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62"/>
  </p:notesMasterIdLst>
  <p:sldIdLst>
    <p:sldId id="352" r:id="rId2"/>
    <p:sldId id="267" r:id="rId3"/>
    <p:sldId id="256" r:id="rId4"/>
    <p:sldId id="259" r:id="rId5"/>
    <p:sldId id="258" r:id="rId6"/>
    <p:sldId id="260" r:id="rId7"/>
    <p:sldId id="291" r:id="rId8"/>
    <p:sldId id="295" r:id="rId9"/>
    <p:sldId id="311" r:id="rId10"/>
    <p:sldId id="268" r:id="rId11"/>
    <p:sldId id="296" r:id="rId12"/>
    <p:sldId id="297" r:id="rId13"/>
    <p:sldId id="312" r:id="rId14"/>
    <p:sldId id="298" r:id="rId15"/>
    <p:sldId id="299" r:id="rId16"/>
    <p:sldId id="313" r:id="rId17"/>
    <p:sldId id="314" r:id="rId18"/>
    <p:sldId id="316" r:id="rId19"/>
    <p:sldId id="315" r:id="rId20"/>
    <p:sldId id="285" r:id="rId21"/>
    <p:sldId id="308" r:id="rId22"/>
    <p:sldId id="307" r:id="rId23"/>
    <p:sldId id="309" r:id="rId24"/>
    <p:sldId id="310" r:id="rId25"/>
    <p:sldId id="306" r:id="rId26"/>
    <p:sldId id="304" r:id="rId27"/>
    <p:sldId id="274" r:id="rId28"/>
    <p:sldId id="303" r:id="rId29"/>
    <p:sldId id="332" r:id="rId30"/>
    <p:sldId id="261" r:id="rId31"/>
    <p:sldId id="270" r:id="rId32"/>
    <p:sldId id="317" r:id="rId33"/>
    <p:sldId id="318" r:id="rId34"/>
    <p:sldId id="319" r:id="rId35"/>
    <p:sldId id="320" r:id="rId36"/>
    <p:sldId id="321" r:id="rId37"/>
    <p:sldId id="322" r:id="rId38"/>
    <p:sldId id="330" r:id="rId39"/>
    <p:sldId id="323" r:id="rId40"/>
    <p:sldId id="324" r:id="rId41"/>
    <p:sldId id="325" r:id="rId42"/>
    <p:sldId id="271" r:id="rId43"/>
    <p:sldId id="326" r:id="rId44"/>
    <p:sldId id="328" r:id="rId45"/>
    <p:sldId id="327" r:id="rId46"/>
    <p:sldId id="329" r:id="rId47"/>
    <p:sldId id="286" r:id="rId48"/>
    <p:sldId id="347" r:id="rId49"/>
    <p:sldId id="336" r:id="rId50"/>
    <p:sldId id="339" r:id="rId51"/>
    <p:sldId id="348" r:id="rId52"/>
    <p:sldId id="349" r:id="rId53"/>
    <p:sldId id="346" r:id="rId54"/>
    <p:sldId id="337" r:id="rId55"/>
    <p:sldId id="283" r:id="rId56"/>
    <p:sldId id="288" r:id="rId57"/>
    <p:sldId id="350" r:id="rId58"/>
    <p:sldId id="351" r:id="rId59"/>
    <p:sldId id="284" r:id="rId60"/>
    <p:sldId id="287" r:id="rId61"/>
  </p:sldIdLst>
  <p:sldSz cx="9144000" cy="5143500" type="screen16x9"/>
  <p:notesSz cx="6858000" cy="9144000"/>
  <p:embeddedFontLst>
    <p:embeddedFont>
      <p:font typeface="Comfortaa" panose="020B0604020202020204" charset="0"/>
      <p:regular r:id="rId63"/>
      <p:bold r:id="rId64"/>
    </p:embeddedFont>
    <p:embeddedFont>
      <p:font typeface="Comfortaa Light" panose="020B0604020202020204" charset="0"/>
      <p:regular r:id="rId65"/>
      <p:bold r:id="rId66"/>
    </p:embeddedFont>
    <p:embeddedFont>
      <p:font typeface="Comfortaa Medium" panose="020B0604020202020204" charset="0"/>
      <p:regular r:id="rId67"/>
      <p:bold r:id="rId68"/>
    </p:embeddedFont>
    <p:embeddedFont>
      <p:font typeface="Comfortaa SemiBold" panose="020B0604020202020204" charset="0"/>
      <p:regular r:id="rId69"/>
      <p:bold r:id="rId70"/>
    </p:embeddedFont>
    <p:embeddedFont>
      <p:font typeface="Mali" panose="020B0604020202020204" charset="-34"/>
      <p:regular r:id="rId71"/>
      <p:bold r:id="rId72"/>
      <p:italic r:id="rId73"/>
      <p:boldItalic r:id="rId74"/>
    </p:embeddedFont>
    <p:embeddedFont>
      <p:font typeface="Mali Medium" panose="020B0604020202020204" charset="-34"/>
      <p:regular r:id="rId75"/>
      <p:bold r:id="rId76"/>
      <p:italic r:id="rId77"/>
      <p:boldItalic r:id="rId78"/>
    </p:embeddedFont>
    <p:embeddedFont>
      <p:font typeface="Mali SemiBold" panose="020B0604020202020204" charset="-34"/>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E68"/>
    <a:srgbClr val="8C92A2"/>
    <a:srgbClr val="1953D6"/>
    <a:srgbClr val="FECA2A"/>
    <a:srgbClr val="ED510C"/>
    <a:srgbClr val="FCFCF0"/>
    <a:srgbClr val="FC9D82"/>
    <a:srgbClr val="4472C4"/>
    <a:srgbClr val="C00000"/>
    <a:srgbClr val="ED6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65EADD-D6A5-4487-A436-0224A39C4D29}">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7" d="100"/>
          <a:sy n="107" d="100"/>
        </p:scale>
        <p:origin x="114" y="486"/>
      </p:cViewPr>
      <p:guideLst>
        <p:guide orient="horz" pos="27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778571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73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92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910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Link </a:t>
            </a:r>
            <a:r>
              <a:rPr lang="en-US" dirty="0" err="1"/>
              <a:t>xem</a:t>
            </a:r>
            <a:r>
              <a:rPr lang="en-US" dirty="0"/>
              <a:t> </a:t>
            </a:r>
            <a:r>
              <a:rPr lang="en-US" dirty="0" err="1"/>
              <a:t>đầy</a:t>
            </a:r>
            <a:r>
              <a:rPr lang="en-US" dirty="0"/>
              <a:t> </a:t>
            </a:r>
            <a:r>
              <a:rPr lang="en-US" dirty="0" err="1"/>
              <a:t>đủ</a:t>
            </a:r>
            <a:r>
              <a:rPr lang="en-US" dirty="0"/>
              <a:t> video </a:t>
            </a:r>
            <a:r>
              <a:rPr lang="en-US" dirty="0" err="1"/>
              <a:t>có</a:t>
            </a:r>
            <a:r>
              <a:rPr lang="en-US" dirty="0"/>
              <a:t> </a:t>
            </a:r>
            <a:r>
              <a:rPr lang="en-US" dirty="0" err="1"/>
              <a:t>phụ</a:t>
            </a:r>
            <a:r>
              <a:rPr lang="en-US" dirty="0"/>
              <a:t> </a:t>
            </a:r>
            <a:r>
              <a:rPr lang="en-US" dirty="0" err="1"/>
              <a:t>đề</a:t>
            </a:r>
            <a:r>
              <a:rPr lang="en-US" dirty="0"/>
              <a:t> </a:t>
            </a:r>
            <a:r>
              <a:rPr lang="en-US" dirty="0" err="1"/>
              <a:t>để</a:t>
            </a:r>
            <a:r>
              <a:rPr lang="en-US" dirty="0"/>
              <a:t> </a:t>
            </a:r>
            <a:r>
              <a:rPr lang="en-US" dirty="0" err="1"/>
              <a:t>hiểu</a:t>
            </a:r>
            <a:r>
              <a:rPr lang="en-US" dirty="0"/>
              <a:t> </a:t>
            </a:r>
            <a:r>
              <a:rPr lang="en-US" dirty="0" err="1"/>
              <a:t>nội</a:t>
            </a:r>
            <a:r>
              <a:rPr lang="en-US" dirty="0"/>
              <a:t> dung</a:t>
            </a:r>
          </a:p>
          <a:p>
            <a:pPr marL="0" lvl="0" indent="0" algn="l" rtl="0">
              <a:spcBef>
                <a:spcPts val="0"/>
              </a:spcBef>
              <a:spcAft>
                <a:spcPts val="0"/>
              </a:spcAft>
              <a:buNone/>
            </a:pPr>
            <a:r>
              <a:rPr lang="en-US" dirty="0"/>
              <a:t>https://youtu.be/ukGLH_NrFH8</a:t>
            </a:r>
            <a:endParaRPr dirty="0"/>
          </a:p>
        </p:txBody>
      </p:sp>
    </p:spTree>
    <p:extLst>
      <p:ext uri="{BB962C8B-B14F-4D97-AF65-F5344CB8AC3E}">
        <p14:creationId xmlns:p14="http://schemas.microsoft.com/office/powerpoint/2010/main" val="4264143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075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140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16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884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060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813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extLst>
      <p:ext uri="{BB962C8B-B14F-4D97-AF65-F5344CB8AC3E}">
        <p14:creationId xmlns:p14="http://schemas.microsoft.com/office/powerpoint/2010/main" val="3000608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p14="http://schemas.microsoft.com/office/powerpoint/2010/main" val="1440886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13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115a78a66eb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115a78a66eb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01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688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210207"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text 2">
  <p:cSld name="BLANK_1_1_1_2_1_1_1_1_1_1">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3">
  <p:cSld name="BLANK_1_1_1_2_1_1_1">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3" y="-16176"/>
            <a:ext cx="9143997" cy="5143499"/>
          </a:xfrm>
          <a:prstGeom prst="rect">
            <a:avLst/>
          </a:prstGeom>
          <a:noFill/>
          <a:ln>
            <a:noFill/>
          </a:ln>
        </p:spPr>
      </p:pic>
      <p:sp>
        <p:nvSpPr>
          <p:cNvPr id="267" name="Google Shape;267;p30"/>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5400000">
            <a:off x="3975291" y="2939815"/>
            <a:ext cx="1726794" cy="4876826"/>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0800000">
            <a:off x="-95250"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ackground">
  <p:cSld name="BLANK_1_1_1_1_1_1_1">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ackground 1">
  <p:cSld name="BLANK_1_1_1_1_1_1_1_1">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03950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19"/>
        <p:cNvGrpSpPr/>
        <p:nvPr/>
      </p:nvGrpSpPr>
      <p:grpSpPr>
        <a:xfrm>
          <a:off x="0" y="0"/>
          <a:ext cx="0" cy="0"/>
          <a:chOff x="0" y="0"/>
          <a:chExt cx="0" cy="0"/>
        </a:xfrm>
      </p:grpSpPr>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Quote">
  <p:cSld name="BLANK_1_1">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8" r:id="rId14"/>
    <p:sldLayoutId id="2147483671" r:id="rId15"/>
    <p:sldLayoutId id="2147483673" r:id="rId16"/>
    <p:sldLayoutId id="2147483676" r:id="rId17"/>
    <p:sldLayoutId id="2147483678" r:id="rId18"/>
    <p:sldLayoutId id="2147483679" r:id="rId19"/>
    <p:sldLayoutId id="2147483685" r:id="rId20"/>
    <p:sldLayoutId id="2147483686" r:id="rId21"/>
    <p:sldLayoutId id="2147483690" r:id="rId22"/>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49.xml"/><Relationship Id="rId7" Type="http://schemas.openxmlformats.org/officeDocument/2006/relationships/slide" Target="slide52.xm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slide" Target="slide50.xml"/><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slide" Target="slide5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30.png"/><Relationship Id="rId1" Type="http://schemas.openxmlformats.org/officeDocument/2006/relationships/slideLayout" Target="../slideLayouts/slideLayout14.xml"/><Relationship Id="rId5" Type="http://schemas.openxmlformats.org/officeDocument/2006/relationships/image" Target="../media/image32.sv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48.xml"/><Relationship Id="rId1" Type="http://schemas.openxmlformats.org/officeDocument/2006/relationships/slideLayout" Target="../slideLayouts/slideLayout14.xml"/><Relationship Id="rId4" Type="http://schemas.openxmlformats.org/officeDocument/2006/relationships/image" Target="../media/image32.sv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2"/>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82264" y="2245633"/>
            <a:ext cx="6526409" cy="10523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NGUYÊN TỬ</a:t>
            </a:r>
          </a:p>
        </p:txBody>
      </p:sp>
      <p:sp>
        <p:nvSpPr>
          <p:cNvPr id="53" name="TextBox 52">
            <a:extLst>
              <a:ext uri="{FF2B5EF4-FFF2-40B4-BE49-F238E27FC236}">
                <a16:creationId xmlns:a16="http://schemas.microsoft.com/office/drawing/2014/main" id="{5B7BB5AB-0C11-4326-9D7D-A8774497C4B2}"/>
              </a:ext>
            </a:extLst>
          </p:cNvPr>
          <p:cNvSpPr txBox="1"/>
          <p:nvPr/>
        </p:nvSpPr>
        <p:spPr>
          <a:xfrm>
            <a:off x="3942873" y="1251539"/>
            <a:ext cx="1258253" cy="646331"/>
          </a:xfrm>
          <a:prstGeom prst="rect">
            <a:avLst/>
          </a:prstGeom>
          <a:noFill/>
        </p:spPr>
        <p:txBody>
          <a:bodyPr wrap="square">
            <a:spAutoFit/>
          </a:bodyPr>
          <a:lstStyle/>
          <a:p>
            <a:r>
              <a:rPr lang="en" sz="3600" dirty="0">
                <a:solidFill>
                  <a:schemeClr val="bg1"/>
                </a:solidFill>
                <a:latin typeface="Times New Roman" panose="02020603050405020304" pitchFamily="18" charset="0"/>
                <a:cs typeface="Times New Roman" panose="02020603050405020304" pitchFamily="18" charset="0"/>
              </a:rPr>
              <a:t>Bài 2</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828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anim calcmode="lin" valueType="num">
                                      <p:cBhvr>
                                        <p:cTn id="13" dur="1000" fill="hold"/>
                                        <p:tgtEl>
                                          <p:spTgt spid="582"/>
                                        </p:tgtEl>
                                        <p:attrNameLst>
                                          <p:attrName>ppt_x</p:attrName>
                                        </p:attrNameLst>
                                      </p:cBhvr>
                                      <p:tavLst>
                                        <p:tav tm="0">
                                          <p:val>
                                            <p:strVal val="#ppt_x"/>
                                          </p:val>
                                        </p:tav>
                                        <p:tav tm="100000">
                                          <p:val>
                                            <p:strVal val="#ppt_x"/>
                                          </p:val>
                                        </p:tav>
                                      </p:tavLst>
                                    </p:anim>
                                    <p:anim calcmode="lin" valueType="num">
                                      <p:cBhvr>
                                        <p:cTn id="14" dur="1000" fill="hold"/>
                                        <p:tgtEl>
                                          <p:spTgt spid="5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P spid="5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22"/>
        <p:cNvGrpSpPr/>
        <p:nvPr/>
      </p:nvGrpSpPr>
      <p:grpSpPr>
        <a:xfrm>
          <a:off x="0" y="0"/>
          <a:ext cx="0" cy="0"/>
          <a:chOff x="0" y="0"/>
          <a:chExt cx="0" cy="0"/>
        </a:xfrm>
      </p:grpSpPr>
      <p:sp>
        <p:nvSpPr>
          <p:cNvPr id="57" name="Google Shape;2476;p79">
            <a:extLst>
              <a:ext uri="{FF2B5EF4-FFF2-40B4-BE49-F238E27FC236}">
                <a16:creationId xmlns:a16="http://schemas.microsoft.com/office/drawing/2014/main" id="{ED62E849-1129-4F65-80F3-E2A7AEC5A13A}"/>
              </a:ext>
            </a:extLst>
          </p:cNvPr>
          <p:cNvSpPr/>
          <p:nvPr/>
        </p:nvSpPr>
        <p:spPr>
          <a:xfrm>
            <a:off x="183970" y="127808"/>
            <a:ext cx="8352962" cy="85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2"/>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416111" y="271126"/>
            <a:ext cx="8261724" cy="707400"/>
          </a:xfrm>
          <a:prstGeom prst="rect">
            <a:avLst/>
          </a:prstGeom>
        </p:spPr>
        <p:txBody>
          <a:bodyPr spcFirstLastPara="1" wrap="square" lIns="91425" tIns="91425" rIns="91425" bIns="91425" anchor="t" anchorCtr="0">
            <a:noAutofit/>
          </a:bodyPr>
          <a:lstStyle/>
          <a:p>
            <a:pPr lvl="0"/>
            <a:r>
              <a:rPr lang="en-US" sz="2800" b="1" dirty="0"/>
              <a:t>II.   </a:t>
            </a:r>
            <a:r>
              <a:rPr lang="vi-VN" sz="2800" b="1" dirty="0"/>
              <a:t>Mô hình nguyên tử của Rơ-dơ-pho</a:t>
            </a:r>
            <a:r>
              <a:rPr lang="en-US" sz="2800" b="1" dirty="0"/>
              <a:t> - Bo</a:t>
            </a:r>
            <a:r>
              <a:rPr lang="vi-VN" sz="2800" b="1" dirty="0"/>
              <a:t> </a:t>
            </a:r>
            <a:endParaRPr lang="en-US" sz="2800" b="1" dirty="0"/>
          </a:p>
        </p:txBody>
      </p:sp>
      <p:grpSp>
        <p:nvGrpSpPr>
          <p:cNvPr id="58" name="Google Shape;6540;p51">
            <a:extLst>
              <a:ext uri="{FF2B5EF4-FFF2-40B4-BE49-F238E27FC236}">
                <a16:creationId xmlns:a16="http://schemas.microsoft.com/office/drawing/2014/main" id="{AC27A482-0DDD-473E-9E9C-532900217D6A}"/>
              </a:ext>
            </a:extLst>
          </p:cNvPr>
          <p:cNvGrpSpPr/>
          <p:nvPr/>
        </p:nvGrpSpPr>
        <p:grpSpPr>
          <a:xfrm flipH="1">
            <a:off x="6349502" y="1961185"/>
            <a:ext cx="2187430" cy="2061087"/>
            <a:chOff x="6712725" y="1324325"/>
            <a:chExt cx="2861687" cy="2696400"/>
          </a:xfrm>
        </p:grpSpPr>
        <p:sp>
          <p:nvSpPr>
            <p:cNvPr id="59" name="Google Shape;6541;p51">
              <a:extLst>
                <a:ext uri="{FF2B5EF4-FFF2-40B4-BE49-F238E27FC236}">
                  <a16:creationId xmlns:a16="http://schemas.microsoft.com/office/drawing/2014/main" id="{D0C8349B-FA41-469A-82B4-5670E06635CA}"/>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a:extLst>
                <a:ext uri="{FF2B5EF4-FFF2-40B4-BE49-F238E27FC236}">
                  <a16:creationId xmlns:a16="http://schemas.microsoft.com/office/drawing/2014/main" id="{D7EB7FBA-EB1B-46D1-A293-3C0D2B9CECAC}"/>
                </a:ext>
              </a:extLst>
            </p:cNvPr>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a:extLst>
                <a:ext uri="{FF2B5EF4-FFF2-40B4-BE49-F238E27FC236}">
                  <a16:creationId xmlns:a16="http://schemas.microsoft.com/office/drawing/2014/main" id="{D10FE635-EFC2-4D73-BCC1-C693F623DD69}"/>
                </a:ext>
              </a:extLst>
            </p:cNvPr>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a:extLst>
                <a:ext uri="{FF2B5EF4-FFF2-40B4-BE49-F238E27FC236}">
                  <a16:creationId xmlns:a16="http://schemas.microsoft.com/office/drawing/2014/main" id="{8CBA1D3E-3213-4C58-9847-BB2630CC2DBA}"/>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a:extLst>
                <a:ext uri="{FF2B5EF4-FFF2-40B4-BE49-F238E27FC236}">
                  <a16:creationId xmlns:a16="http://schemas.microsoft.com/office/drawing/2014/main" id="{002986BA-1D79-4645-A259-415581F2C6C5}"/>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a:extLst>
                <a:ext uri="{FF2B5EF4-FFF2-40B4-BE49-F238E27FC236}">
                  <a16:creationId xmlns:a16="http://schemas.microsoft.com/office/drawing/2014/main" id="{77B4042C-6A6F-4EA7-9592-BE9EC4D83BE3}"/>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a:extLst>
                <a:ext uri="{FF2B5EF4-FFF2-40B4-BE49-F238E27FC236}">
                  <a16:creationId xmlns:a16="http://schemas.microsoft.com/office/drawing/2014/main" id="{18EA988C-F5AE-426E-8178-0B8D28353EF3}"/>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a:extLst>
                <a:ext uri="{FF2B5EF4-FFF2-40B4-BE49-F238E27FC236}">
                  <a16:creationId xmlns:a16="http://schemas.microsoft.com/office/drawing/2014/main" id="{4ACB6524-1F5B-49A4-B8E2-8FCC8A3B07D1}"/>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a:extLst>
                <a:ext uri="{FF2B5EF4-FFF2-40B4-BE49-F238E27FC236}">
                  <a16:creationId xmlns:a16="http://schemas.microsoft.com/office/drawing/2014/main" id="{4B438323-D37D-4240-8054-026B4866AB78}"/>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a:extLst>
                <a:ext uri="{FF2B5EF4-FFF2-40B4-BE49-F238E27FC236}">
                  <a16:creationId xmlns:a16="http://schemas.microsoft.com/office/drawing/2014/main" id="{6AE6CF31-F03D-4206-834C-EAAC37D301B8}"/>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a:extLst>
                <a:ext uri="{FF2B5EF4-FFF2-40B4-BE49-F238E27FC236}">
                  <a16:creationId xmlns:a16="http://schemas.microsoft.com/office/drawing/2014/main" id="{303CA2DE-F0D2-4F43-85E5-9FE07A3C7A73}"/>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a:extLst>
                <a:ext uri="{FF2B5EF4-FFF2-40B4-BE49-F238E27FC236}">
                  <a16:creationId xmlns:a16="http://schemas.microsoft.com/office/drawing/2014/main" id="{3DD9804A-C21D-4654-BF72-A995638972A5}"/>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a:extLst>
                <a:ext uri="{FF2B5EF4-FFF2-40B4-BE49-F238E27FC236}">
                  <a16:creationId xmlns:a16="http://schemas.microsoft.com/office/drawing/2014/main" id="{1C9C6D59-3924-47D5-A1AF-38FF8CFA7848}"/>
                </a:ext>
              </a:extLst>
            </p:cNvPr>
            <p:cNvGrpSpPr/>
            <p:nvPr/>
          </p:nvGrpSpPr>
          <p:grpSpPr>
            <a:xfrm>
              <a:off x="7647938" y="2765013"/>
              <a:ext cx="427175" cy="149075"/>
              <a:chOff x="4952850" y="2127900"/>
              <a:chExt cx="427175" cy="149075"/>
            </a:xfrm>
          </p:grpSpPr>
          <p:sp>
            <p:nvSpPr>
              <p:cNvPr id="120" name="Google Shape;6554;p51">
                <a:extLst>
                  <a:ext uri="{FF2B5EF4-FFF2-40B4-BE49-F238E27FC236}">
                    <a16:creationId xmlns:a16="http://schemas.microsoft.com/office/drawing/2014/main" id="{E4688ADA-C6BB-4D23-8B6F-1044C8D1FAE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a:extLst>
                  <a:ext uri="{FF2B5EF4-FFF2-40B4-BE49-F238E27FC236}">
                    <a16:creationId xmlns:a16="http://schemas.microsoft.com/office/drawing/2014/main" id="{AA431268-5D6F-464C-92C0-71DFC4DA4E6C}"/>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a:extLst>
                  <a:ext uri="{FF2B5EF4-FFF2-40B4-BE49-F238E27FC236}">
                    <a16:creationId xmlns:a16="http://schemas.microsoft.com/office/drawing/2014/main" id="{0ECF5871-285A-4FC8-A7E2-1AA57F01A81B}"/>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a:extLst>
                  <a:ext uri="{FF2B5EF4-FFF2-40B4-BE49-F238E27FC236}">
                    <a16:creationId xmlns:a16="http://schemas.microsoft.com/office/drawing/2014/main" id="{D2AEA508-4D4A-4847-A689-552C6D1CE7B7}"/>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a:extLst>
                  <a:ext uri="{FF2B5EF4-FFF2-40B4-BE49-F238E27FC236}">
                    <a16:creationId xmlns:a16="http://schemas.microsoft.com/office/drawing/2014/main" id="{7DC88BB9-363F-4B5F-A780-0D2B22BEC4E1}"/>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a:extLst>
                  <a:ext uri="{FF2B5EF4-FFF2-40B4-BE49-F238E27FC236}">
                    <a16:creationId xmlns:a16="http://schemas.microsoft.com/office/drawing/2014/main" id="{3BDFD4C3-4048-4B62-98B0-979F4EF9D1BA}"/>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a:extLst>
                  <a:ext uri="{FF2B5EF4-FFF2-40B4-BE49-F238E27FC236}">
                    <a16:creationId xmlns:a16="http://schemas.microsoft.com/office/drawing/2014/main" id="{E61547E9-0D3B-44CE-9F05-D3D59A0A4925}"/>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a:extLst>
                <a:ext uri="{FF2B5EF4-FFF2-40B4-BE49-F238E27FC236}">
                  <a16:creationId xmlns:a16="http://schemas.microsoft.com/office/drawing/2014/main" id="{27B00624-F058-47B1-88DB-2124D1A53AE1}"/>
                </a:ext>
              </a:extLst>
            </p:cNvPr>
            <p:cNvGrpSpPr/>
            <p:nvPr/>
          </p:nvGrpSpPr>
          <p:grpSpPr>
            <a:xfrm>
              <a:off x="8157775" y="2365025"/>
              <a:ext cx="392950" cy="141250"/>
              <a:chOff x="6253275" y="1773275"/>
              <a:chExt cx="392950" cy="141250"/>
            </a:xfrm>
          </p:grpSpPr>
          <p:sp>
            <p:nvSpPr>
              <p:cNvPr id="115" name="Google Shape;6562;p51">
                <a:extLst>
                  <a:ext uri="{FF2B5EF4-FFF2-40B4-BE49-F238E27FC236}">
                    <a16:creationId xmlns:a16="http://schemas.microsoft.com/office/drawing/2014/main" id="{0AD7FF64-FEED-43A0-8F56-6DAE186ADFDD}"/>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a:extLst>
                  <a:ext uri="{FF2B5EF4-FFF2-40B4-BE49-F238E27FC236}">
                    <a16:creationId xmlns:a16="http://schemas.microsoft.com/office/drawing/2014/main" id="{2CD4C6FF-BE22-43FE-AF65-23E121BCF26A}"/>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a:extLst>
                  <a:ext uri="{FF2B5EF4-FFF2-40B4-BE49-F238E27FC236}">
                    <a16:creationId xmlns:a16="http://schemas.microsoft.com/office/drawing/2014/main" id="{D4501205-F85C-4E91-B83D-0360C4B17EBE}"/>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a:extLst>
                  <a:ext uri="{FF2B5EF4-FFF2-40B4-BE49-F238E27FC236}">
                    <a16:creationId xmlns:a16="http://schemas.microsoft.com/office/drawing/2014/main" id="{EB809A94-7C72-4594-96C4-6D82D143A289}"/>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a:extLst>
                  <a:ext uri="{FF2B5EF4-FFF2-40B4-BE49-F238E27FC236}">
                    <a16:creationId xmlns:a16="http://schemas.microsoft.com/office/drawing/2014/main" id="{0F1E79F1-31E6-42B6-A80E-7BB364EBB439}"/>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a:extLst>
                <a:ext uri="{FF2B5EF4-FFF2-40B4-BE49-F238E27FC236}">
                  <a16:creationId xmlns:a16="http://schemas.microsoft.com/office/drawing/2014/main" id="{42618542-E64F-4E1C-B690-B2E336BCA026}"/>
                </a:ext>
              </a:extLst>
            </p:cNvPr>
            <p:cNvGrpSpPr/>
            <p:nvPr/>
          </p:nvGrpSpPr>
          <p:grpSpPr>
            <a:xfrm>
              <a:off x="7283528" y="1827591"/>
              <a:ext cx="301143" cy="95916"/>
              <a:chOff x="5581225" y="1820025"/>
              <a:chExt cx="463725" cy="147700"/>
            </a:xfrm>
          </p:grpSpPr>
          <p:sp>
            <p:nvSpPr>
              <p:cNvPr id="102" name="Google Shape;6568;p51">
                <a:extLst>
                  <a:ext uri="{FF2B5EF4-FFF2-40B4-BE49-F238E27FC236}">
                    <a16:creationId xmlns:a16="http://schemas.microsoft.com/office/drawing/2014/main" id="{13C66948-0710-4A77-95A5-6C54A10FF40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a:extLst>
                  <a:ext uri="{FF2B5EF4-FFF2-40B4-BE49-F238E27FC236}">
                    <a16:creationId xmlns:a16="http://schemas.microsoft.com/office/drawing/2014/main" id="{489EE56C-6DEA-4DC6-8D3C-E0DB669F1F5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a:extLst>
                  <a:ext uri="{FF2B5EF4-FFF2-40B4-BE49-F238E27FC236}">
                    <a16:creationId xmlns:a16="http://schemas.microsoft.com/office/drawing/2014/main" id="{74140312-10AE-4AA2-8C6D-F549E878DF0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a:extLst>
                  <a:ext uri="{FF2B5EF4-FFF2-40B4-BE49-F238E27FC236}">
                    <a16:creationId xmlns:a16="http://schemas.microsoft.com/office/drawing/2014/main" id="{2CFC44F6-26F2-4C96-9456-977DE408E36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a:extLst>
                  <a:ext uri="{FF2B5EF4-FFF2-40B4-BE49-F238E27FC236}">
                    <a16:creationId xmlns:a16="http://schemas.microsoft.com/office/drawing/2014/main" id="{46CC957D-0598-4476-A52B-57AE8424FB23}"/>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a:extLst>
                  <a:ext uri="{FF2B5EF4-FFF2-40B4-BE49-F238E27FC236}">
                    <a16:creationId xmlns:a16="http://schemas.microsoft.com/office/drawing/2014/main" id="{247F43F6-37A8-4DD2-81AB-B04F2B9D909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a:extLst>
                  <a:ext uri="{FF2B5EF4-FFF2-40B4-BE49-F238E27FC236}">
                    <a16:creationId xmlns:a16="http://schemas.microsoft.com/office/drawing/2014/main" id="{5575FADC-BC21-475E-8DD0-7BB22B0AF62D}"/>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a:extLst>
                  <a:ext uri="{FF2B5EF4-FFF2-40B4-BE49-F238E27FC236}">
                    <a16:creationId xmlns:a16="http://schemas.microsoft.com/office/drawing/2014/main" id="{65B129DA-C314-4312-9B96-F1CBA4A7F0C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a:extLst>
                  <a:ext uri="{FF2B5EF4-FFF2-40B4-BE49-F238E27FC236}">
                    <a16:creationId xmlns:a16="http://schemas.microsoft.com/office/drawing/2014/main" id="{F9387303-BA95-4227-8167-75BC363F94D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a:extLst>
                  <a:ext uri="{FF2B5EF4-FFF2-40B4-BE49-F238E27FC236}">
                    <a16:creationId xmlns:a16="http://schemas.microsoft.com/office/drawing/2014/main" id="{4E913D14-9E7C-4C7A-AF5F-A20BCF2BF60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a:extLst>
                  <a:ext uri="{FF2B5EF4-FFF2-40B4-BE49-F238E27FC236}">
                    <a16:creationId xmlns:a16="http://schemas.microsoft.com/office/drawing/2014/main" id="{A83CE121-1832-4B07-9C6C-9870F5B888F5}"/>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a:extLst>
                  <a:ext uri="{FF2B5EF4-FFF2-40B4-BE49-F238E27FC236}">
                    <a16:creationId xmlns:a16="http://schemas.microsoft.com/office/drawing/2014/main" id="{BD6C4A54-A4B9-4C7C-AF72-18C73FE24BC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a:extLst>
                  <a:ext uri="{FF2B5EF4-FFF2-40B4-BE49-F238E27FC236}">
                    <a16:creationId xmlns:a16="http://schemas.microsoft.com/office/drawing/2014/main" id="{8C17107A-0F4D-4E56-86E1-C78191EE5D3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a:extLst>
                <a:ext uri="{FF2B5EF4-FFF2-40B4-BE49-F238E27FC236}">
                  <a16:creationId xmlns:a16="http://schemas.microsoft.com/office/drawing/2014/main" id="{300D94EC-1D99-4D48-9865-4990C219D50E}"/>
                </a:ext>
              </a:extLst>
            </p:cNvPr>
            <p:cNvGrpSpPr/>
            <p:nvPr/>
          </p:nvGrpSpPr>
          <p:grpSpPr>
            <a:xfrm>
              <a:off x="9246978" y="2696291"/>
              <a:ext cx="301143" cy="95916"/>
              <a:chOff x="5581225" y="1820025"/>
              <a:chExt cx="463725" cy="147700"/>
            </a:xfrm>
          </p:grpSpPr>
          <p:sp>
            <p:nvSpPr>
              <p:cNvPr id="89" name="Google Shape;6582;p51">
                <a:extLst>
                  <a:ext uri="{FF2B5EF4-FFF2-40B4-BE49-F238E27FC236}">
                    <a16:creationId xmlns:a16="http://schemas.microsoft.com/office/drawing/2014/main" id="{D92C9CDA-9A39-4BD0-8FD2-FAAF91A243D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a:extLst>
                  <a:ext uri="{FF2B5EF4-FFF2-40B4-BE49-F238E27FC236}">
                    <a16:creationId xmlns:a16="http://schemas.microsoft.com/office/drawing/2014/main" id="{482F43BC-EDD0-4907-AE98-DF525C23B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a:extLst>
                  <a:ext uri="{FF2B5EF4-FFF2-40B4-BE49-F238E27FC236}">
                    <a16:creationId xmlns:a16="http://schemas.microsoft.com/office/drawing/2014/main" id="{2ADE4B95-22EC-4D10-BDEF-EBAD9210F5F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a:extLst>
                  <a:ext uri="{FF2B5EF4-FFF2-40B4-BE49-F238E27FC236}">
                    <a16:creationId xmlns:a16="http://schemas.microsoft.com/office/drawing/2014/main" id="{9D5D6A6A-BC60-4653-A300-E248E75D7B7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a:extLst>
                  <a:ext uri="{FF2B5EF4-FFF2-40B4-BE49-F238E27FC236}">
                    <a16:creationId xmlns:a16="http://schemas.microsoft.com/office/drawing/2014/main" id="{E3E180CC-9859-404B-B465-F2B0D1865ADD}"/>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a:extLst>
                  <a:ext uri="{FF2B5EF4-FFF2-40B4-BE49-F238E27FC236}">
                    <a16:creationId xmlns:a16="http://schemas.microsoft.com/office/drawing/2014/main" id="{C2C93038-741F-4CE9-A344-224EEE8FC88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a:extLst>
                  <a:ext uri="{FF2B5EF4-FFF2-40B4-BE49-F238E27FC236}">
                    <a16:creationId xmlns:a16="http://schemas.microsoft.com/office/drawing/2014/main" id="{C6F39F95-300C-437D-8BF3-5A1EC6CE3B6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a:extLst>
                  <a:ext uri="{FF2B5EF4-FFF2-40B4-BE49-F238E27FC236}">
                    <a16:creationId xmlns:a16="http://schemas.microsoft.com/office/drawing/2014/main" id="{463235FD-8A18-468E-9D6A-049767C8B642}"/>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a:extLst>
                  <a:ext uri="{FF2B5EF4-FFF2-40B4-BE49-F238E27FC236}">
                    <a16:creationId xmlns:a16="http://schemas.microsoft.com/office/drawing/2014/main" id="{86AC463F-CD10-44D3-8FF2-9A4A2480CE13}"/>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a:extLst>
                  <a:ext uri="{FF2B5EF4-FFF2-40B4-BE49-F238E27FC236}">
                    <a16:creationId xmlns:a16="http://schemas.microsoft.com/office/drawing/2014/main" id="{7D6D9953-DF9F-46B5-B947-84F35F22E0B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a:extLst>
                  <a:ext uri="{FF2B5EF4-FFF2-40B4-BE49-F238E27FC236}">
                    <a16:creationId xmlns:a16="http://schemas.microsoft.com/office/drawing/2014/main" id="{3D4A0763-309F-48A7-B266-D1F7E86266B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a:extLst>
                  <a:ext uri="{FF2B5EF4-FFF2-40B4-BE49-F238E27FC236}">
                    <a16:creationId xmlns:a16="http://schemas.microsoft.com/office/drawing/2014/main" id="{4A463AC0-B50C-48D1-90B9-65809416052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a:extLst>
                  <a:ext uri="{FF2B5EF4-FFF2-40B4-BE49-F238E27FC236}">
                    <a16:creationId xmlns:a16="http://schemas.microsoft.com/office/drawing/2014/main" id="{6C93346B-87C2-40C8-B6A7-D4874022961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a:extLst>
                <a:ext uri="{FF2B5EF4-FFF2-40B4-BE49-F238E27FC236}">
                  <a16:creationId xmlns:a16="http://schemas.microsoft.com/office/drawing/2014/main" id="{3063018C-51AA-4237-81A8-21DCDAC19B15}"/>
                </a:ext>
              </a:extLst>
            </p:cNvPr>
            <p:cNvGrpSpPr/>
            <p:nvPr/>
          </p:nvGrpSpPr>
          <p:grpSpPr>
            <a:xfrm>
              <a:off x="6916378" y="3524616"/>
              <a:ext cx="301143" cy="95916"/>
              <a:chOff x="5581225" y="1820025"/>
              <a:chExt cx="463725" cy="147700"/>
            </a:xfrm>
          </p:grpSpPr>
          <p:sp>
            <p:nvSpPr>
              <p:cNvPr id="76" name="Google Shape;6596;p51">
                <a:extLst>
                  <a:ext uri="{FF2B5EF4-FFF2-40B4-BE49-F238E27FC236}">
                    <a16:creationId xmlns:a16="http://schemas.microsoft.com/office/drawing/2014/main" id="{DC6EF7DE-DDDA-4F0F-BFE4-05E32EB123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a:extLst>
                  <a:ext uri="{FF2B5EF4-FFF2-40B4-BE49-F238E27FC236}">
                    <a16:creationId xmlns:a16="http://schemas.microsoft.com/office/drawing/2014/main" id="{2F3DC374-76AA-4778-BB1A-5C71A519FF5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a:extLst>
                  <a:ext uri="{FF2B5EF4-FFF2-40B4-BE49-F238E27FC236}">
                    <a16:creationId xmlns:a16="http://schemas.microsoft.com/office/drawing/2014/main" id="{7D3834EE-E514-4A34-B9FA-27AF5EE16BC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a:extLst>
                  <a:ext uri="{FF2B5EF4-FFF2-40B4-BE49-F238E27FC236}">
                    <a16:creationId xmlns:a16="http://schemas.microsoft.com/office/drawing/2014/main" id="{E7D8E243-97E2-4567-8315-A4F7E3C6433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a:extLst>
                  <a:ext uri="{FF2B5EF4-FFF2-40B4-BE49-F238E27FC236}">
                    <a16:creationId xmlns:a16="http://schemas.microsoft.com/office/drawing/2014/main" id="{174868F1-4EA3-4142-A227-4C51BDE4933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a:extLst>
                  <a:ext uri="{FF2B5EF4-FFF2-40B4-BE49-F238E27FC236}">
                    <a16:creationId xmlns:a16="http://schemas.microsoft.com/office/drawing/2014/main" id="{CFDE2A99-E0A0-440C-AA79-BC8D4716AA19}"/>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a:extLst>
                  <a:ext uri="{FF2B5EF4-FFF2-40B4-BE49-F238E27FC236}">
                    <a16:creationId xmlns:a16="http://schemas.microsoft.com/office/drawing/2014/main" id="{7E7BDB13-AF31-40A3-86BB-D72C0B6B3956}"/>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a:extLst>
                  <a:ext uri="{FF2B5EF4-FFF2-40B4-BE49-F238E27FC236}">
                    <a16:creationId xmlns:a16="http://schemas.microsoft.com/office/drawing/2014/main" id="{8B802BA8-0EDA-43BC-8673-B9470D63237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a:extLst>
                  <a:ext uri="{FF2B5EF4-FFF2-40B4-BE49-F238E27FC236}">
                    <a16:creationId xmlns:a16="http://schemas.microsoft.com/office/drawing/2014/main" id="{E2132CE9-2B4E-401B-A2EC-D3254598D78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a:extLst>
                  <a:ext uri="{FF2B5EF4-FFF2-40B4-BE49-F238E27FC236}">
                    <a16:creationId xmlns:a16="http://schemas.microsoft.com/office/drawing/2014/main" id="{C0492AD6-8479-41FD-AA1C-C43E15DDF0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a:extLst>
                  <a:ext uri="{FF2B5EF4-FFF2-40B4-BE49-F238E27FC236}">
                    <a16:creationId xmlns:a16="http://schemas.microsoft.com/office/drawing/2014/main" id="{6117B17D-AB8C-4A77-A813-D98D053E3E4F}"/>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a:extLst>
                  <a:ext uri="{FF2B5EF4-FFF2-40B4-BE49-F238E27FC236}">
                    <a16:creationId xmlns:a16="http://schemas.microsoft.com/office/drawing/2014/main" id="{46BC5966-7624-455C-9494-C4C39EEBB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a:extLst>
                  <a:ext uri="{FF2B5EF4-FFF2-40B4-BE49-F238E27FC236}">
                    <a16:creationId xmlns:a16="http://schemas.microsoft.com/office/drawing/2014/main" id="{BCAA9985-45F1-41B3-973B-5A57F5B5708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35176-068B-478B-B668-4C9A2B161BF1}"/>
              </a:ext>
            </a:extLst>
          </p:cNvPr>
          <p:cNvPicPr>
            <a:picLocks noChangeAspect="1"/>
          </p:cNvPicPr>
          <p:nvPr/>
        </p:nvPicPr>
        <p:blipFill>
          <a:blip r:embed="rId2"/>
          <a:stretch>
            <a:fillRect/>
          </a:stretch>
        </p:blipFill>
        <p:spPr>
          <a:xfrm>
            <a:off x="0" y="0"/>
            <a:ext cx="3810000" cy="5143500"/>
          </a:xfrm>
          <a:prstGeom prst="rect">
            <a:avLst/>
          </a:prstGeom>
        </p:spPr>
      </p:pic>
      <p:sp>
        <p:nvSpPr>
          <p:cNvPr id="6" name="TextBox 5">
            <a:extLst>
              <a:ext uri="{FF2B5EF4-FFF2-40B4-BE49-F238E27FC236}">
                <a16:creationId xmlns:a16="http://schemas.microsoft.com/office/drawing/2014/main" id="{954F448E-4076-4BEB-A86B-3C4CB3BACF59}"/>
              </a:ext>
            </a:extLst>
          </p:cNvPr>
          <p:cNvSpPr txBox="1"/>
          <p:nvPr/>
        </p:nvSpPr>
        <p:spPr>
          <a:xfrm>
            <a:off x="45861" y="4523791"/>
            <a:ext cx="3718277" cy="461665"/>
          </a:xfrm>
          <a:prstGeom prst="rect">
            <a:avLst/>
          </a:prstGeom>
          <a:solidFill>
            <a:srgbClr val="686868">
              <a:alpha val="52000"/>
            </a:srgbClr>
          </a:solidFill>
        </p:spPr>
        <p:txBody>
          <a:bodyPr wrap="square" rtlCol="0">
            <a:spAutoFit/>
          </a:bodyPr>
          <a:lstStyle/>
          <a:p>
            <a:r>
              <a:rPr lang="en-US" sz="2400" i="0" dirty="0">
                <a:solidFill>
                  <a:schemeClr val="bg1"/>
                </a:solidFill>
                <a:effectLst/>
                <a:latin typeface="Times New Roman" panose="02020603050405020304" pitchFamily="18" charset="0"/>
                <a:cs typeface="Times New Roman" panose="02020603050405020304" pitchFamily="18" charset="0"/>
              </a:rPr>
              <a:t>E. Rutherford (1871 – 1937)</a:t>
            </a:r>
          </a:p>
        </p:txBody>
      </p:sp>
      <p:pic>
        <p:nvPicPr>
          <p:cNvPr id="7" name="Picture 6" descr="A picture containing circle&#10;&#10;Description automatically generated">
            <a:extLst>
              <a:ext uri="{FF2B5EF4-FFF2-40B4-BE49-F238E27FC236}">
                <a16:creationId xmlns:a16="http://schemas.microsoft.com/office/drawing/2014/main" id="{EFDFDD0F-DB52-4976-90D0-711B27075450}"/>
              </a:ext>
            </a:extLst>
          </p:cNvPr>
          <p:cNvPicPr>
            <a:picLocks noChangeAspect="1"/>
          </p:cNvPicPr>
          <p:nvPr/>
        </p:nvPicPr>
        <p:blipFill>
          <a:blip r:embed="rId3"/>
          <a:stretch>
            <a:fillRect/>
          </a:stretch>
        </p:blipFill>
        <p:spPr>
          <a:xfrm>
            <a:off x="4407807" y="353655"/>
            <a:ext cx="4190393" cy="3533077"/>
          </a:xfrm>
          <a:prstGeom prst="rect">
            <a:avLst/>
          </a:prstGeom>
        </p:spPr>
      </p:pic>
      <p:sp>
        <p:nvSpPr>
          <p:cNvPr id="8" name="TextBox 7">
            <a:extLst>
              <a:ext uri="{FF2B5EF4-FFF2-40B4-BE49-F238E27FC236}">
                <a16:creationId xmlns:a16="http://schemas.microsoft.com/office/drawing/2014/main" id="{EB1E1526-C647-422B-959A-CE9F2B82968F}"/>
              </a:ext>
            </a:extLst>
          </p:cNvPr>
          <p:cNvSpPr txBox="1"/>
          <p:nvPr/>
        </p:nvSpPr>
        <p:spPr>
          <a:xfrm>
            <a:off x="3838222" y="3873605"/>
            <a:ext cx="4786489"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biết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cấu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tạo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5890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a16="http://schemas.microsoft.com/office/drawing/2014/main" id="{80BE92C7-FDF2-40A4-84D4-0351AB13C45C}"/>
              </a:ext>
            </a:extLst>
          </p:cNvPr>
          <p:cNvPicPr>
            <a:picLocks noChangeAspect="1"/>
          </p:cNvPicPr>
          <p:nvPr/>
        </p:nvPicPr>
        <p:blipFill>
          <a:blip r:embed="rId2"/>
          <a:stretch>
            <a:fillRect/>
          </a:stretch>
        </p:blipFill>
        <p:spPr>
          <a:xfrm>
            <a:off x="388963" y="1004709"/>
            <a:ext cx="3428435" cy="2890641"/>
          </a:xfrm>
          <a:prstGeom prst="rect">
            <a:avLst/>
          </a:prstGeom>
        </p:spPr>
      </p:pic>
      <p:pic>
        <p:nvPicPr>
          <p:cNvPr id="6" name="Picture 5" descr="Diagram, schematic&#10;&#10;Description automatically generated">
            <a:extLst>
              <a:ext uri="{FF2B5EF4-FFF2-40B4-BE49-F238E27FC236}">
                <a16:creationId xmlns:a16="http://schemas.microsoft.com/office/drawing/2014/main" id="{B7AA9915-6BDD-41FD-9CE7-793A0A8FCD48}"/>
              </a:ext>
            </a:extLst>
          </p:cNvPr>
          <p:cNvPicPr>
            <a:picLocks noChangeAspect="1"/>
          </p:cNvPicPr>
          <p:nvPr/>
        </p:nvPicPr>
        <p:blipFill>
          <a:blip r:embed="rId3"/>
          <a:stretch>
            <a:fillRect/>
          </a:stretch>
        </p:blipFill>
        <p:spPr>
          <a:xfrm>
            <a:off x="4027291" y="955614"/>
            <a:ext cx="5011472" cy="3384671"/>
          </a:xfrm>
          <a:prstGeom prst="rect">
            <a:avLst/>
          </a:prstGeom>
          <a:ln>
            <a:noFill/>
          </a:ln>
          <a:effectLst>
            <a:softEdge rad="112500"/>
          </a:effectLst>
        </p:spPr>
      </p:pic>
    </p:spTree>
    <p:extLst>
      <p:ext uri="{BB962C8B-B14F-4D97-AF65-F5344CB8AC3E}">
        <p14:creationId xmlns:p14="http://schemas.microsoft.com/office/powerpoint/2010/main" val="2623667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5627AE-C8A4-42EC-A08F-E2B241F3AD79}"/>
              </a:ext>
            </a:extLst>
          </p:cNvPr>
          <p:cNvSpPr txBox="1"/>
          <p:nvPr/>
        </p:nvSpPr>
        <p:spPr>
          <a:xfrm>
            <a:off x="214489" y="256684"/>
            <a:ext cx="8325566" cy="584775"/>
          </a:xfrm>
          <a:prstGeom prst="rect">
            <a:avLst/>
          </a:prstGeom>
          <a:noFill/>
        </p:spPr>
        <p:txBody>
          <a:bodyPr wrap="square" rtlCol="0">
            <a:spAutoFit/>
          </a:bodyPr>
          <a:lstStyle/>
          <a:p>
            <a:pPr algn="l"/>
            <a:r>
              <a:rPr lang="en-US" sz="3200" b="1">
                <a:solidFill>
                  <a:srgbClr val="263E68"/>
                </a:solidFill>
                <a:latin typeface="Times New Roman" panose="02020603050405020304" pitchFamily="18" charset="0"/>
                <a:cs typeface="Times New Roman" panose="02020603050405020304" pitchFamily="18" charset="0"/>
              </a:rPr>
              <a:t>II.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14489" y="841459"/>
            <a:ext cx="8585201" cy="3539430"/>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Mô hình nguyên tử của Rơ-dơ-pho </a:t>
            </a:r>
            <a:endParaRPr lang="en-US" sz="3200" dirty="0">
              <a:solidFill>
                <a:srgbClr val="FF0000"/>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Nguyên tử có cấu tạo rỗng.</a:t>
            </a:r>
            <a:endParaRPr lang="en-US"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Cấu tạo nguyên tử:</a:t>
            </a:r>
          </a:p>
          <a:p>
            <a:r>
              <a:rPr lang="en-US" sz="3200" dirty="0">
                <a:solidFill>
                  <a:srgbClr val="263E68"/>
                </a:solidFill>
                <a:latin typeface="Times New Roman" panose="02020603050405020304" pitchFamily="18" charset="0"/>
                <a:cs typeface="Times New Roman" panose="02020603050405020304" pitchFamily="18" charset="0"/>
              </a:rPr>
              <a:t>+ H</a:t>
            </a:r>
            <a:r>
              <a:rPr lang="vi-VN" sz="3200" dirty="0">
                <a:solidFill>
                  <a:srgbClr val="263E68"/>
                </a:solidFill>
                <a:latin typeface="Times New Roman" panose="02020603050405020304" pitchFamily="18" charset="0"/>
                <a:cs typeface="Times New Roman" panose="02020603050405020304" pitchFamily="18" charset="0"/>
              </a:rPr>
              <a:t>ạt nhân ở tâm mang điện tích dương;</a:t>
            </a:r>
          </a:p>
          <a:p>
            <a:r>
              <a:rPr lang="en-US" sz="3200" dirty="0">
                <a:solidFill>
                  <a:srgbClr val="263E68"/>
                </a:solidFill>
                <a:latin typeface="Times New Roman" panose="02020603050405020304" pitchFamily="18" charset="0"/>
                <a:cs typeface="Times New Roman" panose="02020603050405020304" pitchFamily="18" charset="0"/>
              </a:rPr>
              <a:t>+ E</a:t>
            </a:r>
            <a:r>
              <a:rPr lang="vi-VN" sz="3200" dirty="0">
                <a:solidFill>
                  <a:srgbClr val="263E68"/>
                </a:solidFill>
                <a:latin typeface="Times New Roman" panose="02020603050405020304" pitchFamily="18" charset="0"/>
                <a:cs typeface="Times New Roman" panose="02020603050405020304" pitchFamily="18" charset="0"/>
              </a:rPr>
              <a:t>lectron ở lớp vỏ mang điện tích âm;</a:t>
            </a:r>
          </a:p>
          <a:p>
            <a:r>
              <a:rPr lang="en-US" sz="3200" dirty="0">
                <a:solidFill>
                  <a:srgbClr val="263E68"/>
                </a:solidFill>
                <a:latin typeface="Times New Roman" panose="02020603050405020304" pitchFamily="18" charset="0"/>
                <a:cs typeface="Times New Roman" panose="02020603050405020304" pitchFamily="18" charset="0"/>
              </a:rPr>
              <a:t>+ E</a:t>
            </a:r>
            <a:r>
              <a:rPr lang="vi-VN" sz="3200" dirty="0">
                <a:solidFill>
                  <a:srgbClr val="263E68"/>
                </a:solidFill>
                <a:latin typeface="Times New Roman" panose="02020603050405020304" pitchFamily="18" charset="0"/>
                <a:cs typeface="Times New Roman" panose="02020603050405020304" pitchFamily="18" charset="0"/>
              </a:rPr>
              <a:t>lectron chuyển động xung quanh hạt nhân như các hành tinh quay quanh Mặt Trời.</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6041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additive="base">
                                        <p:cTn id="1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 calcmode="lin" valueType="num">
                                      <p:cBhvr additive="base">
                                        <p:cTn id="2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 calcmode="lin" valueType="num">
                                      <p:cBhvr additive="base">
                                        <p:cTn id="2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 calcmode="lin" valueType="num">
                                      <p:cBhvr additive="base">
                                        <p:cTn id="32"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xEl>
                                              <p:pRg st="5" end="5"/>
                                            </p:txEl>
                                          </p:spTgt>
                                        </p:tgtEl>
                                        <p:attrNameLst>
                                          <p:attrName>style.visibility</p:attrName>
                                        </p:attrNameLst>
                                      </p:cBhvr>
                                      <p:to>
                                        <p:strVal val="visible"/>
                                      </p:to>
                                    </p:set>
                                    <p:anim calcmode="lin" valueType="num">
                                      <p:cBhvr additive="base">
                                        <p:cTn id="38"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Niels Bohr - Wikipedia">
            <a:extLst>
              <a:ext uri="{FF2B5EF4-FFF2-40B4-BE49-F238E27FC236}">
                <a16:creationId xmlns:a16="http://schemas.microsoft.com/office/drawing/2014/main" id="{225E5CB4-66FD-4249-B4C0-3C3D2F010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56013"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47B988-9484-4A5E-99F0-554444661C5D}"/>
              </a:ext>
            </a:extLst>
          </p:cNvPr>
          <p:cNvSpPr txBox="1"/>
          <p:nvPr/>
        </p:nvSpPr>
        <p:spPr>
          <a:xfrm>
            <a:off x="82144" y="4522969"/>
            <a:ext cx="3573869" cy="523220"/>
          </a:xfrm>
          <a:prstGeom prst="rect">
            <a:avLst/>
          </a:prstGeom>
          <a:solidFill>
            <a:srgbClr val="626262">
              <a:alpha val="56000"/>
            </a:srgbClr>
          </a:solid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N. Bohr (1885 – 1962)</a:t>
            </a:r>
          </a:p>
        </p:txBody>
      </p:sp>
      <p:pic>
        <p:nvPicPr>
          <p:cNvPr id="7" name="Picture 6" descr="A picture containing person, person&#10;&#10;Description automatically generated">
            <a:extLst>
              <a:ext uri="{FF2B5EF4-FFF2-40B4-BE49-F238E27FC236}">
                <a16:creationId xmlns:a16="http://schemas.microsoft.com/office/drawing/2014/main" id="{8C7329FB-92FD-4A95-A7BB-A0015D5B90BF}"/>
              </a:ext>
            </a:extLst>
          </p:cNvPr>
          <p:cNvPicPr>
            <a:picLocks noChangeAspect="1"/>
          </p:cNvPicPr>
          <p:nvPr/>
        </p:nvPicPr>
        <p:blipFill>
          <a:blip r:embed="rId3"/>
          <a:stretch>
            <a:fillRect/>
          </a:stretch>
        </p:blipFill>
        <p:spPr>
          <a:xfrm>
            <a:off x="4730043" y="114475"/>
            <a:ext cx="3656013" cy="3656013"/>
          </a:xfrm>
          <a:prstGeom prst="rect">
            <a:avLst/>
          </a:prstGeom>
        </p:spPr>
      </p:pic>
      <p:sp>
        <p:nvSpPr>
          <p:cNvPr id="8" name="Oval 7">
            <a:extLst>
              <a:ext uri="{FF2B5EF4-FFF2-40B4-BE49-F238E27FC236}">
                <a16:creationId xmlns:a16="http://schemas.microsoft.com/office/drawing/2014/main" id="{7F590D47-513C-4CAA-9D0D-271B7D60B39D}"/>
              </a:ext>
            </a:extLst>
          </p:cNvPr>
          <p:cNvSpPr/>
          <p:nvPr/>
        </p:nvSpPr>
        <p:spPr>
          <a:xfrm>
            <a:off x="4111183" y="4066820"/>
            <a:ext cx="163689" cy="163689"/>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656CA40-842E-44AF-B77C-5C9A22669077}"/>
              </a:ext>
            </a:extLst>
          </p:cNvPr>
          <p:cNvCxnSpPr>
            <a:cxnSpLocks/>
          </p:cNvCxnSpPr>
          <p:nvPr/>
        </p:nvCxnSpPr>
        <p:spPr>
          <a:xfrm flipH="1">
            <a:off x="5362223" y="2807534"/>
            <a:ext cx="456418" cy="533977"/>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BB0424-67AC-45EC-9E3C-AD2989F4C6AF}"/>
              </a:ext>
            </a:extLst>
          </p:cNvPr>
          <p:cNvSpPr txBox="1"/>
          <p:nvPr/>
        </p:nvSpPr>
        <p:spPr>
          <a:xfrm>
            <a:off x="6773333" y="3185713"/>
            <a:ext cx="1794933"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1BB6661-4078-4366-9BE2-252BE7BB2D72}"/>
              </a:ext>
            </a:extLst>
          </p:cNvPr>
          <p:cNvCxnSpPr>
            <a:cxnSpLocks/>
          </p:cNvCxnSpPr>
          <p:nvPr/>
        </p:nvCxnSpPr>
        <p:spPr>
          <a:xfrm>
            <a:off x="6600188" y="1942877"/>
            <a:ext cx="873056" cy="1398634"/>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DCB8D-D5E1-47CE-A547-F416CDD82CEB}"/>
              </a:ext>
            </a:extLst>
          </p:cNvPr>
          <p:cNvSpPr txBox="1"/>
          <p:nvPr/>
        </p:nvSpPr>
        <p:spPr>
          <a:xfrm>
            <a:off x="4023378" y="3185712"/>
            <a:ext cx="2490237"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a:extLst>
              <a:ext uri="{FF2B5EF4-FFF2-40B4-BE49-F238E27FC236}">
                <a16:creationId xmlns:a16="http://schemas.microsoft.com/office/drawing/2014/main" id="{CF004ABA-5ADC-4667-86E6-932DC46DAA55}"/>
              </a:ext>
            </a:extLst>
          </p:cNvPr>
          <p:cNvSpPr txBox="1"/>
          <p:nvPr/>
        </p:nvSpPr>
        <p:spPr>
          <a:xfrm>
            <a:off x="4517327" y="3856276"/>
            <a:ext cx="2490237"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Tree>
    <p:extLst>
      <p:ext uri="{BB962C8B-B14F-4D97-AF65-F5344CB8AC3E}">
        <p14:creationId xmlns:p14="http://schemas.microsoft.com/office/powerpoint/2010/main" val="2307586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Google Shape;2181;p73">
            <a:extLst>
              <a:ext uri="{FF2B5EF4-FFF2-40B4-BE49-F238E27FC236}">
                <a16:creationId xmlns:a16="http://schemas.microsoft.com/office/drawing/2014/main" id="{17709A0D-6E12-435E-BBBB-7A382A6B1B40}"/>
              </a:ext>
            </a:extLst>
          </p:cNvPr>
          <p:cNvSpPr/>
          <p:nvPr/>
        </p:nvSpPr>
        <p:spPr>
          <a:xfrm>
            <a:off x="5103989" y="2726310"/>
            <a:ext cx="4079522" cy="19698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2181;p73">
            <a:extLst>
              <a:ext uri="{FF2B5EF4-FFF2-40B4-BE49-F238E27FC236}">
                <a16:creationId xmlns:a16="http://schemas.microsoft.com/office/drawing/2014/main" id="{9287D34C-5705-4C66-A0D3-B303E2B8802C}"/>
              </a:ext>
            </a:extLst>
          </p:cNvPr>
          <p:cNvSpPr/>
          <p:nvPr/>
        </p:nvSpPr>
        <p:spPr>
          <a:xfrm>
            <a:off x="5143501" y="654757"/>
            <a:ext cx="4079522" cy="15105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 name="Picture 4" descr="A picture containing outdoor object&#10;&#10;Description automatically generated">
            <a:extLst>
              <a:ext uri="{FF2B5EF4-FFF2-40B4-BE49-F238E27FC236}">
                <a16:creationId xmlns:a16="http://schemas.microsoft.com/office/drawing/2014/main" id="{C2AA3636-A687-4235-BFF8-E331E468E48F}"/>
              </a:ext>
            </a:extLst>
          </p:cNvPr>
          <p:cNvPicPr>
            <a:picLocks noChangeAspect="1"/>
          </p:cNvPicPr>
          <p:nvPr/>
        </p:nvPicPr>
        <p:blipFill>
          <a:blip r:embed="rId2"/>
          <a:stretch>
            <a:fillRect/>
          </a:stretch>
        </p:blipFill>
        <p:spPr>
          <a:xfrm>
            <a:off x="0" y="-4939"/>
            <a:ext cx="5143500" cy="5143500"/>
          </a:xfrm>
          <a:prstGeom prst="rect">
            <a:avLst/>
          </a:prstGeom>
        </p:spPr>
      </p:pic>
      <p:sp>
        <p:nvSpPr>
          <p:cNvPr id="6" name="TextBox 5">
            <a:extLst>
              <a:ext uri="{FF2B5EF4-FFF2-40B4-BE49-F238E27FC236}">
                <a16:creationId xmlns:a16="http://schemas.microsoft.com/office/drawing/2014/main" id="{3FD8707F-B460-4879-97BD-BD5B33A7A453}"/>
              </a:ext>
            </a:extLst>
          </p:cNvPr>
          <p:cNvSpPr txBox="1"/>
          <p:nvPr/>
        </p:nvSpPr>
        <p:spPr>
          <a:xfrm>
            <a:off x="5222522" y="780335"/>
            <a:ext cx="4000500" cy="1384995"/>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chuyển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động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xung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quanh</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hạt</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nhân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theo</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từng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nhau</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85EA142-453B-4763-B031-A721DFF54B97}"/>
              </a:ext>
            </a:extLst>
          </p:cNvPr>
          <p:cNvSpPr txBox="1"/>
          <p:nvPr/>
        </p:nvSpPr>
        <p:spPr>
          <a:xfrm>
            <a:off x="5262033" y="2803303"/>
            <a:ext cx="3921478" cy="1815882"/>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trong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cùng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2 electron</a:t>
            </a:r>
          </a:p>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8 electron </a:t>
            </a:r>
            <a:r>
              <a:rPr lang="en-US" sz="2800" i="0" dirty="0" err="1">
                <a:solidFill>
                  <a:schemeClr val="tx1"/>
                </a:solidFill>
                <a:effectLst/>
                <a:latin typeface="Times New Roman" panose="02020603050405020304" pitchFamily="18" charset="0"/>
                <a:cs typeface="Times New Roman" panose="02020603050405020304" pitchFamily="18" charset="0"/>
              </a:rPr>
              <a:t>hoặc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nhiều</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hơn</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43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5627AE-C8A4-42EC-A08F-E2B241F3AD79}"/>
              </a:ext>
            </a:extLst>
          </p:cNvPr>
          <p:cNvSpPr txBox="1"/>
          <p:nvPr/>
        </p:nvSpPr>
        <p:spPr>
          <a:xfrm>
            <a:off x="214489" y="151304"/>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2.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14489" y="736079"/>
            <a:ext cx="8765650" cy="3539430"/>
          </a:xfrm>
          <a:prstGeom prst="rect">
            <a:avLst/>
          </a:prstGeom>
          <a:noFill/>
        </p:spPr>
        <p:txBody>
          <a:bodyPr wrap="square" rtlCol="0">
            <a:spAutoFit/>
          </a:bodyPr>
          <a:lstStyle/>
          <a:p>
            <a:pPr marL="457200" indent="-457200">
              <a:buFont typeface="Arial" charset="0"/>
              <a:buChar char="•"/>
            </a:pPr>
            <a:r>
              <a:rPr lang="vi-VN" sz="3200">
                <a:solidFill>
                  <a:srgbClr val="FF0000"/>
                </a:solidFill>
                <a:latin typeface="Times New Roman" panose="02020603050405020304" pitchFamily="18" charset="0"/>
                <a:cs typeface="Times New Roman" panose="02020603050405020304" pitchFamily="18" charset="0"/>
              </a:rPr>
              <a:t>Mô </a:t>
            </a:r>
            <a:r>
              <a:rPr lang="vi-VN" sz="3200" dirty="0">
                <a:solidFill>
                  <a:srgbClr val="FF0000"/>
                </a:solidFill>
                <a:latin typeface="Times New Roman" panose="02020603050405020304" pitchFamily="18" charset="0"/>
                <a:cs typeface="Times New Roman" panose="02020603050405020304" pitchFamily="18" charset="0"/>
              </a:rPr>
              <a:t>hình nguyên tử của </a:t>
            </a:r>
            <a:r>
              <a:rPr lang="en-US" sz="3200" dirty="0">
                <a:solidFill>
                  <a:srgbClr val="FF0000"/>
                </a:solidFill>
                <a:latin typeface="Times New Roman" panose="02020603050405020304" pitchFamily="18" charset="0"/>
                <a:cs typeface="Times New Roman" panose="02020603050405020304" pitchFamily="18" charset="0"/>
              </a:rPr>
              <a:t>Bo</a:t>
            </a:r>
            <a:r>
              <a:rPr lang="en-US" sz="3200">
                <a:solidFill>
                  <a:srgbClr val="FF0000"/>
                </a:solidFill>
                <a:latin typeface="Times New Roman" panose="02020603050405020304" pitchFamily="18" charset="0"/>
                <a:cs typeface="Times New Roman" panose="02020603050405020304" pitchFamily="18" charset="0"/>
              </a:rPr>
              <a:t>: </a:t>
            </a:r>
          </a:p>
          <a:p>
            <a:r>
              <a:rPr lang="vi-VN" sz="3200">
                <a:solidFill>
                  <a:srgbClr val="263E68"/>
                </a:solidFill>
                <a:latin typeface="Times New Roman" panose="02020603050405020304" pitchFamily="18" charset="0"/>
                <a:cs typeface="Times New Roman" panose="02020603050405020304" pitchFamily="18" charset="0"/>
              </a:rPr>
              <a:t>Các </a:t>
            </a:r>
            <a:r>
              <a:rPr lang="vi-VN" sz="3200" dirty="0">
                <a:solidFill>
                  <a:srgbClr val="263E68"/>
                </a:solidFill>
                <a:latin typeface="Times New Roman" panose="02020603050405020304" pitchFamily="18" charset="0"/>
                <a:cs typeface="Times New Roman" panose="02020603050405020304" pitchFamily="18" charset="0"/>
              </a:rPr>
              <a:t>electron chuyển động xung quanh hạt nhân theo từng lớp khác nhau:</a:t>
            </a: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Lớp trong cùng có 2 electron, bị hạt nhân hút mạnh nhất.</a:t>
            </a: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288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872"/>
        <p:cNvGrpSpPr/>
        <p:nvPr/>
      </p:nvGrpSpPr>
      <p:grpSpPr>
        <a:xfrm>
          <a:off x="0" y="0"/>
          <a:ext cx="0" cy="0"/>
          <a:chOff x="0" y="0"/>
          <a:chExt cx="0" cy="0"/>
        </a:xfrm>
      </p:grpSpPr>
      <p:sp>
        <p:nvSpPr>
          <p:cNvPr id="873" name="Google Shape;873;p52"/>
          <p:cNvSpPr/>
          <p:nvPr/>
        </p:nvSpPr>
        <p:spPr>
          <a:xfrm>
            <a:off x="827883" y="1366163"/>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44808" y="1333181"/>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Oval 109">
            <a:extLst>
              <a:ext uri="{FF2B5EF4-FFF2-40B4-BE49-F238E27FC236}">
                <a16:creationId xmlns:a16="http://schemas.microsoft.com/office/drawing/2014/main" id="{572B8CDE-507B-45CC-A737-26FA7ECA2A24}"/>
              </a:ext>
            </a:extLst>
          </p:cNvPr>
          <p:cNvSpPr/>
          <p:nvPr/>
        </p:nvSpPr>
        <p:spPr>
          <a:xfrm>
            <a:off x="986839" y="1592264"/>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644066" y="2249491"/>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87560" y="17786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CB2888C-B5B2-46D6-B9D0-99B2400F0BC3}"/>
              </a:ext>
            </a:extLst>
          </p:cNvPr>
          <p:cNvSpPr/>
          <p:nvPr/>
        </p:nvSpPr>
        <p:spPr>
          <a:xfrm>
            <a:off x="5497320" y="1810318"/>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154547" y="2467545"/>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5598041" y="199674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244207" y="1584218"/>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6985722" y="327803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311550" y="140831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7556407"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143763"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311550" y="38571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84796" y="3784393"/>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a:extLst>
              <a:ext uri="{FF2B5EF4-FFF2-40B4-BE49-F238E27FC236}">
                <a16:creationId xmlns:a16="http://schemas.microsoft.com/office/drawing/2014/main" id="{581F3324-64D9-4C78-80FB-BC3FE46F6718}"/>
              </a:ext>
            </a:extLst>
          </p:cNvPr>
          <p:cNvSpPr txBox="1"/>
          <p:nvPr/>
        </p:nvSpPr>
        <p:spPr>
          <a:xfrm>
            <a:off x="5079128" y="4316928"/>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a:extLst>
              <a:ext uri="{FF2B5EF4-FFF2-40B4-BE49-F238E27FC236}">
                <a16:creationId xmlns:a16="http://schemas.microsoft.com/office/drawing/2014/main" id="{AB62F91C-ED4D-4322-9976-E0436C2DC553}"/>
              </a:ext>
            </a:extLst>
          </p:cNvPr>
          <p:cNvSpPr txBox="1"/>
          <p:nvPr/>
        </p:nvSpPr>
        <p:spPr>
          <a:xfrm>
            <a:off x="1992726" y="68949"/>
            <a:ext cx="6104221"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tả</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hydrogen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181688238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872"/>
        <p:cNvGrpSpPr/>
        <p:nvPr/>
      </p:nvGrpSpPr>
      <p:grpSpPr>
        <a:xfrm>
          <a:off x="0" y="0"/>
          <a:ext cx="0" cy="0"/>
          <a:chOff x="0" y="0"/>
          <a:chExt cx="0" cy="0"/>
        </a:xfrm>
      </p:grpSpPr>
      <p:sp>
        <p:nvSpPr>
          <p:cNvPr id="873" name="Google Shape;873;p52"/>
          <p:cNvSpPr/>
          <p:nvPr/>
        </p:nvSpPr>
        <p:spPr>
          <a:xfrm>
            <a:off x="768512" y="1384294"/>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Oval 109">
            <a:extLst>
              <a:ext uri="{FF2B5EF4-FFF2-40B4-BE49-F238E27FC236}">
                <a16:creationId xmlns:a16="http://schemas.microsoft.com/office/drawing/2014/main" id="{572B8CDE-507B-45CC-A737-26FA7ECA2A24}"/>
              </a:ext>
            </a:extLst>
          </p:cNvPr>
          <p:cNvSpPr/>
          <p:nvPr/>
        </p:nvSpPr>
        <p:spPr>
          <a:xfrm>
            <a:off x="927468" y="1610395"/>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584695" y="2267622"/>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28189" y="179682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25425" y="3802524"/>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2" name="TextBox 1">
            <a:extLst>
              <a:ext uri="{FF2B5EF4-FFF2-40B4-BE49-F238E27FC236}">
                <a16:creationId xmlns:a16="http://schemas.microsoft.com/office/drawing/2014/main" id="{3302AE72-3DEA-4563-98C9-BEAC25ED2A03}"/>
              </a:ext>
            </a:extLst>
          </p:cNvPr>
          <p:cNvSpPr txBox="1"/>
          <p:nvPr/>
        </p:nvSpPr>
        <p:spPr>
          <a:xfrm>
            <a:off x="3977466" y="1574697"/>
            <a:ext cx="4910667"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hydrogen </a:t>
            </a:r>
            <a:r>
              <a:rPr lang="en-US" sz="3200" dirty="0" err="1">
                <a:solidFill>
                  <a:srgbClr val="263E68"/>
                </a:solidFill>
                <a:latin typeface="Times New Roman" panose="02020603050405020304" pitchFamily="18" charset="0"/>
                <a:cs typeface="Times New Roman" panose="02020603050405020304" pitchFamily="18" charset="0"/>
              </a:rPr>
              <a:t>gồm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656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872"/>
        <p:cNvGrpSpPr/>
        <p:nvPr/>
      </p:nvGrpSpPr>
      <p:grpSpPr>
        <a:xfrm>
          <a:off x="0" y="0"/>
          <a:ext cx="0" cy="0"/>
          <a:chOff x="0" y="0"/>
          <a:chExt cx="0" cy="0"/>
        </a:xfrm>
      </p:grpSpPr>
      <p:sp>
        <p:nvSpPr>
          <p:cNvPr id="874" name="Google Shape;874;p52"/>
          <p:cNvSpPr/>
          <p:nvPr/>
        </p:nvSpPr>
        <p:spPr>
          <a:xfrm>
            <a:off x="5530235" y="1084823"/>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Oval 115">
            <a:extLst>
              <a:ext uri="{FF2B5EF4-FFF2-40B4-BE49-F238E27FC236}">
                <a16:creationId xmlns:a16="http://schemas.microsoft.com/office/drawing/2014/main" id="{BCB2888C-B5B2-46D6-B9D0-99B2400F0BC3}"/>
              </a:ext>
            </a:extLst>
          </p:cNvPr>
          <p:cNvSpPr/>
          <p:nvPr/>
        </p:nvSpPr>
        <p:spPr>
          <a:xfrm>
            <a:off x="5982747" y="1561960"/>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639974" y="2219187"/>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6083468" y="1748385"/>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729634" y="1335860"/>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7471149" y="302967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796977" y="115995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8041834"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629190"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796977" y="36087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581F3324-64D9-4C78-80FB-BC3FE46F6718}"/>
              </a:ext>
            </a:extLst>
          </p:cNvPr>
          <p:cNvSpPr txBox="1"/>
          <p:nvPr/>
        </p:nvSpPr>
        <p:spPr>
          <a:xfrm>
            <a:off x="5597916" y="4190344"/>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50" name="TextBox 49">
            <a:extLst>
              <a:ext uri="{FF2B5EF4-FFF2-40B4-BE49-F238E27FC236}">
                <a16:creationId xmlns:a16="http://schemas.microsoft.com/office/drawing/2014/main" id="{4B778E42-5DEC-4DFC-ADF1-F7970AC89220}"/>
              </a:ext>
            </a:extLst>
          </p:cNvPr>
          <p:cNvSpPr txBox="1"/>
          <p:nvPr/>
        </p:nvSpPr>
        <p:spPr>
          <a:xfrm>
            <a:off x="158793" y="1282743"/>
            <a:ext cx="5112961"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2 electron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4 electron</a:t>
            </a:r>
          </a:p>
        </p:txBody>
      </p:sp>
    </p:spTree>
    <p:extLst>
      <p:ext uri="{BB962C8B-B14F-4D97-AF65-F5344CB8AC3E}">
        <p14:creationId xmlns:p14="http://schemas.microsoft.com/office/powerpoint/2010/main" val="226081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070"/>
        <p:cNvGrpSpPr/>
        <p:nvPr/>
      </p:nvGrpSpPr>
      <p:grpSpPr>
        <a:xfrm>
          <a:off x="0" y="0"/>
          <a:ext cx="0" cy="0"/>
          <a:chOff x="0" y="0"/>
          <a:chExt cx="0" cy="0"/>
        </a:xfrm>
      </p:grpSpPr>
      <p:grpSp>
        <p:nvGrpSpPr>
          <p:cNvPr id="1102" name="Google Shape;1102;p55"/>
          <p:cNvGrpSpPr/>
          <p:nvPr/>
        </p:nvGrpSpPr>
        <p:grpSpPr>
          <a:xfrm flipH="1">
            <a:off x="2092455" y="601495"/>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 name="Picture 51">
            <a:extLst>
              <a:ext uri="{FF2B5EF4-FFF2-40B4-BE49-F238E27FC236}">
                <a16:creationId xmlns:a16="http://schemas.microsoft.com/office/drawing/2014/main" id="{A4A005F3-08CF-4A1F-B4B7-6DDD5931D2AC}"/>
              </a:ext>
            </a:extLst>
          </p:cNvPr>
          <p:cNvPicPr>
            <a:picLocks noChangeAspect="1"/>
          </p:cNvPicPr>
          <p:nvPr/>
        </p:nvPicPr>
        <p:blipFill rotWithShape="1">
          <a:blip r:embed="rId3"/>
          <a:srcRect t="13271" b="19342"/>
          <a:stretch/>
        </p:blipFill>
        <p:spPr>
          <a:xfrm>
            <a:off x="1650217" y="524490"/>
            <a:ext cx="3159830" cy="2129314"/>
          </a:xfrm>
          <a:prstGeom prst="rect">
            <a:avLst/>
          </a:prstGeom>
        </p:spPr>
      </p:pic>
      <p:pic>
        <p:nvPicPr>
          <p:cNvPr id="53" name="Picture 2">
            <a:extLst>
              <a:ext uri="{FF2B5EF4-FFF2-40B4-BE49-F238E27FC236}">
                <a16:creationId xmlns:a16="http://schemas.microsoft.com/office/drawing/2014/main" id="{AB628561-C3FB-48A6-8D2E-C0F5CE370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50173">
            <a:off x="-780009" y="615700"/>
            <a:ext cx="3226355" cy="17216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33D11491-9B8B-4BB0-B3AF-052F39F65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132" y="2756069"/>
            <a:ext cx="2180848" cy="21808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5D9F4C5-A89F-48FD-88EC-DAADE962B149}"/>
              </a:ext>
            </a:extLst>
          </p:cNvPr>
          <p:cNvPicPr>
            <a:picLocks noChangeAspect="1"/>
          </p:cNvPicPr>
          <p:nvPr/>
        </p:nvPicPr>
        <p:blipFill>
          <a:blip r:embed="rId6"/>
          <a:stretch>
            <a:fillRect/>
          </a:stretch>
        </p:blipFill>
        <p:spPr>
          <a:xfrm>
            <a:off x="230643" y="2647950"/>
            <a:ext cx="3502379" cy="2251529"/>
          </a:xfrm>
          <a:prstGeom prst="rect">
            <a:avLst/>
          </a:prstGeom>
          <a:ln>
            <a:noFill/>
          </a:ln>
          <a:effectLst>
            <a:softEdge rad="112500"/>
          </a:effectLst>
        </p:spPr>
      </p:pic>
      <p:sp>
        <p:nvSpPr>
          <p:cNvPr id="56" name="TextBox 55">
            <a:extLst>
              <a:ext uri="{FF2B5EF4-FFF2-40B4-BE49-F238E27FC236}">
                <a16:creationId xmlns:a16="http://schemas.microsoft.com/office/drawing/2014/main" id="{7B6514A8-DABD-4F47-BFBA-B628A2623DED}"/>
              </a:ext>
            </a:extLst>
          </p:cNvPr>
          <p:cNvSpPr txBox="1"/>
          <p:nvPr/>
        </p:nvSpPr>
        <p:spPr>
          <a:xfrm>
            <a:off x="5089771" y="1214923"/>
            <a:ext cx="3764538" cy="523220"/>
          </a:xfrm>
          <a:prstGeom prst="rect">
            <a:avLst/>
          </a:prstGeom>
          <a:solidFill>
            <a:srgbClr val="B9B2D6"/>
          </a:solidFill>
        </p:spPr>
        <p:txBody>
          <a:bodyPr wrap="square" rtlCol="0">
            <a:spAutoFit/>
          </a:bodyPr>
          <a:lstStyle/>
          <a:p>
            <a:pPr algn="l"/>
            <a:r>
              <a:rPr lang="en-US" sz="2800" dirty="0">
                <a:solidFill>
                  <a:schemeClr val="tx1"/>
                </a:solidFill>
                <a:latin typeface="Times New Roman" panose="02020603050405020304" pitchFamily="18" charset="0"/>
                <a:cs typeface="Times New Roman" panose="02020603050405020304" pitchFamily="18" charset="0"/>
              </a:rPr>
              <a:t>Đ</a:t>
            </a:r>
            <a:r>
              <a:rPr lang="vi-VN" sz="2800" i="0" dirty="0">
                <a:solidFill>
                  <a:schemeClr val="tx1"/>
                </a:solidFill>
                <a:effectLst/>
                <a:latin typeface="Times New Roman" panose="02020603050405020304" pitchFamily="18" charset="0"/>
                <a:cs typeface="Times New Roman" panose="02020603050405020304" pitchFamily="18" charset="0"/>
              </a:rPr>
              <a:t>ều được tạo nên từ chất</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3B282B6C-6DFA-4ADA-AFAF-3E3B84C4A89B}"/>
              </a:ext>
            </a:extLst>
          </p:cNvPr>
          <p:cNvSpPr txBox="1"/>
          <p:nvPr/>
        </p:nvSpPr>
        <p:spPr>
          <a:xfrm>
            <a:off x="4832576" y="2797583"/>
            <a:ext cx="4103310" cy="1384995"/>
          </a:xfrm>
          <a:prstGeom prst="rect">
            <a:avLst/>
          </a:prstGeom>
          <a:noFill/>
        </p:spPr>
        <p:txBody>
          <a:bodyPr wrap="square" rtlCol="0">
            <a:spAutoFit/>
          </a:bodyPr>
          <a:lstStyle/>
          <a:p>
            <a:pPr algn="l"/>
            <a:r>
              <a:rPr lang="vi-VN" sz="2800" i="0" dirty="0">
                <a:solidFill>
                  <a:schemeClr val="tx1"/>
                </a:solidFill>
                <a:effectLst/>
                <a:latin typeface="Times New Roman" panose="02020603050405020304" pitchFamily="18" charset="0"/>
                <a:cs typeface="Times New Roman" panose="02020603050405020304" pitchFamily="18" charset="0"/>
              </a:rPr>
              <a:t>Mỗi chất đều được cấu tạo nên từ những hạt vô cùng bé. Những hạt đó là gì?</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6B1BCD6-CB79-4889-8254-EF1B9D7D1E52}"/>
              </a:ext>
            </a:extLst>
          </p:cNvPr>
          <p:cNvSpPr txBox="1"/>
          <p:nvPr/>
        </p:nvSpPr>
        <p:spPr>
          <a:xfrm>
            <a:off x="1737704" y="62376"/>
            <a:ext cx="6144685" cy="584775"/>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Kể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xung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quanh</a:t>
            </a:r>
            <a:r>
              <a:rPr lang="en-US" sz="3200" dirty="0">
                <a:solidFill>
                  <a:srgbClr val="263E68"/>
                </a:solidFill>
                <a:latin typeface="Times New Roman" panose="02020603050405020304" pitchFamily="18" charset="0"/>
                <a:cs typeface="Times New Roman" panose="02020603050405020304" pitchFamily="18" charset="0"/>
              </a:rPr>
              <a:t> ta</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1500" fill="hold"/>
                                        <p:tgtEl>
                                          <p:spTgt spid="56"/>
                                        </p:tgtEl>
                                        <p:attrNameLst>
                                          <p:attrName>ppt_x</p:attrName>
                                        </p:attrNameLst>
                                      </p:cBhvr>
                                      <p:tavLst>
                                        <p:tav tm="0">
                                          <p:val>
                                            <p:strVal val="1+#ppt_w/2"/>
                                          </p:val>
                                        </p:tav>
                                        <p:tav tm="100000">
                                          <p:val>
                                            <p:strVal val="#ppt_x"/>
                                          </p:val>
                                        </p:tav>
                                      </p:tavLst>
                                    </p:anim>
                                    <p:anim calcmode="lin" valueType="num">
                                      <p:cBhvr additive="base">
                                        <p:cTn id="25" dur="1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1500" fill="hold"/>
                                        <p:tgtEl>
                                          <p:spTgt spid="57"/>
                                        </p:tgtEl>
                                        <p:attrNameLst>
                                          <p:attrName>ppt_x</p:attrName>
                                        </p:attrNameLst>
                                      </p:cBhvr>
                                      <p:tavLst>
                                        <p:tav tm="0">
                                          <p:val>
                                            <p:strVal val="1+#ppt_w/2"/>
                                          </p:val>
                                        </p:tav>
                                        <p:tav tm="100000">
                                          <p:val>
                                            <p:strVal val="#ppt_x"/>
                                          </p:val>
                                        </p:tav>
                                      </p:tavLst>
                                    </p:anim>
                                    <p:anim calcmode="lin" valueType="num">
                                      <p:cBhvr additive="base">
                                        <p:cTn id="31"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180"/>
        <p:cNvGrpSpPr/>
        <p:nvPr/>
      </p:nvGrpSpPr>
      <p:grpSpPr>
        <a:xfrm>
          <a:off x="0" y="0"/>
          <a:ext cx="0" cy="0"/>
          <a:chOff x="0" y="0"/>
          <a:chExt cx="0" cy="0"/>
        </a:xfrm>
      </p:grpSpPr>
      <p:sp>
        <p:nvSpPr>
          <p:cNvPr id="2" name="TextBox 1">
            <a:extLst>
              <a:ext uri="{FF2B5EF4-FFF2-40B4-BE49-F238E27FC236}">
                <a16:creationId xmlns:a16="http://schemas.microsoft.com/office/drawing/2014/main" id="{D7DDD8D5-338C-42AE-836B-00DE8EF7880F}"/>
              </a:ext>
            </a:extLst>
          </p:cNvPr>
          <p:cNvSpPr txBox="1"/>
          <p:nvPr/>
        </p:nvSpPr>
        <p:spPr>
          <a:xfrm>
            <a:off x="1068724" y="502906"/>
            <a:ext cx="7458325"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Làm</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Bo</a:t>
            </a:r>
          </a:p>
        </p:txBody>
      </p:sp>
      <p:pic>
        <p:nvPicPr>
          <p:cNvPr id="3" name="Picture 2">
            <a:extLst>
              <a:ext uri="{FF2B5EF4-FFF2-40B4-BE49-F238E27FC236}">
                <a16:creationId xmlns:a16="http://schemas.microsoft.com/office/drawing/2014/main" id="{E5BFFF1C-0933-4746-AB51-D131393EF1B4}"/>
              </a:ext>
            </a:extLst>
          </p:cNvPr>
          <p:cNvPicPr>
            <a:picLocks noChangeAspect="1"/>
          </p:cNvPicPr>
          <p:nvPr/>
        </p:nvPicPr>
        <p:blipFill>
          <a:blip r:embed="rId3"/>
          <a:stretch>
            <a:fillRect/>
          </a:stretch>
        </p:blipFill>
        <p:spPr>
          <a:xfrm>
            <a:off x="0" y="1576417"/>
            <a:ext cx="3106164" cy="2497874"/>
          </a:xfrm>
          <a:prstGeom prst="rect">
            <a:avLst/>
          </a:prstGeom>
        </p:spPr>
      </p:pic>
      <p:pic>
        <p:nvPicPr>
          <p:cNvPr id="1026" name="Picture 2">
            <a:extLst>
              <a:ext uri="{FF2B5EF4-FFF2-40B4-BE49-F238E27FC236}">
                <a16:creationId xmlns:a16="http://schemas.microsoft.com/office/drawing/2014/main" id="{2FEBA74D-F365-44BE-BFAE-D351DCDAB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452045"/>
            <a:ext cx="2937353" cy="29373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70C2837-C678-4B69-95AD-1D03520C17E5}"/>
              </a:ext>
            </a:extLst>
          </p:cNvPr>
          <p:cNvGrpSpPr/>
          <p:nvPr/>
        </p:nvGrpSpPr>
        <p:grpSpPr>
          <a:xfrm>
            <a:off x="6408055" y="1415511"/>
            <a:ext cx="2302559" cy="1912203"/>
            <a:chOff x="6408055" y="1415511"/>
            <a:chExt cx="2302559" cy="1912203"/>
          </a:xfrm>
        </p:grpSpPr>
        <p:pic>
          <p:nvPicPr>
            <p:cNvPr id="31" name="Picture 4" descr="Trái Bóng Màu Đỏ Quả Cầu Sáng - Miễn Phí vector hình ảnh trên Pixabay">
              <a:extLst>
                <a:ext uri="{FF2B5EF4-FFF2-40B4-BE49-F238E27FC236}">
                  <a16:creationId xmlns:a16="http://schemas.microsoft.com/office/drawing/2014/main" id="{D45EE6AE-72E7-4808-B1D8-045935F08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rái Bóng Màu Đỏ Quả Cầu Sáng - Miễn Phí vector hình ảnh trên Pixabay">
              <a:extLst>
                <a:ext uri="{FF2B5EF4-FFF2-40B4-BE49-F238E27FC236}">
                  <a16:creationId xmlns:a16="http://schemas.microsoft.com/office/drawing/2014/main" id="{41D5EAD0-962A-493C-AF56-18CF07D71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rái Bóng Màu Đỏ Quả Cầu Sáng - Miễn Phí vector hình ảnh trên Pixabay">
              <a:extLst>
                <a:ext uri="{FF2B5EF4-FFF2-40B4-BE49-F238E27FC236}">
                  <a16:creationId xmlns:a16="http://schemas.microsoft.com/office/drawing/2014/main" id="{0CEB6A66-E6B6-4564-B8C8-081E35155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ái Bóng Màu Đỏ Quả Cầu Sáng - Miễn Phí vector hình ảnh trên Pixabay">
              <a:extLst>
                <a:ext uri="{FF2B5EF4-FFF2-40B4-BE49-F238E27FC236}">
                  <a16:creationId xmlns:a16="http://schemas.microsoft.com/office/drawing/2014/main" id="{E4B582C8-A09A-4154-8BAE-3E7F60BEB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91BD0EE-5EE4-4B94-8D65-B50733B7C083}"/>
              </a:ext>
            </a:extLst>
          </p:cNvPr>
          <p:cNvGrpSpPr/>
          <p:nvPr/>
        </p:nvGrpSpPr>
        <p:grpSpPr>
          <a:xfrm>
            <a:off x="6774193" y="3209713"/>
            <a:ext cx="1444237" cy="1448066"/>
            <a:chOff x="6674901" y="3192528"/>
            <a:chExt cx="1444237" cy="1448066"/>
          </a:xfrm>
        </p:grpSpPr>
        <p:pic>
          <p:nvPicPr>
            <p:cNvPr id="7" name="Picture 6">
              <a:extLst>
                <a:ext uri="{FF2B5EF4-FFF2-40B4-BE49-F238E27FC236}">
                  <a16:creationId xmlns:a16="http://schemas.microsoft.com/office/drawing/2014/main" id="{F31F7958-0DE7-45DC-A01E-868B3D2253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a:extLst>
                <a:ext uri="{FF2B5EF4-FFF2-40B4-BE49-F238E27FC236}">
                  <a16:creationId xmlns:a16="http://schemas.microsoft.com/office/drawing/2014/main" id="{0D0F8C88-3577-49B3-BB5E-E864E3B6F6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a:extLst>
                <a:ext uri="{FF2B5EF4-FFF2-40B4-BE49-F238E27FC236}">
                  <a16:creationId xmlns:a16="http://schemas.microsoft.com/office/drawing/2014/main" id="{F5A9CF12-73D5-454C-A505-A4C8FEF1AE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a:extLst>
                <a:ext uri="{FF2B5EF4-FFF2-40B4-BE49-F238E27FC236}">
                  <a16:creationId xmlns:a16="http://schemas.microsoft.com/office/drawing/2014/main" id="{23A99947-257A-441D-8F06-0C8955D2C19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8378D6-A860-4198-8D46-F888E2C7A6A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33900" y="1138060"/>
            <a:ext cx="4511046" cy="2867380"/>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0" name="Oval 9">
            <a:extLst>
              <a:ext uri="{FF2B5EF4-FFF2-40B4-BE49-F238E27FC236}">
                <a16:creationId xmlns:a16="http://schemas.microsoft.com/office/drawing/2014/main" id="{406B464F-5FF1-47FE-8582-4816D8611DF4}"/>
              </a:ext>
            </a:extLst>
          </p:cNvPr>
          <p:cNvSpPr/>
          <p:nvPr/>
        </p:nvSpPr>
        <p:spPr>
          <a:xfrm>
            <a:off x="6560915" y="2226759"/>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551746" y="1667966"/>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a:extLst>
              <a:ext uri="{FF2B5EF4-FFF2-40B4-BE49-F238E27FC236}">
                <a16:creationId xmlns:a16="http://schemas.microsoft.com/office/drawing/2014/main" id="{B6626BED-3B47-4913-897C-4E5D3A51661C}"/>
              </a:ext>
            </a:extLst>
          </p:cNvPr>
          <p:cNvSpPr txBox="1"/>
          <p:nvPr/>
        </p:nvSpPr>
        <p:spPr>
          <a:xfrm>
            <a:off x="756616" y="1879252"/>
            <a:ext cx="2973961"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làm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74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E418EA1-39F7-4D67-BE97-BA53002B1EFD}"/>
              </a:ext>
            </a:extLst>
          </p:cNvPr>
          <p:cNvSpPr/>
          <p:nvPr/>
        </p:nvSpPr>
        <p:spPr>
          <a:xfrm>
            <a:off x="5547033" y="1528729"/>
            <a:ext cx="1904948" cy="1904948"/>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4778303" y="759999"/>
            <a:ext cx="3442406" cy="3442406"/>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94E6DF1-F830-4E63-9DB0-9A7022613F19}"/>
              </a:ext>
            </a:extLst>
          </p:cNvPr>
          <p:cNvSpPr txBox="1"/>
          <p:nvPr/>
        </p:nvSpPr>
        <p:spPr>
          <a:xfrm>
            <a:off x="455984" y="554748"/>
            <a:ext cx="3573520"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Cắt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2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nhau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dày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dirty="0">
                <a:solidFill>
                  <a:srgbClr val="263E68"/>
                </a:solidFill>
                <a:latin typeface="Times New Roman" panose="02020603050405020304" pitchFamily="18" charset="0"/>
                <a:cs typeface="Times New Roman" panose="02020603050405020304" pitchFamily="18" charset="0"/>
              </a:rPr>
              <a:t> 1cm</a:t>
            </a:r>
          </a:p>
        </p:txBody>
      </p:sp>
    </p:spTree>
    <p:extLst>
      <p:ext uri="{BB962C8B-B14F-4D97-AF65-F5344CB8AC3E}">
        <p14:creationId xmlns:p14="http://schemas.microsoft.com/office/powerpoint/2010/main" val="3374049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03C4A5-CFE5-4048-9AF1-A9E6E3384C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29258"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60528"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36740"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923C3D6-C5CE-4844-B6AC-810DC7590BDC}"/>
              </a:ext>
            </a:extLst>
          </p:cNvPr>
          <p:cNvSpPr txBox="1"/>
          <p:nvPr/>
        </p:nvSpPr>
        <p:spPr>
          <a:xfrm>
            <a:off x="412984" y="1105518"/>
            <a:ext cx="3504974"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Dán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bìa</a:t>
            </a:r>
            <a:r>
              <a:rPr lang="en-US" sz="3200" dirty="0">
                <a:solidFill>
                  <a:srgbClr val="263E68"/>
                </a:solidFill>
                <a:latin typeface="Times New Roman" panose="02020603050405020304" pitchFamily="18" charset="0"/>
                <a:cs typeface="Times New Roman" panose="02020603050405020304" pitchFamily="18" charset="0"/>
              </a:rPr>
              <a:t> carton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2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viên</a:t>
            </a:r>
            <a:r>
              <a:rPr lang="en-US" sz="3200" dirty="0">
                <a:solidFill>
                  <a:srgbClr val="263E68"/>
                </a:solidFill>
                <a:latin typeface="Times New Roman" panose="02020603050405020304" pitchFamily="18" charset="0"/>
                <a:cs typeface="Times New Roman" panose="02020603050405020304" pitchFamily="18" charset="0"/>
              </a:rPr>
              <a:t> bi </a:t>
            </a:r>
            <a:r>
              <a:rPr lang="en-US" sz="3200" dirty="0" err="1">
                <a:solidFill>
                  <a:srgbClr val="263E68"/>
                </a:solidFill>
                <a:latin typeface="Times New Roman" panose="02020603050405020304" pitchFamily="18" charset="0"/>
                <a:cs typeface="Times New Roman" panose="02020603050405020304" pitchFamily="18" charset="0"/>
              </a:rPr>
              <a:t>đỏ</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18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31C0ED-1B63-4085-96E4-941E6EC4D5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51836"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83106"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59318"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9B8A8F-C073-4839-BFF5-E3E531FA1B36}"/>
              </a:ext>
            </a:extLst>
          </p:cNvPr>
          <p:cNvSpPr/>
          <p:nvPr/>
        </p:nvSpPr>
        <p:spPr>
          <a:xfrm>
            <a:off x="5953282" y="1657695"/>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A067B40-B7A1-48A5-9DBA-BD4634F7409E}"/>
              </a:ext>
            </a:extLst>
          </p:cNvPr>
          <p:cNvSpPr/>
          <p:nvPr/>
        </p:nvSpPr>
        <p:spPr>
          <a:xfrm>
            <a:off x="7344063" y="3018338"/>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541803-3549-49E1-AD55-C98C3F39C8FC}"/>
              </a:ext>
            </a:extLst>
          </p:cNvPr>
          <p:cNvSpPr/>
          <p:nvPr/>
        </p:nvSpPr>
        <p:spPr>
          <a:xfrm>
            <a:off x="8319151"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8A5DF7-A6B9-435B-A53B-98148AA279C2}"/>
              </a:ext>
            </a:extLst>
          </p:cNvPr>
          <p:cNvSpPr/>
          <p:nvPr/>
        </p:nvSpPr>
        <p:spPr>
          <a:xfrm>
            <a:off x="4929014"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41059" y="1630330"/>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4307BE7-4A3B-4EF3-BE81-1F53FDFB8D54}"/>
              </a:ext>
            </a:extLst>
          </p:cNvPr>
          <p:cNvSpPr txBox="1"/>
          <p:nvPr/>
        </p:nvSpPr>
        <p:spPr>
          <a:xfrm>
            <a:off x="588271" y="1864056"/>
            <a:ext cx="3499005"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xanh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như</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hình</a:t>
            </a:r>
            <a:endParaRPr lang="en-US" sz="2800" dirty="0">
              <a:solidFill>
                <a:srgbClr val="263E68"/>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5FD89024-0C0A-446D-920D-A69F6964FDCD}"/>
              </a:ext>
            </a:extLst>
          </p:cNvPr>
          <p:cNvSpPr/>
          <p:nvPr/>
        </p:nvSpPr>
        <p:spPr>
          <a:xfrm>
            <a:off x="6551593" y="4057999"/>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6F321F-FC25-4F51-8E61-FE971E310650}"/>
              </a:ext>
            </a:extLst>
          </p:cNvPr>
          <p:cNvSpPr/>
          <p:nvPr/>
        </p:nvSpPr>
        <p:spPr>
          <a:xfrm>
            <a:off x="6551593" y="727152"/>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336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B74A67E-7914-4606-A9C3-91F16E205F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214489" y="661515"/>
            <a:ext cx="4165600"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grpSp>
        <p:nvGrpSpPr>
          <p:cNvPr id="7" name="Group 6">
            <a:extLst>
              <a:ext uri="{FF2B5EF4-FFF2-40B4-BE49-F238E27FC236}">
                <a16:creationId xmlns:a16="http://schemas.microsoft.com/office/drawing/2014/main" id="{D1CDC5A6-EEA5-48A3-8BB9-D9E22B1847C8}"/>
              </a:ext>
            </a:extLst>
          </p:cNvPr>
          <p:cNvGrpSpPr/>
          <p:nvPr/>
        </p:nvGrpSpPr>
        <p:grpSpPr>
          <a:xfrm>
            <a:off x="423155" y="690654"/>
            <a:ext cx="3802878" cy="3736838"/>
            <a:chOff x="5816706" y="1084750"/>
            <a:chExt cx="2862091" cy="2812393"/>
          </a:xfrm>
        </p:grpSpPr>
        <p:sp>
          <p:nvSpPr>
            <p:cNvPr id="4" name="Oval 3">
              <a:extLst>
                <a:ext uri="{FF2B5EF4-FFF2-40B4-BE49-F238E27FC236}">
                  <a16:creationId xmlns:a16="http://schemas.microsoft.com/office/drawing/2014/main" id="{E824B97F-155D-4446-96D9-2FE4F9881B40}"/>
                </a:ext>
              </a:extLst>
            </p:cNvPr>
            <p:cNvSpPr/>
            <p:nvPr/>
          </p:nvSpPr>
          <p:spPr>
            <a:xfrm>
              <a:off x="6511242" y="1783644"/>
              <a:ext cx="1433689" cy="14336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C4A55-978B-49AD-A4D0-EFB7E637B575}"/>
                </a:ext>
              </a:extLst>
            </p:cNvPr>
            <p:cNvSpPr/>
            <p:nvPr/>
          </p:nvSpPr>
          <p:spPr>
            <a:xfrm>
              <a:off x="5932688" y="1205088"/>
              <a:ext cx="2590800" cy="2590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B32D39A-6814-4B27-8A07-6E7F483BCC6D}"/>
                </a:ext>
              </a:extLst>
            </p:cNvPr>
            <p:cNvSpPr/>
            <p:nvPr/>
          </p:nvSpPr>
          <p:spPr>
            <a:xfrm>
              <a:off x="6968445" y="2240843"/>
              <a:ext cx="519289" cy="519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F464D5-FA74-4C0B-BA95-F356DAAC7287}"/>
                </a:ext>
              </a:extLst>
            </p:cNvPr>
            <p:cNvSpPr/>
            <p:nvPr/>
          </p:nvSpPr>
          <p:spPr>
            <a:xfrm>
              <a:off x="6555658" y="1892316"/>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9C4A4F-FFAB-4990-B1A2-658959502914}"/>
                </a:ext>
              </a:extLst>
            </p:cNvPr>
            <p:cNvSpPr/>
            <p:nvPr/>
          </p:nvSpPr>
          <p:spPr>
            <a:xfrm>
              <a:off x="7593388" y="2864641"/>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61115C-A3BE-4C0F-85CB-EA7867CF41D7}"/>
                </a:ext>
              </a:extLst>
            </p:cNvPr>
            <p:cNvSpPr/>
            <p:nvPr/>
          </p:nvSpPr>
          <p:spPr>
            <a:xfrm>
              <a:off x="8368178"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7B2E9-5EE1-4A33-86D0-0BE4956F0075}"/>
                </a:ext>
              </a:extLst>
            </p:cNvPr>
            <p:cNvSpPr/>
            <p:nvPr/>
          </p:nvSpPr>
          <p:spPr>
            <a:xfrm>
              <a:off x="5816706"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E61953-6949-47C5-85E4-C924A6C16E44}"/>
                </a:ext>
              </a:extLst>
            </p:cNvPr>
            <p:cNvSpPr/>
            <p:nvPr/>
          </p:nvSpPr>
          <p:spPr>
            <a:xfrm>
              <a:off x="7049969" y="1084750"/>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8F019D-2349-49CF-8800-5C0CC9E88959}"/>
                </a:ext>
              </a:extLst>
            </p:cNvPr>
            <p:cNvSpPr/>
            <p:nvPr/>
          </p:nvSpPr>
          <p:spPr>
            <a:xfrm>
              <a:off x="7071892" y="3586524"/>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Google Shape;714;p49">
            <a:extLst>
              <a:ext uri="{FF2B5EF4-FFF2-40B4-BE49-F238E27FC236}">
                <a16:creationId xmlns:a16="http://schemas.microsoft.com/office/drawing/2014/main" id="{6736C583-2107-4646-B881-C1F2EBCAF20B}"/>
              </a:ext>
            </a:extLst>
          </p:cNvPr>
          <p:cNvSpPr/>
          <p:nvPr/>
        </p:nvSpPr>
        <p:spPr>
          <a:xfrm>
            <a:off x="4533900" y="277237"/>
            <a:ext cx="4610100" cy="1342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0D6A9A0A-2E98-4A39-85B4-1746DBE3A5A1}"/>
              </a:ext>
            </a:extLst>
          </p:cNvPr>
          <p:cNvSpPr txBox="1"/>
          <p:nvPr/>
        </p:nvSpPr>
        <p:spPr>
          <a:xfrm>
            <a:off x="4572000" y="424523"/>
            <a:ext cx="4572000"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biểu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diễn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gì</a:t>
            </a:r>
            <a:r>
              <a:rPr lang="en-US" sz="3200" dirty="0">
                <a:solidFill>
                  <a:srgbClr val="263E68"/>
                </a:solidFill>
                <a:latin typeface="Times New Roman" panose="02020603050405020304" pitchFamily="18" charset="0"/>
                <a:cs typeface="Times New Roman" panose="02020603050405020304" pitchFamily="18" charset="0"/>
              </a:rPr>
              <a:t>? </a:t>
            </a:r>
          </a:p>
        </p:txBody>
      </p:sp>
      <p:sp>
        <p:nvSpPr>
          <p:cNvPr id="15" name="Google Shape;714;p49">
            <a:extLst>
              <a:ext uri="{FF2B5EF4-FFF2-40B4-BE49-F238E27FC236}">
                <a16:creationId xmlns:a16="http://schemas.microsoft.com/office/drawing/2014/main" id="{814F0766-766A-4A02-A4E2-1DD076E36F1C}"/>
              </a:ext>
            </a:extLst>
          </p:cNvPr>
          <p:cNvSpPr/>
          <p:nvPr/>
        </p:nvSpPr>
        <p:spPr>
          <a:xfrm>
            <a:off x="4580686" y="2176391"/>
            <a:ext cx="4610100" cy="28358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2FE530EA-EEFB-46D2-ACCC-29C9E035F4D6}"/>
              </a:ext>
            </a:extLst>
          </p:cNvPr>
          <p:cNvSpPr txBox="1"/>
          <p:nvPr/>
        </p:nvSpPr>
        <p:spPr>
          <a:xfrm>
            <a:off x="4907314" y="2317056"/>
            <a:ext cx="40468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nào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đã</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chứa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đa</a:t>
            </a:r>
            <a:r>
              <a:rPr lang="en-US" sz="3200" dirty="0">
                <a:solidFill>
                  <a:srgbClr val="263E68"/>
                </a:solidFill>
                <a:latin typeface="Times New Roman" panose="02020603050405020304" pitchFamily="18" charset="0"/>
                <a:cs typeface="Times New Roman" panose="02020603050405020304" pitchFamily="18" charset="0"/>
              </a:rPr>
              <a:t> electron? </a:t>
            </a:r>
          </a:p>
        </p:txBody>
      </p:sp>
      <p:sp>
        <p:nvSpPr>
          <p:cNvPr id="14" name="TextBox 13">
            <a:extLst>
              <a:ext uri="{FF2B5EF4-FFF2-40B4-BE49-F238E27FC236}">
                <a16:creationId xmlns:a16="http://schemas.microsoft.com/office/drawing/2014/main" id="{575FA671-687B-4B09-9C6A-18948702DD98}"/>
              </a:ext>
            </a:extLst>
          </p:cNvPr>
          <p:cNvSpPr txBox="1"/>
          <p:nvPr/>
        </p:nvSpPr>
        <p:spPr>
          <a:xfrm>
            <a:off x="1405005" y="22249"/>
            <a:ext cx="3051989"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cxnSp>
        <p:nvCxnSpPr>
          <p:cNvPr id="23" name="Straight Arrow Connector 22">
            <a:extLst>
              <a:ext uri="{FF2B5EF4-FFF2-40B4-BE49-F238E27FC236}">
                <a16:creationId xmlns:a16="http://schemas.microsoft.com/office/drawing/2014/main" id="{9D211C1A-AD0F-4B26-9CF1-7B356F8C9F2A}"/>
              </a:ext>
            </a:extLst>
          </p:cNvPr>
          <p:cNvCxnSpPr>
            <a:cxnSpLocks/>
          </p:cNvCxnSpPr>
          <p:nvPr/>
        </p:nvCxnSpPr>
        <p:spPr>
          <a:xfrm flipV="1">
            <a:off x="2707015" y="473027"/>
            <a:ext cx="250390" cy="1270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F24053-5A56-42A8-9862-26B7AE2F27A6}"/>
              </a:ext>
            </a:extLst>
          </p:cNvPr>
          <p:cNvCxnSpPr>
            <a:cxnSpLocks/>
          </p:cNvCxnSpPr>
          <p:nvPr/>
        </p:nvCxnSpPr>
        <p:spPr>
          <a:xfrm flipH="1" flipV="1">
            <a:off x="3159597" y="473027"/>
            <a:ext cx="221475" cy="797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084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E63E1DF9-9718-44C5-8524-DE7EF91FB7C4}"/>
              </a:ext>
            </a:extLst>
          </p:cNvPr>
          <p:cNvSpPr/>
          <p:nvPr/>
        </p:nvSpPr>
        <p:spPr>
          <a:xfrm>
            <a:off x="180622" y="1049868"/>
            <a:ext cx="2743551" cy="2991555"/>
          </a:xfrm>
          <a:prstGeom prst="round2DiagRect">
            <a:avLst/>
          </a:prstGeom>
          <a:blipFill>
            <a:blip r:embed="rId2"/>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4">
            <a:extLst>
              <a:ext uri="{FF2B5EF4-FFF2-40B4-BE49-F238E27FC236}">
                <a16:creationId xmlns:a16="http://schemas.microsoft.com/office/drawing/2014/main" id="{9545C079-5E07-445B-A5A2-59818971B9E7}"/>
              </a:ext>
            </a:extLst>
          </p:cNvPr>
          <p:cNvSpPr/>
          <p:nvPr/>
        </p:nvSpPr>
        <p:spPr>
          <a:xfrm>
            <a:off x="3176755" y="1075972"/>
            <a:ext cx="2743551" cy="2991555"/>
          </a:xfrm>
          <a:prstGeom prst="round2DiagRect">
            <a:avLst/>
          </a:prstGeom>
          <a:blipFill>
            <a:blip r:embed="rId3"/>
            <a:srcRect/>
            <a:stretch>
              <a:fillRect t="-1993" b="-1038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2C6F1BF0-02ED-4357-92D5-4F2F55991F4E}"/>
              </a:ext>
            </a:extLst>
          </p:cNvPr>
          <p:cNvSpPr/>
          <p:nvPr/>
        </p:nvSpPr>
        <p:spPr>
          <a:xfrm>
            <a:off x="6172888" y="1075971"/>
            <a:ext cx="2743551" cy="2991555"/>
          </a:xfrm>
          <a:prstGeom prst="round2DiagRect">
            <a:avLst/>
          </a:prstGeom>
          <a:blipFill>
            <a:blip r:embed="rId4"/>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0;p61">
            <a:extLst>
              <a:ext uri="{FF2B5EF4-FFF2-40B4-BE49-F238E27FC236}">
                <a16:creationId xmlns:a16="http://schemas.microsoft.com/office/drawing/2014/main" id="{9B2AA0D2-DC00-43F8-B1DB-63D68CD2DF68}"/>
              </a:ext>
            </a:extLst>
          </p:cNvPr>
          <p:cNvSpPr/>
          <p:nvPr/>
        </p:nvSpPr>
        <p:spPr>
          <a:xfrm>
            <a:off x="1300962" y="146085"/>
            <a:ext cx="6849616" cy="74573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BF4D726-2229-49F5-A9D3-0D4D22E28E29}"/>
              </a:ext>
            </a:extLst>
          </p:cNvPr>
          <p:cNvSpPr txBox="1"/>
          <p:nvPr/>
        </p:nvSpPr>
        <p:spPr>
          <a:xfrm>
            <a:off x="1670754" y="146085"/>
            <a:ext cx="667173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2811322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444"/>
        <p:cNvGrpSpPr/>
        <p:nvPr/>
      </p:nvGrpSpPr>
      <p:grpSpPr>
        <a:xfrm>
          <a:off x="0" y="0"/>
          <a:ext cx="0" cy="0"/>
          <a:chOff x="0" y="0"/>
          <a:chExt cx="0" cy="0"/>
        </a:xfrm>
      </p:grpSpPr>
      <p:sp>
        <p:nvSpPr>
          <p:cNvPr id="1447" name="Google Shape;1447;p62"/>
          <p:cNvSpPr txBox="1">
            <a:spLocks noGrp="1"/>
          </p:cNvSpPr>
          <p:nvPr>
            <p:ph type="title"/>
          </p:nvPr>
        </p:nvSpPr>
        <p:spPr>
          <a:xfrm>
            <a:off x="1012963" y="475335"/>
            <a:ext cx="1347900" cy="7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b="1">
                <a:solidFill>
                  <a:srgbClr val="002060"/>
                </a:solidFill>
              </a:rPr>
              <a:t>III</a:t>
            </a:r>
            <a:endParaRPr sz="5400" b="1" dirty="0">
              <a:solidFill>
                <a:srgbClr val="002060"/>
              </a:solidFill>
            </a:endParaRPr>
          </a:p>
        </p:txBody>
      </p:sp>
      <p:sp>
        <p:nvSpPr>
          <p:cNvPr id="1449" name="Google Shape;1449;p62"/>
          <p:cNvSpPr txBox="1">
            <a:spLocks noGrp="1"/>
          </p:cNvSpPr>
          <p:nvPr>
            <p:ph type="title" idx="2"/>
          </p:nvPr>
        </p:nvSpPr>
        <p:spPr>
          <a:xfrm>
            <a:off x="266840" y="127048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002060"/>
                </a:solidFill>
              </a:rPr>
              <a:t>Cấu tạo nguyên tử</a:t>
            </a:r>
            <a:endParaRPr b="1" dirty="0">
              <a:solidFill>
                <a:srgbClr val="002060"/>
              </a:solidFill>
            </a:endParaRPr>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47"/>
                                        </p:tgtEl>
                                        <p:attrNameLst>
                                          <p:attrName>style.visibility</p:attrName>
                                        </p:attrNameLst>
                                      </p:cBhvr>
                                      <p:to>
                                        <p:strVal val="visible"/>
                                      </p:to>
                                    </p:set>
                                    <p:animEffect transition="in" filter="fade">
                                      <p:cBhvr>
                                        <p:cTn id="7" dur="1000"/>
                                        <p:tgtEl>
                                          <p:spTgt spid="1447"/>
                                        </p:tgtEl>
                                      </p:cBhvr>
                                    </p:animEffect>
                                    <p:anim calcmode="lin" valueType="num">
                                      <p:cBhvr>
                                        <p:cTn id="8" dur="1000" fill="hold"/>
                                        <p:tgtEl>
                                          <p:spTgt spid="1447"/>
                                        </p:tgtEl>
                                        <p:attrNameLst>
                                          <p:attrName>ppt_x</p:attrName>
                                        </p:attrNameLst>
                                      </p:cBhvr>
                                      <p:tavLst>
                                        <p:tav tm="0">
                                          <p:val>
                                            <p:strVal val="#ppt_x"/>
                                          </p:val>
                                        </p:tav>
                                        <p:tav tm="100000">
                                          <p:val>
                                            <p:strVal val="#ppt_x"/>
                                          </p:val>
                                        </p:tav>
                                      </p:tavLst>
                                    </p:anim>
                                    <p:anim calcmode="lin" valueType="num">
                                      <p:cBhvr>
                                        <p:cTn id="9" dur="1000" fill="hold"/>
                                        <p:tgtEl>
                                          <p:spTgt spid="14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9"/>
                                        </p:tgtEl>
                                        <p:attrNameLst>
                                          <p:attrName>style.visibility</p:attrName>
                                        </p:attrNameLst>
                                      </p:cBhvr>
                                      <p:to>
                                        <p:strVal val="visible"/>
                                      </p:to>
                                    </p:set>
                                    <p:animEffect transition="in" filter="fade">
                                      <p:cBhvr>
                                        <p:cTn id="12" dur="1000"/>
                                        <p:tgtEl>
                                          <p:spTgt spid="1449"/>
                                        </p:tgtEl>
                                      </p:cBhvr>
                                    </p:animEffect>
                                    <p:anim calcmode="lin" valueType="num">
                                      <p:cBhvr>
                                        <p:cTn id="13" dur="1000" fill="hold"/>
                                        <p:tgtEl>
                                          <p:spTgt spid="1449"/>
                                        </p:tgtEl>
                                        <p:attrNameLst>
                                          <p:attrName>ppt_x</p:attrName>
                                        </p:attrNameLst>
                                      </p:cBhvr>
                                      <p:tavLst>
                                        <p:tav tm="0">
                                          <p:val>
                                            <p:strVal val="#ppt_x"/>
                                          </p:val>
                                        </p:tav>
                                        <p:tav tm="100000">
                                          <p:val>
                                            <p:strVal val="#ppt_x"/>
                                          </p:val>
                                        </p:tav>
                                      </p:tavLst>
                                    </p:anim>
                                    <p:anim calcmode="lin" valueType="num">
                                      <p:cBhvr>
                                        <p:cTn id="14" dur="1000" fill="hold"/>
                                        <p:tgtEl>
                                          <p:spTgt spid="144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50"/>
                                        </p:tgtEl>
                                        <p:attrNameLst>
                                          <p:attrName>style.visibility</p:attrName>
                                        </p:attrNameLst>
                                      </p:cBhvr>
                                      <p:to>
                                        <p:strVal val="visible"/>
                                      </p:to>
                                    </p:set>
                                    <p:animEffect transition="in" filter="fade">
                                      <p:cBhvr>
                                        <p:cTn id="17" dur="1000"/>
                                        <p:tgtEl>
                                          <p:spTgt spid="1450"/>
                                        </p:tgtEl>
                                      </p:cBhvr>
                                    </p:animEffect>
                                    <p:anim calcmode="lin" valueType="num">
                                      <p:cBhvr>
                                        <p:cTn id="18" dur="1000" fill="hold"/>
                                        <p:tgtEl>
                                          <p:spTgt spid="1450"/>
                                        </p:tgtEl>
                                        <p:attrNameLst>
                                          <p:attrName>ppt_x</p:attrName>
                                        </p:attrNameLst>
                                      </p:cBhvr>
                                      <p:tavLst>
                                        <p:tav tm="0">
                                          <p:val>
                                            <p:strVal val="#ppt_x"/>
                                          </p:val>
                                        </p:tav>
                                        <p:tav tm="100000">
                                          <p:val>
                                            <p:strVal val="#ppt_x"/>
                                          </p:val>
                                        </p:tav>
                                      </p:tavLst>
                                    </p:anim>
                                    <p:anim calcmode="lin" valueType="num">
                                      <p:cBhvr>
                                        <p:cTn id="19" dur="1000" fill="hold"/>
                                        <p:tgtEl>
                                          <p:spTgt spid="14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 grpId="0"/>
      <p:bldP spid="144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827"/>
        <p:cNvGrpSpPr/>
        <p:nvPr/>
      </p:nvGrpSpPr>
      <p:grpSpPr>
        <a:xfrm>
          <a:off x="0" y="0"/>
          <a:ext cx="0" cy="0"/>
          <a:chOff x="0" y="0"/>
          <a:chExt cx="0" cy="0"/>
        </a:xfrm>
      </p:grpSpPr>
      <p:pic>
        <p:nvPicPr>
          <p:cNvPr id="6" name="How Small is an Atom_ (online-video-cutter.com)">
            <a:hlinkClick r:id="" action="ppaction://media"/>
            <a:extLst>
              <a:ext uri="{FF2B5EF4-FFF2-40B4-BE49-F238E27FC236}">
                <a16:creationId xmlns:a16="http://schemas.microsoft.com/office/drawing/2014/main" id="{6A5A07F4-D365-4FD1-A288-86BADAAE89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545022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49097-7C4A-422E-981D-0F6CFEB3AE69}"/>
              </a:ext>
            </a:extLst>
          </p:cNvPr>
          <p:cNvPicPr>
            <a:picLocks noChangeAspect="1"/>
          </p:cNvPicPr>
          <p:nvPr/>
        </p:nvPicPr>
        <p:blipFill>
          <a:blip r:embed="rId2"/>
          <a:stretch>
            <a:fillRect/>
          </a:stretch>
        </p:blipFill>
        <p:spPr>
          <a:xfrm>
            <a:off x="1400175" y="956734"/>
            <a:ext cx="6343650" cy="3771900"/>
          </a:xfrm>
          <a:prstGeom prst="rect">
            <a:avLst/>
          </a:prstGeom>
        </p:spPr>
      </p:pic>
      <p:sp>
        <p:nvSpPr>
          <p:cNvPr id="5" name="TextBox 4">
            <a:extLst>
              <a:ext uri="{FF2B5EF4-FFF2-40B4-BE49-F238E27FC236}">
                <a16:creationId xmlns:a16="http://schemas.microsoft.com/office/drawing/2014/main" id="{D0F0DFC4-537A-4E1C-864D-9B3D98E645C9}"/>
              </a:ext>
            </a:extLst>
          </p:cNvPr>
          <p:cNvSpPr txBox="1"/>
          <p:nvPr/>
        </p:nvSpPr>
        <p:spPr>
          <a:xfrm>
            <a:off x="1543050" y="956734"/>
            <a:ext cx="6490758" cy="584775"/>
          </a:xfrm>
          <a:prstGeom prst="rect">
            <a:avLst/>
          </a:prstGeom>
          <a:noFill/>
        </p:spPr>
        <p:txBody>
          <a:bodyPr wrap="square" rtlCol="0">
            <a:spAutoFit/>
          </a:bodyPr>
          <a:lstStyle/>
          <a:p>
            <a:pPr algn="l"/>
            <a:r>
              <a:rPr lang="en-US" sz="3200" dirty="0">
                <a:solidFill>
                  <a:schemeClr val="bg1"/>
                </a:solidFill>
                <a:latin typeface="Times New Roman" panose="02020603050405020304" pitchFamily="18" charset="0"/>
                <a:cs typeface="Times New Roman" panose="02020603050405020304" pitchFamily="18" charset="0"/>
              </a:rPr>
              <a:t>10,000,000,000Angtroms = 1 meter</a:t>
            </a:r>
          </a:p>
        </p:txBody>
      </p:sp>
      <p:sp>
        <p:nvSpPr>
          <p:cNvPr id="6" name="TextBox 5">
            <a:extLst>
              <a:ext uri="{FF2B5EF4-FFF2-40B4-BE49-F238E27FC236}">
                <a16:creationId xmlns:a16="http://schemas.microsoft.com/office/drawing/2014/main" id="{25B68B23-F074-4B33-B771-06BF46232DC0}"/>
              </a:ext>
            </a:extLst>
          </p:cNvPr>
          <p:cNvSpPr txBox="1"/>
          <p:nvPr/>
        </p:nvSpPr>
        <p:spPr>
          <a:xfrm>
            <a:off x="1286933" y="122478"/>
            <a:ext cx="515902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Kích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thước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22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590248" y="1256724"/>
            <a:ext cx="8385076" cy="2271369"/>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en" sz="4400" b="1" dirty="0">
                <a:solidFill>
                  <a:schemeClr val="tx1"/>
                </a:solidFill>
              </a:rPr>
              <a:t>NGUYÊN TỬ. </a:t>
            </a:r>
            <a:br>
              <a:rPr lang="en" sz="4400" b="1" dirty="0">
                <a:solidFill>
                  <a:schemeClr val="tx1"/>
                </a:solidFill>
              </a:rPr>
            </a:br>
            <a:r>
              <a:rPr lang="en" sz="4000" b="1" dirty="0">
                <a:solidFill>
                  <a:schemeClr val="tx1"/>
                </a:solidFill>
              </a:rPr>
              <a:t>SƠ  LƯỢC VỀ BẢNG TUẦN HOÀN CÁC NGUYÊN TỐ HOÁ HỌC</a:t>
            </a:r>
            <a:r>
              <a:rPr lang="en" sz="4000" dirty="0">
                <a:solidFill>
                  <a:schemeClr val="tx1"/>
                </a:solidFill>
              </a:rPr>
              <a:t> </a:t>
            </a:r>
            <a:endParaRPr sz="3600" dirty="0">
              <a:solidFill>
                <a:schemeClr val="tx1"/>
              </a:solidFill>
            </a:endParaRPr>
          </a:p>
        </p:txBody>
      </p:sp>
      <p:sp>
        <p:nvSpPr>
          <p:cNvPr id="94" name="TextBox 93">
            <a:extLst>
              <a:ext uri="{FF2B5EF4-FFF2-40B4-BE49-F238E27FC236}">
                <a16:creationId xmlns:a16="http://schemas.microsoft.com/office/drawing/2014/main" id="{5EBB2134-F739-4E66-8C80-7368008878DF}"/>
              </a:ext>
            </a:extLst>
          </p:cNvPr>
          <p:cNvSpPr txBox="1"/>
          <p:nvPr/>
        </p:nvSpPr>
        <p:spPr>
          <a:xfrm>
            <a:off x="1923796" y="660281"/>
            <a:ext cx="4572000" cy="646331"/>
          </a:xfrm>
          <a:prstGeom prst="rect">
            <a:avLst/>
          </a:prstGeom>
          <a:noFill/>
        </p:spPr>
        <p:txBody>
          <a:bodyPr wrap="square">
            <a:spAutoFit/>
          </a:bodyPr>
          <a:lstStyle/>
          <a:p>
            <a:r>
              <a:rPr lang="en" sz="3600" b="1" dirty="0">
                <a:solidFill>
                  <a:srgbClr val="FF0000"/>
                </a:solidFill>
                <a:latin typeface="Times New Roman" panose="02020603050405020304" pitchFamily="18" charset="0"/>
                <a:cs typeface="Times New Roman" panose="02020603050405020304" pitchFamily="18" charset="0"/>
              </a:rPr>
              <a:t>Chương I </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9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713"/>
        <p:cNvGrpSpPr/>
        <p:nvPr/>
      </p:nvGrpSpPr>
      <p:grpSpPr>
        <a:xfrm>
          <a:off x="0" y="0"/>
          <a:ext cx="0" cy="0"/>
          <a:chOff x="0" y="0"/>
          <a:chExt cx="0" cy="0"/>
        </a:xfrm>
      </p:grpSpPr>
      <p:sp>
        <p:nvSpPr>
          <p:cNvPr id="6" name="TextBox 5">
            <a:extLst>
              <a:ext uri="{FF2B5EF4-FFF2-40B4-BE49-F238E27FC236}">
                <a16:creationId xmlns:a16="http://schemas.microsoft.com/office/drawing/2014/main" id="{D04B03DD-75B1-43B5-92F0-CDF75B0D8EFB}"/>
              </a:ext>
            </a:extLst>
          </p:cNvPr>
          <p:cNvSpPr txBox="1"/>
          <p:nvPr/>
        </p:nvSpPr>
        <p:spPr>
          <a:xfrm>
            <a:off x="495252" y="610294"/>
            <a:ext cx="8302518" cy="2308324"/>
          </a:xfrm>
          <a:prstGeom prst="rect">
            <a:avLst/>
          </a:prstGeom>
          <a:noFill/>
        </p:spPr>
        <p:txBody>
          <a:bodyPr wrap="square" rtlCol="0">
            <a:spAutoFit/>
          </a:bodyPr>
          <a:lstStyle/>
          <a:p>
            <a:pPr algn="l"/>
            <a:r>
              <a:rPr lang="en-US" sz="3600" dirty="0" err="1">
                <a:solidFill>
                  <a:srgbClr val="263E68"/>
                </a:solidFill>
                <a:latin typeface="Times New Roman" panose="02020603050405020304" pitchFamily="18" charset="0"/>
                <a:cs typeface="Times New Roman" panose="02020603050405020304" pitchFamily="18" charset="0"/>
              </a:rPr>
              <a:t>Nguyên</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tử</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có</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kích</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thước</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vô</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cùng</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nhỏ</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chỉ</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khoảng</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một</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phần</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mười</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tỉ</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mét</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Kích</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thước</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của</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hạt</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nhân</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bằng</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khoảng</a:t>
            </a:r>
            <a:r>
              <a:rPr lang="en-US" sz="3600"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một</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phần</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mười</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ngàn</a:t>
            </a:r>
            <a:r>
              <a:rPr lang="en-US" sz="3600" b="1"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kích</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thước</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của</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nguyên</a:t>
            </a:r>
            <a:r>
              <a:rPr lang="en-US" sz="3600" dirty="0">
                <a:solidFill>
                  <a:srgbClr val="263E68"/>
                </a:solidFill>
                <a:latin typeface="Times New Roman" panose="02020603050405020304" pitchFamily="18" charset="0"/>
                <a:cs typeface="Times New Roman" panose="02020603050405020304" pitchFamily="18" charset="0"/>
              </a:rPr>
              <a:t> </a:t>
            </a:r>
            <a:r>
              <a:rPr lang="en-US" sz="3600" dirty="0" err="1">
                <a:solidFill>
                  <a:srgbClr val="263E68"/>
                </a:solidFill>
                <a:latin typeface="Times New Roman" panose="02020603050405020304" pitchFamily="18" charset="0"/>
                <a:cs typeface="Times New Roman" panose="02020603050405020304" pitchFamily="18" charset="0"/>
              </a:rPr>
              <a:t>tử</a:t>
            </a:r>
            <a:r>
              <a:rPr lang="en-US" sz="36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55829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449731" y="1161382"/>
            <a:ext cx="5228138"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 sát hình </a:t>
            </a:r>
            <a:r>
              <a:rPr lang="en-US" sz="3200" dirty="0">
                <a:solidFill>
                  <a:srgbClr val="263E68"/>
                </a:solidFill>
                <a:latin typeface="Times New Roman" panose="02020603050405020304" pitchFamily="18" charset="0"/>
                <a:cs typeface="Times New Roman" panose="02020603050405020304" pitchFamily="18" charset="0"/>
              </a:rPr>
              <a:t>2.4 </a:t>
            </a:r>
            <a:r>
              <a:rPr lang="vi-VN" sz="3200" dirty="0">
                <a:solidFill>
                  <a:srgbClr val="263E68"/>
                </a:solidFill>
                <a:latin typeface="Times New Roman" panose="02020603050405020304" pitchFamily="18" charset="0"/>
                <a:cs typeface="Times New Roman" panose="02020603050405020304" pitchFamily="18" charset="0"/>
              </a:rPr>
              <a:t>và cho biết</a:t>
            </a:r>
          </a:p>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3200"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07DADCC-63EC-4D34-8782-10CC8175367C}"/>
              </a:ext>
            </a:extLst>
          </p:cNvPr>
          <p:cNvGrpSpPr/>
          <p:nvPr/>
        </p:nvGrpSpPr>
        <p:grpSpPr>
          <a:xfrm>
            <a:off x="5759702" y="1746280"/>
            <a:ext cx="1650940" cy="1650940"/>
            <a:chOff x="5759702" y="1746280"/>
            <a:chExt cx="1650940" cy="1650940"/>
          </a:xfrm>
        </p:grpSpPr>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781987" y="878771"/>
            <a:ext cx="2264100" cy="4758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1, 3, 5…</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sp>
        <p:nvSpPr>
          <p:cNvPr id="85" name="TextBox 84">
            <a:extLst>
              <a:ext uri="{FF2B5EF4-FFF2-40B4-BE49-F238E27FC236}">
                <a16:creationId xmlns:a16="http://schemas.microsoft.com/office/drawing/2014/main" id="{CD9AED45-79CD-4549-85C7-7834ED6BE54E}"/>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54849" y="1497629"/>
            <a:ext cx="5333876" cy="27605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217" y="1630315"/>
            <a:ext cx="5204171"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3200"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a:t>
            </a:r>
          </a:p>
          <a:p>
            <a:pPr algn="l"/>
            <a:r>
              <a:rPr lang="vi-VN" sz="3200" dirty="0">
                <a:solidFill>
                  <a:srgbClr val="263E68"/>
                </a:solidFill>
                <a:latin typeface="Times New Roman" panose="02020603050405020304" pitchFamily="18" charset="0"/>
                <a:cs typeface="Times New Roman" panose="02020603050405020304" pitchFamily="18" charset="0"/>
              </a:rPr>
              <a:t>2. </a:t>
            </a:r>
            <a:r>
              <a:rPr lang="vi-VN" sz="3200">
                <a:solidFill>
                  <a:srgbClr val="263E68"/>
                </a:solidFill>
                <a:latin typeface="Times New Roman" panose="02020603050405020304" pitchFamily="18" charset="0"/>
                <a:cs typeface="Times New Roman" panose="02020603050405020304" pitchFamily="18" charset="0"/>
              </a:rPr>
              <a:t>Số electron </a:t>
            </a:r>
            <a:r>
              <a:rPr lang="vi-VN" sz="3200" dirty="0">
                <a:solidFill>
                  <a:srgbClr val="263E68"/>
                </a:solidFill>
                <a:latin typeface="Times New Roman" panose="02020603050405020304" pitchFamily="18" charset="0"/>
                <a:cs typeface="Times New Roman" panose="02020603050405020304" pitchFamily="18" charset="0"/>
              </a:rPr>
              <a:t>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851821" y="812192"/>
            <a:ext cx="2264100" cy="475800"/>
          </a:xfrm>
          <a:prstGeom prst="roundRect">
            <a:avLst>
              <a:gd name="adj" fmla="val 50000"/>
            </a:avLst>
          </a:prstGeom>
          <a:solidFill>
            <a:srgbClr val="8C92A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2, 4, 6…</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grpSp>
        <p:nvGrpSpPr>
          <p:cNvPr id="3" name="Group 2">
            <a:extLst>
              <a:ext uri="{FF2B5EF4-FFF2-40B4-BE49-F238E27FC236}">
                <a16:creationId xmlns:a16="http://schemas.microsoft.com/office/drawing/2014/main" id="{0112190A-A70C-47E7-9C14-5FC6818FEAC6}"/>
              </a:ext>
            </a:extLst>
          </p:cNvPr>
          <p:cNvGrpSpPr/>
          <p:nvPr/>
        </p:nvGrpSpPr>
        <p:grpSpPr>
          <a:xfrm>
            <a:off x="5860171" y="1406512"/>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643372" y="3568011"/>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7385748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2500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359867" y="1110933"/>
            <a:ext cx="5228138"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a:extLst>
              <a:ext uri="{FF2B5EF4-FFF2-40B4-BE49-F238E27FC236}">
                <a16:creationId xmlns:a16="http://schemas.microsoft.com/office/drawing/2014/main" id="{A6E674E9-2C1B-426E-8A6D-59AC69BDDB2B}"/>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extLst>
      <p:ext uri="{BB962C8B-B14F-4D97-AF65-F5344CB8AC3E}">
        <p14:creationId xmlns:p14="http://schemas.microsoft.com/office/powerpoint/2010/main" val="134165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113191" y="568546"/>
            <a:ext cx="5470449" cy="42209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745" y="543081"/>
            <a:ext cx="5349959"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3200"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là:</a:t>
            </a:r>
          </a:p>
          <a:p>
            <a:pPr algn="l"/>
            <a:r>
              <a:rPr lang="vi-VN" sz="3200" dirty="0">
                <a:solidFill>
                  <a:srgbClr val="263E68"/>
                </a:solidFill>
                <a:latin typeface="Times New Roman" panose="02020603050405020304" pitchFamily="18" charset="0"/>
                <a:cs typeface="Times New Roman" panose="02020603050405020304" pitchFamily="18" charset="0"/>
              </a:rPr>
              <a:t>Lớp thứ nhất có 2 e, lớp thứ hai xa có 8 e, lớp thứ ba ở có 7 e</a:t>
            </a:r>
          </a:p>
        </p:txBody>
      </p:sp>
      <p:grpSp>
        <p:nvGrpSpPr>
          <p:cNvPr id="3" name="Group 2">
            <a:extLst>
              <a:ext uri="{FF2B5EF4-FFF2-40B4-BE49-F238E27FC236}">
                <a16:creationId xmlns:a16="http://schemas.microsoft.com/office/drawing/2014/main" id="{0112190A-A70C-47E7-9C14-5FC6818FEAC6}"/>
              </a:ext>
            </a:extLst>
          </p:cNvPr>
          <p:cNvGrpSpPr/>
          <p:nvPr/>
        </p:nvGrpSpPr>
        <p:grpSpPr>
          <a:xfrm>
            <a:off x="6047068" y="993456"/>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830269" y="3154955"/>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426981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5627AE-C8A4-42EC-A08F-E2B241F3AD79}"/>
              </a:ext>
            </a:extLst>
          </p:cNvPr>
          <p:cNvSpPr txBox="1"/>
          <p:nvPr/>
        </p:nvSpPr>
        <p:spPr>
          <a:xfrm>
            <a:off x="290180" y="318829"/>
            <a:ext cx="7495822" cy="584775"/>
          </a:xfrm>
          <a:prstGeom prst="rect">
            <a:avLst/>
          </a:prstGeom>
          <a:noFill/>
        </p:spPr>
        <p:txBody>
          <a:bodyPr wrap="square" rtlCol="0">
            <a:spAutoFit/>
          </a:bodyPr>
          <a:lstStyle/>
          <a:p>
            <a:pPr algn="l"/>
            <a:r>
              <a:rPr lang="en-US" sz="3200" b="1">
                <a:solidFill>
                  <a:srgbClr val="263E68"/>
                </a:solidFill>
                <a:latin typeface="Times New Roman" panose="02020603050405020304" pitchFamily="18" charset="0"/>
                <a:cs typeface="Times New Roman" panose="02020603050405020304" pitchFamily="18" charset="0"/>
              </a:rPr>
              <a:t>III.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414737" y="903604"/>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ECE14DC-1286-4284-90D7-6AC446E45DC8}"/>
              </a:ext>
            </a:extLst>
          </p:cNvPr>
          <p:cNvSpPr txBox="1"/>
          <p:nvPr/>
        </p:nvSpPr>
        <p:spPr>
          <a:xfrm>
            <a:off x="290180" y="1701443"/>
            <a:ext cx="8630184"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 Hạt nhân gồm 2 loại hạt là proton(p) mang điện tích dương và neutron( n) không mang điện.</a:t>
            </a:r>
          </a:p>
          <a:p>
            <a:pPr algn="l"/>
            <a:r>
              <a:rPr lang="vi-VN" sz="3200" dirty="0">
                <a:solidFill>
                  <a:srgbClr val="263E68"/>
                </a:solidFill>
                <a:latin typeface="Times New Roman" panose="02020603050405020304" pitchFamily="18" charset="0"/>
                <a:cs typeface="Times New Roman" panose="02020603050405020304" pitchFamily="18" charset="0"/>
              </a:rPr>
              <a:t>Vd: Hạt nhân nguyên t</a:t>
            </a:r>
            <a:r>
              <a:rPr lang="en-US" sz="3200" dirty="0">
                <a:solidFill>
                  <a:srgbClr val="263E68"/>
                </a:solidFill>
                <a:latin typeface="Times New Roman" panose="02020603050405020304" pitchFamily="18" charset="0"/>
                <a:cs typeface="Times New Roman" panose="02020603050405020304" pitchFamily="18" charset="0"/>
              </a:rPr>
              <a:t>ử</a:t>
            </a:r>
            <a:r>
              <a:rPr lang="vi-VN" sz="3200" dirty="0">
                <a:solidFill>
                  <a:srgbClr val="263E68"/>
                </a:solidFill>
                <a:latin typeface="Times New Roman" panose="02020603050405020304" pitchFamily="18" charset="0"/>
                <a:cs typeface="Times New Roman" panose="02020603050405020304" pitchFamily="18" charset="0"/>
              </a:rPr>
              <a:t> Heliu</a:t>
            </a:r>
            <a:r>
              <a:rPr lang="en-US" sz="3200" dirty="0">
                <a:solidFill>
                  <a:srgbClr val="263E68"/>
                </a:solidFill>
                <a:latin typeface="Times New Roman" panose="02020603050405020304" pitchFamily="18" charset="0"/>
                <a:cs typeface="Times New Roman" panose="02020603050405020304" pitchFamily="18" charset="0"/>
              </a:rPr>
              <a:t>m</a:t>
            </a:r>
            <a:r>
              <a:rPr lang="vi-VN" sz="3200" dirty="0">
                <a:solidFill>
                  <a:srgbClr val="263E68"/>
                </a:solidFill>
                <a:latin typeface="Times New Roman" panose="02020603050405020304" pitchFamily="18" charset="0"/>
                <a:cs typeface="Times New Roman" panose="02020603050405020304" pitchFamily="18" charset="0"/>
              </a:rPr>
              <a:t> gồm 2p và 2n</a:t>
            </a:r>
          </a:p>
          <a:p>
            <a:pPr algn="l"/>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Mỗi hạt proton mang 1 đơn vị điện tích dương, kí hiệu +1. Tổng số điện tích</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(kí hiệu Z) bằng tổng số hạt proton.</a:t>
            </a:r>
          </a:p>
        </p:txBody>
      </p:sp>
    </p:spTree>
    <p:extLst>
      <p:ext uri="{BB962C8B-B14F-4D97-AF65-F5344CB8AC3E}">
        <p14:creationId xmlns:p14="http://schemas.microsoft.com/office/powerpoint/2010/main" val="881908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a:solidFill>
                  <a:srgbClr val="263E68"/>
                </a:solidFill>
                <a:latin typeface="Times New Roman" panose="02020603050405020304" pitchFamily="18" charset="0"/>
                <a:cs typeface="Times New Roman" panose="02020603050405020304" pitchFamily="18" charset="0"/>
              </a:rPr>
              <a:t>III.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99327" y="1346309"/>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b.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172282" y="1959731"/>
            <a:ext cx="8900501" cy="2862322"/>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 Vỏ nguyên tử được tạo nên bởi các electron (e) . Mỗi e mang 1 đơn vị điện tích âm, kí hiệu -1.</a:t>
            </a:r>
          </a:p>
          <a:p>
            <a:pPr algn="l"/>
            <a:r>
              <a:rPr lang="vi-VN" sz="3000" dirty="0">
                <a:solidFill>
                  <a:srgbClr val="263E68"/>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đa 8e...</a:t>
            </a:r>
          </a:p>
          <a:p>
            <a:pPr algn="l"/>
            <a:r>
              <a:rPr lang="vi-VN" sz="3000" dirty="0">
                <a:solidFill>
                  <a:srgbClr val="263E68"/>
                </a:solidFill>
                <a:latin typeface="Times New Roman" panose="02020603050405020304" pitchFamily="18" charset="0"/>
                <a:cs typeface="Times New Roman" panose="02020603050405020304" pitchFamily="18" charset="0"/>
              </a:rPr>
              <a:t>- Các e lớp ngoài cùng quyết định tính chất hóa học của chất.</a:t>
            </a:r>
          </a:p>
        </p:txBody>
      </p:sp>
    </p:spTree>
    <p:extLst>
      <p:ext uri="{BB962C8B-B14F-4D97-AF65-F5344CB8AC3E}">
        <p14:creationId xmlns:p14="http://schemas.microsoft.com/office/powerpoint/2010/main" val="772912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77719639"/>
              </p:ext>
            </p:extLst>
          </p:nvPr>
        </p:nvGraphicFramePr>
        <p:xfrm>
          <a:off x="151198" y="2909089"/>
          <a:ext cx="8771466" cy="1850581"/>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a:lnSpc>
                          <a:spcPct val="107000"/>
                        </a:lnSpc>
                        <a:spcAft>
                          <a:spcPts val="800"/>
                        </a:spcAft>
                      </a:pPr>
                      <a:r>
                        <a:rPr lang="vi-VN" sz="2400" dirty="0">
                          <a:effectLst/>
                          <a:latin typeface="+mj-lt"/>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Tree>
    <p:extLst>
      <p:ext uri="{BB962C8B-B14F-4D97-AF65-F5344CB8AC3E}">
        <p14:creationId xmlns:p14="http://schemas.microsoft.com/office/powerpoint/2010/main" val="350190423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216523362"/>
              </p:ext>
            </p:extLst>
          </p:nvPr>
        </p:nvGraphicFramePr>
        <p:xfrm>
          <a:off x="151198" y="2909089"/>
          <a:ext cx="8771466" cy="1850962"/>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
        <p:nvSpPr>
          <p:cNvPr id="2" name="TextBox 1">
            <a:extLst>
              <a:ext uri="{FF2B5EF4-FFF2-40B4-BE49-F238E27FC236}">
                <a16:creationId xmlns:a16="http://schemas.microsoft.com/office/drawing/2014/main" id="{082F7DD4-248F-4484-B0FF-2CD745F24A1E}"/>
              </a:ext>
            </a:extLst>
          </p:cNvPr>
          <p:cNvSpPr txBox="1"/>
          <p:nvPr/>
        </p:nvSpPr>
        <p:spPr>
          <a:xfrm>
            <a:off x="253192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a16="http://schemas.microsoft.com/office/drawing/2014/main" id="{D18303F7-FF3B-4BC1-A58A-1FCE3C7F6C2E}"/>
              </a:ext>
            </a:extLst>
          </p:cNvPr>
          <p:cNvSpPr txBox="1"/>
          <p:nvPr/>
        </p:nvSpPr>
        <p:spPr>
          <a:xfrm>
            <a:off x="4274352"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a16="http://schemas.microsoft.com/office/drawing/2014/main" id="{694A02CA-541D-4B95-BB07-2B0759AE9C24}"/>
              </a:ext>
            </a:extLst>
          </p:cNvPr>
          <p:cNvSpPr txBox="1"/>
          <p:nvPr/>
        </p:nvSpPr>
        <p:spPr>
          <a:xfrm>
            <a:off x="601130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a16="http://schemas.microsoft.com/office/drawing/2014/main" id="{C90276FE-43B0-4E07-827C-DCBA66BC8229}"/>
              </a:ext>
            </a:extLst>
          </p:cNvPr>
          <p:cNvSpPr txBox="1"/>
          <p:nvPr/>
        </p:nvSpPr>
        <p:spPr>
          <a:xfrm>
            <a:off x="781206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a16="http://schemas.microsoft.com/office/drawing/2014/main" id="{96E47219-92FA-4008-A48A-467D24FF06D1}"/>
              </a:ext>
            </a:extLst>
          </p:cNvPr>
          <p:cNvSpPr txBox="1"/>
          <p:nvPr/>
        </p:nvSpPr>
        <p:spPr>
          <a:xfrm>
            <a:off x="253192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a16="http://schemas.microsoft.com/office/drawing/2014/main" id="{DA524D49-0722-4AAE-A496-CDDEA5A486C5}"/>
              </a:ext>
            </a:extLst>
          </p:cNvPr>
          <p:cNvSpPr txBox="1"/>
          <p:nvPr/>
        </p:nvSpPr>
        <p:spPr>
          <a:xfrm>
            <a:off x="4274352"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a16="http://schemas.microsoft.com/office/drawing/2014/main" id="{32DA7EAD-4157-44C0-A0E5-8D26E915D0E0}"/>
              </a:ext>
            </a:extLst>
          </p:cNvPr>
          <p:cNvSpPr txBox="1"/>
          <p:nvPr/>
        </p:nvSpPr>
        <p:spPr>
          <a:xfrm>
            <a:off x="601130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1E87872C-7047-4C35-A480-6F6C022E6E6B}"/>
              </a:ext>
            </a:extLst>
          </p:cNvPr>
          <p:cNvSpPr txBox="1"/>
          <p:nvPr/>
        </p:nvSpPr>
        <p:spPr>
          <a:xfrm>
            <a:off x="781206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a16="http://schemas.microsoft.com/office/drawing/2014/main" id="{66958DCD-56ED-42D3-BA79-6D2998DD3C93}"/>
              </a:ext>
            </a:extLst>
          </p:cNvPr>
          <p:cNvSpPr txBox="1"/>
          <p:nvPr/>
        </p:nvSpPr>
        <p:spPr>
          <a:xfrm>
            <a:off x="2531927" y="4358452"/>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a16="http://schemas.microsoft.com/office/drawing/2014/main" id="{82B1267F-5958-450B-BCBF-15D6CE62EA12}"/>
              </a:ext>
            </a:extLst>
          </p:cNvPr>
          <p:cNvSpPr txBox="1"/>
          <p:nvPr/>
        </p:nvSpPr>
        <p:spPr>
          <a:xfrm>
            <a:off x="4274352" y="4366401"/>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a16="http://schemas.microsoft.com/office/drawing/2014/main" id="{CC8CC274-694A-4AB0-B419-4BB8CC2DCE4D}"/>
              </a:ext>
            </a:extLst>
          </p:cNvPr>
          <p:cNvSpPr txBox="1"/>
          <p:nvPr/>
        </p:nvSpPr>
        <p:spPr>
          <a:xfrm>
            <a:off x="601130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a16="http://schemas.microsoft.com/office/drawing/2014/main" id="{0E3DBA84-E777-4C13-8AC9-94477A08F439}"/>
              </a:ext>
            </a:extLst>
          </p:cNvPr>
          <p:cNvSpPr txBox="1"/>
          <p:nvPr/>
        </p:nvSpPr>
        <p:spPr>
          <a:xfrm>
            <a:off x="781206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92097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1206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69567" y="804699"/>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138982" y="804699"/>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305680" y="3694641"/>
            <a:ext cx="8741081"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45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2"/>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82264" y="2245633"/>
            <a:ext cx="6526409" cy="10523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NGUYÊN TỬ</a:t>
            </a:r>
          </a:p>
        </p:txBody>
      </p:sp>
      <p:sp>
        <p:nvSpPr>
          <p:cNvPr id="53" name="TextBox 52">
            <a:extLst>
              <a:ext uri="{FF2B5EF4-FFF2-40B4-BE49-F238E27FC236}">
                <a16:creationId xmlns:a16="http://schemas.microsoft.com/office/drawing/2014/main" id="{5B7BB5AB-0C11-4326-9D7D-A8774497C4B2}"/>
              </a:ext>
            </a:extLst>
          </p:cNvPr>
          <p:cNvSpPr txBox="1"/>
          <p:nvPr/>
        </p:nvSpPr>
        <p:spPr>
          <a:xfrm>
            <a:off x="3942873" y="1251539"/>
            <a:ext cx="1258253" cy="646331"/>
          </a:xfrm>
          <a:prstGeom prst="rect">
            <a:avLst/>
          </a:prstGeom>
          <a:noFill/>
        </p:spPr>
        <p:txBody>
          <a:bodyPr wrap="square">
            <a:spAutoFit/>
          </a:bodyPr>
          <a:lstStyle/>
          <a:p>
            <a:r>
              <a:rPr lang="en" sz="3600" dirty="0">
                <a:solidFill>
                  <a:schemeClr val="bg1"/>
                </a:solidFill>
                <a:latin typeface="Times New Roman" panose="02020603050405020304" pitchFamily="18" charset="0"/>
                <a:cs typeface="Times New Roman" panose="02020603050405020304" pitchFamily="18" charset="0"/>
              </a:rPr>
              <a:t>Bài 2</a:t>
            </a:r>
            <a:endParaRPr lang="en-US" sz="36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anim calcmode="lin" valueType="num">
                                      <p:cBhvr>
                                        <p:cTn id="13" dur="1000" fill="hold"/>
                                        <p:tgtEl>
                                          <p:spTgt spid="582"/>
                                        </p:tgtEl>
                                        <p:attrNameLst>
                                          <p:attrName>ppt_x</p:attrName>
                                        </p:attrNameLst>
                                      </p:cBhvr>
                                      <p:tavLst>
                                        <p:tav tm="0">
                                          <p:val>
                                            <p:strVal val="#ppt_x"/>
                                          </p:val>
                                        </p:tav>
                                        <p:tav tm="100000">
                                          <p:val>
                                            <p:strVal val="#ppt_x"/>
                                          </p:val>
                                        </p:tav>
                                      </p:tavLst>
                                    </p:anim>
                                    <p:anim calcmode="lin" valueType="num">
                                      <p:cBhvr>
                                        <p:cTn id="14" dur="1000" fill="hold"/>
                                        <p:tgtEl>
                                          <p:spTgt spid="5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239032" y="2930860"/>
            <a:ext cx="8741081" cy="2062103"/>
          </a:xfrm>
          <a:prstGeom prst="rect">
            <a:avLst/>
          </a:prstGeom>
          <a:noFill/>
        </p:spPr>
        <p:txBody>
          <a:bodyPr wrap="square" rtlCol="0">
            <a:spAutoFit/>
          </a:bodyPr>
          <a:lstStyle/>
          <a:p>
            <a:r>
              <a:rPr lang="vi-VN" sz="3200"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0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a:solidFill>
                  <a:srgbClr val="263E68"/>
                </a:solidFill>
                <a:latin typeface="Times New Roman" panose="02020603050405020304" pitchFamily="18" charset="0"/>
                <a:cs typeface="Times New Roman" panose="02020603050405020304" pitchFamily="18" charset="0"/>
              </a:rPr>
              <a:t>III.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1204717-163A-4002-AB28-64FC9CDB8EC9}"/>
              </a:ext>
            </a:extLst>
          </p:cNvPr>
          <p:cNvSpPr txBox="1"/>
          <p:nvPr/>
        </p:nvSpPr>
        <p:spPr>
          <a:xfrm>
            <a:off x="148680" y="1520472"/>
            <a:ext cx="9031111"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Nguyên tử là hạt vô cùng nhỏ gồm hạt nhân mang điện tích dương và vỏ mang điện tích âm. Nguyên tử trung hòa về điện nên tổng số p</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tổng số e</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1503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683499"/>
            <a:ext cx="3504769" cy="313891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 b="1" dirty="0"/>
              <a:t>hối lượng nguyên tử</a:t>
            </a:r>
            <a:endParaRPr b="1" dirty="0">
              <a:solidFill>
                <a:schemeClr val="accent3"/>
              </a:solidFill>
            </a:endParaRPr>
          </a:p>
        </p:txBody>
      </p:sp>
      <p:sp>
        <p:nvSpPr>
          <p:cNvPr id="12" name="TextBox 11">
            <a:extLst>
              <a:ext uri="{FF2B5EF4-FFF2-40B4-BE49-F238E27FC236}">
                <a16:creationId xmlns:a16="http://schemas.microsoft.com/office/drawing/2014/main" id="{0721165B-0E43-427B-938D-408E01494C15}"/>
              </a:ext>
            </a:extLst>
          </p:cNvPr>
          <p:cNvSpPr txBox="1"/>
          <p:nvPr/>
        </p:nvSpPr>
        <p:spPr>
          <a:xfrm>
            <a:off x="1072875" y="1990785"/>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09" y="1775423"/>
            <a:ext cx="35047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mười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287"/>
        <p:cNvGrpSpPr/>
        <p:nvPr/>
      </p:nvGrpSpPr>
      <p:grpSpPr>
        <a:xfrm>
          <a:off x="0" y="0"/>
          <a:ext cx="0" cy="0"/>
          <a:chOff x="0" y="0"/>
          <a:chExt cx="0" cy="0"/>
        </a:xfrm>
      </p:grpSpPr>
      <p:sp>
        <p:nvSpPr>
          <p:cNvPr id="1288" name="Google Shape;1288;p59"/>
          <p:cNvSpPr/>
          <p:nvPr/>
        </p:nvSpPr>
        <p:spPr>
          <a:xfrm>
            <a:off x="1072875" y="1401275"/>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401275"/>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sp>
        <p:nvSpPr>
          <p:cNvPr id="12" name="TextBox 11">
            <a:extLst>
              <a:ext uri="{FF2B5EF4-FFF2-40B4-BE49-F238E27FC236}">
                <a16:creationId xmlns:a16="http://schemas.microsoft.com/office/drawing/2014/main" id="{0721165B-0E43-427B-938D-408E01494C15}"/>
              </a:ext>
            </a:extLst>
          </p:cNvPr>
          <p:cNvSpPr txBox="1"/>
          <p:nvPr/>
        </p:nvSpPr>
        <p:spPr>
          <a:xfrm>
            <a:off x="1072874" y="1572221"/>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10" y="1572221"/>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Tree>
    <p:extLst>
      <p:ext uri="{BB962C8B-B14F-4D97-AF65-F5344CB8AC3E}">
        <p14:creationId xmlns:p14="http://schemas.microsoft.com/office/powerpoint/2010/main" val="2779019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1287"/>
        <p:cNvGrpSpPr/>
        <p:nvPr/>
      </p:nvGrpSpPr>
      <p:grpSpPr>
        <a:xfrm>
          <a:off x="0" y="0"/>
          <a:ext cx="0" cy="0"/>
          <a:chOff x="0" y="0"/>
          <a:chExt cx="0" cy="0"/>
        </a:xfrm>
      </p:grpSpPr>
      <p:sp>
        <p:nvSpPr>
          <p:cNvPr id="1288" name="Google Shape;1288;p59"/>
          <p:cNvSpPr/>
          <p:nvPr/>
        </p:nvSpPr>
        <p:spPr>
          <a:xfrm>
            <a:off x="907747" y="1143429"/>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0721165B-0E43-427B-938D-408E01494C15}"/>
              </a:ext>
            </a:extLst>
          </p:cNvPr>
          <p:cNvSpPr txBox="1"/>
          <p:nvPr/>
        </p:nvSpPr>
        <p:spPr>
          <a:xfrm>
            <a:off x="863259" y="1294477"/>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2A6D4B-AAA4-4BF6-A989-6181ACCE6225}"/>
              </a:ext>
            </a:extLst>
          </p:cNvPr>
          <p:cNvSpPr txBox="1"/>
          <p:nvPr/>
        </p:nvSpPr>
        <p:spPr>
          <a:xfrm>
            <a:off x="4357511" y="1317422"/>
            <a:ext cx="4409440"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hoặc</a:t>
            </a:r>
            <a:r>
              <a:rPr lang="en-US" sz="3200" dirty="0">
                <a:solidFill>
                  <a:srgbClr val="263E68"/>
                </a:solidFill>
                <a:latin typeface="Times New Roman" panose="02020603050405020304" pitchFamily="18" charset="0"/>
                <a:cs typeface="Times New Roman" panose="02020603050405020304" pitchFamily="18" charset="0"/>
              </a:rPr>
              <a:t> neutron ở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hang </a:t>
            </a:r>
            <a:r>
              <a:rPr lang="en-US" sz="3200" dirty="0" err="1">
                <a:solidFill>
                  <a:srgbClr val="263E68"/>
                </a:solidFill>
                <a:latin typeface="Times New Roman" panose="02020603050405020304" pitchFamily="18" charset="0"/>
                <a:cs typeface="Times New Roman" panose="02020603050405020304" pitchFamily="18" charset="0"/>
              </a:rPr>
              <a:t>nghìn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lần</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030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1287"/>
        <p:cNvGrpSpPr/>
        <p:nvPr/>
      </p:nvGrpSpPr>
      <p:grpSpPr>
        <a:xfrm>
          <a:off x="0" y="0"/>
          <a:ext cx="0" cy="0"/>
          <a:chOff x="0" y="0"/>
          <a:chExt cx="0" cy="0"/>
        </a:xfrm>
      </p:grpSpPr>
      <p:sp>
        <p:nvSpPr>
          <p:cNvPr id="1289" name="Google Shape;1289;p59"/>
          <p:cNvSpPr/>
          <p:nvPr/>
        </p:nvSpPr>
        <p:spPr>
          <a:xfrm>
            <a:off x="972354" y="1045638"/>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1094936" y="1216584"/>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a:extLst>
              <a:ext uri="{FF2B5EF4-FFF2-40B4-BE49-F238E27FC236}">
                <a16:creationId xmlns:a16="http://schemas.microsoft.com/office/drawing/2014/main" id="{8BC91675-67C4-4E8C-B2A5-FA3AE1D4CACA}"/>
              </a:ext>
            </a:extLst>
          </p:cNvPr>
          <p:cNvSpPr txBox="1"/>
          <p:nvPr/>
        </p:nvSpPr>
        <p:spPr>
          <a:xfrm>
            <a:off x="4572000" y="309592"/>
            <a:ext cx="4409440" cy="452431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neutron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1amu. Do </a:t>
            </a:r>
            <a:r>
              <a:rPr lang="en-US" sz="3200" dirty="0" err="1">
                <a:solidFill>
                  <a:srgbClr val="263E68"/>
                </a:solidFill>
                <a:latin typeface="Times New Roman" panose="02020603050405020304" pitchFamily="18" charset="0"/>
                <a:cs typeface="Times New Roman" panose="02020603050405020304" pitchFamily="18" charset="0"/>
              </a:rPr>
              <a:t>vậy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27 amu),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65 amu)</a:t>
            </a:r>
          </a:p>
        </p:txBody>
      </p:sp>
    </p:spTree>
    <p:extLst>
      <p:ext uri="{BB962C8B-B14F-4D97-AF65-F5344CB8AC3E}">
        <p14:creationId xmlns:p14="http://schemas.microsoft.com/office/powerpoint/2010/main" val="4254048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a:solidFill>
                  <a:srgbClr val="263E68"/>
                </a:solidFill>
                <a:latin typeface="Times New Roman" panose="02020603050405020304" pitchFamily="18" charset="0"/>
                <a:cs typeface="Times New Roman" panose="02020603050405020304" pitchFamily="18" charset="0"/>
              </a:rPr>
              <a:t>IV. </a:t>
            </a:r>
            <a:r>
              <a:rPr lang="en-US" sz="3200" b="1" dirty="0" err="1">
                <a:solidFill>
                  <a:srgbClr val="263E68"/>
                </a:solidFill>
                <a:latin typeface="Times New Roman" panose="02020603050405020304" pitchFamily="18" charset="0"/>
                <a:cs typeface="Times New Roman" panose="02020603050405020304" pitchFamily="18" charset="0"/>
              </a:rPr>
              <a:t>Khối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lượng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1204717-163A-4002-AB28-64FC9CDB8EC9}"/>
              </a:ext>
            </a:extLst>
          </p:cNvPr>
          <p:cNvSpPr txBox="1"/>
          <p:nvPr/>
        </p:nvSpPr>
        <p:spPr>
          <a:xfrm>
            <a:off x="600349" y="1608806"/>
            <a:ext cx="7672628"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n ( aum)</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43700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2221"/>
        <p:cNvGrpSpPr/>
        <p:nvPr/>
      </p:nvGrpSpPr>
      <p:grpSpPr>
        <a:xfrm>
          <a:off x="0" y="0"/>
          <a:ext cx="0" cy="0"/>
          <a:chOff x="0" y="0"/>
          <a:chExt cx="0" cy="0"/>
        </a:xfrm>
      </p:grpSpPr>
      <p:sp>
        <p:nvSpPr>
          <p:cNvPr id="32" name="Google Shape;1289;p59">
            <a:extLst>
              <a:ext uri="{FF2B5EF4-FFF2-40B4-BE49-F238E27FC236}">
                <a16:creationId xmlns:a16="http://schemas.microsoft.com/office/drawing/2014/main" id="{49576329-6C29-4B01-856A-BCDF4AA6B621}"/>
              </a:ext>
            </a:extLst>
          </p:cNvPr>
          <p:cNvSpPr/>
          <p:nvPr/>
        </p:nvSpPr>
        <p:spPr>
          <a:xfrm>
            <a:off x="1556777" y="1798834"/>
            <a:ext cx="6045015"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sp>
        <p:nvSpPr>
          <p:cNvPr id="2" name="TextBox 1">
            <a:extLst>
              <a:ext uri="{FF2B5EF4-FFF2-40B4-BE49-F238E27FC236}">
                <a16:creationId xmlns:a16="http://schemas.microsoft.com/office/drawing/2014/main" id="{F2592D8A-11C1-4481-9ECE-28D744FFA21E}"/>
              </a:ext>
            </a:extLst>
          </p:cNvPr>
          <p:cNvSpPr txBox="1"/>
          <p:nvPr/>
        </p:nvSpPr>
        <p:spPr>
          <a:xfrm>
            <a:off x="1788277" y="2007080"/>
            <a:ext cx="5825066"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Thảo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luận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nhóm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hoàn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phiếu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B994F1C7-5B70-4CA7-B50A-79146FE3271B}"/>
              </a:ext>
            </a:extLst>
          </p:cNvPr>
          <p:cNvPicPr>
            <a:picLocks noChangeAspect="1"/>
          </p:cNvPicPr>
          <p:nvPr/>
        </p:nvPicPr>
        <p:blipFill>
          <a:blip r:embed="rId4"/>
          <a:stretch>
            <a:fillRect/>
          </a:stretch>
        </p:blipFill>
        <p:spPr>
          <a:xfrm>
            <a:off x="-11289" y="0"/>
            <a:ext cx="4572396" cy="2575783"/>
          </a:xfrm>
          <a:prstGeom prst="rect">
            <a:avLst/>
          </a:prstGeom>
        </p:spPr>
      </p:pic>
      <p:pic>
        <p:nvPicPr>
          <p:cNvPr id="5" name="Picture 4">
            <a:hlinkClick r:id="rId5" action="ppaction://hlinksldjump"/>
            <a:extLst>
              <a:ext uri="{FF2B5EF4-FFF2-40B4-BE49-F238E27FC236}">
                <a16:creationId xmlns:a16="http://schemas.microsoft.com/office/drawing/2014/main" id="{AB8C13BA-8F83-4AA6-8537-A1617A147E64}"/>
              </a:ext>
            </a:extLst>
          </p:cNvPr>
          <p:cNvPicPr>
            <a:picLocks noChangeAspect="1"/>
          </p:cNvPicPr>
          <p:nvPr/>
        </p:nvPicPr>
        <p:blipFill>
          <a:blip r:embed="rId6"/>
          <a:stretch>
            <a:fillRect/>
          </a:stretch>
        </p:blipFill>
        <p:spPr>
          <a:xfrm>
            <a:off x="4582895" y="-4033"/>
            <a:ext cx="4572396" cy="2575783"/>
          </a:xfrm>
          <a:prstGeom prst="rect">
            <a:avLst/>
          </a:prstGeom>
        </p:spPr>
      </p:pic>
      <p:pic>
        <p:nvPicPr>
          <p:cNvPr id="6" name="Picture 5">
            <a:hlinkClick r:id="rId7" action="ppaction://hlinksldjump"/>
            <a:extLst>
              <a:ext uri="{FF2B5EF4-FFF2-40B4-BE49-F238E27FC236}">
                <a16:creationId xmlns:a16="http://schemas.microsoft.com/office/drawing/2014/main" id="{0E9C98F5-07A3-4EEE-B9ED-BD15E3ECD105}"/>
              </a:ext>
            </a:extLst>
          </p:cNvPr>
          <p:cNvPicPr>
            <a:picLocks noChangeAspect="1"/>
          </p:cNvPicPr>
          <p:nvPr/>
        </p:nvPicPr>
        <p:blipFill>
          <a:blip r:embed="rId8"/>
          <a:stretch>
            <a:fillRect/>
          </a:stretch>
        </p:blipFill>
        <p:spPr>
          <a:xfrm>
            <a:off x="10499" y="2571750"/>
            <a:ext cx="4572396" cy="2575783"/>
          </a:xfrm>
          <a:prstGeom prst="rect">
            <a:avLst/>
          </a:prstGeom>
        </p:spPr>
      </p:pic>
      <p:pic>
        <p:nvPicPr>
          <p:cNvPr id="7" name="Picture 6">
            <a:hlinkClick r:id="rId9" action="ppaction://hlinksldjump"/>
            <a:extLst>
              <a:ext uri="{FF2B5EF4-FFF2-40B4-BE49-F238E27FC236}">
                <a16:creationId xmlns:a16="http://schemas.microsoft.com/office/drawing/2014/main" id="{2A1F9C8D-FE04-4986-8B46-9D0FAE875B28}"/>
              </a:ext>
            </a:extLst>
          </p:cNvPr>
          <p:cNvPicPr>
            <a:picLocks noChangeAspect="1"/>
          </p:cNvPicPr>
          <p:nvPr/>
        </p:nvPicPr>
        <p:blipFill>
          <a:blip r:embed="rId10"/>
          <a:stretch>
            <a:fillRect/>
          </a:stretch>
        </p:blipFill>
        <p:spPr>
          <a:xfrm>
            <a:off x="4582895" y="2567717"/>
            <a:ext cx="4572396" cy="2575783"/>
          </a:xfrm>
          <a:prstGeom prst="rect">
            <a:avLst/>
          </a:prstGeom>
        </p:spPr>
      </p:pic>
    </p:spTree>
    <p:extLst>
      <p:ext uri="{BB962C8B-B14F-4D97-AF65-F5344CB8AC3E}">
        <p14:creationId xmlns:p14="http://schemas.microsoft.com/office/powerpoint/2010/main" val="3143853768"/>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aphicFrame>
        <p:nvGraphicFramePr>
          <p:cNvPr id="3" name="Table 2">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3981149406"/>
              </p:ext>
            </p:extLst>
          </p:nvPr>
        </p:nvGraphicFramePr>
        <p:xfrm>
          <a:off x="576796" y="1660297"/>
          <a:ext cx="8038435" cy="2438400"/>
        </p:xfrm>
        <a:graphic>
          <a:graphicData uri="http://schemas.openxmlformats.org/drawingml/2006/table">
            <a:tbl>
              <a:tblPr/>
              <a:tblGrid>
                <a:gridCol w="1607687">
                  <a:extLst>
                    <a:ext uri="{9D8B030D-6E8A-4147-A177-3AD203B41FA5}">
                      <a16:colId xmlns:a16="http://schemas.microsoft.com/office/drawing/2014/main" val="3033725985"/>
                    </a:ext>
                  </a:extLst>
                </a:gridCol>
                <a:gridCol w="1607687">
                  <a:extLst>
                    <a:ext uri="{9D8B030D-6E8A-4147-A177-3AD203B41FA5}">
                      <a16:colId xmlns:a16="http://schemas.microsoft.com/office/drawing/2014/main" val="3031951559"/>
                    </a:ext>
                  </a:extLst>
                </a:gridCol>
                <a:gridCol w="1607687">
                  <a:extLst>
                    <a:ext uri="{9D8B030D-6E8A-4147-A177-3AD203B41FA5}">
                      <a16:colId xmlns:a16="http://schemas.microsoft.com/office/drawing/2014/main" val="467995819"/>
                    </a:ext>
                  </a:extLst>
                </a:gridCol>
                <a:gridCol w="1607687">
                  <a:extLst>
                    <a:ext uri="{9D8B030D-6E8A-4147-A177-3AD203B41FA5}">
                      <a16:colId xmlns:a16="http://schemas.microsoft.com/office/drawing/2014/main" val="3196604251"/>
                    </a:ext>
                  </a:extLst>
                </a:gridCol>
                <a:gridCol w="1607687">
                  <a:extLst>
                    <a:ext uri="{9D8B030D-6E8A-4147-A177-3AD203B41FA5}">
                      <a16:colId xmlns:a16="http://schemas.microsoft.com/office/drawing/2014/main" val="389453598"/>
                    </a:ext>
                  </a:extLst>
                </a:gridCol>
              </a:tblGrid>
              <a:tr h="0">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360714"/>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bl>
          </a:graphicData>
        </a:graphic>
      </p:graphicFrame>
      <p:grpSp>
        <p:nvGrpSpPr>
          <p:cNvPr id="4" name="Group 3">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3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a16="http://schemas.microsoft.com/office/drawing/2014/main" id="{7F9E0118-716C-4CE2-A8B5-450F70B699FB}"/>
              </a:ext>
            </a:extLst>
          </p:cNvPr>
          <p:cNvSpPr txBox="1"/>
          <p:nvPr/>
        </p:nvSpPr>
        <p:spPr>
          <a:xfrm>
            <a:off x="6005689" y="2571750"/>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FAB0C217-F54A-45EF-87A2-FCD15B023DC9}"/>
              </a:ext>
            </a:extLst>
          </p:cNvPr>
          <p:cNvSpPr txBox="1"/>
          <p:nvPr/>
        </p:nvSpPr>
        <p:spPr>
          <a:xfrm>
            <a:off x="7569200" y="261788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7CB2EC9C-6E06-4AAF-BDBE-8D372EB29D55}"/>
              </a:ext>
            </a:extLst>
          </p:cNvPr>
          <p:cNvSpPr txBox="1"/>
          <p:nvPr/>
        </p:nvSpPr>
        <p:spPr>
          <a:xfrm>
            <a:off x="2805289" y="314110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a16="http://schemas.microsoft.com/office/drawing/2014/main" id="{61C90398-2E35-4581-B662-06947EE472BF}"/>
              </a:ext>
            </a:extLst>
          </p:cNvPr>
          <p:cNvSpPr txBox="1"/>
          <p:nvPr/>
        </p:nvSpPr>
        <p:spPr>
          <a:xfrm>
            <a:off x="7569199" y="3130549"/>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A47AF528-55A3-40E9-9749-62F073DA25E3}"/>
              </a:ext>
            </a:extLst>
          </p:cNvPr>
          <p:cNvSpPr txBox="1"/>
          <p:nvPr/>
        </p:nvSpPr>
        <p:spPr>
          <a:xfrm>
            <a:off x="7491753"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a16="http://schemas.microsoft.com/office/drawing/2014/main" id="{E7659B65-FA7B-47B0-A9F7-4CE182A763ED}"/>
              </a:ext>
            </a:extLst>
          </p:cNvPr>
          <p:cNvSpPr txBox="1"/>
          <p:nvPr/>
        </p:nvSpPr>
        <p:spPr>
          <a:xfrm>
            <a:off x="5890306"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spTree>
    <p:extLst>
      <p:ext uri="{BB962C8B-B14F-4D97-AF65-F5344CB8AC3E}">
        <p14:creationId xmlns:p14="http://schemas.microsoft.com/office/powerpoint/2010/main" val="8589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527"/>
        <p:cNvGrpSpPr/>
        <p:nvPr/>
      </p:nvGrpSpPr>
      <p:grpSpPr>
        <a:xfrm>
          <a:off x="0" y="0"/>
          <a:ext cx="0" cy="0"/>
          <a:chOff x="0" y="0"/>
          <a:chExt cx="0" cy="0"/>
        </a:xfrm>
      </p:grpSpPr>
      <p:sp>
        <p:nvSpPr>
          <p:cNvPr id="528" name="Google Shape;528;p46"/>
          <p:cNvSpPr/>
          <p:nvPr/>
        </p:nvSpPr>
        <p:spPr>
          <a:xfrm>
            <a:off x="4611012"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599248"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938787"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936249"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627140" y="2085343"/>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03</a:t>
            </a:r>
            <a:endParaRPr sz="3600" b="1" dirty="0"/>
          </a:p>
        </p:txBody>
      </p:sp>
      <p:sp>
        <p:nvSpPr>
          <p:cNvPr id="537" name="Google Shape;537;p46"/>
          <p:cNvSpPr txBox="1">
            <a:spLocks noGrp="1"/>
          </p:cNvSpPr>
          <p:nvPr>
            <p:ph type="title" idx="6"/>
          </p:nvPr>
        </p:nvSpPr>
        <p:spPr>
          <a:xfrm rot="1545">
            <a:off x="4620993" y="3707914"/>
            <a:ext cx="667500" cy="391200"/>
          </a:xfrm>
          <a:prstGeom prst="rect">
            <a:avLst/>
          </a:prstGeom>
          <a:noFill/>
          <a:ln>
            <a:noFill/>
          </a:ln>
        </p:spPr>
        <p:txBody>
          <a:bodyPr spcFirstLastPara="1" wrap="square" lIns="91425" tIns="91425" rIns="91425" bIns="91425" anchor="t" anchorCtr="0">
            <a:noAutofit/>
          </a:bodyPr>
          <a:lstStyle/>
          <a:p>
            <a:r>
              <a:rPr lang="en" sz="3600" b="1" dirty="0"/>
              <a:t>04</a:t>
            </a:r>
            <a:endParaRPr sz="3600" b="1" dirty="0"/>
          </a:p>
        </p:txBody>
      </p:sp>
      <p:sp>
        <p:nvSpPr>
          <p:cNvPr id="541" name="Google Shape;541;p46"/>
          <p:cNvSpPr txBox="1">
            <a:spLocks noGrp="1"/>
          </p:cNvSpPr>
          <p:nvPr>
            <p:ph type="title" idx="9"/>
          </p:nvPr>
        </p:nvSpPr>
        <p:spPr>
          <a:xfrm rot="1538">
            <a:off x="972684" y="2104553"/>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01</a:t>
            </a:r>
            <a:endParaRPr sz="3600" b="1" dirty="0"/>
          </a:p>
        </p:txBody>
      </p:sp>
      <p:sp>
        <p:nvSpPr>
          <p:cNvPr id="542" name="Google Shape;542;p46"/>
          <p:cNvSpPr txBox="1">
            <a:spLocks noGrp="1"/>
          </p:cNvSpPr>
          <p:nvPr>
            <p:ph type="title" idx="13"/>
          </p:nvPr>
        </p:nvSpPr>
        <p:spPr>
          <a:xfrm rot="3107">
            <a:off x="984796" y="3675985"/>
            <a:ext cx="663900" cy="390900"/>
          </a:xfrm>
          <a:prstGeom prst="rect">
            <a:avLst/>
          </a:prstGeom>
          <a:noFill/>
          <a:ln>
            <a:noFill/>
          </a:ln>
        </p:spPr>
        <p:txBody>
          <a:bodyPr spcFirstLastPara="1" wrap="square" lIns="91425" tIns="91425" rIns="91425" bIns="91425" anchor="t" anchorCtr="0">
            <a:noAutofit/>
          </a:bodyPr>
          <a:lstStyle/>
          <a:p>
            <a:r>
              <a:rPr lang="en" sz="3600" b="1" dirty="0"/>
              <a:t>02</a:t>
            </a:r>
            <a:endParaRPr sz="3600" b="1" dirty="0"/>
          </a:p>
        </p:txBody>
      </p:sp>
      <p:sp>
        <p:nvSpPr>
          <p:cNvPr id="58" name="Google Shape;474;p30">
            <a:extLst>
              <a:ext uri="{FF2B5EF4-FFF2-40B4-BE49-F238E27FC236}">
                <a16:creationId xmlns:a16="http://schemas.microsoft.com/office/drawing/2014/main" id="{0BE05FF5-1D11-4308-8413-D1413A5B6EEE}"/>
              </a:ext>
            </a:extLst>
          </p:cNvPr>
          <p:cNvSpPr txBox="1">
            <a:spLocks/>
          </p:cNvSpPr>
          <p:nvPr/>
        </p:nvSpPr>
        <p:spPr>
          <a:xfrm>
            <a:off x="3379803" y="606363"/>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l"/>
            <a:r>
              <a:rPr lang="en-US" b="1" dirty="0"/>
              <a:t>NỘI DUNG</a:t>
            </a:r>
            <a:endParaRPr lang="en-US" b="1" dirty="0">
              <a:solidFill>
                <a:schemeClr val="dk2"/>
              </a:solidFill>
            </a:endParaRPr>
          </a:p>
        </p:txBody>
      </p:sp>
      <p:sp>
        <p:nvSpPr>
          <p:cNvPr id="59" name="Google Shape;479;p30">
            <a:extLst>
              <a:ext uri="{FF2B5EF4-FFF2-40B4-BE49-F238E27FC236}">
                <a16:creationId xmlns:a16="http://schemas.microsoft.com/office/drawing/2014/main" id="{6D2A4684-0CE2-42B5-BC74-B360ADED07A0}"/>
              </a:ext>
            </a:extLst>
          </p:cNvPr>
          <p:cNvSpPr txBox="1">
            <a:spLocks/>
          </p:cNvSpPr>
          <p:nvPr/>
        </p:nvSpPr>
        <p:spPr>
          <a:xfrm>
            <a:off x="1650508" y="1854898"/>
            <a:ext cx="3045779"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200"/>
              </a:spcAft>
            </a:pPr>
            <a:r>
              <a:rPr lang="en-US" sz="2800" b="1" dirty="0">
                <a:latin typeface="Times New Roman" panose="02020603050405020304" pitchFamily="18" charset="0"/>
                <a:cs typeface="Times New Roman" panose="02020603050405020304" pitchFamily="18" charset="0"/>
              </a:rPr>
              <a:t>Quan </a:t>
            </a:r>
            <a:r>
              <a:rPr lang="en-US" sz="2800" b="1" dirty="0" err="1">
                <a:latin typeface="Times New Roman" panose="02020603050405020304" pitchFamily="18" charset="0"/>
                <a:cs typeface="Times New Roman" panose="02020603050405020304" pitchFamily="18" charset="0"/>
              </a:rPr>
              <a:t>niệm</a:t>
            </a:r>
            <a:r>
              <a:rPr lang="en-US" sz="2800" b="1" dirty="0">
                <a:latin typeface="Times New Roman" panose="02020603050405020304" pitchFamily="18" charset="0"/>
                <a:cs typeface="Times New Roman" panose="02020603050405020304" pitchFamily="18" charset="0"/>
              </a:rPr>
              <a:t> ban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endParaRPr lang="en-US" sz="2800" b="1" dirty="0">
              <a:latin typeface="Times New Roman" panose="02020603050405020304" pitchFamily="18" charset="0"/>
              <a:cs typeface="Times New Roman" panose="02020603050405020304" pitchFamily="18" charset="0"/>
            </a:endParaRPr>
          </a:p>
        </p:txBody>
      </p:sp>
      <p:sp>
        <p:nvSpPr>
          <p:cNvPr id="60" name="Google Shape;479;p30">
            <a:extLst>
              <a:ext uri="{FF2B5EF4-FFF2-40B4-BE49-F238E27FC236}">
                <a16:creationId xmlns:a16="http://schemas.microsoft.com/office/drawing/2014/main" id="{0FDC6691-662B-4A4E-B44F-B5E24B6413A7}"/>
              </a:ext>
            </a:extLst>
          </p:cNvPr>
          <p:cNvSpPr txBox="1">
            <a:spLocks/>
          </p:cNvSpPr>
          <p:nvPr/>
        </p:nvSpPr>
        <p:spPr>
          <a:xfrm>
            <a:off x="5529454" y="1854898"/>
            <a:ext cx="3348215"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b="1" dirty="0" err="1">
                <a:latin typeface="Times New Roman" panose="02020603050405020304" pitchFamily="18" charset="0"/>
                <a:cs typeface="Times New Roman" panose="02020603050405020304" pitchFamily="18" charset="0"/>
              </a:rPr>
              <a:t>Mô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Rơ</a:t>
            </a: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dơ</a:t>
            </a:r>
            <a:r>
              <a:rPr lang="en-US" sz="2800" b="1" dirty="0">
                <a:latin typeface="Times New Roman" panose="02020603050405020304" pitchFamily="18" charset="0"/>
                <a:cs typeface="Times New Roman" panose="02020603050405020304" pitchFamily="18" charset="0"/>
              </a:rPr>
              <a:t>-pho-Bo</a:t>
            </a:r>
          </a:p>
        </p:txBody>
      </p:sp>
      <p:sp>
        <p:nvSpPr>
          <p:cNvPr id="61" name="Google Shape;479;p30">
            <a:extLst>
              <a:ext uri="{FF2B5EF4-FFF2-40B4-BE49-F238E27FC236}">
                <a16:creationId xmlns:a16="http://schemas.microsoft.com/office/drawing/2014/main" id="{E5A8155E-4835-4D64-8505-9216765BEE54}"/>
              </a:ext>
            </a:extLst>
          </p:cNvPr>
          <p:cNvSpPr txBox="1">
            <a:spLocks/>
          </p:cNvSpPr>
          <p:nvPr/>
        </p:nvSpPr>
        <p:spPr>
          <a:xfrm>
            <a:off x="1794675" y="3696489"/>
            <a:ext cx="2165862"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endParaRPr lang="en-US" sz="2800" b="1" dirty="0">
              <a:latin typeface="Times New Roman" panose="02020603050405020304" pitchFamily="18" charset="0"/>
              <a:cs typeface="Times New Roman" panose="02020603050405020304" pitchFamily="18" charset="0"/>
            </a:endParaRPr>
          </a:p>
        </p:txBody>
      </p:sp>
      <p:sp>
        <p:nvSpPr>
          <p:cNvPr id="62" name="Google Shape;479;p30">
            <a:extLst>
              <a:ext uri="{FF2B5EF4-FFF2-40B4-BE49-F238E27FC236}">
                <a16:creationId xmlns:a16="http://schemas.microsoft.com/office/drawing/2014/main" id="{754B3F55-1AC4-4242-B12F-862CA1ABA0A9}"/>
              </a:ext>
            </a:extLst>
          </p:cNvPr>
          <p:cNvSpPr txBox="1">
            <a:spLocks/>
          </p:cNvSpPr>
          <p:nvPr/>
        </p:nvSpPr>
        <p:spPr>
          <a:xfrm>
            <a:off x="5529455" y="3775474"/>
            <a:ext cx="2766198"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2000"/>
                                        <p:tgtEl>
                                          <p:spTgt spid="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1"/>
                                        </p:tgtEl>
                                        <p:attrNameLst>
                                          <p:attrName>style.visibility</p:attrName>
                                        </p:attrNameLst>
                                      </p:cBhvr>
                                      <p:to>
                                        <p:strVal val="visible"/>
                                      </p:to>
                                    </p:set>
                                    <p:animEffect transition="in" filter="fade">
                                      <p:cBhvr>
                                        <p:cTn id="10" dur="2000"/>
                                        <p:tgtEl>
                                          <p:spTgt spid="5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20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1"/>
                                        </p:tgtEl>
                                        <p:attrNameLst>
                                          <p:attrName>style.visibility</p:attrName>
                                        </p:attrNameLst>
                                      </p:cBhvr>
                                      <p:to>
                                        <p:strVal val="visible"/>
                                      </p:to>
                                    </p:set>
                                    <p:animEffect transition="in" filter="fade">
                                      <p:cBhvr>
                                        <p:cTn id="18" dur="2000"/>
                                        <p:tgtEl>
                                          <p:spTgt spid="5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2"/>
                                        </p:tgtEl>
                                        <p:attrNameLst>
                                          <p:attrName>style.visibility</p:attrName>
                                        </p:attrNameLst>
                                      </p:cBhvr>
                                      <p:to>
                                        <p:strVal val="visible"/>
                                      </p:to>
                                    </p:set>
                                    <p:animEffect transition="in" filter="fade">
                                      <p:cBhvr>
                                        <p:cTn id="21" dur="2000"/>
                                        <p:tgtEl>
                                          <p:spTgt spid="5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20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8"/>
                                        </p:tgtEl>
                                        <p:attrNameLst>
                                          <p:attrName>style.visibility</p:attrName>
                                        </p:attrNameLst>
                                      </p:cBhvr>
                                      <p:to>
                                        <p:strVal val="visible"/>
                                      </p:to>
                                    </p:set>
                                    <p:animEffect transition="in" filter="fade">
                                      <p:cBhvr>
                                        <p:cTn id="29" dur="2000"/>
                                        <p:tgtEl>
                                          <p:spTgt spid="5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
                                        </p:tgtEl>
                                        <p:attrNameLst>
                                          <p:attrName>style.visibility</p:attrName>
                                        </p:attrNameLst>
                                      </p:cBhvr>
                                      <p:to>
                                        <p:strVal val="visible"/>
                                      </p:to>
                                    </p:set>
                                    <p:animEffect transition="in" filter="fade">
                                      <p:cBhvr>
                                        <p:cTn id="32" dur="2000"/>
                                        <p:tgtEl>
                                          <p:spTgt spid="5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0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29"/>
                                        </p:tgtEl>
                                        <p:attrNameLst>
                                          <p:attrName>style.visibility</p:attrName>
                                        </p:attrNameLst>
                                      </p:cBhvr>
                                      <p:to>
                                        <p:strVal val="visible"/>
                                      </p:to>
                                    </p:set>
                                    <p:animEffect transition="in" filter="fade">
                                      <p:cBhvr>
                                        <p:cTn id="40" dur="2000"/>
                                        <p:tgtEl>
                                          <p:spTgt spid="5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7"/>
                                        </p:tgtEl>
                                        <p:attrNameLst>
                                          <p:attrName>style.visibility</p:attrName>
                                        </p:attrNameLst>
                                      </p:cBhvr>
                                      <p:to>
                                        <p:strVal val="visible"/>
                                      </p:to>
                                    </p:set>
                                    <p:animEffect transition="in" filter="fade">
                                      <p:cBhvr>
                                        <p:cTn id="43" dur="2000"/>
                                        <p:tgtEl>
                                          <p:spTgt spid="5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29" grpId="0" animBg="1"/>
      <p:bldP spid="530" grpId="0" animBg="1"/>
      <p:bldP spid="531" grpId="0" animBg="1"/>
      <p:bldP spid="532" grpId="0"/>
      <p:bldP spid="537" grpId="0"/>
      <p:bldP spid="541" grpId="0"/>
      <p:bldP spid="542" grpId="0"/>
      <p:bldP spid="59" grpId="0"/>
      <p:bldP spid="60" grpId="0"/>
      <p:bldP spid="61" grpId="0"/>
      <p:bldP spid="62"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56956" y="1894371"/>
            <a:ext cx="4670653" cy="2769989"/>
          </a:xfrm>
          <a:prstGeom prst="rect">
            <a:avLst/>
          </a:prstGeom>
          <a:noFill/>
        </p:spPr>
        <p:txBody>
          <a:bodyPr wrap="square" rtlCol="0">
            <a:spAutoFit/>
          </a:bodyPr>
          <a:lstStyle/>
          <a:p>
            <a:pPr algn="l"/>
            <a:r>
              <a:rPr lang="vi-VN" sz="2900"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2900"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2900"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2900"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2900"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2"/>
          <a:stretch>
            <a:fillRect/>
          </a:stretch>
        </p:blipFill>
        <p:spPr>
          <a:xfrm>
            <a:off x="7121172" y="0"/>
            <a:ext cx="2022828" cy="1960724"/>
          </a:xfrm>
          <a:prstGeom prst="rect">
            <a:avLst/>
          </a:prstGeom>
        </p:spPr>
      </p:pic>
    </p:spTree>
    <p:extLst>
      <p:ext uri="{BB962C8B-B14F-4D97-AF65-F5344CB8AC3E}">
        <p14:creationId xmlns:p14="http://schemas.microsoft.com/office/powerpoint/2010/main" val="1199894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72000" y="1617371"/>
            <a:ext cx="4670653" cy="3108543"/>
          </a:xfrm>
          <a:prstGeom prst="rect">
            <a:avLst/>
          </a:prstGeom>
          <a:noFill/>
        </p:spPr>
        <p:txBody>
          <a:bodyPr wrap="square" rtlCol="0">
            <a:spAutoFit/>
          </a:bodyPr>
          <a:lstStyle/>
          <a:p>
            <a:r>
              <a:rPr lang="vi-VN" sz="2800"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2800"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2800" dirty="0">
                <a:solidFill>
                  <a:srgbClr val="263E68"/>
                </a:solidFill>
                <a:latin typeface="Times New Roman" panose="02020603050405020304" pitchFamily="18" charset="0"/>
                <a:cs typeface="Times New Roman" panose="02020603050405020304" pitchFamily="18" charset="0"/>
              </a:rPr>
              <a:t>+ Lớp thứ hai có 8 electron.</a:t>
            </a:r>
          </a:p>
          <a:p>
            <a:r>
              <a:rPr lang="vi-VN" sz="2800" dirty="0">
                <a:solidFill>
                  <a:srgbClr val="263E68"/>
                </a:solidFill>
                <a:latin typeface="Times New Roman" panose="02020603050405020304" pitchFamily="18" charset="0"/>
                <a:cs typeface="Times New Roman" panose="02020603050405020304" pitchFamily="18" charset="0"/>
              </a:rPr>
              <a:t>+ Lớp thứ ba có 4 electron.</a:t>
            </a:r>
          </a:p>
          <a:p>
            <a:r>
              <a:rPr lang="vi-VN" sz="2800"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2800" dirty="0" err="1">
              <a:solidFill>
                <a:srgbClr val="263E68"/>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2"/>
          <a:stretch>
            <a:fillRect/>
          </a:stretch>
        </p:blipFill>
        <p:spPr>
          <a:xfrm>
            <a:off x="7450667" y="1"/>
            <a:ext cx="1682046" cy="1686838"/>
          </a:xfrm>
          <a:prstGeom prst="rect">
            <a:avLst/>
          </a:prstGeom>
        </p:spPr>
      </p:pic>
    </p:spTree>
    <p:extLst>
      <p:ext uri="{BB962C8B-B14F-4D97-AF65-F5344CB8AC3E}">
        <p14:creationId xmlns:p14="http://schemas.microsoft.com/office/powerpoint/2010/main" val="348859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243233" y="641355"/>
            <a:ext cx="5909211" cy="237244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389905" y="613138"/>
            <a:ext cx="6105992"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93590" y="21669"/>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7032977" y="0"/>
            <a:ext cx="2111023" cy="2111022"/>
          </a:xfrm>
          <a:prstGeom prst="rect">
            <a:avLst/>
          </a:prstGeom>
        </p:spPr>
      </p:pic>
      <p:sp>
        <p:nvSpPr>
          <p:cNvPr id="11" name="TextBox 10">
            <a:extLst>
              <a:ext uri="{FF2B5EF4-FFF2-40B4-BE49-F238E27FC236}">
                <a16:creationId xmlns:a16="http://schemas.microsoft.com/office/drawing/2014/main" id="{007D9334-4F5C-43A9-89D3-CB39D753405A}"/>
              </a:ext>
            </a:extLst>
          </p:cNvPr>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a:extLst>
              <a:ext uri="{FF2B5EF4-FFF2-40B4-BE49-F238E27FC236}">
                <a16:creationId xmlns:a16="http://schemas.microsoft.com/office/drawing/2014/main" id="{62560902-6A1D-4345-90F5-76A3C6CAD7D7}"/>
              </a:ext>
            </a:extLst>
          </p:cNvPr>
          <p:cNvSpPr txBox="1"/>
          <p:nvPr/>
        </p:nvSpPr>
        <p:spPr>
          <a:xfrm>
            <a:off x="132622" y="3198461"/>
            <a:ext cx="3660445"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6 proton; </a:t>
            </a:r>
            <a:br>
              <a:rPr lang="en-US" sz="3200" dirty="0">
                <a:solidFill>
                  <a:srgbClr val="263E68"/>
                </a:solidFill>
                <a:latin typeface="Times New Roman" panose="02020603050405020304" pitchFamily="18" charset="0"/>
                <a:cs typeface="Times New Roman" panose="02020603050405020304" pitchFamily="18" charset="0"/>
              </a:rPr>
            </a:br>
            <a:r>
              <a:rPr lang="en-US" sz="3200"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a:extLst>
              <a:ext uri="{FF2B5EF4-FFF2-40B4-BE49-F238E27FC236}">
                <a16:creationId xmlns:a16="http://schemas.microsoft.com/office/drawing/2014/main" id="{C62BC622-F59C-4CC4-BB34-0AED5A362C23}"/>
              </a:ext>
            </a:extLst>
          </p:cNvPr>
          <p:cNvSpPr txBox="1"/>
          <p:nvPr/>
        </p:nvSpPr>
        <p:spPr>
          <a:xfrm>
            <a:off x="4165600" y="3013795"/>
            <a:ext cx="497840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a:extLst>
              <a:ext uri="{FF2B5EF4-FFF2-40B4-BE49-F238E27FC236}">
                <a16:creationId xmlns:a16="http://schemas.microsoft.com/office/drawing/2014/main" id="{CB406C8D-8618-4DD8-928A-DE6D788CEBF6}"/>
              </a:ext>
            </a:extLst>
          </p:cNvPr>
          <p:cNvCxnSpPr/>
          <p:nvPr/>
        </p:nvCxnSpPr>
        <p:spPr>
          <a:xfrm>
            <a:off x="3793067" y="3198461"/>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572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55363" y="659916"/>
            <a:ext cx="6073153" cy="25442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282491" y="765532"/>
            <a:ext cx="6073153"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280" y="17910"/>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6528629" y="0"/>
            <a:ext cx="2599266" cy="2544252"/>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4A239-D6EE-449C-BFD7-1CCA69746A37}"/>
              </a:ext>
            </a:extLst>
          </p:cNvPr>
          <p:cNvSpPr txBox="1"/>
          <p:nvPr/>
        </p:nvSpPr>
        <p:spPr>
          <a:xfrm>
            <a:off x="109506" y="3141490"/>
            <a:ext cx="356702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a. </a:t>
            </a:r>
            <a:r>
              <a:rPr lang="en-US" sz="3000" dirty="0" err="1">
                <a:solidFill>
                  <a:srgbClr val="263E68"/>
                </a:solidFill>
                <a:latin typeface="Times New Roman" panose="02020603050405020304" pitchFamily="18" charset="0"/>
                <a:cs typeface="Times New Roman" panose="02020603050405020304" pitchFamily="18" charset="0"/>
              </a:rPr>
              <a:t>Trong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nguyên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tử</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aluminium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a16="http://schemas.microsoft.com/office/drawing/2014/main" id="{2A119345-168A-4B59-BD8C-FD7E49F614A7}"/>
              </a:ext>
            </a:extLst>
          </p:cNvPr>
          <p:cNvSpPr txBox="1"/>
          <p:nvPr/>
        </p:nvSpPr>
        <p:spPr>
          <a:xfrm>
            <a:off x="3318933" y="3166189"/>
            <a:ext cx="5825067" cy="1938992"/>
          </a:xfrm>
          <a:prstGeom prst="rect">
            <a:avLst/>
          </a:prstGeom>
          <a:noFill/>
        </p:spPr>
        <p:txBody>
          <a:bodyPr wrap="square" rtlCol="0">
            <a:spAutoFit/>
          </a:bodyPr>
          <a:lstStyle/>
          <a:p>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a:extLst>
              <a:ext uri="{FF2B5EF4-FFF2-40B4-BE49-F238E27FC236}">
                <a16:creationId xmlns:a16="http://schemas.microsoft.com/office/drawing/2014/main" id="{4BE6866C-CC7F-4397-BBDB-F11CD9BECFD6}"/>
              </a:ext>
            </a:extLst>
          </p:cNvPr>
          <p:cNvCxnSpPr/>
          <p:nvPr/>
        </p:nvCxnSpPr>
        <p:spPr>
          <a:xfrm>
            <a:off x="3307644" y="3204168"/>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3" action="ppaction://hlinksldjump"/>
            <a:extLst>
              <a:ext uri="{FF2B5EF4-FFF2-40B4-BE49-F238E27FC236}">
                <a16:creationId xmlns:a16="http://schemas.microsoft.com/office/drawing/2014/main" id="{00FBD9A8-4C03-42ED-9D84-4F01B963D1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7659" y="4340173"/>
            <a:ext cx="914400" cy="914400"/>
          </a:xfrm>
          <a:prstGeom prst="rect">
            <a:avLst/>
          </a:prstGeom>
        </p:spPr>
      </p:pic>
    </p:spTree>
    <p:extLst>
      <p:ext uri="{BB962C8B-B14F-4D97-AF65-F5344CB8AC3E}">
        <p14:creationId xmlns:p14="http://schemas.microsoft.com/office/powerpoint/2010/main" val="2829739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1289;p59">
            <a:extLst>
              <a:ext uri="{FF2B5EF4-FFF2-40B4-BE49-F238E27FC236}">
                <a16:creationId xmlns:a16="http://schemas.microsoft.com/office/drawing/2014/main" id="{74EB4A3E-5047-4CDF-900B-CC0DDCCBBACF}"/>
              </a:ext>
            </a:extLst>
          </p:cNvPr>
          <p:cNvSpPr/>
          <p:nvPr/>
        </p:nvSpPr>
        <p:spPr>
          <a:xfrm>
            <a:off x="0" y="697274"/>
            <a:ext cx="8987883" cy="23839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527E752-2003-4BA9-857B-E5F316D92321}"/>
              </a:ext>
            </a:extLst>
          </p:cNvPr>
          <p:cNvSpPr txBox="1"/>
          <p:nvPr/>
        </p:nvSpPr>
        <p:spPr>
          <a:xfrm>
            <a:off x="152162" y="690793"/>
            <a:ext cx="8835721" cy="2308324"/>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24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EEAEB9-B589-4A45-A5B3-9EF632695FC8}"/>
              </a:ext>
            </a:extLst>
          </p:cNvPr>
          <p:cNvGrpSpPr/>
          <p:nvPr/>
        </p:nvGrpSpPr>
        <p:grpSpPr>
          <a:xfrm rot="1520044">
            <a:off x="2121411" y="-1177"/>
            <a:ext cx="1428960" cy="686311"/>
            <a:chOff x="37088" y="414423"/>
            <a:chExt cx="1428960" cy="686311"/>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a16="http://schemas.microsoft.com/office/drawing/2014/main" id="{42ADF694-5CAA-48B6-9488-3F297FF4AC75}"/>
              </a:ext>
            </a:extLst>
          </p:cNvPr>
          <p:cNvSpPr txBox="1"/>
          <p:nvPr/>
        </p:nvSpPr>
        <p:spPr>
          <a:xfrm>
            <a:off x="319434" y="3140971"/>
            <a:ext cx="8679603" cy="1938992"/>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24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24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24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24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2400" dirty="0" err="1">
              <a:solidFill>
                <a:srgbClr val="263E68"/>
              </a:solidFill>
              <a:latin typeface="Times New Roman" panose="02020603050405020304" pitchFamily="18" charset="0"/>
              <a:cs typeface="Times New Roman" panose="02020603050405020304" pitchFamily="18" charset="0"/>
            </a:endParaRPr>
          </a:p>
        </p:txBody>
      </p:sp>
      <p:pic>
        <p:nvPicPr>
          <p:cNvPr id="10" name="Graphic 9" descr="Home1 outline">
            <a:hlinkClick r:id="rId2" action="ppaction://hlinksldjump"/>
            <a:extLst>
              <a:ext uri="{FF2B5EF4-FFF2-40B4-BE49-F238E27FC236}">
                <a16:creationId xmlns:a16="http://schemas.microsoft.com/office/drawing/2014/main" id="{10A87A54-ECD5-4A20-893C-BB5C01AA6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0" y="3531826"/>
            <a:ext cx="914400" cy="914400"/>
          </a:xfrm>
          <a:prstGeom prst="rect">
            <a:avLst/>
          </a:prstGeom>
        </p:spPr>
      </p:pic>
    </p:spTree>
    <p:extLst>
      <p:ext uri="{BB962C8B-B14F-4D97-AF65-F5344CB8AC3E}">
        <p14:creationId xmlns:p14="http://schemas.microsoft.com/office/powerpoint/2010/main" val="289262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VẬN DỤNG</a:t>
            </a:r>
            <a:endParaRPr b="1" dirty="0">
              <a:solidFill>
                <a:schemeClr val="accent3"/>
              </a:solidFill>
            </a:endParaRPr>
          </a:p>
        </p:txBody>
      </p:sp>
      <p:pic>
        <p:nvPicPr>
          <p:cNvPr id="5" name="Picture 4" descr="Graphical user interface, application&#10;&#10;Description automatically generated">
            <a:extLst>
              <a:ext uri="{FF2B5EF4-FFF2-40B4-BE49-F238E27FC236}">
                <a16:creationId xmlns:a16="http://schemas.microsoft.com/office/drawing/2014/main" id="{D24B4AA8-FEF7-4732-BB2B-93A4C70061DF}"/>
              </a:ext>
            </a:extLst>
          </p:cNvPr>
          <p:cNvPicPr>
            <a:picLocks noChangeAspect="1"/>
          </p:cNvPicPr>
          <p:nvPr/>
        </p:nvPicPr>
        <p:blipFill rotWithShape="1">
          <a:blip r:embed="rId3"/>
          <a:srcRect l="14624" t="5173" r="14042" b="5674"/>
          <a:stretch/>
        </p:blipFill>
        <p:spPr>
          <a:xfrm>
            <a:off x="813114" y="1132896"/>
            <a:ext cx="7517772" cy="3962974"/>
          </a:xfrm>
          <a:prstGeom prst="rect">
            <a:avLst/>
          </a:prstGeom>
          <a:effectLst>
            <a:glow rad="228600">
              <a:schemeClr val="accent2">
                <a:satMod val="175000"/>
                <a:alpha val="40000"/>
              </a:schemeClr>
            </a:glow>
          </a:effectLst>
        </p:spPr>
      </p:pic>
      <p:grpSp>
        <p:nvGrpSpPr>
          <p:cNvPr id="2064" name="Google Shape;2064;p71"/>
          <p:cNvGrpSpPr/>
          <p:nvPr/>
        </p:nvGrpSpPr>
        <p:grpSpPr>
          <a:xfrm>
            <a:off x="7135240" y="95464"/>
            <a:ext cx="2206437" cy="1400122"/>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2371"/>
        <p:cNvGrpSpPr/>
        <p:nvPr/>
      </p:nvGrpSpPr>
      <p:grpSpPr>
        <a:xfrm>
          <a:off x="0" y="0"/>
          <a:ext cx="0" cy="0"/>
          <a:chOff x="0" y="0"/>
          <a:chExt cx="0" cy="0"/>
        </a:xfrm>
      </p:grpSpPr>
      <p:pic>
        <p:nvPicPr>
          <p:cNvPr id="34" name="Picture 33" descr="Graphical user interface, application&#10;&#10;Description automatically generated">
            <a:extLst>
              <a:ext uri="{FF2B5EF4-FFF2-40B4-BE49-F238E27FC236}">
                <a16:creationId xmlns:a16="http://schemas.microsoft.com/office/drawing/2014/main" id="{E4714834-7A8C-4A5E-8EA6-606D6CE9E103}"/>
              </a:ext>
            </a:extLst>
          </p:cNvPr>
          <p:cNvPicPr>
            <a:picLocks noChangeAspect="1"/>
          </p:cNvPicPr>
          <p:nvPr/>
        </p:nvPicPr>
        <p:blipFill rotWithShape="1">
          <a:blip r:embed="rId3"/>
          <a:srcRect l="18350" t="23976" r="51894" b="14439"/>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a16="http://schemas.microsoft.com/office/drawing/2014/main" id="{A929A14E-EA19-45B5-8AFA-F96C3A3A4FCB}"/>
              </a:ext>
            </a:extLst>
          </p:cNvPr>
          <p:cNvCxnSpPr>
            <a:cxnSpLocks/>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7EBC31-25DD-42C5-9891-B6FDCE0A7C24}"/>
              </a:ext>
            </a:extLst>
          </p:cNvPr>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a16="http://schemas.microsoft.com/office/drawing/2014/main" id="{77D748C5-3586-4559-84B8-115298799156}"/>
              </a:ext>
            </a:extLst>
          </p:cNvPr>
          <p:cNvCxnSpPr>
            <a:cxnSpLocks/>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74B2F6-FA85-4A44-9295-AECD41AB3510}"/>
              </a:ext>
            </a:extLst>
          </p:cNvPr>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a16="http://schemas.microsoft.com/office/drawing/2014/main" id="{0F0E90F0-F1C2-4FD6-9EEB-A053A80BCFA4}"/>
              </a:ext>
            </a:extLst>
          </p:cNvPr>
          <p:cNvCxnSpPr>
            <a:cxnSpLocks/>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8520408-4D81-49E8-9955-B037D2F1410B}"/>
              </a:ext>
            </a:extLst>
          </p:cNvPr>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300635"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chú</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tương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ứng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trong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637106" cy="1077218"/>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Ý </a:t>
            </a:r>
            <a:r>
              <a:rPr lang="en-US" sz="3200" b="1" dirty="0" err="1">
                <a:solidFill>
                  <a:srgbClr val="263E68"/>
                </a:solidFill>
                <a:latin typeface="Times New Roman" panose="02020603050405020304" pitchFamily="18" charset="0"/>
                <a:cs typeface="Times New Roman" panose="02020603050405020304" pitchFamily="18" charset="0"/>
              </a:rPr>
              <a:t>nghĩa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kí</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hiệu</a:t>
            </a:r>
            <a:r>
              <a:rPr lang="en-US" sz="3200" b="1" dirty="0">
                <a:solidFill>
                  <a:srgbClr val="263E68"/>
                </a:solidFill>
                <a:latin typeface="Times New Roman" panose="02020603050405020304" pitchFamily="18" charset="0"/>
                <a:cs typeface="Times New Roman" panose="02020603050405020304" pitchFamily="18" charset="0"/>
              </a:rPr>
              <a:t> HB, 2B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6B </a:t>
            </a:r>
            <a:r>
              <a:rPr lang="en-US" sz="3200" b="1" dirty="0" err="1">
                <a:solidFill>
                  <a:srgbClr val="263E68"/>
                </a:solidFill>
                <a:latin typeface="Times New Roman" panose="02020603050405020304" pitchFamily="18" charset="0"/>
                <a:cs typeface="Times New Roman" panose="02020603050405020304" pitchFamily="18" charset="0"/>
              </a:rPr>
              <a:t>được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loại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bút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chì</a:t>
            </a:r>
            <a:endParaRPr lang="en-US" sz="3200" b="1" dirty="0">
              <a:solidFill>
                <a:srgbClr val="263E68"/>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A6426-B2B5-4DD2-B0D8-11131AEA4D88}"/>
              </a:ext>
            </a:extLst>
          </p:cNvPr>
          <p:cNvPicPr>
            <a:picLocks noChangeAspect="1"/>
          </p:cNvPicPr>
          <p:nvPr/>
        </p:nvPicPr>
        <p:blipFill>
          <a:blip r:embed="rId3"/>
          <a:stretch>
            <a:fillRect/>
          </a:stretch>
        </p:blipFill>
        <p:spPr>
          <a:xfrm>
            <a:off x="191712" y="1259690"/>
            <a:ext cx="5498829" cy="3470644"/>
          </a:xfrm>
          <a:prstGeom prst="rect">
            <a:avLst/>
          </a:prstGeom>
        </p:spPr>
      </p:pic>
      <p:pic>
        <p:nvPicPr>
          <p:cNvPr id="6" name="Picture 5">
            <a:extLst>
              <a:ext uri="{FF2B5EF4-FFF2-40B4-BE49-F238E27FC236}">
                <a16:creationId xmlns:a16="http://schemas.microsoft.com/office/drawing/2014/main" id="{56A95863-8409-4E25-B181-1DE86593B035}"/>
              </a:ext>
            </a:extLst>
          </p:cNvPr>
          <p:cNvPicPr>
            <a:picLocks noChangeAspect="1"/>
          </p:cNvPicPr>
          <p:nvPr/>
        </p:nvPicPr>
        <p:blipFill>
          <a:blip r:embed="rId4"/>
          <a:stretch>
            <a:fillRect/>
          </a:stretch>
        </p:blipFill>
        <p:spPr>
          <a:xfrm>
            <a:off x="5834628" y="1384716"/>
            <a:ext cx="3309372" cy="2997587"/>
          </a:xfrm>
          <a:prstGeom prst="rect">
            <a:avLst/>
          </a:prstGeom>
        </p:spPr>
      </p:pic>
    </p:spTree>
    <p:extLst>
      <p:ext uri="{BB962C8B-B14F-4D97-AF65-F5344CB8AC3E}">
        <p14:creationId xmlns:p14="http://schemas.microsoft.com/office/powerpoint/2010/main" val="201820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AC008-D398-4B9A-BA19-23B776FB848D}"/>
              </a:ext>
            </a:extLst>
          </p:cNvPr>
          <p:cNvPicPr>
            <a:picLocks noChangeAspect="1"/>
          </p:cNvPicPr>
          <p:nvPr/>
        </p:nvPicPr>
        <p:blipFill>
          <a:blip r:embed="rId2"/>
          <a:stretch>
            <a:fillRect/>
          </a:stretch>
        </p:blipFill>
        <p:spPr>
          <a:xfrm>
            <a:off x="1611351" y="62590"/>
            <a:ext cx="5921298" cy="3095993"/>
          </a:xfrm>
          <a:prstGeom prst="rect">
            <a:avLst/>
          </a:prstGeom>
        </p:spPr>
      </p:pic>
      <p:sp>
        <p:nvSpPr>
          <p:cNvPr id="4" name="TextBox 3">
            <a:extLst>
              <a:ext uri="{FF2B5EF4-FFF2-40B4-BE49-F238E27FC236}">
                <a16:creationId xmlns:a16="http://schemas.microsoft.com/office/drawing/2014/main" id="{4837292A-3320-4F41-8767-FC3DE405D674}"/>
              </a:ext>
            </a:extLst>
          </p:cNvPr>
          <p:cNvSpPr txBox="1"/>
          <p:nvPr/>
        </p:nvSpPr>
        <p:spPr>
          <a:xfrm>
            <a:off x="786161" y="3141918"/>
            <a:ext cx="7571678"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H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của</a:t>
            </a:r>
            <a:r>
              <a:rPr lang="en-US" sz="3000" dirty="0">
                <a:solidFill>
                  <a:srgbClr val="263E68"/>
                </a:solidFill>
                <a:latin typeface="Times New Roman" panose="02020603050405020304" pitchFamily="18" charset="0"/>
                <a:cs typeface="Times New Roman" panose="02020603050405020304" pitchFamily="18" charset="0"/>
              </a:rPr>
              <a:t> Hard (</a:t>
            </a:r>
            <a:r>
              <a:rPr lang="en-US" sz="3000" dirty="0" err="1">
                <a:solidFill>
                  <a:srgbClr val="263E68"/>
                </a:solidFill>
                <a:latin typeface="Times New Roman" panose="02020603050405020304" pitchFamily="18" charset="0"/>
                <a:cs typeface="Times New Roman" panose="02020603050405020304" pitchFamily="18" charset="0"/>
              </a:rPr>
              <a:t>cứng</a:t>
            </a:r>
            <a:r>
              <a:rPr lang="en-US" sz="3000" dirty="0">
                <a:solidFill>
                  <a:srgbClr val="263E68"/>
                </a:solidFill>
                <a:latin typeface="Times New Roman" panose="02020603050405020304" pitchFamily="18" charset="0"/>
                <a:cs typeface="Times New Roman" panose="02020603050405020304" pitchFamily="18" charset="0"/>
              </a:rPr>
              <a:t>)</a:t>
            </a:r>
          </a:p>
          <a:p>
            <a:pPr algn="l"/>
            <a:r>
              <a:rPr lang="en-US" sz="3000" dirty="0">
                <a:solidFill>
                  <a:srgbClr val="263E68"/>
                </a:solidFill>
                <a:latin typeface="Times New Roman" panose="02020603050405020304" pitchFamily="18" charset="0"/>
                <a:cs typeface="Times New Roman" panose="02020603050405020304" pitchFamily="18" charset="0"/>
              </a:rPr>
              <a:t>B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cho</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từ</a:t>
            </a:r>
            <a:r>
              <a:rPr lang="en-US" sz="3000" dirty="0">
                <a:solidFill>
                  <a:srgbClr val="263E68"/>
                </a:solidFill>
                <a:latin typeface="Times New Roman" panose="02020603050405020304" pitchFamily="18" charset="0"/>
                <a:cs typeface="Times New Roman" panose="02020603050405020304" pitchFamily="18" charset="0"/>
              </a:rPr>
              <a:t> Black</a:t>
            </a:r>
          </a:p>
          <a:p>
            <a:pPr algn="l"/>
            <a:r>
              <a:rPr lang="en-US" sz="3000" dirty="0">
                <a:solidFill>
                  <a:srgbClr val="263E68"/>
                </a:solidFill>
                <a:latin typeface="Times New Roman" panose="02020603050405020304" pitchFamily="18" charset="0"/>
                <a:cs typeface="Times New Roman" panose="02020603050405020304" pitchFamily="18" charset="0"/>
              </a:rPr>
              <a:t>F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Fine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thể</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gọt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nhọn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mà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không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làm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gãy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đầu</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chì</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loại</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bút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này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hiếm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gặp</a:t>
            </a:r>
            <a:r>
              <a:rPr lang="en-US" sz="3000" dirty="0">
                <a:solidFill>
                  <a:srgbClr val="263E68"/>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833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2110"/>
        <p:cNvGrpSpPr/>
        <p:nvPr/>
      </p:nvGrpSpPr>
      <p:grpSpPr>
        <a:xfrm>
          <a:off x="0" y="0"/>
          <a:ext cx="0" cy="0"/>
          <a:chOff x="0" y="0"/>
          <a:chExt cx="0" cy="0"/>
        </a:xfrm>
      </p:grpSpPr>
      <p:sp>
        <p:nvSpPr>
          <p:cNvPr id="5" name="TextBox 4">
            <a:extLst>
              <a:ext uri="{FF2B5EF4-FFF2-40B4-BE49-F238E27FC236}">
                <a16:creationId xmlns:a16="http://schemas.microsoft.com/office/drawing/2014/main" id="{BB703D2D-0CA7-4741-9D8F-C4F58F750D9B}"/>
              </a:ext>
            </a:extLst>
          </p:cNvPr>
          <p:cNvSpPr txBox="1"/>
          <p:nvPr/>
        </p:nvSpPr>
        <p:spPr>
          <a:xfrm>
            <a:off x="1410629" y="2667465"/>
            <a:ext cx="6322741" cy="156966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bút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chì</a:t>
            </a:r>
            <a:r>
              <a:rPr lang="en-US" sz="3200" dirty="0">
                <a:solidFill>
                  <a:srgbClr val="263E68"/>
                </a:solidFill>
                <a:latin typeface="Times New Roman" panose="02020603050405020304" pitchFamily="18" charset="0"/>
                <a:cs typeface="Times New Roman" panose="02020603050405020304" pitchFamily="18" charset="0"/>
              </a:rPr>
              <a:t> black (B)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đậm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lệ</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nghịch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với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nhiều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a:t>
            </a:r>
            <a:r>
              <a:rPr lang="en-US" sz="3200" dirty="0">
                <a:solidFill>
                  <a:srgbClr val="263E68"/>
                </a:solidFill>
                <a:latin typeface="Times New Roman" panose="02020603050405020304" pitchFamily="18" charset="0"/>
                <a:cs typeface="Times New Roman" panose="02020603050405020304" pitchFamily="18" charset="0"/>
              </a:rPr>
              <a:t>.</a:t>
            </a:r>
          </a:p>
        </p:txBody>
      </p:sp>
      <p:pic>
        <p:nvPicPr>
          <p:cNvPr id="73" name="Picture 72">
            <a:extLst>
              <a:ext uri="{FF2B5EF4-FFF2-40B4-BE49-F238E27FC236}">
                <a16:creationId xmlns:a16="http://schemas.microsoft.com/office/drawing/2014/main" id="{6FC2058B-C691-412B-B5FB-02C094B175B3}"/>
              </a:ext>
            </a:extLst>
          </p:cNvPr>
          <p:cNvPicPr>
            <a:picLocks noChangeAspect="1"/>
          </p:cNvPicPr>
          <p:nvPr/>
        </p:nvPicPr>
        <p:blipFill rotWithShape="1">
          <a:blip r:embed="rId3"/>
          <a:srcRect t="25701" b="37165"/>
          <a:stretch/>
        </p:blipFill>
        <p:spPr>
          <a:xfrm>
            <a:off x="0" y="778263"/>
            <a:ext cx="9144000" cy="1697773"/>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632"/>
        <p:cNvGrpSpPr/>
        <p:nvPr/>
      </p:nvGrpSpPr>
      <p:grpSpPr>
        <a:xfrm>
          <a:off x="0" y="0"/>
          <a:ext cx="0" cy="0"/>
          <a:chOff x="0" y="0"/>
          <a:chExt cx="0" cy="0"/>
        </a:xfrm>
      </p:grpSpPr>
      <p:sp>
        <p:nvSpPr>
          <p:cNvPr id="2" name="TextBox 1"/>
          <p:cNvSpPr txBox="1"/>
          <p:nvPr/>
        </p:nvSpPr>
        <p:spPr>
          <a:xfrm>
            <a:off x="288931" y="594373"/>
            <a:ext cx="8792925" cy="1323439"/>
          </a:xfrm>
          <a:prstGeom prst="rect">
            <a:avLst/>
          </a:prstGeom>
          <a:noFill/>
        </p:spPr>
        <p:txBody>
          <a:bodyPr wrap="square" rtlCol="0">
            <a:spAutoFit/>
          </a:bodyPr>
          <a:lstStyle/>
          <a:p>
            <a:pPr lvl="0"/>
            <a:r>
              <a:rPr lang="en-US" sz="4000" b="1">
                <a:solidFill>
                  <a:srgbClr val="FF0000"/>
                </a:solidFill>
              </a:rPr>
              <a:t>I. Quan niệm ban đầu về nguyên tử</a:t>
            </a:r>
          </a:p>
          <a:p>
            <a:pPr algn="l"/>
            <a:endParaRPr lang="en-US" sz="4000" dirty="0" err="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2254"/>
        <p:cNvGrpSpPr/>
        <p:nvPr/>
      </p:nvGrpSpPr>
      <p:grpSpPr>
        <a:xfrm>
          <a:off x="0" y="0"/>
          <a:ext cx="0" cy="0"/>
          <a:chOff x="0" y="0"/>
          <a:chExt cx="0" cy="0"/>
        </a:xfrm>
      </p:grpSpPr>
      <p:sp>
        <p:nvSpPr>
          <p:cNvPr id="2255" name="Google Shape;2255;p75"/>
          <p:cNvSpPr/>
          <p:nvPr/>
        </p:nvSpPr>
        <p:spPr>
          <a:xfrm>
            <a:off x="720224"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34039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60876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V</a:t>
            </a:r>
            <a:r>
              <a:rPr lang="en" b="1" dirty="0"/>
              <a:t>ề nhà</a:t>
            </a:r>
            <a:endParaRPr b="1" dirty="0"/>
          </a:p>
        </p:txBody>
      </p:sp>
      <p:sp>
        <p:nvSpPr>
          <p:cNvPr id="14" name="TextBox 13">
            <a:extLst>
              <a:ext uri="{FF2B5EF4-FFF2-40B4-BE49-F238E27FC236}">
                <a16:creationId xmlns:a16="http://schemas.microsoft.com/office/drawing/2014/main" id="{BB8D5683-7E1C-4C5C-9D6D-31D54FBDB5B4}"/>
              </a:ext>
            </a:extLst>
          </p:cNvPr>
          <p:cNvSpPr txBox="1"/>
          <p:nvPr/>
        </p:nvSpPr>
        <p:spPr>
          <a:xfrm>
            <a:off x="882838"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sách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F2683F1A-1EA9-442B-A421-E436C1456347}"/>
              </a:ext>
            </a:extLst>
          </p:cNvPr>
          <p:cNvSpPr txBox="1"/>
          <p:nvPr/>
        </p:nvSpPr>
        <p:spPr>
          <a:xfrm>
            <a:off x="3496816" y="1807545"/>
            <a:ext cx="22432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Bo</a:t>
            </a:r>
          </a:p>
        </p:txBody>
      </p:sp>
      <p:sp>
        <p:nvSpPr>
          <p:cNvPr id="130" name="TextBox 129">
            <a:extLst>
              <a:ext uri="{FF2B5EF4-FFF2-40B4-BE49-F238E27FC236}">
                <a16:creationId xmlns:a16="http://schemas.microsoft.com/office/drawing/2014/main" id="{F5201932-7439-4DE2-BD04-C3AC15F080E3}"/>
              </a:ext>
            </a:extLst>
          </p:cNvPr>
          <p:cNvSpPr txBox="1"/>
          <p:nvPr/>
        </p:nvSpPr>
        <p:spPr>
          <a:xfrm>
            <a:off x="6266985" y="1807545"/>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Xem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3 –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475"/>
        <p:cNvGrpSpPr/>
        <p:nvPr/>
      </p:nvGrpSpPr>
      <p:grpSpPr>
        <a:xfrm>
          <a:off x="0" y="0"/>
          <a:ext cx="0" cy="0"/>
          <a:chOff x="0" y="0"/>
          <a:chExt cx="0" cy="0"/>
        </a:xfrm>
      </p:grpSpPr>
      <p:sp>
        <p:nvSpPr>
          <p:cNvPr id="2476" name="Google Shape;2476;p79"/>
          <p:cNvSpPr/>
          <p:nvPr/>
        </p:nvSpPr>
        <p:spPr>
          <a:xfrm>
            <a:off x="5181599" y="1218278"/>
            <a:ext cx="3736623" cy="286830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2"/>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Picture 52">
            <a:extLst>
              <a:ext uri="{FF2B5EF4-FFF2-40B4-BE49-F238E27FC236}">
                <a16:creationId xmlns:a16="http://schemas.microsoft.com/office/drawing/2014/main" id="{9BED5FBF-4479-4308-8327-DC84FFC08A8D}"/>
              </a:ext>
            </a:extLst>
          </p:cNvPr>
          <p:cNvPicPr>
            <a:picLocks noChangeAspect="1"/>
          </p:cNvPicPr>
          <p:nvPr/>
        </p:nvPicPr>
        <p:blipFill>
          <a:blip r:embed="rId3"/>
          <a:stretch>
            <a:fillRect/>
          </a:stretch>
        </p:blipFill>
        <p:spPr>
          <a:xfrm>
            <a:off x="0" y="0"/>
            <a:ext cx="5143500" cy="5143500"/>
          </a:xfrm>
          <a:prstGeom prst="rect">
            <a:avLst/>
          </a:prstGeom>
        </p:spPr>
      </p:pic>
      <p:sp>
        <p:nvSpPr>
          <p:cNvPr id="54" name="TextBox 53">
            <a:extLst>
              <a:ext uri="{FF2B5EF4-FFF2-40B4-BE49-F238E27FC236}">
                <a16:creationId xmlns:a16="http://schemas.microsoft.com/office/drawing/2014/main" id="{5A2783B7-FAA4-4915-949D-59D96D982298}"/>
              </a:ext>
            </a:extLst>
          </p:cNvPr>
          <p:cNvSpPr txBox="1"/>
          <p:nvPr/>
        </p:nvSpPr>
        <p:spPr>
          <a:xfrm>
            <a:off x="684389" y="4172853"/>
            <a:ext cx="2460977"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Democritus</a:t>
            </a:r>
          </a:p>
        </p:txBody>
      </p:sp>
      <p:sp>
        <p:nvSpPr>
          <p:cNvPr id="55" name="TextBox 54">
            <a:extLst>
              <a:ext uri="{FF2B5EF4-FFF2-40B4-BE49-F238E27FC236}">
                <a16:creationId xmlns:a16="http://schemas.microsoft.com/office/drawing/2014/main" id="{541E627F-316F-47F9-9CDC-DC5205BB8C86}"/>
              </a:ext>
            </a:extLst>
          </p:cNvPr>
          <p:cNvSpPr txBox="1"/>
          <p:nvPr/>
        </p:nvSpPr>
        <p:spPr>
          <a:xfrm>
            <a:off x="5390514" y="1370677"/>
            <a:ext cx="3646311" cy="2554545"/>
          </a:xfrm>
          <a:prstGeom prst="rect">
            <a:avLst/>
          </a:prstGeom>
          <a:noFill/>
        </p:spPr>
        <p:txBody>
          <a:bodyPr wrap="square" rtlCol="0">
            <a:spAutoFit/>
          </a:bodyPr>
          <a:lstStyle/>
          <a:p>
            <a:pPr algn="l"/>
            <a:r>
              <a:rPr lang="vi-VN" sz="3200" i="0" dirty="0">
                <a:solidFill>
                  <a:schemeClr val="bg1"/>
                </a:solidFill>
                <a:effectLst/>
                <a:latin typeface="Times New Roman" panose="02020603050405020304" pitchFamily="18" charset="0"/>
                <a:cs typeface="Times New Roman" panose="02020603050405020304" pitchFamily="18" charset="0"/>
              </a:rPr>
              <a:t>Nguyên tử là những hạt vô cùng nhỏ, không thể phân chia nhỏ hơn được nữa, tạo nên các vật</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693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6"/>
                                        </p:tgtEl>
                                        <p:attrNameLst>
                                          <p:attrName>style.visibility</p:attrName>
                                        </p:attrNameLst>
                                      </p:cBhvr>
                                      <p:to>
                                        <p:strVal val="visible"/>
                                      </p:to>
                                    </p:set>
                                    <p:animEffect transition="in" filter="fade">
                                      <p:cBhvr>
                                        <p:cTn id="10" dur="2000"/>
                                        <p:tgtEl>
                                          <p:spTgt spid="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animBg="1"/>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Google Shape;2476;p79">
            <a:extLst>
              <a:ext uri="{FF2B5EF4-FFF2-40B4-BE49-F238E27FC236}">
                <a16:creationId xmlns:a16="http://schemas.microsoft.com/office/drawing/2014/main" id="{52E41B0E-AB4B-47BD-AFBB-4DB1A0162AC6}"/>
              </a:ext>
            </a:extLst>
          </p:cNvPr>
          <p:cNvSpPr/>
          <p:nvPr/>
        </p:nvSpPr>
        <p:spPr>
          <a:xfrm>
            <a:off x="4346223" y="1039590"/>
            <a:ext cx="4572000" cy="325018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2"/>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5" name="Picture 4">
            <a:extLst>
              <a:ext uri="{FF2B5EF4-FFF2-40B4-BE49-F238E27FC236}">
                <a16:creationId xmlns:a16="http://schemas.microsoft.com/office/drawing/2014/main" id="{A826664C-ABB0-494E-A528-AD25EAD466B2}"/>
              </a:ext>
            </a:extLst>
          </p:cNvPr>
          <p:cNvPicPr>
            <a:picLocks noChangeAspect="1"/>
          </p:cNvPicPr>
          <p:nvPr/>
        </p:nvPicPr>
        <p:blipFill>
          <a:blip r:embed="rId2"/>
          <a:stretch>
            <a:fillRect/>
          </a:stretch>
        </p:blipFill>
        <p:spPr>
          <a:xfrm>
            <a:off x="0" y="38100"/>
            <a:ext cx="4164980" cy="5143500"/>
          </a:xfrm>
          <a:prstGeom prst="rect">
            <a:avLst/>
          </a:prstGeom>
        </p:spPr>
      </p:pic>
      <p:sp>
        <p:nvSpPr>
          <p:cNvPr id="6" name="TextBox 5">
            <a:extLst>
              <a:ext uri="{FF2B5EF4-FFF2-40B4-BE49-F238E27FC236}">
                <a16:creationId xmlns:a16="http://schemas.microsoft.com/office/drawing/2014/main" id="{E71849EB-F27F-4990-9C63-6B01F1ACCFBF}"/>
              </a:ext>
            </a:extLst>
          </p:cNvPr>
          <p:cNvSpPr txBox="1"/>
          <p:nvPr/>
        </p:nvSpPr>
        <p:spPr>
          <a:xfrm>
            <a:off x="206418" y="4582180"/>
            <a:ext cx="3752144"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J. Dalton (1766 – 1844)</a:t>
            </a:r>
          </a:p>
        </p:txBody>
      </p:sp>
      <p:sp>
        <p:nvSpPr>
          <p:cNvPr id="7" name="TextBox 6">
            <a:extLst>
              <a:ext uri="{FF2B5EF4-FFF2-40B4-BE49-F238E27FC236}">
                <a16:creationId xmlns:a16="http://schemas.microsoft.com/office/drawing/2014/main" id="{44B3075C-0EEE-4DC2-99D1-FE938669072D}"/>
              </a:ext>
            </a:extLst>
          </p:cNvPr>
          <p:cNvSpPr txBox="1"/>
          <p:nvPr/>
        </p:nvSpPr>
        <p:spPr>
          <a:xfrm>
            <a:off x="4598185" y="1086356"/>
            <a:ext cx="4164980" cy="3046988"/>
          </a:xfrm>
          <a:prstGeom prst="rect">
            <a:avLst/>
          </a:prstGeom>
          <a:noFill/>
        </p:spPr>
        <p:txBody>
          <a:bodyPr wrap="square" rtlCol="0">
            <a:spAutoFit/>
          </a:bodyPr>
          <a:lstStyle/>
          <a:p>
            <a:pPr algn="l"/>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chất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dụng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theo</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lượng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xác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định</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có</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đơn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vị</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tối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thiểu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nguyên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tử</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để</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chúng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kết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hợp</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vừa</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đủ</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115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1. Quan </a:t>
            </a:r>
            <a:r>
              <a:rPr lang="en-US" sz="3200" b="1" dirty="0" err="1">
                <a:solidFill>
                  <a:srgbClr val="263E68"/>
                </a:solidFill>
                <a:latin typeface="Times New Roman" panose="02020603050405020304" pitchFamily="18" charset="0"/>
                <a:cs typeface="Times New Roman" panose="02020603050405020304" pitchFamily="18" charset="0"/>
              </a:rPr>
              <a:t>niệm</a:t>
            </a:r>
            <a:r>
              <a:rPr lang="en-US" sz="3200" b="1" dirty="0">
                <a:solidFill>
                  <a:srgbClr val="263E68"/>
                </a:solidFill>
                <a:latin typeface="Times New Roman" panose="02020603050405020304" pitchFamily="18" charset="0"/>
                <a:cs typeface="Times New Roman" panose="02020603050405020304" pitchFamily="18" charset="0"/>
              </a:rPr>
              <a:t> ban </a:t>
            </a:r>
            <a:r>
              <a:rPr lang="en-US" sz="3200" b="1" dirty="0" err="1">
                <a:solidFill>
                  <a:srgbClr val="263E68"/>
                </a:solidFill>
                <a:latin typeface="Times New Roman" panose="02020603050405020304" pitchFamily="18" charset="0"/>
                <a:cs typeface="Times New Roman" panose="02020603050405020304" pitchFamily="18" charset="0"/>
              </a:rPr>
              <a:t>đầu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về</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400755" y="1367020"/>
            <a:ext cx="8585201" cy="1077218"/>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Democritus</a:t>
            </a:r>
            <a:r>
              <a:rPr lang="en-US" sz="3200" dirty="0">
                <a:solidFill>
                  <a:srgbClr val="263E68"/>
                </a:solidFill>
                <a:latin typeface="Times New Roman" panose="02020603050405020304" pitchFamily="18" charset="0"/>
                <a:cs typeface="Times New Roman" panose="02020603050405020304" pitchFamily="18" charset="0"/>
              </a:rPr>
              <a:t>: N</a:t>
            </a:r>
            <a:r>
              <a:rPr lang="vi-VN" sz="3200" dirty="0">
                <a:solidFill>
                  <a:srgbClr val="263E68"/>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200" dirty="0" err="1">
              <a:solidFill>
                <a:srgbClr val="263E68"/>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C967CE-563E-4238-B7A8-A28D1FC993FA}"/>
              </a:ext>
            </a:extLst>
          </p:cNvPr>
          <p:cNvSpPr txBox="1"/>
          <p:nvPr/>
        </p:nvSpPr>
        <p:spPr>
          <a:xfrm>
            <a:off x="362654" y="2571750"/>
            <a:ext cx="8342489"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Dalton</a:t>
            </a:r>
            <a:r>
              <a:rPr lang="en-US" sz="3200" dirty="0">
                <a:solidFill>
                  <a:srgbClr val="263E68"/>
                </a:solidFill>
                <a:latin typeface="Times New Roman" panose="02020603050405020304" pitchFamily="18" charset="0"/>
                <a:cs typeface="Times New Roman" panose="02020603050405020304" pitchFamily="18" charset="0"/>
              </a:rPr>
              <a:t>: C</a:t>
            </a:r>
            <a:r>
              <a:rPr lang="vi-VN" sz="3200" dirty="0">
                <a:solidFill>
                  <a:srgbClr val="263E68"/>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hoá học".</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7419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3200" dirty="0" err="1" smtClean="0">
            <a:solidFill>
              <a:srgbClr val="263E68"/>
            </a:solidFill>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TotalTime>
  <Words>2334</Words>
  <Application>Microsoft Office PowerPoint</Application>
  <PresentationFormat>On-screen Show (16:9)</PresentationFormat>
  <Paragraphs>272</Paragraphs>
  <Slides>60</Slides>
  <Notes>31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60</vt:i4>
      </vt:variant>
    </vt:vector>
  </HeadingPairs>
  <TitlesOfParts>
    <vt:vector size="70" baseType="lpstr">
      <vt:lpstr>Times New Roman</vt:lpstr>
      <vt:lpstr>Mali SemiBold</vt:lpstr>
      <vt:lpstr>Comfortaa Medium</vt:lpstr>
      <vt:lpstr>Mali Medium</vt:lpstr>
      <vt:lpstr>Comfortaa Light</vt:lpstr>
      <vt:lpstr>Mali</vt:lpstr>
      <vt:lpstr>Arial</vt:lpstr>
      <vt:lpstr>Comfortaa SemiBold</vt:lpstr>
      <vt:lpstr>Comfortaa</vt:lpstr>
      <vt:lpstr>Basic Chemistry for Pre-K by Slidesgo</vt:lpstr>
      <vt:lpstr>NGUYÊN TỬ</vt:lpstr>
      <vt:lpstr>PowerPoint Presentation</vt:lpstr>
      <vt:lpstr>NGUYÊN TỬ.  SƠ  LƯỢC VỀ BẢNG TUẦN HOÀN CÁC NGUYÊN TỐ HOÁ HỌC </vt:lpstr>
      <vt:lpstr>NGUYÊN TỬ</vt:lpstr>
      <vt:lpstr>03</vt:lpstr>
      <vt:lpstr>PowerPoint Presentation</vt:lpstr>
      <vt:lpstr>PowerPoint Presentation</vt:lpstr>
      <vt:lpstr>PowerPoint Presentation</vt:lpstr>
      <vt:lpstr>PowerPoint Presentation</vt:lpstr>
      <vt:lpstr>II.   Mô hình nguyên tử của Rơ-dơ-pho -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vt:lpstr>
      <vt:lpstr>PowerPoint Presentation</vt:lpstr>
      <vt:lpstr>PowerPoint Presentation</vt:lpstr>
      <vt:lpstr>PowerPoint Presentation</vt:lpstr>
      <vt:lpstr>Hoạt động cặp đôi</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Khối lượng nguyên tử</vt:lpstr>
      <vt:lpstr>Nghiên cứu sách giáo khoa trả lời</vt:lpstr>
      <vt:lpstr>PowerPoint Presentation</vt:lpstr>
      <vt:lpstr>PowerPoint Presentation</vt:lpstr>
      <vt:lpstr>PowerPoint Presentation</vt:lpstr>
      <vt:lpstr>LUYỆN TẬP</vt:lpstr>
      <vt:lpstr>PowerPoint Presentation</vt:lpstr>
      <vt:lpstr>Hoàn thành thông tin trong bảng sau</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Dell</dc:creator>
  <cp:lastModifiedBy>Administrator</cp:lastModifiedBy>
  <cp:revision>18</cp:revision>
  <dcterms:modified xsi:type="dcterms:W3CDTF">2025-08-03T07:18:02Z</dcterms:modified>
</cp:coreProperties>
</file>