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3"/>
  </p:notesMasterIdLst>
  <p:sldIdLst>
    <p:sldId id="280" r:id="rId3"/>
    <p:sldId id="275" r:id="rId4"/>
    <p:sldId id="281" r:id="rId5"/>
    <p:sldId id="282" r:id="rId6"/>
    <p:sldId id="257" r:id="rId7"/>
    <p:sldId id="256" r:id="rId8"/>
    <p:sldId id="283" r:id="rId9"/>
    <p:sldId id="259" r:id="rId10"/>
    <p:sldId id="284" r:id="rId11"/>
    <p:sldId id="265" r:id="rId12"/>
    <p:sldId id="285" r:id="rId13"/>
    <p:sldId id="286" r:id="rId14"/>
    <p:sldId id="287" r:id="rId15"/>
    <p:sldId id="288" r:id="rId16"/>
    <p:sldId id="263" r:id="rId17"/>
    <p:sldId id="261" r:id="rId18"/>
    <p:sldId id="289" r:id="rId19"/>
    <p:sldId id="273" r:id="rId20"/>
    <p:sldId id="290" r:id="rId21"/>
    <p:sldId id="269" r:id="rId22"/>
    <p:sldId id="291" r:id="rId23"/>
    <p:sldId id="292" r:id="rId24"/>
    <p:sldId id="293" r:id="rId25"/>
    <p:sldId id="294" r:id="rId26"/>
    <p:sldId id="268" r:id="rId27"/>
    <p:sldId id="267" r:id="rId28"/>
    <p:sldId id="295" r:id="rId29"/>
    <p:sldId id="296" r:id="rId30"/>
    <p:sldId id="297" r:id="rId31"/>
    <p:sldId id="298" r:id="rId32"/>
    <p:sldId id="299" r:id="rId33"/>
    <p:sldId id="300" r:id="rId34"/>
    <p:sldId id="27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29" r:id="rId63"/>
    <p:sldId id="301" r:id="rId64"/>
    <p:sldId id="330" r:id="rId65"/>
    <p:sldId id="331" r:id="rId66"/>
    <p:sldId id="266" r:id="rId67"/>
    <p:sldId id="276" r:id="rId68"/>
    <p:sldId id="332" r:id="rId69"/>
    <p:sldId id="270" r:id="rId70"/>
    <p:sldId id="272" r:id="rId71"/>
    <p:sldId id="260"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8AF53F-19BC-4A30-85F5-C087C2F6CECF}" type="doc">
      <dgm:prSet loTypeId="urn:microsoft.com/office/officeart/2005/8/layout/radial1" loCatId="relationship" qsTypeId="urn:microsoft.com/office/officeart/2005/8/quickstyle/3d1" qsCatId="3D" csTypeId="urn:microsoft.com/office/officeart/2005/8/colors/accent1_2" csCatId="accent1" phldr="1"/>
      <dgm:spPr/>
      <dgm:t>
        <a:bodyPr/>
        <a:lstStyle/>
        <a:p>
          <a:endParaRPr lang="en-US"/>
        </a:p>
      </dgm:t>
    </dgm:pt>
    <dgm:pt modelId="{EF2AC764-8752-4C6E-ABCC-B8210E0951ED}">
      <dgm:prSet phldrT="[Text]" custT="1"/>
      <dgm:spPr>
        <a:gradFill rotWithShape="0">
          <a:gsLst>
            <a:gs pos="0">
              <a:srgbClr val="FF0000"/>
            </a:gs>
            <a:gs pos="50000">
              <a:srgbClr val="FF0000"/>
            </a:gs>
            <a:gs pos="70000">
              <a:srgbClr val="FF0000"/>
            </a:gs>
            <a:gs pos="100000">
              <a:srgbClr val="FF0000"/>
            </a:gs>
          </a:gsLst>
        </a:gradFill>
      </dgm:spPr>
      <dgm:t>
        <a:bodyPr/>
        <a:lstStyle/>
        <a:p>
          <a:r>
            <a:rPr lang="en-US" sz="3200" b="1" dirty="0">
              <a:solidFill>
                <a:schemeClr val="tx1"/>
              </a:solidFill>
              <a:latin typeface="Times New Roman" pitchFamily="18" charset="0"/>
              <a:cs typeface="Times New Roman" pitchFamily="18" charset="0"/>
            </a:rPr>
            <a:t>DẪN NHIỆT</a:t>
          </a:r>
        </a:p>
      </dgm:t>
    </dgm:pt>
    <dgm:pt modelId="{B5B94D70-3134-4DF1-85F7-FB301BD5F8F2}" type="parTrans" cxnId="{32822A1A-90B4-4561-9E5E-35D23075F73B}">
      <dgm:prSet/>
      <dgm:spPr/>
      <dgm:t>
        <a:bodyPr/>
        <a:lstStyle/>
        <a:p>
          <a:endParaRPr lang="en-US"/>
        </a:p>
      </dgm:t>
    </dgm:pt>
    <dgm:pt modelId="{85E6D15B-E860-4B09-A5FC-ECB9FEAAF20D}" type="sibTrans" cxnId="{32822A1A-90B4-4561-9E5E-35D23075F73B}">
      <dgm:prSet/>
      <dgm:spPr/>
      <dgm:t>
        <a:bodyPr/>
        <a:lstStyle/>
        <a:p>
          <a:endParaRPr lang="en-US"/>
        </a:p>
      </dgm:t>
    </dgm:pt>
    <dgm:pt modelId="{B18D65CD-76A5-4CB9-A180-E3405B37CCFD}">
      <dgm:prSet phldrT="[Text]" custT="1"/>
      <dgm:spPr>
        <a:gradFill rotWithShape="0">
          <a:gsLst>
            <a:gs pos="0">
              <a:schemeClr val="accent3">
                <a:lumMod val="20000"/>
                <a:lumOff val="80000"/>
              </a:schemeClr>
            </a:gs>
            <a:gs pos="50000">
              <a:schemeClr val="accent2">
                <a:lumMod val="20000"/>
                <a:lumOff val="80000"/>
              </a:schemeClr>
            </a:gs>
            <a:gs pos="70000">
              <a:schemeClr val="accent2">
                <a:lumMod val="20000"/>
                <a:lumOff val="80000"/>
              </a:schemeClr>
            </a:gs>
            <a:gs pos="100000">
              <a:schemeClr val="accent2">
                <a:lumMod val="20000"/>
                <a:lumOff val="80000"/>
              </a:schemeClr>
            </a:gs>
          </a:gsLst>
        </a:gradFill>
      </dgm:spPr>
      <dgm:t>
        <a:bodyPr/>
        <a:lstStyle/>
        <a:p>
          <a:r>
            <a:rPr lang="en-US" sz="3200" b="1" dirty="0">
              <a:solidFill>
                <a:srgbClr val="7030A0"/>
              </a:solidFill>
              <a:latin typeface="Times New Roman" pitchFamily="18" charset="0"/>
              <a:cs typeface="Times New Roman" pitchFamily="18" charset="0"/>
            </a:rPr>
            <a:t>ĐỐI LƯU</a:t>
          </a:r>
        </a:p>
      </dgm:t>
    </dgm:pt>
    <dgm:pt modelId="{4B2EAA7E-0234-45F9-911C-B79AD64592FB}" type="parTrans" cxnId="{20019FE0-4B46-4582-AE0D-B04258B6BCD6}">
      <dgm:prSet/>
      <dgm:spPr>
        <a:ln>
          <a:noFill/>
        </a:ln>
      </dgm:spPr>
      <dgm:t>
        <a:bodyPr/>
        <a:lstStyle/>
        <a:p>
          <a:endParaRPr lang="en-US"/>
        </a:p>
      </dgm:t>
    </dgm:pt>
    <dgm:pt modelId="{860B6BCC-A039-4756-BADC-5C7BE65B64F4}" type="sibTrans" cxnId="{20019FE0-4B46-4582-AE0D-B04258B6BCD6}">
      <dgm:prSet/>
      <dgm:spPr/>
      <dgm:t>
        <a:bodyPr/>
        <a:lstStyle/>
        <a:p>
          <a:endParaRPr lang="en-US"/>
        </a:p>
      </dgm:t>
    </dgm:pt>
    <dgm:pt modelId="{DC3A71DD-F2BC-4E8D-A71D-39610FA15636}">
      <dgm:prSet phldrT="[Text]" custT="1"/>
      <dgm:spPr>
        <a:gradFill rotWithShape="0">
          <a:gsLst>
            <a:gs pos="0">
              <a:srgbClr val="FFFF00"/>
            </a:gs>
            <a:gs pos="50000">
              <a:srgbClr val="CCFF33"/>
            </a:gs>
            <a:gs pos="70000">
              <a:srgbClr val="CCFF33"/>
            </a:gs>
            <a:gs pos="100000">
              <a:srgbClr val="FFFF00"/>
            </a:gs>
          </a:gsLst>
        </a:gradFill>
        <a:ln>
          <a:noFill/>
        </a:ln>
      </dgm:spPr>
      <dgm:t>
        <a:bodyPr/>
        <a:lstStyle/>
        <a:p>
          <a:r>
            <a:rPr lang="en-US" sz="3200" b="1" dirty="0">
              <a:solidFill>
                <a:srgbClr val="1A04BC"/>
              </a:solidFill>
              <a:latin typeface="Times New Roman" pitchFamily="18" charset="0"/>
              <a:cs typeface="Times New Roman" pitchFamily="18" charset="0"/>
            </a:rPr>
            <a:t>BỨC XẠ NHIỆT</a:t>
          </a:r>
        </a:p>
      </dgm:t>
    </dgm:pt>
    <dgm:pt modelId="{642F0994-E559-48CE-A2F6-2097A5B66860}" type="parTrans" cxnId="{A79766FC-53A9-46D9-8D99-A6C51E8E9F16}">
      <dgm:prSet/>
      <dgm:spPr>
        <a:ln>
          <a:noFill/>
        </a:ln>
      </dgm:spPr>
      <dgm:t>
        <a:bodyPr/>
        <a:lstStyle/>
        <a:p>
          <a:endParaRPr lang="en-US"/>
        </a:p>
      </dgm:t>
    </dgm:pt>
    <dgm:pt modelId="{C372C5D9-3AF1-40C4-84C0-28F1CC221DC7}" type="sibTrans" cxnId="{A79766FC-53A9-46D9-8D99-A6C51E8E9F16}">
      <dgm:prSet/>
      <dgm:spPr/>
      <dgm:t>
        <a:bodyPr/>
        <a:lstStyle/>
        <a:p>
          <a:endParaRPr lang="en-US"/>
        </a:p>
      </dgm:t>
    </dgm:pt>
    <dgm:pt modelId="{EE35A578-C63A-4EF3-ACB1-7618079C1059}">
      <dgm:prSet phldrT="[Text]" custScaleX="194644" custScaleY="69746" custRadScaleRad="97609" custRadScaleInc="-14028"/>
      <dgm:spPr>
        <a:gradFill rotWithShape="0">
          <a:gsLst>
            <a:gs pos="0">
              <a:srgbClr val="7030A0"/>
            </a:gs>
            <a:gs pos="50000">
              <a:srgbClr val="7030A0"/>
            </a:gs>
            <a:gs pos="70000">
              <a:srgbClr val="7030A0"/>
            </a:gs>
            <a:gs pos="100000">
              <a:srgbClr val="7030A0"/>
            </a:gs>
          </a:gsLst>
        </a:gradFill>
      </dgm:spPr>
      <dgm:t>
        <a:bodyPr/>
        <a:lstStyle/>
        <a:p>
          <a:endParaRPr lang="en-US"/>
        </a:p>
      </dgm:t>
    </dgm:pt>
    <dgm:pt modelId="{C2147915-478A-4DFA-8EDB-41D085CDEB20}" type="parTrans" cxnId="{CEC3F9F6-585A-40B9-A009-EE723A1E9CC0}">
      <dgm:prSet/>
      <dgm:spPr/>
      <dgm:t>
        <a:bodyPr/>
        <a:lstStyle/>
        <a:p>
          <a:endParaRPr lang="en-US"/>
        </a:p>
      </dgm:t>
    </dgm:pt>
    <dgm:pt modelId="{C302C006-FA33-48D4-9AD2-F42032B5482A}" type="sibTrans" cxnId="{CEC3F9F6-585A-40B9-A009-EE723A1E9CC0}">
      <dgm:prSet/>
      <dgm:spPr/>
      <dgm:t>
        <a:bodyPr/>
        <a:lstStyle/>
        <a:p>
          <a:endParaRPr lang="en-US"/>
        </a:p>
      </dgm:t>
    </dgm:pt>
    <dgm:pt modelId="{2EE8A333-0340-4ECF-96A2-7AA102C131B4}">
      <dgm:prSet phldrT="[Text]" custScaleX="194644" custScaleY="69746" custRadScaleRad="97609" custRadScaleInc="-14028"/>
      <dgm:spPr>
        <a:gradFill rotWithShape="0">
          <a:gsLst>
            <a:gs pos="0">
              <a:srgbClr val="7030A0"/>
            </a:gs>
            <a:gs pos="50000">
              <a:srgbClr val="7030A0"/>
            </a:gs>
            <a:gs pos="70000">
              <a:srgbClr val="7030A0"/>
            </a:gs>
            <a:gs pos="100000">
              <a:srgbClr val="7030A0"/>
            </a:gs>
          </a:gsLst>
        </a:gradFill>
      </dgm:spPr>
      <dgm:t>
        <a:bodyPr/>
        <a:lstStyle/>
        <a:p>
          <a:endParaRPr lang="en-US"/>
        </a:p>
      </dgm:t>
    </dgm:pt>
    <dgm:pt modelId="{34CB045F-CA06-4981-95D3-EE7BC8877340}" type="parTrans" cxnId="{4F1EEC5E-BD5E-4ADB-99AC-66CA5BA27B78}">
      <dgm:prSet/>
      <dgm:spPr/>
      <dgm:t>
        <a:bodyPr/>
        <a:lstStyle/>
        <a:p>
          <a:endParaRPr lang="en-US"/>
        </a:p>
      </dgm:t>
    </dgm:pt>
    <dgm:pt modelId="{42A41483-8B98-4972-83EE-DCEC6753E9CA}" type="sibTrans" cxnId="{4F1EEC5E-BD5E-4ADB-99AC-66CA5BA27B78}">
      <dgm:prSet/>
      <dgm:spPr/>
      <dgm:t>
        <a:bodyPr/>
        <a:lstStyle/>
        <a:p>
          <a:endParaRPr lang="en-US"/>
        </a:p>
      </dgm:t>
    </dgm:pt>
    <dgm:pt modelId="{A368F67B-5E9C-4F67-BE2C-EB6CF957A499}" type="pres">
      <dgm:prSet presAssocID="{9B8AF53F-19BC-4A30-85F5-C087C2F6CECF}" presName="cycle" presStyleCnt="0">
        <dgm:presLayoutVars>
          <dgm:chMax val="1"/>
          <dgm:dir/>
          <dgm:animLvl val="ctr"/>
          <dgm:resizeHandles val="exact"/>
        </dgm:presLayoutVars>
      </dgm:prSet>
      <dgm:spPr/>
    </dgm:pt>
    <dgm:pt modelId="{2B094F65-A49B-45EA-A7A3-F45B8FFA6E9E}" type="pres">
      <dgm:prSet presAssocID="{EF2AC764-8752-4C6E-ABCC-B8210E0951ED}" presName="centerShape" presStyleLbl="node0" presStyleIdx="0" presStyleCnt="1" custScaleX="130019" custScaleY="60559" custLinFactNeighborX="-53387" custLinFactNeighborY="-58220"/>
      <dgm:spPr/>
    </dgm:pt>
    <dgm:pt modelId="{B99C9472-9DF6-497D-940E-9F0051864665}" type="pres">
      <dgm:prSet presAssocID="{4B2EAA7E-0234-45F9-911C-B79AD64592FB}" presName="Name9" presStyleLbl="parChTrans1D2" presStyleIdx="0" presStyleCnt="2"/>
      <dgm:spPr/>
    </dgm:pt>
    <dgm:pt modelId="{0B1D1523-994E-41BB-8198-A831A3F4EF59}" type="pres">
      <dgm:prSet presAssocID="{4B2EAA7E-0234-45F9-911C-B79AD64592FB}" presName="connTx" presStyleLbl="parChTrans1D2" presStyleIdx="0" presStyleCnt="2"/>
      <dgm:spPr/>
    </dgm:pt>
    <dgm:pt modelId="{1AD40FC9-4D81-43E7-93A3-E20228F34FCA}" type="pres">
      <dgm:prSet presAssocID="{B18D65CD-76A5-4CB9-A180-E3405B37CCFD}" presName="node" presStyleLbl="node1" presStyleIdx="0" presStyleCnt="2" custScaleX="137971" custScaleY="48872" custRadScaleRad="112959" custRadScaleInc="-4425">
        <dgm:presLayoutVars>
          <dgm:bulletEnabled val="1"/>
        </dgm:presLayoutVars>
      </dgm:prSet>
      <dgm:spPr/>
    </dgm:pt>
    <dgm:pt modelId="{C41C57CD-04BA-4839-84CC-211E639718C5}" type="pres">
      <dgm:prSet presAssocID="{642F0994-E559-48CE-A2F6-2097A5B66860}" presName="Name9" presStyleLbl="parChTrans1D2" presStyleIdx="1" presStyleCnt="2"/>
      <dgm:spPr/>
    </dgm:pt>
    <dgm:pt modelId="{DAA2A218-7E97-4807-9A14-2EF9EAB35CC2}" type="pres">
      <dgm:prSet presAssocID="{642F0994-E559-48CE-A2F6-2097A5B66860}" presName="connTx" presStyleLbl="parChTrans1D2" presStyleIdx="1" presStyleCnt="2"/>
      <dgm:spPr/>
    </dgm:pt>
    <dgm:pt modelId="{8B73A728-B93B-471B-84C4-D6DCC7BF6FD8}" type="pres">
      <dgm:prSet presAssocID="{DC3A71DD-F2BC-4E8D-A71D-39610FA15636}" presName="node" presStyleLbl="node1" presStyleIdx="1" presStyleCnt="2" custScaleX="142660" custScaleY="59233" custRadScaleRad="147401" custRadScaleInc="-155510">
        <dgm:presLayoutVars>
          <dgm:bulletEnabled val="1"/>
        </dgm:presLayoutVars>
      </dgm:prSet>
      <dgm:spPr/>
    </dgm:pt>
  </dgm:ptLst>
  <dgm:cxnLst>
    <dgm:cxn modelId="{32822A1A-90B4-4561-9E5E-35D23075F73B}" srcId="{9B8AF53F-19BC-4A30-85F5-C087C2F6CECF}" destId="{EF2AC764-8752-4C6E-ABCC-B8210E0951ED}" srcOrd="0" destOrd="0" parTransId="{B5B94D70-3134-4DF1-85F7-FB301BD5F8F2}" sibTransId="{85E6D15B-E860-4B09-A5FC-ECB9FEAAF20D}"/>
    <dgm:cxn modelId="{15F76830-3044-4AF1-9C4E-F19109540460}" type="presOf" srcId="{4B2EAA7E-0234-45F9-911C-B79AD64592FB}" destId="{B99C9472-9DF6-497D-940E-9F0051864665}" srcOrd="0" destOrd="0" presId="urn:microsoft.com/office/officeart/2005/8/layout/radial1"/>
    <dgm:cxn modelId="{0E81A73D-0E1F-4DA8-A80A-349F520568C3}" type="presOf" srcId="{9B8AF53F-19BC-4A30-85F5-C087C2F6CECF}" destId="{A368F67B-5E9C-4F67-BE2C-EB6CF957A499}" srcOrd="0" destOrd="0" presId="urn:microsoft.com/office/officeart/2005/8/layout/radial1"/>
    <dgm:cxn modelId="{4F1EEC5E-BD5E-4ADB-99AC-66CA5BA27B78}" srcId="{9B8AF53F-19BC-4A30-85F5-C087C2F6CECF}" destId="{2EE8A333-0340-4ECF-96A2-7AA102C131B4}" srcOrd="2" destOrd="0" parTransId="{34CB045F-CA06-4981-95D3-EE7BC8877340}" sibTransId="{42A41483-8B98-4972-83EE-DCEC6753E9CA}"/>
    <dgm:cxn modelId="{B82A6D85-DBB4-4774-BB87-F0972D9EA8D4}" type="presOf" srcId="{4B2EAA7E-0234-45F9-911C-B79AD64592FB}" destId="{0B1D1523-994E-41BB-8198-A831A3F4EF59}" srcOrd="1" destOrd="0" presId="urn:microsoft.com/office/officeart/2005/8/layout/radial1"/>
    <dgm:cxn modelId="{44F9148A-C0F2-492F-8B4D-C59282C61CDE}" type="presOf" srcId="{DC3A71DD-F2BC-4E8D-A71D-39610FA15636}" destId="{8B73A728-B93B-471B-84C4-D6DCC7BF6FD8}" srcOrd="0" destOrd="0" presId="urn:microsoft.com/office/officeart/2005/8/layout/radial1"/>
    <dgm:cxn modelId="{31DDE995-2312-4C89-9F7B-77C8C14A64C1}" type="presOf" srcId="{EF2AC764-8752-4C6E-ABCC-B8210E0951ED}" destId="{2B094F65-A49B-45EA-A7A3-F45B8FFA6E9E}" srcOrd="0" destOrd="0" presId="urn:microsoft.com/office/officeart/2005/8/layout/radial1"/>
    <dgm:cxn modelId="{108253B3-4BFE-4808-B42F-91EE99A29DAE}" type="presOf" srcId="{B18D65CD-76A5-4CB9-A180-E3405B37CCFD}" destId="{1AD40FC9-4D81-43E7-93A3-E20228F34FCA}" srcOrd="0" destOrd="0" presId="urn:microsoft.com/office/officeart/2005/8/layout/radial1"/>
    <dgm:cxn modelId="{3AF999D1-CB3B-4E4D-8C79-43CE9EBBC418}" type="presOf" srcId="{642F0994-E559-48CE-A2F6-2097A5B66860}" destId="{DAA2A218-7E97-4807-9A14-2EF9EAB35CC2}" srcOrd="1" destOrd="0" presId="urn:microsoft.com/office/officeart/2005/8/layout/radial1"/>
    <dgm:cxn modelId="{AC3E63D7-A1F6-416D-A716-03A7634997E2}" type="presOf" srcId="{642F0994-E559-48CE-A2F6-2097A5B66860}" destId="{C41C57CD-04BA-4839-84CC-211E639718C5}" srcOrd="0" destOrd="0" presId="urn:microsoft.com/office/officeart/2005/8/layout/radial1"/>
    <dgm:cxn modelId="{20019FE0-4B46-4582-AE0D-B04258B6BCD6}" srcId="{EF2AC764-8752-4C6E-ABCC-B8210E0951ED}" destId="{B18D65CD-76A5-4CB9-A180-E3405B37CCFD}" srcOrd="0" destOrd="0" parTransId="{4B2EAA7E-0234-45F9-911C-B79AD64592FB}" sibTransId="{860B6BCC-A039-4756-BADC-5C7BE65B64F4}"/>
    <dgm:cxn modelId="{CEC3F9F6-585A-40B9-A009-EE723A1E9CC0}" srcId="{9B8AF53F-19BC-4A30-85F5-C087C2F6CECF}" destId="{EE35A578-C63A-4EF3-ACB1-7618079C1059}" srcOrd="1" destOrd="0" parTransId="{C2147915-478A-4DFA-8EDB-41D085CDEB20}" sibTransId="{C302C006-FA33-48D4-9AD2-F42032B5482A}"/>
    <dgm:cxn modelId="{A79766FC-53A9-46D9-8D99-A6C51E8E9F16}" srcId="{EF2AC764-8752-4C6E-ABCC-B8210E0951ED}" destId="{DC3A71DD-F2BC-4E8D-A71D-39610FA15636}" srcOrd="1" destOrd="0" parTransId="{642F0994-E559-48CE-A2F6-2097A5B66860}" sibTransId="{C372C5D9-3AF1-40C4-84C0-28F1CC221DC7}"/>
    <dgm:cxn modelId="{5D2E7D06-444B-41EC-9E4A-1F72BD3AAC93}" type="presParOf" srcId="{A368F67B-5E9C-4F67-BE2C-EB6CF957A499}" destId="{2B094F65-A49B-45EA-A7A3-F45B8FFA6E9E}" srcOrd="0" destOrd="0" presId="urn:microsoft.com/office/officeart/2005/8/layout/radial1"/>
    <dgm:cxn modelId="{D98122EA-26A3-4F35-86A9-2E02B92E79A3}" type="presParOf" srcId="{A368F67B-5E9C-4F67-BE2C-EB6CF957A499}" destId="{B99C9472-9DF6-497D-940E-9F0051864665}" srcOrd="1" destOrd="0" presId="urn:microsoft.com/office/officeart/2005/8/layout/radial1"/>
    <dgm:cxn modelId="{0051636D-8FCF-4FBC-B1C4-EDBC4DC09F9C}" type="presParOf" srcId="{B99C9472-9DF6-497D-940E-9F0051864665}" destId="{0B1D1523-994E-41BB-8198-A831A3F4EF59}" srcOrd="0" destOrd="0" presId="urn:microsoft.com/office/officeart/2005/8/layout/radial1"/>
    <dgm:cxn modelId="{A3BC4F85-4B14-4221-BE16-D8FE0F36038E}" type="presParOf" srcId="{A368F67B-5E9C-4F67-BE2C-EB6CF957A499}" destId="{1AD40FC9-4D81-43E7-93A3-E20228F34FCA}" srcOrd="2" destOrd="0" presId="urn:microsoft.com/office/officeart/2005/8/layout/radial1"/>
    <dgm:cxn modelId="{20DF0598-A369-4C65-93D7-E2EA99665B32}" type="presParOf" srcId="{A368F67B-5E9C-4F67-BE2C-EB6CF957A499}" destId="{C41C57CD-04BA-4839-84CC-211E639718C5}" srcOrd="3" destOrd="0" presId="urn:microsoft.com/office/officeart/2005/8/layout/radial1"/>
    <dgm:cxn modelId="{FFA5E5D7-7F36-4BFB-B526-7E0B4D84FF5C}" type="presParOf" srcId="{C41C57CD-04BA-4839-84CC-211E639718C5}" destId="{DAA2A218-7E97-4807-9A14-2EF9EAB35CC2}" srcOrd="0" destOrd="0" presId="urn:microsoft.com/office/officeart/2005/8/layout/radial1"/>
    <dgm:cxn modelId="{4957485B-9E00-45D8-9A1F-B457B686C993}" type="presParOf" srcId="{A368F67B-5E9C-4F67-BE2C-EB6CF957A499}" destId="{8B73A728-B93B-471B-84C4-D6DCC7BF6FD8}" srcOrd="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94F65-A49B-45EA-A7A3-F45B8FFA6E9E}">
      <dsp:nvSpPr>
        <dsp:cNvPr id="0" name=""/>
        <dsp:cNvSpPr/>
      </dsp:nvSpPr>
      <dsp:spPr>
        <a:xfrm>
          <a:off x="0" y="0"/>
          <a:ext cx="3019129" cy="1406220"/>
        </a:xfrm>
        <a:prstGeom prst="ellipse">
          <a:avLst/>
        </a:prstGeom>
        <a:gradFill rotWithShape="0">
          <a:gsLst>
            <a:gs pos="0">
              <a:srgbClr val="FF0000"/>
            </a:gs>
            <a:gs pos="50000">
              <a:srgbClr val="FF0000"/>
            </a:gs>
            <a:gs pos="70000">
              <a:srgbClr val="FF0000"/>
            </a:gs>
            <a:gs pos="100000">
              <a:srgbClr val="FF00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Times New Roman" pitchFamily="18" charset="0"/>
              <a:cs typeface="Times New Roman" pitchFamily="18" charset="0"/>
            </a:rPr>
            <a:t>DẪN NHIỆT</a:t>
          </a:r>
        </a:p>
      </dsp:txBody>
      <dsp:txXfrm>
        <a:off x="442141" y="205936"/>
        <a:ext cx="2134847" cy="994348"/>
      </dsp:txXfrm>
    </dsp:sp>
    <dsp:sp modelId="{B99C9472-9DF6-497D-940E-9F0051864665}">
      <dsp:nvSpPr>
        <dsp:cNvPr id="0" name=""/>
        <dsp:cNvSpPr/>
      </dsp:nvSpPr>
      <dsp:spPr>
        <a:xfrm rot="10825684">
          <a:off x="2690596" y="690089"/>
          <a:ext cx="328342" cy="46142"/>
        </a:xfrm>
        <a:custGeom>
          <a:avLst/>
          <a:gdLst/>
          <a:ahLst/>
          <a:cxnLst/>
          <a:rect l="0" t="0" r="0" b="0"/>
          <a:pathLst>
            <a:path>
              <a:moveTo>
                <a:pt x="0" y="23071"/>
              </a:moveTo>
              <a:lnTo>
                <a:pt x="328342" y="23071"/>
              </a:lnTo>
            </a:path>
          </a:pathLst>
        </a:custGeom>
        <a:noFill/>
        <a:ln w="25400" cap="flat" cmpd="sng" algn="ctr">
          <a:no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846559" y="704952"/>
        <a:ext cx="16417" cy="16417"/>
      </dsp:txXfrm>
    </dsp:sp>
    <dsp:sp modelId="{1AD40FC9-4D81-43E7-93A3-E20228F34FCA}">
      <dsp:nvSpPr>
        <dsp:cNvPr id="0" name=""/>
        <dsp:cNvSpPr/>
      </dsp:nvSpPr>
      <dsp:spPr>
        <a:xfrm>
          <a:off x="2690245" y="156479"/>
          <a:ext cx="3203779" cy="1134840"/>
        </a:xfrm>
        <a:prstGeom prst="ellipse">
          <a:avLst/>
        </a:prstGeom>
        <a:gradFill rotWithShape="0">
          <a:gsLst>
            <a:gs pos="0">
              <a:schemeClr val="accent3">
                <a:lumMod val="20000"/>
                <a:lumOff val="80000"/>
              </a:schemeClr>
            </a:gs>
            <a:gs pos="50000">
              <a:schemeClr val="accent2">
                <a:lumMod val="20000"/>
                <a:lumOff val="80000"/>
              </a:schemeClr>
            </a:gs>
            <a:gs pos="70000">
              <a:schemeClr val="accent2">
                <a:lumMod val="20000"/>
                <a:lumOff val="80000"/>
              </a:schemeClr>
            </a:gs>
            <a:gs pos="100000">
              <a:schemeClr val="accent2">
                <a:lumMod val="20000"/>
                <a:lumOff val="8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7030A0"/>
              </a:solidFill>
              <a:latin typeface="Times New Roman" pitchFamily="18" charset="0"/>
              <a:cs typeface="Times New Roman" pitchFamily="18" charset="0"/>
            </a:rPr>
            <a:t>ĐỐI LƯU</a:t>
          </a:r>
        </a:p>
      </dsp:txBody>
      <dsp:txXfrm>
        <a:off x="3159428" y="322672"/>
        <a:ext cx="2265413" cy="802454"/>
      </dsp:txXfrm>
    </dsp:sp>
    <dsp:sp modelId="{C41C57CD-04BA-4839-84CC-211E639718C5}">
      <dsp:nvSpPr>
        <dsp:cNvPr id="0" name=""/>
        <dsp:cNvSpPr/>
      </dsp:nvSpPr>
      <dsp:spPr>
        <a:xfrm rot="9293">
          <a:off x="3019098" y="687793"/>
          <a:ext cx="2718494" cy="46142"/>
        </a:xfrm>
        <a:custGeom>
          <a:avLst/>
          <a:gdLst/>
          <a:ahLst/>
          <a:cxnLst/>
          <a:rect l="0" t="0" r="0" b="0"/>
          <a:pathLst>
            <a:path>
              <a:moveTo>
                <a:pt x="0" y="23071"/>
              </a:moveTo>
              <a:lnTo>
                <a:pt x="2718494" y="23071"/>
              </a:lnTo>
            </a:path>
          </a:pathLst>
        </a:custGeom>
        <a:noFill/>
        <a:ln w="25400" cap="flat" cmpd="sng" algn="ctr">
          <a:no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310383" y="642902"/>
        <a:ext cx="135924" cy="135924"/>
      </dsp:txXfrm>
    </dsp:sp>
    <dsp:sp modelId="{8B73A728-B93B-471B-84C4-D6DCC7BF6FD8}">
      <dsp:nvSpPr>
        <dsp:cNvPr id="0" name=""/>
        <dsp:cNvSpPr/>
      </dsp:nvSpPr>
      <dsp:spPr>
        <a:xfrm>
          <a:off x="5737553" y="31301"/>
          <a:ext cx="3312661" cy="1375430"/>
        </a:xfrm>
        <a:prstGeom prst="ellipse">
          <a:avLst/>
        </a:prstGeom>
        <a:gradFill rotWithShape="0">
          <a:gsLst>
            <a:gs pos="0">
              <a:srgbClr val="FFFF00"/>
            </a:gs>
            <a:gs pos="50000">
              <a:srgbClr val="CCFF33"/>
            </a:gs>
            <a:gs pos="70000">
              <a:srgbClr val="CCFF33"/>
            </a:gs>
            <a:gs pos="100000">
              <a:srgbClr val="FFFF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1A04BC"/>
              </a:solidFill>
              <a:latin typeface="Times New Roman" pitchFamily="18" charset="0"/>
              <a:cs typeface="Times New Roman" pitchFamily="18" charset="0"/>
            </a:rPr>
            <a:t>BỨC XẠ NHIỆT</a:t>
          </a:r>
        </a:p>
      </dsp:txBody>
      <dsp:txXfrm>
        <a:off x="6222681" y="232728"/>
        <a:ext cx="2342405" cy="97257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1054D0-CA79-4ABB-95AB-026E5E2718B8}" type="datetimeFigureOut">
              <a:rPr lang="en-US" smtClean="0"/>
              <a:t>5/23/2025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DBE037-AE98-4BE4-A441-F7A15A58612B}" type="slidenum">
              <a:rPr lang="en-US" smtClean="0"/>
              <a:t>‹#›</a:t>
            </a:fld>
            <a:endParaRPr lang="en-US"/>
          </a:p>
        </p:txBody>
      </p:sp>
    </p:spTree>
    <p:extLst>
      <p:ext uri="{BB962C8B-B14F-4D97-AF65-F5344CB8AC3E}">
        <p14:creationId xmlns:p14="http://schemas.microsoft.com/office/powerpoint/2010/main" val="2858384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4</a:t>
            </a:fld>
            <a:endParaRPr lang="en-US"/>
          </a:p>
        </p:txBody>
      </p:sp>
    </p:spTree>
    <p:extLst>
      <p:ext uri="{BB962C8B-B14F-4D97-AF65-F5344CB8AC3E}">
        <p14:creationId xmlns:p14="http://schemas.microsoft.com/office/powerpoint/2010/main" val="69959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7</a:t>
            </a:fld>
            <a:endParaRPr lang="en-US"/>
          </a:p>
        </p:txBody>
      </p:sp>
    </p:spTree>
    <p:extLst>
      <p:ext uri="{BB962C8B-B14F-4D97-AF65-F5344CB8AC3E}">
        <p14:creationId xmlns:p14="http://schemas.microsoft.com/office/powerpoint/2010/main" val="699596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D14AC3B2-C471-44CE-B5F5-87CA972FF8A9}" type="slidenum">
              <a:rPr lang="en-US" smtClean="0"/>
              <a:t>24</a:t>
            </a:fld>
            <a:endParaRPr lang="en-US"/>
          </a:p>
        </p:txBody>
      </p:sp>
    </p:spTree>
    <p:extLst>
      <p:ext uri="{BB962C8B-B14F-4D97-AF65-F5344CB8AC3E}">
        <p14:creationId xmlns:p14="http://schemas.microsoft.com/office/powerpoint/2010/main" val="391804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D14AC3B2-C471-44CE-B5F5-87CA972FF8A9}" type="slidenum">
              <a:rPr lang="en-US" smtClean="0"/>
              <a:t>28</a:t>
            </a:fld>
            <a:endParaRPr lang="en-US"/>
          </a:p>
        </p:txBody>
      </p:sp>
    </p:spTree>
    <p:extLst>
      <p:ext uri="{BB962C8B-B14F-4D97-AF65-F5344CB8AC3E}">
        <p14:creationId xmlns:p14="http://schemas.microsoft.com/office/powerpoint/2010/main" val="214100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2239F4-C319-4CBA-904A-F7C6DDC9BDF0}" type="slidenum">
              <a:rPr lang="en-US" altLang="en-US"/>
              <a:pPr/>
              <a:t>29</a:t>
            </a:fld>
            <a:endParaRPr lang="en-US" altLang="en-US"/>
          </a:p>
        </p:txBody>
      </p:sp>
      <p:sp>
        <p:nvSpPr>
          <p:cNvPr id="21507" name="Slide Image Placeholder 1"/>
          <p:cNvSpPr>
            <a:spLocks noGrp="1" noRot="1" noChangeAspect="1" noTextEdit="1"/>
          </p:cNvSpPr>
          <p:nvPr>
            <p:ph type="sldImg"/>
          </p:nvPr>
        </p:nvSpPr>
        <p:spPr>
          <a:ln/>
        </p:spPr>
      </p:sp>
      <p:sp>
        <p:nvSpPr>
          <p:cNvPr id="2150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150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49B0EB8-00CA-401F-99E9-63E99AB241F6}" type="slidenum">
              <a:rPr lang="en-US" altLang="en-US" sz="1200"/>
              <a:pPr algn="r" eaLnBrk="1" hangingPunct="1"/>
              <a:t>29</a:t>
            </a:fld>
            <a:endParaRPr lang="en-US" altLang="en-US" sz="1200"/>
          </a:p>
        </p:txBody>
      </p:sp>
    </p:spTree>
    <p:extLst>
      <p:ext uri="{BB962C8B-B14F-4D97-AF65-F5344CB8AC3E}">
        <p14:creationId xmlns:p14="http://schemas.microsoft.com/office/powerpoint/2010/main" val="2007890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136D283-8F82-42AC-B6F5-FC8DB4E32763}" type="slidenum">
              <a:rPr lang="en-US" altLang="en-US"/>
              <a:pPr/>
              <a:t>34</a:t>
            </a:fld>
            <a:endParaRPr lang="en-US" altLang="en-US"/>
          </a:p>
        </p:txBody>
      </p:sp>
    </p:spTree>
    <p:extLst>
      <p:ext uri="{BB962C8B-B14F-4D97-AF65-F5344CB8AC3E}">
        <p14:creationId xmlns:p14="http://schemas.microsoft.com/office/powerpoint/2010/main" val="704688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AC3B2-C471-44CE-B5F5-87CA972FF8A9}" type="slidenum">
              <a:rPr lang="en-US" smtClean="0"/>
              <a:t>53</a:t>
            </a:fld>
            <a:endParaRPr lang="en-US"/>
          </a:p>
        </p:txBody>
      </p:sp>
    </p:spTree>
    <p:extLst>
      <p:ext uri="{BB962C8B-B14F-4D97-AF65-F5344CB8AC3E}">
        <p14:creationId xmlns:p14="http://schemas.microsoft.com/office/powerpoint/2010/main" val="1319261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t>54</a:t>
            </a:fld>
            <a:endParaRPr lang="en-US"/>
          </a:p>
        </p:txBody>
      </p:sp>
    </p:spTree>
    <p:extLst>
      <p:ext uri="{BB962C8B-B14F-4D97-AF65-F5344CB8AC3E}">
        <p14:creationId xmlns:p14="http://schemas.microsoft.com/office/powerpoint/2010/main" val="3715183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AC3B2-C471-44CE-B5F5-87CA972FF8A9}"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463219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F20D61-B2D5-409E-99D6-011C897824B3}"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3C4A8-6BBA-46C8-84B6-830446AE63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F20D61-B2D5-409E-99D6-011C897824B3}"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3C4A8-6BBA-46C8-84B6-830446AE63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F20D61-B2D5-409E-99D6-011C897824B3}"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3C4A8-6BBA-46C8-84B6-830446AE63B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A27DA04-619E-E74E-06FE-BD0B010A92CE}"/>
              </a:ext>
            </a:extLst>
          </p:cNvPr>
          <p:cNvSpPr>
            <a:spLocks noGrp="1"/>
          </p:cNvSpPr>
          <p:nvPr>
            <p:ph type="ctrTitle"/>
          </p:nvPr>
        </p:nvSpPr>
        <p:spPr>
          <a:xfrm>
            <a:off x="1143000" y="1122363"/>
            <a:ext cx="6858000" cy="2387600"/>
          </a:xfrm>
        </p:spPr>
        <p:txBody>
          <a:bodyPr anchor="b"/>
          <a:lstStyle>
            <a:lvl1pPr algn="ctr">
              <a:defRPr sz="45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5CC1E5B9-D2FD-2668-DFA1-A477C77AB5DB}"/>
              </a:ext>
            </a:extLst>
          </p:cNvPr>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6F39DBE5-D7F9-45A2-FFC8-4AB2EFDA7242}"/>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7C11196D-9524-651F-EC52-3DBD8EDC32C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A1FDE474-358B-5CCD-6315-F03BC1A2963C}"/>
              </a:ext>
            </a:extLst>
          </p:cNvPr>
          <p:cNvSpPr>
            <a:spLocks noGrp="1"/>
          </p:cNvSpPr>
          <p:nvPr>
            <p:ph type="sldNum" sz="quarter" idx="12"/>
          </p:nvPr>
        </p:nvSpPr>
        <p:spPr/>
        <p:txBody>
          <a:bodyPr/>
          <a:lstStyle/>
          <a:p>
            <a:fld id="{10646813-2318-4862-9BEE-64A417A09CD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43550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953A09B-2A9F-DF66-5639-8CA31E78A17C}"/>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FABDB1D-EF98-9ED8-EA1B-C797B3140DC1}"/>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CEA7880-14DC-502E-F10B-8B70C4DD1171}"/>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9F444BB0-AC81-620E-00E4-EBF14F04A49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0F360246-EC4B-7BDF-2C05-49F17EF04114}"/>
              </a:ext>
            </a:extLst>
          </p:cNvPr>
          <p:cNvSpPr>
            <a:spLocks noGrp="1"/>
          </p:cNvSpPr>
          <p:nvPr>
            <p:ph type="sldNum" sz="quarter" idx="12"/>
          </p:nvPr>
        </p:nvSpPr>
        <p:spPr/>
        <p:txBody>
          <a:bodyPr/>
          <a:lstStyle/>
          <a:p>
            <a:fld id="{10646813-2318-4862-9BEE-64A417A09CD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95704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9CDD2E4-37C5-2756-62B3-2C9BAE3E3F73}"/>
              </a:ext>
            </a:extLst>
          </p:cNvPr>
          <p:cNvSpPr>
            <a:spLocks noGrp="1"/>
          </p:cNvSpPr>
          <p:nvPr>
            <p:ph type="title"/>
          </p:nvPr>
        </p:nvSpPr>
        <p:spPr>
          <a:xfrm>
            <a:off x="623888" y="1709740"/>
            <a:ext cx="7886700" cy="2852737"/>
          </a:xfrm>
        </p:spPr>
        <p:txBody>
          <a:bodyPr anchor="b"/>
          <a:lstStyle>
            <a:lvl1pPr>
              <a:defRPr sz="45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FDFA7CB-DD13-B461-322A-5F8892A4DC7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91EF2E84-83C4-3EA5-49B3-5B8EB7EDEA2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8AEF604B-6E98-1C42-D6C6-3EF1919BFD2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9845C3A7-01A2-5A80-9C0A-9D9A0BAD4638}"/>
              </a:ext>
            </a:extLst>
          </p:cNvPr>
          <p:cNvSpPr>
            <a:spLocks noGrp="1"/>
          </p:cNvSpPr>
          <p:nvPr>
            <p:ph type="sldNum" sz="quarter" idx="12"/>
          </p:nvPr>
        </p:nvSpPr>
        <p:spPr/>
        <p:txBody>
          <a:bodyPr/>
          <a:lstStyle/>
          <a:p>
            <a:fld id="{10646813-2318-4862-9BEE-64A417A09CD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75945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D3B3E01-063B-7DD4-5692-7EB622DBA03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7E335B5-D36C-EFC6-7393-4D3BD3B075C3}"/>
              </a:ext>
            </a:extLst>
          </p:cNvPr>
          <p:cNvSpPr>
            <a:spLocks noGrp="1"/>
          </p:cNvSpPr>
          <p:nvPr>
            <p:ph sz="half" idx="1"/>
          </p:nvPr>
        </p:nvSpPr>
        <p:spPr>
          <a:xfrm>
            <a:off x="628650" y="1825625"/>
            <a:ext cx="3886200" cy="435133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E554EA04-73F8-38C5-7E56-61F998961FB7}"/>
              </a:ext>
            </a:extLst>
          </p:cNvPr>
          <p:cNvSpPr>
            <a:spLocks noGrp="1"/>
          </p:cNvSpPr>
          <p:nvPr>
            <p:ph sz="half" idx="2"/>
          </p:nvPr>
        </p:nvSpPr>
        <p:spPr>
          <a:xfrm>
            <a:off x="4629150" y="1825625"/>
            <a:ext cx="3886200" cy="4351339"/>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D760046A-E99C-9C8E-D3F2-0513F2EEE1C5}"/>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78CBF44E-646D-9193-D5BE-6E4C4D35B7A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0E73D836-2035-1763-B35E-B1253ABAF91D}"/>
              </a:ext>
            </a:extLst>
          </p:cNvPr>
          <p:cNvSpPr>
            <a:spLocks noGrp="1"/>
          </p:cNvSpPr>
          <p:nvPr>
            <p:ph type="sldNum" sz="quarter" idx="12"/>
          </p:nvPr>
        </p:nvSpPr>
        <p:spPr/>
        <p:txBody>
          <a:bodyPr/>
          <a:lstStyle/>
          <a:p>
            <a:fld id="{10646813-2318-4862-9BEE-64A417A09CD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63063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9CAC74D-EA57-D397-1FF3-64390DD8C969}"/>
              </a:ext>
            </a:extLst>
          </p:cNvPr>
          <p:cNvSpPr>
            <a:spLocks noGrp="1"/>
          </p:cNvSpPr>
          <p:nvPr>
            <p:ph type="title"/>
          </p:nvPr>
        </p:nvSpPr>
        <p:spPr>
          <a:xfrm>
            <a:off x="629841" y="365125"/>
            <a:ext cx="78867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825E4390-F9AE-15D1-9EFB-F7A96DB7454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5669FCE-C3AB-097E-0088-EBFF4CFF0F39}"/>
              </a:ext>
            </a:extLst>
          </p:cNvPr>
          <p:cNvSpPr>
            <a:spLocks noGrp="1"/>
          </p:cNvSpPr>
          <p:nvPr>
            <p:ph sz="half" idx="2"/>
          </p:nvPr>
        </p:nvSpPr>
        <p:spPr>
          <a:xfrm>
            <a:off x="629842" y="2505075"/>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650CA3B7-ACEB-E74D-2F89-F34FF8400C2A}"/>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53B3017-232D-134C-7294-43D0F72036E7}"/>
              </a:ext>
            </a:extLst>
          </p:cNvPr>
          <p:cNvSpPr>
            <a:spLocks noGrp="1"/>
          </p:cNvSpPr>
          <p:nvPr>
            <p:ph sz="quarter" idx="4"/>
          </p:nvPr>
        </p:nvSpPr>
        <p:spPr>
          <a:xfrm>
            <a:off x="4629151" y="2505075"/>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5357D2D7-11D3-0D8F-C35F-CBF92CB09D4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8" name="Chỗ dành sẵn cho Chân trang 7">
            <a:extLst>
              <a:ext uri="{FF2B5EF4-FFF2-40B4-BE49-F238E27FC236}">
                <a16:creationId xmlns:a16="http://schemas.microsoft.com/office/drawing/2014/main" id="{9BED8024-CCE3-68AD-A02C-D400E2963CA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Chỗ dành sẵn cho Số hiệu Bản chiếu 8">
            <a:extLst>
              <a:ext uri="{FF2B5EF4-FFF2-40B4-BE49-F238E27FC236}">
                <a16:creationId xmlns:a16="http://schemas.microsoft.com/office/drawing/2014/main" id="{4DD25808-BBF0-8686-4423-E596D55375AC}"/>
              </a:ext>
            </a:extLst>
          </p:cNvPr>
          <p:cNvSpPr>
            <a:spLocks noGrp="1"/>
          </p:cNvSpPr>
          <p:nvPr>
            <p:ph type="sldNum" sz="quarter" idx="12"/>
          </p:nvPr>
        </p:nvSpPr>
        <p:spPr/>
        <p:txBody>
          <a:bodyPr/>
          <a:lstStyle/>
          <a:p>
            <a:fld id="{10646813-2318-4862-9BEE-64A417A09CD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596350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1851ABF-D5C6-BA1D-A751-4A5C31187EA5}"/>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41C553C0-D20A-4CCB-19C6-01DC65EC7002}"/>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4" name="Chỗ dành sẵn cho Chân trang 3">
            <a:extLst>
              <a:ext uri="{FF2B5EF4-FFF2-40B4-BE49-F238E27FC236}">
                <a16:creationId xmlns:a16="http://schemas.microsoft.com/office/drawing/2014/main" id="{B3835FFC-CCDA-E65C-2343-784F47CEA076}"/>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Chỗ dành sẵn cho Số hiệu Bản chiếu 4">
            <a:extLst>
              <a:ext uri="{FF2B5EF4-FFF2-40B4-BE49-F238E27FC236}">
                <a16:creationId xmlns:a16="http://schemas.microsoft.com/office/drawing/2014/main" id="{2D1FF525-7F79-B023-CA96-EDA712EFBEC5}"/>
              </a:ext>
            </a:extLst>
          </p:cNvPr>
          <p:cNvSpPr>
            <a:spLocks noGrp="1"/>
          </p:cNvSpPr>
          <p:nvPr>
            <p:ph type="sldNum" sz="quarter" idx="12"/>
          </p:nvPr>
        </p:nvSpPr>
        <p:spPr/>
        <p:txBody>
          <a:bodyPr/>
          <a:lstStyle/>
          <a:p>
            <a:fld id="{10646813-2318-4862-9BEE-64A417A09CD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949480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D017632F-E0B0-5BC0-F66C-E220E7408E49}"/>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3" name="Chỗ dành sẵn cho Chân trang 2">
            <a:extLst>
              <a:ext uri="{FF2B5EF4-FFF2-40B4-BE49-F238E27FC236}">
                <a16:creationId xmlns:a16="http://schemas.microsoft.com/office/drawing/2014/main" id="{596354C4-8AEB-B156-A019-94A9D1DFBEE1}"/>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Chỗ dành sẵn cho Số hiệu Bản chiếu 3">
            <a:extLst>
              <a:ext uri="{FF2B5EF4-FFF2-40B4-BE49-F238E27FC236}">
                <a16:creationId xmlns:a16="http://schemas.microsoft.com/office/drawing/2014/main" id="{3895745B-EAF3-674A-9F59-7D934C013559}"/>
              </a:ext>
            </a:extLst>
          </p:cNvPr>
          <p:cNvSpPr>
            <a:spLocks noGrp="1"/>
          </p:cNvSpPr>
          <p:nvPr>
            <p:ph type="sldNum" sz="quarter" idx="12"/>
          </p:nvPr>
        </p:nvSpPr>
        <p:spPr/>
        <p:txBody>
          <a:bodyPr/>
          <a:lstStyle/>
          <a:p>
            <a:fld id="{10646813-2318-4862-9BEE-64A417A09CD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6523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64F3531-3A9C-7365-FD1B-D38E2FBB118C}"/>
              </a:ext>
            </a:extLst>
          </p:cNvPr>
          <p:cNvSpPr>
            <a:spLocks noGrp="1"/>
          </p:cNvSpPr>
          <p:nvPr>
            <p:ph type="title"/>
          </p:nvPr>
        </p:nvSpPr>
        <p:spPr>
          <a:xfrm>
            <a:off x="629841" y="457200"/>
            <a:ext cx="2949178" cy="1600200"/>
          </a:xfrm>
        </p:spPr>
        <p:txBody>
          <a:bodyPr anchor="b"/>
          <a:lstStyle>
            <a:lvl1pPr>
              <a:defRPr sz="24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A4CF9FC-F8F8-37BA-3DFE-E9F8F49AB2A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54A04F45-A1A7-7595-8C59-8A12FE2C2A66}"/>
              </a:ext>
            </a:extLst>
          </p:cNvPr>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D64F18A-59EB-00BA-3FE6-46E653D0B0B9}"/>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E47A2E83-2561-526F-D71E-785F69F129B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A0746FF6-2934-D855-A8A4-67D92B26847F}"/>
              </a:ext>
            </a:extLst>
          </p:cNvPr>
          <p:cNvSpPr>
            <a:spLocks noGrp="1"/>
          </p:cNvSpPr>
          <p:nvPr>
            <p:ph type="sldNum" sz="quarter" idx="12"/>
          </p:nvPr>
        </p:nvSpPr>
        <p:spPr/>
        <p:txBody>
          <a:bodyPr/>
          <a:lstStyle/>
          <a:p>
            <a:fld id="{10646813-2318-4862-9BEE-64A417A09CD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248255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F20D61-B2D5-409E-99D6-011C897824B3}"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3C4A8-6BBA-46C8-84B6-830446AE63B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A7089CD-5231-3F65-C384-263890BEAB70}"/>
              </a:ext>
            </a:extLst>
          </p:cNvPr>
          <p:cNvSpPr>
            <a:spLocks noGrp="1"/>
          </p:cNvSpPr>
          <p:nvPr>
            <p:ph type="title"/>
          </p:nvPr>
        </p:nvSpPr>
        <p:spPr>
          <a:xfrm>
            <a:off x="629841" y="457200"/>
            <a:ext cx="2949178" cy="1600200"/>
          </a:xfrm>
        </p:spPr>
        <p:txBody>
          <a:bodyPr anchor="b"/>
          <a:lstStyle>
            <a:lvl1pPr>
              <a:defRPr sz="24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FDD475D2-DCDE-A07D-C088-9C9508FFA56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Chỗ dành sẵn cho Văn bản 3">
            <a:extLst>
              <a:ext uri="{FF2B5EF4-FFF2-40B4-BE49-F238E27FC236}">
                <a16:creationId xmlns:a16="http://schemas.microsoft.com/office/drawing/2014/main" id="{BC644BDF-A09B-5BFF-3217-4F4C3F7A13AD}"/>
              </a:ext>
            </a:extLst>
          </p:cNvPr>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C58362E-3717-0B18-92E4-1522182B47A4}"/>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0A34B0A2-1431-EF0E-736A-5F46F7B9EDD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6587C285-15E6-CCE3-9253-4BBD78711631}"/>
              </a:ext>
            </a:extLst>
          </p:cNvPr>
          <p:cNvSpPr>
            <a:spLocks noGrp="1"/>
          </p:cNvSpPr>
          <p:nvPr>
            <p:ph type="sldNum" sz="quarter" idx="12"/>
          </p:nvPr>
        </p:nvSpPr>
        <p:spPr/>
        <p:txBody>
          <a:bodyPr/>
          <a:lstStyle/>
          <a:p>
            <a:fld id="{10646813-2318-4862-9BEE-64A417A09CD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35000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174493D-BB99-C81F-0A10-7ACB2B35FFB5}"/>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C734652-55BD-E1E4-E17E-D3FC30E66235}"/>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E0481EAC-8F61-6028-0DE0-46D65527D04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90850CCB-43AD-7F29-459A-B8013E2C088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8D56D86A-45D9-1678-1DBE-7973FC44B8E9}"/>
              </a:ext>
            </a:extLst>
          </p:cNvPr>
          <p:cNvSpPr>
            <a:spLocks noGrp="1"/>
          </p:cNvSpPr>
          <p:nvPr>
            <p:ph type="sldNum" sz="quarter" idx="12"/>
          </p:nvPr>
        </p:nvSpPr>
        <p:spPr/>
        <p:txBody>
          <a:bodyPr/>
          <a:lstStyle/>
          <a:p>
            <a:fld id="{10646813-2318-4862-9BEE-64A417A09CD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67974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D37DD2C-2ED7-FDB8-3DFE-942B019F0E5E}"/>
              </a:ext>
            </a:extLst>
          </p:cNvPr>
          <p:cNvSpPr>
            <a:spLocks noGrp="1"/>
          </p:cNvSpPr>
          <p:nvPr>
            <p:ph type="title" orient="vert"/>
          </p:nvPr>
        </p:nvSpPr>
        <p:spPr>
          <a:xfrm>
            <a:off x="6543676" y="365126"/>
            <a:ext cx="1971675" cy="5811839"/>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E8B4BAA0-6FB0-6384-BE2D-747250BBDF8A}"/>
              </a:ext>
            </a:extLst>
          </p:cNvPr>
          <p:cNvSpPr>
            <a:spLocks noGrp="1"/>
          </p:cNvSpPr>
          <p:nvPr>
            <p:ph type="body" orient="vert" idx="1"/>
          </p:nvPr>
        </p:nvSpPr>
        <p:spPr>
          <a:xfrm>
            <a:off x="628651" y="365126"/>
            <a:ext cx="5800725" cy="581183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5280388-2818-CA77-3212-19DDAC8B3C6E}"/>
              </a:ext>
            </a:extLst>
          </p:cNvPr>
          <p:cNvSpPr>
            <a:spLocks noGrp="1"/>
          </p:cNvSpPr>
          <p:nvPr>
            <p:ph type="dt" sz="half" idx="10"/>
          </p:nvPr>
        </p:nvSpPr>
        <p:spPr/>
        <p:txBody>
          <a:bodyPr/>
          <a:lstStyle/>
          <a:p>
            <a:pPr>
              <a:defRPr/>
            </a:pPr>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43A18BC6-5ABF-FEC0-AD6F-9A6E2BD1BD6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0CEC3CAE-87A9-9072-029C-32835AB3A029}"/>
              </a:ext>
            </a:extLst>
          </p:cNvPr>
          <p:cNvSpPr>
            <a:spLocks noGrp="1"/>
          </p:cNvSpPr>
          <p:nvPr>
            <p:ph type="sldNum" sz="quarter" idx="12"/>
          </p:nvPr>
        </p:nvSpPr>
        <p:spPr/>
        <p:txBody>
          <a:bodyPr/>
          <a:lstStyle/>
          <a:p>
            <a:fld id="{10646813-2318-4862-9BEE-64A417A09CD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5456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20D61-B2D5-409E-99D6-011C897824B3}"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3C4A8-6BBA-46C8-84B6-830446AE63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F20D61-B2D5-409E-99D6-011C897824B3}"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3C4A8-6BBA-46C8-84B6-830446AE63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F20D61-B2D5-409E-99D6-011C897824B3}" type="datetimeFigureOut">
              <a:rPr lang="en-US" smtClean="0"/>
              <a:pPr/>
              <a:t>5/23/2025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23C4A8-6BBA-46C8-84B6-830446AE63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F20D61-B2D5-409E-99D6-011C897824B3}" type="datetimeFigureOut">
              <a:rPr lang="en-US" smtClean="0"/>
              <a:pPr/>
              <a:t>5/23/2025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23C4A8-6BBA-46C8-84B6-830446AE63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20D61-B2D5-409E-99D6-011C897824B3}" type="datetimeFigureOut">
              <a:rPr lang="en-US" smtClean="0"/>
              <a:pPr/>
              <a:t>5/23/2025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23C4A8-6BBA-46C8-84B6-830446AE63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F20D61-B2D5-409E-99D6-011C897824B3}"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3C4A8-6BBA-46C8-84B6-830446AE63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F20D61-B2D5-409E-99D6-011C897824B3}"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3C4A8-6BBA-46C8-84B6-830446AE63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20D61-B2D5-409E-99D6-011C897824B3}" type="datetimeFigureOut">
              <a:rPr lang="en-US" smtClean="0"/>
              <a:pPr/>
              <a:t>5/23/2025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3C4A8-6BBA-46C8-84B6-830446AE63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968CEC0F-61E4-5684-A3E7-E30B12BFEA7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1B83013B-320C-6B19-2612-E3F98A02A65A}"/>
              </a:ext>
            </a:extLst>
          </p:cNvPr>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8D33C89-696E-A5B5-C291-EC2383BD4AB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5851AF2B-CD6E-39CD-4EAD-BC59DA02EB2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DAF54B20-EDE2-FE62-87B9-BEF067A0CAE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646813-2318-4862-9BEE-64A417A09CD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849287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7.gif"/><Relationship Id="rId4" Type="http://schemas.openxmlformats.org/officeDocument/2006/relationships/hyperlink" Target="http://www.thoitietnguyhiem.net/Dubaothoitiet/DN_BT.asp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7.gif"/><Relationship Id="rId4" Type="http://schemas.openxmlformats.org/officeDocument/2006/relationships/hyperlink" Target="http://www.thoitietnguyhiem.net/Dubaothoitiet/DN_BT.aspx"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4.xml"/><Relationship Id="rId3" Type="http://schemas.openxmlformats.org/officeDocument/2006/relationships/slide" Target="slide57.xml"/><Relationship Id="rId7" Type="http://schemas.openxmlformats.org/officeDocument/2006/relationships/slide" Target="slide58.xml"/><Relationship Id="rId12" Type="http://schemas.openxmlformats.org/officeDocument/2006/relationships/slide" Target="slide60.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3.jpeg"/><Relationship Id="rId11" Type="http://schemas.openxmlformats.org/officeDocument/2006/relationships/slide" Target="slide56.xml"/><Relationship Id="rId5" Type="http://schemas.openxmlformats.org/officeDocument/2006/relationships/slide" Target="slide54.xml"/><Relationship Id="rId10" Type="http://schemas.openxmlformats.org/officeDocument/2006/relationships/slide" Target="slide61.xml"/><Relationship Id="rId4" Type="http://schemas.openxmlformats.org/officeDocument/2006/relationships/image" Target="../media/image13.png"/><Relationship Id="rId9" Type="http://schemas.openxmlformats.org/officeDocument/2006/relationships/slide" Target="slide55.xml"/></Relationships>
</file>

<file path=ppt/slides/_rels/slide54.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audio" Target="../media/audio1.wav"/><Relationship Id="rId7"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slide" Target="slide53.xml"/></Relationships>
</file>

<file path=ppt/slides/_rels/slide55.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audio" Target="../media/audio1.wav"/><Relationship Id="rId7" Type="http://schemas.openxmlformats.org/officeDocument/2006/relationships/image" Target="../media/image68.jpe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67.jpeg"/><Relationship Id="rId5" Type="http://schemas.openxmlformats.org/officeDocument/2006/relationships/image" Target="../media/image13.png"/><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slide" Target="slide53.xml"/><Relationship Id="rId5" Type="http://schemas.openxmlformats.org/officeDocument/2006/relationships/image" Target="../media/image69.jpeg"/><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slide" Target="slide53.xml"/><Relationship Id="rId5" Type="http://schemas.openxmlformats.org/officeDocument/2006/relationships/image" Target="../media/image70.png"/><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71.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slide" Target="slide53.xml"/><Relationship Id="rId4" Type="http://schemas.openxmlformats.org/officeDocument/2006/relationships/image" Target="../media/image13.png"/></Relationships>
</file>

<file path=ppt/slides/_rels/slide6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slide" Target="slide53.xml"/><Relationship Id="rId5" Type="http://schemas.openxmlformats.org/officeDocument/2006/relationships/image" Target="../media/image72.png"/><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Vat%20ly%209/lienket.cyp" TargetMode="External"/><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5698E3C3-728B-37B5-6869-364335F8B04E}"/>
              </a:ext>
            </a:extLst>
          </p:cNvPr>
          <p:cNvPicPr>
            <a:picLocks noChangeAspect="1"/>
          </p:cNvPicPr>
          <p:nvPr/>
        </p:nvPicPr>
        <p:blipFill>
          <a:blip r:embed="rId2"/>
          <a:stretch>
            <a:fillRect/>
          </a:stretch>
        </p:blipFill>
        <p:spPr>
          <a:xfrm>
            <a:off x="76200" y="47929"/>
            <a:ext cx="4267200" cy="3787471"/>
          </a:xfrm>
          <a:prstGeom prst="rect">
            <a:avLst/>
          </a:prstGeom>
        </p:spPr>
      </p:pic>
      <p:sp>
        <p:nvSpPr>
          <p:cNvPr id="4" name="Hộp Văn bản 3">
            <a:extLst>
              <a:ext uri="{FF2B5EF4-FFF2-40B4-BE49-F238E27FC236}">
                <a16:creationId xmlns:a16="http://schemas.microsoft.com/office/drawing/2014/main" id="{9E73095F-EED3-357E-0356-AE225752A1A0}"/>
              </a:ext>
            </a:extLst>
          </p:cNvPr>
          <p:cNvSpPr txBox="1"/>
          <p:nvPr/>
        </p:nvSpPr>
        <p:spPr>
          <a:xfrm>
            <a:off x="262968" y="4445001"/>
            <a:ext cx="8618065" cy="1323439"/>
          </a:xfrm>
          <a:prstGeom prst="rect">
            <a:avLst/>
          </a:prstGeom>
          <a:noFill/>
        </p:spPr>
        <p:txBody>
          <a:bodyPr wrap="none" rtlCol="0">
            <a:spAutoFit/>
          </a:bodyPr>
          <a:lstStyle/>
          <a:p>
            <a:r>
              <a:rPr lang="en-US" sz="4000" dirty="0" err="1">
                <a:solidFill>
                  <a:srgbClr val="1A04BC"/>
                </a:solidFill>
                <a:latin typeface="Times New Roman" panose="02020603050405020304" pitchFamily="18" charset="0"/>
                <a:cs typeface="Times New Roman" panose="02020603050405020304" pitchFamily="18" charset="0"/>
              </a:rPr>
              <a:t>Chất</a:t>
            </a:r>
            <a:r>
              <a:rPr lang="en-US" sz="4000" dirty="0">
                <a:solidFill>
                  <a:srgbClr val="1A04BC"/>
                </a:solidFill>
                <a:latin typeface="Times New Roman" panose="02020603050405020304" pitchFamily="18" charset="0"/>
                <a:cs typeface="Times New Roman" panose="02020603050405020304" pitchFamily="18" charset="0"/>
              </a:rPr>
              <a:t> </a:t>
            </a:r>
            <a:r>
              <a:rPr lang="en-US" sz="4000" dirty="0" err="1">
                <a:solidFill>
                  <a:srgbClr val="1A04BC"/>
                </a:solidFill>
                <a:latin typeface="Times New Roman" panose="02020603050405020304" pitchFamily="18" charset="0"/>
                <a:cs typeface="Times New Roman" panose="02020603050405020304" pitchFamily="18" charset="0"/>
              </a:rPr>
              <a:t>rắn</a:t>
            </a:r>
            <a:r>
              <a:rPr lang="en-US" sz="4000" dirty="0">
                <a:solidFill>
                  <a:srgbClr val="1A04BC"/>
                </a:solidFill>
                <a:latin typeface="Times New Roman" panose="02020603050405020304" pitchFamily="18" charset="0"/>
                <a:cs typeface="Times New Roman" panose="02020603050405020304" pitchFamily="18" charset="0"/>
              </a:rPr>
              <a:t>, </a:t>
            </a:r>
            <a:r>
              <a:rPr lang="en-US" sz="4000" dirty="0" err="1">
                <a:solidFill>
                  <a:srgbClr val="1A04BC"/>
                </a:solidFill>
                <a:latin typeface="Times New Roman" panose="02020603050405020304" pitchFamily="18" charset="0"/>
                <a:cs typeface="Times New Roman" panose="02020603050405020304" pitchFamily="18" charset="0"/>
              </a:rPr>
              <a:t>chất</a:t>
            </a:r>
            <a:r>
              <a:rPr lang="en-US" sz="4000" dirty="0">
                <a:solidFill>
                  <a:srgbClr val="1A04BC"/>
                </a:solidFill>
                <a:latin typeface="Times New Roman" panose="02020603050405020304" pitchFamily="18" charset="0"/>
                <a:cs typeface="Times New Roman" panose="02020603050405020304" pitchFamily="18" charset="0"/>
              </a:rPr>
              <a:t> </a:t>
            </a:r>
            <a:r>
              <a:rPr lang="en-US" sz="4000" dirty="0" err="1">
                <a:solidFill>
                  <a:srgbClr val="1A04BC"/>
                </a:solidFill>
                <a:latin typeface="Times New Roman" panose="02020603050405020304" pitchFamily="18" charset="0"/>
                <a:cs typeface="Times New Roman" panose="02020603050405020304" pitchFamily="18" charset="0"/>
              </a:rPr>
              <a:t>lỏng</a:t>
            </a:r>
            <a:r>
              <a:rPr lang="en-US" sz="4000" dirty="0">
                <a:solidFill>
                  <a:srgbClr val="1A04BC"/>
                </a:solidFill>
                <a:latin typeface="Times New Roman" panose="02020603050405020304" pitchFamily="18" charset="0"/>
                <a:cs typeface="Times New Roman" panose="02020603050405020304" pitchFamily="18" charset="0"/>
              </a:rPr>
              <a:t>, </a:t>
            </a:r>
            <a:r>
              <a:rPr lang="en-US" sz="4000" dirty="0" err="1">
                <a:solidFill>
                  <a:srgbClr val="1A04BC"/>
                </a:solidFill>
                <a:latin typeface="Times New Roman" panose="02020603050405020304" pitchFamily="18" charset="0"/>
                <a:cs typeface="Times New Roman" panose="02020603050405020304" pitchFamily="18" charset="0"/>
              </a:rPr>
              <a:t>chất</a:t>
            </a:r>
            <a:r>
              <a:rPr lang="en-US" sz="4000" dirty="0">
                <a:solidFill>
                  <a:srgbClr val="1A04BC"/>
                </a:solidFill>
                <a:latin typeface="Times New Roman" panose="02020603050405020304" pitchFamily="18" charset="0"/>
                <a:cs typeface="Times New Roman" panose="02020603050405020304" pitchFamily="18" charset="0"/>
              </a:rPr>
              <a:t> </a:t>
            </a:r>
            <a:r>
              <a:rPr lang="en-US" sz="4000" dirty="0" err="1">
                <a:solidFill>
                  <a:srgbClr val="1A04BC"/>
                </a:solidFill>
                <a:latin typeface="Times New Roman" panose="02020603050405020304" pitchFamily="18" charset="0"/>
                <a:cs typeface="Times New Roman" panose="02020603050405020304" pitchFamily="18" charset="0"/>
              </a:rPr>
              <a:t>khí</a:t>
            </a:r>
            <a:r>
              <a:rPr lang="en-US" sz="4000" dirty="0">
                <a:solidFill>
                  <a:srgbClr val="1A04BC"/>
                </a:solidFill>
                <a:latin typeface="Times New Roman" panose="02020603050405020304" pitchFamily="18" charset="0"/>
                <a:cs typeface="Times New Roman" panose="02020603050405020304" pitchFamily="18" charset="0"/>
              </a:rPr>
              <a:t>, </a:t>
            </a:r>
            <a:r>
              <a:rPr lang="en-US" sz="4000" dirty="0" err="1">
                <a:solidFill>
                  <a:srgbClr val="1A04BC"/>
                </a:solidFill>
                <a:latin typeface="Times New Roman" panose="02020603050405020304" pitchFamily="18" charset="0"/>
                <a:cs typeface="Times New Roman" panose="02020603050405020304" pitchFamily="18" charset="0"/>
              </a:rPr>
              <a:t>chân</a:t>
            </a:r>
            <a:r>
              <a:rPr lang="en-US" sz="4000" dirty="0">
                <a:solidFill>
                  <a:srgbClr val="1A04BC"/>
                </a:solidFill>
                <a:latin typeface="Times New Roman" panose="02020603050405020304" pitchFamily="18" charset="0"/>
                <a:cs typeface="Times New Roman" panose="02020603050405020304" pitchFamily="18" charset="0"/>
              </a:rPr>
              <a:t> </a:t>
            </a:r>
            <a:r>
              <a:rPr lang="en-US" sz="4000" dirty="0" err="1">
                <a:solidFill>
                  <a:srgbClr val="1A04BC"/>
                </a:solidFill>
                <a:latin typeface="Times New Roman" panose="02020603050405020304" pitchFamily="18" charset="0"/>
                <a:cs typeface="Times New Roman" panose="02020603050405020304" pitchFamily="18" charset="0"/>
              </a:rPr>
              <a:t>không</a:t>
            </a:r>
            <a:endParaRPr lang="en-US" sz="4000" dirty="0">
              <a:solidFill>
                <a:srgbClr val="1A04BC"/>
              </a:solidFill>
              <a:latin typeface="Times New Roman" panose="02020603050405020304" pitchFamily="18" charset="0"/>
              <a:cs typeface="Times New Roman" panose="02020603050405020304" pitchFamily="18" charset="0"/>
            </a:endParaRPr>
          </a:p>
          <a:p>
            <a:r>
              <a:rPr lang="en-US" sz="4000" dirty="0">
                <a:solidFill>
                  <a:srgbClr val="1A04BC"/>
                </a:solidFill>
                <a:latin typeface="Times New Roman" panose="02020603050405020304" pitchFamily="18" charset="0"/>
                <a:cs typeface="Times New Roman" panose="02020603050405020304" pitchFamily="18" charset="0"/>
              </a:rPr>
              <a:t> </a:t>
            </a:r>
            <a:r>
              <a:rPr lang="en-US" sz="4000" dirty="0" err="1">
                <a:solidFill>
                  <a:srgbClr val="1A04BC"/>
                </a:solidFill>
                <a:latin typeface="Times New Roman" panose="02020603050405020304" pitchFamily="18" charset="0"/>
                <a:cs typeface="Times New Roman" panose="02020603050405020304" pitchFamily="18" charset="0"/>
              </a:rPr>
              <a:t>truyền</a:t>
            </a:r>
            <a:r>
              <a:rPr lang="en-US" sz="4000" dirty="0">
                <a:solidFill>
                  <a:srgbClr val="1A04BC"/>
                </a:solidFill>
                <a:latin typeface="Times New Roman" panose="02020603050405020304" pitchFamily="18" charset="0"/>
                <a:cs typeface="Times New Roman" panose="02020603050405020304" pitchFamily="18" charset="0"/>
              </a:rPr>
              <a:t> </a:t>
            </a:r>
            <a:r>
              <a:rPr lang="en-US" sz="4000" dirty="0" err="1">
                <a:solidFill>
                  <a:srgbClr val="1A04BC"/>
                </a:solidFill>
                <a:latin typeface="Times New Roman" panose="02020603050405020304" pitchFamily="18" charset="0"/>
                <a:cs typeface="Times New Roman" panose="02020603050405020304" pitchFamily="18" charset="0"/>
              </a:rPr>
              <a:t>nhiệt</a:t>
            </a:r>
            <a:r>
              <a:rPr lang="en-US" sz="4000" dirty="0">
                <a:solidFill>
                  <a:srgbClr val="1A04BC"/>
                </a:solidFill>
                <a:latin typeface="Times New Roman" panose="02020603050405020304" pitchFamily="18" charset="0"/>
                <a:cs typeface="Times New Roman" panose="02020603050405020304" pitchFamily="18" charset="0"/>
              </a:rPr>
              <a:t> </a:t>
            </a:r>
            <a:r>
              <a:rPr lang="en-US" sz="4000" dirty="0" err="1">
                <a:solidFill>
                  <a:srgbClr val="1A04BC"/>
                </a:solidFill>
                <a:latin typeface="Times New Roman" panose="02020603050405020304" pitchFamily="18" charset="0"/>
                <a:cs typeface="Times New Roman" panose="02020603050405020304" pitchFamily="18" charset="0"/>
              </a:rPr>
              <a:t>theo</a:t>
            </a:r>
            <a:r>
              <a:rPr lang="en-US" sz="4000" dirty="0">
                <a:solidFill>
                  <a:srgbClr val="1A04BC"/>
                </a:solidFill>
                <a:latin typeface="Times New Roman" panose="02020603050405020304" pitchFamily="18" charset="0"/>
                <a:cs typeface="Times New Roman" panose="02020603050405020304" pitchFamily="18" charset="0"/>
              </a:rPr>
              <a:t> </a:t>
            </a:r>
            <a:r>
              <a:rPr lang="en-US" sz="4000" dirty="0" err="1">
                <a:solidFill>
                  <a:srgbClr val="1A04BC"/>
                </a:solidFill>
                <a:latin typeface="Times New Roman" panose="02020603050405020304" pitchFamily="18" charset="0"/>
                <a:cs typeface="Times New Roman" panose="02020603050405020304" pitchFamily="18" charset="0"/>
              </a:rPr>
              <a:t>hình</a:t>
            </a:r>
            <a:r>
              <a:rPr lang="en-US" sz="4000" dirty="0">
                <a:solidFill>
                  <a:srgbClr val="1A04BC"/>
                </a:solidFill>
                <a:latin typeface="Times New Roman" panose="02020603050405020304" pitchFamily="18" charset="0"/>
                <a:cs typeface="Times New Roman" panose="02020603050405020304" pitchFamily="18" charset="0"/>
              </a:rPr>
              <a:t> </a:t>
            </a:r>
            <a:r>
              <a:rPr lang="en-US" sz="4000" dirty="0" err="1">
                <a:solidFill>
                  <a:srgbClr val="1A04BC"/>
                </a:solidFill>
                <a:latin typeface="Times New Roman" panose="02020603050405020304" pitchFamily="18" charset="0"/>
                <a:cs typeface="Times New Roman" panose="02020603050405020304" pitchFamily="18" charset="0"/>
              </a:rPr>
              <a:t>thức</a:t>
            </a:r>
            <a:r>
              <a:rPr lang="en-US" sz="4000" dirty="0">
                <a:solidFill>
                  <a:srgbClr val="1A04BC"/>
                </a:solidFill>
                <a:latin typeface="Times New Roman" panose="02020603050405020304" pitchFamily="18" charset="0"/>
                <a:cs typeface="Times New Roman" panose="02020603050405020304" pitchFamily="18" charset="0"/>
              </a:rPr>
              <a:t> </a:t>
            </a:r>
            <a:r>
              <a:rPr lang="en-US" sz="4000" dirty="0" err="1">
                <a:solidFill>
                  <a:srgbClr val="1A04BC"/>
                </a:solidFill>
                <a:latin typeface="Times New Roman" panose="02020603050405020304" pitchFamily="18" charset="0"/>
                <a:cs typeface="Times New Roman" panose="02020603050405020304" pitchFamily="18" charset="0"/>
              </a:rPr>
              <a:t>nào</a:t>
            </a:r>
            <a:r>
              <a:rPr lang="en-US" sz="4000" dirty="0">
                <a:solidFill>
                  <a:srgbClr val="1A04BC"/>
                </a:solidFill>
                <a:latin typeface="Times New Roman" panose="02020603050405020304" pitchFamily="18" charset="0"/>
                <a:cs typeface="Times New Roman" panose="02020603050405020304" pitchFamily="18" charset="0"/>
              </a:rPr>
              <a:t>? </a:t>
            </a:r>
          </a:p>
        </p:txBody>
      </p:sp>
      <p:pic>
        <p:nvPicPr>
          <p:cNvPr id="5" name="Hình ảnh 4">
            <a:extLst>
              <a:ext uri="{FF2B5EF4-FFF2-40B4-BE49-F238E27FC236}">
                <a16:creationId xmlns:a16="http://schemas.microsoft.com/office/drawing/2014/main" id="{7E0913A8-F93F-7EC6-2169-C60E65D61BF6}"/>
              </a:ext>
            </a:extLst>
          </p:cNvPr>
          <p:cNvPicPr>
            <a:picLocks noChangeAspect="1"/>
          </p:cNvPicPr>
          <p:nvPr/>
        </p:nvPicPr>
        <p:blipFill>
          <a:blip r:embed="rId3"/>
          <a:stretch>
            <a:fillRect/>
          </a:stretch>
        </p:blipFill>
        <p:spPr>
          <a:xfrm>
            <a:off x="4804578" y="787401"/>
            <a:ext cx="3900488" cy="3467100"/>
          </a:xfrm>
          <a:prstGeom prst="rect">
            <a:avLst/>
          </a:prstGeom>
        </p:spPr>
      </p:pic>
    </p:spTree>
    <p:extLst>
      <p:ext uri="{BB962C8B-B14F-4D97-AF65-F5344CB8AC3E}">
        <p14:creationId xmlns:p14="http://schemas.microsoft.com/office/powerpoint/2010/main" val="415902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50 mẫu hình nền powerpoint pastel đầy sắc màu và tươi tắ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ounded Rectangle 4"/>
          <p:cNvSpPr/>
          <p:nvPr/>
        </p:nvSpPr>
        <p:spPr>
          <a:xfrm>
            <a:off x="0" y="24493"/>
            <a:ext cx="9760897" cy="730234"/>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b="1" dirty="0">
                <a:solidFill>
                  <a:srgbClr val="1A04BC"/>
                </a:solidFill>
                <a:latin typeface="Times New Roman" panose="02020603050405020304" pitchFamily="18" charset="0"/>
                <a:cs typeface="Times New Roman" pitchFamily="18" charset="0"/>
              </a:rPr>
              <a:t>2. </a:t>
            </a:r>
            <a:r>
              <a:rPr lang="en-US" sz="2800" b="1"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1"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b="1"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b="1"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800" b="1"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b="1"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b="1"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tốt</a:t>
            </a:r>
            <a:endParaRPr lang="en-US" sz="2800" b="1" kern="1200" dirty="0">
              <a:solidFill>
                <a:srgbClr val="1A04BC"/>
              </a:solidFill>
              <a:effectLst/>
              <a:latin typeface="Times New Roman" panose="02020603050405020304" pitchFamily="18" charset="0"/>
              <a:cs typeface="Times New Roman" pitchFamily="18" charset="0"/>
            </a:endParaRPr>
          </a:p>
        </p:txBody>
      </p:sp>
      <p:sp>
        <p:nvSpPr>
          <p:cNvPr id="4" name="Rectangle 3"/>
          <p:cNvSpPr/>
          <p:nvPr/>
        </p:nvSpPr>
        <p:spPr>
          <a:xfrm>
            <a:off x="21770" y="597009"/>
            <a:ext cx="9122229" cy="954107"/>
          </a:xfrm>
          <a:prstGeom prst="rect">
            <a:avLst/>
          </a:prstGeom>
          <a:solidFill>
            <a:srgbClr val="FFFFFF"/>
          </a:solidFill>
        </p:spPr>
        <p:txBody>
          <a:bodyPr wrap="square">
            <a:spAutoFit/>
          </a:bodyPr>
          <a:lstStyle/>
          <a:p>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thép</a:t>
            </a:r>
            <a:r>
              <a:rPr lang="en-US" sz="2800" dirty="0">
                <a:latin typeface="Times New Roman" panose="02020603050405020304" pitchFamily="18" charset="0"/>
                <a:cs typeface="Times New Roman" panose="02020603050405020304" pitchFamily="18" charset="0"/>
              </a:rPr>
              <a:t>…</a:t>
            </a:r>
          </a:p>
        </p:txBody>
      </p:sp>
      <p:pic>
        <p:nvPicPr>
          <p:cNvPr id="5" name="Hình ảnh 5">
            <a:extLst>
              <a:ext uri="{FF2B5EF4-FFF2-40B4-BE49-F238E27FC236}">
                <a16:creationId xmlns:a16="http://schemas.microsoft.com/office/drawing/2014/main" id="{21B48C98-CB91-DC59-B839-591389FA1803}"/>
              </a:ext>
            </a:extLst>
          </p:cNvPr>
          <p:cNvPicPr>
            <a:picLocks noChangeAspect="1"/>
          </p:cNvPicPr>
          <p:nvPr/>
        </p:nvPicPr>
        <p:blipFill>
          <a:blip r:embed="rId3"/>
          <a:stretch>
            <a:fillRect/>
          </a:stretch>
        </p:blipFill>
        <p:spPr>
          <a:xfrm>
            <a:off x="2057399" y="1632168"/>
            <a:ext cx="5449089" cy="2177832"/>
          </a:xfrm>
          <a:prstGeom prst="rect">
            <a:avLst/>
          </a:prstGeom>
        </p:spPr>
      </p:pic>
      <p:sp>
        <p:nvSpPr>
          <p:cNvPr id="6" name="Hộp Văn bản 2">
            <a:extLst>
              <a:ext uri="{FF2B5EF4-FFF2-40B4-BE49-F238E27FC236}">
                <a16:creationId xmlns:a16="http://schemas.microsoft.com/office/drawing/2014/main" id="{97B24F37-FA13-37EF-6413-1D551FBA126C}"/>
              </a:ext>
            </a:extLst>
          </p:cNvPr>
          <p:cNvSpPr txBox="1"/>
          <p:nvPr/>
        </p:nvSpPr>
        <p:spPr>
          <a:xfrm>
            <a:off x="-10887" y="3851386"/>
            <a:ext cx="9154885" cy="138499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a:t>
            </a:r>
          </a:p>
          <a:p>
            <a:endParaRPr lang="en-US" sz="2800" dirty="0">
              <a:solidFill>
                <a:srgbClr val="1A04BC"/>
              </a:solidFill>
            </a:endParaRPr>
          </a:p>
        </p:txBody>
      </p:sp>
      <p:pic>
        <p:nvPicPr>
          <p:cNvPr id="7" name="Hình ảnh 3">
            <a:extLst>
              <a:ext uri="{FF2B5EF4-FFF2-40B4-BE49-F238E27FC236}">
                <a16:creationId xmlns:a16="http://schemas.microsoft.com/office/drawing/2014/main" id="{FA8A54E1-7545-934C-C936-92EAFF626F68}"/>
              </a:ext>
            </a:extLst>
          </p:cNvPr>
          <p:cNvPicPr>
            <a:picLocks noChangeAspect="1"/>
          </p:cNvPicPr>
          <p:nvPr/>
        </p:nvPicPr>
        <p:blipFill>
          <a:blip r:embed="rId4"/>
          <a:stretch>
            <a:fillRect/>
          </a:stretch>
        </p:blipFill>
        <p:spPr>
          <a:xfrm>
            <a:off x="1600199" y="4800600"/>
            <a:ext cx="6053667" cy="198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91969EDA-EE24-C098-DDA9-F726736520CD}"/>
              </a:ext>
            </a:extLst>
          </p:cNvPr>
          <p:cNvPicPr>
            <a:picLocks noChangeAspect="1"/>
          </p:cNvPicPr>
          <p:nvPr/>
        </p:nvPicPr>
        <p:blipFill>
          <a:blip r:embed="rId2"/>
          <a:stretch>
            <a:fillRect/>
          </a:stretch>
        </p:blipFill>
        <p:spPr>
          <a:xfrm>
            <a:off x="152400" y="1613595"/>
            <a:ext cx="8915400" cy="4978399"/>
          </a:xfrm>
          <a:prstGeom prst="rect">
            <a:avLst/>
          </a:prstGeom>
        </p:spPr>
      </p:pic>
      <p:sp>
        <p:nvSpPr>
          <p:cNvPr id="3" name="Hộp Văn bản 2">
            <a:extLst>
              <a:ext uri="{FF2B5EF4-FFF2-40B4-BE49-F238E27FC236}">
                <a16:creationId xmlns:a16="http://schemas.microsoft.com/office/drawing/2014/main" id="{6CB0950F-245B-C2EF-5069-688106862A94}"/>
              </a:ext>
            </a:extLst>
          </p:cNvPr>
          <p:cNvSpPr txBox="1"/>
          <p:nvPr/>
        </p:nvSpPr>
        <p:spPr>
          <a:xfrm>
            <a:off x="185057" y="228600"/>
            <a:ext cx="9072156" cy="1384995"/>
          </a:xfrm>
          <a:prstGeom prst="rect">
            <a:avLst/>
          </a:prstGeom>
          <a:noFill/>
        </p:spPr>
        <p:txBody>
          <a:bodyPr wrap="square" rtlCol="0">
            <a:spAutoFit/>
          </a:bodyPr>
          <a:lstStyle/>
          <a:p>
            <a:r>
              <a:rPr lang="en-US" sz="2800" dirty="0" err="1">
                <a:solidFill>
                  <a:srgbClr val="1A04BC"/>
                </a:solidFill>
                <a:latin typeface="Times New Roman" panose="02020603050405020304" pitchFamily="18" charset="0"/>
                <a:cs typeface="Times New Roman" panose="02020603050405020304" pitchFamily="18" charset="0"/>
              </a:rPr>
              <a:t>Nếu</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coi</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khả</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năng</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dẫn</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nhiệt</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của</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không</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khí</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là</a:t>
            </a:r>
            <a:r>
              <a:rPr lang="en-US" sz="2800" dirty="0">
                <a:solidFill>
                  <a:srgbClr val="1A04BC"/>
                </a:solidFill>
                <a:latin typeface="Times New Roman" panose="02020603050405020304" pitchFamily="18" charset="0"/>
                <a:cs typeface="Times New Roman" panose="02020603050405020304" pitchFamily="18" charset="0"/>
              </a:rPr>
              <a:t> 1 </a:t>
            </a:r>
            <a:r>
              <a:rPr lang="en-US" sz="2800" dirty="0" err="1">
                <a:solidFill>
                  <a:srgbClr val="1A04BC"/>
                </a:solidFill>
                <a:latin typeface="Times New Roman" panose="02020603050405020304" pitchFamily="18" charset="0"/>
                <a:cs typeface="Times New Roman" panose="02020603050405020304" pitchFamily="18" charset="0"/>
              </a:rPr>
              <a:t>thì</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khả</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năng</a:t>
            </a:r>
            <a:r>
              <a:rPr lang="en-US" sz="2800" dirty="0">
                <a:solidFill>
                  <a:srgbClr val="1A04BC"/>
                </a:solidFill>
                <a:latin typeface="Times New Roman" panose="02020603050405020304" pitchFamily="18" charset="0"/>
                <a:cs typeface="Times New Roman" panose="02020603050405020304" pitchFamily="18" charset="0"/>
              </a:rPr>
              <a:t> </a:t>
            </a:r>
          </a:p>
          <a:p>
            <a:r>
              <a:rPr lang="en-US" sz="2800" dirty="0" err="1">
                <a:solidFill>
                  <a:srgbClr val="1A04BC"/>
                </a:solidFill>
                <a:latin typeface="Times New Roman" panose="02020603050405020304" pitchFamily="18" charset="0"/>
                <a:cs typeface="Times New Roman" panose="02020603050405020304" pitchFamily="18" charset="0"/>
              </a:rPr>
              <a:t>dẫn</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nhiệt</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của</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một</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số</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chất</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và</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vật</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liệu</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có</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giá</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trị</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gần</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đúng</a:t>
            </a:r>
            <a:r>
              <a:rPr lang="en-US" sz="2800" dirty="0">
                <a:solidFill>
                  <a:srgbClr val="1A04BC"/>
                </a:solidFill>
                <a:latin typeface="Times New Roman" panose="02020603050405020304" pitchFamily="18" charset="0"/>
                <a:cs typeface="Times New Roman" panose="02020603050405020304" pitchFamily="18" charset="0"/>
              </a:rPr>
              <a:t> </a:t>
            </a:r>
          </a:p>
          <a:p>
            <a:r>
              <a:rPr lang="en-US" sz="2800" dirty="0" err="1">
                <a:solidFill>
                  <a:srgbClr val="1A04BC"/>
                </a:solidFill>
                <a:latin typeface="Times New Roman" panose="02020603050405020304" pitchFamily="18" charset="0"/>
                <a:cs typeface="Times New Roman" panose="02020603050405020304" pitchFamily="18" charset="0"/>
              </a:rPr>
              <a:t>như</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sau</a:t>
            </a:r>
            <a:r>
              <a:rPr lang="en-US" sz="2800" dirty="0">
                <a:solidFill>
                  <a:srgbClr val="1A04B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6013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44432CF3-70B0-DF40-D8AF-97110781CDB5}"/>
              </a:ext>
            </a:extLst>
          </p:cNvPr>
          <p:cNvPicPr>
            <a:picLocks noChangeAspect="1"/>
          </p:cNvPicPr>
          <p:nvPr/>
        </p:nvPicPr>
        <p:blipFill>
          <a:blip r:embed="rId2"/>
          <a:stretch>
            <a:fillRect/>
          </a:stretch>
        </p:blipFill>
        <p:spPr>
          <a:xfrm>
            <a:off x="152401" y="381001"/>
            <a:ext cx="1905000" cy="1536700"/>
          </a:xfrm>
          <a:prstGeom prst="rect">
            <a:avLst/>
          </a:prstGeom>
        </p:spPr>
      </p:pic>
      <p:sp>
        <p:nvSpPr>
          <p:cNvPr id="4" name="Hình chữ nhật 3">
            <a:extLst>
              <a:ext uri="{FF2B5EF4-FFF2-40B4-BE49-F238E27FC236}">
                <a16:creationId xmlns:a16="http://schemas.microsoft.com/office/drawing/2014/main" id="{2874B15D-11A4-8E39-3DAA-56F781473FC4}"/>
              </a:ext>
            </a:extLst>
          </p:cNvPr>
          <p:cNvSpPr/>
          <p:nvPr/>
        </p:nvSpPr>
        <p:spPr>
          <a:xfrm>
            <a:off x="2057400" y="279400"/>
            <a:ext cx="6705600" cy="1625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buAutoNum type="arabicPeriod"/>
            </a:pPr>
            <a:r>
              <a:rPr lang="en-US" sz="2800" dirty="0" err="1">
                <a:solidFill>
                  <a:srgbClr val="FF0000"/>
                </a:solidFill>
                <a:latin typeface="Times New Roman" panose="02020603050405020304" pitchFamily="18" charset="0"/>
                <a:cs typeface="Times New Roman" panose="02020603050405020304" pitchFamily="18" charset="0"/>
              </a:rPr>
              <a:t>Tại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chảo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bằng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kim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loại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còn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chảo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bằng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gỗ</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hoặc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nhựa</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6" name="Hình chữ nhật 5">
            <a:extLst>
              <a:ext uri="{FF2B5EF4-FFF2-40B4-BE49-F238E27FC236}">
                <a16:creationId xmlns:a16="http://schemas.microsoft.com/office/drawing/2014/main" id="{000EB455-CBB2-834E-3DB5-4E752E560E32}"/>
              </a:ext>
            </a:extLst>
          </p:cNvPr>
          <p:cNvSpPr/>
          <p:nvPr/>
        </p:nvSpPr>
        <p:spPr>
          <a:xfrm>
            <a:off x="152400" y="2209800"/>
            <a:ext cx="6248400" cy="4470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Chảo</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kim</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chóng</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ngọn</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lửa</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Cán</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chảo</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gỗ</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nhựa</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ngăn</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chảo</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tay</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cầm</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cán</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chảo</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3" name="Hình ảnh 2">
            <a:extLst>
              <a:ext uri="{FF2B5EF4-FFF2-40B4-BE49-F238E27FC236}">
                <a16:creationId xmlns:a16="http://schemas.microsoft.com/office/drawing/2014/main" id="{32D0FB1B-B2E8-8FA4-3DA2-9B1238AC8620}"/>
              </a:ext>
            </a:extLst>
          </p:cNvPr>
          <p:cNvPicPr>
            <a:picLocks noChangeAspect="1"/>
          </p:cNvPicPr>
          <p:nvPr/>
        </p:nvPicPr>
        <p:blipFill>
          <a:blip r:embed="rId3"/>
          <a:stretch>
            <a:fillRect/>
          </a:stretch>
        </p:blipFill>
        <p:spPr>
          <a:xfrm>
            <a:off x="6553201" y="2616200"/>
            <a:ext cx="2447925" cy="3352800"/>
          </a:xfrm>
          <a:prstGeom prst="rect">
            <a:avLst/>
          </a:prstGeom>
        </p:spPr>
      </p:pic>
    </p:spTree>
    <p:extLst>
      <p:ext uri="{BB962C8B-B14F-4D97-AF65-F5344CB8AC3E}">
        <p14:creationId xmlns:p14="http://schemas.microsoft.com/office/powerpoint/2010/main" val="283337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44432CF3-70B0-DF40-D8AF-97110781CDB5}"/>
              </a:ext>
            </a:extLst>
          </p:cNvPr>
          <p:cNvPicPr>
            <a:picLocks noChangeAspect="1"/>
          </p:cNvPicPr>
          <p:nvPr/>
        </p:nvPicPr>
        <p:blipFill>
          <a:blip r:embed="rId2"/>
          <a:stretch>
            <a:fillRect/>
          </a:stretch>
        </p:blipFill>
        <p:spPr>
          <a:xfrm>
            <a:off x="76200" y="279401"/>
            <a:ext cx="1905000" cy="1536700"/>
          </a:xfrm>
          <a:prstGeom prst="rect">
            <a:avLst/>
          </a:prstGeom>
        </p:spPr>
      </p:pic>
      <p:sp>
        <p:nvSpPr>
          <p:cNvPr id="4" name="Hình chữ nhật 3">
            <a:extLst>
              <a:ext uri="{FF2B5EF4-FFF2-40B4-BE49-F238E27FC236}">
                <a16:creationId xmlns:a16="http://schemas.microsoft.com/office/drawing/2014/main" id="{2874B15D-11A4-8E39-3DAA-56F781473FC4}"/>
              </a:ext>
            </a:extLst>
          </p:cNvPr>
          <p:cNvSpPr/>
          <p:nvPr/>
        </p:nvSpPr>
        <p:spPr>
          <a:xfrm>
            <a:off x="1905000" y="76200"/>
            <a:ext cx="6705600" cy="1346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Times New Roman" panose="02020603050405020304" pitchFamily="18" charset="0"/>
                <a:cs typeface="Times New Roman" panose="02020603050405020304" pitchFamily="18" charset="0"/>
              </a:rPr>
              <a:t>2. </a:t>
            </a:r>
            <a:r>
              <a:rPr lang="en-US" sz="2800" dirty="0" err="1">
                <a:solidFill>
                  <a:srgbClr val="FF0000"/>
                </a:solidFill>
                <a:latin typeface="Times New Roman" panose="02020603050405020304" pitchFamily="18" charset="0"/>
                <a:cs typeface="Times New Roman" panose="02020603050405020304" pitchFamily="18" charset="0"/>
              </a:rPr>
              <a:t>Tại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ngói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mùa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hè</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mùa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ấm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tôn</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6" name="Hình chữ nhật 5">
            <a:extLst>
              <a:ext uri="{FF2B5EF4-FFF2-40B4-BE49-F238E27FC236}">
                <a16:creationId xmlns:a16="http://schemas.microsoft.com/office/drawing/2014/main" id="{000EB455-CBB2-834E-3DB5-4E752E560E32}"/>
              </a:ext>
            </a:extLst>
          </p:cNvPr>
          <p:cNvSpPr/>
          <p:nvPr/>
        </p:nvSpPr>
        <p:spPr>
          <a:xfrm>
            <a:off x="228600" y="1803400"/>
            <a:ext cx="5867400" cy="4775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Tôn</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còn</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mái</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ngói</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rạ</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hè</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mái</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ngói</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mái</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rạ</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ngăn</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nóng</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giữ</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mát</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ngược</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mái</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ngói</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mái</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rạ</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ngăn</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ấm</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3" name="Hình ảnh 2">
            <a:extLst>
              <a:ext uri="{FF2B5EF4-FFF2-40B4-BE49-F238E27FC236}">
                <a16:creationId xmlns:a16="http://schemas.microsoft.com/office/drawing/2014/main" id="{25D15311-864D-67A6-7307-FE1BC6D4E825}"/>
              </a:ext>
            </a:extLst>
          </p:cNvPr>
          <p:cNvPicPr>
            <a:picLocks noChangeAspect="1"/>
          </p:cNvPicPr>
          <p:nvPr/>
        </p:nvPicPr>
        <p:blipFill>
          <a:blip r:embed="rId3"/>
          <a:stretch>
            <a:fillRect/>
          </a:stretch>
        </p:blipFill>
        <p:spPr>
          <a:xfrm>
            <a:off x="6248400" y="2108200"/>
            <a:ext cx="2819400" cy="3657600"/>
          </a:xfrm>
          <a:prstGeom prst="rect">
            <a:avLst/>
          </a:prstGeom>
        </p:spPr>
      </p:pic>
    </p:spTree>
    <p:extLst>
      <p:ext uri="{BB962C8B-B14F-4D97-AF65-F5344CB8AC3E}">
        <p14:creationId xmlns:p14="http://schemas.microsoft.com/office/powerpoint/2010/main" val="399221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44432CF3-70B0-DF40-D8AF-97110781CDB5}"/>
              </a:ext>
            </a:extLst>
          </p:cNvPr>
          <p:cNvPicPr>
            <a:picLocks noChangeAspect="1"/>
          </p:cNvPicPr>
          <p:nvPr/>
        </p:nvPicPr>
        <p:blipFill>
          <a:blip r:embed="rId2"/>
          <a:stretch>
            <a:fillRect/>
          </a:stretch>
        </p:blipFill>
        <p:spPr>
          <a:xfrm>
            <a:off x="-76200" y="177801"/>
            <a:ext cx="1905000" cy="1536700"/>
          </a:xfrm>
          <a:prstGeom prst="rect">
            <a:avLst/>
          </a:prstGeom>
        </p:spPr>
      </p:pic>
      <p:sp>
        <p:nvSpPr>
          <p:cNvPr id="4" name="Hình chữ nhật 3">
            <a:extLst>
              <a:ext uri="{FF2B5EF4-FFF2-40B4-BE49-F238E27FC236}">
                <a16:creationId xmlns:a16="http://schemas.microsoft.com/office/drawing/2014/main" id="{2874B15D-11A4-8E39-3DAA-56F781473FC4}"/>
              </a:ext>
            </a:extLst>
          </p:cNvPr>
          <p:cNvSpPr/>
          <p:nvPr/>
        </p:nvSpPr>
        <p:spPr>
          <a:xfrm>
            <a:off x="1752600" y="279400"/>
            <a:ext cx="7239000" cy="1117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300" dirty="0">
                <a:solidFill>
                  <a:srgbClr val="FF0000"/>
                </a:solidFill>
                <a:latin typeface="Times New Roman" panose="02020603050405020304" pitchFamily="18" charset="0"/>
                <a:cs typeface="Times New Roman" panose="02020603050405020304" pitchFamily="18" charset="0"/>
              </a:rPr>
              <a:t>3. </a:t>
            </a:r>
            <a:r>
              <a:rPr lang="en-US" sz="2300" dirty="0" err="1">
                <a:solidFill>
                  <a:srgbClr val="FF0000"/>
                </a:solidFill>
                <a:latin typeface="Times New Roman" panose="02020603050405020304" pitchFamily="18" charset="0"/>
                <a:cs typeface="Times New Roman" panose="02020603050405020304" pitchFamily="18" charset="0"/>
              </a:rPr>
              <a:t>Phân</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tích</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công</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dụng</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dẫn</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nhiệt</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tốt</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cách</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nhiệt</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tốt</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của</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từng</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bộ</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phận</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trong</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một</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số</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dụng</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cụ</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thường</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dùng</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trong</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gia</a:t>
            </a:r>
            <a:r>
              <a:rPr lang="en-US" sz="2300" dirty="0">
                <a:solidFill>
                  <a:srgbClr val="FF0000"/>
                </a:solidFill>
                <a:latin typeface="Times New Roman" panose="02020603050405020304" pitchFamily="18" charset="0"/>
                <a:cs typeface="Times New Roman" panose="02020603050405020304" pitchFamily="18" charset="0"/>
              </a:rPr>
              <a:t> </a:t>
            </a:r>
            <a:r>
              <a:rPr lang="en-US" sz="2300" dirty="0" err="1">
                <a:solidFill>
                  <a:srgbClr val="FF0000"/>
                </a:solidFill>
                <a:latin typeface="Times New Roman" panose="02020603050405020304" pitchFamily="18" charset="0"/>
                <a:cs typeface="Times New Roman" panose="02020603050405020304" pitchFamily="18" charset="0"/>
              </a:rPr>
              <a:t>đình</a:t>
            </a:r>
            <a:r>
              <a:rPr lang="en-US" sz="2300" dirty="0">
                <a:solidFill>
                  <a:srgbClr val="FF0000"/>
                </a:solidFill>
                <a:latin typeface="Times New Roman" panose="02020603050405020304" pitchFamily="18" charset="0"/>
                <a:cs typeface="Times New Roman" panose="02020603050405020304" pitchFamily="18" charset="0"/>
              </a:rPr>
              <a:t>? </a:t>
            </a:r>
          </a:p>
        </p:txBody>
      </p:sp>
      <p:sp>
        <p:nvSpPr>
          <p:cNvPr id="6" name="Hình chữ nhật 5">
            <a:extLst>
              <a:ext uri="{FF2B5EF4-FFF2-40B4-BE49-F238E27FC236}">
                <a16:creationId xmlns:a16="http://schemas.microsoft.com/office/drawing/2014/main" id="{000EB455-CBB2-834E-3DB5-4E752E560E32}"/>
              </a:ext>
            </a:extLst>
          </p:cNvPr>
          <p:cNvSpPr/>
          <p:nvPr/>
        </p:nvSpPr>
        <p:spPr>
          <a:xfrm>
            <a:off x="242515" y="1600200"/>
            <a:ext cx="8749085" cy="5080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0480" marR="30480"/>
            <a:r>
              <a:rPr lang="vi-VN" sz="2800" dirty="0">
                <a:solidFill>
                  <a:srgbClr val="1A04BC"/>
                </a:solidFill>
                <a:effectLst/>
                <a:latin typeface="Times New Roman" panose="02020603050405020304" pitchFamily="18" charset="0"/>
                <a:ea typeface="Times New Roman" panose="02020603050405020304" pitchFamily="18" charset="0"/>
              </a:rPr>
              <a:t>Ví dụ phân tích bộ phận trong nồi cơm điện gồm:</a:t>
            </a:r>
            <a:endParaRPr lang="en-US" sz="2800" dirty="0">
              <a:solidFill>
                <a:srgbClr val="1A04BC"/>
              </a:solidFill>
              <a:effectLst/>
              <a:latin typeface="Times New Roman" panose="02020603050405020304" pitchFamily="18" charset="0"/>
              <a:ea typeface="Times New Roman" panose="02020603050405020304" pitchFamily="18" charset="0"/>
            </a:endParaRPr>
          </a:p>
          <a:p>
            <a:pPr marL="30480" marR="30480"/>
            <a:r>
              <a:rPr lang="vi-VN" sz="2800" dirty="0">
                <a:solidFill>
                  <a:srgbClr val="1A04BC"/>
                </a:solidFill>
                <a:effectLst/>
                <a:latin typeface="Times New Roman" panose="02020603050405020304" pitchFamily="18" charset="0"/>
                <a:ea typeface="Times New Roman" panose="02020603050405020304" pitchFamily="18" charset="0"/>
              </a:rPr>
              <a:t>- Thân nồi thường được thiết kế có 3 lớp:</a:t>
            </a:r>
            <a:endParaRPr lang="en-US" sz="2800" dirty="0">
              <a:solidFill>
                <a:srgbClr val="1A04BC"/>
              </a:solidFill>
              <a:effectLst/>
              <a:latin typeface="Times New Roman" panose="02020603050405020304" pitchFamily="18" charset="0"/>
              <a:ea typeface="Times New Roman" panose="02020603050405020304" pitchFamily="18" charset="0"/>
            </a:endParaRPr>
          </a:p>
          <a:p>
            <a:pPr marL="30480" marR="30480"/>
            <a:r>
              <a:rPr lang="vi-VN" sz="2800" dirty="0">
                <a:solidFill>
                  <a:srgbClr val="1A04BC"/>
                </a:solidFill>
                <a:effectLst/>
                <a:latin typeface="Times New Roman" panose="02020603050405020304" pitchFamily="18" charset="0"/>
                <a:ea typeface="Times New Roman" panose="02020603050405020304" pitchFamily="18" charset="0"/>
              </a:rPr>
              <a:t>+ Lớp trong cùng có tác dụng tỏa nhiệt, làm nồi được ấm đều.</a:t>
            </a:r>
            <a:endParaRPr lang="en-US" sz="2800" dirty="0">
              <a:solidFill>
                <a:srgbClr val="1A04BC"/>
              </a:solidFill>
              <a:effectLst/>
              <a:latin typeface="Times New Roman" panose="02020603050405020304" pitchFamily="18" charset="0"/>
              <a:ea typeface="Times New Roman" panose="02020603050405020304" pitchFamily="18" charset="0"/>
            </a:endParaRPr>
          </a:p>
          <a:p>
            <a:pPr marL="30480" marR="30480"/>
            <a:r>
              <a:rPr lang="vi-VN" sz="2800" dirty="0">
                <a:solidFill>
                  <a:srgbClr val="1A04BC"/>
                </a:solidFill>
                <a:effectLst/>
                <a:latin typeface="Times New Roman" panose="02020603050405020304" pitchFamily="18" charset="0"/>
                <a:ea typeface="Times New Roman" panose="02020603050405020304" pitchFamily="18" charset="0"/>
              </a:rPr>
              <a:t>+ Lớp tiếp theo là lớp sứ cách nhiệt, chúng có nhiệm vụ giữ nhiệt cho toàn bộ nồi cơm.</a:t>
            </a:r>
            <a:endParaRPr lang="en-US" sz="2800" dirty="0">
              <a:solidFill>
                <a:srgbClr val="1A04BC"/>
              </a:solidFill>
              <a:effectLst/>
              <a:latin typeface="Times New Roman" panose="02020603050405020304" pitchFamily="18" charset="0"/>
              <a:ea typeface="Times New Roman" panose="02020603050405020304" pitchFamily="18" charset="0"/>
            </a:endParaRPr>
          </a:p>
          <a:p>
            <a:pPr marL="30480" marR="30480"/>
            <a:r>
              <a:rPr lang="vi-VN" sz="2800" dirty="0">
                <a:solidFill>
                  <a:srgbClr val="1A04BC"/>
                </a:solidFill>
                <a:effectLst/>
                <a:latin typeface="Times New Roman" panose="02020603050405020304" pitchFamily="18" charset="0"/>
                <a:ea typeface="Times New Roman" panose="02020603050405020304" pitchFamily="18" charset="0"/>
              </a:rPr>
              <a:t>+ Ngoài cùng là lớp vỏ, lớp này làm bằng chất liệu nhựa hoặc các chất liệu khác cách nhiệt giúp cách nhiệt với các bộ phận bên trong nồi cơm để bê dễ dàng không bị bỏng và thường được trang trí họa tiết để làm tăng tính thẩm mỹ cho nồi cơm.</a:t>
            </a:r>
            <a:endParaRPr lang="en-US" sz="2800" dirty="0">
              <a:solidFill>
                <a:srgbClr val="1A04BC"/>
              </a:solidFill>
              <a:effectLst/>
              <a:latin typeface="Times New Roman" panose="02020603050405020304" pitchFamily="18" charset="0"/>
              <a:ea typeface="Times New Roman" panose="02020603050405020304" pitchFamily="18" charset="0"/>
            </a:endParaRPr>
          </a:p>
          <a:p>
            <a:pPr algn="ctr"/>
            <a:endParaRPr lang="en-US" sz="2300" dirty="0">
              <a:latin typeface="Times New Roman" panose="02020603050405020304" pitchFamily="18" charset="0"/>
              <a:cs typeface="Times New Roman" panose="02020603050405020304" pitchFamily="18" charset="0"/>
            </a:endParaRPr>
          </a:p>
          <a:p>
            <a:pPr algn="ctr"/>
            <a:endParaRPr lang="en-US" sz="23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489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barn(inVertical)">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circle(in)">
                                      <p:cBhvr>
                                        <p:cTn id="36" dur="20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Effect transition="in" filter="fade">
                                      <p:cBhvr>
                                        <p:cTn id="4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60+ ảnh nền Powerpoint dễ thương, cute để làm slide"/>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2" name="Rectangle 1"/>
          <p:cNvSpPr/>
          <p:nvPr/>
        </p:nvSpPr>
        <p:spPr>
          <a:xfrm>
            <a:off x="952500" y="1143000"/>
            <a:ext cx="7239000" cy="1569660"/>
          </a:xfrm>
          <a:prstGeom prst="rect">
            <a:avLst/>
          </a:prstGeom>
        </p:spPr>
        <p:txBody>
          <a:bodyPr wrap="square">
            <a:spAutoFit/>
          </a:bodyPr>
          <a:lstStyle/>
          <a:p>
            <a:pPr marL="285750" indent="-285750" algn="just">
              <a:buFontTx/>
              <a:buChar char="-"/>
            </a:pPr>
            <a:r>
              <a:rPr lang="vi-VN" sz="3200" dirty="0">
                <a:solidFill>
                  <a:srgbClr val="1A04BC"/>
                </a:solidFill>
                <a:latin typeface="Times New Roman" panose="02020603050405020304" pitchFamily="18" charset="0"/>
                <a:ea typeface="Times New Roman" panose="02020603050405020304" pitchFamily="18" charset="0"/>
              </a:rPr>
              <a:t>Mâm nhiệt là bộ phận dẫn nhiệt tốt giúp truyền nhiệt đều dưới đáy xoong thì cơm mới</a:t>
            </a:r>
            <a:r>
              <a:rPr lang="en-US" sz="3200" dirty="0">
                <a:solidFill>
                  <a:srgbClr val="1A04BC"/>
                </a:solidFill>
                <a:latin typeface="Times New Roman" panose="02020603050405020304" pitchFamily="18" charset="0"/>
                <a:ea typeface="Times New Roman" panose="02020603050405020304" pitchFamily="18" charset="0"/>
              </a:rPr>
              <a:t> </a:t>
            </a:r>
            <a:r>
              <a:rPr lang="vi-VN" sz="3200" dirty="0">
                <a:solidFill>
                  <a:srgbClr val="1A04BC"/>
                </a:solidFill>
                <a:latin typeface="Times New Roman" panose="02020603050405020304" pitchFamily="18" charset="0"/>
                <a:ea typeface="Times New Roman" panose="02020603050405020304" pitchFamily="18" charset="0"/>
              </a:rPr>
              <a:t>chín đều.</a:t>
            </a:r>
            <a:endParaRPr lang="en-US" sz="3200" dirty="0">
              <a:solidFill>
                <a:srgbClr val="1A04BC"/>
              </a:solidFill>
              <a:latin typeface="Times New Roman" panose="02020603050405020304" pitchFamily="18" charset="0"/>
              <a:ea typeface="Times New Roman" panose="02020603050405020304" pitchFamily="18" charset="0"/>
            </a:endParaRPr>
          </a:p>
        </p:txBody>
      </p:sp>
      <p:sp>
        <p:nvSpPr>
          <p:cNvPr id="4" name="Rectangle 3"/>
          <p:cNvSpPr/>
          <p:nvPr/>
        </p:nvSpPr>
        <p:spPr>
          <a:xfrm>
            <a:off x="903514" y="2895600"/>
            <a:ext cx="7467600" cy="2062103"/>
          </a:xfrm>
          <a:prstGeom prst="rect">
            <a:avLst/>
          </a:prstGeom>
        </p:spPr>
        <p:txBody>
          <a:bodyPr wrap="square">
            <a:spAutoFit/>
          </a:bodyPr>
          <a:lstStyle/>
          <a:p>
            <a:r>
              <a:rPr lang="en-US" sz="3200" dirty="0">
                <a:solidFill>
                  <a:srgbClr val="1A04BC"/>
                </a:solidFill>
                <a:latin typeface="Times New Roman" panose="02020603050405020304" pitchFamily="18" charset="0"/>
                <a:ea typeface="Times New Roman" panose="02020603050405020304" pitchFamily="18" charset="0"/>
              </a:rPr>
              <a:t>-</a:t>
            </a:r>
            <a:r>
              <a:rPr lang="vi-VN" sz="3200" dirty="0">
                <a:solidFill>
                  <a:srgbClr val="1A04BC"/>
                </a:solidFill>
                <a:latin typeface="Times New Roman" panose="02020603050405020304" pitchFamily="18" charset="0"/>
                <a:ea typeface="Times New Roman" panose="02020603050405020304" pitchFamily="18" charset="0"/>
              </a:rPr>
              <a:t>Lõi nồi là bộ phận dẫn nhiệt và có tính chịu nhiệt tốt hơn và thường được phủ lớp chống dính để cơm không bị bám vào, đồng thời giúp quá trình vệ sinh được thuận tiện nhất.</a:t>
            </a:r>
            <a:endParaRPr lang="en-US" sz="3200" dirty="0">
              <a:solidFill>
                <a:srgbClr val="1A04BC"/>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Khám phá hơn 108 hình nền powerpoint pastel tuyệt vời nhất - POPPY"/>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2" name="Rectangle 1"/>
          <p:cNvSpPr/>
          <p:nvPr/>
        </p:nvSpPr>
        <p:spPr>
          <a:xfrm>
            <a:off x="685800" y="1066800"/>
            <a:ext cx="7315200" cy="1815882"/>
          </a:xfrm>
          <a:prstGeom prst="rect">
            <a:avLst/>
          </a:prstGeom>
        </p:spPr>
        <p:txBody>
          <a:bodyPr wrap="square">
            <a:spAutoFit/>
          </a:bodyPr>
          <a:lstStyle/>
          <a:p>
            <a:pPr marL="30480" marR="30480" algn="just"/>
            <a:r>
              <a:rPr lang="vi-VN" sz="2800" dirty="0">
                <a:solidFill>
                  <a:srgbClr val="1A04BC"/>
                </a:solidFill>
                <a:latin typeface="Times New Roman" panose="02020603050405020304" pitchFamily="18" charset="0"/>
                <a:ea typeface="Times New Roman" panose="02020603050405020304" pitchFamily="18" charset="0"/>
              </a:rPr>
              <a:t>Bộ phận điều khiển: Bộ phận này gắn liền với nồi cơm, chúng sử dụng rơ le, có tác dụng chuyển đổi từ chế độ nấu sang chế độ giữ ấm hay lựa chọn các chức năng nấu nướng khác.</a:t>
            </a:r>
            <a:endParaRPr lang="en-US" sz="2800" dirty="0">
              <a:solidFill>
                <a:srgbClr val="1A04BC"/>
              </a:solidFill>
              <a:latin typeface="Times New Roman" panose="02020603050405020304" pitchFamily="18" charset="0"/>
              <a:ea typeface="Times New Roman" panose="02020603050405020304" pitchFamily="18" charset="0"/>
            </a:endParaRPr>
          </a:p>
        </p:txBody>
      </p:sp>
      <p:pic>
        <p:nvPicPr>
          <p:cNvPr id="4" name="Hình ảnh 2">
            <a:extLst>
              <a:ext uri="{FF2B5EF4-FFF2-40B4-BE49-F238E27FC236}">
                <a16:creationId xmlns:a16="http://schemas.microsoft.com/office/drawing/2014/main" id="{C7A3D9C1-A33D-060E-8D87-08F8F8E68E2D}"/>
              </a:ext>
            </a:extLst>
          </p:cNvPr>
          <p:cNvPicPr>
            <a:picLocks noChangeAspect="1"/>
          </p:cNvPicPr>
          <p:nvPr/>
        </p:nvPicPr>
        <p:blipFill>
          <a:blip r:embed="rId3"/>
          <a:stretch>
            <a:fillRect/>
          </a:stretch>
        </p:blipFill>
        <p:spPr>
          <a:xfrm>
            <a:off x="2552700" y="2882682"/>
            <a:ext cx="4038600"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0" y="0"/>
            <a:ext cx="9144000" cy="6858000"/>
          </a:xfrm>
          <a:prstGeom prst="rect">
            <a:avLst/>
          </a:prstGeom>
        </p:spPr>
      </p:pic>
      <p:pic>
        <p:nvPicPr>
          <p:cNvPr id="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283" y="3941782"/>
            <a:ext cx="1478584" cy="159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loud Callout 20"/>
          <p:cNvSpPr/>
          <p:nvPr/>
        </p:nvSpPr>
        <p:spPr>
          <a:xfrm>
            <a:off x="2141832" y="381001"/>
            <a:ext cx="6925967" cy="4403329"/>
          </a:xfrm>
          <a:prstGeom prst="cloudCallout">
            <a:avLst>
              <a:gd name="adj1" fmla="val -73658"/>
              <a:gd name="adj2" fmla="val 25385"/>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bảng</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liệu</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chúng</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ta </a:t>
            </a:r>
            <a:r>
              <a:rPr lang="en-US"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thấy</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Khả</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năng</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dẫn</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nhiệt</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lỏng</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thấp</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Vậy</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lỏng</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truyền</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nhiệt</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bằng</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hình</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thức</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26139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21"/>
                                        </p:tgtEl>
                                        <p:attrNameLst>
                                          <p:attrName>ppt_x</p:attrName>
                                        </p:attrNameLst>
                                      </p:cBhvr>
                                      <p:tavLst>
                                        <p:tav tm="0">
                                          <p:val>
                                            <p:strVal val="ppt_x"/>
                                          </p:val>
                                        </p:tav>
                                        <p:tav tm="100000">
                                          <p:val>
                                            <p:strVal val="ppt_x"/>
                                          </p:val>
                                        </p:tav>
                                      </p:tavLst>
                                    </p:anim>
                                    <p:anim calcmode="lin" valueType="num">
                                      <p:cBhvr additive="base">
                                        <p:cTn id="19" dur="500"/>
                                        <p:tgtEl>
                                          <p:spTgt spid="21"/>
                                        </p:tgtEl>
                                        <p:attrNameLst>
                                          <p:attrName>ppt_y</p:attrName>
                                        </p:attrNameLst>
                                      </p:cBhvr>
                                      <p:tavLst>
                                        <p:tav tm="0">
                                          <p:val>
                                            <p:strVal val="ppt_y"/>
                                          </p:val>
                                        </p:tav>
                                        <p:tav tm="100000">
                                          <p:val>
                                            <p:strVal val="1+ppt_h/2"/>
                                          </p:val>
                                        </p:tav>
                                      </p:tavLst>
                                    </p:anim>
                                    <p:set>
                                      <p:cBhvr>
                                        <p:cTn id="20" dur="1" fill="hold">
                                          <p:stCondLst>
                                            <p:cond delay="499"/>
                                          </p:stCondLst>
                                        </p:cTn>
                                        <p:tgtEl>
                                          <p:spTgt spid="21"/>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18"/>
                                        </p:tgtEl>
                                        <p:attrNameLst>
                                          <p:attrName>ppt_x</p:attrName>
                                        </p:attrNameLst>
                                      </p:cBhvr>
                                      <p:tavLst>
                                        <p:tav tm="0">
                                          <p:val>
                                            <p:strVal val="ppt_x"/>
                                          </p:val>
                                        </p:tav>
                                        <p:tav tm="100000">
                                          <p:val>
                                            <p:strVal val="ppt_x"/>
                                          </p:val>
                                        </p:tav>
                                      </p:tavLst>
                                    </p:anim>
                                    <p:anim calcmode="lin" valueType="num">
                                      <p:cBhvr additive="base">
                                        <p:cTn id="23" dur="500"/>
                                        <p:tgtEl>
                                          <p:spTgt spid="18"/>
                                        </p:tgtEl>
                                        <p:attrNameLst>
                                          <p:attrName>ppt_y</p:attrName>
                                        </p:attrNameLst>
                                      </p:cBhvr>
                                      <p:tavLst>
                                        <p:tav tm="0">
                                          <p:val>
                                            <p:strVal val="ppt_y"/>
                                          </p:val>
                                        </p:tav>
                                        <p:tav tm="100000">
                                          <p:val>
                                            <p:strVal val="1+ppt_h/2"/>
                                          </p:val>
                                        </p:tav>
                                      </p:tavLst>
                                    </p:anim>
                                    <p:set>
                                      <p:cBhvr>
                                        <p:cTn id="2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00+ ảnh làm slide PowerPoint cực đẹp, chuyên nghiệp không nên bỏ lỡ -  Thegioididong.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Hộp Văn bản 6">
            <a:extLst>
              <a:ext uri="{FF2B5EF4-FFF2-40B4-BE49-F238E27FC236}">
                <a16:creationId xmlns:a16="http://schemas.microsoft.com/office/drawing/2014/main" id="{A1FF35E8-30AE-C600-DBDE-94C7103D43BF}"/>
              </a:ext>
            </a:extLst>
          </p:cNvPr>
          <p:cNvSpPr txBox="1"/>
          <p:nvPr/>
        </p:nvSpPr>
        <p:spPr>
          <a:xfrm>
            <a:off x="0" y="2721"/>
            <a:ext cx="2486578"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II. ĐỐI LƯU</a:t>
            </a:r>
          </a:p>
        </p:txBody>
      </p:sp>
      <p:sp>
        <p:nvSpPr>
          <p:cNvPr id="4" name="Hộp Văn bản 1">
            <a:extLst>
              <a:ext uri="{FF2B5EF4-FFF2-40B4-BE49-F238E27FC236}">
                <a16:creationId xmlns:a16="http://schemas.microsoft.com/office/drawing/2014/main" id="{4C2EA671-A927-610B-CDF9-224EF82BF4C4}"/>
              </a:ext>
            </a:extLst>
          </p:cNvPr>
          <p:cNvSpPr txBox="1"/>
          <p:nvPr/>
        </p:nvSpPr>
        <p:spPr>
          <a:xfrm>
            <a:off x="-10886" y="457200"/>
            <a:ext cx="2364750" cy="553998"/>
          </a:xfrm>
          <a:prstGeom prst="rect">
            <a:avLst/>
          </a:prstGeom>
          <a:noFill/>
        </p:spPr>
        <p:txBody>
          <a:bodyPr wrap="none"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1.Thí </a:t>
            </a:r>
            <a:r>
              <a:rPr lang="en-US" sz="3000" b="1" dirty="0" err="1">
                <a:solidFill>
                  <a:srgbClr val="FF0000"/>
                </a:solidFill>
                <a:latin typeface="Times New Roman" panose="02020603050405020304" pitchFamily="18" charset="0"/>
                <a:cs typeface="Times New Roman" panose="02020603050405020304" pitchFamily="18" charset="0"/>
              </a:rPr>
              <a:t>nghiệm</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5" name="Hộp Văn bản 2">
            <a:extLst>
              <a:ext uri="{FF2B5EF4-FFF2-40B4-BE49-F238E27FC236}">
                <a16:creationId xmlns:a16="http://schemas.microsoft.com/office/drawing/2014/main" id="{D64595CD-AF89-B8D6-7CCF-09DC74C7E885}"/>
              </a:ext>
            </a:extLst>
          </p:cNvPr>
          <p:cNvSpPr txBox="1"/>
          <p:nvPr/>
        </p:nvSpPr>
        <p:spPr>
          <a:xfrm>
            <a:off x="32657" y="988751"/>
            <a:ext cx="5410200" cy="4601260"/>
          </a:xfrm>
          <a:prstGeom prst="rect">
            <a:avLst/>
          </a:prstGeom>
          <a:noFill/>
        </p:spPr>
        <p:txBody>
          <a:bodyPr wrap="square" rtlCol="0">
            <a:spAutoFit/>
          </a:bodyPr>
          <a:lstStyle/>
          <a:p>
            <a:r>
              <a:rPr lang="en-US" sz="2500" b="1" i="1" dirty="0" err="1">
                <a:solidFill>
                  <a:srgbClr val="1A04BC"/>
                </a:solidFill>
                <a:latin typeface="Times New Roman" panose="02020603050405020304" pitchFamily="18" charset="0"/>
                <a:cs typeface="Times New Roman" panose="02020603050405020304" pitchFamily="18" charset="0"/>
              </a:rPr>
              <a:t>Chuẩn</a:t>
            </a:r>
            <a:r>
              <a:rPr lang="en-US" sz="2500" b="1" i="1" dirty="0">
                <a:solidFill>
                  <a:srgbClr val="1A04BC"/>
                </a:solidFill>
                <a:latin typeface="Times New Roman" panose="02020603050405020304" pitchFamily="18" charset="0"/>
                <a:cs typeface="Times New Roman" panose="02020603050405020304" pitchFamily="18" charset="0"/>
              </a:rPr>
              <a:t> </a:t>
            </a:r>
            <a:r>
              <a:rPr lang="en-US" sz="2500" b="1" i="1" dirty="0" err="1">
                <a:solidFill>
                  <a:srgbClr val="1A04BC"/>
                </a:solidFill>
                <a:latin typeface="Times New Roman" panose="02020603050405020304" pitchFamily="18" charset="0"/>
                <a:cs typeface="Times New Roman" panose="02020603050405020304" pitchFamily="18" charset="0"/>
              </a:rPr>
              <a:t>bị</a:t>
            </a:r>
            <a:r>
              <a:rPr lang="en-US" sz="2500" b="1" i="1" dirty="0">
                <a:solidFill>
                  <a:srgbClr val="1A04BC"/>
                </a:solidFill>
                <a:latin typeface="Times New Roman" panose="02020603050405020304" pitchFamily="18" charset="0"/>
                <a:cs typeface="Times New Roman" panose="02020603050405020304" pitchFamily="18" charset="0"/>
              </a:rPr>
              <a:t>:  </a:t>
            </a:r>
          </a:p>
          <a:p>
            <a:pPr marL="285750" indent="-285750">
              <a:buFontTx/>
              <a:buChar char="-"/>
            </a:pPr>
            <a:r>
              <a:rPr lang="en-US" sz="2500" dirty="0">
                <a:solidFill>
                  <a:srgbClr val="1A04BC"/>
                </a:solidFill>
                <a:latin typeface="Times New Roman" panose="02020603050405020304" pitchFamily="18" charset="0"/>
                <a:cs typeface="Times New Roman" panose="02020603050405020304" pitchFamily="18" charset="0"/>
              </a:rPr>
              <a:t>Hai </a:t>
            </a:r>
            <a:r>
              <a:rPr lang="en-US" sz="2500" dirty="0" err="1">
                <a:solidFill>
                  <a:srgbClr val="1A04BC"/>
                </a:solidFill>
                <a:latin typeface="Times New Roman" panose="02020603050405020304" pitchFamily="18" charset="0"/>
                <a:cs typeface="Times New Roman" panose="02020603050405020304" pitchFamily="18" charset="0"/>
              </a:rPr>
              <a:t>ống</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nghiệm</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đựng</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nước</a:t>
            </a:r>
            <a:endParaRPr lang="en-US" sz="2500" dirty="0">
              <a:solidFill>
                <a:srgbClr val="1A04BC"/>
              </a:solidFill>
              <a:latin typeface="Times New Roman" panose="02020603050405020304" pitchFamily="18" charset="0"/>
              <a:cs typeface="Times New Roman" panose="02020603050405020304" pitchFamily="18" charset="0"/>
            </a:endParaRPr>
          </a:p>
          <a:p>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Ống</a:t>
            </a:r>
            <a:r>
              <a:rPr lang="en-US" sz="2500" dirty="0">
                <a:solidFill>
                  <a:srgbClr val="1A04BC"/>
                </a:solidFill>
                <a:latin typeface="Times New Roman" panose="02020603050405020304" pitchFamily="18" charset="0"/>
                <a:cs typeface="Times New Roman" panose="02020603050405020304" pitchFamily="18" charset="0"/>
              </a:rPr>
              <a:t> 1: </a:t>
            </a:r>
            <a:r>
              <a:rPr lang="en-US" sz="2500" dirty="0" err="1">
                <a:solidFill>
                  <a:srgbClr val="1A04BC"/>
                </a:solidFill>
                <a:latin typeface="Times New Roman" panose="02020603050405020304" pitchFamily="18" charset="0"/>
                <a:cs typeface="Times New Roman" panose="02020603050405020304" pitchFamily="18" charset="0"/>
              </a:rPr>
              <a:t>có</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gắn</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viên</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bị</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sáp</a:t>
            </a:r>
            <a:r>
              <a:rPr lang="en-US" sz="2500" dirty="0">
                <a:solidFill>
                  <a:srgbClr val="1A04BC"/>
                </a:solidFill>
                <a:latin typeface="Times New Roman" panose="02020603050405020304" pitchFamily="18" charset="0"/>
                <a:cs typeface="Times New Roman" panose="02020603050405020304" pitchFamily="18" charset="0"/>
              </a:rPr>
              <a:t> ở </a:t>
            </a:r>
            <a:r>
              <a:rPr lang="en-US" sz="2500" dirty="0" err="1">
                <a:solidFill>
                  <a:srgbClr val="1A04BC"/>
                </a:solidFill>
                <a:latin typeface="Times New Roman" panose="02020603050405020304" pitchFamily="18" charset="0"/>
                <a:cs typeface="Times New Roman" panose="02020603050405020304" pitchFamily="18" charset="0"/>
              </a:rPr>
              <a:t>dưới</a:t>
            </a:r>
            <a:endParaRPr lang="en-US" sz="2500" dirty="0">
              <a:solidFill>
                <a:srgbClr val="1A04BC"/>
              </a:solidFill>
              <a:latin typeface="Times New Roman" panose="02020603050405020304" pitchFamily="18" charset="0"/>
              <a:cs typeface="Times New Roman" panose="02020603050405020304" pitchFamily="18" charset="0"/>
            </a:endParaRPr>
          </a:p>
          <a:p>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Ống</a:t>
            </a:r>
            <a:r>
              <a:rPr lang="en-US" sz="2500" dirty="0">
                <a:solidFill>
                  <a:srgbClr val="1A04BC"/>
                </a:solidFill>
                <a:latin typeface="Times New Roman" panose="02020603050405020304" pitchFamily="18" charset="0"/>
                <a:cs typeface="Times New Roman" panose="02020603050405020304" pitchFamily="18" charset="0"/>
              </a:rPr>
              <a:t> 2: </a:t>
            </a:r>
            <a:r>
              <a:rPr lang="en-US" sz="2500" dirty="0" err="1">
                <a:solidFill>
                  <a:srgbClr val="1A04BC"/>
                </a:solidFill>
                <a:latin typeface="Times New Roman" panose="02020603050405020304" pitchFamily="18" charset="0"/>
                <a:cs typeface="Times New Roman" panose="02020603050405020304" pitchFamily="18" charset="0"/>
              </a:rPr>
              <a:t>có</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gắn</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viện</a:t>
            </a:r>
            <a:r>
              <a:rPr lang="en-US" sz="2500" dirty="0">
                <a:solidFill>
                  <a:srgbClr val="1A04BC"/>
                </a:solidFill>
                <a:latin typeface="Times New Roman" panose="02020603050405020304" pitchFamily="18" charset="0"/>
                <a:cs typeface="Times New Roman" panose="02020603050405020304" pitchFamily="18" charset="0"/>
              </a:rPr>
              <a:t> bi </a:t>
            </a:r>
            <a:r>
              <a:rPr lang="en-US" sz="2500" dirty="0" err="1">
                <a:solidFill>
                  <a:srgbClr val="1A04BC"/>
                </a:solidFill>
                <a:latin typeface="Times New Roman" panose="02020603050405020304" pitchFamily="18" charset="0"/>
                <a:cs typeface="Times New Roman" panose="02020603050405020304" pitchFamily="18" charset="0"/>
              </a:rPr>
              <a:t>sáp</a:t>
            </a:r>
            <a:r>
              <a:rPr lang="en-US" sz="2500" dirty="0">
                <a:solidFill>
                  <a:srgbClr val="1A04BC"/>
                </a:solidFill>
                <a:latin typeface="Times New Roman" panose="02020603050405020304" pitchFamily="18" charset="0"/>
                <a:cs typeface="Times New Roman" panose="02020603050405020304" pitchFamily="18" charset="0"/>
              </a:rPr>
              <a:t> ở </a:t>
            </a:r>
            <a:r>
              <a:rPr lang="en-US" sz="2500" dirty="0" err="1">
                <a:solidFill>
                  <a:srgbClr val="1A04BC"/>
                </a:solidFill>
                <a:latin typeface="Times New Roman" panose="02020603050405020304" pitchFamily="18" charset="0"/>
                <a:cs typeface="Times New Roman" panose="02020603050405020304" pitchFamily="18" charset="0"/>
              </a:rPr>
              <a:t>miệng</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ống</a:t>
            </a:r>
            <a:endParaRPr lang="en-US" sz="2500" dirty="0">
              <a:solidFill>
                <a:srgbClr val="1A04BC"/>
              </a:solidFill>
              <a:latin typeface="Times New Roman" panose="02020603050405020304" pitchFamily="18" charset="0"/>
              <a:cs typeface="Times New Roman" panose="02020603050405020304" pitchFamily="18" charset="0"/>
            </a:endParaRPr>
          </a:p>
          <a:p>
            <a:r>
              <a:rPr lang="en-US" sz="2500" b="1" i="1" dirty="0" err="1">
                <a:solidFill>
                  <a:srgbClr val="1A04BC"/>
                </a:solidFill>
                <a:latin typeface="Times New Roman" panose="02020603050405020304" pitchFamily="18" charset="0"/>
                <a:cs typeface="Times New Roman" panose="02020603050405020304" pitchFamily="18" charset="0"/>
              </a:rPr>
              <a:t>Tiến</a:t>
            </a:r>
            <a:r>
              <a:rPr lang="en-US" sz="2500" b="1" i="1" dirty="0">
                <a:solidFill>
                  <a:srgbClr val="1A04BC"/>
                </a:solidFill>
                <a:latin typeface="Times New Roman" panose="02020603050405020304" pitchFamily="18" charset="0"/>
                <a:cs typeface="Times New Roman" panose="02020603050405020304" pitchFamily="18" charset="0"/>
              </a:rPr>
              <a:t> </a:t>
            </a:r>
            <a:r>
              <a:rPr lang="en-US" sz="2500" b="1" i="1" dirty="0" err="1">
                <a:solidFill>
                  <a:srgbClr val="1A04BC"/>
                </a:solidFill>
                <a:latin typeface="Times New Roman" panose="02020603050405020304" pitchFamily="18" charset="0"/>
                <a:cs typeface="Times New Roman" panose="02020603050405020304" pitchFamily="18" charset="0"/>
              </a:rPr>
              <a:t>hành</a:t>
            </a:r>
            <a:r>
              <a:rPr lang="en-US" sz="2500" b="1" i="1" dirty="0">
                <a:solidFill>
                  <a:srgbClr val="1A04BC"/>
                </a:solidFill>
                <a:latin typeface="Times New Roman" panose="02020603050405020304" pitchFamily="18" charset="0"/>
                <a:cs typeface="Times New Roman" panose="02020603050405020304" pitchFamily="18" charset="0"/>
              </a:rPr>
              <a:t>:</a:t>
            </a:r>
          </a:p>
          <a:p>
            <a:pPr marL="285750" indent="-285750">
              <a:buFontTx/>
              <a:buChar char="-"/>
            </a:pPr>
            <a:r>
              <a:rPr lang="en-US" sz="2500" dirty="0" err="1">
                <a:solidFill>
                  <a:srgbClr val="1A04BC"/>
                </a:solidFill>
                <a:latin typeface="Times New Roman" panose="02020603050405020304" pitchFamily="18" charset="0"/>
                <a:cs typeface="Times New Roman" panose="02020603050405020304" pitchFamily="18" charset="0"/>
              </a:rPr>
              <a:t>Đun</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nóng</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nước</a:t>
            </a:r>
            <a:r>
              <a:rPr lang="en-US" sz="2500" dirty="0">
                <a:solidFill>
                  <a:srgbClr val="1A04BC"/>
                </a:solidFill>
                <a:latin typeface="Times New Roman" panose="02020603050405020304" pitchFamily="18" charset="0"/>
                <a:cs typeface="Times New Roman" panose="02020603050405020304" pitchFamily="18" charset="0"/>
              </a:rPr>
              <a:t> ở </a:t>
            </a:r>
            <a:r>
              <a:rPr lang="en-US" sz="2500" dirty="0" err="1">
                <a:solidFill>
                  <a:srgbClr val="1A04BC"/>
                </a:solidFill>
                <a:latin typeface="Times New Roman" panose="02020603050405020304" pitchFamily="18" charset="0"/>
                <a:cs typeface="Times New Roman" panose="02020603050405020304" pitchFamily="18" charset="0"/>
              </a:rPr>
              <a:t>gần</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miệng</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ống</a:t>
            </a:r>
            <a:r>
              <a:rPr lang="en-US" sz="2500" dirty="0">
                <a:solidFill>
                  <a:srgbClr val="1A04BC"/>
                </a:solidFill>
                <a:latin typeface="Times New Roman" panose="02020603050405020304" pitchFamily="18" charset="0"/>
                <a:cs typeface="Times New Roman" panose="02020603050405020304" pitchFamily="18" charset="0"/>
              </a:rPr>
              <a:t> </a:t>
            </a:r>
          </a:p>
          <a:p>
            <a:r>
              <a:rPr lang="en-US" sz="2500" dirty="0" err="1">
                <a:solidFill>
                  <a:srgbClr val="1A04BC"/>
                </a:solidFill>
                <a:latin typeface="Times New Roman" panose="02020603050405020304" pitchFamily="18" charset="0"/>
                <a:cs typeface="Times New Roman" panose="02020603050405020304" pitchFamily="18" charset="0"/>
              </a:rPr>
              <a:t>nghiệm</a:t>
            </a:r>
            <a:r>
              <a:rPr lang="en-US" sz="2500" dirty="0">
                <a:solidFill>
                  <a:srgbClr val="1A04BC"/>
                </a:solidFill>
                <a:latin typeface="Times New Roman" panose="02020603050405020304" pitchFamily="18" charset="0"/>
                <a:cs typeface="Times New Roman" panose="02020603050405020304" pitchFamily="18" charset="0"/>
              </a:rPr>
              <a:t> (1)</a:t>
            </a:r>
          </a:p>
          <a:p>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và</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đáy</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ống</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nghiệm</a:t>
            </a:r>
            <a:r>
              <a:rPr lang="en-US" sz="2500" dirty="0">
                <a:solidFill>
                  <a:srgbClr val="1A04BC"/>
                </a:solidFill>
                <a:latin typeface="Times New Roman" panose="02020603050405020304" pitchFamily="18" charset="0"/>
                <a:cs typeface="Times New Roman" panose="02020603050405020304" pitchFamily="18" charset="0"/>
              </a:rPr>
              <a:t> (2)  </a:t>
            </a:r>
            <a:r>
              <a:rPr lang="en-US" sz="2500" dirty="0" err="1">
                <a:solidFill>
                  <a:srgbClr val="1A04BC"/>
                </a:solidFill>
                <a:latin typeface="Times New Roman" panose="02020603050405020304" pitchFamily="18" charset="0"/>
                <a:cs typeface="Times New Roman" panose="02020603050405020304" pitchFamily="18" charset="0"/>
              </a:rPr>
              <a:t>trong</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cùng</a:t>
            </a:r>
            <a:r>
              <a:rPr lang="en-US" sz="2500" dirty="0">
                <a:solidFill>
                  <a:srgbClr val="1A04BC"/>
                </a:solidFill>
                <a:latin typeface="Times New Roman" panose="02020603050405020304" pitchFamily="18" charset="0"/>
                <a:cs typeface="Times New Roman" panose="02020603050405020304" pitchFamily="18" charset="0"/>
              </a:rPr>
              <a:t> 1 </a:t>
            </a:r>
            <a:r>
              <a:rPr lang="en-US" sz="2500" dirty="0" err="1">
                <a:solidFill>
                  <a:srgbClr val="1A04BC"/>
                </a:solidFill>
                <a:latin typeface="Times New Roman" panose="02020603050405020304" pitchFamily="18" charset="0"/>
                <a:cs typeface="Times New Roman" panose="02020603050405020304" pitchFamily="18" charset="0"/>
              </a:rPr>
              <a:t>khoảng</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thời</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gian</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quan</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sát</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xem</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miếng</a:t>
            </a:r>
            <a:r>
              <a:rPr lang="en-US" sz="2500" dirty="0">
                <a:solidFill>
                  <a:srgbClr val="1A04BC"/>
                </a:solidFill>
                <a:latin typeface="Times New Roman" panose="02020603050405020304" pitchFamily="18" charset="0"/>
                <a:cs typeface="Times New Roman" panose="02020603050405020304" pitchFamily="18" charset="0"/>
              </a:rPr>
              <a:t> </a:t>
            </a:r>
          </a:p>
          <a:p>
            <a:r>
              <a:rPr lang="en-US" sz="2500" dirty="0" err="1">
                <a:solidFill>
                  <a:srgbClr val="1A04BC"/>
                </a:solidFill>
                <a:latin typeface="Times New Roman" panose="02020603050405020304" pitchFamily="18" charset="0"/>
                <a:cs typeface="Times New Roman" panose="02020603050405020304" pitchFamily="18" charset="0"/>
              </a:rPr>
              <a:t>sáp</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trong</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hai</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ống</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nghiệm</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có</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bị</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nóng</a:t>
            </a:r>
            <a:r>
              <a:rPr lang="en-US" sz="2500" dirty="0">
                <a:solidFill>
                  <a:srgbClr val="1A04BC"/>
                </a:solidFill>
                <a:latin typeface="Times New Roman" panose="02020603050405020304" pitchFamily="18" charset="0"/>
                <a:cs typeface="Times New Roman" panose="02020603050405020304" pitchFamily="18" charset="0"/>
              </a:rPr>
              <a:t> </a:t>
            </a:r>
            <a:r>
              <a:rPr lang="en-US" sz="2500" dirty="0" err="1">
                <a:solidFill>
                  <a:srgbClr val="1A04BC"/>
                </a:solidFill>
                <a:latin typeface="Times New Roman" panose="02020603050405020304" pitchFamily="18" charset="0"/>
                <a:cs typeface="Times New Roman" panose="02020603050405020304" pitchFamily="18" charset="0"/>
              </a:rPr>
              <a:t>chảy</a:t>
            </a:r>
            <a:r>
              <a:rPr lang="en-US" sz="2500" dirty="0">
                <a:solidFill>
                  <a:srgbClr val="1A04BC"/>
                </a:solidFill>
                <a:latin typeface="Times New Roman" panose="02020603050405020304" pitchFamily="18" charset="0"/>
                <a:cs typeface="Times New Roman" panose="02020603050405020304" pitchFamily="18" charset="0"/>
              </a:rPr>
              <a:t> hay </a:t>
            </a:r>
            <a:r>
              <a:rPr lang="en-US" sz="2500" dirty="0" err="1">
                <a:solidFill>
                  <a:srgbClr val="1A04BC"/>
                </a:solidFill>
                <a:latin typeface="Times New Roman" panose="02020603050405020304" pitchFamily="18" charset="0"/>
                <a:cs typeface="Times New Roman" panose="02020603050405020304" pitchFamily="18" charset="0"/>
              </a:rPr>
              <a:t>không</a:t>
            </a:r>
            <a:r>
              <a:rPr lang="en-US" sz="2500" dirty="0">
                <a:solidFill>
                  <a:srgbClr val="1A04BC"/>
                </a:solidFill>
                <a:latin typeface="Times New Roman" panose="02020603050405020304" pitchFamily="18" charset="0"/>
                <a:cs typeface="Times New Roman" panose="02020603050405020304" pitchFamily="18" charset="0"/>
              </a:rPr>
              <a:t>?</a:t>
            </a:r>
          </a:p>
          <a:p>
            <a:pPr marL="285750" indent="-285750">
              <a:buFontTx/>
              <a:buChar char="-"/>
            </a:pPr>
            <a:endParaRPr lang="en-US" dirty="0"/>
          </a:p>
        </p:txBody>
      </p:sp>
      <p:pic>
        <p:nvPicPr>
          <p:cNvPr id="6" name="Hình ảnh 3">
            <a:extLst>
              <a:ext uri="{FF2B5EF4-FFF2-40B4-BE49-F238E27FC236}">
                <a16:creationId xmlns:a16="http://schemas.microsoft.com/office/drawing/2014/main" id="{3E76D200-E102-8575-489D-641389C8AD0F}"/>
              </a:ext>
            </a:extLst>
          </p:cNvPr>
          <p:cNvPicPr>
            <a:picLocks noChangeAspect="1"/>
          </p:cNvPicPr>
          <p:nvPr/>
        </p:nvPicPr>
        <p:blipFill>
          <a:blip r:embed="rId3"/>
          <a:stretch>
            <a:fillRect/>
          </a:stretch>
        </p:blipFill>
        <p:spPr>
          <a:xfrm>
            <a:off x="5486401" y="1276350"/>
            <a:ext cx="3657600" cy="3829050"/>
          </a:xfrm>
          <a:prstGeom prst="rect">
            <a:avLst/>
          </a:prstGeom>
        </p:spPr>
      </p:pic>
    </p:spTree>
    <p:extLst>
      <p:ext uri="{BB962C8B-B14F-4D97-AF65-F5344CB8AC3E}">
        <p14:creationId xmlns:p14="http://schemas.microsoft.com/office/powerpoint/2010/main" val="222747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additive="base">
                                        <p:cTn id="2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 calcmode="lin" valueType="num">
                                      <p:cBhvr additive="base">
                                        <p:cTn id="40"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5" end="5"/>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 calcmode="lin" valueType="num">
                                      <p:cBhvr additive="base">
                                        <p:cTn id="44"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6" end="6"/>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 calcmode="lin" valueType="num">
                                      <p:cBhvr additive="base">
                                        <p:cTn id="4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7" end="7"/>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 calcmode="lin" valueType="num">
                                      <p:cBhvr additive="base">
                                        <p:cTn id="52"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additive="base">
                                        <p:cTn id="58" dur="500" fill="hold"/>
                                        <p:tgtEl>
                                          <p:spTgt spid="6"/>
                                        </p:tgtEl>
                                        <p:attrNameLst>
                                          <p:attrName>ppt_x</p:attrName>
                                        </p:attrNameLst>
                                      </p:cBhvr>
                                      <p:tavLst>
                                        <p:tav tm="0">
                                          <p:val>
                                            <p:strVal val="#ppt_x"/>
                                          </p:val>
                                        </p:tav>
                                        <p:tav tm="100000">
                                          <p:val>
                                            <p:strVal val="#ppt_x"/>
                                          </p:val>
                                        </p:tav>
                                      </p:tavLst>
                                    </p:anim>
                                    <p:anim calcmode="lin" valueType="num">
                                      <p:cBhvr additive="base">
                                        <p:cTn id="5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0"/>
          <p:cNvSpPr txBox="1">
            <a:spLocks noChangeArrowheads="1"/>
          </p:cNvSpPr>
          <p:nvPr/>
        </p:nvSpPr>
        <p:spPr bwMode="auto">
          <a:xfrm>
            <a:off x="3943350" y="5257802"/>
            <a:ext cx="1200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200" b="1"/>
              <a:t>Hình 22.3</a:t>
            </a:r>
          </a:p>
        </p:txBody>
      </p:sp>
      <p:sp>
        <p:nvSpPr>
          <p:cNvPr id="7171" name="Rectangle 2" descr="Oak"/>
          <p:cNvSpPr>
            <a:spLocks noChangeArrowheads="1"/>
          </p:cNvSpPr>
          <p:nvPr/>
        </p:nvSpPr>
        <p:spPr bwMode="auto">
          <a:xfrm>
            <a:off x="4000500" y="4876800"/>
            <a:ext cx="4229100" cy="19812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7172" name="AutoShape 3"/>
          <p:cNvSpPr>
            <a:spLocks noChangeArrowheads="1"/>
          </p:cNvSpPr>
          <p:nvPr/>
        </p:nvSpPr>
        <p:spPr bwMode="auto">
          <a:xfrm flipH="1">
            <a:off x="6118622" y="4984751"/>
            <a:ext cx="1314450" cy="914400"/>
          </a:xfrm>
          <a:prstGeom prst="cube">
            <a:avLst>
              <a:gd name="adj" fmla="val 83329"/>
            </a:avLst>
          </a:prstGeom>
          <a:gradFill rotWithShape="1">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29" name="AutoShape 4"/>
          <p:cNvSpPr>
            <a:spLocks noChangeArrowheads="1"/>
          </p:cNvSpPr>
          <p:nvPr/>
        </p:nvSpPr>
        <p:spPr bwMode="auto">
          <a:xfrm>
            <a:off x="6515100" y="874713"/>
            <a:ext cx="57150" cy="4267200"/>
          </a:xfrm>
          <a:prstGeom prst="can">
            <a:avLst>
              <a:gd name="adj" fmla="val 52370"/>
            </a:avLst>
          </a:prstGeom>
          <a:gradFill rotWithShape="1">
            <a:gsLst>
              <a:gs pos="0">
                <a:schemeClr val="bg2"/>
              </a:gs>
              <a:gs pos="50000">
                <a:schemeClr val="bg1"/>
              </a:gs>
              <a:gs pos="100000">
                <a:schemeClr val="bg2"/>
              </a:gs>
            </a:gsLst>
            <a:lin ang="0" scaled="1"/>
          </a:gradFill>
          <a:ln w="9525">
            <a:solidFill>
              <a:schemeClr val="tx1"/>
            </a:solidFill>
            <a:round/>
            <a:headEnd/>
            <a:tailEnd/>
          </a:ln>
          <a:effectLst/>
        </p:spPr>
        <p:txBody>
          <a:bodyPr wrap="none" anchor="ctr"/>
          <a:lstStyle/>
          <a:p>
            <a:pPr eaLnBrk="1" hangingPunct="1">
              <a:defRPr/>
            </a:pPr>
            <a:endParaRPr lang="en-US" sz="1350">
              <a:latin typeface="Arial" charset="0"/>
            </a:endParaRPr>
          </a:p>
        </p:txBody>
      </p:sp>
      <p:grpSp>
        <p:nvGrpSpPr>
          <p:cNvPr id="7174" name="Group 5"/>
          <p:cNvGrpSpPr>
            <a:grpSpLocks/>
          </p:cNvGrpSpPr>
          <p:nvPr/>
        </p:nvGrpSpPr>
        <p:grpSpPr bwMode="auto">
          <a:xfrm rot="8381525">
            <a:off x="4610100" y="2519363"/>
            <a:ext cx="3371850" cy="533400"/>
            <a:chOff x="1488" y="1776"/>
            <a:chExt cx="2832" cy="432"/>
          </a:xfrm>
        </p:grpSpPr>
        <p:sp>
          <p:nvSpPr>
            <p:cNvPr id="7219" name="AutoShape 6"/>
            <p:cNvSpPr>
              <a:spLocks noChangeArrowheads="1"/>
            </p:cNvSpPr>
            <p:nvPr/>
          </p:nvSpPr>
          <p:spPr bwMode="auto">
            <a:xfrm>
              <a:off x="3744" y="1776"/>
              <a:ext cx="576" cy="432"/>
            </a:xfrm>
            <a:prstGeom prst="flowChartDelay">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7220" name="Rectangle 7"/>
            <p:cNvSpPr>
              <a:spLocks noChangeArrowheads="1"/>
            </p:cNvSpPr>
            <p:nvPr/>
          </p:nvSpPr>
          <p:spPr bwMode="auto">
            <a:xfrm>
              <a:off x="1488" y="1776"/>
              <a:ext cx="2256" cy="432"/>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grpSp>
      <p:sp>
        <p:nvSpPr>
          <p:cNvPr id="7175" name="Freeform 8"/>
          <p:cNvSpPr>
            <a:spLocks/>
          </p:cNvSpPr>
          <p:nvPr/>
        </p:nvSpPr>
        <p:spPr bwMode="auto">
          <a:xfrm>
            <a:off x="5362575" y="3389313"/>
            <a:ext cx="376238" cy="527051"/>
          </a:xfrm>
          <a:custGeom>
            <a:avLst/>
            <a:gdLst>
              <a:gd name="T0" fmla="*/ 0 w 316"/>
              <a:gd name="T1" fmla="*/ 2147483646 h 332"/>
              <a:gd name="T2" fmla="*/ 2147483646 w 316"/>
              <a:gd name="T3" fmla="*/ 0 h 332"/>
              <a:gd name="T4" fmla="*/ 2147483646 w 316"/>
              <a:gd name="T5" fmla="*/ 2147483646 h 332"/>
              <a:gd name="T6" fmla="*/ 2147483646 w 316"/>
              <a:gd name="T7" fmla="*/ 2147483646 h 332"/>
              <a:gd name="T8" fmla="*/ 0 w 316"/>
              <a:gd name="T9" fmla="*/ 2147483646 h 332"/>
              <a:gd name="T10" fmla="*/ 0 60000 65536"/>
              <a:gd name="T11" fmla="*/ 0 60000 65536"/>
              <a:gd name="T12" fmla="*/ 0 60000 65536"/>
              <a:gd name="T13" fmla="*/ 0 60000 65536"/>
              <a:gd name="T14" fmla="*/ 0 60000 65536"/>
              <a:gd name="T15" fmla="*/ 0 w 316"/>
              <a:gd name="T16" fmla="*/ 0 h 332"/>
              <a:gd name="T17" fmla="*/ 316 w 316"/>
              <a:gd name="T18" fmla="*/ 332 h 332"/>
            </a:gdLst>
            <a:ahLst/>
            <a:cxnLst>
              <a:cxn ang="T10">
                <a:pos x="T0" y="T1"/>
              </a:cxn>
              <a:cxn ang="T11">
                <a:pos x="T2" y="T3"/>
              </a:cxn>
              <a:cxn ang="T12">
                <a:pos x="T4" y="T5"/>
              </a:cxn>
              <a:cxn ang="T13">
                <a:pos x="T6" y="T7"/>
              </a:cxn>
              <a:cxn ang="T14">
                <a:pos x="T8" y="T9"/>
              </a:cxn>
            </a:cxnLst>
            <a:rect l="T15" t="T16" r="T17" b="T18"/>
            <a:pathLst>
              <a:path w="316" h="332">
                <a:moveTo>
                  <a:pt x="0" y="80"/>
                </a:moveTo>
                <a:lnTo>
                  <a:pt x="104" y="0"/>
                </a:lnTo>
                <a:lnTo>
                  <a:pt x="316" y="224"/>
                </a:lnTo>
                <a:lnTo>
                  <a:pt x="188" y="332"/>
                </a:lnTo>
                <a:lnTo>
                  <a:pt x="0" y="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350"/>
          </a:p>
        </p:txBody>
      </p:sp>
      <p:sp>
        <p:nvSpPr>
          <p:cNvPr id="7176" name="Oval 9"/>
          <p:cNvSpPr>
            <a:spLocks noChangeArrowheads="1"/>
          </p:cNvSpPr>
          <p:nvPr/>
        </p:nvSpPr>
        <p:spPr bwMode="auto">
          <a:xfrm rot="3578433">
            <a:off x="7305675" y="1212850"/>
            <a:ext cx="533400" cy="285750"/>
          </a:xfrm>
          <a:prstGeom prst="ellipse">
            <a:avLst/>
          </a:prstGeom>
          <a:solidFill>
            <a:schemeClr val="bg1"/>
          </a:solidFill>
          <a:ln w="28575" algn="ctr">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7177" name="Freeform 10"/>
          <p:cNvSpPr>
            <a:spLocks/>
          </p:cNvSpPr>
          <p:nvPr/>
        </p:nvSpPr>
        <p:spPr bwMode="auto">
          <a:xfrm>
            <a:off x="4981575" y="1884363"/>
            <a:ext cx="2400300" cy="2406651"/>
          </a:xfrm>
          <a:custGeom>
            <a:avLst/>
            <a:gdLst>
              <a:gd name="T0" fmla="*/ 2147483646 w 2016"/>
              <a:gd name="T1" fmla="*/ 2147483646 h 1516"/>
              <a:gd name="T2" fmla="*/ 2147483646 w 2016"/>
              <a:gd name="T3" fmla="*/ 0 h 1516"/>
              <a:gd name="T4" fmla="*/ 2147483646 w 2016"/>
              <a:gd name="T5" fmla="*/ 2147483646 h 1516"/>
              <a:gd name="T6" fmla="*/ 2147483646 w 2016"/>
              <a:gd name="T7" fmla="*/ 2147483646 h 1516"/>
              <a:gd name="T8" fmla="*/ 2147483646 w 2016"/>
              <a:gd name="T9" fmla="*/ 2147483646 h 1516"/>
              <a:gd name="T10" fmla="*/ 2147483646 w 2016"/>
              <a:gd name="T11" fmla="*/ 2147483646 h 1516"/>
              <a:gd name="T12" fmla="*/ 2147483646 w 2016"/>
              <a:gd name="T13" fmla="*/ 2147483646 h 1516"/>
              <a:gd name="T14" fmla="*/ 2147483646 w 2016"/>
              <a:gd name="T15" fmla="*/ 2147483646 h 1516"/>
              <a:gd name="T16" fmla="*/ 0 w 2016"/>
              <a:gd name="T17" fmla="*/ 2147483646 h 1516"/>
              <a:gd name="T18" fmla="*/ 2147483646 w 2016"/>
              <a:gd name="T19" fmla="*/ 2147483646 h 1516"/>
              <a:gd name="T20" fmla="*/ 2147483646 w 2016"/>
              <a:gd name="T21" fmla="*/ 2147483646 h 1516"/>
              <a:gd name="T22" fmla="*/ 2147483646 w 2016"/>
              <a:gd name="T23" fmla="*/ 2147483646 h 15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16"/>
              <a:gd name="T37" fmla="*/ 0 h 1516"/>
              <a:gd name="T38" fmla="*/ 2016 w 2016"/>
              <a:gd name="T39" fmla="*/ 1516 h 15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16" h="1516">
                <a:moveTo>
                  <a:pt x="1512" y="12"/>
                </a:moveTo>
                <a:lnTo>
                  <a:pt x="2016" y="0"/>
                </a:lnTo>
                <a:lnTo>
                  <a:pt x="380" y="1388"/>
                </a:lnTo>
                <a:lnTo>
                  <a:pt x="304" y="1452"/>
                </a:lnTo>
                <a:lnTo>
                  <a:pt x="236" y="1488"/>
                </a:lnTo>
                <a:lnTo>
                  <a:pt x="172" y="1512"/>
                </a:lnTo>
                <a:lnTo>
                  <a:pt x="104" y="1516"/>
                </a:lnTo>
                <a:lnTo>
                  <a:pt x="40" y="1496"/>
                </a:lnTo>
                <a:lnTo>
                  <a:pt x="0" y="1420"/>
                </a:lnTo>
                <a:lnTo>
                  <a:pt x="40" y="1284"/>
                </a:lnTo>
                <a:lnTo>
                  <a:pt x="184" y="1136"/>
                </a:lnTo>
                <a:lnTo>
                  <a:pt x="1512" y="12"/>
                </a:lnTo>
                <a:close/>
              </a:path>
            </a:pathLst>
          </a:custGeom>
          <a:solidFill>
            <a:srgbClr val="00FF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350"/>
          </a:p>
        </p:txBody>
      </p:sp>
      <p:sp>
        <p:nvSpPr>
          <p:cNvPr id="36" name="Oval 11"/>
          <p:cNvSpPr>
            <a:spLocks noChangeArrowheads="1"/>
          </p:cNvSpPr>
          <p:nvPr/>
        </p:nvSpPr>
        <p:spPr bwMode="auto">
          <a:xfrm>
            <a:off x="6777037" y="1839913"/>
            <a:ext cx="585788" cy="152400"/>
          </a:xfrm>
          <a:prstGeom prst="ellipse">
            <a:avLst/>
          </a:prstGeom>
          <a:gradFill rotWithShape="1">
            <a:gsLst>
              <a:gs pos="0">
                <a:schemeClr val="accent1">
                  <a:alpha val="78000"/>
                </a:schemeClr>
              </a:gs>
              <a:gs pos="50000">
                <a:schemeClr val="bg1"/>
              </a:gs>
              <a:gs pos="100000">
                <a:schemeClr val="accent1">
                  <a:alpha val="78000"/>
                </a:schemeClr>
              </a:gs>
            </a:gsLst>
            <a:lin ang="5400000" scaled="1"/>
          </a:gradFill>
          <a:ln w="9525" algn="ctr">
            <a:noFill/>
            <a:round/>
            <a:headEnd/>
            <a:tailEnd/>
          </a:ln>
          <a:effectLst/>
        </p:spPr>
        <p:txBody>
          <a:bodyPr wrap="none" anchor="ctr"/>
          <a:lstStyle/>
          <a:p>
            <a:pPr eaLnBrk="1" hangingPunct="1">
              <a:defRPr/>
            </a:pPr>
            <a:endParaRPr lang="en-US" sz="1350">
              <a:latin typeface="Arial" charset="0"/>
            </a:endParaRPr>
          </a:p>
        </p:txBody>
      </p:sp>
      <p:sp>
        <p:nvSpPr>
          <p:cNvPr id="7179" name="Freeform 12"/>
          <p:cNvSpPr>
            <a:spLocks/>
          </p:cNvSpPr>
          <p:nvPr/>
        </p:nvSpPr>
        <p:spPr bwMode="auto">
          <a:xfrm rot="6011042" flipH="1">
            <a:off x="6349206" y="2526507"/>
            <a:ext cx="508000" cy="404813"/>
          </a:xfrm>
          <a:custGeom>
            <a:avLst/>
            <a:gdLst>
              <a:gd name="T0" fmla="*/ 2147483646 w 320"/>
              <a:gd name="T1" fmla="*/ 2147483646 h 340"/>
              <a:gd name="T2" fmla="*/ 2147483646 w 320"/>
              <a:gd name="T3" fmla="*/ 0 h 340"/>
              <a:gd name="T4" fmla="*/ 2147483646 w 320"/>
              <a:gd name="T5" fmla="*/ 2147483646 h 340"/>
              <a:gd name="T6" fmla="*/ 2147483646 w 320"/>
              <a:gd name="T7" fmla="*/ 2147483646 h 340"/>
              <a:gd name="T8" fmla="*/ 2147483646 w 320"/>
              <a:gd name="T9" fmla="*/ 2147483646 h 340"/>
              <a:gd name="T10" fmla="*/ 2147483646 w 320"/>
              <a:gd name="T11" fmla="*/ 2147483646 h 340"/>
              <a:gd name="T12" fmla="*/ 0 w 320"/>
              <a:gd name="T13" fmla="*/ 2147483646 h 340"/>
              <a:gd name="T14" fmla="*/ 0 w 320"/>
              <a:gd name="T15" fmla="*/ 2147483646 h 340"/>
              <a:gd name="T16" fmla="*/ 2147483646 w 320"/>
              <a:gd name="T17" fmla="*/ 2147483646 h 3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0"/>
              <a:gd name="T28" fmla="*/ 0 h 340"/>
              <a:gd name="T29" fmla="*/ 320 w 320"/>
              <a:gd name="T30" fmla="*/ 340 h 3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0" h="340">
                <a:moveTo>
                  <a:pt x="52" y="192"/>
                </a:moveTo>
                <a:lnTo>
                  <a:pt x="288" y="0"/>
                </a:lnTo>
                <a:lnTo>
                  <a:pt x="288" y="48"/>
                </a:lnTo>
                <a:lnTo>
                  <a:pt x="304" y="84"/>
                </a:lnTo>
                <a:lnTo>
                  <a:pt x="320" y="108"/>
                </a:lnTo>
                <a:lnTo>
                  <a:pt x="32" y="340"/>
                </a:lnTo>
                <a:lnTo>
                  <a:pt x="0" y="288"/>
                </a:lnTo>
                <a:lnTo>
                  <a:pt x="0" y="240"/>
                </a:lnTo>
                <a:lnTo>
                  <a:pt x="52" y="192"/>
                </a:lnTo>
                <a:close/>
              </a:path>
            </a:pathLst>
          </a:custGeom>
          <a:gradFill rotWithShape="1">
            <a:gsLst>
              <a:gs pos="0">
                <a:schemeClr val="bg2"/>
              </a:gs>
              <a:gs pos="100000">
                <a:schemeClr val="bg1"/>
              </a:gs>
            </a:gsLst>
            <a:lin ang="5400000" scaled="1"/>
          </a:gradFill>
          <a:ln w="19050">
            <a:solidFill>
              <a:schemeClr val="tx1"/>
            </a:solidFill>
            <a:round/>
            <a:headEnd/>
            <a:tailEnd/>
          </a:ln>
        </p:spPr>
        <p:txBody>
          <a:bodyPr wrap="none" anchor="ctr"/>
          <a:lstStyle/>
          <a:p>
            <a:endParaRPr lang="en-US" sz="1350"/>
          </a:p>
        </p:txBody>
      </p:sp>
      <p:sp>
        <p:nvSpPr>
          <p:cNvPr id="38" name="Oval 13"/>
          <p:cNvSpPr>
            <a:spLocks noChangeArrowheads="1"/>
          </p:cNvSpPr>
          <p:nvPr/>
        </p:nvSpPr>
        <p:spPr bwMode="auto">
          <a:xfrm>
            <a:off x="5200650" y="4151313"/>
            <a:ext cx="57150" cy="7620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39" name="Oval 14"/>
          <p:cNvSpPr>
            <a:spLocks noChangeArrowheads="1"/>
          </p:cNvSpPr>
          <p:nvPr/>
        </p:nvSpPr>
        <p:spPr bwMode="auto">
          <a:xfrm>
            <a:off x="5086350" y="4227513"/>
            <a:ext cx="57150" cy="7620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40" name="Oval 15"/>
          <p:cNvSpPr>
            <a:spLocks noChangeArrowheads="1"/>
          </p:cNvSpPr>
          <p:nvPr/>
        </p:nvSpPr>
        <p:spPr bwMode="auto">
          <a:xfrm>
            <a:off x="5029200" y="4151313"/>
            <a:ext cx="57150" cy="7620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41" name="Oval 16"/>
          <p:cNvSpPr>
            <a:spLocks noChangeArrowheads="1"/>
          </p:cNvSpPr>
          <p:nvPr/>
        </p:nvSpPr>
        <p:spPr bwMode="auto">
          <a:xfrm>
            <a:off x="5257800" y="4106863"/>
            <a:ext cx="57150" cy="7620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42" name="AutoShape 17"/>
          <p:cNvSpPr>
            <a:spLocks noChangeArrowheads="1"/>
          </p:cNvSpPr>
          <p:nvPr/>
        </p:nvSpPr>
        <p:spPr bwMode="auto">
          <a:xfrm>
            <a:off x="7429500" y="722313"/>
            <a:ext cx="628650" cy="838200"/>
          </a:xfrm>
          <a:prstGeom prst="cloudCallout">
            <a:avLst>
              <a:gd name="adj1" fmla="val -79546"/>
              <a:gd name="adj2" fmla="val 88259"/>
            </a:avLst>
          </a:prstGeom>
          <a:gradFill rotWithShape="1">
            <a:gsLst>
              <a:gs pos="0">
                <a:schemeClr val="bg2">
                  <a:alpha val="27000"/>
                </a:schemeClr>
              </a:gs>
              <a:gs pos="50000">
                <a:schemeClr val="bg1"/>
              </a:gs>
              <a:gs pos="100000">
                <a:schemeClr val="bg2">
                  <a:alpha val="27000"/>
                </a:schemeClr>
              </a:gs>
            </a:gsLst>
            <a:lin ang="0" scaled="1"/>
          </a:gradFill>
          <a:ln w="9525">
            <a:noFill/>
            <a:round/>
            <a:headEnd/>
            <a:tailEnd/>
          </a:ln>
          <a:effectLst/>
        </p:spPr>
        <p:txBody>
          <a:bodyPr anchor="ctr"/>
          <a:lstStyle/>
          <a:p>
            <a:pPr algn="ctr" eaLnBrk="1" hangingPunct="1">
              <a:defRPr/>
            </a:pPr>
            <a:endParaRPr lang="en-US" sz="1350">
              <a:latin typeface="Arial" charset="0"/>
            </a:endParaRPr>
          </a:p>
        </p:txBody>
      </p:sp>
      <p:sp>
        <p:nvSpPr>
          <p:cNvPr id="43" name="AutoShape 18"/>
          <p:cNvSpPr>
            <a:spLocks noChangeArrowheads="1"/>
          </p:cNvSpPr>
          <p:nvPr/>
        </p:nvSpPr>
        <p:spPr bwMode="auto">
          <a:xfrm>
            <a:off x="7200900" y="-1587"/>
            <a:ext cx="914400" cy="838201"/>
          </a:xfrm>
          <a:prstGeom prst="cloudCallout">
            <a:avLst>
              <a:gd name="adj1" fmla="val -32810"/>
              <a:gd name="adj2" fmla="val 192801"/>
            </a:avLst>
          </a:prstGeom>
          <a:gradFill rotWithShape="1">
            <a:gsLst>
              <a:gs pos="0">
                <a:schemeClr val="bg2">
                  <a:alpha val="27000"/>
                </a:schemeClr>
              </a:gs>
              <a:gs pos="50000">
                <a:schemeClr val="bg1"/>
              </a:gs>
              <a:gs pos="100000">
                <a:schemeClr val="bg2">
                  <a:alpha val="27000"/>
                </a:schemeClr>
              </a:gs>
            </a:gsLst>
            <a:lin ang="0" scaled="1"/>
          </a:gradFill>
          <a:ln w="9525">
            <a:noFill/>
            <a:round/>
            <a:headEnd/>
            <a:tailEnd/>
          </a:ln>
          <a:effectLst/>
        </p:spPr>
        <p:txBody>
          <a:bodyPr anchor="ctr"/>
          <a:lstStyle/>
          <a:p>
            <a:pPr algn="ctr" eaLnBrk="1" hangingPunct="1">
              <a:defRPr/>
            </a:pPr>
            <a:endParaRPr lang="en-US" sz="1350">
              <a:latin typeface="Arial" charset="0"/>
            </a:endParaRPr>
          </a:p>
        </p:txBody>
      </p:sp>
      <p:sp>
        <p:nvSpPr>
          <p:cNvPr id="44" name="Oval 19"/>
          <p:cNvSpPr>
            <a:spLocks noChangeArrowheads="1"/>
          </p:cNvSpPr>
          <p:nvPr/>
        </p:nvSpPr>
        <p:spPr bwMode="auto">
          <a:xfrm>
            <a:off x="7029450" y="1814513"/>
            <a:ext cx="228600" cy="228600"/>
          </a:xfrm>
          <a:prstGeom prst="ellipse">
            <a:avLst/>
          </a:prstGeom>
          <a:solidFill>
            <a:srgbClr val="FF00FF">
              <a:alpha val="58823"/>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45" name="Oval 20"/>
          <p:cNvSpPr>
            <a:spLocks noChangeArrowheads="1"/>
          </p:cNvSpPr>
          <p:nvPr/>
        </p:nvSpPr>
        <p:spPr bwMode="auto">
          <a:xfrm>
            <a:off x="6843713" y="1865313"/>
            <a:ext cx="457200" cy="127000"/>
          </a:xfrm>
          <a:prstGeom prst="ellipse">
            <a:avLst/>
          </a:prstGeom>
          <a:solidFill>
            <a:srgbClr val="FF00FF">
              <a:alpha val="50980"/>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46" name="AutoShape 21"/>
          <p:cNvSpPr>
            <a:spLocks noChangeArrowheads="1"/>
          </p:cNvSpPr>
          <p:nvPr/>
        </p:nvSpPr>
        <p:spPr bwMode="auto">
          <a:xfrm rot="-5400000">
            <a:off x="4124325" y="4981575"/>
            <a:ext cx="381000" cy="171450"/>
          </a:xfrm>
          <a:prstGeom prst="flowChartMerge">
            <a:avLst/>
          </a:prstGeom>
          <a:solidFill>
            <a:srgbClr val="FF3300"/>
          </a:soli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7189" name="Text Box 22"/>
          <p:cNvSpPr txBox="1">
            <a:spLocks noChangeArrowheads="1"/>
          </p:cNvSpPr>
          <p:nvPr/>
        </p:nvSpPr>
        <p:spPr bwMode="auto">
          <a:xfrm>
            <a:off x="4000499" y="5334000"/>
            <a:ext cx="981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rgbClr val="0000FF"/>
                </a:solidFill>
                <a:latin typeface="Times New Roman" pitchFamily="18" charset="0"/>
                <a:cs typeface="Times New Roman" pitchFamily="18" charset="0"/>
              </a:rPr>
              <a:t>Play</a:t>
            </a:r>
          </a:p>
        </p:txBody>
      </p:sp>
      <p:sp>
        <p:nvSpPr>
          <p:cNvPr id="7190" name="Freeform 23"/>
          <p:cNvSpPr>
            <a:spLocks/>
          </p:cNvSpPr>
          <p:nvPr/>
        </p:nvSpPr>
        <p:spPr bwMode="auto">
          <a:xfrm>
            <a:off x="6267450" y="2017714"/>
            <a:ext cx="361950" cy="590551"/>
          </a:xfrm>
          <a:custGeom>
            <a:avLst/>
            <a:gdLst>
              <a:gd name="T0" fmla="*/ 2147483646 w 304"/>
              <a:gd name="T1" fmla="*/ 2147483646 h 372"/>
              <a:gd name="T2" fmla="*/ 2147483646 w 304"/>
              <a:gd name="T3" fmla="*/ 0 h 372"/>
              <a:gd name="T4" fmla="*/ 2147483646 w 304"/>
              <a:gd name="T5" fmla="*/ 2147483646 h 372"/>
              <a:gd name="T6" fmla="*/ 2147483646 w 304"/>
              <a:gd name="T7" fmla="*/ 2147483646 h 372"/>
              <a:gd name="T8" fmla="*/ 2147483646 w 304"/>
              <a:gd name="T9" fmla="*/ 2147483646 h 372"/>
              <a:gd name="T10" fmla="*/ 2147483646 w 304"/>
              <a:gd name="T11" fmla="*/ 2147483646 h 372"/>
              <a:gd name="T12" fmla="*/ 0 w 304"/>
              <a:gd name="T13" fmla="*/ 2147483646 h 372"/>
              <a:gd name="T14" fmla="*/ 2147483646 w 304"/>
              <a:gd name="T15" fmla="*/ 2147483646 h 372"/>
              <a:gd name="T16" fmla="*/ 2147483646 w 304"/>
              <a:gd name="T17" fmla="*/ 2147483646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4"/>
              <a:gd name="T28" fmla="*/ 0 h 372"/>
              <a:gd name="T29" fmla="*/ 304 w 304"/>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4" h="372">
                <a:moveTo>
                  <a:pt x="68" y="192"/>
                </a:moveTo>
                <a:lnTo>
                  <a:pt x="304" y="0"/>
                </a:lnTo>
                <a:lnTo>
                  <a:pt x="280" y="60"/>
                </a:lnTo>
                <a:lnTo>
                  <a:pt x="280" y="104"/>
                </a:lnTo>
                <a:lnTo>
                  <a:pt x="296" y="136"/>
                </a:lnTo>
                <a:lnTo>
                  <a:pt x="16" y="372"/>
                </a:lnTo>
                <a:lnTo>
                  <a:pt x="0" y="308"/>
                </a:lnTo>
                <a:lnTo>
                  <a:pt x="16" y="240"/>
                </a:lnTo>
                <a:lnTo>
                  <a:pt x="68" y="192"/>
                </a:lnTo>
                <a:close/>
              </a:path>
            </a:pathLst>
          </a:custGeom>
          <a:gradFill rotWithShape="1">
            <a:gsLst>
              <a:gs pos="0">
                <a:schemeClr val="bg2"/>
              </a:gs>
              <a:gs pos="100000">
                <a:schemeClr val="bg1"/>
              </a:gs>
            </a:gsLst>
            <a:lin ang="5400000" scaled="1"/>
          </a:gradFill>
          <a:ln w="19050">
            <a:solidFill>
              <a:schemeClr val="tx1"/>
            </a:solidFill>
            <a:round/>
            <a:headEnd/>
            <a:tailEnd/>
          </a:ln>
        </p:spPr>
        <p:txBody>
          <a:bodyPr wrap="none" anchor="ctr"/>
          <a:lstStyle/>
          <a:p>
            <a:endParaRPr lang="en-US" sz="1350"/>
          </a:p>
        </p:txBody>
      </p:sp>
      <p:pic>
        <p:nvPicPr>
          <p:cNvPr id="49" name="Picture 24" descr="Flame-04-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50594" y="4151313"/>
            <a:ext cx="571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Text Box 25"/>
          <p:cNvSpPr txBox="1">
            <a:spLocks noChangeArrowheads="1"/>
          </p:cNvSpPr>
          <p:nvPr/>
        </p:nvSpPr>
        <p:spPr bwMode="auto">
          <a:xfrm>
            <a:off x="6115050" y="5935664"/>
            <a:ext cx="21145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err="1">
                <a:latin typeface="Times New Roman" pitchFamily="18" charset="0"/>
                <a:cs typeface="Times New Roman" pitchFamily="18" charset="0"/>
              </a:rPr>
              <a:t>Hình</a:t>
            </a:r>
            <a:r>
              <a:rPr lang="en-US" altLang="en-US" sz="2800" b="1" dirty="0">
                <a:latin typeface="Times New Roman" pitchFamily="18" charset="0"/>
                <a:cs typeface="Times New Roman" pitchFamily="18" charset="0"/>
              </a:rPr>
              <a:t> 28.2b</a:t>
            </a:r>
          </a:p>
          <a:p>
            <a:pPr algn="ctr" eaLnBrk="1" hangingPunct="1">
              <a:spcBef>
                <a:spcPct val="50000"/>
              </a:spcBef>
              <a:buFontTx/>
              <a:buNone/>
            </a:pPr>
            <a:endParaRPr lang="en-US" altLang="en-US" sz="1200" b="1" dirty="0"/>
          </a:p>
        </p:txBody>
      </p:sp>
      <p:pic>
        <p:nvPicPr>
          <p:cNvPr id="7193" name="Picture 28" descr="den conCut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608513"/>
            <a:ext cx="647700" cy="93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AutoShape 2"/>
          <p:cNvSpPr>
            <a:spLocks noChangeArrowheads="1"/>
          </p:cNvSpPr>
          <p:nvPr/>
        </p:nvSpPr>
        <p:spPr bwMode="auto">
          <a:xfrm>
            <a:off x="1171575" y="2438400"/>
            <a:ext cx="628650" cy="457200"/>
          </a:xfrm>
          <a:prstGeom prst="cloudCallout">
            <a:avLst>
              <a:gd name="adj1" fmla="val 37310"/>
              <a:gd name="adj2" fmla="val 81250"/>
            </a:avLst>
          </a:prstGeom>
          <a:gradFill rotWithShape="1">
            <a:gsLst>
              <a:gs pos="0">
                <a:schemeClr val="bg1">
                  <a:alpha val="0"/>
                </a:schemeClr>
              </a:gs>
              <a:gs pos="100000">
                <a:schemeClr val="bg2">
                  <a:alpha val="25998"/>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350"/>
          </a:p>
        </p:txBody>
      </p:sp>
      <p:grpSp>
        <p:nvGrpSpPr>
          <p:cNvPr id="7195" name="Group 3"/>
          <p:cNvGrpSpPr>
            <a:grpSpLocks/>
          </p:cNvGrpSpPr>
          <p:nvPr/>
        </p:nvGrpSpPr>
        <p:grpSpPr bwMode="auto">
          <a:xfrm rot="1373107">
            <a:off x="1285875" y="3200400"/>
            <a:ext cx="3371850" cy="685800"/>
            <a:chOff x="1488" y="1776"/>
            <a:chExt cx="2832" cy="432"/>
          </a:xfrm>
        </p:grpSpPr>
        <p:sp>
          <p:nvSpPr>
            <p:cNvPr id="7217" name="AutoShape 4"/>
            <p:cNvSpPr>
              <a:spLocks noChangeArrowheads="1"/>
            </p:cNvSpPr>
            <p:nvPr/>
          </p:nvSpPr>
          <p:spPr bwMode="auto">
            <a:xfrm>
              <a:off x="3744" y="1776"/>
              <a:ext cx="576" cy="432"/>
            </a:xfrm>
            <a:prstGeom prst="flowChartDelay">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7218" name="Rectangle 5"/>
            <p:cNvSpPr>
              <a:spLocks noChangeArrowheads="1"/>
            </p:cNvSpPr>
            <p:nvPr/>
          </p:nvSpPr>
          <p:spPr bwMode="auto">
            <a:xfrm>
              <a:off x="1488" y="1776"/>
              <a:ext cx="2256" cy="432"/>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grpSp>
      <p:sp>
        <p:nvSpPr>
          <p:cNvPr id="7196" name="Freeform 6"/>
          <p:cNvSpPr>
            <a:spLocks/>
          </p:cNvSpPr>
          <p:nvPr/>
        </p:nvSpPr>
        <p:spPr bwMode="auto">
          <a:xfrm>
            <a:off x="1452563" y="3048000"/>
            <a:ext cx="3086100" cy="1543051"/>
          </a:xfrm>
          <a:custGeom>
            <a:avLst/>
            <a:gdLst>
              <a:gd name="T0" fmla="*/ 2147483646 w 2592"/>
              <a:gd name="T1" fmla="*/ 0 h 972"/>
              <a:gd name="T2" fmla="*/ 2147483646 w 2592"/>
              <a:gd name="T3" fmla="*/ 0 h 972"/>
              <a:gd name="T4" fmla="*/ 2147483646 w 2592"/>
              <a:gd name="T5" fmla="*/ 2147483646 h 972"/>
              <a:gd name="T6" fmla="*/ 2147483646 w 2592"/>
              <a:gd name="T7" fmla="*/ 2147483646 h 972"/>
              <a:gd name="T8" fmla="*/ 2147483646 w 2592"/>
              <a:gd name="T9" fmla="*/ 2147483646 h 972"/>
              <a:gd name="T10" fmla="*/ 2147483646 w 2592"/>
              <a:gd name="T11" fmla="*/ 2147483646 h 972"/>
              <a:gd name="T12" fmla="*/ 2147483646 w 2592"/>
              <a:gd name="T13" fmla="*/ 2147483646 h 972"/>
              <a:gd name="T14" fmla="*/ 2147483646 w 2592"/>
              <a:gd name="T15" fmla="*/ 2147483646 h 972"/>
              <a:gd name="T16" fmla="*/ 2147483646 w 2592"/>
              <a:gd name="T17" fmla="*/ 2147483646 h 972"/>
              <a:gd name="T18" fmla="*/ 2147483646 w 2592"/>
              <a:gd name="T19" fmla="*/ 2147483646 h 972"/>
              <a:gd name="T20" fmla="*/ 2147483646 w 2592"/>
              <a:gd name="T21" fmla="*/ 2147483646 h 972"/>
              <a:gd name="T22" fmla="*/ 2147483646 w 2592"/>
              <a:gd name="T23" fmla="*/ 2147483646 h 972"/>
              <a:gd name="T24" fmla="*/ 2147483646 w 2592"/>
              <a:gd name="T25" fmla="*/ 2147483646 h 972"/>
              <a:gd name="T26" fmla="*/ 2147483646 w 2592"/>
              <a:gd name="T27" fmla="*/ 2147483646 h 972"/>
              <a:gd name="T28" fmla="*/ 2147483646 w 2592"/>
              <a:gd name="T29" fmla="*/ 2147483646 h 972"/>
              <a:gd name="T30" fmla="*/ 2147483646 w 2592"/>
              <a:gd name="T31" fmla="*/ 2147483646 h 972"/>
              <a:gd name="T32" fmla="*/ 0 w 2592"/>
              <a:gd name="T33" fmla="*/ 2147483646 h 972"/>
              <a:gd name="T34" fmla="*/ 2147483646 w 2592"/>
              <a:gd name="T35" fmla="*/ 0 h 9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92"/>
              <a:gd name="T55" fmla="*/ 0 h 972"/>
              <a:gd name="T56" fmla="*/ 2592 w 2592"/>
              <a:gd name="T57" fmla="*/ 972 h 9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92" h="972">
                <a:moveTo>
                  <a:pt x="52" y="0"/>
                </a:moveTo>
                <a:lnTo>
                  <a:pt x="1060" y="0"/>
                </a:lnTo>
                <a:lnTo>
                  <a:pt x="2452" y="576"/>
                </a:lnTo>
                <a:lnTo>
                  <a:pt x="2512" y="624"/>
                </a:lnTo>
                <a:lnTo>
                  <a:pt x="2548" y="672"/>
                </a:lnTo>
                <a:lnTo>
                  <a:pt x="2572" y="712"/>
                </a:lnTo>
                <a:lnTo>
                  <a:pt x="2592" y="764"/>
                </a:lnTo>
                <a:lnTo>
                  <a:pt x="2588" y="816"/>
                </a:lnTo>
                <a:lnTo>
                  <a:pt x="2572" y="868"/>
                </a:lnTo>
                <a:lnTo>
                  <a:pt x="2536" y="908"/>
                </a:lnTo>
                <a:lnTo>
                  <a:pt x="2492" y="948"/>
                </a:lnTo>
                <a:lnTo>
                  <a:pt x="2424" y="972"/>
                </a:lnTo>
                <a:lnTo>
                  <a:pt x="2364" y="972"/>
                </a:lnTo>
                <a:lnTo>
                  <a:pt x="2260" y="952"/>
                </a:lnTo>
                <a:lnTo>
                  <a:pt x="2168" y="916"/>
                </a:lnTo>
                <a:lnTo>
                  <a:pt x="1924" y="816"/>
                </a:lnTo>
                <a:lnTo>
                  <a:pt x="0" y="4"/>
                </a:lnTo>
                <a:lnTo>
                  <a:pt x="52"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350"/>
          </a:p>
        </p:txBody>
      </p:sp>
      <p:sp>
        <p:nvSpPr>
          <p:cNvPr id="57" name="Oval 7"/>
          <p:cNvSpPr>
            <a:spLocks noChangeArrowheads="1"/>
          </p:cNvSpPr>
          <p:nvPr/>
        </p:nvSpPr>
        <p:spPr bwMode="auto">
          <a:xfrm>
            <a:off x="1685925" y="3124200"/>
            <a:ext cx="57150" cy="7620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58" name="Oval 8"/>
          <p:cNvSpPr>
            <a:spLocks noChangeArrowheads="1"/>
          </p:cNvSpPr>
          <p:nvPr/>
        </p:nvSpPr>
        <p:spPr bwMode="auto">
          <a:xfrm>
            <a:off x="1743075" y="3143251"/>
            <a:ext cx="57150" cy="7620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59" name="Oval 9"/>
          <p:cNvSpPr>
            <a:spLocks noChangeArrowheads="1"/>
          </p:cNvSpPr>
          <p:nvPr/>
        </p:nvSpPr>
        <p:spPr bwMode="auto">
          <a:xfrm>
            <a:off x="1628775" y="3048000"/>
            <a:ext cx="57150" cy="7620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60" name="Oval 10"/>
          <p:cNvSpPr>
            <a:spLocks noChangeArrowheads="1"/>
          </p:cNvSpPr>
          <p:nvPr/>
        </p:nvSpPr>
        <p:spPr bwMode="auto">
          <a:xfrm>
            <a:off x="1571625" y="3048000"/>
            <a:ext cx="57150" cy="7620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61" name="AutoShape 11"/>
          <p:cNvSpPr>
            <a:spLocks noChangeArrowheads="1"/>
          </p:cNvSpPr>
          <p:nvPr/>
        </p:nvSpPr>
        <p:spPr bwMode="auto">
          <a:xfrm>
            <a:off x="942975" y="1981200"/>
            <a:ext cx="685800" cy="609600"/>
          </a:xfrm>
          <a:prstGeom prst="cloudCallout">
            <a:avLst>
              <a:gd name="adj1" fmla="val 80037"/>
              <a:gd name="adj2" fmla="val 148440"/>
            </a:avLst>
          </a:prstGeom>
          <a:gradFill rotWithShape="1">
            <a:gsLst>
              <a:gs pos="0">
                <a:schemeClr val="bg1">
                  <a:alpha val="0"/>
                </a:schemeClr>
              </a:gs>
              <a:gs pos="100000">
                <a:schemeClr val="bg2">
                  <a:alpha val="29999"/>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350"/>
          </a:p>
        </p:txBody>
      </p:sp>
      <p:sp>
        <p:nvSpPr>
          <p:cNvPr id="7202" name="Freeform 12"/>
          <p:cNvSpPr>
            <a:spLocks/>
          </p:cNvSpPr>
          <p:nvPr/>
        </p:nvSpPr>
        <p:spPr bwMode="auto">
          <a:xfrm>
            <a:off x="4048126" y="4030665"/>
            <a:ext cx="453629" cy="606425"/>
          </a:xfrm>
          <a:custGeom>
            <a:avLst/>
            <a:gdLst>
              <a:gd name="T0" fmla="*/ 2147483646 w 381"/>
              <a:gd name="T1" fmla="*/ 2147483646 h 382"/>
              <a:gd name="T2" fmla="*/ 2147483646 w 381"/>
              <a:gd name="T3" fmla="*/ 2147483646 h 382"/>
              <a:gd name="T4" fmla="*/ 2147483646 w 381"/>
              <a:gd name="T5" fmla="*/ 2147483646 h 382"/>
              <a:gd name="T6" fmla="*/ 2147483646 w 381"/>
              <a:gd name="T7" fmla="*/ 2147483646 h 382"/>
              <a:gd name="T8" fmla="*/ 2147483646 w 381"/>
              <a:gd name="T9" fmla="*/ 2147483646 h 382"/>
              <a:gd name="T10" fmla="*/ 2147483646 w 381"/>
              <a:gd name="T11" fmla="*/ 2147483646 h 382"/>
              <a:gd name="T12" fmla="*/ 2147483646 w 381"/>
              <a:gd name="T13" fmla="*/ 2147483646 h 382"/>
              <a:gd name="T14" fmla="*/ 2147483646 w 381"/>
              <a:gd name="T15" fmla="*/ 2147483646 h 382"/>
              <a:gd name="T16" fmla="*/ 2147483646 w 381"/>
              <a:gd name="T17" fmla="*/ 2147483646 h 382"/>
              <a:gd name="T18" fmla="*/ 2147483646 w 381"/>
              <a:gd name="T19" fmla="*/ 2147483646 h 382"/>
              <a:gd name="T20" fmla="*/ 2147483646 w 381"/>
              <a:gd name="T21" fmla="*/ 2147483646 h 382"/>
              <a:gd name="T22" fmla="*/ 0 w 381"/>
              <a:gd name="T23" fmla="*/ 2147483646 h 382"/>
              <a:gd name="T24" fmla="*/ 2147483646 w 381"/>
              <a:gd name="T25" fmla="*/ 2147483646 h 382"/>
              <a:gd name="T26" fmla="*/ 2147483646 w 381"/>
              <a:gd name="T27" fmla="*/ 2147483646 h 382"/>
              <a:gd name="T28" fmla="*/ 2147483646 w 381"/>
              <a:gd name="T29" fmla="*/ 2147483646 h 382"/>
              <a:gd name="T30" fmla="*/ 2147483646 w 381"/>
              <a:gd name="T31" fmla="*/ 2147483646 h 382"/>
              <a:gd name="T32" fmla="*/ 2147483646 w 381"/>
              <a:gd name="T33" fmla="*/ 2147483646 h 3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1"/>
              <a:gd name="T52" fmla="*/ 0 h 382"/>
              <a:gd name="T53" fmla="*/ 381 w 381"/>
              <a:gd name="T54" fmla="*/ 382 h 3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1" h="382">
                <a:moveTo>
                  <a:pt x="128" y="13"/>
                </a:moveTo>
                <a:cubicBezTo>
                  <a:pt x="160" y="5"/>
                  <a:pt x="151" y="0"/>
                  <a:pt x="192" y="5"/>
                </a:cubicBezTo>
                <a:cubicBezTo>
                  <a:pt x="214" y="11"/>
                  <a:pt x="238" y="14"/>
                  <a:pt x="260" y="21"/>
                </a:cubicBezTo>
                <a:cubicBezTo>
                  <a:pt x="266" y="38"/>
                  <a:pt x="274" y="43"/>
                  <a:pt x="284" y="57"/>
                </a:cubicBezTo>
                <a:cubicBezTo>
                  <a:pt x="300" y="80"/>
                  <a:pt x="312" y="101"/>
                  <a:pt x="336" y="117"/>
                </a:cubicBezTo>
                <a:cubicBezTo>
                  <a:pt x="348" y="135"/>
                  <a:pt x="361" y="143"/>
                  <a:pt x="368" y="165"/>
                </a:cubicBezTo>
                <a:cubicBezTo>
                  <a:pt x="365" y="219"/>
                  <a:pt x="381" y="240"/>
                  <a:pt x="344" y="265"/>
                </a:cubicBezTo>
                <a:cubicBezTo>
                  <a:pt x="333" y="298"/>
                  <a:pt x="334" y="312"/>
                  <a:pt x="296" y="325"/>
                </a:cubicBezTo>
                <a:cubicBezTo>
                  <a:pt x="273" y="342"/>
                  <a:pt x="267" y="341"/>
                  <a:pt x="236" y="345"/>
                </a:cubicBezTo>
                <a:cubicBezTo>
                  <a:pt x="125" y="382"/>
                  <a:pt x="107" y="328"/>
                  <a:pt x="36" y="281"/>
                </a:cubicBezTo>
                <a:cubicBezTo>
                  <a:pt x="28" y="268"/>
                  <a:pt x="14" y="263"/>
                  <a:pt x="8" y="249"/>
                </a:cubicBezTo>
                <a:cubicBezTo>
                  <a:pt x="5" y="241"/>
                  <a:pt x="0" y="225"/>
                  <a:pt x="0" y="225"/>
                </a:cubicBezTo>
                <a:cubicBezTo>
                  <a:pt x="5" y="193"/>
                  <a:pt x="10" y="163"/>
                  <a:pt x="20" y="133"/>
                </a:cubicBezTo>
                <a:cubicBezTo>
                  <a:pt x="22" y="128"/>
                  <a:pt x="65" y="95"/>
                  <a:pt x="68" y="93"/>
                </a:cubicBezTo>
                <a:cubicBezTo>
                  <a:pt x="72" y="90"/>
                  <a:pt x="80" y="85"/>
                  <a:pt x="80" y="85"/>
                </a:cubicBezTo>
                <a:cubicBezTo>
                  <a:pt x="85" y="70"/>
                  <a:pt x="91" y="50"/>
                  <a:pt x="100" y="37"/>
                </a:cubicBezTo>
                <a:cubicBezTo>
                  <a:pt x="107" y="26"/>
                  <a:pt x="119" y="22"/>
                  <a:pt x="128" y="13"/>
                </a:cubicBezTo>
                <a:close/>
              </a:path>
            </a:pathLst>
          </a:custGeom>
          <a:solidFill>
            <a:srgbClr val="FF00FF">
              <a:alpha val="45097"/>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350"/>
          </a:p>
        </p:txBody>
      </p:sp>
      <p:sp>
        <p:nvSpPr>
          <p:cNvPr id="63" name="Freeform 13"/>
          <p:cNvSpPr>
            <a:spLocks/>
          </p:cNvSpPr>
          <p:nvPr/>
        </p:nvSpPr>
        <p:spPr bwMode="auto">
          <a:xfrm>
            <a:off x="1466850" y="2908300"/>
            <a:ext cx="381000" cy="152400"/>
          </a:xfrm>
          <a:custGeom>
            <a:avLst/>
            <a:gdLst>
              <a:gd name="T0" fmla="*/ 0 w 320"/>
              <a:gd name="T1" fmla="*/ 2147483646 h 64"/>
              <a:gd name="T2" fmla="*/ 2147483646 w 320"/>
              <a:gd name="T3" fmla="*/ 2147483646 h 64"/>
              <a:gd name="T4" fmla="*/ 2147483646 w 320"/>
              <a:gd name="T5" fmla="*/ 2147483646 h 64"/>
              <a:gd name="T6" fmla="*/ 2147483646 w 320"/>
              <a:gd name="T7" fmla="*/ 2147483646 h 64"/>
              <a:gd name="T8" fmla="*/ 2147483646 w 320"/>
              <a:gd name="T9" fmla="*/ 2147483646 h 64"/>
              <a:gd name="T10" fmla="*/ 2147483646 w 320"/>
              <a:gd name="T11" fmla="*/ 2147483646 h 64"/>
              <a:gd name="T12" fmla="*/ 2147483646 w 320"/>
              <a:gd name="T13" fmla="*/ 2147483646 h 64"/>
              <a:gd name="T14" fmla="*/ 2147483646 w 320"/>
              <a:gd name="T15" fmla="*/ 2147483646 h 64"/>
              <a:gd name="T16" fmla="*/ 2147483646 w 320"/>
              <a:gd name="T17" fmla="*/ 2147483646 h 64"/>
              <a:gd name="T18" fmla="*/ 2147483646 w 320"/>
              <a:gd name="T19" fmla="*/ 2147483646 h 64"/>
              <a:gd name="T20" fmla="*/ 2147483646 w 320"/>
              <a:gd name="T21" fmla="*/ 2147483646 h 64"/>
              <a:gd name="T22" fmla="*/ 2147483646 w 320"/>
              <a:gd name="T23" fmla="*/ 2147483646 h 64"/>
              <a:gd name="T24" fmla="*/ 2147483646 w 320"/>
              <a:gd name="T25" fmla="*/ 2147483646 h 64"/>
              <a:gd name="T26" fmla="*/ 2147483646 w 320"/>
              <a:gd name="T27" fmla="*/ 2147483646 h 64"/>
              <a:gd name="T28" fmla="*/ 2147483646 w 320"/>
              <a:gd name="T29" fmla="*/ 2147483646 h 64"/>
              <a:gd name="T30" fmla="*/ 0 w 320"/>
              <a:gd name="T31" fmla="*/ 2147483646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0"/>
              <a:gd name="T49" fmla="*/ 0 h 64"/>
              <a:gd name="T50" fmla="*/ 320 w 320"/>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0" h="64">
                <a:moveTo>
                  <a:pt x="0" y="60"/>
                </a:moveTo>
                <a:cubicBezTo>
                  <a:pt x="11" y="60"/>
                  <a:pt x="21" y="60"/>
                  <a:pt x="32" y="60"/>
                </a:cubicBezTo>
                <a:cubicBezTo>
                  <a:pt x="45" y="47"/>
                  <a:pt x="50" y="38"/>
                  <a:pt x="68" y="44"/>
                </a:cubicBezTo>
                <a:cubicBezTo>
                  <a:pt x="73" y="60"/>
                  <a:pt x="68" y="56"/>
                  <a:pt x="84" y="56"/>
                </a:cubicBezTo>
                <a:cubicBezTo>
                  <a:pt x="92" y="53"/>
                  <a:pt x="103" y="55"/>
                  <a:pt x="108" y="48"/>
                </a:cubicBezTo>
                <a:cubicBezTo>
                  <a:pt x="111" y="44"/>
                  <a:pt x="112" y="38"/>
                  <a:pt x="116" y="36"/>
                </a:cubicBezTo>
                <a:cubicBezTo>
                  <a:pt x="119" y="34"/>
                  <a:pt x="124" y="36"/>
                  <a:pt x="128" y="36"/>
                </a:cubicBezTo>
                <a:cubicBezTo>
                  <a:pt x="142" y="0"/>
                  <a:pt x="130" y="19"/>
                  <a:pt x="144" y="36"/>
                </a:cubicBezTo>
                <a:cubicBezTo>
                  <a:pt x="150" y="43"/>
                  <a:pt x="161" y="43"/>
                  <a:pt x="168" y="48"/>
                </a:cubicBezTo>
                <a:cubicBezTo>
                  <a:pt x="177" y="61"/>
                  <a:pt x="171" y="60"/>
                  <a:pt x="180" y="60"/>
                </a:cubicBezTo>
                <a:cubicBezTo>
                  <a:pt x="195" y="58"/>
                  <a:pt x="213" y="63"/>
                  <a:pt x="224" y="52"/>
                </a:cubicBezTo>
                <a:cubicBezTo>
                  <a:pt x="239" y="37"/>
                  <a:pt x="221" y="32"/>
                  <a:pt x="252" y="24"/>
                </a:cubicBezTo>
                <a:cubicBezTo>
                  <a:pt x="272" y="31"/>
                  <a:pt x="264" y="40"/>
                  <a:pt x="276" y="52"/>
                </a:cubicBezTo>
                <a:cubicBezTo>
                  <a:pt x="287" y="63"/>
                  <a:pt x="320" y="60"/>
                  <a:pt x="320" y="60"/>
                </a:cubicBezTo>
                <a:lnTo>
                  <a:pt x="40" y="64"/>
                </a:lnTo>
                <a:lnTo>
                  <a:pt x="0" y="6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350"/>
          </a:p>
        </p:txBody>
      </p:sp>
      <p:pic>
        <p:nvPicPr>
          <p:cNvPr id="7204" name="Picture 14" descr="tay1Cutou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533184">
            <a:off x="2828926" y="2133602"/>
            <a:ext cx="1753791"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5" name="Freeform 15"/>
          <p:cNvSpPr>
            <a:spLocks/>
          </p:cNvSpPr>
          <p:nvPr/>
        </p:nvSpPr>
        <p:spPr bwMode="auto">
          <a:xfrm>
            <a:off x="2776538" y="3060701"/>
            <a:ext cx="438150" cy="266700"/>
          </a:xfrm>
          <a:custGeom>
            <a:avLst/>
            <a:gdLst>
              <a:gd name="T0" fmla="*/ 0 w 368"/>
              <a:gd name="T1" fmla="*/ 0 h 168"/>
              <a:gd name="T2" fmla="*/ 2147483646 w 368"/>
              <a:gd name="T3" fmla="*/ 2147483646 h 168"/>
              <a:gd name="T4" fmla="*/ 0 60000 65536"/>
              <a:gd name="T5" fmla="*/ 0 60000 65536"/>
              <a:gd name="T6" fmla="*/ 0 w 368"/>
              <a:gd name="T7" fmla="*/ 0 h 168"/>
              <a:gd name="T8" fmla="*/ 368 w 368"/>
              <a:gd name="T9" fmla="*/ 168 h 168"/>
            </a:gdLst>
            <a:ahLst/>
            <a:cxnLst>
              <a:cxn ang="T4">
                <a:pos x="T0" y="T1"/>
              </a:cxn>
              <a:cxn ang="T5">
                <a:pos x="T2" y="T3"/>
              </a:cxn>
            </a:cxnLst>
            <a:rect l="T6" t="T7" r="T8" b="T9"/>
            <a:pathLst>
              <a:path w="368" h="168">
                <a:moveTo>
                  <a:pt x="0" y="0"/>
                </a:moveTo>
                <a:lnTo>
                  <a:pt x="368" y="168"/>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7206" name="Freeform 16"/>
          <p:cNvSpPr>
            <a:spLocks/>
          </p:cNvSpPr>
          <p:nvPr/>
        </p:nvSpPr>
        <p:spPr bwMode="auto">
          <a:xfrm>
            <a:off x="3490912" y="3460749"/>
            <a:ext cx="90488" cy="44451"/>
          </a:xfrm>
          <a:custGeom>
            <a:avLst/>
            <a:gdLst>
              <a:gd name="T0" fmla="*/ 2147483646 w 76"/>
              <a:gd name="T1" fmla="*/ 2147483646 h 28"/>
              <a:gd name="T2" fmla="*/ 0 w 76"/>
              <a:gd name="T3" fmla="*/ 0 h 28"/>
              <a:gd name="T4" fmla="*/ 0 60000 65536"/>
              <a:gd name="T5" fmla="*/ 0 60000 65536"/>
              <a:gd name="T6" fmla="*/ 0 w 76"/>
              <a:gd name="T7" fmla="*/ 0 h 28"/>
              <a:gd name="T8" fmla="*/ 76 w 76"/>
              <a:gd name="T9" fmla="*/ 28 h 28"/>
            </a:gdLst>
            <a:ahLst/>
            <a:cxnLst>
              <a:cxn ang="T4">
                <a:pos x="T0" y="T1"/>
              </a:cxn>
              <a:cxn ang="T5">
                <a:pos x="T2" y="T3"/>
              </a:cxn>
            </a:cxnLst>
            <a:rect l="T6" t="T7" r="T8" b="T9"/>
            <a:pathLst>
              <a:path w="76" h="28">
                <a:moveTo>
                  <a:pt x="76" y="28"/>
                </a:moveTo>
                <a:lnTo>
                  <a:pt x="0" y="0"/>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7207" name="Freeform 17"/>
          <p:cNvSpPr>
            <a:spLocks/>
          </p:cNvSpPr>
          <p:nvPr/>
        </p:nvSpPr>
        <p:spPr bwMode="auto">
          <a:xfrm>
            <a:off x="2657475" y="3086101"/>
            <a:ext cx="552450" cy="495300"/>
          </a:xfrm>
          <a:custGeom>
            <a:avLst/>
            <a:gdLst>
              <a:gd name="T0" fmla="*/ 2147483646 w 464"/>
              <a:gd name="T1" fmla="*/ 0 h 312"/>
              <a:gd name="T2" fmla="*/ 2147483646 w 464"/>
              <a:gd name="T3" fmla="*/ 2147483646 h 312"/>
              <a:gd name="T4" fmla="*/ 2147483646 w 464"/>
              <a:gd name="T5" fmla="*/ 2147483646 h 312"/>
              <a:gd name="T6" fmla="*/ 0 w 464"/>
              <a:gd name="T7" fmla="*/ 2147483646 h 312"/>
              <a:gd name="T8" fmla="*/ 2147483646 w 464"/>
              <a:gd name="T9" fmla="*/ 0 h 312"/>
              <a:gd name="T10" fmla="*/ 0 60000 65536"/>
              <a:gd name="T11" fmla="*/ 0 60000 65536"/>
              <a:gd name="T12" fmla="*/ 0 60000 65536"/>
              <a:gd name="T13" fmla="*/ 0 60000 65536"/>
              <a:gd name="T14" fmla="*/ 0 60000 65536"/>
              <a:gd name="T15" fmla="*/ 0 w 464"/>
              <a:gd name="T16" fmla="*/ 0 h 312"/>
              <a:gd name="T17" fmla="*/ 464 w 464"/>
              <a:gd name="T18" fmla="*/ 312 h 312"/>
            </a:gdLst>
            <a:ahLst/>
            <a:cxnLst>
              <a:cxn ang="T10">
                <a:pos x="T0" y="T1"/>
              </a:cxn>
              <a:cxn ang="T11">
                <a:pos x="T2" y="T3"/>
              </a:cxn>
              <a:cxn ang="T12">
                <a:pos x="T4" y="T5"/>
              </a:cxn>
              <a:cxn ang="T13">
                <a:pos x="T6" y="T7"/>
              </a:cxn>
              <a:cxn ang="T14">
                <a:pos x="T8" y="T9"/>
              </a:cxn>
            </a:cxnLst>
            <a:rect l="T15" t="T16" r="T17" b="T18"/>
            <a:pathLst>
              <a:path w="464" h="312">
                <a:moveTo>
                  <a:pt x="108" y="0"/>
                </a:moveTo>
                <a:lnTo>
                  <a:pt x="464" y="160"/>
                </a:lnTo>
                <a:lnTo>
                  <a:pt x="288" y="312"/>
                </a:lnTo>
                <a:lnTo>
                  <a:pt x="0" y="216"/>
                </a:lnTo>
                <a:lnTo>
                  <a:pt x="108" y="0"/>
                </a:lnTo>
                <a:close/>
              </a:path>
            </a:pathLst>
          </a:custGeom>
          <a:solidFill>
            <a:srgbClr val="00FF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350"/>
          </a:p>
        </p:txBody>
      </p:sp>
      <p:sp>
        <p:nvSpPr>
          <p:cNvPr id="7208" name="Freeform 18"/>
          <p:cNvSpPr>
            <a:spLocks/>
          </p:cNvSpPr>
          <p:nvPr/>
        </p:nvSpPr>
        <p:spPr bwMode="auto">
          <a:xfrm>
            <a:off x="3171825" y="3467101"/>
            <a:ext cx="452438" cy="571500"/>
          </a:xfrm>
          <a:custGeom>
            <a:avLst/>
            <a:gdLst>
              <a:gd name="T0" fmla="*/ 2147483646 w 380"/>
              <a:gd name="T1" fmla="*/ 0 h 360"/>
              <a:gd name="T2" fmla="*/ 2147483646 w 380"/>
              <a:gd name="T3" fmla="*/ 2147483646 h 360"/>
              <a:gd name="T4" fmla="*/ 2147483646 w 380"/>
              <a:gd name="T5" fmla="*/ 2147483646 h 360"/>
              <a:gd name="T6" fmla="*/ 2147483646 w 380"/>
              <a:gd name="T7" fmla="*/ 2147483646 h 360"/>
              <a:gd name="T8" fmla="*/ 2147483646 w 380"/>
              <a:gd name="T9" fmla="*/ 2147483646 h 360"/>
              <a:gd name="T10" fmla="*/ 0 w 380"/>
              <a:gd name="T11" fmla="*/ 2147483646 h 360"/>
              <a:gd name="T12" fmla="*/ 2147483646 w 380"/>
              <a:gd name="T13" fmla="*/ 2147483646 h 360"/>
              <a:gd name="T14" fmla="*/ 2147483646 w 380"/>
              <a:gd name="T15" fmla="*/ 2147483646 h 360"/>
              <a:gd name="T16" fmla="*/ 2147483646 w 380"/>
              <a:gd name="T17" fmla="*/ 2147483646 h 360"/>
              <a:gd name="T18" fmla="*/ 2147483646 w 380"/>
              <a:gd name="T19" fmla="*/ 0 h 3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0"/>
              <a:gd name="T31" fmla="*/ 0 h 360"/>
              <a:gd name="T32" fmla="*/ 380 w 380"/>
              <a:gd name="T33" fmla="*/ 360 h 3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0" h="360">
                <a:moveTo>
                  <a:pt x="272" y="0"/>
                </a:moveTo>
                <a:lnTo>
                  <a:pt x="184" y="64"/>
                </a:lnTo>
                <a:lnTo>
                  <a:pt x="148" y="88"/>
                </a:lnTo>
                <a:lnTo>
                  <a:pt x="116" y="128"/>
                </a:lnTo>
                <a:lnTo>
                  <a:pt x="52" y="164"/>
                </a:lnTo>
                <a:lnTo>
                  <a:pt x="0" y="216"/>
                </a:lnTo>
                <a:lnTo>
                  <a:pt x="48" y="312"/>
                </a:lnTo>
                <a:lnTo>
                  <a:pt x="192" y="360"/>
                </a:lnTo>
                <a:lnTo>
                  <a:pt x="380" y="56"/>
                </a:lnTo>
                <a:lnTo>
                  <a:pt x="272" y="0"/>
                </a:lnTo>
                <a:close/>
              </a:path>
            </a:pathLst>
          </a:custGeom>
          <a:solidFill>
            <a:srgbClr val="00FF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350"/>
          </a:p>
        </p:txBody>
      </p:sp>
      <p:sp>
        <p:nvSpPr>
          <p:cNvPr id="7209" name="Rectangle 19"/>
          <p:cNvSpPr>
            <a:spLocks noChangeArrowheads="1"/>
          </p:cNvSpPr>
          <p:nvPr/>
        </p:nvSpPr>
        <p:spPr bwMode="auto">
          <a:xfrm rot="1355970">
            <a:off x="1852613" y="3830638"/>
            <a:ext cx="2274094" cy="82551"/>
          </a:xfrm>
          <a:prstGeom prst="rect">
            <a:avLst/>
          </a:prstGeom>
          <a:solidFill>
            <a:schemeClr val="bg1">
              <a:alpha val="49019"/>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
        <p:nvSpPr>
          <p:cNvPr id="7210" name="Text Box 20"/>
          <p:cNvSpPr txBox="1">
            <a:spLocks noChangeArrowheads="1"/>
          </p:cNvSpPr>
          <p:nvPr/>
        </p:nvSpPr>
        <p:spPr bwMode="auto">
          <a:xfrm>
            <a:off x="1999060" y="5257802"/>
            <a:ext cx="18585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err="1">
                <a:latin typeface="Times New Roman" pitchFamily="18" charset="0"/>
                <a:cs typeface="Times New Roman" pitchFamily="18" charset="0"/>
              </a:rPr>
              <a:t>Hình</a:t>
            </a:r>
            <a:r>
              <a:rPr lang="en-US" altLang="en-US" sz="2800" b="1" dirty="0">
                <a:latin typeface="Times New Roman" pitchFamily="18" charset="0"/>
                <a:cs typeface="Times New Roman" pitchFamily="18" charset="0"/>
              </a:rPr>
              <a:t> 28.2a</a:t>
            </a:r>
          </a:p>
        </p:txBody>
      </p:sp>
      <p:pic>
        <p:nvPicPr>
          <p:cNvPr id="71" name="Picture 21" descr="Flame-04-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2971800"/>
            <a:ext cx="742950" cy="10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AutoShape 22"/>
          <p:cNvSpPr>
            <a:spLocks noChangeArrowheads="1"/>
          </p:cNvSpPr>
          <p:nvPr/>
        </p:nvSpPr>
        <p:spPr bwMode="auto">
          <a:xfrm rot="-5400000">
            <a:off x="1628775" y="4905375"/>
            <a:ext cx="228600" cy="171450"/>
          </a:xfrm>
          <a:prstGeom prst="flowChartMerge">
            <a:avLst/>
          </a:prstGeom>
          <a:solidFill>
            <a:srgbClr val="FF3300"/>
          </a:soli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350"/>
          </a:p>
        </p:txBody>
      </p:sp>
      <p:sp>
        <p:nvSpPr>
          <p:cNvPr id="7213" name="Text Box 23"/>
          <p:cNvSpPr txBox="1">
            <a:spLocks noChangeArrowheads="1"/>
          </p:cNvSpPr>
          <p:nvPr/>
        </p:nvSpPr>
        <p:spPr bwMode="auto">
          <a:xfrm>
            <a:off x="1114425" y="5181600"/>
            <a:ext cx="885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rgbClr val="0000FF"/>
                </a:solidFill>
                <a:latin typeface="Times New Roman" pitchFamily="18" charset="0"/>
                <a:cs typeface="Times New Roman" pitchFamily="18" charset="0"/>
              </a:rPr>
              <a:t>Play</a:t>
            </a:r>
          </a:p>
        </p:txBody>
      </p:sp>
      <p:pic>
        <p:nvPicPr>
          <p:cNvPr id="7214" name="Picture 26" descr="den conCut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006" y="3705225"/>
            <a:ext cx="806054" cy="11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ình chữ nhật 2"/>
          <p:cNvSpPr>
            <a:spLocks noChangeArrowheads="1"/>
          </p:cNvSpPr>
          <p:nvPr/>
        </p:nvSpPr>
        <p:spPr bwMode="auto">
          <a:xfrm>
            <a:off x="114300" y="35735"/>
            <a:ext cx="8953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err="1">
                <a:solidFill>
                  <a:srgbClr val="000099"/>
                </a:solidFill>
                <a:latin typeface="Times New Roman" pitchFamily="18" charset="0"/>
                <a:cs typeface="Times New Roman" pitchFamily="18" charset="0"/>
              </a:rPr>
              <a:t>Giải</a:t>
            </a:r>
            <a:r>
              <a:rPr lang="en-US" altLang="en-US" b="1" dirty="0">
                <a:solidFill>
                  <a:srgbClr val="000099"/>
                </a:solidFill>
                <a:latin typeface="Times New Roman" pitchFamily="18" charset="0"/>
                <a:cs typeface="Times New Roman" pitchFamily="18" charset="0"/>
              </a:rPr>
              <a:t> </a:t>
            </a:r>
            <a:r>
              <a:rPr lang="en-US" altLang="en-US" b="1" dirty="0" err="1">
                <a:solidFill>
                  <a:srgbClr val="000099"/>
                </a:solidFill>
                <a:latin typeface="Times New Roman" pitchFamily="18" charset="0"/>
                <a:cs typeface="Times New Roman" pitchFamily="18" charset="0"/>
              </a:rPr>
              <a:t>thích</a:t>
            </a:r>
            <a:r>
              <a:rPr lang="en-US" altLang="en-US" b="1" dirty="0">
                <a:solidFill>
                  <a:srgbClr val="000099"/>
                </a:solidFill>
                <a:latin typeface="Times New Roman" pitchFamily="18" charset="0"/>
                <a:cs typeface="Times New Roman" pitchFamily="18" charset="0"/>
              </a:rPr>
              <a:t> </a:t>
            </a:r>
            <a:r>
              <a:rPr lang="en-US" altLang="en-US" b="1" dirty="0" err="1">
                <a:solidFill>
                  <a:srgbClr val="000099"/>
                </a:solidFill>
                <a:latin typeface="Times New Roman" pitchFamily="18" charset="0"/>
                <a:cs typeface="Times New Roman" pitchFamily="18" charset="0"/>
              </a:rPr>
              <a:t>hiện</a:t>
            </a:r>
            <a:r>
              <a:rPr lang="en-US" altLang="en-US" b="1" dirty="0">
                <a:solidFill>
                  <a:srgbClr val="000099"/>
                </a:solidFill>
                <a:latin typeface="Times New Roman" pitchFamily="18" charset="0"/>
                <a:cs typeface="Times New Roman" pitchFamily="18" charset="0"/>
              </a:rPr>
              <a:t> </a:t>
            </a:r>
            <a:r>
              <a:rPr lang="en-US" altLang="en-US" b="1" dirty="0" err="1">
                <a:solidFill>
                  <a:srgbClr val="000099"/>
                </a:solidFill>
                <a:latin typeface="Times New Roman" pitchFamily="18" charset="0"/>
                <a:cs typeface="Times New Roman" pitchFamily="18" charset="0"/>
              </a:rPr>
              <a:t>tượng</a:t>
            </a:r>
            <a:r>
              <a:rPr lang="en-US" altLang="en-US" b="1" dirty="0">
                <a:solidFill>
                  <a:srgbClr val="000099"/>
                </a:solidFill>
                <a:latin typeface="Times New Roman" pitchFamily="18" charset="0"/>
                <a:cs typeface="Times New Roman" pitchFamily="18" charset="0"/>
              </a:rPr>
              <a:t> </a:t>
            </a:r>
            <a:r>
              <a:rPr lang="en-US" altLang="en-US" b="1" dirty="0" err="1">
                <a:solidFill>
                  <a:srgbClr val="000099"/>
                </a:solidFill>
                <a:latin typeface="Times New Roman" pitchFamily="18" charset="0"/>
                <a:cs typeface="Times New Roman" pitchFamily="18" charset="0"/>
              </a:rPr>
              <a:t>xảy</a:t>
            </a:r>
            <a:r>
              <a:rPr lang="en-US" altLang="en-US" b="1" dirty="0">
                <a:solidFill>
                  <a:srgbClr val="000099"/>
                </a:solidFill>
                <a:latin typeface="Times New Roman" pitchFamily="18" charset="0"/>
                <a:cs typeface="Times New Roman" pitchFamily="18" charset="0"/>
              </a:rPr>
              <a:t> </a:t>
            </a:r>
            <a:r>
              <a:rPr lang="en-US" altLang="en-US" b="1" dirty="0" err="1">
                <a:solidFill>
                  <a:srgbClr val="000099"/>
                </a:solidFill>
                <a:latin typeface="Times New Roman" pitchFamily="18" charset="0"/>
                <a:cs typeface="Times New Roman" pitchFamily="18" charset="0"/>
              </a:rPr>
              <a:t>ra</a:t>
            </a:r>
            <a:r>
              <a:rPr lang="en-US" altLang="en-US" b="1" dirty="0">
                <a:solidFill>
                  <a:srgbClr val="000099"/>
                </a:solidFill>
                <a:latin typeface="Times New Roman" pitchFamily="18" charset="0"/>
                <a:cs typeface="Times New Roman" pitchFamily="18" charset="0"/>
              </a:rPr>
              <a:t> </a:t>
            </a:r>
            <a:r>
              <a:rPr lang="en-US" altLang="en-US" b="1" dirty="0" err="1">
                <a:solidFill>
                  <a:srgbClr val="000099"/>
                </a:solidFill>
                <a:latin typeface="Times New Roman" pitchFamily="18" charset="0"/>
                <a:cs typeface="Times New Roman" pitchFamily="18" charset="0"/>
              </a:rPr>
              <a:t>trong</a:t>
            </a:r>
            <a:r>
              <a:rPr lang="en-US" altLang="en-US" b="1" dirty="0">
                <a:solidFill>
                  <a:srgbClr val="000099"/>
                </a:solidFill>
                <a:latin typeface="Times New Roman" pitchFamily="18" charset="0"/>
                <a:cs typeface="Times New Roman" pitchFamily="18" charset="0"/>
              </a:rPr>
              <a:t> </a:t>
            </a:r>
            <a:r>
              <a:rPr lang="en-US" altLang="en-US" b="1" dirty="0" err="1">
                <a:solidFill>
                  <a:srgbClr val="000099"/>
                </a:solidFill>
                <a:latin typeface="Times New Roman" pitchFamily="18" charset="0"/>
                <a:cs typeface="Times New Roman" pitchFamily="18" charset="0"/>
              </a:rPr>
              <a:t>thí</a:t>
            </a:r>
            <a:r>
              <a:rPr lang="en-US" altLang="en-US" b="1" dirty="0">
                <a:solidFill>
                  <a:srgbClr val="000099"/>
                </a:solidFill>
                <a:latin typeface="Times New Roman" pitchFamily="18" charset="0"/>
                <a:cs typeface="Times New Roman" pitchFamily="18" charset="0"/>
              </a:rPr>
              <a:t> </a:t>
            </a:r>
            <a:r>
              <a:rPr lang="en-US" altLang="en-US" b="1" dirty="0" err="1">
                <a:solidFill>
                  <a:srgbClr val="000099"/>
                </a:solidFill>
                <a:latin typeface="Times New Roman" pitchFamily="18" charset="0"/>
                <a:cs typeface="Times New Roman" pitchFamily="18" charset="0"/>
              </a:rPr>
              <a:t>nghiệm</a:t>
            </a:r>
            <a:r>
              <a:rPr lang="en-US" altLang="en-US" b="1" dirty="0">
                <a:solidFill>
                  <a:srgbClr val="000099"/>
                </a:solidFill>
                <a:latin typeface="Times New Roman" pitchFamily="18" charset="0"/>
                <a:cs typeface="Times New Roman" pitchFamily="18" charset="0"/>
              </a:rPr>
              <a:t>? </a:t>
            </a:r>
            <a:endParaRPr lang="vi-VN" altLang="en-US" b="1" dirty="0">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1493731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1000"/>
                                        <p:tgtEl>
                                          <p:spTgt spid="49"/>
                                        </p:tgtEl>
                                      </p:cBhvr>
                                    </p:animEffect>
                                  </p:childTnLst>
                                </p:cTn>
                              </p:par>
                              <p:par>
                                <p:cTn id="14" presetID="10" presetClass="entr" presetSubtype="0" fill="hold" grpId="0" nodeType="withEffect">
                                  <p:stCondLst>
                                    <p:cond delay="400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2000"/>
                                        <p:tgtEl>
                                          <p:spTgt spid="38"/>
                                        </p:tgtEl>
                                      </p:cBhvr>
                                    </p:animEffect>
                                  </p:childTnLst>
                                </p:cTn>
                              </p:par>
                              <p:par>
                                <p:cTn id="17" presetID="0" presetClass="path" presetSubtype="0" repeatCount="indefinite" accel="50000" decel="50000" fill="hold" grpId="1" nodeType="withEffect">
                                  <p:stCondLst>
                                    <p:cond delay="4000"/>
                                  </p:stCondLst>
                                  <p:childTnLst>
                                    <p:animMotion origin="layout" path="M 0 0.01667 C -0.00243 -0.01019 -0.01094 -0.03565 -0.01094 -0.06204 L 0.23681 -0.33333 " pathEditMode="relative" rAng="0" ptsTypes="fAA">
                                      <p:cBhvr>
                                        <p:cTn id="18" dur="2000" fill="hold"/>
                                        <p:tgtEl>
                                          <p:spTgt spid="38"/>
                                        </p:tgtEl>
                                        <p:attrNameLst>
                                          <p:attrName>ppt_x</p:attrName>
                                          <p:attrName>ppt_y</p:attrName>
                                        </p:attrNameLst>
                                      </p:cBhvr>
                                      <p:rCtr x="11285" y="-17500"/>
                                    </p:animMotion>
                                  </p:childTnLst>
                                  <p:subTnLst>
                                    <p:set>
                                      <p:cBhvr override="childStyle">
                                        <p:cTn dur="1" fill="hold" display="0" masterRel="sameClick" afterEffect="1">
                                          <p:stCondLst>
                                            <p:cond evt="end" delay="0">
                                              <p:tn val="17"/>
                                            </p:cond>
                                          </p:stCondLst>
                                        </p:cTn>
                                        <p:tgtEl>
                                          <p:spTgt spid="38"/>
                                        </p:tgtEl>
                                        <p:attrNameLst>
                                          <p:attrName>style.visibility</p:attrName>
                                        </p:attrNameLst>
                                      </p:cBhvr>
                                      <p:to>
                                        <p:strVal val="hidden"/>
                                      </p:to>
                                    </p:set>
                                  </p:subTnLst>
                                </p:cTn>
                              </p:par>
                              <p:par>
                                <p:cTn id="19" presetID="10" presetClass="entr" presetSubtype="0" fill="hold" grpId="0" nodeType="withEffect">
                                  <p:stCondLst>
                                    <p:cond delay="450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2000"/>
                                        <p:tgtEl>
                                          <p:spTgt spid="41"/>
                                        </p:tgtEl>
                                      </p:cBhvr>
                                    </p:animEffect>
                                  </p:childTnLst>
                                </p:cTn>
                              </p:par>
                              <p:par>
                                <p:cTn id="22" presetID="0" presetClass="path" presetSubtype="0" repeatCount="indefinite" accel="50000" decel="50000" fill="hold" grpId="1" nodeType="withEffect">
                                  <p:stCondLst>
                                    <p:cond delay="4500"/>
                                  </p:stCondLst>
                                  <p:childTnLst>
                                    <p:animMotion origin="layout" path="M 1.38889E-6 1.48148E-6 C -0.0007 -0.00255 -0.00139 -0.00463 -0.00208 -0.00695 C -0.00261 -0.00996 -0.00313 -0.0125 -0.00365 -0.01551 C -0.00486 -0.01991 -0.00712 -0.02871 -0.00712 -0.02847 C -0.0066 -0.03195 -0.00556 -0.03935 -0.00556 -0.03912 L 0.24462 -0.31019 " pathEditMode="relative" rAng="0" ptsTypes="ffffAA">
                                      <p:cBhvr>
                                        <p:cTn id="23" dur="2000" fill="hold"/>
                                        <p:tgtEl>
                                          <p:spTgt spid="41"/>
                                        </p:tgtEl>
                                        <p:attrNameLst>
                                          <p:attrName>ppt_x</p:attrName>
                                          <p:attrName>ppt_y</p:attrName>
                                        </p:attrNameLst>
                                      </p:cBhvr>
                                      <p:rCtr x="11875" y="-15509"/>
                                    </p:animMotion>
                                  </p:childTnLst>
                                  <p:subTnLst>
                                    <p:set>
                                      <p:cBhvr override="childStyle">
                                        <p:cTn dur="1" fill="hold" display="0" masterRel="sameClick" afterEffect="1">
                                          <p:stCondLst>
                                            <p:cond evt="end" delay="0">
                                              <p:tn val="22"/>
                                            </p:cond>
                                          </p:stCondLst>
                                        </p:cTn>
                                        <p:tgtEl>
                                          <p:spTgt spid="41"/>
                                        </p:tgtEl>
                                        <p:attrNameLst>
                                          <p:attrName>style.visibility</p:attrName>
                                        </p:attrNameLst>
                                      </p:cBhvr>
                                      <p:to>
                                        <p:strVal val="hidden"/>
                                      </p:to>
                                    </p:set>
                                  </p:subTnLst>
                                </p:cTn>
                              </p:par>
                              <p:par>
                                <p:cTn id="24" presetID="10" presetClass="entr" presetSubtype="0" fill="hold" grpId="0" nodeType="withEffect">
                                  <p:stCondLst>
                                    <p:cond delay="500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childTnLst>
                                </p:cTn>
                              </p:par>
                              <p:par>
                                <p:cTn id="27" presetID="0" presetClass="path" presetSubtype="0" repeatCount="indefinite" accel="50000" decel="50000" fill="hold" grpId="1" nodeType="withEffect">
                                  <p:stCondLst>
                                    <p:cond delay="5000"/>
                                  </p:stCondLst>
                                  <p:childTnLst>
                                    <p:animMotion origin="layout" path="M 0.01493 0 C 0.02344 -0.01713 0.0099 0.00926 0.02275 -0.01042 C 0.02483 -0.01343 0.02795 -0.02106 0.02795 -0.02083 C 0.02969 -0.03542 0.02848 -0.02824 0.03177 -0.04213 C 0.03611 -0.05926 0.03577 -0.04213 0.03577 -0.04931 L 0.27084 -0.3169 " pathEditMode="relative" rAng="0" ptsTypes="ffffAA">
                                      <p:cBhvr>
                                        <p:cTn id="28" dur="2000" fill="hold"/>
                                        <p:tgtEl>
                                          <p:spTgt spid="40"/>
                                        </p:tgtEl>
                                        <p:attrNameLst>
                                          <p:attrName>ppt_x</p:attrName>
                                          <p:attrName>ppt_y</p:attrName>
                                        </p:attrNameLst>
                                      </p:cBhvr>
                                      <p:rCtr x="12535" y="-15394"/>
                                    </p:animMotion>
                                  </p:childTnLst>
                                  <p:subTnLst>
                                    <p:set>
                                      <p:cBhvr override="childStyle">
                                        <p:cTn dur="1" fill="hold" display="0" masterRel="sameClick" afterEffect="1">
                                          <p:stCondLst>
                                            <p:cond evt="end" delay="0">
                                              <p:tn val="27"/>
                                            </p:cond>
                                          </p:stCondLst>
                                        </p:cTn>
                                        <p:tgtEl>
                                          <p:spTgt spid="40"/>
                                        </p:tgtEl>
                                        <p:attrNameLst>
                                          <p:attrName>style.visibility</p:attrName>
                                        </p:attrNameLst>
                                      </p:cBhvr>
                                      <p:to>
                                        <p:strVal val="hidden"/>
                                      </p:to>
                                    </p:set>
                                  </p:subTnLst>
                                </p:cTn>
                              </p:par>
                              <p:par>
                                <p:cTn id="29" presetID="10" presetClass="entr" presetSubtype="0" fill="hold" grpId="0" nodeType="withEffect">
                                  <p:stCondLst>
                                    <p:cond delay="400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2000"/>
                                        <p:tgtEl>
                                          <p:spTgt spid="39"/>
                                        </p:tgtEl>
                                      </p:cBhvr>
                                    </p:animEffect>
                                  </p:childTnLst>
                                </p:cTn>
                              </p:par>
                              <p:par>
                                <p:cTn id="32" presetID="0" presetClass="path" presetSubtype="0" repeatCount="indefinite" accel="50000" decel="50000" fill="hold" grpId="1" nodeType="withEffect">
                                  <p:stCondLst>
                                    <p:cond delay="4000"/>
                                  </p:stCondLst>
                                  <p:childTnLst>
                                    <p:animMotion origin="layout" path="M 3.33333E-6 -1.11111E-6 L 0.00277 -0.05741 L 0.25833 -0.32778 " pathEditMode="relative" rAng="0" ptsTypes="AAA">
                                      <p:cBhvr>
                                        <p:cTn id="33" dur="2000" fill="hold"/>
                                        <p:tgtEl>
                                          <p:spTgt spid="39"/>
                                        </p:tgtEl>
                                        <p:attrNameLst>
                                          <p:attrName>ppt_x</p:attrName>
                                          <p:attrName>ppt_y</p:attrName>
                                        </p:attrNameLst>
                                      </p:cBhvr>
                                      <p:rCtr x="12917" y="-16389"/>
                                    </p:animMotion>
                                  </p:childTnLst>
                                  <p:subTnLst>
                                    <p:set>
                                      <p:cBhvr override="childStyle">
                                        <p:cTn dur="1" fill="hold" display="0" masterRel="sameClick" afterEffect="1">
                                          <p:stCondLst>
                                            <p:cond evt="end" delay="0">
                                              <p:tn val="32"/>
                                            </p:cond>
                                          </p:stCondLst>
                                        </p:cTn>
                                        <p:tgtEl>
                                          <p:spTgt spid="39"/>
                                        </p:tgtEl>
                                        <p:attrNameLst>
                                          <p:attrName>style.visibility</p:attrName>
                                        </p:attrNameLst>
                                      </p:cBhvr>
                                      <p:to>
                                        <p:strVal val="hidden"/>
                                      </p:to>
                                    </p:set>
                                  </p:subTnLst>
                                </p:cTn>
                              </p:par>
                              <p:par>
                                <p:cTn id="34" presetID="10" presetClass="exit" presetSubtype="0" fill="hold" grpId="0" nodeType="withEffect">
                                  <p:stCondLst>
                                    <p:cond delay="6000"/>
                                  </p:stCondLst>
                                  <p:childTnLst>
                                    <p:animEffect transition="out" filter="fade">
                                      <p:cBhvr>
                                        <p:cTn id="35" dur="2000"/>
                                        <p:tgtEl>
                                          <p:spTgt spid="44"/>
                                        </p:tgtEl>
                                      </p:cBhvr>
                                    </p:animEffect>
                                    <p:set>
                                      <p:cBhvr>
                                        <p:cTn id="36" dur="1" fill="hold">
                                          <p:stCondLst>
                                            <p:cond delay="1999"/>
                                          </p:stCondLst>
                                        </p:cTn>
                                        <p:tgtEl>
                                          <p:spTgt spid="44"/>
                                        </p:tgtEl>
                                        <p:attrNameLst>
                                          <p:attrName>style.visibility</p:attrName>
                                        </p:attrNameLst>
                                      </p:cBhvr>
                                      <p:to>
                                        <p:strVal val="hidden"/>
                                      </p:to>
                                    </p:set>
                                  </p:childTnLst>
                                </p:cTn>
                              </p:par>
                              <p:par>
                                <p:cTn id="37" presetID="3" presetClass="entr" presetSubtype="10" repeatCount="indefinite" fill="hold" grpId="0" nodeType="withEffect">
                                  <p:stCondLst>
                                    <p:cond delay="6000"/>
                                  </p:stCondLst>
                                  <p:childTnLst>
                                    <p:set>
                                      <p:cBhvr>
                                        <p:cTn id="38" dur="1" fill="hold">
                                          <p:stCondLst>
                                            <p:cond delay="0"/>
                                          </p:stCondLst>
                                        </p:cTn>
                                        <p:tgtEl>
                                          <p:spTgt spid="45"/>
                                        </p:tgtEl>
                                        <p:attrNameLst>
                                          <p:attrName>style.visibility</p:attrName>
                                        </p:attrNameLst>
                                      </p:cBhvr>
                                      <p:to>
                                        <p:strVal val="visible"/>
                                      </p:to>
                                    </p:set>
                                    <p:animEffect transition="in" filter="blinds(horizontal)">
                                      <p:cBhvr>
                                        <p:cTn id="39" dur="500"/>
                                        <p:tgtEl>
                                          <p:spTgt spid="45"/>
                                        </p:tgtEl>
                                      </p:cBhvr>
                                    </p:animEffect>
                                  </p:childTnLst>
                                </p:cTn>
                              </p:par>
                              <p:par>
                                <p:cTn id="40" presetID="22" presetClass="entr" presetSubtype="4" repeatCount="indefinite" fill="hold" grpId="0" nodeType="withEffect">
                                  <p:stCondLst>
                                    <p:cond delay="5500"/>
                                  </p:stCondLst>
                                  <p:childTnLst>
                                    <p:set>
                                      <p:cBhvr>
                                        <p:cTn id="41" dur="1" fill="hold">
                                          <p:stCondLst>
                                            <p:cond delay="0"/>
                                          </p:stCondLst>
                                        </p:cTn>
                                        <p:tgtEl>
                                          <p:spTgt spid="42"/>
                                        </p:tgtEl>
                                        <p:attrNameLst>
                                          <p:attrName>style.visibility</p:attrName>
                                        </p:attrNameLst>
                                      </p:cBhvr>
                                      <p:to>
                                        <p:strVal val="visible"/>
                                      </p:to>
                                    </p:set>
                                    <p:animEffect transition="in" filter="wipe(down)">
                                      <p:cBhvr>
                                        <p:cTn id="42" dur="200"/>
                                        <p:tgtEl>
                                          <p:spTgt spid="42"/>
                                        </p:tgtEl>
                                      </p:cBhvr>
                                    </p:animEffect>
                                  </p:childTnLst>
                                </p:cTn>
                              </p:par>
                              <p:par>
                                <p:cTn id="43" presetID="22" presetClass="entr" presetSubtype="4" repeatCount="indefinite" fill="hold" grpId="0" nodeType="withEffect">
                                  <p:stCondLst>
                                    <p:cond delay="600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100"/>
                                        <p:tgtEl>
                                          <p:spTgt spid="43"/>
                                        </p:tgtEl>
                                      </p:cBhvr>
                                    </p:animEffect>
                                  </p:childTnLst>
                                </p:cTn>
                              </p:par>
                            </p:childTnLst>
                          </p:cTn>
                        </p:par>
                      </p:childTnLst>
                    </p:cTn>
                  </p:par>
                </p:childTnLst>
              </p:cTn>
              <p:nextCondLst>
                <p:cond evt="onClick" delay="0">
                  <p:tgtEl>
                    <p:spTgt spid="46"/>
                  </p:tgtEl>
                </p:cond>
              </p:nextCondLst>
            </p:seq>
            <p:seq concurrent="1" nextAc="seek">
              <p:cTn id="46" restart="whenNotActive" fill="hold" evtFilter="cancelBubble" nodeType="interactiveSeq">
                <p:stCondLst>
                  <p:cond evt="onClick" delay="0">
                    <p:tgtEl>
                      <p:spTgt spid="72"/>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0" presetClass="entr" presetSubtype="0"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1000"/>
                                        <p:tgtEl>
                                          <p:spTgt spid="71"/>
                                        </p:tgtEl>
                                      </p:cBhvr>
                                    </p:animEffect>
                                  </p:childTnLst>
                                </p:cTn>
                              </p:par>
                            </p:childTnLst>
                          </p:cTn>
                        </p:par>
                        <p:par>
                          <p:cTn id="52" fill="hold" nodeType="afterGroup">
                            <p:stCondLst>
                              <p:cond delay="1000"/>
                            </p:stCondLst>
                            <p:childTnLst>
                              <p:par>
                                <p:cTn id="53" presetID="10" presetClass="entr" presetSubtype="0" repeatCount="indefinite" fill="hold" grpId="0" nodeType="afterEffect">
                                  <p:stCondLst>
                                    <p:cond delay="300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childTnLst>
                                </p:cTn>
                              </p:par>
                            </p:childTnLst>
                          </p:cTn>
                        </p:par>
                        <p:par>
                          <p:cTn id="56" fill="hold" nodeType="afterGroup">
                            <p:stCondLst>
                              <p:cond delay="5000"/>
                            </p:stCondLst>
                            <p:childTnLst>
                              <p:par>
                                <p:cTn id="57" presetID="64" presetClass="path" presetSubtype="0" repeatCount="indefinite" accel="50000" decel="50000" fill="hold" grpId="1" nodeType="afterEffect">
                                  <p:stCondLst>
                                    <p:cond delay="0"/>
                                  </p:stCondLst>
                                  <p:childTnLst>
                                    <p:animMotion origin="layout" path="M 0.00417 0.00695 L 0 -0.02083 " pathEditMode="relative" rAng="0" ptsTypes="AA">
                                      <p:cBhvr>
                                        <p:cTn id="58" dur="2000" fill="hold"/>
                                        <p:tgtEl>
                                          <p:spTgt spid="58"/>
                                        </p:tgtEl>
                                        <p:attrNameLst>
                                          <p:attrName>ppt_x</p:attrName>
                                          <p:attrName>ppt_y</p:attrName>
                                        </p:attrNameLst>
                                      </p:cBhvr>
                                      <p:rCtr x="-208" y="-1389"/>
                                    </p:animMotion>
                                  </p:childTnLst>
                                </p:cTn>
                              </p:par>
                            </p:childTnLst>
                          </p:cTn>
                        </p:par>
                        <p:par>
                          <p:cTn id="59" fill="hold" nodeType="afterGroup">
                            <p:stCondLst>
                              <p:cond delay="7000"/>
                            </p:stCondLst>
                            <p:childTnLst>
                              <p:par>
                                <p:cTn id="60" presetID="10" presetClass="entr" presetSubtype="0" repeatCount="indefinite" fill="hold" grpId="0"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1000"/>
                                        <p:tgtEl>
                                          <p:spTgt spid="60"/>
                                        </p:tgtEl>
                                      </p:cBhvr>
                                    </p:animEffect>
                                  </p:childTnLst>
                                </p:cTn>
                              </p:par>
                            </p:childTnLst>
                          </p:cTn>
                        </p:par>
                        <p:par>
                          <p:cTn id="63" fill="hold" nodeType="afterGroup">
                            <p:stCondLst>
                              <p:cond delay="8000"/>
                            </p:stCondLst>
                            <p:childTnLst>
                              <p:par>
                                <p:cTn id="64" presetID="64" presetClass="path" presetSubtype="0" repeatCount="indefinite" accel="50000" decel="50000" fill="hold" grpId="1" nodeType="afterEffect">
                                  <p:stCondLst>
                                    <p:cond delay="0"/>
                                  </p:stCondLst>
                                  <p:childTnLst>
                                    <p:animMotion origin="layout" path="M 0.00625 0.00834 L 0.00833 -0.00555 " pathEditMode="relative" rAng="0" ptsTypes="AA">
                                      <p:cBhvr>
                                        <p:cTn id="65" dur="2000" fill="hold"/>
                                        <p:tgtEl>
                                          <p:spTgt spid="60"/>
                                        </p:tgtEl>
                                        <p:attrNameLst>
                                          <p:attrName>ppt_x</p:attrName>
                                          <p:attrName>ppt_y</p:attrName>
                                        </p:attrNameLst>
                                      </p:cBhvr>
                                      <p:rCtr x="104" y="-694"/>
                                    </p:animMotion>
                                  </p:childTnLst>
                                </p:cTn>
                              </p:par>
                            </p:childTnLst>
                          </p:cTn>
                        </p:par>
                        <p:par>
                          <p:cTn id="66" fill="hold" nodeType="afterGroup">
                            <p:stCondLst>
                              <p:cond delay="10000"/>
                            </p:stCondLst>
                            <p:childTnLst>
                              <p:par>
                                <p:cTn id="67" presetID="10" presetClass="entr" presetSubtype="0" repeatCount="indefinite" fill="hold" grpId="0" nodeType="after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childTnLst>
                                </p:cTn>
                              </p:par>
                              <p:par>
                                <p:cTn id="70" presetID="22" presetClass="entr" presetSubtype="4" repeatCount="indefinite" fill="hold" grpId="0" nodeType="with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wipe(down)">
                                      <p:cBhvr>
                                        <p:cTn id="72" dur="500"/>
                                        <p:tgtEl>
                                          <p:spTgt spid="63"/>
                                        </p:tgtEl>
                                      </p:cBhvr>
                                    </p:animEffect>
                                  </p:childTnLst>
                                </p:cTn>
                              </p:par>
                            </p:childTnLst>
                          </p:cTn>
                        </p:par>
                        <p:par>
                          <p:cTn id="73" fill="hold" nodeType="afterGroup">
                            <p:stCondLst>
                              <p:cond delay="11000"/>
                            </p:stCondLst>
                            <p:childTnLst>
                              <p:par>
                                <p:cTn id="74" presetID="64" presetClass="path" presetSubtype="0" repeatCount="indefinite" accel="50000" decel="50000" fill="hold" grpId="1" nodeType="afterEffect">
                                  <p:stCondLst>
                                    <p:cond delay="0"/>
                                  </p:stCondLst>
                                  <p:childTnLst>
                                    <p:animMotion origin="layout" path="M 0.01667 0.00139 L 0.0125 -0.02639 " pathEditMode="relative" rAng="0" ptsTypes="AA">
                                      <p:cBhvr>
                                        <p:cTn id="75" dur="2000" fill="hold"/>
                                        <p:tgtEl>
                                          <p:spTgt spid="57"/>
                                        </p:tgtEl>
                                        <p:attrNameLst>
                                          <p:attrName>ppt_x</p:attrName>
                                          <p:attrName>ppt_y</p:attrName>
                                        </p:attrNameLst>
                                      </p:cBhvr>
                                      <p:rCtr x="-208" y="-1389"/>
                                    </p:animMotion>
                                  </p:childTnLst>
                                </p:cTn>
                              </p:par>
                            </p:childTnLst>
                          </p:cTn>
                        </p:par>
                        <p:par>
                          <p:cTn id="76" fill="hold" nodeType="afterGroup">
                            <p:stCondLst>
                              <p:cond delay="13000"/>
                            </p:stCondLst>
                            <p:childTnLst>
                              <p:par>
                                <p:cTn id="77" presetID="10" presetClass="entr" presetSubtype="0" repeatCount="indefinite"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fade">
                                      <p:cBhvr>
                                        <p:cTn id="79" dur="1000"/>
                                        <p:tgtEl>
                                          <p:spTgt spid="59"/>
                                        </p:tgtEl>
                                      </p:cBhvr>
                                    </p:animEffect>
                                  </p:childTnLst>
                                </p:cTn>
                              </p:par>
                            </p:childTnLst>
                          </p:cTn>
                        </p:par>
                        <p:par>
                          <p:cTn id="80" fill="hold" nodeType="afterGroup">
                            <p:stCondLst>
                              <p:cond delay="14000"/>
                            </p:stCondLst>
                            <p:childTnLst>
                              <p:par>
                                <p:cTn id="81" presetID="64" presetClass="path" presetSubtype="0" repeatCount="indefinite" accel="50000" decel="50000" fill="hold" grpId="1" nodeType="afterEffect">
                                  <p:stCondLst>
                                    <p:cond delay="0"/>
                                  </p:stCondLst>
                                  <p:childTnLst>
                                    <p:animMotion origin="layout" path="M 0.00417 0.01667 L 0.00833 0 " pathEditMode="relative" rAng="0" ptsTypes="AA">
                                      <p:cBhvr>
                                        <p:cTn id="82" dur="2000" fill="hold"/>
                                        <p:tgtEl>
                                          <p:spTgt spid="59"/>
                                        </p:tgtEl>
                                        <p:attrNameLst>
                                          <p:attrName>ppt_x</p:attrName>
                                          <p:attrName>ppt_y</p:attrName>
                                        </p:attrNameLst>
                                      </p:cBhvr>
                                      <p:rCtr x="208" y="-833"/>
                                    </p:animMotion>
                                  </p:childTnLst>
                                </p:cTn>
                              </p:par>
                            </p:childTnLst>
                          </p:cTn>
                        </p:par>
                        <p:par>
                          <p:cTn id="83" fill="hold" nodeType="afterGroup">
                            <p:stCondLst>
                              <p:cond delay="16000"/>
                            </p:stCondLst>
                            <p:childTnLst>
                              <p:par>
                                <p:cTn id="84" presetID="22" presetClass="entr" presetSubtype="4" repeatCount="indefinite"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down)">
                                      <p:cBhvr>
                                        <p:cTn id="86" dur="500"/>
                                        <p:tgtEl>
                                          <p:spTgt spid="52"/>
                                        </p:tgtEl>
                                      </p:cBhvr>
                                    </p:animEffect>
                                  </p:childTnLst>
                                </p:cTn>
                              </p:par>
                            </p:childTnLst>
                          </p:cTn>
                        </p:par>
                        <p:par>
                          <p:cTn id="87" fill="hold" nodeType="afterGroup">
                            <p:stCondLst>
                              <p:cond delay="16500"/>
                            </p:stCondLst>
                            <p:childTnLst>
                              <p:par>
                                <p:cTn id="88" presetID="22" presetClass="entr" presetSubtype="4" repeatCount="indefinite" fill="hold" grpId="0" nodeType="afterEffect">
                                  <p:stCondLst>
                                    <p:cond delay="500"/>
                                  </p:stCondLst>
                                  <p:childTnLst>
                                    <p:set>
                                      <p:cBhvr>
                                        <p:cTn id="89" dur="1" fill="hold">
                                          <p:stCondLst>
                                            <p:cond delay="0"/>
                                          </p:stCondLst>
                                        </p:cTn>
                                        <p:tgtEl>
                                          <p:spTgt spid="61"/>
                                        </p:tgtEl>
                                        <p:attrNameLst>
                                          <p:attrName>style.visibility</p:attrName>
                                        </p:attrNameLst>
                                      </p:cBhvr>
                                      <p:to>
                                        <p:strVal val="visible"/>
                                      </p:to>
                                    </p:set>
                                    <p:animEffect transition="in" filter="wipe(down)">
                                      <p:cBhvr>
                                        <p:cTn id="90" dur="500"/>
                                        <p:tgtEl>
                                          <p:spTgt spid="61"/>
                                        </p:tgtEl>
                                      </p:cBhvr>
                                    </p:animEffect>
                                  </p:childTnLst>
                                </p:cTn>
                              </p:par>
                            </p:childTnLst>
                          </p:cTn>
                        </p:par>
                      </p:childTnLst>
                    </p:cTn>
                  </p:par>
                </p:childTnLst>
              </p:cTn>
              <p:nextCondLst>
                <p:cond evt="onClick" delay="0">
                  <p:tgtEl>
                    <p:spTgt spid="72"/>
                  </p:tgtEl>
                </p:cond>
              </p:nextCondLst>
            </p:seq>
          </p:childTnLst>
        </p:cTn>
      </p:par>
    </p:tnLst>
    <p:bldLst>
      <p:bldP spid="38" grpId="0" animBg="1"/>
      <p:bldP spid="38" grpId="1" animBg="1"/>
      <p:bldP spid="39" grpId="0" animBg="1"/>
      <p:bldP spid="39" grpId="1" animBg="1"/>
      <p:bldP spid="40" grpId="0" animBg="1"/>
      <p:bldP spid="40" grpId="1" animBg="1"/>
      <p:bldP spid="41" grpId="0" animBg="1"/>
      <p:bldP spid="41" grpId="1" animBg="1"/>
      <p:bldP spid="42" grpId="0" animBg="1"/>
      <p:bldP spid="43" grpId="0" animBg="1"/>
      <p:bldP spid="44" grpId="0" animBg="1"/>
      <p:bldP spid="45" grpId="0" animBg="1"/>
      <p:bldP spid="52" grpId="0" animBg="1"/>
      <p:bldP spid="57" grpId="0" animBg="1"/>
      <p:bldP spid="57" grpId="1" animBg="1"/>
      <p:bldP spid="58" grpId="0" animBg="1"/>
      <p:bldP spid="58" grpId="1" animBg="1"/>
      <p:bldP spid="59" grpId="0" animBg="1"/>
      <p:bldP spid="59" grpId="1" animBg="1"/>
      <p:bldP spid="60" grpId="0" animBg="1"/>
      <p:bldP spid="60" grpId="1" animBg="1"/>
      <p:bldP spid="61" grpId="0" animBg="1"/>
      <p:bldP spid="63"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ộ sưu tập hình nền slide powerpoint đẹp và chất lượng cao - Hơn 999+ mẫu hình  nền slide powerpoint đẹp Full 4K."/>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3"/>
          <p:cNvSpPr>
            <a:spLocks noChangeArrowheads="1"/>
          </p:cNvSpPr>
          <p:nvPr/>
        </p:nvSpPr>
        <p:spPr bwMode="auto">
          <a:xfrm>
            <a:off x="1524001" y="2514600"/>
            <a:ext cx="6477000" cy="41148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pattFill prst="plaid">
                  <a:fgClr>
                    <a:srgbClr val="FF0066"/>
                  </a:fgClr>
                  <a:bgClr>
                    <a:srgbClr val="FFFFFF"/>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endParaRPr lang="vi-VN" altLang="en-US" sz="7200" b="1" kern="0" dirty="0">
              <a:solidFill>
                <a:srgbClr val="3333FF"/>
              </a:solidFill>
            </a:endParaRP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lang="en-US" altLang="en-US" sz="4400" b="1" kern="0" dirty="0">
                <a:solidFill>
                  <a:srgbClr val="3333FF"/>
                </a:solidFill>
              </a:rPr>
              <a:t>TIẾT 40, 41 -</a:t>
            </a:r>
            <a:r>
              <a:rPr lang="vi-VN" altLang="en-US" sz="4400" b="1" kern="0" dirty="0">
                <a:solidFill>
                  <a:srgbClr val="3333FF"/>
                </a:solidFill>
              </a:rPr>
              <a:t>BÀI 28</a:t>
            </a: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lang="vi-VN" altLang="en-US" sz="5400" b="1" kern="0" dirty="0">
                <a:solidFill>
                  <a:srgbClr val="3333FF"/>
                </a:solidFill>
              </a:rPr>
              <a:t>SỰ TRUYỀN NHIỆT</a:t>
            </a: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en-US" sz="7200" b="0" i="0" u="none" strike="noStrike" kern="0" cap="none" spc="0" normalizeH="0" baseline="0" noProof="0" dirty="0">
              <a:ln>
                <a:noFill/>
              </a:ln>
              <a:solidFill>
                <a:srgbClr val="3333FF"/>
              </a:solidFill>
              <a:effectLst/>
              <a:uLnTx/>
              <a:uFillTx/>
              <a:latin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en-US" sz="5400" b="0" i="0" u="none" strike="noStrike" kern="0" cap="none" spc="0" normalizeH="0" baseline="0" noProof="0" dirty="0">
              <a:ln>
                <a:noFill/>
              </a:ln>
              <a:solidFill>
                <a:srgbClr val="3333FF"/>
              </a:solidFill>
              <a:effectLst/>
              <a:uLnTx/>
              <a:uFillTx/>
              <a:latin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vi-VN" altLang="en-US" sz="5400" b="0" i="0" u="none" strike="noStrike" kern="0" cap="none" spc="0" normalizeH="0" baseline="0" noProof="0" dirty="0">
              <a:ln>
                <a:noFill/>
              </a:ln>
              <a:solidFill>
                <a:srgbClr val="FF0066"/>
              </a:solidFill>
              <a:effectLst/>
              <a:uLnTx/>
              <a:uFillTx/>
              <a:latin typeface="Times New Roman" panose="02020603050405020304" pitchFamily="18" charset="0"/>
            </a:endParaRPr>
          </a:p>
        </p:txBody>
      </p:sp>
    </p:spTree>
    <p:extLst>
      <p:ext uri="{BB962C8B-B14F-4D97-AF65-F5344CB8AC3E}">
        <p14:creationId xmlns:p14="http://schemas.microsoft.com/office/powerpoint/2010/main" val="4068550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ướng dẫn cách tải hình nền powerpoint hoa hồng cho Slide thuyết trình hoàn  hảo"/>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3" name="Hộp Văn bản 2">
            <a:extLst>
              <a:ext uri="{FF2B5EF4-FFF2-40B4-BE49-F238E27FC236}">
                <a16:creationId xmlns:a16="http://schemas.microsoft.com/office/drawing/2014/main" id="{417F3558-4292-1742-D3FC-903607BE67B2}"/>
              </a:ext>
            </a:extLst>
          </p:cNvPr>
          <p:cNvSpPr txBox="1"/>
          <p:nvPr/>
        </p:nvSpPr>
        <p:spPr>
          <a:xfrm>
            <a:off x="1034143" y="1219200"/>
            <a:ext cx="7043057" cy="3455305"/>
          </a:xfrm>
          <a:prstGeom prst="rect">
            <a:avLst/>
          </a:prstGeom>
          <a:noFill/>
        </p:spPr>
        <p:txBody>
          <a:bodyPr wrap="square">
            <a:spAutoFit/>
          </a:bodyPr>
          <a:lstStyle/>
          <a:p>
            <a:pPr algn="just">
              <a:lnSpc>
                <a:spcPct val="115000"/>
              </a:lnSpc>
              <a:spcBef>
                <a:spcPts val="600"/>
              </a:spcBef>
              <a:spcAft>
                <a:spcPts val="800"/>
              </a:spcAf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600"/>
              </a:spcBef>
              <a:spcAft>
                <a:spcPts val="8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28.2a,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sôi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sáp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đáy</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nóng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0480" marR="30480">
              <a:spcAft>
                <a:spcPts val="8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28.2b,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sôi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sáp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miệng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nóng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Flame-04-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04297" y="3857625"/>
            <a:ext cx="571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AutoShape 3"/>
          <p:cNvSpPr>
            <a:spLocks noChangeArrowheads="1"/>
          </p:cNvSpPr>
          <p:nvPr/>
        </p:nvSpPr>
        <p:spPr bwMode="auto">
          <a:xfrm flipH="1">
            <a:off x="5372100" y="3257551"/>
            <a:ext cx="1485900" cy="762000"/>
          </a:xfrm>
          <a:prstGeom prst="cube">
            <a:avLst>
              <a:gd name="adj" fmla="val 91454"/>
            </a:avLst>
          </a:prstGeom>
          <a:gradFill rotWithShape="1">
            <a:gsLst>
              <a:gs pos="0">
                <a:schemeClr val="bg1">
                  <a:gamma/>
                  <a:shade val="0"/>
                  <a:invGamma/>
                </a:schemeClr>
              </a:gs>
              <a:gs pos="50000">
                <a:schemeClr val="bg1"/>
              </a:gs>
              <a:gs pos="100000">
                <a:schemeClr val="bg1">
                  <a:gamma/>
                  <a:shade val="0"/>
                  <a:invGamma/>
                </a:schemeClr>
              </a:gs>
            </a:gsLst>
            <a:lin ang="5400000" scaled="1"/>
          </a:gradFill>
          <a:ln w="9525">
            <a:solidFill>
              <a:schemeClr val="tx1"/>
            </a:solidFill>
            <a:miter lim="800000"/>
            <a:headEnd/>
            <a:tailEnd/>
          </a:ln>
          <a:effectLst/>
        </p:spPr>
        <p:txBody>
          <a:bodyPr wrap="none" anchor="ctr"/>
          <a:lstStyle/>
          <a:p>
            <a:pPr>
              <a:defRPr/>
            </a:pPr>
            <a:endParaRPr lang="en-US" sz="1350">
              <a:latin typeface="Arial" charset="0"/>
            </a:endParaRPr>
          </a:p>
        </p:txBody>
      </p:sp>
      <p:pic>
        <p:nvPicPr>
          <p:cNvPr id="8196"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06666" y="359797"/>
            <a:ext cx="3048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AutoShape 5"/>
          <p:cNvSpPr>
            <a:spLocks noChangeArrowheads="1"/>
          </p:cNvSpPr>
          <p:nvPr/>
        </p:nvSpPr>
        <p:spPr bwMode="auto">
          <a:xfrm flipH="1">
            <a:off x="5029200" y="4876800"/>
            <a:ext cx="1771650" cy="762000"/>
          </a:xfrm>
          <a:prstGeom prst="cube">
            <a:avLst>
              <a:gd name="adj" fmla="val 72500"/>
            </a:avLst>
          </a:prstGeom>
          <a:gradFill rotWithShape="1">
            <a:gsLst>
              <a:gs pos="0">
                <a:schemeClr val="bg1"/>
              </a:gs>
              <a:gs pos="50000">
                <a:schemeClr val="bg2"/>
              </a:gs>
              <a:gs pos="100000">
                <a:schemeClr val="bg1"/>
              </a:gs>
            </a:gsLst>
            <a:lin ang="2700000" scaled="1"/>
          </a:gradFill>
          <a:ln w="9525">
            <a:noFill/>
            <a:miter lim="800000"/>
            <a:headEnd/>
            <a:tailEnd/>
          </a:ln>
          <a:effectLst/>
        </p:spPr>
        <p:txBody>
          <a:bodyPr wrap="none" anchor="ctr"/>
          <a:lstStyle/>
          <a:p>
            <a:pPr>
              <a:defRPr/>
            </a:pPr>
            <a:endParaRPr lang="en-US" sz="1350">
              <a:latin typeface="Arial" charset="0"/>
            </a:endParaRPr>
          </a:p>
        </p:txBody>
      </p:sp>
      <p:sp>
        <p:nvSpPr>
          <p:cNvPr id="69638" name="AutoShape 6"/>
          <p:cNvSpPr>
            <a:spLocks noChangeArrowheads="1"/>
          </p:cNvSpPr>
          <p:nvPr/>
        </p:nvSpPr>
        <p:spPr bwMode="auto">
          <a:xfrm>
            <a:off x="5314950" y="838200"/>
            <a:ext cx="57150" cy="4267200"/>
          </a:xfrm>
          <a:prstGeom prst="can">
            <a:avLst>
              <a:gd name="adj" fmla="val 52370"/>
            </a:avLst>
          </a:prstGeom>
          <a:gradFill rotWithShape="1">
            <a:gsLst>
              <a:gs pos="0">
                <a:schemeClr val="bg2"/>
              </a:gs>
              <a:gs pos="50000">
                <a:schemeClr val="bg1"/>
              </a:gs>
              <a:gs pos="100000">
                <a:schemeClr val="bg2"/>
              </a:gs>
            </a:gsLst>
            <a:lin ang="0" scaled="1"/>
          </a:gradFill>
          <a:ln w="9525">
            <a:solidFill>
              <a:schemeClr val="tx1"/>
            </a:solidFill>
            <a:round/>
            <a:headEnd/>
            <a:tailEnd/>
          </a:ln>
          <a:effectLst/>
        </p:spPr>
        <p:txBody>
          <a:bodyPr wrap="none" anchor="ctr"/>
          <a:lstStyle/>
          <a:p>
            <a:pPr>
              <a:defRPr/>
            </a:pPr>
            <a:endParaRPr lang="en-US" sz="1350">
              <a:latin typeface="Arial" charset="0"/>
            </a:endParaRPr>
          </a:p>
        </p:txBody>
      </p:sp>
      <p:sp>
        <p:nvSpPr>
          <p:cNvPr id="8199" name="Oval 7"/>
          <p:cNvSpPr>
            <a:spLocks noChangeArrowheads="1"/>
          </p:cNvSpPr>
          <p:nvPr/>
        </p:nvSpPr>
        <p:spPr bwMode="auto">
          <a:xfrm>
            <a:off x="5725716" y="2214565"/>
            <a:ext cx="800100" cy="388937"/>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50"/>
          </a:p>
        </p:txBody>
      </p:sp>
      <p:sp>
        <p:nvSpPr>
          <p:cNvPr id="69640" name="Oval 8"/>
          <p:cNvSpPr>
            <a:spLocks noChangeArrowheads="1"/>
          </p:cNvSpPr>
          <p:nvPr/>
        </p:nvSpPr>
        <p:spPr bwMode="auto">
          <a:xfrm>
            <a:off x="5776913" y="2619376"/>
            <a:ext cx="696516" cy="288925"/>
          </a:xfrm>
          <a:prstGeom prst="ellipse">
            <a:avLst/>
          </a:prstGeom>
          <a:gradFill rotWithShape="1">
            <a:gsLst>
              <a:gs pos="0">
                <a:srgbClr val="6699FF">
                  <a:alpha val="49001"/>
                </a:srgbClr>
              </a:gs>
              <a:gs pos="50000">
                <a:schemeClr val="bg1"/>
              </a:gs>
              <a:gs pos="100000">
                <a:srgbClr val="6699FF">
                  <a:alpha val="49001"/>
                </a:srgbClr>
              </a:gs>
            </a:gsLst>
            <a:lin ang="0" scaled="1"/>
          </a:gradFill>
          <a:ln w="9525" algn="ctr">
            <a:noFill/>
            <a:round/>
            <a:headEnd/>
            <a:tailEnd/>
          </a:ln>
          <a:effectLst/>
        </p:spPr>
        <p:txBody>
          <a:bodyPr wrap="none" anchor="ctr"/>
          <a:lstStyle/>
          <a:p>
            <a:pPr>
              <a:defRPr/>
            </a:pPr>
            <a:endParaRPr lang="en-US" sz="1350">
              <a:latin typeface="Arial" charset="0"/>
            </a:endParaRPr>
          </a:p>
        </p:txBody>
      </p:sp>
      <p:sp>
        <p:nvSpPr>
          <p:cNvPr id="8203" name="Freeform 9"/>
          <p:cNvSpPr>
            <a:spLocks/>
          </p:cNvSpPr>
          <p:nvPr/>
        </p:nvSpPr>
        <p:spPr bwMode="auto">
          <a:xfrm>
            <a:off x="5772150" y="2787651"/>
            <a:ext cx="704850" cy="1016000"/>
          </a:xfrm>
          <a:custGeom>
            <a:avLst/>
            <a:gdLst>
              <a:gd name="T0" fmla="*/ 2147483646 w 592"/>
              <a:gd name="T1" fmla="*/ 0 h 640"/>
              <a:gd name="T2" fmla="*/ 2147483646 w 592"/>
              <a:gd name="T3" fmla="*/ 2147483646 h 640"/>
              <a:gd name="T4" fmla="*/ 2147483646 w 592"/>
              <a:gd name="T5" fmla="*/ 2147483646 h 640"/>
              <a:gd name="T6" fmla="*/ 2147483646 w 592"/>
              <a:gd name="T7" fmla="*/ 2147483646 h 640"/>
              <a:gd name="T8" fmla="*/ 2147483646 w 592"/>
              <a:gd name="T9" fmla="*/ 2147483646 h 640"/>
              <a:gd name="T10" fmla="*/ 2147483646 w 592"/>
              <a:gd name="T11" fmla="*/ 0 h 640"/>
              <a:gd name="T12" fmla="*/ 2147483646 w 592"/>
              <a:gd name="T13" fmla="*/ 2147483646 h 640"/>
              <a:gd name="T14" fmla="*/ 2147483646 w 592"/>
              <a:gd name="T15" fmla="*/ 2147483646 h 640"/>
              <a:gd name="T16" fmla="*/ 2147483646 w 592"/>
              <a:gd name="T17" fmla="*/ 2147483646 h 640"/>
              <a:gd name="T18" fmla="*/ 2147483646 w 592"/>
              <a:gd name="T19" fmla="*/ 2147483646 h 640"/>
              <a:gd name="T20" fmla="*/ 2147483646 w 592"/>
              <a:gd name="T21" fmla="*/ 2147483646 h 640"/>
              <a:gd name="T22" fmla="*/ 2147483646 w 592"/>
              <a:gd name="T23" fmla="*/ 2147483646 h 640"/>
              <a:gd name="T24" fmla="*/ 2147483646 w 592"/>
              <a:gd name="T25" fmla="*/ 2147483646 h 640"/>
              <a:gd name="T26" fmla="*/ 0 w 592"/>
              <a:gd name="T27" fmla="*/ 2147483646 h 640"/>
              <a:gd name="T28" fmla="*/ 2147483646 w 592"/>
              <a:gd name="T29" fmla="*/ 0 h 6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2"/>
              <a:gd name="T46" fmla="*/ 0 h 640"/>
              <a:gd name="T47" fmla="*/ 592 w 592"/>
              <a:gd name="T48" fmla="*/ 640 h 6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2" h="640">
                <a:moveTo>
                  <a:pt x="4" y="0"/>
                </a:moveTo>
                <a:lnTo>
                  <a:pt x="60" y="40"/>
                </a:lnTo>
                <a:lnTo>
                  <a:pt x="244" y="84"/>
                </a:lnTo>
                <a:lnTo>
                  <a:pt x="400" y="76"/>
                </a:lnTo>
                <a:lnTo>
                  <a:pt x="536" y="44"/>
                </a:lnTo>
                <a:lnTo>
                  <a:pt x="592" y="0"/>
                </a:lnTo>
                <a:lnTo>
                  <a:pt x="584" y="544"/>
                </a:lnTo>
                <a:lnTo>
                  <a:pt x="568" y="572"/>
                </a:lnTo>
                <a:lnTo>
                  <a:pt x="532" y="596"/>
                </a:lnTo>
                <a:lnTo>
                  <a:pt x="396" y="632"/>
                </a:lnTo>
                <a:lnTo>
                  <a:pt x="240" y="640"/>
                </a:lnTo>
                <a:lnTo>
                  <a:pt x="92" y="608"/>
                </a:lnTo>
                <a:lnTo>
                  <a:pt x="48" y="588"/>
                </a:lnTo>
                <a:lnTo>
                  <a:pt x="0" y="552"/>
                </a:lnTo>
                <a:lnTo>
                  <a:pt x="4" y="0"/>
                </a:lnTo>
                <a:close/>
              </a:path>
            </a:pathLst>
          </a:custGeom>
          <a:gradFill rotWithShape="1">
            <a:gsLst>
              <a:gs pos="0">
                <a:schemeClr val="bg2">
                  <a:alpha val="28998"/>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350"/>
          </a:p>
        </p:txBody>
      </p:sp>
      <p:pic>
        <p:nvPicPr>
          <p:cNvPr id="8204" name="Picture 10" descr="den conCut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586" y="4324349"/>
            <a:ext cx="753665"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Freeform 11"/>
          <p:cNvSpPr>
            <a:spLocks/>
          </p:cNvSpPr>
          <p:nvPr/>
        </p:nvSpPr>
        <p:spPr bwMode="auto">
          <a:xfrm>
            <a:off x="5715000" y="2209800"/>
            <a:ext cx="800100" cy="1600200"/>
          </a:xfrm>
          <a:custGeom>
            <a:avLst/>
            <a:gdLst>
              <a:gd name="T0" fmla="*/ 0 w 864"/>
              <a:gd name="T1" fmla="*/ 2147483646 h 1188"/>
              <a:gd name="T2" fmla="*/ 2147483646 w 864"/>
              <a:gd name="T3" fmla="*/ 2147483646 h 1188"/>
              <a:gd name="T4" fmla="*/ 2147483646 w 864"/>
              <a:gd name="T5" fmla="*/ 2147483646 h 1188"/>
              <a:gd name="T6" fmla="*/ 2147483646 w 864"/>
              <a:gd name="T7" fmla="*/ 2147483646 h 1188"/>
              <a:gd name="T8" fmla="*/ 2147483646 w 864"/>
              <a:gd name="T9" fmla="*/ 2147483646 h 1188"/>
              <a:gd name="T10" fmla="*/ 2147483646 w 864"/>
              <a:gd name="T11" fmla="*/ 2147483646 h 1188"/>
              <a:gd name="T12" fmla="*/ 2147483646 w 864"/>
              <a:gd name="T13" fmla="*/ 2147483646 h 1188"/>
              <a:gd name="T14" fmla="*/ 2147483646 w 864"/>
              <a:gd name="T15" fmla="*/ 2147483646 h 1188"/>
              <a:gd name="T16" fmla="*/ 2147483646 w 864"/>
              <a:gd name="T17" fmla="*/ 2147483646 h 1188"/>
              <a:gd name="T18" fmla="*/ 2147483646 w 864"/>
              <a:gd name="T19" fmla="*/ 2147483646 h 1188"/>
              <a:gd name="T20" fmla="*/ 2147483646 w 864"/>
              <a:gd name="T21" fmla="*/ 2147483646 h 1188"/>
              <a:gd name="T22" fmla="*/ 2147483646 w 864"/>
              <a:gd name="T23" fmla="*/ 2147483646 h 1188"/>
              <a:gd name="T24" fmla="*/ 2147483646 w 864"/>
              <a:gd name="T25" fmla="*/ 2147483646 h 1188"/>
              <a:gd name="T26" fmla="*/ 2147483646 w 864"/>
              <a:gd name="T27" fmla="*/ 2147483646 h 1188"/>
              <a:gd name="T28" fmla="*/ 2147483646 w 864"/>
              <a:gd name="T29" fmla="*/ 2147483646 h 1188"/>
              <a:gd name="T30" fmla="*/ 2147483646 w 864"/>
              <a:gd name="T31" fmla="*/ 2147483646 h 1188"/>
              <a:gd name="T32" fmla="*/ 2147483646 w 864"/>
              <a:gd name="T33" fmla="*/ 2147483646 h 1188"/>
              <a:gd name="T34" fmla="*/ 2147483646 w 864"/>
              <a:gd name="T35" fmla="*/ 2147483646 h 1188"/>
              <a:gd name="T36" fmla="*/ 2147483646 w 864"/>
              <a:gd name="T37" fmla="*/ 2147483646 h 1188"/>
              <a:gd name="T38" fmla="*/ 2147483646 w 864"/>
              <a:gd name="T39" fmla="*/ 2147483646 h 1188"/>
              <a:gd name="T40" fmla="*/ 2147483646 w 864"/>
              <a:gd name="T41" fmla="*/ 2147483646 h 1188"/>
              <a:gd name="T42" fmla="*/ 2147483646 w 864"/>
              <a:gd name="T43" fmla="*/ 0 h 1188"/>
              <a:gd name="T44" fmla="*/ 2147483646 w 864"/>
              <a:gd name="T45" fmla="*/ 2147483646 h 1188"/>
              <a:gd name="T46" fmla="*/ 2147483646 w 864"/>
              <a:gd name="T47" fmla="*/ 2147483646 h 1188"/>
              <a:gd name="T48" fmla="*/ 2147483646 w 864"/>
              <a:gd name="T49" fmla="*/ 2147483646 h 1188"/>
              <a:gd name="T50" fmla="*/ 2147483646 w 864"/>
              <a:gd name="T51" fmla="*/ 2147483646 h 1188"/>
              <a:gd name="T52" fmla="*/ 0 w 864"/>
              <a:gd name="T53" fmla="*/ 2147483646 h 11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64"/>
              <a:gd name="T82" fmla="*/ 0 h 1188"/>
              <a:gd name="T83" fmla="*/ 864 w 864"/>
              <a:gd name="T84" fmla="*/ 1188 h 11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64" h="1188">
                <a:moveTo>
                  <a:pt x="0" y="172"/>
                </a:moveTo>
                <a:lnTo>
                  <a:pt x="48" y="220"/>
                </a:lnTo>
                <a:lnTo>
                  <a:pt x="45" y="1081"/>
                </a:lnTo>
                <a:lnTo>
                  <a:pt x="84" y="1120"/>
                </a:lnTo>
                <a:lnTo>
                  <a:pt x="141" y="1147"/>
                </a:lnTo>
                <a:lnTo>
                  <a:pt x="228" y="1171"/>
                </a:lnTo>
                <a:lnTo>
                  <a:pt x="333" y="1186"/>
                </a:lnTo>
                <a:lnTo>
                  <a:pt x="452" y="1188"/>
                </a:lnTo>
                <a:lnTo>
                  <a:pt x="576" y="1180"/>
                </a:lnTo>
                <a:lnTo>
                  <a:pt x="648" y="1168"/>
                </a:lnTo>
                <a:lnTo>
                  <a:pt x="726" y="1147"/>
                </a:lnTo>
                <a:lnTo>
                  <a:pt x="789" y="1114"/>
                </a:lnTo>
                <a:lnTo>
                  <a:pt x="819" y="1072"/>
                </a:lnTo>
                <a:lnTo>
                  <a:pt x="816" y="220"/>
                </a:lnTo>
                <a:lnTo>
                  <a:pt x="864" y="172"/>
                </a:lnTo>
                <a:lnTo>
                  <a:pt x="856" y="132"/>
                </a:lnTo>
                <a:lnTo>
                  <a:pt x="844" y="112"/>
                </a:lnTo>
                <a:lnTo>
                  <a:pt x="816" y="80"/>
                </a:lnTo>
                <a:lnTo>
                  <a:pt x="708" y="32"/>
                </a:lnTo>
                <a:lnTo>
                  <a:pt x="612" y="12"/>
                </a:lnTo>
                <a:lnTo>
                  <a:pt x="536" y="4"/>
                </a:lnTo>
                <a:lnTo>
                  <a:pt x="392" y="0"/>
                </a:lnTo>
                <a:lnTo>
                  <a:pt x="240" y="16"/>
                </a:lnTo>
                <a:lnTo>
                  <a:pt x="108" y="48"/>
                </a:lnTo>
                <a:lnTo>
                  <a:pt x="56" y="80"/>
                </a:lnTo>
                <a:lnTo>
                  <a:pt x="12" y="116"/>
                </a:lnTo>
                <a:lnTo>
                  <a:pt x="0" y="172"/>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8206" name="Freeform 12"/>
          <p:cNvSpPr>
            <a:spLocks/>
          </p:cNvSpPr>
          <p:nvPr/>
        </p:nvSpPr>
        <p:spPr bwMode="auto">
          <a:xfrm>
            <a:off x="5753100" y="2794000"/>
            <a:ext cx="704850" cy="1016000"/>
          </a:xfrm>
          <a:custGeom>
            <a:avLst/>
            <a:gdLst>
              <a:gd name="T0" fmla="*/ 2147483646 w 592"/>
              <a:gd name="T1" fmla="*/ 0 h 640"/>
              <a:gd name="T2" fmla="*/ 2147483646 w 592"/>
              <a:gd name="T3" fmla="*/ 2147483646 h 640"/>
              <a:gd name="T4" fmla="*/ 2147483646 w 592"/>
              <a:gd name="T5" fmla="*/ 2147483646 h 640"/>
              <a:gd name="T6" fmla="*/ 2147483646 w 592"/>
              <a:gd name="T7" fmla="*/ 2147483646 h 640"/>
              <a:gd name="T8" fmla="*/ 2147483646 w 592"/>
              <a:gd name="T9" fmla="*/ 2147483646 h 640"/>
              <a:gd name="T10" fmla="*/ 2147483646 w 592"/>
              <a:gd name="T11" fmla="*/ 0 h 640"/>
              <a:gd name="T12" fmla="*/ 2147483646 w 592"/>
              <a:gd name="T13" fmla="*/ 2147483646 h 640"/>
              <a:gd name="T14" fmla="*/ 2147483646 w 592"/>
              <a:gd name="T15" fmla="*/ 2147483646 h 640"/>
              <a:gd name="T16" fmla="*/ 2147483646 w 592"/>
              <a:gd name="T17" fmla="*/ 2147483646 h 640"/>
              <a:gd name="T18" fmla="*/ 2147483646 w 592"/>
              <a:gd name="T19" fmla="*/ 2147483646 h 640"/>
              <a:gd name="T20" fmla="*/ 2147483646 w 592"/>
              <a:gd name="T21" fmla="*/ 2147483646 h 640"/>
              <a:gd name="T22" fmla="*/ 2147483646 w 592"/>
              <a:gd name="T23" fmla="*/ 2147483646 h 640"/>
              <a:gd name="T24" fmla="*/ 2147483646 w 592"/>
              <a:gd name="T25" fmla="*/ 2147483646 h 640"/>
              <a:gd name="T26" fmla="*/ 0 w 592"/>
              <a:gd name="T27" fmla="*/ 2147483646 h 640"/>
              <a:gd name="T28" fmla="*/ 2147483646 w 592"/>
              <a:gd name="T29" fmla="*/ 0 h 6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2"/>
              <a:gd name="T46" fmla="*/ 0 h 640"/>
              <a:gd name="T47" fmla="*/ 592 w 592"/>
              <a:gd name="T48" fmla="*/ 640 h 6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2" h="640">
                <a:moveTo>
                  <a:pt x="4" y="0"/>
                </a:moveTo>
                <a:lnTo>
                  <a:pt x="60" y="40"/>
                </a:lnTo>
                <a:lnTo>
                  <a:pt x="244" y="84"/>
                </a:lnTo>
                <a:lnTo>
                  <a:pt x="400" y="76"/>
                </a:lnTo>
                <a:lnTo>
                  <a:pt x="536" y="44"/>
                </a:lnTo>
                <a:lnTo>
                  <a:pt x="592" y="0"/>
                </a:lnTo>
                <a:lnTo>
                  <a:pt x="584" y="544"/>
                </a:lnTo>
                <a:lnTo>
                  <a:pt x="568" y="572"/>
                </a:lnTo>
                <a:lnTo>
                  <a:pt x="532" y="596"/>
                </a:lnTo>
                <a:lnTo>
                  <a:pt x="396" y="632"/>
                </a:lnTo>
                <a:lnTo>
                  <a:pt x="240" y="640"/>
                </a:lnTo>
                <a:lnTo>
                  <a:pt x="92" y="608"/>
                </a:lnTo>
                <a:lnTo>
                  <a:pt x="48" y="588"/>
                </a:lnTo>
                <a:lnTo>
                  <a:pt x="0" y="552"/>
                </a:lnTo>
                <a:lnTo>
                  <a:pt x="4" y="0"/>
                </a:lnTo>
                <a:close/>
              </a:path>
            </a:pathLst>
          </a:custGeom>
          <a:gradFill rotWithShape="1">
            <a:gsLst>
              <a:gs pos="0">
                <a:schemeClr val="bg2">
                  <a:alpha val="28998"/>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350"/>
          </a:p>
        </p:txBody>
      </p:sp>
      <p:sp>
        <p:nvSpPr>
          <p:cNvPr id="69645" name="Freeform 13"/>
          <p:cNvSpPr>
            <a:spLocks/>
          </p:cNvSpPr>
          <p:nvPr/>
        </p:nvSpPr>
        <p:spPr bwMode="auto">
          <a:xfrm rot="10800000">
            <a:off x="5848350" y="3048001"/>
            <a:ext cx="120254" cy="484188"/>
          </a:xfrm>
          <a:custGeom>
            <a:avLst/>
            <a:gdLst>
              <a:gd name="T0" fmla="*/ 2147483646 w 101"/>
              <a:gd name="T1" fmla="*/ 2147483646 h 305"/>
              <a:gd name="T2" fmla="*/ 2147483646 w 101"/>
              <a:gd name="T3" fmla="*/ 2147483646 h 305"/>
              <a:gd name="T4" fmla="*/ 2147483646 w 101"/>
              <a:gd name="T5" fmla="*/ 2147483646 h 305"/>
              <a:gd name="T6" fmla="*/ 2147483646 w 101"/>
              <a:gd name="T7" fmla="*/ 2147483646 h 305"/>
              <a:gd name="T8" fmla="*/ 2147483646 w 101"/>
              <a:gd name="T9" fmla="*/ 2147483646 h 305"/>
              <a:gd name="T10" fmla="*/ 0 w 101"/>
              <a:gd name="T11" fmla="*/ 2147483646 h 305"/>
              <a:gd name="T12" fmla="*/ 0 60000 65536"/>
              <a:gd name="T13" fmla="*/ 0 60000 65536"/>
              <a:gd name="T14" fmla="*/ 0 60000 65536"/>
              <a:gd name="T15" fmla="*/ 0 60000 65536"/>
              <a:gd name="T16" fmla="*/ 0 60000 65536"/>
              <a:gd name="T17" fmla="*/ 0 60000 65536"/>
              <a:gd name="T18" fmla="*/ 0 w 101"/>
              <a:gd name="T19" fmla="*/ 0 h 305"/>
              <a:gd name="T20" fmla="*/ 101 w 101"/>
              <a:gd name="T21" fmla="*/ 305 h 305"/>
            </a:gdLst>
            <a:ahLst/>
            <a:cxnLst>
              <a:cxn ang="T12">
                <a:pos x="T0" y="T1"/>
              </a:cxn>
              <a:cxn ang="T13">
                <a:pos x="T2" y="T3"/>
              </a:cxn>
              <a:cxn ang="T14">
                <a:pos x="T4" y="T5"/>
              </a:cxn>
              <a:cxn ang="T15">
                <a:pos x="T6" y="T7"/>
              </a:cxn>
              <a:cxn ang="T16">
                <a:pos x="T8" y="T9"/>
              </a:cxn>
              <a:cxn ang="T17">
                <a:pos x="T10" y="T11"/>
              </a:cxn>
            </a:cxnLst>
            <a:rect l="T18" t="T19" r="T20" b="T21"/>
            <a:pathLst>
              <a:path w="101" h="305">
                <a:moveTo>
                  <a:pt x="73" y="305"/>
                </a:moveTo>
                <a:cubicBezTo>
                  <a:pt x="79" y="259"/>
                  <a:pt x="85" y="228"/>
                  <a:pt x="101" y="186"/>
                </a:cubicBezTo>
                <a:cubicBezTo>
                  <a:pt x="98" y="171"/>
                  <a:pt x="100" y="153"/>
                  <a:pt x="91" y="140"/>
                </a:cubicBezTo>
                <a:cubicBezTo>
                  <a:pt x="86" y="132"/>
                  <a:pt x="67" y="140"/>
                  <a:pt x="64" y="131"/>
                </a:cubicBezTo>
                <a:cubicBezTo>
                  <a:pt x="57" y="123"/>
                  <a:pt x="75" y="42"/>
                  <a:pt x="64" y="21"/>
                </a:cubicBezTo>
                <a:cubicBezTo>
                  <a:pt x="53" y="0"/>
                  <a:pt x="13" y="7"/>
                  <a:pt x="0" y="3"/>
                </a:cubicBezTo>
              </a:path>
            </a:pathLst>
          </a:custGeom>
          <a:noFill/>
          <a:ln w="88900">
            <a:pattFill prst="pct60">
              <a:fgClr>
                <a:srgbClr val="660066"/>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8208" name="Oval 14"/>
          <p:cNvSpPr>
            <a:spLocks noChangeArrowheads="1"/>
          </p:cNvSpPr>
          <p:nvPr/>
        </p:nvSpPr>
        <p:spPr bwMode="auto">
          <a:xfrm>
            <a:off x="6343650" y="3505200"/>
            <a:ext cx="114300" cy="152400"/>
          </a:xfrm>
          <a:prstGeom prst="ellipse">
            <a:avLst/>
          </a:prstGeom>
          <a:gradFill rotWithShape="1">
            <a:gsLst>
              <a:gs pos="0">
                <a:srgbClr val="800080"/>
              </a:gs>
              <a:gs pos="100000">
                <a:srgbClr val="00000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50"/>
          </a:p>
        </p:txBody>
      </p:sp>
      <p:sp>
        <p:nvSpPr>
          <p:cNvPr id="69647" name="Freeform 15"/>
          <p:cNvSpPr>
            <a:spLocks/>
          </p:cNvSpPr>
          <p:nvPr/>
        </p:nvSpPr>
        <p:spPr bwMode="auto">
          <a:xfrm>
            <a:off x="6229350" y="3003551"/>
            <a:ext cx="196454" cy="484188"/>
          </a:xfrm>
          <a:custGeom>
            <a:avLst/>
            <a:gdLst>
              <a:gd name="T0" fmla="*/ 2147483646 w 101"/>
              <a:gd name="T1" fmla="*/ 2147483646 h 305"/>
              <a:gd name="T2" fmla="*/ 2147483646 w 101"/>
              <a:gd name="T3" fmla="*/ 2147483646 h 305"/>
              <a:gd name="T4" fmla="*/ 2147483646 w 101"/>
              <a:gd name="T5" fmla="*/ 2147483646 h 305"/>
              <a:gd name="T6" fmla="*/ 2147483646 w 101"/>
              <a:gd name="T7" fmla="*/ 2147483646 h 305"/>
              <a:gd name="T8" fmla="*/ 2147483646 w 101"/>
              <a:gd name="T9" fmla="*/ 2147483646 h 305"/>
              <a:gd name="T10" fmla="*/ 0 w 101"/>
              <a:gd name="T11" fmla="*/ 2147483646 h 305"/>
              <a:gd name="T12" fmla="*/ 0 60000 65536"/>
              <a:gd name="T13" fmla="*/ 0 60000 65536"/>
              <a:gd name="T14" fmla="*/ 0 60000 65536"/>
              <a:gd name="T15" fmla="*/ 0 60000 65536"/>
              <a:gd name="T16" fmla="*/ 0 60000 65536"/>
              <a:gd name="T17" fmla="*/ 0 60000 65536"/>
              <a:gd name="T18" fmla="*/ 0 w 101"/>
              <a:gd name="T19" fmla="*/ 0 h 305"/>
              <a:gd name="T20" fmla="*/ 101 w 101"/>
              <a:gd name="T21" fmla="*/ 305 h 305"/>
            </a:gdLst>
            <a:ahLst/>
            <a:cxnLst>
              <a:cxn ang="T12">
                <a:pos x="T0" y="T1"/>
              </a:cxn>
              <a:cxn ang="T13">
                <a:pos x="T2" y="T3"/>
              </a:cxn>
              <a:cxn ang="T14">
                <a:pos x="T4" y="T5"/>
              </a:cxn>
              <a:cxn ang="T15">
                <a:pos x="T6" y="T7"/>
              </a:cxn>
              <a:cxn ang="T16">
                <a:pos x="T8" y="T9"/>
              </a:cxn>
              <a:cxn ang="T17">
                <a:pos x="T10" y="T11"/>
              </a:cxn>
            </a:cxnLst>
            <a:rect l="T18" t="T19" r="T20" b="T21"/>
            <a:pathLst>
              <a:path w="101" h="305">
                <a:moveTo>
                  <a:pt x="73" y="305"/>
                </a:moveTo>
                <a:cubicBezTo>
                  <a:pt x="79" y="259"/>
                  <a:pt x="85" y="228"/>
                  <a:pt x="101" y="186"/>
                </a:cubicBezTo>
                <a:cubicBezTo>
                  <a:pt x="98" y="171"/>
                  <a:pt x="100" y="153"/>
                  <a:pt x="91" y="140"/>
                </a:cubicBezTo>
                <a:cubicBezTo>
                  <a:pt x="86" y="132"/>
                  <a:pt x="67" y="140"/>
                  <a:pt x="64" y="131"/>
                </a:cubicBezTo>
                <a:cubicBezTo>
                  <a:pt x="57" y="123"/>
                  <a:pt x="75" y="42"/>
                  <a:pt x="64" y="21"/>
                </a:cubicBezTo>
                <a:cubicBezTo>
                  <a:pt x="53" y="0"/>
                  <a:pt x="13" y="7"/>
                  <a:pt x="0" y="3"/>
                </a:cubicBezTo>
              </a:path>
            </a:pathLst>
          </a:custGeom>
          <a:noFill/>
          <a:ln w="76200">
            <a:pattFill prst="pct60">
              <a:fgClr>
                <a:srgbClr val="660066"/>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69648" name="Freeform 16"/>
          <p:cNvSpPr>
            <a:spLocks/>
          </p:cNvSpPr>
          <p:nvPr/>
        </p:nvSpPr>
        <p:spPr bwMode="auto">
          <a:xfrm rot="-5022559">
            <a:off x="5987852" y="2838650"/>
            <a:ext cx="160339" cy="363141"/>
          </a:xfrm>
          <a:custGeom>
            <a:avLst/>
            <a:gdLst>
              <a:gd name="T0" fmla="*/ 2147483646 w 101"/>
              <a:gd name="T1" fmla="*/ 2147483646 h 305"/>
              <a:gd name="T2" fmla="*/ 2147483646 w 101"/>
              <a:gd name="T3" fmla="*/ 2147483646 h 305"/>
              <a:gd name="T4" fmla="*/ 2147483646 w 101"/>
              <a:gd name="T5" fmla="*/ 2147483646 h 305"/>
              <a:gd name="T6" fmla="*/ 2147483646 w 101"/>
              <a:gd name="T7" fmla="*/ 2147483646 h 305"/>
              <a:gd name="T8" fmla="*/ 2147483646 w 101"/>
              <a:gd name="T9" fmla="*/ 2147483646 h 305"/>
              <a:gd name="T10" fmla="*/ 0 w 101"/>
              <a:gd name="T11" fmla="*/ 2147483646 h 305"/>
              <a:gd name="T12" fmla="*/ 0 60000 65536"/>
              <a:gd name="T13" fmla="*/ 0 60000 65536"/>
              <a:gd name="T14" fmla="*/ 0 60000 65536"/>
              <a:gd name="T15" fmla="*/ 0 60000 65536"/>
              <a:gd name="T16" fmla="*/ 0 60000 65536"/>
              <a:gd name="T17" fmla="*/ 0 60000 65536"/>
              <a:gd name="T18" fmla="*/ 0 w 101"/>
              <a:gd name="T19" fmla="*/ 0 h 305"/>
              <a:gd name="T20" fmla="*/ 101 w 101"/>
              <a:gd name="T21" fmla="*/ 305 h 305"/>
            </a:gdLst>
            <a:ahLst/>
            <a:cxnLst>
              <a:cxn ang="T12">
                <a:pos x="T0" y="T1"/>
              </a:cxn>
              <a:cxn ang="T13">
                <a:pos x="T2" y="T3"/>
              </a:cxn>
              <a:cxn ang="T14">
                <a:pos x="T4" y="T5"/>
              </a:cxn>
              <a:cxn ang="T15">
                <a:pos x="T6" y="T7"/>
              </a:cxn>
              <a:cxn ang="T16">
                <a:pos x="T8" y="T9"/>
              </a:cxn>
              <a:cxn ang="T17">
                <a:pos x="T10" y="T11"/>
              </a:cxn>
            </a:cxnLst>
            <a:rect l="T18" t="T19" r="T20" b="T21"/>
            <a:pathLst>
              <a:path w="101" h="305">
                <a:moveTo>
                  <a:pt x="73" y="305"/>
                </a:moveTo>
                <a:cubicBezTo>
                  <a:pt x="79" y="259"/>
                  <a:pt x="85" y="228"/>
                  <a:pt x="101" y="186"/>
                </a:cubicBezTo>
                <a:cubicBezTo>
                  <a:pt x="98" y="171"/>
                  <a:pt x="100" y="153"/>
                  <a:pt x="91" y="140"/>
                </a:cubicBezTo>
                <a:cubicBezTo>
                  <a:pt x="86" y="132"/>
                  <a:pt x="67" y="140"/>
                  <a:pt x="64" y="131"/>
                </a:cubicBezTo>
                <a:cubicBezTo>
                  <a:pt x="57" y="123"/>
                  <a:pt x="75" y="42"/>
                  <a:pt x="64" y="21"/>
                </a:cubicBezTo>
                <a:cubicBezTo>
                  <a:pt x="53" y="0"/>
                  <a:pt x="13" y="7"/>
                  <a:pt x="0" y="3"/>
                </a:cubicBezTo>
              </a:path>
            </a:pathLst>
          </a:custGeom>
          <a:noFill/>
          <a:ln w="95250">
            <a:pattFill prst="pct60">
              <a:fgClr>
                <a:srgbClr val="660066"/>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69649" name="Freeform 17"/>
          <p:cNvSpPr>
            <a:spLocks/>
          </p:cNvSpPr>
          <p:nvPr/>
        </p:nvSpPr>
        <p:spPr bwMode="auto">
          <a:xfrm rot="6153138">
            <a:off x="6045003" y="3357763"/>
            <a:ext cx="160337" cy="363141"/>
          </a:xfrm>
          <a:custGeom>
            <a:avLst/>
            <a:gdLst>
              <a:gd name="T0" fmla="*/ 2147483646 w 101"/>
              <a:gd name="T1" fmla="*/ 2147483646 h 305"/>
              <a:gd name="T2" fmla="*/ 2147483646 w 101"/>
              <a:gd name="T3" fmla="*/ 2147483646 h 305"/>
              <a:gd name="T4" fmla="*/ 2147483646 w 101"/>
              <a:gd name="T5" fmla="*/ 2147483646 h 305"/>
              <a:gd name="T6" fmla="*/ 2147483646 w 101"/>
              <a:gd name="T7" fmla="*/ 2147483646 h 305"/>
              <a:gd name="T8" fmla="*/ 2147483646 w 101"/>
              <a:gd name="T9" fmla="*/ 2147483646 h 305"/>
              <a:gd name="T10" fmla="*/ 0 w 101"/>
              <a:gd name="T11" fmla="*/ 2147483646 h 305"/>
              <a:gd name="T12" fmla="*/ 0 60000 65536"/>
              <a:gd name="T13" fmla="*/ 0 60000 65536"/>
              <a:gd name="T14" fmla="*/ 0 60000 65536"/>
              <a:gd name="T15" fmla="*/ 0 60000 65536"/>
              <a:gd name="T16" fmla="*/ 0 60000 65536"/>
              <a:gd name="T17" fmla="*/ 0 60000 65536"/>
              <a:gd name="T18" fmla="*/ 0 w 101"/>
              <a:gd name="T19" fmla="*/ 0 h 305"/>
              <a:gd name="T20" fmla="*/ 101 w 101"/>
              <a:gd name="T21" fmla="*/ 305 h 305"/>
            </a:gdLst>
            <a:ahLst/>
            <a:cxnLst>
              <a:cxn ang="T12">
                <a:pos x="T0" y="T1"/>
              </a:cxn>
              <a:cxn ang="T13">
                <a:pos x="T2" y="T3"/>
              </a:cxn>
              <a:cxn ang="T14">
                <a:pos x="T4" y="T5"/>
              </a:cxn>
              <a:cxn ang="T15">
                <a:pos x="T6" y="T7"/>
              </a:cxn>
              <a:cxn ang="T16">
                <a:pos x="T8" y="T9"/>
              </a:cxn>
              <a:cxn ang="T17">
                <a:pos x="T10" y="T11"/>
              </a:cxn>
            </a:cxnLst>
            <a:rect l="T18" t="T19" r="T20" b="T21"/>
            <a:pathLst>
              <a:path w="101" h="305">
                <a:moveTo>
                  <a:pt x="73" y="305"/>
                </a:moveTo>
                <a:cubicBezTo>
                  <a:pt x="79" y="259"/>
                  <a:pt x="85" y="228"/>
                  <a:pt x="101" y="186"/>
                </a:cubicBezTo>
                <a:cubicBezTo>
                  <a:pt x="98" y="171"/>
                  <a:pt x="100" y="153"/>
                  <a:pt x="91" y="140"/>
                </a:cubicBezTo>
                <a:cubicBezTo>
                  <a:pt x="86" y="132"/>
                  <a:pt x="67" y="140"/>
                  <a:pt x="64" y="131"/>
                </a:cubicBezTo>
                <a:cubicBezTo>
                  <a:pt x="57" y="123"/>
                  <a:pt x="75" y="42"/>
                  <a:pt x="64" y="21"/>
                </a:cubicBezTo>
                <a:cubicBezTo>
                  <a:pt x="53" y="0"/>
                  <a:pt x="13" y="7"/>
                  <a:pt x="0" y="3"/>
                </a:cubicBezTo>
              </a:path>
            </a:pathLst>
          </a:custGeom>
          <a:noFill/>
          <a:ln w="104775">
            <a:pattFill prst="pct60">
              <a:fgClr>
                <a:srgbClr val="660066"/>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69650" name="Line 18"/>
          <p:cNvSpPr>
            <a:spLocks noChangeShapeType="1"/>
          </p:cNvSpPr>
          <p:nvPr/>
        </p:nvSpPr>
        <p:spPr bwMode="auto">
          <a:xfrm>
            <a:off x="5890022" y="1781175"/>
            <a:ext cx="0" cy="1047751"/>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8214" name="AutoShape 20"/>
          <p:cNvSpPr>
            <a:spLocks noChangeArrowheads="1"/>
          </p:cNvSpPr>
          <p:nvPr/>
        </p:nvSpPr>
        <p:spPr bwMode="auto">
          <a:xfrm rot="-5400000">
            <a:off x="7124700" y="5133975"/>
            <a:ext cx="381000" cy="171450"/>
          </a:xfrm>
          <a:prstGeom prst="flowChartMerge">
            <a:avLst/>
          </a:prstGeom>
          <a:solidFill>
            <a:srgbClr val="FF3300"/>
          </a:soli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69653" name="Text Box 21"/>
          <p:cNvSpPr txBox="1">
            <a:spLocks noChangeArrowheads="1"/>
          </p:cNvSpPr>
          <p:nvPr/>
        </p:nvSpPr>
        <p:spPr bwMode="auto">
          <a:xfrm>
            <a:off x="6972300" y="5410200"/>
            <a:ext cx="952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rgbClr val="0000FF"/>
                </a:solidFill>
                <a:latin typeface="Times New Roman" pitchFamily="18" charset="0"/>
                <a:cs typeface="Times New Roman" pitchFamily="18" charset="0"/>
              </a:rPr>
              <a:t>Play</a:t>
            </a:r>
          </a:p>
        </p:txBody>
      </p:sp>
      <p:sp>
        <p:nvSpPr>
          <p:cNvPr id="8216" name="Line 22"/>
          <p:cNvSpPr>
            <a:spLocks noChangeShapeType="1"/>
          </p:cNvSpPr>
          <p:nvPr/>
        </p:nvSpPr>
        <p:spPr bwMode="auto">
          <a:xfrm>
            <a:off x="5029200" y="1447800"/>
            <a:ext cx="1085850" cy="0"/>
          </a:xfrm>
          <a:prstGeom prst="line">
            <a:avLst/>
          </a:prstGeom>
          <a:noFill/>
          <a:ln w="666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8217" name="Line 23"/>
          <p:cNvSpPr>
            <a:spLocks noChangeShapeType="1"/>
          </p:cNvSpPr>
          <p:nvPr/>
        </p:nvSpPr>
        <p:spPr bwMode="auto">
          <a:xfrm>
            <a:off x="5257800" y="1371600"/>
            <a:ext cx="171450" cy="152400"/>
          </a:xfrm>
          <a:prstGeom prst="line">
            <a:avLst/>
          </a:prstGeom>
          <a:noFill/>
          <a:ln w="412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8218" name="Line 24"/>
          <p:cNvSpPr>
            <a:spLocks noChangeShapeType="1"/>
          </p:cNvSpPr>
          <p:nvPr/>
        </p:nvSpPr>
        <p:spPr bwMode="auto">
          <a:xfrm flipV="1">
            <a:off x="5257800" y="1371600"/>
            <a:ext cx="171450" cy="152400"/>
          </a:xfrm>
          <a:prstGeom prst="line">
            <a:avLst/>
          </a:prstGeom>
          <a:noFill/>
          <a:ln w="412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8219" name="Line 25"/>
          <p:cNvSpPr>
            <a:spLocks noChangeShapeType="1"/>
          </p:cNvSpPr>
          <p:nvPr/>
        </p:nvSpPr>
        <p:spPr bwMode="auto">
          <a:xfrm flipV="1">
            <a:off x="5818585" y="1371600"/>
            <a:ext cx="171450" cy="152400"/>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8220" name="Line 26"/>
          <p:cNvSpPr>
            <a:spLocks noChangeShapeType="1"/>
          </p:cNvSpPr>
          <p:nvPr/>
        </p:nvSpPr>
        <p:spPr bwMode="auto">
          <a:xfrm>
            <a:off x="5804297" y="1371600"/>
            <a:ext cx="171450" cy="152400"/>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8221" name="AutoShape 27"/>
          <p:cNvSpPr>
            <a:spLocks noChangeArrowheads="1"/>
          </p:cNvSpPr>
          <p:nvPr/>
        </p:nvSpPr>
        <p:spPr bwMode="auto">
          <a:xfrm>
            <a:off x="6681107" y="647700"/>
            <a:ext cx="1752600" cy="381000"/>
          </a:xfrm>
          <a:prstGeom prst="wedgeRoundRectCallout">
            <a:avLst>
              <a:gd name="adj1" fmla="val -92319"/>
              <a:gd name="adj2" fmla="val 94167"/>
              <a:gd name="adj3" fmla="val 16667"/>
            </a:avLst>
          </a:prstGeom>
          <a:ln>
            <a:headEnd/>
            <a:tailEnd/>
          </a:ln>
        </p:spPr>
        <p:style>
          <a:lnRef idx="2">
            <a:schemeClr val="accent6"/>
          </a:lnRef>
          <a:fillRef idx="1">
            <a:schemeClr val="lt1"/>
          </a:fillRef>
          <a:effectRef idx="0">
            <a:schemeClr val="accent6"/>
          </a:effectRef>
          <a:fontRef idx="minor">
            <a:schemeClr val="dk1"/>
          </a:fontRef>
        </p:style>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i="1" dirty="0" err="1">
                <a:latin typeface="Times New Roman" pitchFamily="18" charset="0"/>
                <a:cs typeface="Times New Roman" pitchFamily="18" charset="0"/>
              </a:rPr>
              <a:t>Nhiệt</a:t>
            </a:r>
            <a:r>
              <a:rPr lang="en-US" altLang="en-US" sz="2400" b="1" i="1" dirty="0">
                <a:latin typeface="Times New Roman" pitchFamily="18" charset="0"/>
                <a:cs typeface="Times New Roman" pitchFamily="18" charset="0"/>
              </a:rPr>
              <a:t> </a:t>
            </a:r>
            <a:r>
              <a:rPr lang="en-US" altLang="en-US" sz="2400" b="1" i="1" dirty="0" err="1">
                <a:latin typeface="Times New Roman" pitchFamily="18" charset="0"/>
                <a:cs typeface="Times New Roman" pitchFamily="18" charset="0"/>
              </a:rPr>
              <a:t>kế</a:t>
            </a:r>
            <a:endParaRPr lang="en-US" altLang="en-US" sz="2400" b="1" i="1" dirty="0">
              <a:latin typeface="Times New Roman" pitchFamily="18" charset="0"/>
              <a:cs typeface="Times New Roman" pitchFamily="18" charset="0"/>
            </a:endParaRPr>
          </a:p>
        </p:txBody>
      </p:sp>
      <p:sp>
        <p:nvSpPr>
          <p:cNvPr id="8222" name="AutoShape 28"/>
          <p:cNvSpPr>
            <a:spLocks noChangeArrowheads="1"/>
          </p:cNvSpPr>
          <p:nvPr/>
        </p:nvSpPr>
        <p:spPr bwMode="auto">
          <a:xfrm>
            <a:off x="6743700" y="3048000"/>
            <a:ext cx="2095500" cy="381000"/>
          </a:xfrm>
          <a:prstGeom prst="wedgeRoundRectCallout">
            <a:avLst>
              <a:gd name="adj1" fmla="val -70343"/>
              <a:gd name="adj2" fmla="val 80833"/>
              <a:gd name="adj3" fmla="val 16667"/>
            </a:avLst>
          </a:prstGeom>
          <a:ln>
            <a:headEnd/>
            <a:tailEnd/>
          </a:ln>
        </p:spPr>
        <p:style>
          <a:lnRef idx="2">
            <a:schemeClr val="accent4"/>
          </a:lnRef>
          <a:fillRef idx="1">
            <a:schemeClr val="lt1"/>
          </a:fillRef>
          <a:effectRef idx="0">
            <a:schemeClr val="accent4"/>
          </a:effectRef>
          <a:fontRef idx="minor">
            <a:schemeClr val="dk1"/>
          </a:fontRef>
        </p:style>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i="1" dirty="0" err="1">
                <a:latin typeface="Times New Roman" pitchFamily="18" charset="0"/>
                <a:cs typeface="Times New Roman" pitchFamily="18" charset="0"/>
              </a:rPr>
              <a:t>Thuốc</a:t>
            </a:r>
            <a:r>
              <a:rPr lang="en-US" altLang="en-US" sz="2400" b="1" i="1" dirty="0">
                <a:latin typeface="Times New Roman" pitchFamily="18" charset="0"/>
                <a:cs typeface="Times New Roman" pitchFamily="18" charset="0"/>
              </a:rPr>
              <a:t> </a:t>
            </a:r>
            <a:r>
              <a:rPr lang="en-US" altLang="en-US" sz="2400" b="1" i="1" dirty="0" err="1">
                <a:latin typeface="Times New Roman" pitchFamily="18" charset="0"/>
                <a:cs typeface="Times New Roman" pitchFamily="18" charset="0"/>
              </a:rPr>
              <a:t>tím</a:t>
            </a:r>
            <a:endParaRPr lang="en-US" altLang="en-US" sz="2400" b="1" i="1" dirty="0">
              <a:latin typeface="Times New Roman" pitchFamily="18" charset="0"/>
              <a:cs typeface="Times New Roman" pitchFamily="18" charset="0"/>
            </a:endParaRPr>
          </a:p>
        </p:txBody>
      </p:sp>
      <p:sp>
        <p:nvSpPr>
          <p:cNvPr id="8223" name="Text Box 29"/>
          <p:cNvSpPr txBox="1">
            <a:spLocks noChangeArrowheads="1"/>
          </p:cNvSpPr>
          <p:nvPr/>
        </p:nvSpPr>
        <p:spPr bwMode="auto">
          <a:xfrm>
            <a:off x="4914900" y="5791202"/>
            <a:ext cx="2171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dirty="0" err="1">
                <a:latin typeface="Times New Roman" pitchFamily="18" charset="0"/>
                <a:cs typeface="Times New Roman" pitchFamily="18" charset="0"/>
              </a:rPr>
              <a:t>Hình</a:t>
            </a:r>
            <a:r>
              <a:rPr lang="en-US" altLang="en-US" sz="2800" dirty="0">
                <a:latin typeface="Times New Roman" pitchFamily="18" charset="0"/>
                <a:cs typeface="Times New Roman" pitchFamily="18" charset="0"/>
              </a:rPr>
              <a:t> 28.3</a:t>
            </a:r>
          </a:p>
        </p:txBody>
      </p:sp>
      <p:sp>
        <p:nvSpPr>
          <p:cNvPr id="69664" name="Text Box 32"/>
          <p:cNvSpPr txBox="1">
            <a:spLocks noChangeArrowheads="1"/>
          </p:cNvSpPr>
          <p:nvPr/>
        </p:nvSpPr>
        <p:spPr bwMode="auto">
          <a:xfrm>
            <a:off x="114300" y="1197214"/>
            <a:ext cx="46863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i="1" dirty="0" err="1">
                <a:solidFill>
                  <a:srgbClr val="FF0000"/>
                </a:solidFill>
                <a:latin typeface="Times New Roman" panose="02020603050405020304" pitchFamily="18" charset="0"/>
                <a:cs typeface="Times New Roman" panose="02020603050405020304" pitchFamily="18" charset="0"/>
              </a:rPr>
              <a:t>Các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bước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tiến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hành</a:t>
            </a:r>
            <a:r>
              <a:rPr lang="en-US" altLang="en-US" sz="2800" dirty="0">
                <a:latin typeface="Times New Roman" panose="02020603050405020304" pitchFamily="18" charset="0"/>
                <a:cs typeface="Times New Roman" panose="02020603050405020304" pitchFamily="18" charset="0"/>
              </a:rPr>
              <a:t>.</a:t>
            </a:r>
          </a:p>
          <a:p>
            <a:pPr eaLnBrk="1" hangingPunct="1">
              <a:spcBef>
                <a:spcPct val="50000"/>
              </a:spcBef>
              <a:buFontTx/>
              <a:buChar char="-"/>
            </a:pP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Đặt</a:t>
            </a:r>
            <a:r>
              <a:rPr lang="en-US" altLang="en-US" sz="2800" b="1" i="1" dirty="0">
                <a:solidFill>
                  <a:srgbClr val="0000FF"/>
                </a:solidFill>
                <a:latin typeface="Times New Roman" panose="02020603050405020304" pitchFamily="18" charset="0"/>
                <a:cs typeface="Times New Roman" panose="02020603050405020304" pitchFamily="18" charset="0"/>
              </a:rPr>
              <a:t> 1 </a:t>
            </a:r>
            <a:r>
              <a:rPr lang="en-US" altLang="en-US" sz="2800" b="1" i="1" dirty="0" err="1">
                <a:solidFill>
                  <a:srgbClr val="0000FF"/>
                </a:solidFill>
                <a:latin typeface="Times New Roman" panose="02020603050405020304" pitchFamily="18" charset="0"/>
                <a:cs typeface="Times New Roman" panose="02020603050405020304" pitchFamily="18" charset="0"/>
              </a:rPr>
              <a:t>gói</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nhỏ</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thuốc</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tím</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vào</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đáy</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cốc</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thủy</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tinh</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có</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đựng</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nước</a:t>
            </a:r>
            <a:r>
              <a:rPr lang="en-US" altLang="en-US" sz="2800" b="1" i="1" dirty="0">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buFontTx/>
              <a:buChar char="-"/>
            </a:pP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Dùng</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đèn</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cồn</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đun</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nóng</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đáy</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bình</a:t>
            </a:r>
            <a:r>
              <a:rPr lang="en-US" altLang="en-US" sz="2800" b="1" i="1" dirty="0">
                <a:solidFill>
                  <a:srgbClr val="0000FF"/>
                </a:solidFill>
                <a:latin typeface="Times New Roman" panose="02020603050405020304" pitchFamily="18" charset="0"/>
                <a:cs typeface="Times New Roman" panose="02020603050405020304" pitchFamily="18" charset="0"/>
              </a:rPr>
              <a:t> ở </a:t>
            </a:r>
            <a:r>
              <a:rPr lang="en-US" altLang="en-US" sz="2800" b="1" i="1" dirty="0" err="1">
                <a:solidFill>
                  <a:srgbClr val="0000FF"/>
                </a:solidFill>
                <a:latin typeface="Times New Roman" panose="02020603050405020304" pitchFamily="18" charset="0"/>
                <a:cs typeface="Times New Roman" panose="02020603050405020304" pitchFamily="18" charset="0"/>
              </a:rPr>
              <a:t>gần</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vị</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trí</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đặt</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thuốc</a:t>
            </a:r>
            <a:r>
              <a:rPr lang="en-US" altLang="en-US" sz="2800" b="1" i="1" dirty="0">
                <a:solidFill>
                  <a:srgbClr val="0000FF"/>
                </a:solidFill>
                <a:latin typeface="Times New Roman" panose="02020603050405020304" pitchFamily="18" charset="0"/>
                <a:cs typeface="Times New Roman" panose="02020603050405020304" pitchFamily="18" charset="0"/>
              </a:rPr>
              <a:t> </a:t>
            </a:r>
            <a:r>
              <a:rPr lang="en-US" altLang="en-US" sz="2800" b="1" i="1" dirty="0" err="1">
                <a:solidFill>
                  <a:srgbClr val="0000FF"/>
                </a:solidFill>
                <a:latin typeface="Times New Roman" panose="02020603050405020304" pitchFamily="18" charset="0"/>
                <a:cs typeface="Times New Roman" panose="02020603050405020304" pitchFamily="18" charset="0"/>
              </a:rPr>
              <a:t>tím</a:t>
            </a:r>
            <a:endParaRPr lang="en-US" altLang="en-US" sz="2800" b="1" i="1" dirty="0">
              <a:solidFill>
                <a:srgbClr val="0000FF"/>
              </a:solidFill>
              <a:latin typeface="Times New Roman" panose="02020603050405020304" pitchFamily="18" charset="0"/>
              <a:cs typeface="Times New Roman" panose="02020603050405020304" pitchFamily="18" charset="0"/>
            </a:endParaRPr>
          </a:p>
          <a:p>
            <a:pPr>
              <a:spcBef>
                <a:spcPct val="50000"/>
              </a:spcBef>
              <a:buNone/>
            </a:pPr>
            <a:r>
              <a:rPr lang="en-US" altLang="en-US" sz="2800" b="1" i="1" dirty="0">
                <a:solidFill>
                  <a:srgbClr val="FF0000"/>
                </a:solidFill>
                <a:latin typeface="Times New Roman" panose="02020603050405020304" pitchFamily="18" charset="0"/>
                <a:cs typeface="Times New Roman" panose="02020603050405020304" pitchFamily="18" charset="0"/>
              </a:rPr>
              <a:t>Quan </a:t>
            </a:r>
            <a:r>
              <a:rPr lang="en-US" altLang="en-US" sz="2800" b="1" i="1" dirty="0" err="1">
                <a:solidFill>
                  <a:srgbClr val="FF0000"/>
                </a:solidFill>
                <a:latin typeface="Times New Roman" panose="02020603050405020304" pitchFamily="18" charset="0"/>
                <a:cs typeface="Times New Roman" panose="02020603050405020304" pitchFamily="18" charset="0"/>
              </a:rPr>
              <a:t>sát</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xem</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hiện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tượng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gì</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xảy</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ra</a:t>
            </a:r>
            <a:r>
              <a:rPr lang="en-US" altLang="en-US" sz="2800" b="1" i="1" dirty="0">
                <a:solidFill>
                  <a:srgbClr val="FF0000"/>
                </a:solidFill>
                <a:latin typeface="Times New Roman" panose="02020603050405020304" pitchFamily="18" charset="0"/>
                <a:cs typeface="Times New Roman" panose="02020603050405020304" pitchFamily="18" charset="0"/>
              </a:rPr>
              <a:t>?</a:t>
            </a:r>
          </a:p>
        </p:txBody>
      </p:sp>
      <p:sp>
        <p:nvSpPr>
          <p:cNvPr id="8225" name="Rectangle 32"/>
          <p:cNvSpPr>
            <a:spLocks noChangeArrowheads="1"/>
          </p:cNvSpPr>
          <p:nvPr/>
        </p:nvSpPr>
        <p:spPr bwMode="auto">
          <a:xfrm>
            <a:off x="114300" y="98187"/>
            <a:ext cx="685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rgbClr val="FF0000"/>
                </a:solidFill>
                <a:latin typeface="Times New Roman" pitchFamily="18" charset="0"/>
                <a:cs typeface="Times New Roman" pitchFamily="18" charset="0"/>
              </a:rPr>
              <a:t>2. TRUYỀN NHIỆT BẰNG ĐỐI LƯU</a:t>
            </a:r>
            <a:endParaRPr lang="vi-VN" alt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988985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664"/>
                                        </p:tgtEl>
                                        <p:attrNameLst>
                                          <p:attrName>style.visibility</p:attrName>
                                        </p:attrNameLst>
                                      </p:cBhvr>
                                      <p:to>
                                        <p:strVal val="visible"/>
                                      </p:to>
                                    </p:set>
                                    <p:animEffect transition="in" filter="checkerboard(across)">
                                      <p:cBhvr>
                                        <p:cTn id="7" dur="500"/>
                                        <p:tgtEl>
                                          <p:spTgt spid="6966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965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9634"/>
                                        </p:tgtEl>
                                        <p:attrNameLst>
                                          <p:attrName>style.visibility</p:attrName>
                                        </p:attrNameLst>
                                      </p:cBhvr>
                                      <p:to>
                                        <p:strVal val="visible"/>
                                      </p:to>
                                    </p:set>
                                    <p:animEffect transition="in" filter="fade">
                                      <p:cBhvr>
                                        <p:cTn id="13" dur="1000"/>
                                        <p:tgtEl>
                                          <p:spTgt spid="69634"/>
                                        </p:tgtEl>
                                      </p:cBhvr>
                                    </p:animEffect>
                                  </p:childTnLst>
                                </p:cTn>
                              </p:par>
                              <p:par>
                                <p:cTn id="14" presetID="22" presetClass="entr" presetSubtype="4" fill="hold" grpId="0" nodeType="withEffect">
                                  <p:stCondLst>
                                    <p:cond delay="2500"/>
                                  </p:stCondLst>
                                  <p:childTnLst>
                                    <p:set>
                                      <p:cBhvr>
                                        <p:cTn id="15" dur="1" fill="hold">
                                          <p:stCondLst>
                                            <p:cond delay="0"/>
                                          </p:stCondLst>
                                        </p:cTn>
                                        <p:tgtEl>
                                          <p:spTgt spid="69647"/>
                                        </p:tgtEl>
                                        <p:attrNameLst>
                                          <p:attrName>style.visibility</p:attrName>
                                        </p:attrNameLst>
                                      </p:cBhvr>
                                      <p:to>
                                        <p:strVal val="visible"/>
                                      </p:to>
                                    </p:set>
                                    <p:animEffect transition="in" filter="wipe(down)">
                                      <p:cBhvr>
                                        <p:cTn id="16" dur="500"/>
                                        <p:tgtEl>
                                          <p:spTgt spid="69647"/>
                                        </p:tgtEl>
                                      </p:cBhvr>
                                    </p:animEffect>
                                  </p:childTnLst>
                                </p:cTn>
                              </p:par>
                              <p:par>
                                <p:cTn id="17" presetID="22" presetClass="entr" presetSubtype="2" fill="hold" grpId="0" nodeType="withEffect">
                                  <p:stCondLst>
                                    <p:cond delay="3000"/>
                                  </p:stCondLst>
                                  <p:childTnLst>
                                    <p:set>
                                      <p:cBhvr>
                                        <p:cTn id="18" dur="1" fill="hold">
                                          <p:stCondLst>
                                            <p:cond delay="0"/>
                                          </p:stCondLst>
                                        </p:cTn>
                                        <p:tgtEl>
                                          <p:spTgt spid="69648"/>
                                        </p:tgtEl>
                                        <p:attrNameLst>
                                          <p:attrName>style.visibility</p:attrName>
                                        </p:attrNameLst>
                                      </p:cBhvr>
                                      <p:to>
                                        <p:strVal val="visible"/>
                                      </p:to>
                                    </p:set>
                                    <p:animEffect transition="in" filter="wipe(right)">
                                      <p:cBhvr>
                                        <p:cTn id="19" dur="500"/>
                                        <p:tgtEl>
                                          <p:spTgt spid="69648"/>
                                        </p:tgtEl>
                                      </p:cBhvr>
                                    </p:animEffect>
                                  </p:childTnLst>
                                </p:cTn>
                              </p:par>
                              <p:par>
                                <p:cTn id="20" presetID="22" presetClass="entr" presetSubtype="1" fill="hold" grpId="0" nodeType="withEffect">
                                  <p:stCondLst>
                                    <p:cond delay="3500"/>
                                  </p:stCondLst>
                                  <p:childTnLst>
                                    <p:set>
                                      <p:cBhvr>
                                        <p:cTn id="21" dur="1" fill="hold">
                                          <p:stCondLst>
                                            <p:cond delay="0"/>
                                          </p:stCondLst>
                                        </p:cTn>
                                        <p:tgtEl>
                                          <p:spTgt spid="69645"/>
                                        </p:tgtEl>
                                        <p:attrNameLst>
                                          <p:attrName>style.visibility</p:attrName>
                                        </p:attrNameLst>
                                      </p:cBhvr>
                                      <p:to>
                                        <p:strVal val="visible"/>
                                      </p:to>
                                    </p:set>
                                    <p:animEffect transition="in" filter="wipe(up)">
                                      <p:cBhvr>
                                        <p:cTn id="22" dur="500"/>
                                        <p:tgtEl>
                                          <p:spTgt spid="69645"/>
                                        </p:tgtEl>
                                      </p:cBhvr>
                                    </p:animEffect>
                                  </p:childTnLst>
                                </p:cTn>
                              </p:par>
                              <p:par>
                                <p:cTn id="23" presetID="22" presetClass="entr" presetSubtype="8" fill="hold" grpId="0" nodeType="withEffect">
                                  <p:stCondLst>
                                    <p:cond delay="4000"/>
                                  </p:stCondLst>
                                  <p:childTnLst>
                                    <p:set>
                                      <p:cBhvr>
                                        <p:cTn id="24" dur="1" fill="hold">
                                          <p:stCondLst>
                                            <p:cond delay="0"/>
                                          </p:stCondLst>
                                        </p:cTn>
                                        <p:tgtEl>
                                          <p:spTgt spid="69649"/>
                                        </p:tgtEl>
                                        <p:attrNameLst>
                                          <p:attrName>style.visibility</p:attrName>
                                        </p:attrNameLst>
                                      </p:cBhvr>
                                      <p:to>
                                        <p:strVal val="visible"/>
                                      </p:to>
                                    </p:set>
                                    <p:animEffect transition="in" filter="wipe(left)">
                                      <p:cBhvr>
                                        <p:cTn id="25" dur="500"/>
                                        <p:tgtEl>
                                          <p:spTgt spid="69649"/>
                                        </p:tgtEl>
                                      </p:cBhvr>
                                    </p:animEffect>
                                  </p:childTnLst>
                                </p:cTn>
                              </p:par>
                              <p:par>
                                <p:cTn id="26" presetID="22" presetClass="entr" presetSubtype="4" fill="hold" grpId="1" nodeType="withEffect">
                                  <p:stCondLst>
                                    <p:cond delay="4500"/>
                                  </p:stCondLst>
                                  <p:childTnLst>
                                    <p:set>
                                      <p:cBhvr>
                                        <p:cTn id="27" dur="1" fill="hold">
                                          <p:stCondLst>
                                            <p:cond delay="0"/>
                                          </p:stCondLst>
                                        </p:cTn>
                                        <p:tgtEl>
                                          <p:spTgt spid="69647"/>
                                        </p:tgtEl>
                                        <p:attrNameLst>
                                          <p:attrName>style.visibility</p:attrName>
                                        </p:attrNameLst>
                                      </p:cBhvr>
                                      <p:to>
                                        <p:strVal val="visible"/>
                                      </p:to>
                                    </p:set>
                                    <p:animEffect transition="in" filter="wipe(down)">
                                      <p:cBhvr>
                                        <p:cTn id="28" dur="500"/>
                                        <p:tgtEl>
                                          <p:spTgt spid="69647"/>
                                        </p:tgtEl>
                                      </p:cBhvr>
                                    </p:animEffect>
                                  </p:childTnLst>
                                </p:cTn>
                              </p:par>
                              <p:par>
                                <p:cTn id="29" presetID="22" presetClass="entr" presetSubtype="2" fill="hold" grpId="1" nodeType="withEffect">
                                  <p:stCondLst>
                                    <p:cond delay="5000"/>
                                  </p:stCondLst>
                                  <p:childTnLst>
                                    <p:set>
                                      <p:cBhvr>
                                        <p:cTn id="30" dur="1" fill="hold">
                                          <p:stCondLst>
                                            <p:cond delay="0"/>
                                          </p:stCondLst>
                                        </p:cTn>
                                        <p:tgtEl>
                                          <p:spTgt spid="69648"/>
                                        </p:tgtEl>
                                        <p:attrNameLst>
                                          <p:attrName>style.visibility</p:attrName>
                                        </p:attrNameLst>
                                      </p:cBhvr>
                                      <p:to>
                                        <p:strVal val="visible"/>
                                      </p:to>
                                    </p:set>
                                    <p:animEffect transition="in" filter="wipe(right)">
                                      <p:cBhvr>
                                        <p:cTn id="31" dur="500"/>
                                        <p:tgtEl>
                                          <p:spTgt spid="69648"/>
                                        </p:tgtEl>
                                      </p:cBhvr>
                                    </p:animEffect>
                                  </p:childTnLst>
                                </p:cTn>
                              </p:par>
                              <p:par>
                                <p:cTn id="32" presetID="22" presetClass="entr" presetSubtype="1" fill="hold" grpId="1" nodeType="withEffect">
                                  <p:stCondLst>
                                    <p:cond delay="5500"/>
                                  </p:stCondLst>
                                  <p:childTnLst>
                                    <p:set>
                                      <p:cBhvr>
                                        <p:cTn id="33" dur="1" fill="hold">
                                          <p:stCondLst>
                                            <p:cond delay="0"/>
                                          </p:stCondLst>
                                        </p:cTn>
                                        <p:tgtEl>
                                          <p:spTgt spid="69645"/>
                                        </p:tgtEl>
                                        <p:attrNameLst>
                                          <p:attrName>style.visibility</p:attrName>
                                        </p:attrNameLst>
                                      </p:cBhvr>
                                      <p:to>
                                        <p:strVal val="visible"/>
                                      </p:to>
                                    </p:set>
                                    <p:animEffect transition="in" filter="wipe(up)">
                                      <p:cBhvr>
                                        <p:cTn id="34" dur="500"/>
                                        <p:tgtEl>
                                          <p:spTgt spid="69645"/>
                                        </p:tgtEl>
                                      </p:cBhvr>
                                    </p:animEffect>
                                  </p:childTnLst>
                                </p:cTn>
                              </p:par>
                              <p:par>
                                <p:cTn id="35" presetID="22" presetClass="entr" presetSubtype="8" fill="hold" grpId="1" nodeType="withEffect">
                                  <p:stCondLst>
                                    <p:cond delay="6000"/>
                                  </p:stCondLst>
                                  <p:childTnLst>
                                    <p:set>
                                      <p:cBhvr>
                                        <p:cTn id="36" dur="1" fill="hold">
                                          <p:stCondLst>
                                            <p:cond delay="0"/>
                                          </p:stCondLst>
                                        </p:cTn>
                                        <p:tgtEl>
                                          <p:spTgt spid="69649"/>
                                        </p:tgtEl>
                                        <p:attrNameLst>
                                          <p:attrName>style.visibility</p:attrName>
                                        </p:attrNameLst>
                                      </p:cBhvr>
                                      <p:to>
                                        <p:strVal val="visible"/>
                                      </p:to>
                                    </p:set>
                                    <p:animEffect transition="in" filter="wipe(left)">
                                      <p:cBhvr>
                                        <p:cTn id="37" dur="500"/>
                                        <p:tgtEl>
                                          <p:spTgt spid="69649"/>
                                        </p:tgtEl>
                                      </p:cBhvr>
                                    </p:animEffect>
                                  </p:childTnLst>
                                </p:cTn>
                              </p:par>
                              <p:par>
                                <p:cTn id="38" presetID="22" presetClass="entr" presetSubtype="4" fill="hold" grpId="0" nodeType="withEffect">
                                  <p:stCondLst>
                                    <p:cond delay="2000"/>
                                  </p:stCondLst>
                                  <p:childTnLst>
                                    <p:set>
                                      <p:cBhvr>
                                        <p:cTn id="39" dur="1" fill="hold">
                                          <p:stCondLst>
                                            <p:cond delay="0"/>
                                          </p:stCondLst>
                                        </p:cTn>
                                        <p:tgtEl>
                                          <p:spTgt spid="69650"/>
                                        </p:tgtEl>
                                        <p:attrNameLst>
                                          <p:attrName>style.visibility</p:attrName>
                                        </p:attrNameLst>
                                      </p:cBhvr>
                                      <p:to>
                                        <p:strVal val="visible"/>
                                      </p:to>
                                    </p:set>
                                    <p:animEffect transition="in" filter="wipe(down)">
                                      <p:cBhvr>
                                        <p:cTn id="40" dur="5000"/>
                                        <p:tgtEl>
                                          <p:spTgt spid="6965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xit" presetSubtype="16" fill="hold" grpId="1" nodeType="clickEffect">
                                  <p:stCondLst>
                                    <p:cond delay="0"/>
                                  </p:stCondLst>
                                  <p:childTnLst>
                                    <p:animEffect transition="out" filter="box(in)">
                                      <p:cBhvr>
                                        <p:cTn id="44" dur="500"/>
                                        <p:tgtEl>
                                          <p:spTgt spid="69650"/>
                                        </p:tgtEl>
                                      </p:cBhvr>
                                    </p:animEffect>
                                    <p:set>
                                      <p:cBhvr>
                                        <p:cTn id="45" dur="1" fill="hold">
                                          <p:stCondLst>
                                            <p:cond delay="499"/>
                                          </p:stCondLst>
                                        </p:cTn>
                                        <p:tgtEl>
                                          <p:spTgt spid="69650"/>
                                        </p:tgtEl>
                                        <p:attrNameLst>
                                          <p:attrName>style.visibility</p:attrName>
                                        </p:attrNameLst>
                                      </p:cBhvr>
                                      <p:to>
                                        <p:strVal val="hidden"/>
                                      </p:to>
                                    </p:set>
                                  </p:childTnLst>
                                </p:cTn>
                              </p:par>
                              <p:par>
                                <p:cTn id="46" presetID="4" presetClass="exit" presetSubtype="16" fill="hold" grpId="2" nodeType="withEffect">
                                  <p:stCondLst>
                                    <p:cond delay="0"/>
                                  </p:stCondLst>
                                  <p:childTnLst>
                                    <p:animEffect transition="out" filter="box(in)">
                                      <p:cBhvr>
                                        <p:cTn id="47" dur="500"/>
                                        <p:tgtEl>
                                          <p:spTgt spid="69649"/>
                                        </p:tgtEl>
                                      </p:cBhvr>
                                    </p:animEffect>
                                    <p:set>
                                      <p:cBhvr>
                                        <p:cTn id="48" dur="1" fill="hold">
                                          <p:stCondLst>
                                            <p:cond delay="499"/>
                                          </p:stCondLst>
                                        </p:cTn>
                                        <p:tgtEl>
                                          <p:spTgt spid="69649"/>
                                        </p:tgtEl>
                                        <p:attrNameLst>
                                          <p:attrName>style.visibility</p:attrName>
                                        </p:attrNameLst>
                                      </p:cBhvr>
                                      <p:to>
                                        <p:strVal val="hidden"/>
                                      </p:to>
                                    </p:set>
                                  </p:childTnLst>
                                </p:cTn>
                              </p:par>
                              <p:par>
                                <p:cTn id="49" presetID="4" presetClass="exit" presetSubtype="16" fill="hold" grpId="2" nodeType="withEffect">
                                  <p:stCondLst>
                                    <p:cond delay="0"/>
                                  </p:stCondLst>
                                  <p:childTnLst>
                                    <p:animEffect transition="out" filter="box(in)">
                                      <p:cBhvr>
                                        <p:cTn id="50" dur="500"/>
                                        <p:tgtEl>
                                          <p:spTgt spid="69647"/>
                                        </p:tgtEl>
                                      </p:cBhvr>
                                    </p:animEffect>
                                    <p:set>
                                      <p:cBhvr>
                                        <p:cTn id="51" dur="1" fill="hold">
                                          <p:stCondLst>
                                            <p:cond delay="499"/>
                                          </p:stCondLst>
                                        </p:cTn>
                                        <p:tgtEl>
                                          <p:spTgt spid="69647"/>
                                        </p:tgtEl>
                                        <p:attrNameLst>
                                          <p:attrName>style.visibility</p:attrName>
                                        </p:attrNameLst>
                                      </p:cBhvr>
                                      <p:to>
                                        <p:strVal val="hidden"/>
                                      </p:to>
                                    </p:set>
                                  </p:childTnLst>
                                </p:cTn>
                              </p:par>
                              <p:par>
                                <p:cTn id="52" presetID="4" presetClass="exit" presetSubtype="16" fill="hold" grpId="2" nodeType="withEffect">
                                  <p:stCondLst>
                                    <p:cond delay="0"/>
                                  </p:stCondLst>
                                  <p:childTnLst>
                                    <p:animEffect transition="out" filter="box(in)">
                                      <p:cBhvr>
                                        <p:cTn id="53" dur="500"/>
                                        <p:tgtEl>
                                          <p:spTgt spid="69648"/>
                                        </p:tgtEl>
                                      </p:cBhvr>
                                    </p:animEffect>
                                    <p:set>
                                      <p:cBhvr>
                                        <p:cTn id="54" dur="1" fill="hold">
                                          <p:stCondLst>
                                            <p:cond delay="499"/>
                                          </p:stCondLst>
                                        </p:cTn>
                                        <p:tgtEl>
                                          <p:spTgt spid="69648"/>
                                        </p:tgtEl>
                                        <p:attrNameLst>
                                          <p:attrName>style.visibility</p:attrName>
                                        </p:attrNameLst>
                                      </p:cBhvr>
                                      <p:to>
                                        <p:strVal val="hidden"/>
                                      </p:to>
                                    </p:set>
                                  </p:childTnLst>
                                </p:cTn>
                              </p:par>
                              <p:par>
                                <p:cTn id="55" presetID="4" presetClass="exit" presetSubtype="16" fill="hold" grpId="2" nodeType="withEffect">
                                  <p:stCondLst>
                                    <p:cond delay="0"/>
                                  </p:stCondLst>
                                  <p:childTnLst>
                                    <p:animEffect transition="out" filter="box(in)">
                                      <p:cBhvr>
                                        <p:cTn id="56" dur="500"/>
                                        <p:tgtEl>
                                          <p:spTgt spid="69645"/>
                                        </p:tgtEl>
                                      </p:cBhvr>
                                    </p:animEffect>
                                    <p:set>
                                      <p:cBhvr>
                                        <p:cTn id="57" dur="1" fill="hold">
                                          <p:stCondLst>
                                            <p:cond delay="499"/>
                                          </p:stCondLst>
                                        </p:cTn>
                                        <p:tgtEl>
                                          <p:spTgt spid="69645"/>
                                        </p:tgtEl>
                                        <p:attrNameLst>
                                          <p:attrName>style.visibility</p:attrName>
                                        </p:attrNameLst>
                                      </p:cBhvr>
                                      <p:to>
                                        <p:strVal val="hidden"/>
                                      </p:to>
                                    </p:set>
                                  </p:childTnLst>
                                </p:cTn>
                              </p:par>
                              <p:par>
                                <p:cTn id="58" presetID="4" presetClass="exit" presetSubtype="16" fill="hold" nodeType="withEffect">
                                  <p:stCondLst>
                                    <p:cond delay="0"/>
                                  </p:stCondLst>
                                  <p:childTnLst>
                                    <p:animEffect transition="out" filter="box(in)">
                                      <p:cBhvr>
                                        <p:cTn id="59" dur="500"/>
                                        <p:tgtEl>
                                          <p:spTgt spid="69634"/>
                                        </p:tgtEl>
                                      </p:cBhvr>
                                    </p:animEffect>
                                    <p:set>
                                      <p:cBhvr>
                                        <p:cTn id="60" dur="1" fill="hold">
                                          <p:stCondLst>
                                            <p:cond delay="499"/>
                                          </p:stCondLst>
                                        </p:cTn>
                                        <p:tgtEl>
                                          <p:spTgt spid="69634"/>
                                        </p:tgtEl>
                                        <p:attrNameLst>
                                          <p:attrName>style.visibility</p:attrName>
                                        </p:attrNameLst>
                                      </p:cBhvr>
                                      <p:to>
                                        <p:strVal val="hidden"/>
                                      </p:to>
                                    </p:set>
                                  </p:childTnLst>
                                </p:cTn>
                              </p:par>
                            </p:childTnLst>
                          </p:cTn>
                        </p:par>
                      </p:childTnLst>
                    </p:cTn>
                  </p:par>
                </p:childTnLst>
              </p:cTn>
              <p:nextCondLst>
                <p:cond evt="onClick" delay="0">
                  <p:tgtEl>
                    <p:spTgt spid="69653"/>
                  </p:tgtEl>
                </p:cond>
              </p:nextCondLst>
            </p:seq>
          </p:childTnLst>
        </p:cTn>
      </p:par>
    </p:tnLst>
    <p:bldLst>
      <p:bldP spid="69645" grpId="0" animBg="1"/>
      <p:bldP spid="69645" grpId="1" animBg="1"/>
      <p:bldP spid="69645" grpId="2" animBg="1"/>
      <p:bldP spid="69647" grpId="0" animBg="1"/>
      <p:bldP spid="69647" grpId="1" animBg="1"/>
      <p:bldP spid="69647" grpId="2" animBg="1"/>
      <p:bldP spid="69648" grpId="0" animBg="1"/>
      <p:bldP spid="69648" grpId="1" animBg="1"/>
      <p:bldP spid="69648" grpId="2" animBg="1"/>
      <p:bldP spid="69649" grpId="0" animBg="1"/>
      <p:bldP spid="69649" grpId="1" animBg="1"/>
      <p:bldP spid="69649" grpId="2" animBg="1"/>
      <p:bldP spid="69650" grpId="0" animBg="1"/>
      <p:bldP spid="69650" grpId="1" animBg="1"/>
      <p:bldP spid="696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Flame-04-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04297" y="3857625"/>
            <a:ext cx="571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AutoShape 3"/>
          <p:cNvSpPr>
            <a:spLocks noChangeArrowheads="1"/>
          </p:cNvSpPr>
          <p:nvPr/>
        </p:nvSpPr>
        <p:spPr bwMode="auto">
          <a:xfrm flipH="1">
            <a:off x="5372100" y="3257551"/>
            <a:ext cx="1485900" cy="762000"/>
          </a:xfrm>
          <a:prstGeom prst="cube">
            <a:avLst>
              <a:gd name="adj" fmla="val 91454"/>
            </a:avLst>
          </a:prstGeom>
          <a:gradFill rotWithShape="1">
            <a:gsLst>
              <a:gs pos="0">
                <a:schemeClr val="bg1">
                  <a:gamma/>
                  <a:shade val="0"/>
                  <a:invGamma/>
                </a:schemeClr>
              </a:gs>
              <a:gs pos="50000">
                <a:schemeClr val="bg1"/>
              </a:gs>
              <a:gs pos="100000">
                <a:schemeClr val="bg1">
                  <a:gamma/>
                  <a:shade val="0"/>
                  <a:invGamma/>
                </a:schemeClr>
              </a:gs>
            </a:gsLst>
            <a:lin ang="5400000" scaled="1"/>
          </a:gradFill>
          <a:ln w="9525">
            <a:solidFill>
              <a:schemeClr val="tx1"/>
            </a:solidFill>
            <a:miter lim="800000"/>
            <a:headEnd/>
            <a:tailEnd/>
          </a:ln>
          <a:effectLst/>
        </p:spPr>
        <p:txBody>
          <a:bodyPr wrap="none" anchor="ctr"/>
          <a:lstStyle/>
          <a:p>
            <a:pPr>
              <a:defRPr/>
            </a:pPr>
            <a:endParaRPr lang="en-US" sz="1350">
              <a:latin typeface="Arial" charset="0"/>
            </a:endParaRPr>
          </a:p>
        </p:txBody>
      </p:sp>
      <p:pic>
        <p:nvPicPr>
          <p:cNvPr id="9220"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06666" y="381001"/>
            <a:ext cx="3048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AutoShape 5"/>
          <p:cNvSpPr>
            <a:spLocks noChangeArrowheads="1"/>
          </p:cNvSpPr>
          <p:nvPr/>
        </p:nvSpPr>
        <p:spPr bwMode="auto">
          <a:xfrm flipH="1">
            <a:off x="5029200" y="4876800"/>
            <a:ext cx="1771650" cy="762000"/>
          </a:xfrm>
          <a:prstGeom prst="cube">
            <a:avLst>
              <a:gd name="adj" fmla="val 72500"/>
            </a:avLst>
          </a:prstGeom>
          <a:gradFill rotWithShape="1">
            <a:gsLst>
              <a:gs pos="0">
                <a:schemeClr val="bg1"/>
              </a:gs>
              <a:gs pos="50000">
                <a:schemeClr val="bg2"/>
              </a:gs>
              <a:gs pos="100000">
                <a:schemeClr val="bg1"/>
              </a:gs>
            </a:gsLst>
            <a:lin ang="2700000" scaled="1"/>
          </a:gradFill>
          <a:ln w="9525">
            <a:noFill/>
            <a:miter lim="800000"/>
            <a:headEnd/>
            <a:tailEnd/>
          </a:ln>
          <a:effectLst/>
        </p:spPr>
        <p:txBody>
          <a:bodyPr wrap="none" anchor="ctr"/>
          <a:lstStyle/>
          <a:p>
            <a:pPr>
              <a:defRPr/>
            </a:pPr>
            <a:endParaRPr lang="en-US" sz="1350">
              <a:latin typeface="Arial" charset="0"/>
            </a:endParaRPr>
          </a:p>
        </p:txBody>
      </p:sp>
      <p:sp>
        <p:nvSpPr>
          <p:cNvPr id="71686" name="AutoShape 6"/>
          <p:cNvSpPr>
            <a:spLocks noChangeArrowheads="1"/>
          </p:cNvSpPr>
          <p:nvPr/>
        </p:nvSpPr>
        <p:spPr bwMode="auto">
          <a:xfrm>
            <a:off x="5314950" y="838200"/>
            <a:ext cx="57150" cy="4267200"/>
          </a:xfrm>
          <a:prstGeom prst="can">
            <a:avLst>
              <a:gd name="adj" fmla="val 52370"/>
            </a:avLst>
          </a:prstGeom>
          <a:gradFill rotWithShape="1">
            <a:gsLst>
              <a:gs pos="0">
                <a:schemeClr val="bg2"/>
              </a:gs>
              <a:gs pos="50000">
                <a:schemeClr val="bg1"/>
              </a:gs>
              <a:gs pos="100000">
                <a:schemeClr val="bg2"/>
              </a:gs>
            </a:gsLst>
            <a:lin ang="0" scaled="1"/>
          </a:gradFill>
          <a:ln w="9525">
            <a:solidFill>
              <a:schemeClr val="tx1"/>
            </a:solidFill>
            <a:round/>
            <a:headEnd/>
            <a:tailEnd/>
          </a:ln>
          <a:effectLst/>
        </p:spPr>
        <p:txBody>
          <a:bodyPr wrap="none" anchor="ctr"/>
          <a:lstStyle/>
          <a:p>
            <a:pPr>
              <a:defRPr/>
            </a:pPr>
            <a:endParaRPr lang="en-US" sz="1350">
              <a:latin typeface="Arial" charset="0"/>
            </a:endParaRPr>
          </a:p>
        </p:txBody>
      </p:sp>
      <p:sp>
        <p:nvSpPr>
          <p:cNvPr id="9223" name="Oval 7"/>
          <p:cNvSpPr>
            <a:spLocks noChangeArrowheads="1"/>
          </p:cNvSpPr>
          <p:nvPr/>
        </p:nvSpPr>
        <p:spPr bwMode="auto">
          <a:xfrm>
            <a:off x="5725716" y="2214565"/>
            <a:ext cx="800100" cy="388937"/>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50"/>
          </a:p>
        </p:txBody>
      </p:sp>
      <p:sp>
        <p:nvSpPr>
          <p:cNvPr id="71688" name="Oval 8"/>
          <p:cNvSpPr>
            <a:spLocks noChangeArrowheads="1"/>
          </p:cNvSpPr>
          <p:nvPr/>
        </p:nvSpPr>
        <p:spPr bwMode="auto">
          <a:xfrm>
            <a:off x="5776913" y="2619376"/>
            <a:ext cx="696516" cy="288925"/>
          </a:xfrm>
          <a:prstGeom prst="ellipse">
            <a:avLst/>
          </a:prstGeom>
          <a:gradFill rotWithShape="1">
            <a:gsLst>
              <a:gs pos="0">
                <a:srgbClr val="6699FF">
                  <a:alpha val="49001"/>
                </a:srgbClr>
              </a:gs>
              <a:gs pos="50000">
                <a:schemeClr val="bg1"/>
              </a:gs>
              <a:gs pos="100000">
                <a:srgbClr val="6699FF">
                  <a:alpha val="49001"/>
                </a:srgbClr>
              </a:gs>
            </a:gsLst>
            <a:lin ang="0" scaled="1"/>
          </a:gradFill>
          <a:ln w="9525" algn="ctr">
            <a:noFill/>
            <a:round/>
            <a:headEnd/>
            <a:tailEnd/>
          </a:ln>
          <a:effectLst/>
        </p:spPr>
        <p:txBody>
          <a:bodyPr wrap="none" anchor="ctr"/>
          <a:lstStyle/>
          <a:p>
            <a:pPr>
              <a:defRPr/>
            </a:pPr>
            <a:endParaRPr lang="en-US" sz="1350">
              <a:latin typeface="Arial" charset="0"/>
            </a:endParaRPr>
          </a:p>
        </p:txBody>
      </p:sp>
      <p:sp>
        <p:nvSpPr>
          <p:cNvPr id="9227" name="Freeform 9"/>
          <p:cNvSpPr>
            <a:spLocks/>
          </p:cNvSpPr>
          <p:nvPr/>
        </p:nvSpPr>
        <p:spPr bwMode="auto">
          <a:xfrm>
            <a:off x="5772150" y="2787651"/>
            <a:ext cx="704850" cy="1016000"/>
          </a:xfrm>
          <a:custGeom>
            <a:avLst/>
            <a:gdLst>
              <a:gd name="T0" fmla="*/ 2147483646 w 592"/>
              <a:gd name="T1" fmla="*/ 0 h 640"/>
              <a:gd name="T2" fmla="*/ 2147483646 w 592"/>
              <a:gd name="T3" fmla="*/ 2147483646 h 640"/>
              <a:gd name="T4" fmla="*/ 2147483646 w 592"/>
              <a:gd name="T5" fmla="*/ 2147483646 h 640"/>
              <a:gd name="T6" fmla="*/ 2147483646 w 592"/>
              <a:gd name="T7" fmla="*/ 2147483646 h 640"/>
              <a:gd name="T8" fmla="*/ 2147483646 w 592"/>
              <a:gd name="T9" fmla="*/ 2147483646 h 640"/>
              <a:gd name="T10" fmla="*/ 2147483646 w 592"/>
              <a:gd name="T11" fmla="*/ 0 h 640"/>
              <a:gd name="T12" fmla="*/ 2147483646 w 592"/>
              <a:gd name="T13" fmla="*/ 2147483646 h 640"/>
              <a:gd name="T14" fmla="*/ 2147483646 w 592"/>
              <a:gd name="T15" fmla="*/ 2147483646 h 640"/>
              <a:gd name="T16" fmla="*/ 2147483646 w 592"/>
              <a:gd name="T17" fmla="*/ 2147483646 h 640"/>
              <a:gd name="T18" fmla="*/ 2147483646 w 592"/>
              <a:gd name="T19" fmla="*/ 2147483646 h 640"/>
              <a:gd name="T20" fmla="*/ 2147483646 w 592"/>
              <a:gd name="T21" fmla="*/ 2147483646 h 640"/>
              <a:gd name="T22" fmla="*/ 2147483646 w 592"/>
              <a:gd name="T23" fmla="*/ 2147483646 h 640"/>
              <a:gd name="T24" fmla="*/ 2147483646 w 592"/>
              <a:gd name="T25" fmla="*/ 2147483646 h 640"/>
              <a:gd name="T26" fmla="*/ 0 w 592"/>
              <a:gd name="T27" fmla="*/ 2147483646 h 640"/>
              <a:gd name="T28" fmla="*/ 2147483646 w 592"/>
              <a:gd name="T29" fmla="*/ 0 h 6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2"/>
              <a:gd name="T46" fmla="*/ 0 h 640"/>
              <a:gd name="T47" fmla="*/ 592 w 592"/>
              <a:gd name="T48" fmla="*/ 640 h 6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2" h="640">
                <a:moveTo>
                  <a:pt x="4" y="0"/>
                </a:moveTo>
                <a:lnTo>
                  <a:pt x="60" y="40"/>
                </a:lnTo>
                <a:lnTo>
                  <a:pt x="244" y="84"/>
                </a:lnTo>
                <a:lnTo>
                  <a:pt x="400" y="76"/>
                </a:lnTo>
                <a:lnTo>
                  <a:pt x="536" y="44"/>
                </a:lnTo>
                <a:lnTo>
                  <a:pt x="592" y="0"/>
                </a:lnTo>
                <a:lnTo>
                  <a:pt x="584" y="544"/>
                </a:lnTo>
                <a:lnTo>
                  <a:pt x="568" y="572"/>
                </a:lnTo>
                <a:lnTo>
                  <a:pt x="532" y="596"/>
                </a:lnTo>
                <a:lnTo>
                  <a:pt x="396" y="632"/>
                </a:lnTo>
                <a:lnTo>
                  <a:pt x="240" y="640"/>
                </a:lnTo>
                <a:lnTo>
                  <a:pt x="92" y="608"/>
                </a:lnTo>
                <a:lnTo>
                  <a:pt x="48" y="588"/>
                </a:lnTo>
                <a:lnTo>
                  <a:pt x="0" y="552"/>
                </a:lnTo>
                <a:lnTo>
                  <a:pt x="4" y="0"/>
                </a:lnTo>
                <a:close/>
              </a:path>
            </a:pathLst>
          </a:custGeom>
          <a:gradFill rotWithShape="1">
            <a:gsLst>
              <a:gs pos="0">
                <a:schemeClr val="bg2">
                  <a:alpha val="28998"/>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350"/>
          </a:p>
        </p:txBody>
      </p:sp>
      <p:pic>
        <p:nvPicPr>
          <p:cNvPr id="9228" name="Picture 10" descr="den conCut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586" y="4324349"/>
            <a:ext cx="753665"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Freeform 11"/>
          <p:cNvSpPr>
            <a:spLocks/>
          </p:cNvSpPr>
          <p:nvPr/>
        </p:nvSpPr>
        <p:spPr bwMode="auto">
          <a:xfrm>
            <a:off x="5715000" y="2209800"/>
            <a:ext cx="800100" cy="1600200"/>
          </a:xfrm>
          <a:custGeom>
            <a:avLst/>
            <a:gdLst>
              <a:gd name="T0" fmla="*/ 0 w 864"/>
              <a:gd name="T1" fmla="*/ 2147483646 h 1188"/>
              <a:gd name="T2" fmla="*/ 2147483646 w 864"/>
              <a:gd name="T3" fmla="*/ 2147483646 h 1188"/>
              <a:gd name="T4" fmla="*/ 2147483646 w 864"/>
              <a:gd name="T5" fmla="*/ 2147483646 h 1188"/>
              <a:gd name="T6" fmla="*/ 2147483646 w 864"/>
              <a:gd name="T7" fmla="*/ 2147483646 h 1188"/>
              <a:gd name="T8" fmla="*/ 2147483646 w 864"/>
              <a:gd name="T9" fmla="*/ 2147483646 h 1188"/>
              <a:gd name="T10" fmla="*/ 2147483646 w 864"/>
              <a:gd name="T11" fmla="*/ 2147483646 h 1188"/>
              <a:gd name="T12" fmla="*/ 2147483646 w 864"/>
              <a:gd name="T13" fmla="*/ 2147483646 h 1188"/>
              <a:gd name="T14" fmla="*/ 2147483646 w 864"/>
              <a:gd name="T15" fmla="*/ 2147483646 h 1188"/>
              <a:gd name="T16" fmla="*/ 2147483646 w 864"/>
              <a:gd name="T17" fmla="*/ 2147483646 h 1188"/>
              <a:gd name="T18" fmla="*/ 2147483646 w 864"/>
              <a:gd name="T19" fmla="*/ 2147483646 h 1188"/>
              <a:gd name="T20" fmla="*/ 2147483646 w 864"/>
              <a:gd name="T21" fmla="*/ 2147483646 h 1188"/>
              <a:gd name="T22" fmla="*/ 2147483646 w 864"/>
              <a:gd name="T23" fmla="*/ 2147483646 h 1188"/>
              <a:gd name="T24" fmla="*/ 2147483646 w 864"/>
              <a:gd name="T25" fmla="*/ 2147483646 h 1188"/>
              <a:gd name="T26" fmla="*/ 2147483646 w 864"/>
              <a:gd name="T27" fmla="*/ 2147483646 h 1188"/>
              <a:gd name="T28" fmla="*/ 2147483646 w 864"/>
              <a:gd name="T29" fmla="*/ 2147483646 h 1188"/>
              <a:gd name="T30" fmla="*/ 2147483646 w 864"/>
              <a:gd name="T31" fmla="*/ 2147483646 h 1188"/>
              <a:gd name="T32" fmla="*/ 2147483646 w 864"/>
              <a:gd name="T33" fmla="*/ 2147483646 h 1188"/>
              <a:gd name="T34" fmla="*/ 2147483646 w 864"/>
              <a:gd name="T35" fmla="*/ 2147483646 h 1188"/>
              <a:gd name="T36" fmla="*/ 2147483646 w 864"/>
              <a:gd name="T37" fmla="*/ 2147483646 h 1188"/>
              <a:gd name="T38" fmla="*/ 2147483646 w 864"/>
              <a:gd name="T39" fmla="*/ 2147483646 h 1188"/>
              <a:gd name="T40" fmla="*/ 2147483646 w 864"/>
              <a:gd name="T41" fmla="*/ 2147483646 h 1188"/>
              <a:gd name="T42" fmla="*/ 2147483646 w 864"/>
              <a:gd name="T43" fmla="*/ 0 h 1188"/>
              <a:gd name="T44" fmla="*/ 2147483646 w 864"/>
              <a:gd name="T45" fmla="*/ 2147483646 h 1188"/>
              <a:gd name="T46" fmla="*/ 2147483646 w 864"/>
              <a:gd name="T47" fmla="*/ 2147483646 h 1188"/>
              <a:gd name="T48" fmla="*/ 2147483646 w 864"/>
              <a:gd name="T49" fmla="*/ 2147483646 h 1188"/>
              <a:gd name="T50" fmla="*/ 2147483646 w 864"/>
              <a:gd name="T51" fmla="*/ 2147483646 h 1188"/>
              <a:gd name="T52" fmla="*/ 0 w 864"/>
              <a:gd name="T53" fmla="*/ 2147483646 h 11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64"/>
              <a:gd name="T82" fmla="*/ 0 h 1188"/>
              <a:gd name="T83" fmla="*/ 864 w 864"/>
              <a:gd name="T84" fmla="*/ 1188 h 11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64" h="1188">
                <a:moveTo>
                  <a:pt x="0" y="172"/>
                </a:moveTo>
                <a:lnTo>
                  <a:pt x="48" y="220"/>
                </a:lnTo>
                <a:lnTo>
                  <a:pt x="45" y="1081"/>
                </a:lnTo>
                <a:lnTo>
                  <a:pt x="84" y="1120"/>
                </a:lnTo>
                <a:lnTo>
                  <a:pt x="141" y="1147"/>
                </a:lnTo>
                <a:lnTo>
                  <a:pt x="228" y="1171"/>
                </a:lnTo>
                <a:lnTo>
                  <a:pt x="333" y="1186"/>
                </a:lnTo>
                <a:lnTo>
                  <a:pt x="452" y="1188"/>
                </a:lnTo>
                <a:lnTo>
                  <a:pt x="576" y="1180"/>
                </a:lnTo>
                <a:lnTo>
                  <a:pt x="648" y="1168"/>
                </a:lnTo>
                <a:lnTo>
                  <a:pt x="726" y="1147"/>
                </a:lnTo>
                <a:lnTo>
                  <a:pt x="789" y="1114"/>
                </a:lnTo>
                <a:lnTo>
                  <a:pt x="819" y="1072"/>
                </a:lnTo>
                <a:lnTo>
                  <a:pt x="816" y="220"/>
                </a:lnTo>
                <a:lnTo>
                  <a:pt x="864" y="172"/>
                </a:lnTo>
                <a:lnTo>
                  <a:pt x="856" y="132"/>
                </a:lnTo>
                <a:lnTo>
                  <a:pt x="844" y="112"/>
                </a:lnTo>
                <a:lnTo>
                  <a:pt x="816" y="80"/>
                </a:lnTo>
                <a:lnTo>
                  <a:pt x="708" y="32"/>
                </a:lnTo>
                <a:lnTo>
                  <a:pt x="612" y="12"/>
                </a:lnTo>
                <a:lnTo>
                  <a:pt x="536" y="4"/>
                </a:lnTo>
                <a:lnTo>
                  <a:pt x="392" y="0"/>
                </a:lnTo>
                <a:lnTo>
                  <a:pt x="240" y="16"/>
                </a:lnTo>
                <a:lnTo>
                  <a:pt x="108" y="48"/>
                </a:lnTo>
                <a:lnTo>
                  <a:pt x="56" y="80"/>
                </a:lnTo>
                <a:lnTo>
                  <a:pt x="12" y="116"/>
                </a:lnTo>
                <a:lnTo>
                  <a:pt x="0" y="172"/>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30" name="Freeform 12"/>
          <p:cNvSpPr>
            <a:spLocks/>
          </p:cNvSpPr>
          <p:nvPr/>
        </p:nvSpPr>
        <p:spPr bwMode="auto">
          <a:xfrm>
            <a:off x="5753100" y="2794000"/>
            <a:ext cx="704850" cy="1016000"/>
          </a:xfrm>
          <a:custGeom>
            <a:avLst/>
            <a:gdLst>
              <a:gd name="T0" fmla="*/ 2147483646 w 592"/>
              <a:gd name="T1" fmla="*/ 0 h 640"/>
              <a:gd name="T2" fmla="*/ 2147483646 w 592"/>
              <a:gd name="T3" fmla="*/ 2147483646 h 640"/>
              <a:gd name="T4" fmla="*/ 2147483646 w 592"/>
              <a:gd name="T5" fmla="*/ 2147483646 h 640"/>
              <a:gd name="T6" fmla="*/ 2147483646 w 592"/>
              <a:gd name="T7" fmla="*/ 2147483646 h 640"/>
              <a:gd name="T8" fmla="*/ 2147483646 w 592"/>
              <a:gd name="T9" fmla="*/ 2147483646 h 640"/>
              <a:gd name="T10" fmla="*/ 2147483646 w 592"/>
              <a:gd name="T11" fmla="*/ 0 h 640"/>
              <a:gd name="T12" fmla="*/ 2147483646 w 592"/>
              <a:gd name="T13" fmla="*/ 2147483646 h 640"/>
              <a:gd name="T14" fmla="*/ 2147483646 w 592"/>
              <a:gd name="T15" fmla="*/ 2147483646 h 640"/>
              <a:gd name="T16" fmla="*/ 2147483646 w 592"/>
              <a:gd name="T17" fmla="*/ 2147483646 h 640"/>
              <a:gd name="T18" fmla="*/ 2147483646 w 592"/>
              <a:gd name="T19" fmla="*/ 2147483646 h 640"/>
              <a:gd name="T20" fmla="*/ 2147483646 w 592"/>
              <a:gd name="T21" fmla="*/ 2147483646 h 640"/>
              <a:gd name="T22" fmla="*/ 2147483646 w 592"/>
              <a:gd name="T23" fmla="*/ 2147483646 h 640"/>
              <a:gd name="T24" fmla="*/ 2147483646 w 592"/>
              <a:gd name="T25" fmla="*/ 2147483646 h 640"/>
              <a:gd name="T26" fmla="*/ 0 w 592"/>
              <a:gd name="T27" fmla="*/ 2147483646 h 640"/>
              <a:gd name="T28" fmla="*/ 2147483646 w 592"/>
              <a:gd name="T29" fmla="*/ 0 h 6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2"/>
              <a:gd name="T46" fmla="*/ 0 h 640"/>
              <a:gd name="T47" fmla="*/ 592 w 592"/>
              <a:gd name="T48" fmla="*/ 640 h 6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2" h="640">
                <a:moveTo>
                  <a:pt x="4" y="0"/>
                </a:moveTo>
                <a:lnTo>
                  <a:pt x="60" y="40"/>
                </a:lnTo>
                <a:lnTo>
                  <a:pt x="244" y="84"/>
                </a:lnTo>
                <a:lnTo>
                  <a:pt x="400" y="76"/>
                </a:lnTo>
                <a:lnTo>
                  <a:pt x="536" y="44"/>
                </a:lnTo>
                <a:lnTo>
                  <a:pt x="592" y="0"/>
                </a:lnTo>
                <a:lnTo>
                  <a:pt x="584" y="544"/>
                </a:lnTo>
                <a:lnTo>
                  <a:pt x="568" y="572"/>
                </a:lnTo>
                <a:lnTo>
                  <a:pt x="532" y="596"/>
                </a:lnTo>
                <a:lnTo>
                  <a:pt x="396" y="632"/>
                </a:lnTo>
                <a:lnTo>
                  <a:pt x="240" y="640"/>
                </a:lnTo>
                <a:lnTo>
                  <a:pt x="92" y="608"/>
                </a:lnTo>
                <a:lnTo>
                  <a:pt x="48" y="588"/>
                </a:lnTo>
                <a:lnTo>
                  <a:pt x="0" y="552"/>
                </a:lnTo>
                <a:lnTo>
                  <a:pt x="4" y="0"/>
                </a:lnTo>
                <a:close/>
              </a:path>
            </a:pathLst>
          </a:custGeom>
          <a:gradFill rotWithShape="1">
            <a:gsLst>
              <a:gs pos="0">
                <a:schemeClr val="bg2">
                  <a:alpha val="28998"/>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350"/>
          </a:p>
        </p:txBody>
      </p:sp>
      <p:sp>
        <p:nvSpPr>
          <p:cNvPr id="71693" name="Freeform 13"/>
          <p:cNvSpPr>
            <a:spLocks/>
          </p:cNvSpPr>
          <p:nvPr/>
        </p:nvSpPr>
        <p:spPr bwMode="auto">
          <a:xfrm rot="10800000">
            <a:off x="5848350" y="3048001"/>
            <a:ext cx="120254" cy="484188"/>
          </a:xfrm>
          <a:custGeom>
            <a:avLst/>
            <a:gdLst>
              <a:gd name="T0" fmla="*/ 2147483646 w 101"/>
              <a:gd name="T1" fmla="*/ 2147483646 h 305"/>
              <a:gd name="T2" fmla="*/ 2147483646 w 101"/>
              <a:gd name="T3" fmla="*/ 2147483646 h 305"/>
              <a:gd name="T4" fmla="*/ 2147483646 w 101"/>
              <a:gd name="T5" fmla="*/ 2147483646 h 305"/>
              <a:gd name="T6" fmla="*/ 2147483646 w 101"/>
              <a:gd name="T7" fmla="*/ 2147483646 h 305"/>
              <a:gd name="T8" fmla="*/ 2147483646 w 101"/>
              <a:gd name="T9" fmla="*/ 2147483646 h 305"/>
              <a:gd name="T10" fmla="*/ 0 w 101"/>
              <a:gd name="T11" fmla="*/ 2147483646 h 305"/>
              <a:gd name="T12" fmla="*/ 0 60000 65536"/>
              <a:gd name="T13" fmla="*/ 0 60000 65536"/>
              <a:gd name="T14" fmla="*/ 0 60000 65536"/>
              <a:gd name="T15" fmla="*/ 0 60000 65536"/>
              <a:gd name="T16" fmla="*/ 0 60000 65536"/>
              <a:gd name="T17" fmla="*/ 0 60000 65536"/>
              <a:gd name="T18" fmla="*/ 0 w 101"/>
              <a:gd name="T19" fmla="*/ 0 h 305"/>
              <a:gd name="T20" fmla="*/ 101 w 101"/>
              <a:gd name="T21" fmla="*/ 305 h 305"/>
            </a:gdLst>
            <a:ahLst/>
            <a:cxnLst>
              <a:cxn ang="T12">
                <a:pos x="T0" y="T1"/>
              </a:cxn>
              <a:cxn ang="T13">
                <a:pos x="T2" y="T3"/>
              </a:cxn>
              <a:cxn ang="T14">
                <a:pos x="T4" y="T5"/>
              </a:cxn>
              <a:cxn ang="T15">
                <a:pos x="T6" y="T7"/>
              </a:cxn>
              <a:cxn ang="T16">
                <a:pos x="T8" y="T9"/>
              </a:cxn>
              <a:cxn ang="T17">
                <a:pos x="T10" y="T11"/>
              </a:cxn>
            </a:cxnLst>
            <a:rect l="T18" t="T19" r="T20" b="T21"/>
            <a:pathLst>
              <a:path w="101" h="305">
                <a:moveTo>
                  <a:pt x="73" y="305"/>
                </a:moveTo>
                <a:cubicBezTo>
                  <a:pt x="79" y="259"/>
                  <a:pt x="85" y="228"/>
                  <a:pt x="101" y="186"/>
                </a:cubicBezTo>
                <a:cubicBezTo>
                  <a:pt x="98" y="171"/>
                  <a:pt x="100" y="153"/>
                  <a:pt x="91" y="140"/>
                </a:cubicBezTo>
                <a:cubicBezTo>
                  <a:pt x="86" y="132"/>
                  <a:pt x="67" y="140"/>
                  <a:pt x="64" y="131"/>
                </a:cubicBezTo>
                <a:cubicBezTo>
                  <a:pt x="57" y="123"/>
                  <a:pt x="75" y="42"/>
                  <a:pt x="64" y="21"/>
                </a:cubicBezTo>
                <a:cubicBezTo>
                  <a:pt x="53" y="0"/>
                  <a:pt x="13" y="7"/>
                  <a:pt x="0" y="3"/>
                </a:cubicBezTo>
              </a:path>
            </a:pathLst>
          </a:custGeom>
          <a:noFill/>
          <a:ln w="88900">
            <a:pattFill prst="pct60">
              <a:fgClr>
                <a:srgbClr val="660066"/>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9232" name="Oval 14"/>
          <p:cNvSpPr>
            <a:spLocks noChangeArrowheads="1"/>
          </p:cNvSpPr>
          <p:nvPr/>
        </p:nvSpPr>
        <p:spPr bwMode="auto">
          <a:xfrm>
            <a:off x="6343650" y="3505200"/>
            <a:ext cx="114300" cy="152400"/>
          </a:xfrm>
          <a:prstGeom prst="ellipse">
            <a:avLst/>
          </a:prstGeom>
          <a:gradFill rotWithShape="1">
            <a:gsLst>
              <a:gs pos="0">
                <a:srgbClr val="800080"/>
              </a:gs>
              <a:gs pos="100000">
                <a:srgbClr val="00000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50"/>
          </a:p>
        </p:txBody>
      </p:sp>
      <p:sp>
        <p:nvSpPr>
          <p:cNvPr id="71695" name="Freeform 15"/>
          <p:cNvSpPr>
            <a:spLocks/>
          </p:cNvSpPr>
          <p:nvPr/>
        </p:nvSpPr>
        <p:spPr bwMode="auto">
          <a:xfrm>
            <a:off x="6229350" y="3003551"/>
            <a:ext cx="196454" cy="484188"/>
          </a:xfrm>
          <a:custGeom>
            <a:avLst/>
            <a:gdLst>
              <a:gd name="T0" fmla="*/ 2147483646 w 101"/>
              <a:gd name="T1" fmla="*/ 2147483646 h 305"/>
              <a:gd name="T2" fmla="*/ 2147483646 w 101"/>
              <a:gd name="T3" fmla="*/ 2147483646 h 305"/>
              <a:gd name="T4" fmla="*/ 2147483646 w 101"/>
              <a:gd name="T5" fmla="*/ 2147483646 h 305"/>
              <a:gd name="T6" fmla="*/ 2147483646 w 101"/>
              <a:gd name="T7" fmla="*/ 2147483646 h 305"/>
              <a:gd name="T8" fmla="*/ 2147483646 w 101"/>
              <a:gd name="T9" fmla="*/ 2147483646 h 305"/>
              <a:gd name="T10" fmla="*/ 0 w 101"/>
              <a:gd name="T11" fmla="*/ 2147483646 h 305"/>
              <a:gd name="T12" fmla="*/ 0 60000 65536"/>
              <a:gd name="T13" fmla="*/ 0 60000 65536"/>
              <a:gd name="T14" fmla="*/ 0 60000 65536"/>
              <a:gd name="T15" fmla="*/ 0 60000 65536"/>
              <a:gd name="T16" fmla="*/ 0 60000 65536"/>
              <a:gd name="T17" fmla="*/ 0 60000 65536"/>
              <a:gd name="T18" fmla="*/ 0 w 101"/>
              <a:gd name="T19" fmla="*/ 0 h 305"/>
              <a:gd name="T20" fmla="*/ 101 w 101"/>
              <a:gd name="T21" fmla="*/ 305 h 305"/>
            </a:gdLst>
            <a:ahLst/>
            <a:cxnLst>
              <a:cxn ang="T12">
                <a:pos x="T0" y="T1"/>
              </a:cxn>
              <a:cxn ang="T13">
                <a:pos x="T2" y="T3"/>
              </a:cxn>
              <a:cxn ang="T14">
                <a:pos x="T4" y="T5"/>
              </a:cxn>
              <a:cxn ang="T15">
                <a:pos x="T6" y="T7"/>
              </a:cxn>
              <a:cxn ang="T16">
                <a:pos x="T8" y="T9"/>
              </a:cxn>
              <a:cxn ang="T17">
                <a:pos x="T10" y="T11"/>
              </a:cxn>
            </a:cxnLst>
            <a:rect l="T18" t="T19" r="T20" b="T21"/>
            <a:pathLst>
              <a:path w="101" h="305">
                <a:moveTo>
                  <a:pt x="73" y="305"/>
                </a:moveTo>
                <a:cubicBezTo>
                  <a:pt x="79" y="259"/>
                  <a:pt x="85" y="228"/>
                  <a:pt x="101" y="186"/>
                </a:cubicBezTo>
                <a:cubicBezTo>
                  <a:pt x="98" y="171"/>
                  <a:pt x="100" y="153"/>
                  <a:pt x="91" y="140"/>
                </a:cubicBezTo>
                <a:cubicBezTo>
                  <a:pt x="86" y="132"/>
                  <a:pt x="67" y="140"/>
                  <a:pt x="64" y="131"/>
                </a:cubicBezTo>
                <a:cubicBezTo>
                  <a:pt x="57" y="123"/>
                  <a:pt x="75" y="42"/>
                  <a:pt x="64" y="21"/>
                </a:cubicBezTo>
                <a:cubicBezTo>
                  <a:pt x="53" y="0"/>
                  <a:pt x="13" y="7"/>
                  <a:pt x="0" y="3"/>
                </a:cubicBezTo>
              </a:path>
            </a:pathLst>
          </a:custGeom>
          <a:noFill/>
          <a:ln w="76200">
            <a:pattFill prst="pct60">
              <a:fgClr>
                <a:srgbClr val="660066"/>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71696" name="Freeform 16"/>
          <p:cNvSpPr>
            <a:spLocks/>
          </p:cNvSpPr>
          <p:nvPr/>
        </p:nvSpPr>
        <p:spPr bwMode="auto">
          <a:xfrm rot="-5022559">
            <a:off x="5987852" y="2838650"/>
            <a:ext cx="160339" cy="363141"/>
          </a:xfrm>
          <a:custGeom>
            <a:avLst/>
            <a:gdLst>
              <a:gd name="T0" fmla="*/ 2147483646 w 101"/>
              <a:gd name="T1" fmla="*/ 2147483646 h 305"/>
              <a:gd name="T2" fmla="*/ 2147483646 w 101"/>
              <a:gd name="T3" fmla="*/ 2147483646 h 305"/>
              <a:gd name="T4" fmla="*/ 2147483646 w 101"/>
              <a:gd name="T5" fmla="*/ 2147483646 h 305"/>
              <a:gd name="T6" fmla="*/ 2147483646 w 101"/>
              <a:gd name="T7" fmla="*/ 2147483646 h 305"/>
              <a:gd name="T8" fmla="*/ 2147483646 w 101"/>
              <a:gd name="T9" fmla="*/ 2147483646 h 305"/>
              <a:gd name="T10" fmla="*/ 0 w 101"/>
              <a:gd name="T11" fmla="*/ 2147483646 h 305"/>
              <a:gd name="T12" fmla="*/ 0 60000 65536"/>
              <a:gd name="T13" fmla="*/ 0 60000 65536"/>
              <a:gd name="T14" fmla="*/ 0 60000 65536"/>
              <a:gd name="T15" fmla="*/ 0 60000 65536"/>
              <a:gd name="T16" fmla="*/ 0 60000 65536"/>
              <a:gd name="T17" fmla="*/ 0 60000 65536"/>
              <a:gd name="T18" fmla="*/ 0 w 101"/>
              <a:gd name="T19" fmla="*/ 0 h 305"/>
              <a:gd name="T20" fmla="*/ 101 w 101"/>
              <a:gd name="T21" fmla="*/ 305 h 305"/>
            </a:gdLst>
            <a:ahLst/>
            <a:cxnLst>
              <a:cxn ang="T12">
                <a:pos x="T0" y="T1"/>
              </a:cxn>
              <a:cxn ang="T13">
                <a:pos x="T2" y="T3"/>
              </a:cxn>
              <a:cxn ang="T14">
                <a:pos x="T4" y="T5"/>
              </a:cxn>
              <a:cxn ang="T15">
                <a:pos x="T6" y="T7"/>
              </a:cxn>
              <a:cxn ang="T16">
                <a:pos x="T8" y="T9"/>
              </a:cxn>
              <a:cxn ang="T17">
                <a:pos x="T10" y="T11"/>
              </a:cxn>
            </a:cxnLst>
            <a:rect l="T18" t="T19" r="T20" b="T21"/>
            <a:pathLst>
              <a:path w="101" h="305">
                <a:moveTo>
                  <a:pt x="73" y="305"/>
                </a:moveTo>
                <a:cubicBezTo>
                  <a:pt x="79" y="259"/>
                  <a:pt x="85" y="228"/>
                  <a:pt x="101" y="186"/>
                </a:cubicBezTo>
                <a:cubicBezTo>
                  <a:pt x="98" y="171"/>
                  <a:pt x="100" y="153"/>
                  <a:pt x="91" y="140"/>
                </a:cubicBezTo>
                <a:cubicBezTo>
                  <a:pt x="86" y="132"/>
                  <a:pt x="67" y="140"/>
                  <a:pt x="64" y="131"/>
                </a:cubicBezTo>
                <a:cubicBezTo>
                  <a:pt x="57" y="123"/>
                  <a:pt x="75" y="42"/>
                  <a:pt x="64" y="21"/>
                </a:cubicBezTo>
                <a:cubicBezTo>
                  <a:pt x="53" y="0"/>
                  <a:pt x="13" y="7"/>
                  <a:pt x="0" y="3"/>
                </a:cubicBezTo>
              </a:path>
            </a:pathLst>
          </a:custGeom>
          <a:noFill/>
          <a:ln w="95250">
            <a:pattFill prst="pct60">
              <a:fgClr>
                <a:srgbClr val="660066"/>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71697" name="Freeform 17"/>
          <p:cNvSpPr>
            <a:spLocks/>
          </p:cNvSpPr>
          <p:nvPr/>
        </p:nvSpPr>
        <p:spPr bwMode="auto">
          <a:xfrm rot="6153138">
            <a:off x="6045003" y="3357763"/>
            <a:ext cx="160337" cy="363141"/>
          </a:xfrm>
          <a:custGeom>
            <a:avLst/>
            <a:gdLst>
              <a:gd name="T0" fmla="*/ 2147483646 w 101"/>
              <a:gd name="T1" fmla="*/ 2147483646 h 305"/>
              <a:gd name="T2" fmla="*/ 2147483646 w 101"/>
              <a:gd name="T3" fmla="*/ 2147483646 h 305"/>
              <a:gd name="T4" fmla="*/ 2147483646 w 101"/>
              <a:gd name="T5" fmla="*/ 2147483646 h 305"/>
              <a:gd name="T6" fmla="*/ 2147483646 w 101"/>
              <a:gd name="T7" fmla="*/ 2147483646 h 305"/>
              <a:gd name="T8" fmla="*/ 2147483646 w 101"/>
              <a:gd name="T9" fmla="*/ 2147483646 h 305"/>
              <a:gd name="T10" fmla="*/ 0 w 101"/>
              <a:gd name="T11" fmla="*/ 2147483646 h 305"/>
              <a:gd name="T12" fmla="*/ 0 60000 65536"/>
              <a:gd name="T13" fmla="*/ 0 60000 65536"/>
              <a:gd name="T14" fmla="*/ 0 60000 65536"/>
              <a:gd name="T15" fmla="*/ 0 60000 65536"/>
              <a:gd name="T16" fmla="*/ 0 60000 65536"/>
              <a:gd name="T17" fmla="*/ 0 60000 65536"/>
              <a:gd name="T18" fmla="*/ 0 w 101"/>
              <a:gd name="T19" fmla="*/ 0 h 305"/>
              <a:gd name="T20" fmla="*/ 101 w 101"/>
              <a:gd name="T21" fmla="*/ 305 h 305"/>
            </a:gdLst>
            <a:ahLst/>
            <a:cxnLst>
              <a:cxn ang="T12">
                <a:pos x="T0" y="T1"/>
              </a:cxn>
              <a:cxn ang="T13">
                <a:pos x="T2" y="T3"/>
              </a:cxn>
              <a:cxn ang="T14">
                <a:pos x="T4" y="T5"/>
              </a:cxn>
              <a:cxn ang="T15">
                <a:pos x="T6" y="T7"/>
              </a:cxn>
              <a:cxn ang="T16">
                <a:pos x="T8" y="T9"/>
              </a:cxn>
              <a:cxn ang="T17">
                <a:pos x="T10" y="T11"/>
              </a:cxn>
            </a:cxnLst>
            <a:rect l="T18" t="T19" r="T20" b="T21"/>
            <a:pathLst>
              <a:path w="101" h="305">
                <a:moveTo>
                  <a:pt x="73" y="305"/>
                </a:moveTo>
                <a:cubicBezTo>
                  <a:pt x="79" y="259"/>
                  <a:pt x="85" y="228"/>
                  <a:pt x="101" y="186"/>
                </a:cubicBezTo>
                <a:cubicBezTo>
                  <a:pt x="98" y="171"/>
                  <a:pt x="100" y="153"/>
                  <a:pt x="91" y="140"/>
                </a:cubicBezTo>
                <a:cubicBezTo>
                  <a:pt x="86" y="132"/>
                  <a:pt x="67" y="140"/>
                  <a:pt x="64" y="131"/>
                </a:cubicBezTo>
                <a:cubicBezTo>
                  <a:pt x="57" y="123"/>
                  <a:pt x="75" y="42"/>
                  <a:pt x="64" y="21"/>
                </a:cubicBezTo>
                <a:cubicBezTo>
                  <a:pt x="53" y="0"/>
                  <a:pt x="13" y="7"/>
                  <a:pt x="0" y="3"/>
                </a:cubicBezTo>
              </a:path>
            </a:pathLst>
          </a:custGeom>
          <a:noFill/>
          <a:ln w="104775">
            <a:pattFill prst="pct60">
              <a:fgClr>
                <a:srgbClr val="660066"/>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71698" name="Line 18"/>
          <p:cNvSpPr>
            <a:spLocks noChangeShapeType="1"/>
          </p:cNvSpPr>
          <p:nvPr/>
        </p:nvSpPr>
        <p:spPr bwMode="auto">
          <a:xfrm>
            <a:off x="5890022" y="1781175"/>
            <a:ext cx="0" cy="1047751"/>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9238" name="AutoShape 20"/>
          <p:cNvSpPr>
            <a:spLocks noChangeArrowheads="1"/>
          </p:cNvSpPr>
          <p:nvPr/>
        </p:nvSpPr>
        <p:spPr bwMode="auto">
          <a:xfrm rot="-5400000">
            <a:off x="7124700" y="5133975"/>
            <a:ext cx="381000" cy="171450"/>
          </a:xfrm>
          <a:prstGeom prst="flowChartMerge">
            <a:avLst/>
          </a:prstGeom>
          <a:solidFill>
            <a:srgbClr val="FF3300"/>
          </a:soli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71701" name="Text Box 21"/>
          <p:cNvSpPr txBox="1">
            <a:spLocks noChangeArrowheads="1"/>
          </p:cNvSpPr>
          <p:nvPr/>
        </p:nvSpPr>
        <p:spPr bwMode="auto">
          <a:xfrm>
            <a:off x="6972300" y="5410200"/>
            <a:ext cx="6286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900" b="1">
                <a:solidFill>
                  <a:srgbClr val="0000FF"/>
                </a:solidFill>
              </a:rPr>
              <a:t>Play</a:t>
            </a:r>
          </a:p>
        </p:txBody>
      </p:sp>
      <p:sp>
        <p:nvSpPr>
          <p:cNvPr id="9240" name="Line 22"/>
          <p:cNvSpPr>
            <a:spLocks noChangeShapeType="1"/>
          </p:cNvSpPr>
          <p:nvPr/>
        </p:nvSpPr>
        <p:spPr bwMode="auto">
          <a:xfrm>
            <a:off x="5029200" y="1447800"/>
            <a:ext cx="1085850" cy="0"/>
          </a:xfrm>
          <a:prstGeom prst="line">
            <a:avLst/>
          </a:prstGeom>
          <a:noFill/>
          <a:ln w="666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9241" name="Line 23"/>
          <p:cNvSpPr>
            <a:spLocks noChangeShapeType="1"/>
          </p:cNvSpPr>
          <p:nvPr/>
        </p:nvSpPr>
        <p:spPr bwMode="auto">
          <a:xfrm>
            <a:off x="5257800" y="1371600"/>
            <a:ext cx="171450" cy="152400"/>
          </a:xfrm>
          <a:prstGeom prst="line">
            <a:avLst/>
          </a:prstGeom>
          <a:noFill/>
          <a:ln w="412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9242" name="Line 24"/>
          <p:cNvSpPr>
            <a:spLocks noChangeShapeType="1"/>
          </p:cNvSpPr>
          <p:nvPr/>
        </p:nvSpPr>
        <p:spPr bwMode="auto">
          <a:xfrm flipV="1">
            <a:off x="5257800" y="1371600"/>
            <a:ext cx="171450" cy="152400"/>
          </a:xfrm>
          <a:prstGeom prst="line">
            <a:avLst/>
          </a:prstGeom>
          <a:noFill/>
          <a:ln w="412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9243" name="Line 25"/>
          <p:cNvSpPr>
            <a:spLocks noChangeShapeType="1"/>
          </p:cNvSpPr>
          <p:nvPr/>
        </p:nvSpPr>
        <p:spPr bwMode="auto">
          <a:xfrm flipV="1">
            <a:off x="5818585" y="1371600"/>
            <a:ext cx="171450" cy="152400"/>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9244" name="Line 26"/>
          <p:cNvSpPr>
            <a:spLocks noChangeShapeType="1"/>
          </p:cNvSpPr>
          <p:nvPr/>
        </p:nvSpPr>
        <p:spPr bwMode="auto">
          <a:xfrm>
            <a:off x="5804297" y="1371600"/>
            <a:ext cx="171450" cy="152400"/>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9247" name="Text Box 29"/>
          <p:cNvSpPr txBox="1">
            <a:spLocks noChangeArrowheads="1"/>
          </p:cNvSpPr>
          <p:nvPr/>
        </p:nvSpPr>
        <p:spPr bwMode="auto">
          <a:xfrm>
            <a:off x="4914900" y="5791202"/>
            <a:ext cx="1885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err="1">
                <a:latin typeface="Times New Roman" pitchFamily="18" charset="0"/>
                <a:cs typeface="Times New Roman" pitchFamily="18" charset="0"/>
              </a:rPr>
              <a:t>Hình</a:t>
            </a:r>
            <a:r>
              <a:rPr lang="en-US" altLang="en-US" sz="2800" b="1" dirty="0">
                <a:latin typeface="Times New Roman" pitchFamily="18" charset="0"/>
                <a:cs typeface="Times New Roman" pitchFamily="18" charset="0"/>
              </a:rPr>
              <a:t> 23.2</a:t>
            </a:r>
          </a:p>
        </p:txBody>
      </p:sp>
      <p:sp>
        <p:nvSpPr>
          <p:cNvPr id="71710" name="Text Box 30"/>
          <p:cNvSpPr txBox="1">
            <a:spLocks noChangeArrowheads="1"/>
          </p:cNvSpPr>
          <p:nvPr/>
        </p:nvSpPr>
        <p:spPr bwMode="auto">
          <a:xfrm>
            <a:off x="0" y="246902"/>
            <a:ext cx="48006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i="1" dirty="0" err="1">
                <a:latin typeface="Times New Roman" panose="02020603050405020304" pitchFamily="18" charset="0"/>
                <a:cs typeface="Times New Roman" panose="02020603050405020304" pitchFamily="18" charset="0"/>
              </a:rPr>
              <a:t>Hiện</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tượng</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xảy</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ra</a:t>
            </a:r>
            <a:r>
              <a:rPr lang="en-US" altLang="en-US" b="1" i="1" dirty="0">
                <a:latin typeface="Times New Roman" panose="02020603050405020304" pitchFamily="18" charset="0"/>
                <a:cs typeface="Times New Roman" panose="02020603050405020304" pitchFamily="18" charset="0"/>
              </a:rPr>
              <a:t>: </a:t>
            </a:r>
          </a:p>
          <a:p>
            <a:pPr marL="342900" indent="-342900" eaLnBrk="1" hangingPunct="1">
              <a:spcBef>
                <a:spcPct val="50000"/>
              </a:spcBef>
              <a:buFontTx/>
              <a:buChar char="-"/>
            </a:pPr>
            <a:r>
              <a:rPr lang="en-US" altLang="en-US" b="1" i="1" dirty="0" err="1">
                <a:latin typeface="Times New Roman" panose="02020603050405020304" pitchFamily="18" charset="0"/>
                <a:cs typeface="Times New Roman" panose="02020603050405020304" pitchFamily="18" charset="0"/>
              </a:rPr>
              <a:t>Nước</a:t>
            </a:r>
            <a:r>
              <a:rPr lang="en-US" altLang="en-US" b="1" i="1" dirty="0">
                <a:latin typeface="Times New Roman" panose="02020603050405020304" pitchFamily="18" charset="0"/>
                <a:cs typeface="Times New Roman" panose="02020603050405020304" pitchFamily="18" charset="0"/>
              </a:rPr>
              <a:t> ở </a:t>
            </a:r>
            <a:r>
              <a:rPr lang="en-US" altLang="en-US" b="1" i="1" dirty="0" err="1">
                <a:latin typeface="Times New Roman" panose="02020603050405020304" pitchFamily="18" charset="0"/>
                <a:cs typeface="Times New Roman" panose="02020603050405020304" pitchFamily="18" charset="0"/>
              </a:rPr>
              <a:t>gần</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ngọn</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lửa</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đèn</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cồn</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nhân</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được</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năng</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lượng</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nóng</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lên</a:t>
            </a:r>
            <a:r>
              <a:rPr lang="en-US" altLang="en-US" b="1" i="1" dirty="0">
                <a:latin typeface="Times New Roman" panose="02020603050405020304" pitchFamily="18" charset="0"/>
                <a:cs typeface="Times New Roman" panose="02020603050405020304" pitchFamily="18" charset="0"/>
              </a:rPr>
              <a:t> di </a:t>
            </a:r>
            <a:r>
              <a:rPr lang="en-US" altLang="en-US" b="1" i="1" dirty="0" err="1">
                <a:latin typeface="Times New Roman" panose="02020603050405020304" pitchFamily="18" charset="0"/>
                <a:cs typeface="Times New Roman" panose="02020603050405020304" pitchFamily="18" charset="0"/>
              </a:rPr>
              <a:t>chuyển</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thành</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dòng</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nước</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nóng</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đi</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lên</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trên</a:t>
            </a:r>
            <a:endParaRPr lang="en-US" altLang="en-US" b="1" i="1" dirty="0">
              <a:latin typeface="Times New Roman" panose="02020603050405020304" pitchFamily="18" charset="0"/>
              <a:cs typeface="Times New Roman" panose="02020603050405020304" pitchFamily="18" charset="0"/>
            </a:endParaRPr>
          </a:p>
          <a:p>
            <a:pPr eaLnBrk="1" hangingPunct="1">
              <a:spcBef>
                <a:spcPct val="50000"/>
              </a:spcBef>
              <a:buNone/>
            </a:pPr>
            <a:r>
              <a:rPr lang="en-US" altLang="en-US" b="1" i="1" dirty="0">
                <a:latin typeface="Times New Roman" panose="02020603050405020304" pitchFamily="18" charset="0"/>
                <a:cs typeface="Times New Roman" panose="02020603050405020304" pitchFamily="18" charset="0"/>
              </a:rPr>
              <a:t> - </a:t>
            </a:r>
            <a:r>
              <a:rPr lang="en-US" altLang="en-US" b="1" i="1" dirty="0" err="1">
                <a:latin typeface="Times New Roman" panose="02020603050405020304" pitchFamily="18" charset="0"/>
                <a:cs typeface="Times New Roman" panose="02020603050405020304" pitchFamily="18" charset="0"/>
              </a:rPr>
              <a:t>Đồng</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thời</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nước</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lạnh</a:t>
            </a:r>
            <a:r>
              <a:rPr lang="en-US" altLang="en-US" b="1" i="1" dirty="0">
                <a:latin typeface="Times New Roman" panose="02020603050405020304" pitchFamily="18" charset="0"/>
                <a:cs typeface="Times New Roman" panose="02020603050405020304" pitchFamily="18" charset="0"/>
              </a:rPr>
              <a:t> ở </a:t>
            </a:r>
            <a:r>
              <a:rPr lang="en-US" altLang="en-US" b="1" i="1" dirty="0" err="1">
                <a:latin typeface="Times New Roman" panose="02020603050405020304" pitchFamily="18" charset="0"/>
                <a:cs typeface="Times New Roman" panose="02020603050405020304" pitchFamily="18" charset="0"/>
              </a:rPr>
              <a:t>trên</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cũng</a:t>
            </a:r>
            <a:r>
              <a:rPr lang="en-US" altLang="en-US" b="1" i="1" dirty="0">
                <a:latin typeface="Times New Roman" panose="02020603050405020304" pitchFamily="18" charset="0"/>
                <a:cs typeface="Times New Roman" panose="02020603050405020304" pitchFamily="18" charset="0"/>
              </a:rPr>
              <a:t> di </a:t>
            </a:r>
            <a:r>
              <a:rPr lang="en-US" altLang="en-US" b="1" i="1" dirty="0" err="1">
                <a:latin typeface="Times New Roman" panose="02020603050405020304" pitchFamily="18" charset="0"/>
                <a:cs typeface="Times New Roman" panose="02020603050405020304" pitchFamily="18" charset="0"/>
              </a:rPr>
              <a:t>chuyển</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thành</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dòng</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đi</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xuống</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dưới</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để</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nhận</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năng</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lượng</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từ</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ngọn</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lửa</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đèn</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cồn</a:t>
            </a:r>
            <a:endParaRPr lang="en-US" altLang="en-US" b="1" i="1" dirty="0">
              <a:latin typeface="Times New Roman" panose="02020603050405020304" pitchFamily="18" charset="0"/>
              <a:cs typeface="Times New Roman" panose="02020603050405020304" pitchFamily="18" charset="0"/>
            </a:endParaRPr>
          </a:p>
        </p:txBody>
      </p:sp>
      <p:sp>
        <p:nvSpPr>
          <p:cNvPr id="31" name="AutoShape 27"/>
          <p:cNvSpPr>
            <a:spLocks noChangeArrowheads="1"/>
          </p:cNvSpPr>
          <p:nvPr/>
        </p:nvSpPr>
        <p:spPr bwMode="auto">
          <a:xfrm>
            <a:off x="6525816" y="685800"/>
            <a:ext cx="1619250" cy="381000"/>
          </a:xfrm>
          <a:prstGeom prst="wedgeRoundRectCallout">
            <a:avLst>
              <a:gd name="adj1" fmla="val -92319"/>
              <a:gd name="adj2" fmla="val 94167"/>
              <a:gd name="adj3" fmla="val 16667"/>
            </a:avLst>
          </a:prstGeom>
          <a:ln>
            <a:headEnd/>
            <a:tailEnd/>
          </a:ln>
        </p:spPr>
        <p:style>
          <a:lnRef idx="2">
            <a:schemeClr val="accent4"/>
          </a:lnRef>
          <a:fillRef idx="1">
            <a:schemeClr val="lt1"/>
          </a:fillRef>
          <a:effectRef idx="0">
            <a:schemeClr val="accent4"/>
          </a:effectRef>
          <a:fontRef idx="minor">
            <a:schemeClr val="dk1"/>
          </a:fontRef>
        </p:style>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i="1" dirty="0" err="1">
                <a:solidFill>
                  <a:schemeClr val="accent2"/>
                </a:solidFill>
                <a:latin typeface="Times New Roman" pitchFamily="18" charset="0"/>
                <a:cs typeface="Times New Roman" pitchFamily="18" charset="0"/>
              </a:rPr>
              <a:t>Nhiệt</a:t>
            </a:r>
            <a:r>
              <a:rPr lang="en-US" altLang="en-US" sz="2400" b="1" i="1" dirty="0">
                <a:solidFill>
                  <a:schemeClr val="accent2"/>
                </a:solidFill>
                <a:latin typeface="Times New Roman" pitchFamily="18" charset="0"/>
                <a:cs typeface="Times New Roman" pitchFamily="18" charset="0"/>
              </a:rPr>
              <a:t> </a:t>
            </a:r>
            <a:r>
              <a:rPr lang="en-US" altLang="en-US" sz="2400" b="1" i="1" dirty="0" err="1">
                <a:solidFill>
                  <a:schemeClr val="accent2"/>
                </a:solidFill>
                <a:latin typeface="Times New Roman" pitchFamily="18" charset="0"/>
                <a:cs typeface="Times New Roman" pitchFamily="18" charset="0"/>
              </a:rPr>
              <a:t>kế</a:t>
            </a:r>
            <a:endParaRPr lang="en-US" altLang="en-US" sz="2400" b="1" i="1" dirty="0">
              <a:solidFill>
                <a:schemeClr val="accent2"/>
              </a:solidFill>
              <a:latin typeface="Times New Roman" pitchFamily="18" charset="0"/>
              <a:cs typeface="Times New Roman" pitchFamily="18" charset="0"/>
            </a:endParaRPr>
          </a:p>
        </p:txBody>
      </p:sp>
      <p:sp>
        <p:nvSpPr>
          <p:cNvPr id="32" name="AutoShape 28"/>
          <p:cNvSpPr>
            <a:spLocks noChangeArrowheads="1"/>
          </p:cNvSpPr>
          <p:nvPr/>
        </p:nvSpPr>
        <p:spPr bwMode="auto">
          <a:xfrm>
            <a:off x="6858000" y="3105151"/>
            <a:ext cx="2019300" cy="381000"/>
          </a:xfrm>
          <a:prstGeom prst="wedgeRoundRectCallout">
            <a:avLst>
              <a:gd name="adj1" fmla="val -70343"/>
              <a:gd name="adj2" fmla="val 80833"/>
              <a:gd name="adj3" fmla="val 16667"/>
            </a:avLst>
          </a:prstGeom>
          <a:ln>
            <a:headEnd/>
            <a:tailEnd/>
          </a:ln>
        </p:spPr>
        <p:style>
          <a:lnRef idx="2">
            <a:schemeClr val="accent5"/>
          </a:lnRef>
          <a:fillRef idx="1">
            <a:schemeClr val="lt1"/>
          </a:fillRef>
          <a:effectRef idx="0">
            <a:schemeClr val="accent5"/>
          </a:effectRef>
          <a:fontRef idx="minor">
            <a:schemeClr val="dk1"/>
          </a:fontRef>
        </p:style>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i="1" dirty="0" err="1">
                <a:latin typeface="Times New Roman" pitchFamily="18" charset="0"/>
                <a:cs typeface="Times New Roman" pitchFamily="18" charset="0"/>
              </a:rPr>
              <a:t>Thuốc</a:t>
            </a:r>
            <a:r>
              <a:rPr lang="en-US" altLang="en-US" sz="2400" b="1" i="1" dirty="0">
                <a:latin typeface="Times New Roman" pitchFamily="18" charset="0"/>
                <a:cs typeface="Times New Roman" pitchFamily="18" charset="0"/>
              </a:rPr>
              <a:t> </a:t>
            </a:r>
            <a:r>
              <a:rPr lang="en-US" altLang="en-US" sz="2400" b="1" i="1" dirty="0" err="1">
                <a:latin typeface="Times New Roman" pitchFamily="18" charset="0"/>
                <a:cs typeface="Times New Roman" pitchFamily="18" charset="0"/>
              </a:rPr>
              <a:t>tím</a:t>
            </a:r>
            <a:endParaRPr lang="en-US" altLang="en-US"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21967029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10"/>
                                        </p:tgtEl>
                                        <p:attrNameLst>
                                          <p:attrName>style.visibility</p:attrName>
                                        </p:attrNameLst>
                                      </p:cBhvr>
                                      <p:to>
                                        <p:strVal val="visible"/>
                                      </p:to>
                                    </p:set>
                                    <p:animEffect transition="in" filter="checkerboard(across)">
                                      <p:cBhvr>
                                        <p:cTn id="7" dur="500"/>
                                        <p:tgtEl>
                                          <p:spTgt spid="717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170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71682"/>
                                        </p:tgtEl>
                                        <p:attrNameLst>
                                          <p:attrName>style.visibility</p:attrName>
                                        </p:attrNameLst>
                                      </p:cBhvr>
                                      <p:to>
                                        <p:strVal val="visible"/>
                                      </p:to>
                                    </p:set>
                                    <p:animEffect transition="in" filter="fade">
                                      <p:cBhvr>
                                        <p:cTn id="13" dur="1000"/>
                                        <p:tgtEl>
                                          <p:spTgt spid="71682"/>
                                        </p:tgtEl>
                                      </p:cBhvr>
                                    </p:animEffect>
                                  </p:childTnLst>
                                </p:cTn>
                              </p:par>
                              <p:par>
                                <p:cTn id="14" presetID="22" presetClass="entr" presetSubtype="4" fill="hold" grpId="0" nodeType="withEffect">
                                  <p:stCondLst>
                                    <p:cond delay="2500"/>
                                  </p:stCondLst>
                                  <p:childTnLst>
                                    <p:set>
                                      <p:cBhvr>
                                        <p:cTn id="15" dur="1" fill="hold">
                                          <p:stCondLst>
                                            <p:cond delay="0"/>
                                          </p:stCondLst>
                                        </p:cTn>
                                        <p:tgtEl>
                                          <p:spTgt spid="71695"/>
                                        </p:tgtEl>
                                        <p:attrNameLst>
                                          <p:attrName>style.visibility</p:attrName>
                                        </p:attrNameLst>
                                      </p:cBhvr>
                                      <p:to>
                                        <p:strVal val="visible"/>
                                      </p:to>
                                    </p:set>
                                    <p:animEffect transition="in" filter="wipe(down)">
                                      <p:cBhvr>
                                        <p:cTn id="16" dur="500"/>
                                        <p:tgtEl>
                                          <p:spTgt spid="71695"/>
                                        </p:tgtEl>
                                      </p:cBhvr>
                                    </p:animEffect>
                                  </p:childTnLst>
                                </p:cTn>
                              </p:par>
                              <p:par>
                                <p:cTn id="17" presetID="22" presetClass="entr" presetSubtype="2" fill="hold" grpId="0" nodeType="withEffect">
                                  <p:stCondLst>
                                    <p:cond delay="3000"/>
                                  </p:stCondLst>
                                  <p:childTnLst>
                                    <p:set>
                                      <p:cBhvr>
                                        <p:cTn id="18" dur="1" fill="hold">
                                          <p:stCondLst>
                                            <p:cond delay="0"/>
                                          </p:stCondLst>
                                        </p:cTn>
                                        <p:tgtEl>
                                          <p:spTgt spid="71696"/>
                                        </p:tgtEl>
                                        <p:attrNameLst>
                                          <p:attrName>style.visibility</p:attrName>
                                        </p:attrNameLst>
                                      </p:cBhvr>
                                      <p:to>
                                        <p:strVal val="visible"/>
                                      </p:to>
                                    </p:set>
                                    <p:animEffect transition="in" filter="wipe(right)">
                                      <p:cBhvr>
                                        <p:cTn id="19" dur="500"/>
                                        <p:tgtEl>
                                          <p:spTgt spid="71696"/>
                                        </p:tgtEl>
                                      </p:cBhvr>
                                    </p:animEffect>
                                  </p:childTnLst>
                                </p:cTn>
                              </p:par>
                              <p:par>
                                <p:cTn id="20" presetID="22" presetClass="entr" presetSubtype="1" fill="hold" grpId="0" nodeType="withEffect">
                                  <p:stCondLst>
                                    <p:cond delay="3500"/>
                                  </p:stCondLst>
                                  <p:childTnLst>
                                    <p:set>
                                      <p:cBhvr>
                                        <p:cTn id="21" dur="1" fill="hold">
                                          <p:stCondLst>
                                            <p:cond delay="0"/>
                                          </p:stCondLst>
                                        </p:cTn>
                                        <p:tgtEl>
                                          <p:spTgt spid="71693"/>
                                        </p:tgtEl>
                                        <p:attrNameLst>
                                          <p:attrName>style.visibility</p:attrName>
                                        </p:attrNameLst>
                                      </p:cBhvr>
                                      <p:to>
                                        <p:strVal val="visible"/>
                                      </p:to>
                                    </p:set>
                                    <p:animEffect transition="in" filter="wipe(up)">
                                      <p:cBhvr>
                                        <p:cTn id="22" dur="500"/>
                                        <p:tgtEl>
                                          <p:spTgt spid="71693"/>
                                        </p:tgtEl>
                                      </p:cBhvr>
                                    </p:animEffect>
                                  </p:childTnLst>
                                </p:cTn>
                              </p:par>
                              <p:par>
                                <p:cTn id="23" presetID="22" presetClass="entr" presetSubtype="8" fill="hold" grpId="0" nodeType="withEffect">
                                  <p:stCondLst>
                                    <p:cond delay="4000"/>
                                  </p:stCondLst>
                                  <p:childTnLst>
                                    <p:set>
                                      <p:cBhvr>
                                        <p:cTn id="24" dur="1" fill="hold">
                                          <p:stCondLst>
                                            <p:cond delay="0"/>
                                          </p:stCondLst>
                                        </p:cTn>
                                        <p:tgtEl>
                                          <p:spTgt spid="71697"/>
                                        </p:tgtEl>
                                        <p:attrNameLst>
                                          <p:attrName>style.visibility</p:attrName>
                                        </p:attrNameLst>
                                      </p:cBhvr>
                                      <p:to>
                                        <p:strVal val="visible"/>
                                      </p:to>
                                    </p:set>
                                    <p:animEffect transition="in" filter="wipe(left)">
                                      <p:cBhvr>
                                        <p:cTn id="25" dur="500"/>
                                        <p:tgtEl>
                                          <p:spTgt spid="71697"/>
                                        </p:tgtEl>
                                      </p:cBhvr>
                                    </p:animEffect>
                                  </p:childTnLst>
                                </p:cTn>
                              </p:par>
                              <p:par>
                                <p:cTn id="26" presetID="22" presetClass="entr" presetSubtype="4" fill="hold" grpId="1" nodeType="withEffect">
                                  <p:stCondLst>
                                    <p:cond delay="4500"/>
                                  </p:stCondLst>
                                  <p:childTnLst>
                                    <p:set>
                                      <p:cBhvr>
                                        <p:cTn id="27" dur="1" fill="hold">
                                          <p:stCondLst>
                                            <p:cond delay="0"/>
                                          </p:stCondLst>
                                        </p:cTn>
                                        <p:tgtEl>
                                          <p:spTgt spid="71695"/>
                                        </p:tgtEl>
                                        <p:attrNameLst>
                                          <p:attrName>style.visibility</p:attrName>
                                        </p:attrNameLst>
                                      </p:cBhvr>
                                      <p:to>
                                        <p:strVal val="visible"/>
                                      </p:to>
                                    </p:set>
                                    <p:animEffect transition="in" filter="wipe(down)">
                                      <p:cBhvr>
                                        <p:cTn id="28" dur="500"/>
                                        <p:tgtEl>
                                          <p:spTgt spid="71695"/>
                                        </p:tgtEl>
                                      </p:cBhvr>
                                    </p:animEffect>
                                  </p:childTnLst>
                                </p:cTn>
                              </p:par>
                              <p:par>
                                <p:cTn id="29" presetID="22" presetClass="entr" presetSubtype="2" fill="hold" grpId="1" nodeType="withEffect">
                                  <p:stCondLst>
                                    <p:cond delay="5000"/>
                                  </p:stCondLst>
                                  <p:childTnLst>
                                    <p:set>
                                      <p:cBhvr>
                                        <p:cTn id="30" dur="1" fill="hold">
                                          <p:stCondLst>
                                            <p:cond delay="0"/>
                                          </p:stCondLst>
                                        </p:cTn>
                                        <p:tgtEl>
                                          <p:spTgt spid="71696"/>
                                        </p:tgtEl>
                                        <p:attrNameLst>
                                          <p:attrName>style.visibility</p:attrName>
                                        </p:attrNameLst>
                                      </p:cBhvr>
                                      <p:to>
                                        <p:strVal val="visible"/>
                                      </p:to>
                                    </p:set>
                                    <p:animEffect transition="in" filter="wipe(right)">
                                      <p:cBhvr>
                                        <p:cTn id="31" dur="500"/>
                                        <p:tgtEl>
                                          <p:spTgt spid="71696"/>
                                        </p:tgtEl>
                                      </p:cBhvr>
                                    </p:animEffect>
                                  </p:childTnLst>
                                </p:cTn>
                              </p:par>
                              <p:par>
                                <p:cTn id="32" presetID="22" presetClass="entr" presetSubtype="1" fill="hold" grpId="1" nodeType="withEffect">
                                  <p:stCondLst>
                                    <p:cond delay="5500"/>
                                  </p:stCondLst>
                                  <p:childTnLst>
                                    <p:set>
                                      <p:cBhvr>
                                        <p:cTn id="33" dur="1" fill="hold">
                                          <p:stCondLst>
                                            <p:cond delay="0"/>
                                          </p:stCondLst>
                                        </p:cTn>
                                        <p:tgtEl>
                                          <p:spTgt spid="71693"/>
                                        </p:tgtEl>
                                        <p:attrNameLst>
                                          <p:attrName>style.visibility</p:attrName>
                                        </p:attrNameLst>
                                      </p:cBhvr>
                                      <p:to>
                                        <p:strVal val="visible"/>
                                      </p:to>
                                    </p:set>
                                    <p:animEffect transition="in" filter="wipe(up)">
                                      <p:cBhvr>
                                        <p:cTn id="34" dur="500"/>
                                        <p:tgtEl>
                                          <p:spTgt spid="71693"/>
                                        </p:tgtEl>
                                      </p:cBhvr>
                                    </p:animEffect>
                                  </p:childTnLst>
                                </p:cTn>
                              </p:par>
                              <p:par>
                                <p:cTn id="35" presetID="22" presetClass="entr" presetSubtype="8" fill="hold" grpId="1" nodeType="withEffect">
                                  <p:stCondLst>
                                    <p:cond delay="6000"/>
                                  </p:stCondLst>
                                  <p:childTnLst>
                                    <p:set>
                                      <p:cBhvr>
                                        <p:cTn id="36" dur="1" fill="hold">
                                          <p:stCondLst>
                                            <p:cond delay="0"/>
                                          </p:stCondLst>
                                        </p:cTn>
                                        <p:tgtEl>
                                          <p:spTgt spid="71697"/>
                                        </p:tgtEl>
                                        <p:attrNameLst>
                                          <p:attrName>style.visibility</p:attrName>
                                        </p:attrNameLst>
                                      </p:cBhvr>
                                      <p:to>
                                        <p:strVal val="visible"/>
                                      </p:to>
                                    </p:set>
                                    <p:animEffect transition="in" filter="wipe(left)">
                                      <p:cBhvr>
                                        <p:cTn id="37" dur="500"/>
                                        <p:tgtEl>
                                          <p:spTgt spid="71697"/>
                                        </p:tgtEl>
                                      </p:cBhvr>
                                    </p:animEffect>
                                  </p:childTnLst>
                                </p:cTn>
                              </p:par>
                              <p:par>
                                <p:cTn id="38" presetID="22" presetClass="entr" presetSubtype="4" fill="hold" grpId="0" nodeType="withEffect">
                                  <p:stCondLst>
                                    <p:cond delay="2000"/>
                                  </p:stCondLst>
                                  <p:childTnLst>
                                    <p:set>
                                      <p:cBhvr>
                                        <p:cTn id="39" dur="1" fill="hold">
                                          <p:stCondLst>
                                            <p:cond delay="0"/>
                                          </p:stCondLst>
                                        </p:cTn>
                                        <p:tgtEl>
                                          <p:spTgt spid="71698"/>
                                        </p:tgtEl>
                                        <p:attrNameLst>
                                          <p:attrName>style.visibility</p:attrName>
                                        </p:attrNameLst>
                                      </p:cBhvr>
                                      <p:to>
                                        <p:strVal val="visible"/>
                                      </p:to>
                                    </p:set>
                                    <p:animEffect transition="in" filter="wipe(down)">
                                      <p:cBhvr>
                                        <p:cTn id="40" dur="5000"/>
                                        <p:tgtEl>
                                          <p:spTgt spid="7169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xit" presetSubtype="16" fill="hold" grpId="1" nodeType="clickEffect">
                                  <p:stCondLst>
                                    <p:cond delay="0"/>
                                  </p:stCondLst>
                                  <p:childTnLst>
                                    <p:animEffect transition="out" filter="box(in)">
                                      <p:cBhvr>
                                        <p:cTn id="44" dur="500"/>
                                        <p:tgtEl>
                                          <p:spTgt spid="71698"/>
                                        </p:tgtEl>
                                      </p:cBhvr>
                                    </p:animEffect>
                                    <p:set>
                                      <p:cBhvr>
                                        <p:cTn id="45" dur="1" fill="hold">
                                          <p:stCondLst>
                                            <p:cond delay="499"/>
                                          </p:stCondLst>
                                        </p:cTn>
                                        <p:tgtEl>
                                          <p:spTgt spid="71698"/>
                                        </p:tgtEl>
                                        <p:attrNameLst>
                                          <p:attrName>style.visibility</p:attrName>
                                        </p:attrNameLst>
                                      </p:cBhvr>
                                      <p:to>
                                        <p:strVal val="hidden"/>
                                      </p:to>
                                    </p:set>
                                  </p:childTnLst>
                                </p:cTn>
                              </p:par>
                              <p:par>
                                <p:cTn id="46" presetID="4" presetClass="exit" presetSubtype="16" fill="hold" grpId="2" nodeType="withEffect">
                                  <p:stCondLst>
                                    <p:cond delay="0"/>
                                  </p:stCondLst>
                                  <p:childTnLst>
                                    <p:animEffect transition="out" filter="box(in)">
                                      <p:cBhvr>
                                        <p:cTn id="47" dur="500"/>
                                        <p:tgtEl>
                                          <p:spTgt spid="71697"/>
                                        </p:tgtEl>
                                      </p:cBhvr>
                                    </p:animEffect>
                                    <p:set>
                                      <p:cBhvr>
                                        <p:cTn id="48" dur="1" fill="hold">
                                          <p:stCondLst>
                                            <p:cond delay="499"/>
                                          </p:stCondLst>
                                        </p:cTn>
                                        <p:tgtEl>
                                          <p:spTgt spid="71697"/>
                                        </p:tgtEl>
                                        <p:attrNameLst>
                                          <p:attrName>style.visibility</p:attrName>
                                        </p:attrNameLst>
                                      </p:cBhvr>
                                      <p:to>
                                        <p:strVal val="hidden"/>
                                      </p:to>
                                    </p:set>
                                  </p:childTnLst>
                                </p:cTn>
                              </p:par>
                              <p:par>
                                <p:cTn id="49" presetID="4" presetClass="exit" presetSubtype="16" fill="hold" grpId="2" nodeType="withEffect">
                                  <p:stCondLst>
                                    <p:cond delay="0"/>
                                  </p:stCondLst>
                                  <p:childTnLst>
                                    <p:animEffect transition="out" filter="box(in)">
                                      <p:cBhvr>
                                        <p:cTn id="50" dur="500"/>
                                        <p:tgtEl>
                                          <p:spTgt spid="71695"/>
                                        </p:tgtEl>
                                      </p:cBhvr>
                                    </p:animEffect>
                                    <p:set>
                                      <p:cBhvr>
                                        <p:cTn id="51" dur="1" fill="hold">
                                          <p:stCondLst>
                                            <p:cond delay="499"/>
                                          </p:stCondLst>
                                        </p:cTn>
                                        <p:tgtEl>
                                          <p:spTgt spid="71695"/>
                                        </p:tgtEl>
                                        <p:attrNameLst>
                                          <p:attrName>style.visibility</p:attrName>
                                        </p:attrNameLst>
                                      </p:cBhvr>
                                      <p:to>
                                        <p:strVal val="hidden"/>
                                      </p:to>
                                    </p:set>
                                  </p:childTnLst>
                                </p:cTn>
                              </p:par>
                              <p:par>
                                <p:cTn id="52" presetID="4" presetClass="exit" presetSubtype="16" fill="hold" grpId="2" nodeType="withEffect">
                                  <p:stCondLst>
                                    <p:cond delay="0"/>
                                  </p:stCondLst>
                                  <p:childTnLst>
                                    <p:animEffect transition="out" filter="box(in)">
                                      <p:cBhvr>
                                        <p:cTn id="53" dur="500"/>
                                        <p:tgtEl>
                                          <p:spTgt spid="71696"/>
                                        </p:tgtEl>
                                      </p:cBhvr>
                                    </p:animEffect>
                                    <p:set>
                                      <p:cBhvr>
                                        <p:cTn id="54" dur="1" fill="hold">
                                          <p:stCondLst>
                                            <p:cond delay="499"/>
                                          </p:stCondLst>
                                        </p:cTn>
                                        <p:tgtEl>
                                          <p:spTgt spid="71696"/>
                                        </p:tgtEl>
                                        <p:attrNameLst>
                                          <p:attrName>style.visibility</p:attrName>
                                        </p:attrNameLst>
                                      </p:cBhvr>
                                      <p:to>
                                        <p:strVal val="hidden"/>
                                      </p:to>
                                    </p:set>
                                  </p:childTnLst>
                                </p:cTn>
                              </p:par>
                              <p:par>
                                <p:cTn id="55" presetID="4" presetClass="exit" presetSubtype="16" fill="hold" grpId="2" nodeType="withEffect">
                                  <p:stCondLst>
                                    <p:cond delay="0"/>
                                  </p:stCondLst>
                                  <p:childTnLst>
                                    <p:animEffect transition="out" filter="box(in)">
                                      <p:cBhvr>
                                        <p:cTn id="56" dur="500"/>
                                        <p:tgtEl>
                                          <p:spTgt spid="71693"/>
                                        </p:tgtEl>
                                      </p:cBhvr>
                                    </p:animEffect>
                                    <p:set>
                                      <p:cBhvr>
                                        <p:cTn id="57" dur="1" fill="hold">
                                          <p:stCondLst>
                                            <p:cond delay="499"/>
                                          </p:stCondLst>
                                        </p:cTn>
                                        <p:tgtEl>
                                          <p:spTgt spid="71693"/>
                                        </p:tgtEl>
                                        <p:attrNameLst>
                                          <p:attrName>style.visibility</p:attrName>
                                        </p:attrNameLst>
                                      </p:cBhvr>
                                      <p:to>
                                        <p:strVal val="hidden"/>
                                      </p:to>
                                    </p:set>
                                  </p:childTnLst>
                                </p:cTn>
                              </p:par>
                              <p:par>
                                <p:cTn id="58" presetID="4" presetClass="exit" presetSubtype="16" fill="hold" nodeType="withEffect">
                                  <p:stCondLst>
                                    <p:cond delay="0"/>
                                  </p:stCondLst>
                                  <p:childTnLst>
                                    <p:animEffect transition="out" filter="box(in)">
                                      <p:cBhvr>
                                        <p:cTn id="59" dur="500"/>
                                        <p:tgtEl>
                                          <p:spTgt spid="71682"/>
                                        </p:tgtEl>
                                      </p:cBhvr>
                                    </p:animEffect>
                                    <p:set>
                                      <p:cBhvr>
                                        <p:cTn id="60" dur="1" fill="hold">
                                          <p:stCondLst>
                                            <p:cond delay="499"/>
                                          </p:stCondLst>
                                        </p:cTn>
                                        <p:tgtEl>
                                          <p:spTgt spid="71682"/>
                                        </p:tgtEl>
                                        <p:attrNameLst>
                                          <p:attrName>style.visibility</p:attrName>
                                        </p:attrNameLst>
                                      </p:cBhvr>
                                      <p:to>
                                        <p:strVal val="hidden"/>
                                      </p:to>
                                    </p:set>
                                  </p:childTnLst>
                                </p:cTn>
                              </p:par>
                            </p:childTnLst>
                          </p:cTn>
                        </p:par>
                      </p:childTnLst>
                    </p:cTn>
                  </p:par>
                </p:childTnLst>
              </p:cTn>
              <p:nextCondLst>
                <p:cond evt="onClick" delay="0">
                  <p:tgtEl>
                    <p:spTgt spid="71701"/>
                  </p:tgtEl>
                </p:cond>
              </p:nextCondLst>
            </p:seq>
          </p:childTnLst>
        </p:cTn>
      </p:par>
    </p:tnLst>
    <p:bldLst>
      <p:bldP spid="71693" grpId="0" animBg="1"/>
      <p:bldP spid="71693" grpId="1" animBg="1"/>
      <p:bldP spid="71693" grpId="2" animBg="1"/>
      <p:bldP spid="71695" grpId="0" animBg="1"/>
      <p:bldP spid="71695" grpId="1" animBg="1"/>
      <p:bldP spid="71695" grpId="2" animBg="1"/>
      <p:bldP spid="71696" grpId="0" animBg="1"/>
      <p:bldP spid="71696" grpId="1" animBg="1"/>
      <p:bldP spid="71696" grpId="2" animBg="1"/>
      <p:bldP spid="71697" grpId="0" animBg="1"/>
      <p:bldP spid="71697" grpId="1" animBg="1"/>
      <p:bldP spid="71697" grpId="2" animBg="1"/>
      <p:bldP spid="71698" grpId="0" animBg="1"/>
      <p:bldP spid="71698" grpId="1" animBg="1"/>
      <p:bldP spid="717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Flame-04-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04297" y="3857625"/>
            <a:ext cx="571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AutoShape 3"/>
          <p:cNvSpPr>
            <a:spLocks noChangeArrowheads="1"/>
          </p:cNvSpPr>
          <p:nvPr/>
        </p:nvSpPr>
        <p:spPr bwMode="auto">
          <a:xfrm flipH="1">
            <a:off x="5372100" y="3257551"/>
            <a:ext cx="1485900" cy="762000"/>
          </a:xfrm>
          <a:prstGeom prst="cube">
            <a:avLst>
              <a:gd name="adj" fmla="val 91454"/>
            </a:avLst>
          </a:prstGeom>
          <a:gradFill rotWithShape="1">
            <a:gsLst>
              <a:gs pos="0">
                <a:schemeClr val="bg1">
                  <a:gamma/>
                  <a:shade val="0"/>
                  <a:invGamma/>
                </a:schemeClr>
              </a:gs>
              <a:gs pos="50000">
                <a:schemeClr val="bg1"/>
              </a:gs>
              <a:gs pos="100000">
                <a:schemeClr val="bg1">
                  <a:gamma/>
                  <a:shade val="0"/>
                  <a:invGamma/>
                </a:schemeClr>
              </a:gs>
            </a:gsLst>
            <a:lin ang="5400000" scaled="1"/>
          </a:gradFill>
          <a:ln w="9525">
            <a:solidFill>
              <a:schemeClr val="tx1"/>
            </a:solidFill>
            <a:miter lim="800000"/>
            <a:headEnd/>
            <a:tailEnd/>
          </a:ln>
          <a:effectLst/>
        </p:spPr>
        <p:txBody>
          <a:bodyPr wrap="none" anchor="ctr"/>
          <a:lstStyle/>
          <a:p>
            <a:pPr>
              <a:defRPr/>
            </a:pPr>
            <a:endParaRPr lang="en-US" sz="1350">
              <a:latin typeface="Arial" charset="0"/>
            </a:endParaRPr>
          </a:p>
        </p:txBody>
      </p:sp>
      <p:pic>
        <p:nvPicPr>
          <p:cNvPr id="11268"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06666" y="381001"/>
            <a:ext cx="3048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AutoShape 5"/>
          <p:cNvSpPr>
            <a:spLocks noChangeArrowheads="1"/>
          </p:cNvSpPr>
          <p:nvPr/>
        </p:nvSpPr>
        <p:spPr bwMode="auto">
          <a:xfrm flipH="1">
            <a:off x="5029200" y="4876800"/>
            <a:ext cx="1771650" cy="762000"/>
          </a:xfrm>
          <a:prstGeom prst="cube">
            <a:avLst>
              <a:gd name="adj" fmla="val 72500"/>
            </a:avLst>
          </a:prstGeom>
          <a:gradFill rotWithShape="1">
            <a:gsLst>
              <a:gs pos="0">
                <a:schemeClr val="bg1"/>
              </a:gs>
              <a:gs pos="50000">
                <a:schemeClr val="bg2"/>
              </a:gs>
              <a:gs pos="100000">
                <a:schemeClr val="bg1"/>
              </a:gs>
            </a:gsLst>
            <a:lin ang="2700000" scaled="1"/>
          </a:gradFill>
          <a:ln w="9525">
            <a:noFill/>
            <a:miter lim="800000"/>
            <a:headEnd/>
            <a:tailEnd/>
          </a:ln>
          <a:effectLst/>
        </p:spPr>
        <p:txBody>
          <a:bodyPr wrap="none" anchor="ctr"/>
          <a:lstStyle/>
          <a:p>
            <a:pPr>
              <a:defRPr/>
            </a:pPr>
            <a:endParaRPr lang="en-US" sz="1350">
              <a:latin typeface="Arial" charset="0"/>
            </a:endParaRPr>
          </a:p>
        </p:txBody>
      </p:sp>
      <p:sp>
        <p:nvSpPr>
          <p:cNvPr id="73734" name="AutoShape 6"/>
          <p:cNvSpPr>
            <a:spLocks noChangeArrowheads="1"/>
          </p:cNvSpPr>
          <p:nvPr/>
        </p:nvSpPr>
        <p:spPr bwMode="auto">
          <a:xfrm>
            <a:off x="5314950" y="838200"/>
            <a:ext cx="57150" cy="4267200"/>
          </a:xfrm>
          <a:prstGeom prst="can">
            <a:avLst>
              <a:gd name="adj" fmla="val 52370"/>
            </a:avLst>
          </a:prstGeom>
          <a:gradFill rotWithShape="1">
            <a:gsLst>
              <a:gs pos="0">
                <a:schemeClr val="bg2"/>
              </a:gs>
              <a:gs pos="50000">
                <a:schemeClr val="bg1"/>
              </a:gs>
              <a:gs pos="100000">
                <a:schemeClr val="bg2"/>
              </a:gs>
            </a:gsLst>
            <a:lin ang="0" scaled="1"/>
          </a:gradFill>
          <a:ln w="9525">
            <a:solidFill>
              <a:schemeClr val="tx1"/>
            </a:solidFill>
            <a:round/>
            <a:headEnd/>
            <a:tailEnd/>
          </a:ln>
          <a:effectLst/>
        </p:spPr>
        <p:txBody>
          <a:bodyPr wrap="none" anchor="ctr"/>
          <a:lstStyle/>
          <a:p>
            <a:pPr>
              <a:defRPr/>
            </a:pPr>
            <a:endParaRPr lang="en-US" sz="1350">
              <a:latin typeface="Arial" charset="0"/>
            </a:endParaRPr>
          </a:p>
        </p:txBody>
      </p:sp>
      <p:sp>
        <p:nvSpPr>
          <p:cNvPr id="11271" name="Oval 7"/>
          <p:cNvSpPr>
            <a:spLocks noChangeArrowheads="1"/>
          </p:cNvSpPr>
          <p:nvPr/>
        </p:nvSpPr>
        <p:spPr bwMode="auto">
          <a:xfrm>
            <a:off x="5725716" y="2214565"/>
            <a:ext cx="800100" cy="388937"/>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50"/>
          </a:p>
        </p:txBody>
      </p:sp>
      <p:sp>
        <p:nvSpPr>
          <p:cNvPr id="73736" name="Oval 8"/>
          <p:cNvSpPr>
            <a:spLocks noChangeArrowheads="1"/>
          </p:cNvSpPr>
          <p:nvPr/>
        </p:nvSpPr>
        <p:spPr bwMode="auto">
          <a:xfrm>
            <a:off x="5776913" y="2619376"/>
            <a:ext cx="696516" cy="288925"/>
          </a:xfrm>
          <a:prstGeom prst="ellipse">
            <a:avLst/>
          </a:prstGeom>
          <a:gradFill rotWithShape="1">
            <a:gsLst>
              <a:gs pos="0">
                <a:srgbClr val="6699FF">
                  <a:alpha val="49001"/>
                </a:srgbClr>
              </a:gs>
              <a:gs pos="50000">
                <a:schemeClr val="bg1"/>
              </a:gs>
              <a:gs pos="100000">
                <a:srgbClr val="6699FF">
                  <a:alpha val="49001"/>
                </a:srgbClr>
              </a:gs>
            </a:gsLst>
            <a:lin ang="0" scaled="1"/>
          </a:gradFill>
          <a:ln w="9525" algn="ctr">
            <a:noFill/>
            <a:round/>
            <a:headEnd/>
            <a:tailEnd/>
          </a:ln>
          <a:effectLst/>
        </p:spPr>
        <p:txBody>
          <a:bodyPr wrap="none" anchor="ctr"/>
          <a:lstStyle/>
          <a:p>
            <a:pPr>
              <a:defRPr/>
            </a:pPr>
            <a:endParaRPr lang="en-US" sz="1350">
              <a:latin typeface="Arial" charset="0"/>
            </a:endParaRPr>
          </a:p>
        </p:txBody>
      </p:sp>
      <p:sp>
        <p:nvSpPr>
          <p:cNvPr id="11275" name="Freeform 9"/>
          <p:cNvSpPr>
            <a:spLocks/>
          </p:cNvSpPr>
          <p:nvPr/>
        </p:nvSpPr>
        <p:spPr bwMode="auto">
          <a:xfrm>
            <a:off x="5772150" y="2787651"/>
            <a:ext cx="704850" cy="1016000"/>
          </a:xfrm>
          <a:custGeom>
            <a:avLst/>
            <a:gdLst>
              <a:gd name="T0" fmla="*/ 2147483646 w 592"/>
              <a:gd name="T1" fmla="*/ 0 h 640"/>
              <a:gd name="T2" fmla="*/ 2147483646 w 592"/>
              <a:gd name="T3" fmla="*/ 2147483646 h 640"/>
              <a:gd name="T4" fmla="*/ 2147483646 w 592"/>
              <a:gd name="T5" fmla="*/ 2147483646 h 640"/>
              <a:gd name="T6" fmla="*/ 2147483646 w 592"/>
              <a:gd name="T7" fmla="*/ 2147483646 h 640"/>
              <a:gd name="T8" fmla="*/ 2147483646 w 592"/>
              <a:gd name="T9" fmla="*/ 2147483646 h 640"/>
              <a:gd name="T10" fmla="*/ 2147483646 w 592"/>
              <a:gd name="T11" fmla="*/ 0 h 640"/>
              <a:gd name="T12" fmla="*/ 2147483646 w 592"/>
              <a:gd name="T13" fmla="*/ 2147483646 h 640"/>
              <a:gd name="T14" fmla="*/ 2147483646 w 592"/>
              <a:gd name="T15" fmla="*/ 2147483646 h 640"/>
              <a:gd name="T16" fmla="*/ 2147483646 w 592"/>
              <a:gd name="T17" fmla="*/ 2147483646 h 640"/>
              <a:gd name="T18" fmla="*/ 2147483646 w 592"/>
              <a:gd name="T19" fmla="*/ 2147483646 h 640"/>
              <a:gd name="T20" fmla="*/ 2147483646 w 592"/>
              <a:gd name="T21" fmla="*/ 2147483646 h 640"/>
              <a:gd name="T22" fmla="*/ 2147483646 w 592"/>
              <a:gd name="T23" fmla="*/ 2147483646 h 640"/>
              <a:gd name="T24" fmla="*/ 2147483646 w 592"/>
              <a:gd name="T25" fmla="*/ 2147483646 h 640"/>
              <a:gd name="T26" fmla="*/ 0 w 592"/>
              <a:gd name="T27" fmla="*/ 2147483646 h 640"/>
              <a:gd name="T28" fmla="*/ 2147483646 w 592"/>
              <a:gd name="T29" fmla="*/ 0 h 6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2"/>
              <a:gd name="T46" fmla="*/ 0 h 640"/>
              <a:gd name="T47" fmla="*/ 592 w 592"/>
              <a:gd name="T48" fmla="*/ 640 h 6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2" h="640">
                <a:moveTo>
                  <a:pt x="4" y="0"/>
                </a:moveTo>
                <a:lnTo>
                  <a:pt x="60" y="40"/>
                </a:lnTo>
                <a:lnTo>
                  <a:pt x="244" y="84"/>
                </a:lnTo>
                <a:lnTo>
                  <a:pt x="400" y="76"/>
                </a:lnTo>
                <a:lnTo>
                  <a:pt x="536" y="44"/>
                </a:lnTo>
                <a:lnTo>
                  <a:pt x="592" y="0"/>
                </a:lnTo>
                <a:lnTo>
                  <a:pt x="584" y="544"/>
                </a:lnTo>
                <a:lnTo>
                  <a:pt x="568" y="572"/>
                </a:lnTo>
                <a:lnTo>
                  <a:pt x="532" y="596"/>
                </a:lnTo>
                <a:lnTo>
                  <a:pt x="396" y="632"/>
                </a:lnTo>
                <a:lnTo>
                  <a:pt x="240" y="640"/>
                </a:lnTo>
                <a:lnTo>
                  <a:pt x="92" y="608"/>
                </a:lnTo>
                <a:lnTo>
                  <a:pt x="48" y="588"/>
                </a:lnTo>
                <a:lnTo>
                  <a:pt x="0" y="552"/>
                </a:lnTo>
                <a:lnTo>
                  <a:pt x="4" y="0"/>
                </a:lnTo>
                <a:close/>
              </a:path>
            </a:pathLst>
          </a:custGeom>
          <a:gradFill rotWithShape="1">
            <a:gsLst>
              <a:gs pos="0">
                <a:schemeClr val="bg2">
                  <a:alpha val="28998"/>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350"/>
          </a:p>
        </p:txBody>
      </p:sp>
      <p:pic>
        <p:nvPicPr>
          <p:cNvPr id="11276" name="Picture 10" descr="den conCut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586" y="4324349"/>
            <a:ext cx="753665"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Freeform 11"/>
          <p:cNvSpPr>
            <a:spLocks/>
          </p:cNvSpPr>
          <p:nvPr/>
        </p:nvSpPr>
        <p:spPr bwMode="auto">
          <a:xfrm>
            <a:off x="5715000" y="2209800"/>
            <a:ext cx="800100" cy="1600200"/>
          </a:xfrm>
          <a:custGeom>
            <a:avLst/>
            <a:gdLst>
              <a:gd name="T0" fmla="*/ 0 w 864"/>
              <a:gd name="T1" fmla="*/ 2147483646 h 1188"/>
              <a:gd name="T2" fmla="*/ 2147483646 w 864"/>
              <a:gd name="T3" fmla="*/ 2147483646 h 1188"/>
              <a:gd name="T4" fmla="*/ 2147483646 w 864"/>
              <a:gd name="T5" fmla="*/ 2147483646 h 1188"/>
              <a:gd name="T6" fmla="*/ 2147483646 w 864"/>
              <a:gd name="T7" fmla="*/ 2147483646 h 1188"/>
              <a:gd name="T8" fmla="*/ 2147483646 w 864"/>
              <a:gd name="T9" fmla="*/ 2147483646 h 1188"/>
              <a:gd name="T10" fmla="*/ 2147483646 w 864"/>
              <a:gd name="T11" fmla="*/ 2147483646 h 1188"/>
              <a:gd name="T12" fmla="*/ 2147483646 w 864"/>
              <a:gd name="T13" fmla="*/ 2147483646 h 1188"/>
              <a:gd name="T14" fmla="*/ 2147483646 w 864"/>
              <a:gd name="T15" fmla="*/ 2147483646 h 1188"/>
              <a:gd name="T16" fmla="*/ 2147483646 w 864"/>
              <a:gd name="T17" fmla="*/ 2147483646 h 1188"/>
              <a:gd name="T18" fmla="*/ 2147483646 w 864"/>
              <a:gd name="T19" fmla="*/ 2147483646 h 1188"/>
              <a:gd name="T20" fmla="*/ 2147483646 w 864"/>
              <a:gd name="T21" fmla="*/ 2147483646 h 1188"/>
              <a:gd name="T22" fmla="*/ 2147483646 w 864"/>
              <a:gd name="T23" fmla="*/ 2147483646 h 1188"/>
              <a:gd name="T24" fmla="*/ 2147483646 w 864"/>
              <a:gd name="T25" fmla="*/ 2147483646 h 1188"/>
              <a:gd name="T26" fmla="*/ 2147483646 w 864"/>
              <a:gd name="T27" fmla="*/ 2147483646 h 1188"/>
              <a:gd name="T28" fmla="*/ 2147483646 w 864"/>
              <a:gd name="T29" fmla="*/ 2147483646 h 1188"/>
              <a:gd name="T30" fmla="*/ 2147483646 w 864"/>
              <a:gd name="T31" fmla="*/ 2147483646 h 1188"/>
              <a:gd name="T32" fmla="*/ 2147483646 w 864"/>
              <a:gd name="T33" fmla="*/ 2147483646 h 1188"/>
              <a:gd name="T34" fmla="*/ 2147483646 w 864"/>
              <a:gd name="T35" fmla="*/ 2147483646 h 1188"/>
              <a:gd name="T36" fmla="*/ 2147483646 w 864"/>
              <a:gd name="T37" fmla="*/ 2147483646 h 1188"/>
              <a:gd name="T38" fmla="*/ 2147483646 w 864"/>
              <a:gd name="T39" fmla="*/ 2147483646 h 1188"/>
              <a:gd name="T40" fmla="*/ 2147483646 w 864"/>
              <a:gd name="T41" fmla="*/ 2147483646 h 1188"/>
              <a:gd name="T42" fmla="*/ 2147483646 w 864"/>
              <a:gd name="T43" fmla="*/ 0 h 1188"/>
              <a:gd name="T44" fmla="*/ 2147483646 w 864"/>
              <a:gd name="T45" fmla="*/ 2147483646 h 1188"/>
              <a:gd name="T46" fmla="*/ 2147483646 w 864"/>
              <a:gd name="T47" fmla="*/ 2147483646 h 1188"/>
              <a:gd name="T48" fmla="*/ 2147483646 w 864"/>
              <a:gd name="T49" fmla="*/ 2147483646 h 1188"/>
              <a:gd name="T50" fmla="*/ 2147483646 w 864"/>
              <a:gd name="T51" fmla="*/ 2147483646 h 1188"/>
              <a:gd name="T52" fmla="*/ 0 w 864"/>
              <a:gd name="T53" fmla="*/ 2147483646 h 11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64"/>
              <a:gd name="T82" fmla="*/ 0 h 1188"/>
              <a:gd name="T83" fmla="*/ 864 w 864"/>
              <a:gd name="T84" fmla="*/ 1188 h 11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64" h="1188">
                <a:moveTo>
                  <a:pt x="0" y="172"/>
                </a:moveTo>
                <a:lnTo>
                  <a:pt x="48" y="220"/>
                </a:lnTo>
                <a:lnTo>
                  <a:pt x="45" y="1081"/>
                </a:lnTo>
                <a:lnTo>
                  <a:pt x="84" y="1120"/>
                </a:lnTo>
                <a:lnTo>
                  <a:pt x="141" y="1147"/>
                </a:lnTo>
                <a:lnTo>
                  <a:pt x="228" y="1171"/>
                </a:lnTo>
                <a:lnTo>
                  <a:pt x="333" y="1186"/>
                </a:lnTo>
                <a:lnTo>
                  <a:pt x="452" y="1188"/>
                </a:lnTo>
                <a:lnTo>
                  <a:pt x="576" y="1180"/>
                </a:lnTo>
                <a:lnTo>
                  <a:pt x="648" y="1168"/>
                </a:lnTo>
                <a:lnTo>
                  <a:pt x="726" y="1147"/>
                </a:lnTo>
                <a:lnTo>
                  <a:pt x="789" y="1114"/>
                </a:lnTo>
                <a:lnTo>
                  <a:pt x="819" y="1072"/>
                </a:lnTo>
                <a:lnTo>
                  <a:pt x="816" y="220"/>
                </a:lnTo>
                <a:lnTo>
                  <a:pt x="864" y="172"/>
                </a:lnTo>
                <a:lnTo>
                  <a:pt x="856" y="132"/>
                </a:lnTo>
                <a:lnTo>
                  <a:pt x="844" y="112"/>
                </a:lnTo>
                <a:lnTo>
                  <a:pt x="816" y="80"/>
                </a:lnTo>
                <a:lnTo>
                  <a:pt x="708" y="32"/>
                </a:lnTo>
                <a:lnTo>
                  <a:pt x="612" y="12"/>
                </a:lnTo>
                <a:lnTo>
                  <a:pt x="536" y="4"/>
                </a:lnTo>
                <a:lnTo>
                  <a:pt x="392" y="0"/>
                </a:lnTo>
                <a:lnTo>
                  <a:pt x="240" y="16"/>
                </a:lnTo>
                <a:lnTo>
                  <a:pt x="108" y="48"/>
                </a:lnTo>
                <a:lnTo>
                  <a:pt x="56" y="80"/>
                </a:lnTo>
                <a:lnTo>
                  <a:pt x="12" y="116"/>
                </a:lnTo>
                <a:lnTo>
                  <a:pt x="0" y="172"/>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1278" name="Freeform 12"/>
          <p:cNvSpPr>
            <a:spLocks/>
          </p:cNvSpPr>
          <p:nvPr/>
        </p:nvSpPr>
        <p:spPr bwMode="auto">
          <a:xfrm>
            <a:off x="5753100" y="2794000"/>
            <a:ext cx="704850" cy="1016000"/>
          </a:xfrm>
          <a:custGeom>
            <a:avLst/>
            <a:gdLst>
              <a:gd name="T0" fmla="*/ 2147483646 w 592"/>
              <a:gd name="T1" fmla="*/ 0 h 640"/>
              <a:gd name="T2" fmla="*/ 2147483646 w 592"/>
              <a:gd name="T3" fmla="*/ 2147483646 h 640"/>
              <a:gd name="T4" fmla="*/ 2147483646 w 592"/>
              <a:gd name="T5" fmla="*/ 2147483646 h 640"/>
              <a:gd name="T6" fmla="*/ 2147483646 w 592"/>
              <a:gd name="T7" fmla="*/ 2147483646 h 640"/>
              <a:gd name="T8" fmla="*/ 2147483646 w 592"/>
              <a:gd name="T9" fmla="*/ 2147483646 h 640"/>
              <a:gd name="T10" fmla="*/ 2147483646 w 592"/>
              <a:gd name="T11" fmla="*/ 0 h 640"/>
              <a:gd name="T12" fmla="*/ 2147483646 w 592"/>
              <a:gd name="T13" fmla="*/ 2147483646 h 640"/>
              <a:gd name="T14" fmla="*/ 2147483646 w 592"/>
              <a:gd name="T15" fmla="*/ 2147483646 h 640"/>
              <a:gd name="T16" fmla="*/ 2147483646 w 592"/>
              <a:gd name="T17" fmla="*/ 2147483646 h 640"/>
              <a:gd name="T18" fmla="*/ 2147483646 w 592"/>
              <a:gd name="T19" fmla="*/ 2147483646 h 640"/>
              <a:gd name="T20" fmla="*/ 2147483646 w 592"/>
              <a:gd name="T21" fmla="*/ 2147483646 h 640"/>
              <a:gd name="T22" fmla="*/ 2147483646 w 592"/>
              <a:gd name="T23" fmla="*/ 2147483646 h 640"/>
              <a:gd name="T24" fmla="*/ 2147483646 w 592"/>
              <a:gd name="T25" fmla="*/ 2147483646 h 640"/>
              <a:gd name="T26" fmla="*/ 0 w 592"/>
              <a:gd name="T27" fmla="*/ 2147483646 h 640"/>
              <a:gd name="T28" fmla="*/ 2147483646 w 592"/>
              <a:gd name="T29" fmla="*/ 0 h 6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2"/>
              <a:gd name="T46" fmla="*/ 0 h 640"/>
              <a:gd name="T47" fmla="*/ 592 w 592"/>
              <a:gd name="T48" fmla="*/ 640 h 6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2" h="640">
                <a:moveTo>
                  <a:pt x="4" y="0"/>
                </a:moveTo>
                <a:lnTo>
                  <a:pt x="60" y="40"/>
                </a:lnTo>
                <a:lnTo>
                  <a:pt x="244" y="84"/>
                </a:lnTo>
                <a:lnTo>
                  <a:pt x="400" y="76"/>
                </a:lnTo>
                <a:lnTo>
                  <a:pt x="536" y="44"/>
                </a:lnTo>
                <a:lnTo>
                  <a:pt x="592" y="0"/>
                </a:lnTo>
                <a:lnTo>
                  <a:pt x="584" y="544"/>
                </a:lnTo>
                <a:lnTo>
                  <a:pt x="568" y="572"/>
                </a:lnTo>
                <a:lnTo>
                  <a:pt x="532" y="596"/>
                </a:lnTo>
                <a:lnTo>
                  <a:pt x="396" y="632"/>
                </a:lnTo>
                <a:lnTo>
                  <a:pt x="240" y="640"/>
                </a:lnTo>
                <a:lnTo>
                  <a:pt x="92" y="608"/>
                </a:lnTo>
                <a:lnTo>
                  <a:pt x="48" y="588"/>
                </a:lnTo>
                <a:lnTo>
                  <a:pt x="0" y="552"/>
                </a:lnTo>
                <a:lnTo>
                  <a:pt x="4" y="0"/>
                </a:lnTo>
                <a:close/>
              </a:path>
            </a:pathLst>
          </a:custGeom>
          <a:gradFill rotWithShape="1">
            <a:gsLst>
              <a:gs pos="0">
                <a:schemeClr val="bg2">
                  <a:alpha val="28998"/>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350"/>
          </a:p>
        </p:txBody>
      </p:sp>
      <p:sp>
        <p:nvSpPr>
          <p:cNvPr id="73741" name="Freeform 13"/>
          <p:cNvSpPr>
            <a:spLocks/>
          </p:cNvSpPr>
          <p:nvPr/>
        </p:nvSpPr>
        <p:spPr bwMode="auto">
          <a:xfrm rot="10800000">
            <a:off x="5848350" y="3048001"/>
            <a:ext cx="120254" cy="484188"/>
          </a:xfrm>
          <a:custGeom>
            <a:avLst/>
            <a:gdLst>
              <a:gd name="T0" fmla="*/ 2147483646 w 101"/>
              <a:gd name="T1" fmla="*/ 2147483646 h 305"/>
              <a:gd name="T2" fmla="*/ 2147483646 w 101"/>
              <a:gd name="T3" fmla="*/ 2147483646 h 305"/>
              <a:gd name="T4" fmla="*/ 2147483646 w 101"/>
              <a:gd name="T5" fmla="*/ 2147483646 h 305"/>
              <a:gd name="T6" fmla="*/ 2147483646 w 101"/>
              <a:gd name="T7" fmla="*/ 2147483646 h 305"/>
              <a:gd name="T8" fmla="*/ 2147483646 w 101"/>
              <a:gd name="T9" fmla="*/ 2147483646 h 305"/>
              <a:gd name="T10" fmla="*/ 0 w 101"/>
              <a:gd name="T11" fmla="*/ 2147483646 h 305"/>
              <a:gd name="T12" fmla="*/ 0 60000 65536"/>
              <a:gd name="T13" fmla="*/ 0 60000 65536"/>
              <a:gd name="T14" fmla="*/ 0 60000 65536"/>
              <a:gd name="T15" fmla="*/ 0 60000 65536"/>
              <a:gd name="T16" fmla="*/ 0 60000 65536"/>
              <a:gd name="T17" fmla="*/ 0 60000 65536"/>
              <a:gd name="T18" fmla="*/ 0 w 101"/>
              <a:gd name="T19" fmla="*/ 0 h 305"/>
              <a:gd name="T20" fmla="*/ 101 w 101"/>
              <a:gd name="T21" fmla="*/ 305 h 305"/>
            </a:gdLst>
            <a:ahLst/>
            <a:cxnLst>
              <a:cxn ang="T12">
                <a:pos x="T0" y="T1"/>
              </a:cxn>
              <a:cxn ang="T13">
                <a:pos x="T2" y="T3"/>
              </a:cxn>
              <a:cxn ang="T14">
                <a:pos x="T4" y="T5"/>
              </a:cxn>
              <a:cxn ang="T15">
                <a:pos x="T6" y="T7"/>
              </a:cxn>
              <a:cxn ang="T16">
                <a:pos x="T8" y="T9"/>
              </a:cxn>
              <a:cxn ang="T17">
                <a:pos x="T10" y="T11"/>
              </a:cxn>
            </a:cxnLst>
            <a:rect l="T18" t="T19" r="T20" b="T21"/>
            <a:pathLst>
              <a:path w="101" h="305">
                <a:moveTo>
                  <a:pt x="73" y="305"/>
                </a:moveTo>
                <a:cubicBezTo>
                  <a:pt x="79" y="259"/>
                  <a:pt x="85" y="228"/>
                  <a:pt x="101" y="186"/>
                </a:cubicBezTo>
                <a:cubicBezTo>
                  <a:pt x="98" y="171"/>
                  <a:pt x="100" y="153"/>
                  <a:pt x="91" y="140"/>
                </a:cubicBezTo>
                <a:cubicBezTo>
                  <a:pt x="86" y="132"/>
                  <a:pt x="67" y="140"/>
                  <a:pt x="64" y="131"/>
                </a:cubicBezTo>
                <a:cubicBezTo>
                  <a:pt x="57" y="123"/>
                  <a:pt x="75" y="42"/>
                  <a:pt x="64" y="21"/>
                </a:cubicBezTo>
                <a:cubicBezTo>
                  <a:pt x="53" y="0"/>
                  <a:pt x="13" y="7"/>
                  <a:pt x="0" y="3"/>
                </a:cubicBezTo>
              </a:path>
            </a:pathLst>
          </a:custGeom>
          <a:noFill/>
          <a:ln w="88900">
            <a:pattFill prst="pct60">
              <a:fgClr>
                <a:srgbClr val="660066"/>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1280" name="Oval 14"/>
          <p:cNvSpPr>
            <a:spLocks noChangeArrowheads="1"/>
          </p:cNvSpPr>
          <p:nvPr/>
        </p:nvSpPr>
        <p:spPr bwMode="auto">
          <a:xfrm>
            <a:off x="6343650" y="3505200"/>
            <a:ext cx="114300" cy="152400"/>
          </a:xfrm>
          <a:prstGeom prst="ellipse">
            <a:avLst/>
          </a:prstGeom>
          <a:gradFill rotWithShape="1">
            <a:gsLst>
              <a:gs pos="0">
                <a:srgbClr val="800080"/>
              </a:gs>
              <a:gs pos="100000">
                <a:srgbClr val="00000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50"/>
          </a:p>
        </p:txBody>
      </p:sp>
      <p:sp>
        <p:nvSpPr>
          <p:cNvPr id="73743" name="Freeform 15"/>
          <p:cNvSpPr>
            <a:spLocks/>
          </p:cNvSpPr>
          <p:nvPr/>
        </p:nvSpPr>
        <p:spPr bwMode="auto">
          <a:xfrm>
            <a:off x="6229350" y="3003551"/>
            <a:ext cx="196454" cy="484188"/>
          </a:xfrm>
          <a:custGeom>
            <a:avLst/>
            <a:gdLst>
              <a:gd name="T0" fmla="*/ 2147483646 w 101"/>
              <a:gd name="T1" fmla="*/ 2147483646 h 305"/>
              <a:gd name="T2" fmla="*/ 2147483646 w 101"/>
              <a:gd name="T3" fmla="*/ 2147483646 h 305"/>
              <a:gd name="T4" fmla="*/ 2147483646 w 101"/>
              <a:gd name="T5" fmla="*/ 2147483646 h 305"/>
              <a:gd name="T6" fmla="*/ 2147483646 w 101"/>
              <a:gd name="T7" fmla="*/ 2147483646 h 305"/>
              <a:gd name="T8" fmla="*/ 2147483646 w 101"/>
              <a:gd name="T9" fmla="*/ 2147483646 h 305"/>
              <a:gd name="T10" fmla="*/ 0 w 101"/>
              <a:gd name="T11" fmla="*/ 2147483646 h 305"/>
              <a:gd name="T12" fmla="*/ 0 60000 65536"/>
              <a:gd name="T13" fmla="*/ 0 60000 65536"/>
              <a:gd name="T14" fmla="*/ 0 60000 65536"/>
              <a:gd name="T15" fmla="*/ 0 60000 65536"/>
              <a:gd name="T16" fmla="*/ 0 60000 65536"/>
              <a:gd name="T17" fmla="*/ 0 60000 65536"/>
              <a:gd name="T18" fmla="*/ 0 w 101"/>
              <a:gd name="T19" fmla="*/ 0 h 305"/>
              <a:gd name="T20" fmla="*/ 101 w 101"/>
              <a:gd name="T21" fmla="*/ 305 h 305"/>
            </a:gdLst>
            <a:ahLst/>
            <a:cxnLst>
              <a:cxn ang="T12">
                <a:pos x="T0" y="T1"/>
              </a:cxn>
              <a:cxn ang="T13">
                <a:pos x="T2" y="T3"/>
              </a:cxn>
              <a:cxn ang="T14">
                <a:pos x="T4" y="T5"/>
              </a:cxn>
              <a:cxn ang="T15">
                <a:pos x="T6" y="T7"/>
              </a:cxn>
              <a:cxn ang="T16">
                <a:pos x="T8" y="T9"/>
              </a:cxn>
              <a:cxn ang="T17">
                <a:pos x="T10" y="T11"/>
              </a:cxn>
            </a:cxnLst>
            <a:rect l="T18" t="T19" r="T20" b="T21"/>
            <a:pathLst>
              <a:path w="101" h="305">
                <a:moveTo>
                  <a:pt x="73" y="305"/>
                </a:moveTo>
                <a:cubicBezTo>
                  <a:pt x="79" y="259"/>
                  <a:pt x="85" y="228"/>
                  <a:pt x="101" y="186"/>
                </a:cubicBezTo>
                <a:cubicBezTo>
                  <a:pt x="98" y="171"/>
                  <a:pt x="100" y="153"/>
                  <a:pt x="91" y="140"/>
                </a:cubicBezTo>
                <a:cubicBezTo>
                  <a:pt x="86" y="132"/>
                  <a:pt x="67" y="140"/>
                  <a:pt x="64" y="131"/>
                </a:cubicBezTo>
                <a:cubicBezTo>
                  <a:pt x="57" y="123"/>
                  <a:pt x="75" y="42"/>
                  <a:pt x="64" y="21"/>
                </a:cubicBezTo>
                <a:cubicBezTo>
                  <a:pt x="53" y="0"/>
                  <a:pt x="13" y="7"/>
                  <a:pt x="0" y="3"/>
                </a:cubicBezTo>
              </a:path>
            </a:pathLst>
          </a:custGeom>
          <a:noFill/>
          <a:ln w="76200">
            <a:pattFill prst="pct60">
              <a:fgClr>
                <a:srgbClr val="660066"/>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73744" name="Freeform 16"/>
          <p:cNvSpPr>
            <a:spLocks/>
          </p:cNvSpPr>
          <p:nvPr/>
        </p:nvSpPr>
        <p:spPr bwMode="auto">
          <a:xfrm rot="-5022559">
            <a:off x="5987852" y="2838650"/>
            <a:ext cx="160339" cy="363141"/>
          </a:xfrm>
          <a:custGeom>
            <a:avLst/>
            <a:gdLst>
              <a:gd name="T0" fmla="*/ 2147483646 w 101"/>
              <a:gd name="T1" fmla="*/ 2147483646 h 305"/>
              <a:gd name="T2" fmla="*/ 2147483646 w 101"/>
              <a:gd name="T3" fmla="*/ 2147483646 h 305"/>
              <a:gd name="T4" fmla="*/ 2147483646 w 101"/>
              <a:gd name="T5" fmla="*/ 2147483646 h 305"/>
              <a:gd name="T6" fmla="*/ 2147483646 w 101"/>
              <a:gd name="T7" fmla="*/ 2147483646 h 305"/>
              <a:gd name="T8" fmla="*/ 2147483646 w 101"/>
              <a:gd name="T9" fmla="*/ 2147483646 h 305"/>
              <a:gd name="T10" fmla="*/ 0 w 101"/>
              <a:gd name="T11" fmla="*/ 2147483646 h 305"/>
              <a:gd name="T12" fmla="*/ 0 60000 65536"/>
              <a:gd name="T13" fmla="*/ 0 60000 65536"/>
              <a:gd name="T14" fmla="*/ 0 60000 65536"/>
              <a:gd name="T15" fmla="*/ 0 60000 65536"/>
              <a:gd name="T16" fmla="*/ 0 60000 65536"/>
              <a:gd name="T17" fmla="*/ 0 60000 65536"/>
              <a:gd name="T18" fmla="*/ 0 w 101"/>
              <a:gd name="T19" fmla="*/ 0 h 305"/>
              <a:gd name="T20" fmla="*/ 101 w 101"/>
              <a:gd name="T21" fmla="*/ 305 h 305"/>
            </a:gdLst>
            <a:ahLst/>
            <a:cxnLst>
              <a:cxn ang="T12">
                <a:pos x="T0" y="T1"/>
              </a:cxn>
              <a:cxn ang="T13">
                <a:pos x="T2" y="T3"/>
              </a:cxn>
              <a:cxn ang="T14">
                <a:pos x="T4" y="T5"/>
              </a:cxn>
              <a:cxn ang="T15">
                <a:pos x="T6" y="T7"/>
              </a:cxn>
              <a:cxn ang="T16">
                <a:pos x="T8" y="T9"/>
              </a:cxn>
              <a:cxn ang="T17">
                <a:pos x="T10" y="T11"/>
              </a:cxn>
            </a:cxnLst>
            <a:rect l="T18" t="T19" r="T20" b="T21"/>
            <a:pathLst>
              <a:path w="101" h="305">
                <a:moveTo>
                  <a:pt x="73" y="305"/>
                </a:moveTo>
                <a:cubicBezTo>
                  <a:pt x="79" y="259"/>
                  <a:pt x="85" y="228"/>
                  <a:pt x="101" y="186"/>
                </a:cubicBezTo>
                <a:cubicBezTo>
                  <a:pt x="98" y="171"/>
                  <a:pt x="100" y="153"/>
                  <a:pt x="91" y="140"/>
                </a:cubicBezTo>
                <a:cubicBezTo>
                  <a:pt x="86" y="132"/>
                  <a:pt x="67" y="140"/>
                  <a:pt x="64" y="131"/>
                </a:cubicBezTo>
                <a:cubicBezTo>
                  <a:pt x="57" y="123"/>
                  <a:pt x="75" y="42"/>
                  <a:pt x="64" y="21"/>
                </a:cubicBezTo>
                <a:cubicBezTo>
                  <a:pt x="53" y="0"/>
                  <a:pt x="13" y="7"/>
                  <a:pt x="0" y="3"/>
                </a:cubicBezTo>
              </a:path>
            </a:pathLst>
          </a:custGeom>
          <a:noFill/>
          <a:ln w="95250">
            <a:pattFill prst="pct60">
              <a:fgClr>
                <a:srgbClr val="660066"/>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73745" name="Freeform 17"/>
          <p:cNvSpPr>
            <a:spLocks/>
          </p:cNvSpPr>
          <p:nvPr/>
        </p:nvSpPr>
        <p:spPr bwMode="auto">
          <a:xfrm rot="6153138">
            <a:off x="6045003" y="3357763"/>
            <a:ext cx="160337" cy="363141"/>
          </a:xfrm>
          <a:custGeom>
            <a:avLst/>
            <a:gdLst>
              <a:gd name="T0" fmla="*/ 2147483646 w 101"/>
              <a:gd name="T1" fmla="*/ 2147483646 h 305"/>
              <a:gd name="T2" fmla="*/ 2147483646 w 101"/>
              <a:gd name="T3" fmla="*/ 2147483646 h 305"/>
              <a:gd name="T4" fmla="*/ 2147483646 w 101"/>
              <a:gd name="T5" fmla="*/ 2147483646 h 305"/>
              <a:gd name="T6" fmla="*/ 2147483646 w 101"/>
              <a:gd name="T7" fmla="*/ 2147483646 h 305"/>
              <a:gd name="T8" fmla="*/ 2147483646 w 101"/>
              <a:gd name="T9" fmla="*/ 2147483646 h 305"/>
              <a:gd name="T10" fmla="*/ 0 w 101"/>
              <a:gd name="T11" fmla="*/ 2147483646 h 305"/>
              <a:gd name="T12" fmla="*/ 0 60000 65536"/>
              <a:gd name="T13" fmla="*/ 0 60000 65536"/>
              <a:gd name="T14" fmla="*/ 0 60000 65536"/>
              <a:gd name="T15" fmla="*/ 0 60000 65536"/>
              <a:gd name="T16" fmla="*/ 0 60000 65536"/>
              <a:gd name="T17" fmla="*/ 0 60000 65536"/>
              <a:gd name="T18" fmla="*/ 0 w 101"/>
              <a:gd name="T19" fmla="*/ 0 h 305"/>
              <a:gd name="T20" fmla="*/ 101 w 101"/>
              <a:gd name="T21" fmla="*/ 305 h 305"/>
            </a:gdLst>
            <a:ahLst/>
            <a:cxnLst>
              <a:cxn ang="T12">
                <a:pos x="T0" y="T1"/>
              </a:cxn>
              <a:cxn ang="T13">
                <a:pos x="T2" y="T3"/>
              </a:cxn>
              <a:cxn ang="T14">
                <a:pos x="T4" y="T5"/>
              </a:cxn>
              <a:cxn ang="T15">
                <a:pos x="T6" y="T7"/>
              </a:cxn>
              <a:cxn ang="T16">
                <a:pos x="T8" y="T9"/>
              </a:cxn>
              <a:cxn ang="T17">
                <a:pos x="T10" y="T11"/>
              </a:cxn>
            </a:cxnLst>
            <a:rect l="T18" t="T19" r="T20" b="T21"/>
            <a:pathLst>
              <a:path w="101" h="305">
                <a:moveTo>
                  <a:pt x="73" y="305"/>
                </a:moveTo>
                <a:cubicBezTo>
                  <a:pt x="79" y="259"/>
                  <a:pt x="85" y="228"/>
                  <a:pt x="101" y="186"/>
                </a:cubicBezTo>
                <a:cubicBezTo>
                  <a:pt x="98" y="171"/>
                  <a:pt x="100" y="153"/>
                  <a:pt x="91" y="140"/>
                </a:cubicBezTo>
                <a:cubicBezTo>
                  <a:pt x="86" y="132"/>
                  <a:pt x="67" y="140"/>
                  <a:pt x="64" y="131"/>
                </a:cubicBezTo>
                <a:cubicBezTo>
                  <a:pt x="57" y="123"/>
                  <a:pt x="75" y="42"/>
                  <a:pt x="64" y="21"/>
                </a:cubicBezTo>
                <a:cubicBezTo>
                  <a:pt x="53" y="0"/>
                  <a:pt x="13" y="7"/>
                  <a:pt x="0" y="3"/>
                </a:cubicBezTo>
              </a:path>
            </a:pathLst>
          </a:custGeom>
          <a:noFill/>
          <a:ln w="104775">
            <a:pattFill prst="pct60">
              <a:fgClr>
                <a:srgbClr val="660066"/>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73746" name="Line 18"/>
          <p:cNvSpPr>
            <a:spLocks noChangeShapeType="1"/>
          </p:cNvSpPr>
          <p:nvPr/>
        </p:nvSpPr>
        <p:spPr bwMode="auto">
          <a:xfrm>
            <a:off x="5890022" y="1781175"/>
            <a:ext cx="0" cy="1047751"/>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1286" name="AutoShape 20"/>
          <p:cNvSpPr>
            <a:spLocks noChangeArrowheads="1"/>
          </p:cNvSpPr>
          <p:nvPr/>
        </p:nvSpPr>
        <p:spPr bwMode="auto">
          <a:xfrm rot="-5400000">
            <a:off x="7124700" y="5133975"/>
            <a:ext cx="381000" cy="171450"/>
          </a:xfrm>
          <a:prstGeom prst="flowChartMerge">
            <a:avLst/>
          </a:prstGeom>
          <a:solidFill>
            <a:srgbClr val="FF3300"/>
          </a:soli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73749" name="Text Box 21"/>
          <p:cNvSpPr txBox="1">
            <a:spLocks noChangeArrowheads="1"/>
          </p:cNvSpPr>
          <p:nvPr/>
        </p:nvSpPr>
        <p:spPr bwMode="auto">
          <a:xfrm>
            <a:off x="6972300" y="5410200"/>
            <a:ext cx="6286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900" b="1">
                <a:solidFill>
                  <a:srgbClr val="0000FF"/>
                </a:solidFill>
              </a:rPr>
              <a:t>Play</a:t>
            </a:r>
          </a:p>
        </p:txBody>
      </p:sp>
      <p:sp>
        <p:nvSpPr>
          <p:cNvPr id="11288" name="Line 22"/>
          <p:cNvSpPr>
            <a:spLocks noChangeShapeType="1"/>
          </p:cNvSpPr>
          <p:nvPr/>
        </p:nvSpPr>
        <p:spPr bwMode="auto">
          <a:xfrm>
            <a:off x="5029200" y="1447800"/>
            <a:ext cx="1085850" cy="0"/>
          </a:xfrm>
          <a:prstGeom prst="line">
            <a:avLst/>
          </a:prstGeom>
          <a:noFill/>
          <a:ln w="666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289" name="Line 23"/>
          <p:cNvSpPr>
            <a:spLocks noChangeShapeType="1"/>
          </p:cNvSpPr>
          <p:nvPr/>
        </p:nvSpPr>
        <p:spPr bwMode="auto">
          <a:xfrm>
            <a:off x="5257800" y="1371600"/>
            <a:ext cx="171450" cy="152400"/>
          </a:xfrm>
          <a:prstGeom prst="line">
            <a:avLst/>
          </a:prstGeom>
          <a:noFill/>
          <a:ln w="412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290" name="Line 24"/>
          <p:cNvSpPr>
            <a:spLocks noChangeShapeType="1"/>
          </p:cNvSpPr>
          <p:nvPr/>
        </p:nvSpPr>
        <p:spPr bwMode="auto">
          <a:xfrm flipV="1">
            <a:off x="5257800" y="1371600"/>
            <a:ext cx="171450" cy="152400"/>
          </a:xfrm>
          <a:prstGeom prst="line">
            <a:avLst/>
          </a:prstGeom>
          <a:noFill/>
          <a:ln w="412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291" name="Line 25"/>
          <p:cNvSpPr>
            <a:spLocks noChangeShapeType="1"/>
          </p:cNvSpPr>
          <p:nvPr/>
        </p:nvSpPr>
        <p:spPr bwMode="auto">
          <a:xfrm flipV="1">
            <a:off x="5818585" y="1371600"/>
            <a:ext cx="171450" cy="152400"/>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292" name="Line 26"/>
          <p:cNvSpPr>
            <a:spLocks noChangeShapeType="1"/>
          </p:cNvSpPr>
          <p:nvPr/>
        </p:nvSpPr>
        <p:spPr bwMode="auto">
          <a:xfrm>
            <a:off x="5804297" y="1371600"/>
            <a:ext cx="171450" cy="152400"/>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1293" name="AutoShape 27"/>
          <p:cNvSpPr>
            <a:spLocks noChangeArrowheads="1"/>
          </p:cNvSpPr>
          <p:nvPr/>
        </p:nvSpPr>
        <p:spPr bwMode="auto">
          <a:xfrm>
            <a:off x="6525816" y="685800"/>
            <a:ext cx="1619250" cy="381000"/>
          </a:xfrm>
          <a:prstGeom prst="wedgeRoundRectCallout">
            <a:avLst>
              <a:gd name="adj1" fmla="val -92319"/>
              <a:gd name="adj2" fmla="val 94167"/>
              <a:gd name="adj3" fmla="val 16667"/>
            </a:avLst>
          </a:prstGeom>
          <a:ln>
            <a:headEnd/>
            <a:tailEnd/>
          </a:ln>
        </p:spPr>
        <p:style>
          <a:lnRef idx="2">
            <a:schemeClr val="accent4"/>
          </a:lnRef>
          <a:fillRef idx="1">
            <a:schemeClr val="lt1"/>
          </a:fillRef>
          <a:effectRef idx="0">
            <a:schemeClr val="accent4"/>
          </a:effectRef>
          <a:fontRef idx="minor">
            <a:schemeClr val="dk1"/>
          </a:fontRef>
        </p:style>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i="1" dirty="0" err="1">
                <a:solidFill>
                  <a:schemeClr val="accent2"/>
                </a:solidFill>
                <a:latin typeface="Times New Roman" pitchFamily="18" charset="0"/>
                <a:cs typeface="Times New Roman" pitchFamily="18" charset="0"/>
              </a:rPr>
              <a:t>Nhiệt</a:t>
            </a:r>
            <a:r>
              <a:rPr lang="en-US" altLang="en-US" sz="2400" b="1" i="1" dirty="0">
                <a:solidFill>
                  <a:schemeClr val="accent2"/>
                </a:solidFill>
                <a:latin typeface="Times New Roman" pitchFamily="18" charset="0"/>
                <a:cs typeface="Times New Roman" pitchFamily="18" charset="0"/>
              </a:rPr>
              <a:t> </a:t>
            </a:r>
            <a:r>
              <a:rPr lang="en-US" altLang="en-US" sz="2400" b="1" i="1" dirty="0" err="1">
                <a:solidFill>
                  <a:schemeClr val="accent2"/>
                </a:solidFill>
                <a:latin typeface="Times New Roman" pitchFamily="18" charset="0"/>
                <a:cs typeface="Times New Roman" pitchFamily="18" charset="0"/>
              </a:rPr>
              <a:t>kế</a:t>
            </a:r>
            <a:endParaRPr lang="en-US" altLang="en-US" sz="2400" b="1" i="1" dirty="0">
              <a:solidFill>
                <a:schemeClr val="accent2"/>
              </a:solidFill>
              <a:latin typeface="Times New Roman" pitchFamily="18" charset="0"/>
              <a:cs typeface="Times New Roman" pitchFamily="18" charset="0"/>
            </a:endParaRPr>
          </a:p>
        </p:txBody>
      </p:sp>
      <p:sp>
        <p:nvSpPr>
          <p:cNvPr id="11294" name="AutoShape 28"/>
          <p:cNvSpPr>
            <a:spLocks noChangeArrowheads="1"/>
          </p:cNvSpPr>
          <p:nvPr/>
        </p:nvSpPr>
        <p:spPr bwMode="auto">
          <a:xfrm>
            <a:off x="6743700" y="3048000"/>
            <a:ext cx="2019300" cy="381000"/>
          </a:xfrm>
          <a:prstGeom prst="wedgeRoundRectCallout">
            <a:avLst>
              <a:gd name="adj1" fmla="val -70343"/>
              <a:gd name="adj2" fmla="val 80833"/>
              <a:gd name="adj3" fmla="val 16667"/>
            </a:avLst>
          </a:prstGeom>
          <a:ln>
            <a:headEnd/>
            <a:tailEnd/>
          </a:ln>
        </p:spPr>
        <p:style>
          <a:lnRef idx="2">
            <a:schemeClr val="accent5"/>
          </a:lnRef>
          <a:fillRef idx="1">
            <a:schemeClr val="lt1"/>
          </a:fillRef>
          <a:effectRef idx="0">
            <a:schemeClr val="accent5"/>
          </a:effectRef>
          <a:fontRef idx="minor">
            <a:schemeClr val="dk1"/>
          </a:fontRef>
        </p:style>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i="1" dirty="0" err="1">
                <a:latin typeface="Times New Roman" pitchFamily="18" charset="0"/>
                <a:cs typeface="Times New Roman" pitchFamily="18" charset="0"/>
              </a:rPr>
              <a:t>Thuốc</a:t>
            </a:r>
            <a:r>
              <a:rPr lang="en-US" altLang="en-US" sz="2400" b="1" i="1" dirty="0">
                <a:latin typeface="Times New Roman" pitchFamily="18" charset="0"/>
                <a:cs typeface="Times New Roman" pitchFamily="18" charset="0"/>
              </a:rPr>
              <a:t> </a:t>
            </a:r>
            <a:r>
              <a:rPr lang="en-US" altLang="en-US" sz="2400" b="1" i="1" dirty="0" err="1">
                <a:latin typeface="Times New Roman" pitchFamily="18" charset="0"/>
                <a:cs typeface="Times New Roman" pitchFamily="18" charset="0"/>
              </a:rPr>
              <a:t>tím</a:t>
            </a:r>
            <a:endParaRPr lang="en-US" altLang="en-US" sz="2400" b="1" i="1" dirty="0">
              <a:latin typeface="Times New Roman" pitchFamily="18" charset="0"/>
              <a:cs typeface="Times New Roman" pitchFamily="18" charset="0"/>
            </a:endParaRPr>
          </a:p>
        </p:txBody>
      </p:sp>
      <p:sp>
        <p:nvSpPr>
          <p:cNvPr id="11295" name="Text Box 29"/>
          <p:cNvSpPr txBox="1">
            <a:spLocks noChangeArrowheads="1"/>
          </p:cNvSpPr>
          <p:nvPr/>
        </p:nvSpPr>
        <p:spPr bwMode="auto">
          <a:xfrm>
            <a:off x="4914900" y="5791202"/>
            <a:ext cx="205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err="1">
                <a:latin typeface="Times New Roman" pitchFamily="18" charset="0"/>
                <a:cs typeface="Times New Roman" pitchFamily="18" charset="0"/>
              </a:rPr>
              <a:t>Hình</a:t>
            </a:r>
            <a:r>
              <a:rPr lang="en-US" altLang="en-US" sz="2400" b="1" dirty="0">
                <a:latin typeface="Times New Roman" pitchFamily="18" charset="0"/>
                <a:cs typeface="Times New Roman" pitchFamily="18" charset="0"/>
              </a:rPr>
              <a:t> 23.2</a:t>
            </a:r>
          </a:p>
        </p:txBody>
      </p:sp>
      <p:sp>
        <p:nvSpPr>
          <p:cNvPr id="5" name="Hộp Văn bản 4">
            <a:extLst>
              <a:ext uri="{FF2B5EF4-FFF2-40B4-BE49-F238E27FC236}">
                <a16:creationId xmlns:a16="http://schemas.microsoft.com/office/drawing/2014/main" id="{A8ADDAE6-59F7-4C2B-51E0-699F15267337}"/>
              </a:ext>
            </a:extLst>
          </p:cNvPr>
          <p:cNvSpPr txBox="1"/>
          <p:nvPr/>
        </p:nvSpPr>
        <p:spPr>
          <a:xfrm>
            <a:off x="141514" y="1582169"/>
            <a:ext cx="4191000" cy="2074414"/>
          </a:xfrm>
          <a:prstGeom prst="rect">
            <a:avLst/>
          </a:prstGeom>
          <a:noFill/>
        </p:spPr>
        <p:txBody>
          <a:bodyPr wrap="square">
            <a:spAutoFit/>
          </a:bodyPr>
          <a:lstStyle/>
          <a:p>
            <a:pPr algn="just">
              <a:lnSpc>
                <a:spcPct val="115000"/>
              </a:lnSpc>
              <a:spcBef>
                <a:spcPts val="600"/>
              </a:spcBef>
              <a:spcAft>
                <a:spcPts val="800"/>
              </a:spcAft>
            </a:pPr>
            <a:r>
              <a:rPr lang="en-US" sz="2800" b="1" i="1"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i="1"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dòng</a:t>
            </a:r>
            <a:r>
              <a:rPr lang="en-US" sz="2800" b="1" i="1"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b="1" i="1"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nóng</a:t>
            </a:r>
            <a:r>
              <a:rPr lang="en-US" sz="2800" b="1" i="1"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i="1"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lạnh</a:t>
            </a:r>
            <a:r>
              <a:rPr lang="en-US" sz="2800" b="1" i="1"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di </a:t>
            </a:r>
            <a:r>
              <a:rPr lang="en-US" sz="2800" b="1" i="1"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800" b="1" i="1"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ngược</a:t>
            </a:r>
            <a:r>
              <a:rPr lang="en-US" sz="2800" b="1" i="1"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2800" b="1" i="1"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800" b="1" i="1"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b="1" i="1"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2800" b="1" i="1"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b="1" i="1"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dòng</a:t>
            </a:r>
            <a:r>
              <a:rPr lang="en-US" sz="2800" b="1" i="1"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b="1" i="1"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lưu</a:t>
            </a:r>
            <a:r>
              <a:rPr lang="en-US" sz="2800" b="1" i="1"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136355996"/>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374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1000"/>
                                        <p:tgtEl>
                                          <p:spTgt spid="73730"/>
                                        </p:tgtEl>
                                      </p:cBhvr>
                                    </p:animEffect>
                                  </p:childTnLst>
                                </p:cTn>
                              </p:par>
                              <p:par>
                                <p:cTn id="8" presetID="22" presetClass="entr" presetSubtype="4" fill="hold" grpId="0" nodeType="withEffect">
                                  <p:stCondLst>
                                    <p:cond delay="2500"/>
                                  </p:stCondLst>
                                  <p:childTnLst>
                                    <p:set>
                                      <p:cBhvr>
                                        <p:cTn id="9" dur="1" fill="hold">
                                          <p:stCondLst>
                                            <p:cond delay="0"/>
                                          </p:stCondLst>
                                        </p:cTn>
                                        <p:tgtEl>
                                          <p:spTgt spid="73743"/>
                                        </p:tgtEl>
                                        <p:attrNameLst>
                                          <p:attrName>style.visibility</p:attrName>
                                        </p:attrNameLst>
                                      </p:cBhvr>
                                      <p:to>
                                        <p:strVal val="visible"/>
                                      </p:to>
                                    </p:set>
                                    <p:animEffect transition="in" filter="wipe(down)">
                                      <p:cBhvr>
                                        <p:cTn id="10" dur="500"/>
                                        <p:tgtEl>
                                          <p:spTgt spid="73743"/>
                                        </p:tgtEl>
                                      </p:cBhvr>
                                    </p:animEffect>
                                  </p:childTnLst>
                                </p:cTn>
                              </p:par>
                              <p:par>
                                <p:cTn id="11" presetID="22" presetClass="entr" presetSubtype="2" fill="hold" grpId="0" nodeType="withEffect">
                                  <p:stCondLst>
                                    <p:cond delay="3000"/>
                                  </p:stCondLst>
                                  <p:childTnLst>
                                    <p:set>
                                      <p:cBhvr>
                                        <p:cTn id="12" dur="1" fill="hold">
                                          <p:stCondLst>
                                            <p:cond delay="0"/>
                                          </p:stCondLst>
                                        </p:cTn>
                                        <p:tgtEl>
                                          <p:spTgt spid="73744"/>
                                        </p:tgtEl>
                                        <p:attrNameLst>
                                          <p:attrName>style.visibility</p:attrName>
                                        </p:attrNameLst>
                                      </p:cBhvr>
                                      <p:to>
                                        <p:strVal val="visible"/>
                                      </p:to>
                                    </p:set>
                                    <p:animEffect transition="in" filter="wipe(right)">
                                      <p:cBhvr>
                                        <p:cTn id="13" dur="500"/>
                                        <p:tgtEl>
                                          <p:spTgt spid="73744"/>
                                        </p:tgtEl>
                                      </p:cBhvr>
                                    </p:animEffect>
                                  </p:childTnLst>
                                </p:cTn>
                              </p:par>
                              <p:par>
                                <p:cTn id="14" presetID="22" presetClass="entr" presetSubtype="1" fill="hold" grpId="0" nodeType="withEffect">
                                  <p:stCondLst>
                                    <p:cond delay="3500"/>
                                  </p:stCondLst>
                                  <p:childTnLst>
                                    <p:set>
                                      <p:cBhvr>
                                        <p:cTn id="15" dur="1" fill="hold">
                                          <p:stCondLst>
                                            <p:cond delay="0"/>
                                          </p:stCondLst>
                                        </p:cTn>
                                        <p:tgtEl>
                                          <p:spTgt spid="73741"/>
                                        </p:tgtEl>
                                        <p:attrNameLst>
                                          <p:attrName>style.visibility</p:attrName>
                                        </p:attrNameLst>
                                      </p:cBhvr>
                                      <p:to>
                                        <p:strVal val="visible"/>
                                      </p:to>
                                    </p:set>
                                    <p:animEffect transition="in" filter="wipe(up)">
                                      <p:cBhvr>
                                        <p:cTn id="16" dur="500"/>
                                        <p:tgtEl>
                                          <p:spTgt spid="73741"/>
                                        </p:tgtEl>
                                      </p:cBhvr>
                                    </p:animEffect>
                                  </p:childTnLst>
                                </p:cTn>
                              </p:par>
                              <p:par>
                                <p:cTn id="17" presetID="22" presetClass="entr" presetSubtype="8" fill="hold" grpId="0" nodeType="withEffect">
                                  <p:stCondLst>
                                    <p:cond delay="4000"/>
                                  </p:stCondLst>
                                  <p:childTnLst>
                                    <p:set>
                                      <p:cBhvr>
                                        <p:cTn id="18" dur="1" fill="hold">
                                          <p:stCondLst>
                                            <p:cond delay="0"/>
                                          </p:stCondLst>
                                        </p:cTn>
                                        <p:tgtEl>
                                          <p:spTgt spid="73745"/>
                                        </p:tgtEl>
                                        <p:attrNameLst>
                                          <p:attrName>style.visibility</p:attrName>
                                        </p:attrNameLst>
                                      </p:cBhvr>
                                      <p:to>
                                        <p:strVal val="visible"/>
                                      </p:to>
                                    </p:set>
                                    <p:animEffect transition="in" filter="wipe(left)">
                                      <p:cBhvr>
                                        <p:cTn id="19" dur="500"/>
                                        <p:tgtEl>
                                          <p:spTgt spid="73745"/>
                                        </p:tgtEl>
                                      </p:cBhvr>
                                    </p:animEffect>
                                  </p:childTnLst>
                                </p:cTn>
                              </p:par>
                              <p:par>
                                <p:cTn id="20" presetID="22" presetClass="entr" presetSubtype="4" fill="hold" grpId="1" nodeType="withEffect">
                                  <p:stCondLst>
                                    <p:cond delay="4500"/>
                                  </p:stCondLst>
                                  <p:childTnLst>
                                    <p:set>
                                      <p:cBhvr>
                                        <p:cTn id="21" dur="1" fill="hold">
                                          <p:stCondLst>
                                            <p:cond delay="0"/>
                                          </p:stCondLst>
                                        </p:cTn>
                                        <p:tgtEl>
                                          <p:spTgt spid="73743"/>
                                        </p:tgtEl>
                                        <p:attrNameLst>
                                          <p:attrName>style.visibility</p:attrName>
                                        </p:attrNameLst>
                                      </p:cBhvr>
                                      <p:to>
                                        <p:strVal val="visible"/>
                                      </p:to>
                                    </p:set>
                                    <p:animEffect transition="in" filter="wipe(down)">
                                      <p:cBhvr>
                                        <p:cTn id="22" dur="500"/>
                                        <p:tgtEl>
                                          <p:spTgt spid="73743"/>
                                        </p:tgtEl>
                                      </p:cBhvr>
                                    </p:animEffect>
                                  </p:childTnLst>
                                </p:cTn>
                              </p:par>
                              <p:par>
                                <p:cTn id="23" presetID="22" presetClass="entr" presetSubtype="2" fill="hold" grpId="1" nodeType="withEffect">
                                  <p:stCondLst>
                                    <p:cond delay="5000"/>
                                  </p:stCondLst>
                                  <p:childTnLst>
                                    <p:set>
                                      <p:cBhvr>
                                        <p:cTn id="24" dur="1" fill="hold">
                                          <p:stCondLst>
                                            <p:cond delay="0"/>
                                          </p:stCondLst>
                                        </p:cTn>
                                        <p:tgtEl>
                                          <p:spTgt spid="73744"/>
                                        </p:tgtEl>
                                        <p:attrNameLst>
                                          <p:attrName>style.visibility</p:attrName>
                                        </p:attrNameLst>
                                      </p:cBhvr>
                                      <p:to>
                                        <p:strVal val="visible"/>
                                      </p:to>
                                    </p:set>
                                    <p:animEffect transition="in" filter="wipe(right)">
                                      <p:cBhvr>
                                        <p:cTn id="25" dur="500"/>
                                        <p:tgtEl>
                                          <p:spTgt spid="73744"/>
                                        </p:tgtEl>
                                      </p:cBhvr>
                                    </p:animEffect>
                                  </p:childTnLst>
                                </p:cTn>
                              </p:par>
                              <p:par>
                                <p:cTn id="26" presetID="22" presetClass="entr" presetSubtype="1" fill="hold" grpId="1" nodeType="withEffect">
                                  <p:stCondLst>
                                    <p:cond delay="5500"/>
                                  </p:stCondLst>
                                  <p:childTnLst>
                                    <p:set>
                                      <p:cBhvr>
                                        <p:cTn id="27" dur="1" fill="hold">
                                          <p:stCondLst>
                                            <p:cond delay="0"/>
                                          </p:stCondLst>
                                        </p:cTn>
                                        <p:tgtEl>
                                          <p:spTgt spid="73741"/>
                                        </p:tgtEl>
                                        <p:attrNameLst>
                                          <p:attrName>style.visibility</p:attrName>
                                        </p:attrNameLst>
                                      </p:cBhvr>
                                      <p:to>
                                        <p:strVal val="visible"/>
                                      </p:to>
                                    </p:set>
                                    <p:animEffect transition="in" filter="wipe(up)">
                                      <p:cBhvr>
                                        <p:cTn id="28" dur="500"/>
                                        <p:tgtEl>
                                          <p:spTgt spid="73741"/>
                                        </p:tgtEl>
                                      </p:cBhvr>
                                    </p:animEffect>
                                  </p:childTnLst>
                                </p:cTn>
                              </p:par>
                              <p:par>
                                <p:cTn id="29" presetID="22" presetClass="entr" presetSubtype="8" fill="hold" grpId="1" nodeType="withEffect">
                                  <p:stCondLst>
                                    <p:cond delay="6000"/>
                                  </p:stCondLst>
                                  <p:childTnLst>
                                    <p:set>
                                      <p:cBhvr>
                                        <p:cTn id="30" dur="1" fill="hold">
                                          <p:stCondLst>
                                            <p:cond delay="0"/>
                                          </p:stCondLst>
                                        </p:cTn>
                                        <p:tgtEl>
                                          <p:spTgt spid="73745"/>
                                        </p:tgtEl>
                                        <p:attrNameLst>
                                          <p:attrName>style.visibility</p:attrName>
                                        </p:attrNameLst>
                                      </p:cBhvr>
                                      <p:to>
                                        <p:strVal val="visible"/>
                                      </p:to>
                                    </p:set>
                                    <p:animEffect transition="in" filter="wipe(left)">
                                      <p:cBhvr>
                                        <p:cTn id="31" dur="500"/>
                                        <p:tgtEl>
                                          <p:spTgt spid="73745"/>
                                        </p:tgtEl>
                                      </p:cBhvr>
                                    </p:animEffect>
                                  </p:childTnLst>
                                </p:cTn>
                              </p:par>
                              <p:par>
                                <p:cTn id="32" presetID="22" presetClass="entr" presetSubtype="4" fill="hold" grpId="0" nodeType="withEffect">
                                  <p:stCondLst>
                                    <p:cond delay="2000"/>
                                  </p:stCondLst>
                                  <p:childTnLst>
                                    <p:set>
                                      <p:cBhvr>
                                        <p:cTn id="33" dur="1" fill="hold">
                                          <p:stCondLst>
                                            <p:cond delay="0"/>
                                          </p:stCondLst>
                                        </p:cTn>
                                        <p:tgtEl>
                                          <p:spTgt spid="73746"/>
                                        </p:tgtEl>
                                        <p:attrNameLst>
                                          <p:attrName>style.visibility</p:attrName>
                                        </p:attrNameLst>
                                      </p:cBhvr>
                                      <p:to>
                                        <p:strVal val="visible"/>
                                      </p:to>
                                    </p:set>
                                    <p:animEffect transition="in" filter="wipe(down)">
                                      <p:cBhvr>
                                        <p:cTn id="34" dur="5000"/>
                                        <p:tgtEl>
                                          <p:spTgt spid="7374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xit" presetSubtype="16" fill="hold" grpId="1" nodeType="clickEffect">
                                  <p:stCondLst>
                                    <p:cond delay="0"/>
                                  </p:stCondLst>
                                  <p:childTnLst>
                                    <p:animEffect transition="out" filter="box(in)">
                                      <p:cBhvr>
                                        <p:cTn id="38" dur="500"/>
                                        <p:tgtEl>
                                          <p:spTgt spid="73746"/>
                                        </p:tgtEl>
                                      </p:cBhvr>
                                    </p:animEffect>
                                    <p:set>
                                      <p:cBhvr>
                                        <p:cTn id="39" dur="1" fill="hold">
                                          <p:stCondLst>
                                            <p:cond delay="499"/>
                                          </p:stCondLst>
                                        </p:cTn>
                                        <p:tgtEl>
                                          <p:spTgt spid="73746"/>
                                        </p:tgtEl>
                                        <p:attrNameLst>
                                          <p:attrName>style.visibility</p:attrName>
                                        </p:attrNameLst>
                                      </p:cBhvr>
                                      <p:to>
                                        <p:strVal val="hidden"/>
                                      </p:to>
                                    </p:set>
                                  </p:childTnLst>
                                </p:cTn>
                              </p:par>
                              <p:par>
                                <p:cTn id="40" presetID="4" presetClass="exit" presetSubtype="16" fill="hold" grpId="2" nodeType="withEffect">
                                  <p:stCondLst>
                                    <p:cond delay="0"/>
                                  </p:stCondLst>
                                  <p:childTnLst>
                                    <p:animEffect transition="out" filter="box(in)">
                                      <p:cBhvr>
                                        <p:cTn id="41" dur="500"/>
                                        <p:tgtEl>
                                          <p:spTgt spid="73745"/>
                                        </p:tgtEl>
                                      </p:cBhvr>
                                    </p:animEffect>
                                    <p:set>
                                      <p:cBhvr>
                                        <p:cTn id="42" dur="1" fill="hold">
                                          <p:stCondLst>
                                            <p:cond delay="499"/>
                                          </p:stCondLst>
                                        </p:cTn>
                                        <p:tgtEl>
                                          <p:spTgt spid="73745"/>
                                        </p:tgtEl>
                                        <p:attrNameLst>
                                          <p:attrName>style.visibility</p:attrName>
                                        </p:attrNameLst>
                                      </p:cBhvr>
                                      <p:to>
                                        <p:strVal val="hidden"/>
                                      </p:to>
                                    </p:set>
                                  </p:childTnLst>
                                </p:cTn>
                              </p:par>
                              <p:par>
                                <p:cTn id="43" presetID="4" presetClass="exit" presetSubtype="16" fill="hold" grpId="2" nodeType="withEffect">
                                  <p:stCondLst>
                                    <p:cond delay="0"/>
                                  </p:stCondLst>
                                  <p:childTnLst>
                                    <p:animEffect transition="out" filter="box(in)">
                                      <p:cBhvr>
                                        <p:cTn id="44" dur="500"/>
                                        <p:tgtEl>
                                          <p:spTgt spid="73743"/>
                                        </p:tgtEl>
                                      </p:cBhvr>
                                    </p:animEffect>
                                    <p:set>
                                      <p:cBhvr>
                                        <p:cTn id="45" dur="1" fill="hold">
                                          <p:stCondLst>
                                            <p:cond delay="499"/>
                                          </p:stCondLst>
                                        </p:cTn>
                                        <p:tgtEl>
                                          <p:spTgt spid="73743"/>
                                        </p:tgtEl>
                                        <p:attrNameLst>
                                          <p:attrName>style.visibility</p:attrName>
                                        </p:attrNameLst>
                                      </p:cBhvr>
                                      <p:to>
                                        <p:strVal val="hidden"/>
                                      </p:to>
                                    </p:set>
                                  </p:childTnLst>
                                </p:cTn>
                              </p:par>
                              <p:par>
                                <p:cTn id="46" presetID="4" presetClass="exit" presetSubtype="16" fill="hold" grpId="2" nodeType="withEffect">
                                  <p:stCondLst>
                                    <p:cond delay="0"/>
                                  </p:stCondLst>
                                  <p:childTnLst>
                                    <p:animEffect transition="out" filter="box(in)">
                                      <p:cBhvr>
                                        <p:cTn id="47" dur="500"/>
                                        <p:tgtEl>
                                          <p:spTgt spid="73744"/>
                                        </p:tgtEl>
                                      </p:cBhvr>
                                    </p:animEffect>
                                    <p:set>
                                      <p:cBhvr>
                                        <p:cTn id="48" dur="1" fill="hold">
                                          <p:stCondLst>
                                            <p:cond delay="499"/>
                                          </p:stCondLst>
                                        </p:cTn>
                                        <p:tgtEl>
                                          <p:spTgt spid="73744"/>
                                        </p:tgtEl>
                                        <p:attrNameLst>
                                          <p:attrName>style.visibility</p:attrName>
                                        </p:attrNameLst>
                                      </p:cBhvr>
                                      <p:to>
                                        <p:strVal val="hidden"/>
                                      </p:to>
                                    </p:set>
                                  </p:childTnLst>
                                </p:cTn>
                              </p:par>
                              <p:par>
                                <p:cTn id="49" presetID="4" presetClass="exit" presetSubtype="16" fill="hold" grpId="2" nodeType="withEffect">
                                  <p:stCondLst>
                                    <p:cond delay="0"/>
                                  </p:stCondLst>
                                  <p:childTnLst>
                                    <p:animEffect transition="out" filter="box(in)">
                                      <p:cBhvr>
                                        <p:cTn id="50" dur="500"/>
                                        <p:tgtEl>
                                          <p:spTgt spid="73741"/>
                                        </p:tgtEl>
                                      </p:cBhvr>
                                    </p:animEffect>
                                    <p:set>
                                      <p:cBhvr>
                                        <p:cTn id="51" dur="1" fill="hold">
                                          <p:stCondLst>
                                            <p:cond delay="499"/>
                                          </p:stCondLst>
                                        </p:cTn>
                                        <p:tgtEl>
                                          <p:spTgt spid="73741"/>
                                        </p:tgtEl>
                                        <p:attrNameLst>
                                          <p:attrName>style.visibility</p:attrName>
                                        </p:attrNameLst>
                                      </p:cBhvr>
                                      <p:to>
                                        <p:strVal val="hidden"/>
                                      </p:to>
                                    </p:set>
                                  </p:childTnLst>
                                </p:cTn>
                              </p:par>
                              <p:par>
                                <p:cTn id="52" presetID="4" presetClass="exit" presetSubtype="16" fill="hold" nodeType="withEffect">
                                  <p:stCondLst>
                                    <p:cond delay="0"/>
                                  </p:stCondLst>
                                  <p:childTnLst>
                                    <p:animEffect transition="out" filter="box(in)">
                                      <p:cBhvr>
                                        <p:cTn id="53" dur="500"/>
                                        <p:tgtEl>
                                          <p:spTgt spid="73730"/>
                                        </p:tgtEl>
                                      </p:cBhvr>
                                    </p:animEffect>
                                    <p:set>
                                      <p:cBhvr>
                                        <p:cTn id="54" dur="1" fill="hold">
                                          <p:stCondLst>
                                            <p:cond delay="499"/>
                                          </p:stCondLst>
                                        </p:cTn>
                                        <p:tgtEl>
                                          <p:spTgt spid="73730"/>
                                        </p:tgtEl>
                                        <p:attrNameLst>
                                          <p:attrName>style.visibility</p:attrName>
                                        </p:attrNameLst>
                                      </p:cBhvr>
                                      <p:to>
                                        <p:strVal val="hidden"/>
                                      </p:to>
                                    </p:set>
                                  </p:childTnLst>
                                </p:cTn>
                              </p:par>
                            </p:childTnLst>
                          </p:cTn>
                        </p:par>
                      </p:childTnLst>
                    </p:cTn>
                  </p:par>
                </p:childTnLst>
              </p:cTn>
              <p:nextCondLst>
                <p:cond evt="onClick" delay="0">
                  <p:tgtEl>
                    <p:spTgt spid="73749"/>
                  </p:tgtEl>
                </p:cond>
              </p:nextCondLst>
            </p:seq>
          </p:childTnLst>
        </p:cTn>
      </p:par>
    </p:tnLst>
    <p:bldLst>
      <p:bldP spid="73741" grpId="0" animBg="1"/>
      <p:bldP spid="73741" grpId="1" animBg="1"/>
      <p:bldP spid="73741" grpId="2" animBg="1"/>
      <p:bldP spid="73743" grpId="0" animBg="1"/>
      <p:bldP spid="73743" grpId="1" animBg="1"/>
      <p:bldP spid="73743" grpId="2" animBg="1"/>
      <p:bldP spid="73744" grpId="0" animBg="1"/>
      <p:bldP spid="73744" grpId="1" animBg="1"/>
      <p:bldP spid="73744" grpId="2" animBg="1"/>
      <p:bldP spid="73745" grpId="0" animBg="1"/>
      <p:bldP spid="73745" grpId="1" animBg="1"/>
      <p:bldP spid="73745" grpId="2" animBg="1"/>
      <p:bldP spid="73746" grpId="0" animBg="1"/>
      <p:bldP spid="7374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Flame-04-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03947" y="3857625"/>
            <a:ext cx="571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AutoShape 3"/>
          <p:cNvSpPr>
            <a:spLocks noChangeArrowheads="1"/>
          </p:cNvSpPr>
          <p:nvPr/>
        </p:nvSpPr>
        <p:spPr bwMode="auto">
          <a:xfrm flipH="1">
            <a:off x="2571750" y="3257551"/>
            <a:ext cx="1485900" cy="762000"/>
          </a:xfrm>
          <a:prstGeom prst="cube">
            <a:avLst>
              <a:gd name="adj" fmla="val 91454"/>
            </a:avLst>
          </a:prstGeom>
          <a:gradFill rotWithShape="1">
            <a:gsLst>
              <a:gs pos="0">
                <a:schemeClr val="bg1">
                  <a:gamma/>
                  <a:shade val="0"/>
                  <a:invGamma/>
                </a:schemeClr>
              </a:gs>
              <a:gs pos="50000">
                <a:schemeClr val="bg1"/>
              </a:gs>
              <a:gs pos="100000">
                <a:schemeClr val="bg1">
                  <a:gamma/>
                  <a:shade val="0"/>
                  <a:invGamma/>
                </a:schemeClr>
              </a:gs>
            </a:gsLst>
            <a:lin ang="5400000" scaled="1"/>
          </a:gradFill>
          <a:ln w="9525">
            <a:solidFill>
              <a:schemeClr val="tx1"/>
            </a:solidFill>
            <a:miter lim="800000"/>
            <a:headEnd/>
            <a:tailEnd/>
          </a:ln>
          <a:effectLst/>
        </p:spPr>
        <p:txBody>
          <a:bodyPr wrap="none" anchor="ctr"/>
          <a:lstStyle/>
          <a:p>
            <a:pPr>
              <a:defRPr/>
            </a:pPr>
            <a:endParaRPr lang="en-US" sz="1350">
              <a:latin typeface="Arial" charset="0"/>
            </a:endParaRPr>
          </a:p>
        </p:txBody>
      </p:sp>
      <p:pic>
        <p:nvPicPr>
          <p:cNvPr id="10244"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5600" y="381001"/>
            <a:ext cx="3048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Freeform 5"/>
          <p:cNvSpPr>
            <a:spLocks/>
          </p:cNvSpPr>
          <p:nvPr/>
        </p:nvSpPr>
        <p:spPr bwMode="auto">
          <a:xfrm rot="10800000">
            <a:off x="3048000" y="3048001"/>
            <a:ext cx="120254" cy="484188"/>
          </a:xfrm>
          <a:custGeom>
            <a:avLst/>
            <a:gdLst>
              <a:gd name="T0" fmla="*/ 2147483646 w 101"/>
              <a:gd name="T1" fmla="*/ 2147483646 h 305"/>
              <a:gd name="T2" fmla="*/ 2147483646 w 101"/>
              <a:gd name="T3" fmla="*/ 2147483646 h 305"/>
              <a:gd name="T4" fmla="*/ 2147483646 w 101"/>
              <a:gd name="T5" fmla="*/ 2147483646 h 305"/>
              <a:gd name="T6" fmla="*/ 2147483646 w 101"/>
              <a:gd name="T7" fmla="*/ 2147483646 h 305"/>
              <a:gd name="T8" fmla="*/ 2147483646 w 101"/>
              <a:gd name="T9" fmla="*/ 2147483646 h 305"/>
              <a:gd name="T10" fmla="*/ 0 w 101"/>
              <a:gd name="T11" fmla="*/ 2147483646 h 305"/>
              <a:gd name="T12" fmla="*/ 0 60000 65536"/>
              <a:gd name="T13" fmla="*/ 0 60000 65536"/>
              <a:gd name="T14" fmla="*/ 0 60000 65536"/>
              <a:gd name="T15" fmla="*/ 0 60000 65536"/>
              <a:gd name="T16" fmla="*/ 0 60000 65536"/>
              <a:gd name="T17" fmla="*/ 0 60000 65536"/>
              <a:gd name="T18" fmla="*/ 0 w 101"/>
              <a:gd name="T19" fmla="*/ 0 h 305"/>
              <a:gd name="T20" fmla="*/ 101 w 101"/>
              <a:gd name="T21" fmla="*/ 305 h 305"/>
            </a:gdLst>
            <a:ahLst/>
            <a:cxnLst>
              <a:cxn ang="T12">
                <a:pos x="T0" y="T1"/>
              </a:cxn>
              <a:cxn ang="T13">
                <a:pos x="T2" y="T3"/>
              </a:cxn>
              <a:cxn ang="T14">
                <a:pos x="T4" y="T5"/>
              </a:cxn>
              <a:cxn ang="T15">
                <a:pos x="T6" y="T7"/>
              </a:cxn>
              <a:cxn ang="T16">
                <a:pos x="T8" y="T9"/>
              </a:cxn>
              <a:cxn ang="T17">
                <a:pos x="T10" y="T11"/>
              </a:cxn>
            </a:cxnLst>
            <a:rect l="T18" t="T19" r="T20" b="T21"/>
            <a:pathLst>
              <a:path w="101" h="305">
                <a:moveTo>
                  <a:pt x="73" y="305"/>
                </a:moveTo>
                <a:cubicBezTo>
                  <a:pt x="79" y="259"/>
                  <a:pt x="85" y="228"/>
                  <a:pt x="101" y="186"/>
                </a:cubicBezTo>
                <a:cubicBezTo>
                  <a:pt x="98" y="171"/>
                  <a:pt x="100" y="153"/>
                  <a:pt x="91" y="140"/>
                </a:cubicBezTo>
                <a:cubicBezTo>
                  <a:pt x="86" y="132"/>
                  <a:pt x="67" y="140"/>
                  <a:pt x="64" y="131"/>
                </a:cubicBezTo>
                <a:cubicBezTo>
                  <a:pt x="57" y="123"/>
                  <a:pt x="75" y="42"/>
                  <a:pt x="64" y="21"/>
                </a:cubicBezTo>
                <a:cubicBezTo>
                  <a:pt x="53" y="0"/>
                  <a:pt x="13" y="7"/>
                  <a:pt x="0" y="3"/>
                </a:cubicBezTo>
              </a:path>
            </a:pathLst>
          </a:custGeom>
          <a:noFill/>
          <a:ln w="88900">
            <a:pattFill prst="pct60">
              <a:fgClr>
                <a:srgbClr val="660066"/>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81926" name="AutoShape 6"/>
          <p:cNvSpPr>
            <a:spLocks noChangeArrowheads="1"/>
          </p:cNvSpPr>
          <p:nvPr/>
        </p:nvSpPr>
        <p:spPr bwMode="auto">
          <a:xfrm flipH="1">
            <a:off x="2228850" y="4876800"/>
            <a:ext cx="1771650" cy="762000"/>
          </a:xfrm>
          <a:prstGeom prst="cube">
            <a:avLst>
              <a:gd name="adj" fmla="val 72500"/>
            </a:avLst>
          </a:prstGeom>
          <a:gradFill rotWithShape="1">
            <a:gsLst>
              <a:gs pos="0">
                <a:schemeClr val="bg1"/>
              </a:gs>
              <a:gs pos="50000">
                <a:schemeClr val="bg2"/>
              </a:gs>
              <a:gs pos="100000">
                <a:schemeClr val="bg1"/>
              </a:gs>
            </a:gsLst>
            <a:lin ang="2700000" scaled="1"/>
          </a:gradFill>
          <a:ln w="9525">
            <a:noFill/>
            <a:miter lim="800000"/>
            <a:headEnd/>
            <a:tailEnd/>
          </a:ln>
          <a:effectLst/>
        </p:spPr>
        <p:txBody>
          <a:bodyPr wrap="none" anchor="ctr"/>
          <a:lstStyle/>
          <a:p>
            <a:pPr>
              <a:defRPr/>
            </a:pPr>
            <a:endParaRPr lang="en-US" sz="1350">
              <a:latin typeface="Arial" charset="0"/>
            </a:endParaRPr>
          </a:p>
        </p:txBody>
      </p:sp>
      <p:sp>
        <p:nvSpPr>
          <p:cNvPr id="81927" name="AutoShape 7"/>
          <p:cNvSpPr>
            <a:spLocks noChangeArrowheads="1"/>
          </p:cNvSpPr>
          <p:nvPr/>
        </p:nvSpPr>
        <p:spPr bwMode="auto">
          <a:xfrm>
            <a:off x="2514600" y="838200"/>
            <a:ext cx="57150" cy="4267200"/>
          </a:xfrm>
          <a:prstGeom prst="can">
            <a:avLst>
              <a:gd name="adj" fmla="val 52370"/>
            </a:avLst>
          </a:prstGeom>
          <a:gradFill rotWithShape="1">
            <a:gsLst>
              <a:gs pos="0">
                <a:schemeClr val="bg2"/>
              </a:gs>
              <a:gs pos="50000">
                <a:schemeClr val="bg1"/>
              </a:gs>
              <a:gs pos="100000">
                <a:schemeClr val="bg2"/>
              </a:gs>
            </a:gsLst>
            <a:lin ang="0" scaled="1"/>
          </a:gradFill>
          <a:ln w="9525">
            <a:solidFill>
              <a:schemeClr val="tx1"/>
            </a:solidFill>
            <a:round/>
            <a:headEnd/>
            <a:tailEnd/>
          </a:ln>
          <a:effectLst/>
        </p:spPr>
        <p:txBody>
          <a:bodyPr wrap="none" anchor="ctr"/>
          <a:lstStyle/>
          <a:p>
            <a:pPr>
              <a:defRPr/>
            </a:pPr>
            <a:endParaRPr lang="en-US" sz="1350">
              <a:latin typeface="Arial" charset="0"/>
            </a:endParaRPr>
          </a:p>
        </p:txBody>
      </p:sp>
      <p:sp>
        <p:nvSpPr>
          <p:cNvPr id="81928" name="AutoShape 8"/>
          <p:cNvSpPr>
            <a:spLocks noChangeArrowheads="1"/>
          </p:cNvSpPr>
          <p:nvPr/>
        </p:nvSpPr>
        <p:spPr bwMode="auto">
          <a:xfrm rot="16200000" flipH="1">
            <a:off x="2562225" y="3419475"/>
            <a:ext cx="76200" cy="400050"/>
          </a:xfrm>
          <a:prstGeom prst="can">
            <a:avLst>
              <a:gd name="adj" fmla="val 6546"/>
            </a:avLst>
          </a:prstGeom>
          <a:gradFill rotWithShape="1">
            <a:gsLst>
              <a:gs pos="0">
                <a:schemeClr val="bg2"/>
              </a:gs>
              <a:gs pos="50000">
                <a:schemeClr val="bg1"/>
              </a:gs>
              <a:gs pos="100000">
                <a:schemeClr val="bg2"/>
              </a:gs>
            </a:gsLst>
            <a:lin ang="0" scaled="1"/>
          </a:gradFill>
          <a:ln w="9525">
            <a:solidFill>
              <a:schemeClr val="tx1"/>
            </a:solidFill>
            <a:round/>
            <a:headEnd/>
            <a:tailEnd/>
          </a:ln>
          <a:effectLst/>
        </p:spPr>
        <p:txBody>
          <a:bodyPr wrap="none" anchor="ctr"/>
          <a:lstStyle/>
          <a:p>
            <a:pPr>
              <a:defRPr/>
            </a:pPr>
            <a:endParaRPr lang="en-US" sz="1350">
              <a:latin typeface="Arial" charset="0"/>
            </a:endParaRPr>
          </a:p>
        </p:txBody>
      </p:sp>
      <p:sp>
        <p:nvSpPr>
          <p:cNvPr id="81929" name="AutoShape 9"/>
          <p:cNvSpPr>
            <a:spLocks noChangeArrowheads="1"/>
          </p:cNvSpPr>
          <p:nvPr/>
        </p:nvSpPr>
        <p:spPr bwMode="auto">
          <a:xfrm rot="16200000" flipH="1">
            <a:off x="2676525" y="1476375"/>
            <a:ext cx="76200" cy="628650"/>
          </a:xfrm>
          <a:prstGeom prst="can">
            <a:avLst>
              <a:gd name="adj" fmla="val 10287"/>
            </a:avLst>
          </a:prstGeom>
          <a:gradFill rotWithShape="1">
            <a:gsLst>
              <a:gs pos="0">
                <a:schemeClr val="bg2"/>
              </a:gs>
              <a:gs pos="50000">
                <a:schemeClr val="bg1"/>
              </a:gs>
              <a:gs pos="100000">
                <a:schemeClr val="bg2"/>
              </a:gs>
            </a:gsLst>
            <a:lin ang="0" scaled="1"/>
          </a:gradFill>
          <a:ln w="9525">
            <a:solidFill>
              <a:schemeClr val="tx1"/>
            </a:solidFill>
            <a:round/>
            <a:headEnd/>
            <a:tailEnd/>
          </a:ln>
          <a:effectLst/>
        </p:spPr>
        <p:txBody>
          <a:bodyPr wrap="none" anchor="ctr"/>
          <a:lstStyle/>
          <a:p>
            <a:pPr>
              <a:defRPr/>
            </a:pPr>
            <a:endParaRPr lang="en-US" sz="1350">
              <a:latin typeface="Arial" charset="0"/>
            </a:endParaRPr>
          </a:p>
        </p:txBody>
      </p:sp>
      <p:sp>
        <p:nvSpPr>
          <p:cNvPr id="81930" name="Rectangle 10"/>
          <p:cNvSpPr>
            <a:spLocks noChangeArrowheads="1"/>
          </p:cNvSpPr>
          <p:nvPr/>
        </p:nvSpPr>
        <p:spPr bwMode="auto">
          <a:xfrm>
            <a:off x="2457450" y="1704975"/>
            <a:ext cx="171450" cy="152400"/>
          </a:xfrm>
          <a:prstGeom prst="rect">
            <a:avLst/>
          </a:prstGeom>
          <a:gradFill rotWithShape="1">
            <a:gsLst>
              <a:gs pos="0">
                <a:schemeClr val="bg2"/>
              </a:gs>
              <a:gs pos="50000">
                <a:schemeClr val="bg1"/>
              </a:gs>
              <a:gs pos="100000">
                <a:schemeClr val="bg2"/>
              </a:gs>
            </a:gsLst>
            <a:lin ang="0" scaled="1"/>
          </a:gradFill>
          <a:ln w="9525" algn="ctr">
            <a:solidFill>
              <a:schemeClr val="tx1"/>
            </a:solidFill>
            <a:miter lim="800000"/>
            <a:headEnd/>
            <a:tailEnd/>
          </a:ln>
          <a:effectLst/>
        </p:spPr>
        <p:txBody>
          <a:bodyPr wrap="none" anchor="ctr"/>
          <a:lstStyle/>
          <a:p>
            <a:pPr>
              <a:defRPr/>
            </a:pPr>
            <a:endParaRPr lang="en-US" sz="1350">
              <a:latin typeface="Arial" charset="0"/>
            </a:endParaRPr>
          </a:p>
        </p:txBody>
      </p:sp>
      <p:sp>
        <p:nvSpPr>
          <p:cNvPr id="81931" name="Rectangle 11"/>
          <p:cNvSpPr>
            <a:spLocks noChangeArrowheads="1"/>
          </p:cNvSpPr>
          <p:nvPr/>
        </p:nvSpPr>
        <p:spPr bwMode="auto">
          <a:xfrm>
            <a:off x="2457450" y="3538539"/>
            <a:ext cx="171450" cy="152400"/>
          </a:xfrm>
          <a:prstGeom prst="rect">
            <a:avLst/>
          </a:prstGeom>
          <a:gradFill rotWithShape="1">
            <a:gsLst>
              <a:gs pos="0">
                <a:schemeClr val="bg2"/>
              </a:gs>
              <a:gs pos="50000">
                <a:schemeClr val="bg1"/>
              </a:gs>
              <a:gs pos="100000">
                <a:schemeClr val="bg2"/>
              </a:gs>
            </a:gsLst>
            <a:lin ang="0" scaled="1"/>
          </a:gradFill>
          <a:ln w="9525" algn="ctr">
            <a:solidFill>
              <a:schemeClr val="tx1"/>
            </a:solidFill>
            <a:miter lim="800000"/>
            <a:headEnd/>
            <a:tailEnd/>
          </a:ln>
          <a:effectLst/>
        </p:spPr>
        <p:txBody>
          <a:bodyPr wrap="none" anchor="ctr"/>
          <a:lstStyle/>
          <a:p>
            <a:pPr>
              <a:defRPr/>
            </a:pPr>
            <a:endParaRPr lang="en-US" sz="1350">
              <a:latin typeface="Arial" charset="0"/>
            </a:endParaRPr>
          </a:p>
        </p:txBody>
      </p:sp>
      <p:sp>
        <p:nvSpPr>
          <p:cNvPr id="10252" name="Freeform 12"/>
          <p:cNvSpPr>
            <a:spLocks/>
          </p:cNvSpPr>
          <p:nvPr/>
        </p:nvSpPr>
        <p:spPr bwMode="auto">
          <a:xfrm>
            <a:off x="2925366" y="2209800"/>
            <a:ext cx="800100" cy="1600200"/>
          </a:xfrm>
          <a:custGeom>
            <a:avLst/>
            <a:gdLst>
              <a:gd name="T0" fmla="*/ 0 w 864"/>
              <a:gd name="T1" fmla="*/ 2147483646 h 1188"/>
              <a:gd name="T2" fmla="*/ 2147483646 w 864"/>
              <a:gd name="T3" fmla="*/ 2147483646 h 1188"/>
              <a:gd name="T4" fmla="*/ 2147483646 w 864"/>
              <a:gd name="T5" fmla="*/ 2147483646 h 1188"/>
              <a:gd name="T6" fmla="*/ 2147483646 w 864"/>
              <a:gd name="T7" fmla="*/ 2147483646 h 1188"/>
              <a:gd name="T8" fmla="*/ 2147483646 w 864"/>
              <a:gd name="T9" fmla="*/ 2147483646 h 1188"/>
              <a:gd name="T10" fmla="*/ 2147483646 w 864"/>
              <a:gd name="T11" fmla="*/ 2147483646 h 1188"/>
              <a:gd name="T12" fmla="*/ 2147483646 w 864"/>
              <a:gd name="T13" fmla="*/ 2147483646 h 1188"/>
              <a:gd name="T14" fmla="*/ 2147483646 w 864"/>
              <a:gd name="T15" fmla="*/ 2147483646 h 1188"/>
              <a:gd name="T16" fmla="*/ 2147483646 w 864"/>
              <a:gd name="T17" fmla="*/ 2147483646 h 1188"/>
              <a:gd name="T18" fmla="*/ 2147483646 w 864"/>
              <a:gd name="T19" fmla="*/ 2147483646 h 1188"/>
              <a:gd name="T20" fmla="*/ 2147483646 w 864"/>
              <a:gd name="T21" fmla="*/ 2147483646 h 1188"/>
              <a:gd name="T22" fmla="*/ 2147483646 w 864"/>
              <a:gd name="T23" fmla="*/ 2147483646 h 1188"/>
              <a:gd name="T24" fmla="*/ 2147483646 w 864"/>
              <a:gd name="T25" fmla="*/ 2147483646 h 1188"/>
              <a:gd name="T26" fmla="*/ 2147483646 w 864"/>
              <a:gd name="T27" fmla="*/ 2147483646 h 1188"/>
              <a:gd name="T28" fmla="*/ 2147483646 w 864"/>
              <a:gd name="T29" fmla="*/ 2147483646 h 1188"/>
              <a:gd name="T30" fmla="*/ 2147483646 w 864"/>
              <a:gd name="T31" fmla="*/ 2147483646 h 1188"/>
              <a:gd name="T32" fmla="*/ 2147483646 w 864"/>
              <a:gd name="T33" fmla="*/ 2147483646 h 1188"/>
              <a:gd name="T34" fmla="*/ 2147483646 w 864"/>
              <a:gd name="T35" fmla="*/ 2147483646 h 1188"/>
              <a:gd name="T36" fmla="*/ 2147483646 w 864"/>
              <a:gd name="T37" fmla="*/ 2147483646 h 1188"/>
              <a:gd name="T38" fmla="*/ 2147483646 w 864"/>
              <a:gd name="T39" fmla="*/ 2147483646 h 1188"/>
              <a:gd name="T40" fmla="*/ 2147483646 w 864"/>
              <a:gd name="T41" fmla="*/ 2147483646 h 1188"/>
              <a:gd name="T42" fmla="*/ 2147483646 w 864"/>
              <a:gd name="T43" fmla="*/ 0 h 1188"/>
              <a:gd name="T44" fmla="*/ 2147483646 w 864"/>
              <a:gd name="T45" fmla="*/ 2147483646 h 1188"/>
              <a:gd name="T46" fmla="*/ 2147483646 w 864"/>
              <a:gd name="T47" fmla="*/ 2147483646 h 1188"/>
              <a:gd name="T48" fmla="*/ 2147483646 w 864"/>
              <a:gd name="T49" fmla="*/ 2147483646 h 1188"/>
              <a:gd name="T50" fmla="*/ 2147483646 w 864"/>
              <a:gd name="T51" fmla="*/ 2147483646 h 1188"/>
              <a:gd name="T52" fmla="*/ 0 w 864"/>
              <a:gd name="T53" fmla="*/ 2147483646 h 11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64"/>
              <a:gd name="T82" fmla="*/ 0 h 1188"/>
              <a:gd name="T83" fmla="*/ 864 w 864"/>
              <a:gd name="T84" fmla="*/ 1188 h 11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64" h="1188">
                <a:moveTo>
                  <a:pt x="0" y="172"/>
                </a:moveTo>
                <a:lnTo>
                  <a:pt x="48" y="220"/>
                </a:lnTo>
                <a:lnTo>
                  <a:pt x="45" y="1081"/>
                </a:lnTo>
                <a:lnTo>
                  <a:pt x="84" y="1120"/>
                </a:lnTo>
                <a:lnTo>
                  <a:pt x="141" y="1147"/>
                </a:lnTo>
                <a:lnTo>
                  <a:pt x="228" y="1171"/>
                </a:lnTo>
                <a:lnTo>
                  <a:pt x="333" y="1186"/>
                </a:lnTo>
                <a:lnTo>
                  <a:pt x="452" y="1188"/>
                </a:lnTo>
                <a:lnTo>
                  <a:pt x="576" y="1180"/>
                </a:lnTo>
                <a:lnTo>
                  <a:pt x="648" y="1168"/>
                </a:lnTo>
                <a:lnTo>
                  <a:pt x="726" y="1147"/>
                </a:lnTo>
                <a:lnTo>
                  <a:pt x="789" y="1114"/>
                </a:lnTo>
                <a:lnTo>
                  <a:pt x="819" y="1072"/>
                </a:lnTo>
                <a:lnTo>
                  <a:pt x="816" y="220"/>
                </a:lnTo>
                <a:lnTo>
                  <a:pt x="864" y="172"/>
                </a:lnTo>
                <a:lnTo>
                  <a:pt x="856" y="132"/>
                </a:lnTo>
                <a:lnTo>
                  <a:pt x="844" y="112"/>
                </a:lnTo>
                <a:lnTo>
                  <a:pt x="816" y="80"/>
                </a:lnTo>
                <a:lnTo>
                  <a:pt x="708" y="32"/>
                </a:lnTo>
                <a:lnTo>
                  <a:pt x="612" y="12"/>
                </a:lnTo>
                <a:lnTo>
                  <a:pt x="536" y="4"/>
                </a:lnTo>
                <a:lnTo>
                  <a:pt x="392" y="0"/>
                </a:lnTo>
                <a:lnTo>
                  <a:pt x="240" y="16"/>
                </a:lnTo>
                <a:lnTo>
                  <a:pt x="108" y="48"/>
                </a:lnTo>
                <a:lnTo>
                  <a:pt x="56" y="80"/>
                </a:lnTo>
                <a:lnTo>
                  <a:pt x="12" y="116"/>
                </a:lnTo>
                <a:lnTo>
                  <a:pt x="0" y="172"/>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10253" name="Oval 13"/>
          <p:cNvSpPr>
            <a:spLocks noChangeArrowheads="1"/>
          </p:cNvSpPr>
          <p:nvPr/>
        </p:nvSpPr>
        <p:spPr bwMode="auto">
          <a:xfrm>
            <a:off x="3543300" y="3505200"/>
            <a:ext cx="114300" cy="152400"/>
          </a:xfrm>
          <a:prstGeom prst="ellipse">
            <a:avLst/>
          </a:prstGeom>
          <a:gradFill rotWithShape="1">
            <a:gsLst>
              <a:gs pos="0">
                <a:srgbClr val="800080"/>
              </a:gs>
              <a:gs pos="100000">
                <a:srgbClr val="00000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50"/>
          </a:p>
        </p:txBody>
      </p:sp>
      <p:sp>
        <p:nvSpPr>
          <p:cNvPr id="81934" name="Line 14"/>
          <p:cNvSpPr>
            <a:spLocks noChangeShapeType="1"/>
          </p:cNvSpPr>
          <p:nvPr/>
        </p:nvSpPr>
        <p:spPr bwMode="auto">
          <a:xfrm>
            <a:off x="3086100" y="1552575"/>
            <a:ext cx="0" cy="1047751"/>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10255" name="Oval 15"/>
          <p:cNvSpPr>
            <a:spLocks noChangeArrowheads="1"/>
          </p:cNvSpPr>
          <p:nvPr/>
        </p:nvSpPr>
        <p:spPr bwMode="auto">
          <a:xfrm>
            <a:off x="2925366" y="2214565"/>
            <a:ext cx="800100" cy="388937"/>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50"/>
          </a:p>
        </p:txBody>
      </p:sp>
      <p:sp>
        <p:nvSpPr>
          <p:cNvPr id="81936" name="Rectangle 16"/>
          <p:cNvSpPr>
            <a:spLocks noChangeArrowheads="1"/>
          </p:cNvSpPr>
          <p:nvPr/>
        </p:nvSpPr>
        <p:spPr bwMode="auto">
          <a:xfrm>
            <a:off x="3000375" y="1719263"/>
            <a:ext cx="171450" cy="152400"/>
          </a:xfrm>
          <a:prstGeom prst="rect">
            <a:avLst/>
          </a:prstGeom>
          <a:gradFill rotWithShape="1">
            <a:gsLst>
              <a:gs pos="0">
                <a:schemeClr val="bg2"/>
              </a:gs>
              <a:gs pos="50000">
                <a:schemeClr val="bg1"/>
              </a:gs>
              <a:gs pos="100000">
                <a:schemeClr val="bg2"/>
              </a:gs>
            </a:gsLst>
            <a:lin ang="0" scaled="1"/>
          </a:gradFill>
          <a:ln w="9525" algn="ctr">
            <a:solidFill>
              <a:schemeClr val="tx1"/>
            </a:solidFill>
            <a:miter lim="800000"/>
            <a:headEnd/>
            <a:tailEnd/>
          </a:ln>
          <a:effectLst/>
        </p:spPr>
        <p:txBody>
          <a:bodyPr wrap="none" anchor="ctr"/>
          <a:lstStyle/>
          <a:p>
            <a:pPr>
              <a:defRPr/>
            </a:pPr>
            <a:endParaRPr lang="en-US" sz="1350">
              <a:latin typeface="Arial" charset="0"/>
            </a:endParaRPr>
          </a:p>
        </p:txBody>
      </p:sp>
      <p:sp>
        <p:nvSpPr>
          <p:cNvPr id="81937" name="Freeform 17"/>
          <p:cNvSpPr>
            <a:spLocks/>
          </p:cNvSpPr>
          <p:nvPr/>
        </p:nvSpPr>
        <p:spPr bwMode="auto">
          <a:xfrm>
            <a:off x="3429000" y="3003551"/>
            <a:ext cx="196454" cy="484188"/>
          </a:xfrm>
          <a:custGeom>
            <a:avLst/>
            <a:gdLst>
              <a:gd name="T0" fmla="*/ 2147483646 w 101"/>
              <a:gd name="T1" fmla="*/ 2147483646 h 305"/>
              <a:gd name="T2" fmla="*/ 2147483646 w 101"/>
              <a:gd name="T3" fmla="*/ 2147483646 h 305"/>
              <a:gd name="T4" fmla="*/ 2147483646 w 101"/>
              <a:gd name="T5" fmla="*/ 2147483646 h 305"/>
              <a:gd name="T6" fmla="*/ 2147483646 w 101"/>
              <a:gd name="T7" fmla="*/ 2147483646 h 305"/>
              <a:gd name="T8" fmla="*/ 2147483646 w 101"/>
              <a:gd name="T9" fmla="*/ 2147483646 h 305"/>
              <a:gd name="T10" fmla="*/ 0 w 101"/>
              <a:gd name="T11" fmla="*/ 2147483646 h 305"/>
              <a:gd name="T12" fmla="*/ 0 60000 65536"/>
              <a:gd name="T13" fmla="*/ 0 60000 65536"/>
              <a:gd name="T14" fmla="*/ 0 60000 65536"/>
              <a:gd name="T15" fmla="*/ 0 60000 65536"/>
              <a:gd name="T16" fmla="*/ 0 60000 65536"/>
              <a:gd name="T17" fmla="*/ 0 60000 65536"/>
              <a:gd name="T18" fmla="*/ 0 w 101"/>
              <a:gd name="T19" fmla="*/ 0 h 305"/>
              <a:gd name="T20" fmla="*/ 101 w 101"/>
              <a:gd name="T21" fmla="*/ 305 h 305"/>
            </a:gdLst>
            <a:ahLst/>
            <a:cxnLst>
              <a:cxn ang="T12">
                <a:pos x="T0" y="T1"/>
              </a:cxn>
              <a:cxn ang="T13">
                <a:pos x="T2" y="T3"/>
              </a:cxn>
              <a:cxn ang="T14">
                <a:pos x="T4" y="T5"/>
              </a:cxn>
              <a:cxn ang="T15">
                <a:pos x="T6" y="T7"/>
              </a:cxn>
              <a:cxn ang="T16">
                <a:pos x="T8" y="T9"/>
              </a:cxn>
              <a:cxn ang="T17">
                <a:pos x="T10" y="T11"/>
              </a:cxn>
            </a:cxnLst>
            <a:rect l="T18" t="T19" r="T20" b="T21"/>
            <a:pathLst>
              <a:path w="101" h="305">
                <a:moveTo>
                  <a:pt x="73" y="305"/>
                </a:moveTo>
                <a:cubicBezTo>
                  <a:pt x="79" y="259"/>
                  <a:pt x="85" y="228"/>
                  <a:pt x="101" y="186"/>
                </a:cubicBezTo>
                <a:cubicBezTo>
                  <a:pt x="98" y="171"/>
                  <a:pt x="100" y="153"/>
                  <a:pt x="91" y="140"/>
                </a:cubicBezTo>
                <a:cubicBezTo>
                  <a:pt x="86" y="132"/>
                  <a:pt x="67" y="140"/>
                  <a:pt x="64" y="131"/>
                </a:cubicBezTo>
                <a:cubicBezTo>
                  <a:pt x="57" y="123"/>
                  <a:pt x="75" y="42"/>
                  <a:pt x="64" y="21"/>
                </a:cubicBezTo>
                <a:cubicBezTo>
                  <a:pt x="53" y="0"/>
                  <a:pt x="13" y="7"/>
                  <a:pt x="0" y="3"/>
                </a:cubicBezTo>
              </a:path>
            </a:pathLst>
          </a:custGeom>
          <a:noFill/>
          <a:ln w="76200">
            <a:pattFill prst="pct60">
              <a:fgClr>
                <a:srgbClr val="660066"/>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81938" name="Freeform 18"/>
          <p:cNvSpPr>
            <a:spLocks/>
          </p:cNvSpPr>
          <p:nvPr/>
        </p:nvSpPr>
        <p:spPr bwMode="auto">
          <a:xfrm rot="-5022559">
            <a:off x="3187502" y="2838650"/>
            <a:ext cx="160339" cy="363141"/>
          </a:xfrm>
          <a:custGeom>
            <a:avLst/>
            <a:gdLst>
              <a:gd name="T0" fmla="*/ 2147483646 w 101"/>
              <a:gd name="T1" fmla="*/ 2147483646 h 305"/>
              <a:gd name="T2" fmla="*/ 2147483646 w 101"/>
              <a:gd name="T3" fmla="*/ 2147483646 h 305"/>
              <a:gd name="T4" fmla="*/ 2147483646 w 101"/>
              <a:gd name="T5" fmla="*/ 2147483646 h 305"/>
              <a:gd name="T6" fmla="*/ 2147483646 w 101"/>
              <a:gd name="T7" fmla="*/ 2147483646 h 305"/>
              <a:gd name="T8" fmla="*/ 2147483646 w 101"/>
              <a:gd name="T9" fmla="*/ 2147483646 h 305"/>
              <a:gd name="T10" fmla="*/ 0 w 101"/>
              <a:gd name="T11" fmla="*/ 2147483646 h 305"/>
              <a:gd name="T12" fmla="*/ 0 60000 65536"/>
              <a:gd name="T13" fmla="*/ 0 60000 65536"/>
              <a:gd name="T14" fmla="*/ 0 60000 65536"/>
              <a:gd name="T15" fmla="*/ 0 60000 65536"/>
              <a:gd name="T16" fmla="*/ 0 60000 65536"/>
              <a:gd name="T17" fmla="*/ 0 60000 65536"/>
              <a:gd name="T18" fmla="*/ 0 w 101"/>
              <a:gd name="T19" fmla="*/ 0 h 305"/>
              <a:gd name="T20" fmla="*/ 101 w 101"/>
              <a:gd name="T21" fmla="*/ 305 h 305"/>
            </a:gdLst>
            <a:ahLst/>
            <a:cxnLst>
              <a:cxn ang="T12">
                <a:pos x="T0" y="T1"/>
              </a:cxn>
              <a:cxn ang="T13">
                <a:pos x="T2" y="T3"/>
              </a:cxn>
              <a:cxn ang="T14">
                <a:pos x="T4" y="T5"/>
              </a:cxn>
              <a:cxn ang="T15">
                <a:pos x="T6" y="T7"/>
              </a:cxn>
              <a:cxn ang="T16">
                <a:pos x="T8" y="T9"/>
              </a:cxn>
              <a:cxn ang="T17">
                <a:pos x="T10" y="T11"/>
              </a:cxn>
            </a:cxnLst>
            <a:rect l="T18" t="T19" r="T20" b="T21"/>
            <a:pathLst>
              <a:path w="101" h="305">
                <a:moveTo>
                  <a:pt x="73" y="305"/>
                </a:moveTo>
                <a:cubicBezTo>
                  <a:pt x="79" y="259"/>
                  <a:pt x="85" y="228"/>
                  <a:pt x="101" y="186"/>
                </a:cubicBezTo>
                <a:cubicBezTo>
                  <a:pt x="98" y="171"/>
                  <a:pt x="100" y="153"/>
                  <a:pt x="91" y="140"/>
                </a:cubicBezTo>
                <a:cubicBezTo>
                  <a:pt x="86" y="132"/>
                  <a:pt x="67" y="140"/>
                  <a:pt x="64" y="131"/>
                </a:cubicBezTo>
                <a:cubicBezTo>
                  <a:pt x="57" y="123"/>
                  <a:pt x="75" y="42"/>
                  <a:pt x="64" y="21"/>
                </a:cubicBezTo>
                <a:cubicBezTo>
                  <a:pt x="53" y="0"/>
                  <a:pt x="13" y="7"/>
                  <a:pt x="0" y="3"/>
                </a:cubicBezTo>
              </a:path>
            </a:pathLst>
          </a:custGeom>
          <a:noFill/>
          <a:ln w="95250">
            <a:pattFill prst="pct60">
              <a:fgClr>
                <a:srgbClr val="660066"/>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81939" name="Freeform 19"/>
          <p:cNvSpPr>
            <a:spLocks/>
          </p:cNvSpPr>
          <p:nvPr/>
        </p:nvSpPr>
        <p:spPr bwMode="auto">
          <a:xfrm rot="6153138">
            <a:off x="3244653" y="3357763"/>
            <a:ext cx="160337" cy="363141"/>
          </a:xfrm>
          <a:custGeom>
            <a:avLst/>
            <a:gdLst>
              <a:gd name="T0" fmla="*/ 2147483646 w 101"/>
              <a:gd name="T1" fmla="*/ 2147483646 h 305"/>
              <a:gd name="T2" fmla="*/ 2147483646 w 101"/>
              <a:gd name="T3" fmla="*/ 2147483646 h 305"/>
              <a:gd name="T4" fmla="*/ 2147483646 w 101"/>
              <a:gd name="T5" fmla="*/ 2147483646 h 305"/>
              <a:gd name="T6" fmla="*/ 2147483646 w 101"/>
              <a:gd name="T7" fmla="*/ 2147483646 h 305"/>
              <a:gd name="T8" fmla="*/ 2147483646 w 101"/>
              <a:gd name="T9" fmla="*/ 2147483646 h 305"/>
              <a:gd name="T10" fmla="*/ 0 w 101"/>
              <a:gd name="T11" fmla="*/ 2147483646 h 305"/>
              <a:gd name="T12" fmla="*/ 0 60000 65536"/>
              <a:gd name="T13" fmla="*/ 0 60000 65536"/>
              <a:gd name="T14" fmla="*/ 0 60000 65536"/>
              <a:gd name="T15" fmla="*/ 0 60000 65536"/>
              <a:gd name="T16" fmla="*/ 0 60000 65536"/>
              <a:gd name="T17" fmla="*/ 0 60000 65536"/>
              <a:gd name="T18" fmla="*/ 0 w 101"/>
              <a:gd name="T19" fmla="*/ 0 h 305"/>
              <a:gd name="T20" fmla="*/ 101 w 101"/>
              <a:gd name="T21" fmla="*/ 305 h 305"/>
            </a:gdLst>
            <a:ahLst/>
            <a:cxnLst>
              <a:cxn ang="T12">
                <a:pos x="T0" y="T1"/>
              </a:cxn>
              <a:cxn ang="T13">
                <a:pos x="T2" y="T3"/>
              </a:cxn>
              <a:cxn ang="T14">
                <a:pos x="T4" y="T5"/>
              </a:cxn>
              <a:cxn ang="T15">
                <a:pos x="T6" y="T7"/>
              </a:cxn>
              <a:cxn ang="T16">
                <a:pos x="T8" y="T9"/>
              </a:cxn>
              <a:cxn ang="T17">
                <a:pos x="T10" y="T11"/>
              </a:cxn>
            </a:cxnLst>
            <a:rect l="T18" t="T19" r="T20" b="T21"/>
            <a:pathLst>
              <a:path w="101" h="305">
                <a:moveTo>
                  <a:pt x="73" y="305"/>
                </a:moveTo>
                <a:cubicBezTo>
                  <a:pt x="79" y="259"/>
                  <a:pt x="85" y="228"/>
                  <a:pt x="101" y="186"/>
                </a:cubicBezTo>
                <a:cubicBezTo>
                  <a:pt x="98" y="171"/>
                  <a:pt x="100" y="153"/>
                  <a:pt x="91" y="140"/>
                </a:cubicBezTo>
                <a:cubicBezTo>
                  <a:pt x="86" y="132"/>
                  <a:pt x="67" y="140"/>
                  <a:pt x="64" y="131"/>
                </a:cubicBezTo>
                <a:cubicBezTo>
                  <a:pt x="57" y="123"/>
                  <a:pt x="75" y="42"/>
                  <a:pt x="64" y="21"/>
                </a:cubicBezTo>
                <a:cubicBezTo>
                  <a:pt x="53" y="0"/>
                  <a:pt x="13" y="7"/>
                  <a:pt x="0" y="3"/>
                </a:cubicBezTo>
              </a:path>
            </a:pathLst>
          </a:custGeom>
          <a:noFill/>
          <a:ln w="104775">
            <a:pattFill prst="pct60">
              <a:fgClr>
                <a:srgbClr val="660066"/>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350"/>
          </a:p>
        </p:txBody>
      </p:sp>
      <p:sp>
        <p:nvSpPr>
          <p:cNvPr id="81940" name="Oval 20"/>
          <p:cNvSpPr>
            <a:spLocks noChangeArrowheads="1"/>
          </p:cNvSpPr>
          <p:nvPr/>
        </p:nvSpPr>
        <p:spPr bwMode="auto">
          <a:xfrm>
            <a:off x="2976563" y="2619376"/>
            <a:ext cx="696516" cy="288925"/>
          </a:xfrm>
          <a:prstGeom prst="ellipse">
            <a:avLst/>
          </a:prstGeom>
          <a:gradFill rotWithShape="1">
            <a:gsLst>
              <a:gs pos="0">
                <a:srgbClr val="6699FF">
                  <a:alpha val="49001"/>
                </a:srgbClr>
              </a:gs>
              <a:gs pos="50000">
                <a:schemeClr val="bg1"/>
              </a:gs>
              <a:gs pos="100000">
                <a:srgbClr val="6699FF">
                  <a:alpha val="49001"/>
                </a:srgbClr>
              </a:gs>
            </a:gsLst>
            <a:lin ang="0" scaled="1"/>
          </a:gradFill>
          <a:ln w="9525" algn="ctr">
            <a:noFill/>
            <a:round/>
            <a:headEnd/>
            <a:tailEnd/>
          </a:ln>
          <a:effectLst/>
        </p:spPr>
        <p:txBody>
          <a:bodyPr wrap="none" anchor="ctr"/>
          <a:lstStyle/>
          <a:p>
            <a:pPr>
              <a:defRPr/>
            </a:pPr>
            <a:endParaRPr lang="en-US" sz="1350">
              <a:latin typeface="Arial" charset="0"/>
            </a:endParaRPr>
          </a:p>
        </p:txBody>
      </p:sp>
      <p:sp>
        <p:nvSpPr>
          <p:cNvPr id="10263" name="Freeform 21"/>
          <p:cNvSpPr>
            <a:spLocks/>
          </p:cNvSpPr>
          <p:nvPr/>
        </p:nvSpPr>
        <p:spPr bwMode="auto">
          <a:xfrm>
            <a:off x="2971800" y="2787651"/>
            <a:ext cx="704850" cy="1016000"/>
          </a:xfrm>
          <a:custGeom>
            <a:avLst/>
            <a:gdLst>
              <a:gd name="T0" fmla="*/ 2147483646 w 592"/>
              <a:gd name="T1" fmla="*/ 0 h 640"/>
              <a:gd name="T2" fmla="*/ 2147483646 w 592"/>
              <a:gd name="T3" fmla="*/ 2147483646 h 640"/>
              <a:gd name="T4" fmla="*/ 2147483646 w 592"/>
              <a:gd name="T5" fmla="*/ 2147483646 h 640"/>
              <a:gd name="T6" fmla="*/ 2147483646 w 592"/>
              <a:gd name="T7" fmla="*/ 2147483646 h 640"/>
              <a:gd name="T8" fmla="*/ 2147483646 w 592"/>
              <a:gd name="T9" fmla="*/ 2147483646 h 640"/>
              <a:gd name="T10" fmla="*/ 2147483646 w 592"/>
              <a:gd name="T11" fmla="*/ 0 h 640"/>
              <a:gd name="T12" fmla="*/ 2147483646 w 592"/>
              <a:gd name="T13" fmla="*/ 2147483646 h 640"/>
              <a:gd name="T14" fmla="*/ 2147483646 w 592"/>
              <a:gd name="T15" fmla="*/ 2147483646 h 640"/>
              <a:gd name="T16" fmla="*/ 2147483646 w 592"/>
              <a:gd name="T17" fmla="*/ 2147483646 h 640"/>
              <a:gd name="T18" fmla="*/ 2147483646 w 592"/>
              <a:gd name="T19" fmla="*/ 2147483646 h 640"/>
              <a:gd name="T20" fmla="*/ 2147483646 w 592"/>
              <a:gd name="T21" fmla="*/ 2147483646 h 640"/>
              <a:gd name="T22" fmla="*/ 2147483646 w 592"/>
              <a:gd name="T23" fmla="*/ 2147483646 h 640"/>
              <a:gd name="T24" fmla="*/ 2147483646 w 592"/>
              <a:gd name="T25" fmla="*/ 2147483646 h 640"/>
              <a:gd name="T26" fmla="*/ 0 w 592"/>
              <a:gd name="T27" fmla="*/ 2147483646 h 640"/>
              <a:gd name="T28" fmla="*/ 2147483646 w 592"/>
              <a:gd name="T29" fmla="*/ 0 h 6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2"/>
              <a:gd name="T46" fmla="*/ 0 h 640"/>
              <a:gd name="T47" fmla="*/ 592 w 592"/>
              <a:gd name="T48" fmla="*/ 640 h 6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2" h="640">
                <a:moveTo>
                  <a:pt x="4" y="0"/>
                </a:moveTo>
                <a:lnTo>
                  <a:pt x="60" y="40"/>
                </a:lnTo>
                <a:lnTo>
                  <a:pt x="244" y="84"/>
                </a:lnTo>
                <a:lnTo>
                  <a:pt x="400" y="76"/>
                </a:lnTo>
                <a:lnTo>
                  <a:pt x="536" y="44"/>
                </a:lnTo>
                <a:lnTo>
                  <a:pt x="592" y="0"/>
                </a:lnTo>
                <a:lnTo>
                  <a:pt x="584" y="544"/>
                </a:lnTo>
                <a:lnTo>
                  <a:pt x="568" y="572"/>
                </a:lnTo>
                <a:lnTo>
                  <a:pt x="532" y="596"/>
                </a:lnTo>
                <a:lnTo>
                  <a:pt x="396" y="632"/>
                </a:lnTo>
                <a:lnTo>
                  <a:pt x="240" y="640"/>
                </a:lnTo>
                <a:lnTo>
                  <a:pt x="92" y="608"/>
                </a:lnTo>
                <a:lnTo>
                  <a:pt x="48" y="588"/>
                </a:lnTo>
                <a:lnTo>
                  <a:pt x="0" y="552"/>
                </a:lnTo>
                <a:lnTo>
                  <a:pt x="4" y="0"/>
                </a:lnTo>
                <a:close/>
              </a:path>
            </a:pathLst>
          </a:custGeom>
          <a:gradFill rotWithShape="1">
            <a:gsLst>
              <a:gs pos="0">
                <a:schemeClr val="bg2">
                  <a:alpha val="28998"/>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350"/>
          </a:p>
        </p:txBody>
      </p:sp>
      <p:sp>
        <p:nvSpPr>
          <p:cNvPr id="10264" name="Text Box 22"/>
          <p:cNvSpPr txBox="1">
            <a:spLocks noChangeArrowheads="1"/>
          </p:cNvSpPr>
          <p:nvPr/>
        </p:nvSpPr>
        <p:spPr bwMode="auto">
          <a:xfrm>
            <a:off x="2152650" y="5791200"/>
            <a:ext cx="2095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dirty="0" err="1">
                <a:latin typeface="Times New Roman" pitchFamily="18" charset="0"/>
                <a:cs typeface="Times New Roman" pitchFamily="18" charset="0"/>
              </a:rPr>
              <a:t>Hình</a:t>
            </a:r>
            <a:r>
              <a:rPr lang="en-US" altLang="en-US" sz="2800" dirty="0">
                <a:latin typeface="Times New Roman" pitchFamily="18" charset="0"/>
                <a:cs typeface="Times New Roman" pitchFamily="18" charset="0"/>
              </a:rPr>
              <a:t> 23.2</a:t>
            </a:r>
          </a:p>
        </p:txBody>
      </p:sp>
      <p:pic>
        <p:nvPicPr>
          <p:cNvPr id="10265" name="Picture 25" descr="den conCuto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2168" y="4410075"/>
            <a:ext cx="753665"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ộp Văn bản 1">
            <a:extLst>
              <a:ext uri="{FF2B5EF4-FFF2-40B4-BE49-F238E27FC236}">
                <a16:creationId xmlns:a16="http://schemas.microsoft.com/office/drawing/2014/main" id="{6A745477-4494-F0FE-1E08-0294CC83FF8F}"/>
              </a:ext>
            </a:extLst>
          </p:cNvPr>
          <p:cNvSpPr txBox="1"/>
          <p:nvPr/>
        </p:nvSpPr>
        <p:spPr>
          <a:xfrm>
            <a:off x="4648200" y="1701800"/>
            <a:ext cx="4419600" cy="3065455"/>
          </a:xfrm>
          <a:prstGeom prst="rect">
            <a:avLst/>
          </a:prstGeom>
          <a:noFill/>
        </p:spPr>
        <p:txBody>
          <a:bodyPr wrap="square" rtlCol="0">
            <a:spAutoFit/>
          </a:bodyPr>
          <a:lstStyle/>
          <a:p>
            <a:pPr marL="457200" indent="-457200">
              <a:lnSpc>
                <a:spcPct val="115000"/>
              </a:lnSpc>
              <a:buFontTx/>
              <a:buChar char="-"/>
            </a:pP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nhờ</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indent="-457200">
              <a:lnSpc>
                <a:spcPct val="115000"/>
              </a:lnSpc>
              <a:buFontTx/>
              <a:buChar char="-"/>
            </a:pP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lỏng</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4" name="Hộp Văn bản 3">
            <a:extLst>
              <a:ext uri="{FF2B5EF4-FFF2-40B4-BE49-F238E27FC236}">
                <a16:creationId xmlns:a16="http://schemas.microsoft.com/office/drawing/2014/main" id="{65959872-1898-4D7F-3229-9B13E6B0F729}"/>
              </a:ext>
            </a:extLst>
          </p:cNvPr>
          <p:cNvSpPr txBox="1"/>
          <p:nvPr/>
        </p:nvSpPr>
        <p:spPr>
          <a:xfrm>
            <a:off x="4572000" y="889000"/>
            <a:ext cx="4802776" cy="523220"/>
          </a:xfrm>
          <a:prstGeom prst="rect">
            <a:avLst/>
          </a:prstGeom>
          <a:noFill/>
        </p:spPr>
        <p:txBody>
          <a:bodyPr wrap="square">
            <a:spAutoFit/>
          </a:bodyPr>
          <a:lstStyle/>
          <a:p>
            <a:pPr>
              <a:spcBef>
                <a:spcPct val="50000"/>
              </a:spcBef>
              <a:buFontTx/>
              <a:buNone/>
            </a:pPr>
            <a:r>
              <a:rPr lang="en-US" altLang="en-US" sz="2800" b="1" u="sng" dirty="0" err="1">
                <a:solidFill>
                  <a:srgbClr val="D00000"/>
                </a:solidFill>
                <a:latin typeface="Times New Roman" pitchFamily="18" charset="0"/>
                <a:cs typeface="Times New Roman" pitchFamily="18" charset="0"/>
              </a:rPr>
              <a:t>Kết</a:t>
            </a:r>
            <a:r>
              <a:rPr lang="en-US" altLang="en-US" sz="2800" b="1" u="sng" dirty="0">
                <a:solidFill>
                  <a:srgbClr val="D00000"/>
                </a:solidFill>
                <a:latin typeface="Times New Roman" pitchFamily="18" charset="0"/>
                <a:cs typeface="Times New Roman" pitchFamily="18" charset="0"/>
              </a:rPr>
              <a:t> </a:t>
            </a:r>
            <a:r>
              <a:rPr lang="en-US" altLang="en-US" sz="2800" b="1" u="sng" dirty="0" err="1">
                <a:solidFill>
                  <a:srgbClr val="D00000"/>
                </a:solidFill>
                <a:latin typeface="Times New Roman" pitchFamily="18" charset="0"/>
                <a:cs typeface="Times New Roman" pitchFamily="18" charset="0"/>
              </a:rPr>
              <a:t>luận</a:t>
            </a:r>
            <a:endParaRPr lang="en-US" altLang="en-US" sz="2800" b="1" i="1" dirty="0">
              <a:solidFill>
                <a:srgbClr val="D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11800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fade">
                                      <p:cBhvr>
                                        <p:cTn id="7" dur="1000"/>
                                        <p:tgtEl>
                                          <p:spTgt spid="81922"/>
                                        </p:tgtEl>
                                      </p:cBhvr>
                                    </p:animEffect>
                                  </p:childTnLst>
                                </p:cTn>
                              </p:par>
                              <p:par>
                                <p:cTn id="8" presetID="22" presetClass="entr" presetSubtype="4" fill="hold" grpId="0" nodeType="withEffect">
                                  <p:stCondLst>
                                    <p:cond delay="2000"/>
                                  </p:stCondLst>
                                  <p:childTnLst>
                                    <p:set>
                                      <p:cBhvr>
                                        <p:cTn id="9" dur="1" fill="hold">
                                          <p:stCondLst>
                                            <p:cond delay="0"/>
                                          </p:stCondLst>
                                        </p:cTn>
                                        <p:tgtEl>
                                          <p:spTgt spid="81934"/>
                                        </p:tgtEl>
                                        <p:attrNameLst>
                                          <p:attrName>style.visibility</p:attrName>
                                        </p:attrNameLst>
                                      </p:cBhvr>
                                      <p:to>
                                        <p:strVal val="visible"/>
                                      </p:to>
                                    </p:set>
                                    <p:animEffect transition="in" filter="wipe(down)">
                                      <p:cBhvr>
                                        <p:cTn id="10" dur="5000"/>
                                        <p:tgtEl>
                                          <p:spTgt spid="81934"/>
                                        </p:tgtEl>
                                      </p:cBhvr>
                                    </p:animEffect>
                                  </p:childTnLst>
                                </p:cTn>
                              </p:par>
                              <p:par>
                                <p:cTn id="11" presetID="22" presetClass="entr" presetSubtype="4" fill="hold" grpId="0" nodeType="withEffect">
                                  <p:stCondLst>
                                    <p:cond delay="2500"/>
                                  </p:stCondLst>
                                  <p:childTnLst>
                                    <p:set>
                                      <p:cBhvr>
                                        <p:cTn id="12" dur="1" fill="hold">
                                          <p:stCondLst>
                                            <p:cond delay="0"/>
                                          </p:stCondLst>
                                        </p:cTn>
                                        <p:tgtEl>
                                          <p:spTgt spid="81937"/>
                                        </p:tgtEl>
                                        <p:attrNameLst>
                                          <p:attrName>style.visibility</p:attrName>
                                        </p:attrNameLst>
                                      </p:cBhvr>
                                      <p:to>
                                        <p:strVal val="visible"/>
                                      </p:to>
                                    </p:set>
                                    <p:animEffect transition="in" filter="wipe(down)">
                                      <p:cBhvr>
                                        <p:cTn id="13" dur="500"/>
                                        <p:tgtEl>
                                          <p:spTgt spid="81937"/>
                                        </p:tgtEl>
                                      </p:cBhvr>
                                    </p:animEffect>
                                  </p:childTnLst>
                                </p:cTn>
                              </p:par>
                              <p:par>
                                <p:cTn id="14" presetID="22" presetClass="entr" presetSubtype="2" fill="hold" grpId="0" nodeType="withEffect">
                                  <p:stCondLst>
                                    <p:cond delay="3000"/>
                                  </p:stCondLst>
                                  <p:childTnLst>
                                    <p:set>
                                      <p:cBhvr>
                                        <p:cTn id="15" dur="1" fill="hold">
                                          <p:stCondLst>
                                            <p:cond delay="0"/>
                                          </p:stCondLst>
                                        </p:cTn>
                                        <p:tgtEl>
                                          <p:spTgt spid="81938"/>
                                        </p:tgtEl>
                                        <p:attrNameLst>
                                          <p:attrName>style.visibility</p:attrName>
                                        </p:attrNameLst>
                                      </p:cBhvr>
                                      <p:to>
                                        <p:strVal val="visible"/>
                                      </p:to>
                                    </p:set>
                                    <p:animEffect transition="in" filter="wipe(right)">
                                      <p:cBhvr>
                                        <p:cTn id="16" dur="500"/>
                                        <p:tgtEl>
                                          <p:spTgt spid="81938"/>
                                        </p:tgtEl>
                                      </p:cBhvr>
                                    </p:animEffect>
                                  </p:childTnLst>
                                </p:cTn>
                              </p:par>
                              <p:par>
                                <p:cTn id="17" presetID="22" presetClass="entr" presetSubtype="1" fill="hold" grpId="0" nodeType="withEffect">
                                  <p:stCondLst>
                                    <p:cond delay="3500"/>
                                  </p:stCondLst>
                                  <p:childTnLst>
                                    <p:set>
                                      <p:cBhvr>
                                        <p:cTn id="18" dur="1" fill="hold">
                                          <p:stCondLst>
                                            <p:cond delay="0"/>
                                          </p:stCondLst>
                                        </p:cTn>
                                        <p:tgtEl>
                                          <p:spTgt spid="81925"/>
                                        </p:tgtEl>
                                        <p:attrNameLst>
                                          <p:attrName>style.visibility</p:attrName>
                                        </p:attrNameLst>
                                      </p:cBhvr>
                                      <p:to>
                                        <p:strVal val="visible"/>
                                      </p:to>
                                    </p:set>
                                    <p:animEffect transition="in" filter="wipe(up)">
                                      <p:cBhvr>
                                        <p:cTn id="19" dur="500"/>
                                        <p:tgtEl>
                                          <p:spTgt spid="81925"/>
                                        </p:tgtEl>
                                      </p:cBhvr>
                                    </p:animEffect>
                                  </p:childTnLst>
                                </p:cTn>
                              </p:par>
                              <p:par>
                                <p:cTn id="20" presetID="22" presetClass="entr" presetSubtype="8" fill="hold" grpId="0" nodeType="withEffect">
                                  <p:stCondLst>
                                    <p:cond delay="4000"/>
                                  </p:stCondLst>
                                  <p:childTnLst>
                                    <p:set>
                                      <p:cBhvr>
                                        <p:cTn id="21" dur="1" fill="hold">
                                          <p:stCondLst>
                                            <p:cond delay="0"/>
                                          </p:stCondLst>
                                        </p:cTn>
                                        <p:tgtEl>
                                          <p:spTgt spid="81939"/>
                                        </p:tgtEl>
                                        <p:attrNameLst>
                                          <p:attrName>style.visibility</p:attrName>
                                        </p:attrNameLst>
                                      </p:cBhvr>
                                      <p:to>
                                        <p:strVal val="visible"/>
                                      </p:to>
                                    </p:set>
                                    <p:animEffect transition="in" filter="wipe(left)">
                                      <p:cBhvr>
                                        <p:cTn id="22" dur="500"/>
                                        <p:tgtEl>
                                          <p:spTgt spid="81939"/>
                                        </p:tgtEl>
                                      </p:cBhvr>
                                    </p:animEffect>
                                  </p:childTnLst>
                                </p:cTn>
                              </p:par>
                              <p:par>
                                <p:cTn id="23" presetID="22" presetClass="entr" presetSubtype="4" fill="hold" grpId="1" nodeType="withEffect">
                                  <p:stCondLst>
                                    <p:cond delay="4500"/>
                                  </p:stCondLst>
                                  <p:childTnLst>
                                    <p:set>
                                      <p:cBhvr>
                                        <p:cTn id="24" dur="1" fill="hold">
                                          <p:stCondLst>
                                            <p:cond delay="0"/>
                                          </p:stCondLst>
                                        </p:cTn>
                                        <p:tgtEl>
                                          <p:spTgt spid="81937"/>
                                        </p:tgtEl>
                                        <p:attrNameLst>
                                          <p:attrName>style.visibility</p:attrName>
                                        </p:attrNameLst>
                                      </p:cBhvr>
                                      <p:to>
                                        <p:strVal val="visible"/>
                                      </p:to>
                                    </p:set>
                                    <p:animEffect transition="in" filter="wipe(down)">
                                      <p:cBhvr>
                                        <p:cTn id="25" dur="500"/>
                                        <p:tgtEl>
                                          <p:spTgt spid="81937"/>
                                        </p:tgtEl>
                                      </p:cBhvr>
                                    </p:animEffect>
                                  </p:childTnLst>
                                </p:cTn>
                              </p:par>
                              <p:par>
                                <p:cTn id="26" presetID="22" presetClass="entr" presetSubtype="2" fill="hold" grpId="1" nodeType="withEffect">
                                  <p:stCondLst>
                                    <p:cond delay="5000"/>
                                  </p:stCondLst>
                                  <p:childTnLst>
                                    <p:set>
                                      <p:cBhvr>
                                        <p:cTn id="27" dur="1" fill="hold">
                                          <p:stCondLst>
                                            <p:cond delay="0"/>
                                          </p:stCondLst>
                                        </p:cTn>
                                        <p:tgtEl>
                                          <p:spTgt spid="81938"/>
                                        </p:tgtEl>
                                        <p:attrNameLst>
                                          <p:attrName>style.visibility</p:attrName>
                                        </p:attrNameLst>
                                      </p:cBhvr>
                                      <p:to>
                                        <p:strVal val="visible"/>
                                      </p:to>
                                    </p:set>
                                    <p:animEffect transition="in" filter="wipe(right)">
                                      <p:cBhvr>
                                        <p:cTn id="28" dur="500"/>
                                        <p:tgtEl>
                                          <p:spTgt spid="81938"/>
                                        </p:tgtEl>
                                      </p:cBhvr>
                                    </p:animEffect>
                                  </p:childTnLst>
                                </p:cTn>
                              </p:par>
                              <p:par>
                                <p:cTn id="29" presetID="22" presetClass="entr" presetSubtype="1" fill="hold" grpId="1" nodeType="withEffect">
                                  <p:stCondLst>
                                    <p:cond delay="5500"/>
                                  </p:stCondLst>
                                  <p:childTnLst>
                                    <p:set>
                                      <p:cBhvr>
                                        <p:cTn id="30" dur="1" fill="hold">
                                          <p:stCondLst>
                                            <p:cond delay="0"/>
                                          </p:stCondLst>
                                        </p:cTn>
                                        <p:tgtEl>
                                          <p:spTgt spid="81925"/>
                                        </p:tgtEl>
                                        <p:attrNameLst>
                                          <p:attrName>style.visibility</p:attrName>
                                        </p:attrNameLst>
                                      </p:cBhvr>
                                      <p:to>
                                        <p:strVal val="visible"/>
                                      </p:to>
                                    </p:set>
                                    <p:animEffect transition="in" filter="wipe(up)">
                                      <p:cBhvr>
                                        <p:cTn id="31" dur="500"/>
                                        <p:tgtEl>
                                          <p:spTgt spid="81925"/>
                                        </p:tgtEl>
                                      </p:cBhvr>
                                    </p:animEffect>
                                  </p:childTnLst>
                                </p:cTn>
                              </p:par>
                              <p:par>
                                <p:cTn id="32" presetID="22" presetClass="entr" presetSubtype="8" fill="hold" grpId="1" nodeType="withEffect">
                                  <p:stCondLst>
                                    <p:cond delay="6000"/>
                                  </p:stCondLst>
                                  <p:childTnLst>
                                    <p:set>
                                      <p:cBhvr>
                                        <p:cTn id="33" dur="1" fill="hold">
                                          <p:stCondLst>
                                            <p:cond delay="0"/>
                                          </p:stCondLst>
                                        </p:cTn>
                                        <p:tgtEl>
                                          <p:spTgt spid="81939"/>
                                        </p:tgtEl>
                                        <p:attrNameLst>
                                          <p:attrName>style.visibility</p:attrName>
                                        </p:attrNameLst>
                                      </p:cBhvr>
                                      <p:to>
                                        <p:strVal val="visible"/>
                                      </p:to>
                                    </p:set>
                                    <p:animEffect transition="in" filter="wipe(left)">
                                      <p:cBhvr>
                                        <p:cTn id="34" dur="500"/>
                                        <p:tgtEl>
                                          <p:spTgt spid="8193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 calcmode="lin" valueType="num">
                                      <p:cBhvr additive="base">
                                        <p:cTn id="3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 calcmode="lin" valueType="num">
                                      <p:cBhvr additive="base">
                                        <p:cTn id="4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animBg="1"/>
      <p:bldP spid="81925" grpId="1" animBg="1"/>
      <p:bldP spid="81934" grpId="0" animBg="1"/>
      <p:bldP spid="81937" grpId="0" animBg="1"/>
      <p:bldP spid="81937" grpId="1" animBg="1"/>
      <p:bldP spid="81938" grpId="0" animBg="1"/>
      <p:bldP spid="81938" grpId="1" animBg="1"/>
      <p:bldP spid="81939" grpId="0" animBg="1"/>
      <p:bldP spid="8193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ổng hợp hơn 65 về tải hình nền slide powerpoint hay nhất -  cdgdbentre.edu.v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Hình chữ nhật: Góc Tròn 3">
            <a:extLst>
              <a:ext uri="{FF2B5EF4-FFF2-40B4-BE49-F238E27FC236}">
                <a16:creationId xmlns:a16="http://schemas.microsoft.com/office/drawing/2014/main" id="{A156E24E-E2B8-26FB-03C5-30008F45B18A}"/>
              </a:ext>
            </a:extLst>
          </p:cNvPr>
          <p:cNvSpPr/>
          <p:nvPr/>
        </p:nvSpPr>
        <p:spPr>
          <a:xfrm>
            <a:off x="65314" y="-29936"/>
            <a:ext cx="7021285" cy="1096736"/>
          </a:xfrm>
          <a:prstGeom prst="round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1: </a:t>
            </a:r>
            <a:r>
              <a:rPr lang="en-US" sz="2800" dirty="0" err="1">
                <a:solidFill>
                  <a:srgbClr val="FF0000"/>
                </a:solidFill>
                <a:latin typeface="Times New Roman" panose="02020603050405020304" pitchFamily="18" charset="0"/>
                <a:cs typeface="Times New Roman" panose="02020603050405020304" pitchFamily="18" charset="0"/>
              </a:rPr>
              <a:t>Tại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đốt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quạt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28.4 </a:t>
            </a:r>
            <a:r>
              <a:rPr lang="en-US" sz="2800" dirty="0" err="1">
                <a:solidFill>
                  <a:srgbClr val="FF0000"/>
                </a:solidFill>
                <a:latin typeface="Times New Roman" panose="02020603050405020304" pitchFamily="18" charset="0"/>
                <a:cs typeface="Times New Roman" panose="02020603050405020304" pitchFamily="18" charset="0"/>
              </a:rPr>
              <a:t>lại</a:t>
            </a:r>
            <a:r>
              <a:rPr lang="en-US" sz="2800" dirty="0">
                <a:solidFill>
                  <a:srgbClr val="FF0000"/>
                </a:solidFill>
                <a:latin typeface="Times New Roman" panose="02020603050405020304" pitchFamily="18" charset="0"/>
                <a:cs typeface="Times New Roman" panose="02020603050405020304" pitchFamily="18" charset="0"/>
              </a:rPr>
              <a:t> quay?</a:t>
            </a:r>
          </a:p>
        </p:txBody>
      </p:sp>
      <p:pic>
        <p:nvPicPr>
          <p:cNvPr id="4" name="Hình ảnh 4">
            <a:extLst>
              <a:ext uri="{FF2B5EF4-FFF2-40B4-BE49-F238E27FC236}">
                <a16:creationId xmlns:a16="http://schemas.microsoft.com/office/drawing/2014/main" id="{F3859D6F-E14A-F948-616F-6B079BCA06EA}"/>
              </a:ext>
            </a:extLst>
          </p:cNvPr>
          <p:cNvPicPr>
            <a:picLocks noChangeAspect="1"/>
          </p:cNvPicPr>
          <p:nvPr/>
        </p:nvPicPr>
        <p:blipFill>
          <a:blip r:embed="rId3"/>
          <a:stretch>
            <a:fillRect/>
          </a:stretch>
        </p:blipFill>
        <p:spPr>
          <a:xfrm>
            <a:off x="6086475" y="1066800"/>
            <a:ext cx="3057525" cy="4953000"/>
          </a:xfrm>
          <a:prstGeom prst="rect">
            <a:avLst/>
          </a:prstGeom>
        </p:spPr>
      </p:pic>
      <p:sp>
        <p:nvSpPr>
          <p:cNvPr id="2" name="Rectangle 1"/>
          <p:cNvSpPr/>
          <p:nvPr/>
        </p:nvSpPr>
        <p:spPr>
          <a:xfrm>
            <a:off x="0" y="1524000"/>
            <a:ext cx="5943600" cy="3046988"/>
          </a:xfrm>
          <a:prstGeom prst="rect">
            <a:avLst/>
          </a:prstGeom>
        </p:spPr>
        <p:txBody>
          <a:bodyPr wrap="square">
            <a:spAutoFit/>
          </a:bodyPr>
          <a:lstStyle/>
          <a:p>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đốt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nến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quạt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quay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đèn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nhiệt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đèn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nóng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Nở</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nhẹ</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riêng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giảm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chuyển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quạt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quay.</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200+ Pink background powerpoint Đa dạng và Phù hợp với nhiều bài thuyết  trì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Rectangle 1"/>
          <p:cNvSpPr/>
          <p:nvPr/>
        </p:nvSpPr>
        <p:spPr>
          <a:xfrm>
            <a:off x="0" y="0"/>
            <a:ext cx="8153400" cy="523220"/>
          </a:xfrm>
          <a:prstGeom prst="rect">
            <a:avLst/>
          </a:prstGeom>
        </p:spPr>
        <p:txBody>
          <a:bodyPr wrap="square">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2:Tìm </a:t>
            </a:r>
            <a:r>
              <a:rPr lang="en-US" sz="2800" b="1" dirty="0" err="1">
                <a:solidFill>
                  <a:srgbClr val="FF0000"/>
                </a:solidFill>
                <a:latin typeface="Times New Roman" panose="02020603050405020304" pitchFamily="18" charset="0"/>
                <a:cs typeface="Times New Roman" panose="02020603050405020304" pitchFamily="18" charset="0"/>
              </a:rPr>
              <a:t>thêm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tế</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4" name="Hình ảnh 2">
            <a:extLst>
              <a:ext uri="{FF2B5EF4-FFF2-40B4-BE49-F238E27FC236}">
                <a16:creationId xmlns:a16="http://schemas.microsoft.com/office/drawing/2014/main" id="{E4EECF0E-412A-4BA0-1101-3D4CAB38FC74}"/>
              </a:ext>
            </a:extLst>
          </p:cNvPr>
          <p:cNvPicPr>
            <a:picLocks noChangeAspect="1"/>
          </p:cNvPicPr>
          <p:nvPr/>
        </p:nvPicPr>
        <p:blipFill>
          <a:blip r:embed="rId3"/>
          <a:stretch>
            <a:fillRect/>
          </a:stretch>
        </p:blipFill>
        <p:spPr>
          <a:xfrm>
            <a:off x="0" y="523220"/>
            <a:ext cx="3581400" cy="3429000"/>
          </a:xfrm>
          <a:prstGeom prst="rect">
            <a:avLst/>
          </a:prstGeom>
        </p:spPr>
      </p:pic>
      <p:sp>
        <p:nvSpPr>
          <p:cNvPr id="5" name="Hộp Văn bản 3">
            <a:extLst>
              <a:ext uri="{FF2B5EF4-FFF2-40B4-BE49-F238E27FC236}">
                <a16:creationId xmlns:a16="http://schemas.microsoft.com/office/drawing/2014/main" id="{EE8369D6-1D87-CF45-7D12-A6C58331CC3F}"/>
              </a:ext>
            </a:extLst>
          </p:cNvPr>
          <p:cNvSpPr txBox="1"/>
          <p:nvPr/>
        </p:nvSpPr>
        <p:spPr>
          <a:xfrm>
            <a:off x="41663" y="3987599"/>
            <a:ext cx="3706399" cy="523220"/>
          </a:xfrm>
          <a:prstGeom prst="rect">
            <a:avLst/>
          </a:prstGeom>
          <a:noFill/>
        </p:spPr>
        <p:txBody>
          <a:bodyPr wrap="none" rtlCol="0">
            <a:spAutoFit/>
          </a:bodyPr>
          <a:lstStyle/>
          <a:p>
            <a:r>
              <a:rPr lang="en-US" sz="2800" b="1" dirty="0" err="1">
                <a:latin typeface="Times New Roman" panose="02020603050405020304" pitchFamily="18" charset="0"/>
                <a:cs typeface="Times New Roman" panose="02020603050405020304" pitchFamily="18" charset="0"/>
              </a:rPr>
              <a:t>Đun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ấm</a:t>
            </a:r>
            <a:endParaRPr lang="en-US" sz="2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810000" y="2220961"/>
            <a:ext cx="5014938" cy="4056495"/>
          </a:xfrm>
          <a:prstGeom prst="rect">
            <a:avLst/>
          </a:prstGeom>
        </p:spPr>
        <p:txBody>
          <a:bodyPr wrap="square">
            <a:spAutoFit/>
          </a:bodyPr>
          <a:lstStyle/>
          <a:p>
            <a:pPr marL="30480" marR="30480" algn="just">
              <a:lnSpc>
                <a:spcPct val="115000"/>
              </a:lnSpc>
            </a:pPr>
            <a:r>
              <a:rPr lang="vi-VN" sz="2800" dirty="0">
                <a:solidFill>
                  <a:srgbClr val="000000"/>
                </a:solidFill>
                <a:latin typeface="Times New Roman" pitchFamily="18" charset="0"/>
                <a:ea typeface="Times New Roman" panose="02020603050405020304" pitchFamily="18" charset="0"/>
                <a:cs typeface="Times New Roman" pitchFamily="18" charset="0"/>
              </a:rPr>
              <a:t>Khi đun nước, dòng nước bên dưới nhận được năng lượng sẽ nóng lên, nở ra, nhẹ đi và đi lên phía trên, phần nước ở phía trên lạnh và nặng hơn nên đi xuống dưới. Cứ như thế tạo thành dòng đối lưu, làm toàn bộ nước trong ấm nóng lên.</a:t>
            </a:r>
            <a:endParaRPr lang="en-US" sz="2800" dirty="0">
              <a:latin typeface="Times New Roman" pitchFamily="18" charset="0"/>
              <a:ea typeface="Times New Roman" panose="02020603050405020304"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1DD2BC73-630D-CB60-AD4B-359BAE44FD75}"/>
              </a:ext>
            </a:extLst>
          </p:cNvPr>
          <p:cNvSpPr/>
          <p:nvPr/>
        </p:nvSpPr>
        <p:spPr>
          <a:xfrm>
            <a:off x="762000" y="177800"/>
            <a:ext cx="7467600" cy="849907"/>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2: </a:t>
            </a:r>
            <a:r>
              <a:rPr lang="en-US" sz="2800" dirty="0" err="1">
                <a:solidFill>
                  <a:srgbClr val="FF0000"/>
                </a:solidFill>
                <a:latin typeface="Times New Roman" panose="02020603050405020304" pitchFamily="18" charset="0"/>
                <a:cs typeface="Times New Roman" panose="02020603050405020304" pitchFamily="18" charset="0"/>
              </a:rPr>
              <a:t>Tìm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thêm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tế</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EE8369D6-1D87-CF45-7D12-A6C58331CC3F}"/>
              </a:ext>
            </a:extLst>
          </p:cNvPr>
          <p:cNvSpPr txBox="1"/>
          <p:nvPr/>
        </p:nvSpPr>
        <p:spPr>
          <a:xfrm>
            <a:off x="5562601" y="5765800"/>
            <a:ext cx="3251211" cy="523220"/>
          </a:xfrm>
          <a:prstGeom prst="rect">
            <a:avLst/>
          </a:prstGeom>
          <a:noFill/>
        </p:spPr>
        <p:txBody>
          <a:bodyPr wrap="none" rtlCol="0">
            <a:spAutoFit/>
          </a:bodyPr>
          <a:lstStyle/>
          <a:p>
            <a:r>
              <a:rPr lang="en-US" sz="2800" dirty="0" err="1">
                <a:solidFill>
                  <a:srgbClr val="1A04BC"/>
                </a:solidFill>
                <a:latin typeface="Times New Roman" panose="02020603050405020304" pitchFamily="18" charset="0"/>
                <a:cs typeface="Times New Roman" panose="02020603050405020304" pitchFamily="18" charset="0"/>
              </a:rPr>
              <a:t>Điều</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hòa</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lắp</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trên</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cao</a:t>
            </a:r>
            <a:endParaRPr lang="en-US" sz="2800" dirty="0">
              <a:solidFill>
                <a:srgbClr val="1A04BC"/>
              </a:solidFill>
              <a:latin typeface="Times New Roman" panose="02020603050405020304" pitchFamily="18" charset="0"/>
              <a:cs typeface="Times New Roman" panose="02020603050405020304" pitchFamily="18" charset="0"/>
            </a:endParaRPr>
          </a:p>
        </p:txBody>
      </p:sp>
      <p:sp>
        <p:nvSpPr>
          <p:cNvPr id="5" name="Hình chữ nhật: Góc Tròn 4">
            <a:extLst>
              <a:ext uri="{FF2B5EF4-FFF2-40B4-BE49-F238E27FC236}">
                <a16:creationId xmlns:a16="http://schemas.microsoft.com/office/drawing/2014/main" id="{43478C13-D2D9-E71C-5095-3BBA07A4BAD4}"/>
              </a:ext>
            </a:extLst>
          </p:cNvPr>
          <p:cNvSpPr/>
          <p:nvPr/>
        </p:nvSpPr>
        <p:spPr>
          <a:xfrm>
            <a:off x="0" y="1193800"/>
            <a:ext cx="5334000" cy="55880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30480" marR="30480" algn="just">
              <a:lnSpc>
                <a:spcPct val="115000"/>
              </a:lnSpc>
            </a:pPr>
            <a:r>
              <a:rPr lang="vi-VN" sz="2500" dirty="0">
                <a:solidFill>
                  <a:srgbClr val="000000"/>
                </a:solidFill>
                <a:effectLst/>
                <a:latin typeface="+mj-lt"/>
                <a:ea typeface="Times New Roman" panose="02020603050405020304" pitchFamily="18" charset="0"/>
              </a:rPr>
              <a:t>- Điều hòa làm mát không khí thường lắp ở phía trên cao để khi điều hòa tạo ra khí mát  có khối lượng riêng lớn hơn không khí thường di chuyển xuống dưới chiếm chỗ lớp không khí thường và đẩy lớp không khí thường nhẹ hơn bay lên trên, cứ như thế tạo thành dòng đối lưu, làm mát cả căn phòng.</a:t>
            </a:r>
            <a:endParaRPr lang="en-US" sz="2500" dirty="0">
              <a:effectLst/>
              <a:latin typeface="+mj-lt"/>
              <a:ea typeface="Times New Roman" panose="02020603050405020304" pitchFamily="18" charset="0"/>
            </a:endParaRPr>
          </a:p>
        </p:txBody>
      </p:sp>
      <p:pic>
        <p:nvPicPr>
          <p:cNvPr id="6" name="Hình ảnh 5">
            <a:extLst>
              <a:ext uri="{FF2B5EF4-FFF2-40B4-BE49-F238E27FC236}">
                <a16:creationId xmlns:a16="http://schemas.microsoft.com/office/drawing/2014/main" id="{C5AB2BA1-2A7D-4A7E-A7EB-C4100036BA45}"/>
              </a:ext>
            </a:extLst>
          </p:cNvPr>
          <p:cNvPicPr>
            <a:picLocks noChangeAspect="1"/>
          </p:cNvPicPr>
          <p:nvPr/>
        </p:nvPicPr>
        <p:blipFill>
          <a:blip r:embed="rId2"/>
          <a:stretch>
            <a:fillRect/>
          </a:stretch>
        </p:blipFill>
        <p:spPr>
          <a:xfrm>
            <a:off x="5486400" y="1295400"/>
            <a:ext cx="3505200" cy="4368800"/>
          </a:xfrm>
          <a:prstGeom prst="rect">
            <a:avLst/>
          </a:prstGeom>
        </p:spPr>
      </p:pic>
    </p:spTree>
    <p:extLst>
      <p:ext uri="{BB962C8B-B14F-4D97-AF65-F5344CB8AC3E}">
        <p14:creationId xmlns:p14="http://schemas.microsoft.com/office/powerpoint/2010/main" val="69873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1DD2BC73-630D-CB60-AD4B-359BAE44FD75}"/>
              </a:ext>
            </a:extLst>
          </p:cNvPr>
          <p:cNvSpPr/>
          <p:nvPr/>
        </p:nvSpPr>
        <p:spPr>
          <a:xfrm>
            <a:off x="762000" y="177800"/>
            <a:ext cx="7467600" cy="849907"/>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2: </a:t>
            </a:r>
            <a:r>
              <a:rPr lang="en-US" sz="2800" dirty="0" err="1">
                <a:solidFill>
                  <a:srgbClr val="FF0000"/>
                </a:solidFill>
                <a:latin typeface="Times New Roman" panose="02020603050405020304" pitchFamily="18" charset="0"/>
                <a:cs typeface="Times New Roman" panose="02020603050405020304" pitchFamily="18" charset="0"/>
              </a:rPr>
              <a:t>Tìm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thêm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tế</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EE8369D6-1D87-CF45-7D12-A6C58331CC3F}"/>
              </a:ext>
            </a:extLst>
          </p:cNvPr>
          <p:cNvSpPr txBox="1"/>
          <p:nvPr/>
        </p:nvSpPr>
        <p:spPr>
          <a:xfrm>
            <a:off x="6248401" y="5969000"/>
            <a:ext cx="2337499" cy="523220"/>
          </a:xfrm>
          <a:prstGeom prst="rect">
            <a:avLst/>
          </a:prstGeom>
          <a:noFill/>
        </p:spPr>
        <p:txBody>
          <a:bodyPr wrap="none" rtlCol="0">
            <a:spAutoFit/>
          </a:bodyPr>
          <a:lstStyle/>
          <a:p>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gió</a:t>
            </a:r>
            <a:endParaRPr lang="en-US" sz="2800" dirty="0">
              <a:solidFill>
                <a:srgbClr val="1A04BC"/>
              </a:solidFill>
              <a:latin typeface="Times New Roman" panose="02020603050405020304" pitchFamily="18" charset="0"/>
              <a:cs typeface="Times New Roman" panose="02020603050405020304" pitchFamily="18" charset="0"/>
            </a:endParaRPr>
          </a:p>
        </p:txBody>
      </p:sp>
      <p:sp>
        <p:nvSpPr>
          <p:cNvPr id="5" name="Hình chữ nhật: Góc Tròn 4">
            <a:extLst>
              <a:ext uri="{FF2B5EF4-FFF2-40B4-BE49-F238E27FC236}">
                <a16:creationId xmlns:a16="http://schemas.microsoft.com/office/drawing/2014/main" id="{43478C13-D2D9-E71C-5095-3BBA07A4BAD4}"/>
              </a:ext>
            </a:extLst>
          </p:cNvPr>
          <p:cNvSpPr/>
          <p:nvPr/>
        </p:nvSpPr>
        <p:spPr>
          <a:xfrm>
            <a:off x="0" y="1092200"/>
            <a:ext cx="5334000" cy="55880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30480" marR="30480" algn="just">
              <a:lnSpc>
                <a:spcPct val="115000"/>
              </a:lnSpc>
            </a:pP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nóng</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liền</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nóng</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buổi</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nắng</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gắt</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luồng</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tràn</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liền</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gió</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thổi</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liền</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ban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luồng</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liền</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tràn</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gió</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thổi</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liền</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biển</a:t>
            </a:r>
            <a:endParaRPr lang="en-US" sz="25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Hình ảnh 6">
            <a:extLst>
              <a:ext uri="{FF2B5EF4-FFF2-40B4-BE49-F238E27FC236}">
                <a16:creationId xmlns:a16="http://schemas.microsoft.com/office/drawing/2014/main" id="{359639B1-313F-4EB6-618C-4E5DD2200225}"/>
              </a:ext>
            </a:extLst>
          </p:cNvPr>
          <p:cNvPicPr>
            <a:picLocks noChangeAspect="1"/>
          </p:cNvPicPr>
          <p:nvPr/>
        </p:nvPicPr>
        <p:blipFill>
          <a:blip r:embed="rId3"/>
          <a:stretch>
            <a:fillRect/>
          </a:stretch>
        </p:blipFill>
        <p:spPr>
          <a:xfrm>
            <a:off x="5410200" y="1092201"/>
            <a:ext cx="3443287" cy="4921249"/>
          </a:xfrm>
          <a:prstGeom prst="rect">
            <a:avLst/>
          </a:prstGeom>
        </p:spPr>
      </p:pic>
    </p:spTree>
    <p:extLst>
      <p:ext uri="{BB962C8B-B14F-4D97-AF65-F5344CB8AC3E}">
        <p14:creationId xmlns:p14="http://schemas.microsoft.com/office/powerpoint/2010/main" val="125621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571750" y="279400"/>
            <a:ext cx="4000500" cy="47498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pic>
        <p:nvPicPr>
          <p:cNvPr id="20483" name="Picture 11" descr="Earth-06-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2413000"/>
            <a:ext cx="857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10ngay">
            <a:hlinkClick r:id="rId4"/>
          </p:cNvPr>
          <p:cNvPicPr>
            <a:picLocks noChangeAspect="1" noChangeArrowheads="1" noCrop="1"/>
          </p:cNvPicPr>
          <p:nvPr/>
        </p:nvPicPr>
        <p:blipFill>
          <a:blip r:embed="rId5" cstate="print"/>
          <a:srcRect/>
          <a:stretch>
            <a:fillRect/>
          </a:stretch>
        </p:blipFill>
        <p:spPr bwMode="auto">
          <a:xfrm>
            <a:off x="7391400" y="0"/>
            <a:ext cx="1371600" cy="1524000"/>
          </a:xfrm>
          <a:prstGeom prst="rect">
            <a:avLst/>
          </a:prstGeom>
          <a:ln>
            <a:noFill/>
          </a:ln>
          <a:effectLst>
            <a:softEdge rad="112500"/>
          </a:effectLst>
        </p:spPr>
        <p:style>
          <a:lnRef idx="2">
            <a:schemeClr val="accent5"/>
          </a:lnRef>
          <a:fillRef idx="1">
            <a:schemeClr val="lt1"/>
          </a:fillRef>
          <a:effectRef idx="0">
            <a:schemeClr val="accent5"/>
          </a:effectRef>
          <a:fontRef idx="minor">
            <a:schemeClr val="dk1"/>
          </a:fontRef>
        </p:style>
      </p:pic>
      <p:cxnSp>
        <p:nvCxnSpPr>
          <p:cNvPr id="9" name="Straight Arrow Connector 8"/>
          <p:cNvCxnSpPr/>
          <p:nvPr/>
        </p:nvCxnSpPr>
        <p:spPr>
          <a:xfrm rot="10800000" flipV="1">
            <a:off x="5029200" y="177800"/>
            <a:ext cx="2000250" cy="2209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5181600" y="685800"/>
            <a:ext cx="2000250" cy="2133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5410200" y="1092200"/>
            <a:ext cx="2000250" cy="2209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5562600" y="1397000"/>
            <a:ext cx="2057400" cy="2286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8802515">
            <a:off x="723187" y="910958"/>
            <a:ext cx="3886200" cy="392415"/>
          </a:xfrm>
          <a:prstGeom prst="rect">
            <a:avLst/>
          </a:prstGeom>
          <a:noFill/>
        </p:spPr>
        <p:txBody>
          <a:bodyPr spcFirstLastPara="1">
            <a:prstTxWarp prst="textArchUp">
              <a:avLst>
                <a:gd name="adj" fmla="val 10900451"/>
              </a:avLst>
            </a:prstTxWarp>
            <a:spAutoFit/>
          </a:bodyPr>
          <a:lstStyle/>
          <a:p>
            <a:pPr eaLnBrk="1" hangingPunct="1">
              <a:defRPr/>
            </a:pPr>
            <a:r>
              <a:rPr lang="en-US" sz="2800" dirty="0" err="1">
                <a:solidFill>
                  <a:srgbClr val="FF0000"/>
                </a:solidFill>
                <a:latin typeface="Times New Roman" pitchFamily="18" charset="0"/>
                <a:cs typeface="Times New Roman" pitchFamily="18" charset="0"/>
              </a:rPr>
              <a:t>Khoảng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không</a:t>
            </a:r>
            <a:endParaRPr lang="en-US" sz="2800" dirty="0">
              <a:solidFill>
                <a:srgbClr val="FF0000"/>
              </a:solidFill>
              <a:latin typeface="Times New Roman" pitchFamily="18" charset="0"/>
              <a:cs typeface="Times New Roman" pitchFamily="18" charset="0"/>
            </a:endParaRPr>
          </a:p>
        </p:txBody>
      </p:sp>
      <p:sp>
        <p:nvSpPr>
          <p:cNvPr id="18" name="TextBox 17"/>
          <p:cNvSpPr txBox="1">
            <a:spLocks noChangeArrowheads="1"/>
          </p:cNvSpPr>
          <p:nvPr/>
        </p:nvSpPr>
        <p:spPr bwMode="auto">
          <a:xfrm>
            <a:off x="76200" y="5108804"/>
            <a:ext cx="899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err="1">
                <a:solidFill>
                  <a:srgbClr val="000099"/>
                </a:solidFill>
                <a:latin typeface="Times New Roman" panose="02020603050405020304" pitchFamily="18" charset="0"/>
              </a:rPr>
              <a:t>Vậy</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năng</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lượng</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của</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Mặt</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Trời</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truyền</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đến</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Trái</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Đất</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bằng</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cách</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nào</a:t>
            </a:r>
            <a:r>
              <a:rPr lang="en-US" altLang="en-US" sz="2800" b="1" dirty="0">
                <a:solidFill>
                  <a:srgbClr val="000099"/>
                </a:solidFill>
                <a:latin typeface="Times New Roman" panose="02020603050405020304" pitchFamily="18" charset="0"/>
              </a:rPr>
              <a:t>?</a:t>
            </a:r>
            <a:r>
              <a:rPr lang="en-US" altLang="en-US" sz="2800" dirty="0">
                <a:solidFill>
                  <a:srgbClr val="000099"/>
                </a:solidFill>
                <a:latin typeface="Times New Roman" panose="02020603050405020304" pitchFamily="18" charset="0"/>
              </a:rPr>
              <a:t> </a:t>
            </a:r>
          </a:p>
        </p:txBody>
      </p:sp>
      <p:pic>
        <p:nvPicPr>
          <p:cNvPr id="2" name="Hình ảnh 1">
            <a:extLst>
              <a:ext uri="{FF2B5EF4-FFF2-40B4-BE49-F238E27FC236}">
                <a16:creationId xmlns:a16="http://schemas.microsoft.com/office/drawing/2014/main" id="{B8186134-B2B9-10C6-9AF4-768AFD14E1A6}"/>
              </a:ext>
            </a:extLst>
          </p:cNvPr>
          <p:cNvPicPr>
            <a:picLocks noChangeAspect="1"/>
          </p:cNvPicPr>
          <p:nvPr/>
        </p:nvPicPr>
        <p:blipFill>
          <a:blip r:embed="rId6"/>
          <a:stretch>
            <a:fillRect/>
          </a:stretch>
        </p:blipFill>
        <p:spPr>
          <a:xfrm>
            <a:off x="-32657" y="2762250"/>
            <a:ext cx="2604407" cy="1748328"/>
          </a:xfrm>
          <a:prstGeom prst="rect">
            <a:avLst/>
          </a:prstGeom>
        </p:spPr>
      </p:pic>
      <p:sp>
        <p:nvSpPr>
          <p:cNvPr id="13" name="Hộp Văn bản 6">
            <a:extLst>
              <a:ext uri="{FF2B5EF4-FFF2-40B4-BE49-F238E27FC236}">
                <a16:creationId xmlns:a16="http://schemas.microsoft.com/office/drawing/2014/main" id="{A1FF35E8-30AE-C600-DBDE-94C7103D43BF}"/>
              </a:ext>
            </a:extLst>
          </p:cNvPr>
          <p:cNvSpPr txBox="1"/>
          <p:nvPr/>
        </p:nvSpPr>
        <p:spPr>
          <a:xfrm>
            <a:off x="43543" y="6062911"/>
            <a:ext cx="3890809"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III. BỨC XẠ NHIỆT</a:t>
            </a:r>
          </a:p>
        </p:txBody>
      </p:sp>
    </p:spTree>
    <p:extLst>
      <p:ext uri="{BB962C8B-B14F-4D97-AF65-F5344CB8AC3E}">
        <p14:creationId xmlns:p14="http://schemas.microsoft.com/office/powerpoint/2010/main" val="466089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1" repeatCount="indefinite"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repeatCount="indefinite"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22" presetClass="entr" presetSubtype="1" repeatCount="indefinite"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22" presetClass="entr" presetSubtype="1" repeatCount="indefinite"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A26944AC-3B33-7F42-F6D4-B015C4DEAB50}"/>
              </a:ext>
            </a:extLst>
          </p:cNvPr>
          <p:cNvSpPr txBox="1"/>
          <p:nvPr/>
        </p:nvSpPr>
        <p:spPr>
          <a:xfrm>
            <a:off x="304800" y="76201"/>
            <a:ext cx="3810000" cy="830997"/>
          </a:xfrm>
          <a:prstGeom prst="rect">
            <a:avLst/>
          </a:prstGeom>
          <a:noFill/>
        </p:spPr>
        <p:txBody>
          <a:bodyPr wrap="square" rtlCol="0">
            <a:spAutoFit/>
          </a:bodyPr>
          <a:lstStyle/>
          <a:p>
            <a:pPr marL="400050" indent="-400050">
              <a:buAutoNum type="romanUcPeriod"/>
            </a:pPr>
            <a:r>
              <a:rPr lang="en-US" sz="2400" b="1" dirty="0">
                <a:solidFill>
                  <a:srgbClr val="FF0000"/>
                </a:solidFill>
                <a:latin typeface="Times New Roman" panose="02020603050405020304" pitchFamily="18" charset="0"/>
                <a:cs typeface="Times New Roman" panose="02020603050405020304" pitchFamily="18" charset="0"/>
              </a:rPr>
              <a:t>DẪN NHIỆT</a:t>
            </a:r>
          </a:p>
          <a:p>
            <a:pPr marL="342900" indent="-342900">
              <a:buAutoNum type="arabicPeriod"/>
            </a:pPr>
            <a:r>
              <a:rPr lang="en-US" sz="2400" b="1" dirty="0" err="1">
                <a:solidFill>
                  <a:srgbClr val="FF0000"/>
                </a:solidFill>
                <a:latin typeface="Times New Roman" panose="02020603050405020304" pitchFamily="18" charset="0"/>
                <a:cs typeface="Times New Roman" panose="02020603050405020304" pitchFamily="18" charset="0"/>
              </a:rPr>
              <a:t>Hiện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tượng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dẫn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nhiệt</a:t>
            </a:r>
            <a:r>
              <a:rPr lang="en-US" sz="2400" b="1" dirty="0">
                <a:solidFill>
                  <a:srgbClr val="FF0000"/>
                </a:solidFill>
                <a:latin typeface="Times New Roman" panose="02020603050405020304" pitchFamily="18" charset="0"/>
                <a:cs typeface="Times New Roman" panose="02020603050405020304" pitchFamily="18" charset="0"/>
              </a:rPr>
              <a:t> </a:t>
            </a:r>
          </a:p>
        </p:txBody>
      </p:sp>
      <p:sp>
        <p:nvSpPr>
          <p:cNvPr id="4" name="Hộp Văn bản 3">
            <a:extLst>
              <a:ext uri="{FF2B5EF4-FFF2-40B4-BE49-F238E27FC236}">
                <a16:creationId xmlns:a16="http://schemas.microsoft.com/office/drawing/2014/main" id="{9A6C2EC2-FA27-1065-5E02-81074637CCD2}"/>
              </a:ext>
            </a:extLst>
          </p:cNvPr>
          <p:cNvSpPr txBox="1"/>
          <p:nvPr/>
        </p:nvSpPr>
        <p:spPr>
          <a:xfrm>
            <a:off x="76200" y="1045716"/>
            <a:ext cx="5257800" cy="4324261"/>
          </a:xfrm>
          <a:prstGeom prst="rect">
            <a:avLst/>
          </a:prstGeom>
          <a:noFill/>
        </p:spPr>
        <p:txBody>
          <a:bodyPr wrap="square" rtlCol="0">
            <a:spAutoFit/>
          </a:bodyPr>
          <a:lstStyle/>
          <a:p>
            <a:r>
              <a:rPr lang="en-US" sz="2500" b="1" dirty="0" err="1">
                <a:solidFill>
                  <a:srgbClr val="1A04BC"/>
                </a:solidFill>
                <a:latin typeface="Times New Roman" panose="02020603050405020304" pitchFamily="18" charset="0"/>
                <a:cs typeface="Times New Roman" panose="02020603050405020304" pitchFamily="18" charset="0"/>
              </a:rPr>
              <a:t>Chuẩn</a:t>
            </a:r>
            <a:r>
              <a:rPr lang="en-US" sz="2500" b="1" dirty="0">
                <a:solidFill>
                  <a:srgbClr val="1A04BC"/>
                </a:solidFill>
                <a:latin typeface="Times New Roman" panose="02020603050405020304" pitchFamily="18" charset="0"/>
                <a:cs typeface="Times New Roman" panose="02020603050405020304" pitchFamily="18" charset="0"/>
              </a:rPr>
              <a:t> </a:t>
            </a:r>
            <a:r>
              <a:rPr lang="en-US" sz="2500" b="1" dirty="0" err="1">
                <a:solidFill>
                  <a:srgbClr val="1A04BC"/>
                </a:solidFill>
                <a:latin typeface="Times New Roman" panose="02020603050405020304" pitchFamily="18" charset="0"/>
                <a:cs typeface="Times New Roman" panose="02020603050405020304" pitchFamily="18" charset="0"/>
              </a:rPr>
              <a:t>bị</a:t>
            </a:r>
            <a:r>
              <a:rPr lang="en-US" sz="2500" b="1" dirty="0">
                <a:solidFill>
                  <a:srgbClr val="1A04BC"/>
                </a:solidFill>
                <a:latin typeface="Times New Roman" panose="02020603050405020304" pitchFamily="18" charset="0"/>
                <a:cs typeface="Times New Roman" panose="02020603050405020304" pitchFamily="18" charset="0"/>
              </a:rPr>
              <a:t>: </a:t>
            </a:r>
          </a:p>
          <a:p>
            <a:pPr marL="285750" indent="-285750">
              <a:buFontTx/>
              <a:buChar char="-"/>
            </a:pPr>
            <a:r>
              <a:rPr lang="en-US" sz="2500" dirty="0">
                <a:latin typeface="Times New Roman" panose="02020603050405020304" pitchFamily="18" charset="0"/>
                <a:cs typeface="Times New Roman" panose="02020603050405020304" pitchFamily="18" charset="0"/>
              </a:rPr>
              <a:t>Thanh </a:t>
            </a:r>
            <a:r>
              <a:rPr lang="en-US" sz="2500" dirty="0" err="1">
                <a:latin typeface="Times New Roman" panose="02020603050405020304" pitchFamily="18" charset="0"/>
                <a:cs typeface="Times New Roman" panose="02020603050405020304" pitchFamily="18" charset="0"/>
              </a:rPr>
              <a:t>đồng</a:t>
            </a:r>
            <a:r>
              <a:rPr lang="en-US" sz="2500" dirty="0">
                <a:latin typeface="Times New Roman" panose="02020603050405020304" pitchFamily="18" charset="0"/>
                <a:cs typeface="Times New Roman" panose="02020603050405020304" pitchFamily="18" charset="0"/>
              </a:rPr>
              <a:t> AB </a:t>
            </a:r>
            <a:r>
              <a:rPr lang="en-US" sz="2500" dirty="0" err="1">
                <a:latin typeface="Times New Roman" panose="02020603050405020304" pitchFamily="18" charset="0"/>
                <a:cs typeface="Times New Roman" panose="02020603050405020304" pitchFamily="18" charset="0"/>
              </a:rPr>
              <a:t>mắc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thí</a:t>
            </a:r>
            <a:r>
              <a:rPr lang="en-US" sz="2500" dirty="0">
                <a:latin typeface="Times New Roman" panose="02020603050405020304" pitchFamily="18" charset="0"/>
                <a:cs typeface="Times New Roman" panose="02020603050405020304" pitchFamily="18" charset="0"/>
              </a:rPr>
              <a:t> </a:t>
            </a:r>
          </a:p>
          <a:p>
            <a:r>
              <a:rPr lang="en-US" sz="2500" dirty="0" err="1">
                <a:latin typeface="Times New Roman" panose="02020603050405020304" pitchFamily="18" charset="0"/>
                <a:cs typeface="Times New Roman" panose="02020603050405020304" pitchFamily="18" charset="0"/>
              </a:rPr>
              <a:t>nghiệm</a:t>
            </a:r>
            <a:r>
              <a:rPr lang="en-US" sz="2500" dirty="0">
                <a:latin typeface="Times New Roman" panose="02020603050405020304" pitchFamily="18" charset="0"/>
                <a:cs typeface="Times New Roman" panose="02020603050405020304" pitchFamily="18" charset="0"/>
              </a:rPr>
              <a:t>.</a:t>
            </a:r>
          </a:p>
          <a:p>
            <a:pPr marL="285750" indent="-285750">
              <a:buFontTx/>
              <a:buChar char="-"/>
            </a:pP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a,b,c,d,e</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gắn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bằng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sáp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thanh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đồng</a:t>
            </a:r>
            <a:endParaRPr lang="en-US" sz="2500" dirty="0">
              <a:latin typeface="Times New Roman" panose="02020603050405020304" pitchFamily="18" charset="0"/>
              <a:cs typeface="Times New Roman" panose="02020603050405020304" pitchFamily="18" charset="0"/>
            </a:endParaRPr>
          </a:p>
          <a:p>
            <a:pPr marL="285750" indent="-285750">
              <a:buFontTx/>
              <a:buChar char="-"/>
            </a:pPr>
            <a:r>
              <a:rPr lang="en-US" sz="2500" dirty="0" err="1">
                <a:latin typeface="Times New Roman" panose="02020603050405020304" pitchFamily="18" charset="0"/>
                <a:cs typeface="Times New Roman" panose="02020603050405020304" pitchFamily="18" charset="0"/>
              </a:rPr>
              <a:t>Đèn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cồn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đặt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dưới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đầu</a:t>
            </a:r>
            <a:r>
              <a:rPr lang="en-US" sz="2500" dirty="0">
                <a:latin typeface="Times New Roman" panose="02020603050405020304" pitchFamily="18" charset="0"/>
                <a:cs typeface="Times New Roman" panose="02020603050405020304" pitchFamily="18" charset="0"/>
              </a:rPr>
              <a:t> A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thanh</a:t>
            </a:r>
            <a:endParaRPr lang="en-US" sz="2500" dirty="0">
              <a:latin typeface="Times New Roman" panose="02020603050405020304" pitchFamily="18" charset="0"/>
              <a:cs typeface="Times New Roman" panose="02020603050405020304" pitchFamily="18" charset="0"/>
            </a:endParaRPr>
          </a:p>
          <a:p>
            <a:r>
              <a:rPr lang="en-US" sz="2500" dirty="0" err="1">
                <a:latin typeface="Times New Roman" panose="02020603050405020304" pitchFamily="18" charset="0"/>
                <a:cs typeface="Times New Roman" panose="02020603050405020304" pitchFamily="18" charset="0"/>
              </a:rPr>
              <a:t>đồng</a:t>
            </a:r>
            <a:endParaRPr lang="en-US" sz="2500" dirty="0">
              <a:latin typeface="Times New Roman" panose="02020603050405020304" pitchFamily="18" charset="0"/>
              <a:cs typeface="Times New Roman" panose="02020603050405020304" pitchFamily="18" charset="0"/>
            </a:endParaRPr>
          </a:p>
          <a:p>
            <a:r>
              <a:rPr lang="en-US" sz="2500" b="1" dirty="0" err="1">
                <a:solidFill>
                  <a:srgbClr val="1A04BC"/>
                </a:solidFill>
                <a:latin typeface="Times New Roman" panose="02020603050405020304" pitchFamily="18" charset="0"/>
                <a:cs typeface="Times New Roman" panose="02020603050405020304" pitchFamily="18" charset="0"/>
              </a:rPr>
              <a:t>Tiến</a:t>
            </a:r>
            <a:r>
              <a:rPr lang="en-US" sz="2500" b="1" dirty="0">
                <a:solidFill>
                  <a:srgbClr val="1A04BC"/>
                </a:solidFill>
                <a:latin typeface="Times New Roman" panose="02020603050405020304" pitchFamily="18" charset="0"/>
                <a:cs typeface="Times New Roman" panose="02020603050405020304" pitchFamily="18" charset="0"/>
              </a:rPr>
              <a:t> </a:t>
            </a:r>
            <a:r>
              <a:rPr lang="en-US" sz="2500" b="1" dirty="0" err="1">
                <a:solidFill>
                  <a:srgbClr val="1A04BC"/>
                </a:solidFill>
                <a:latin typeface="Times New Roman" panose="02020603050405020304" pitchFamily="18" charset="0"/>
                <a:cs typeface="Times New Roman" panose="02020603050405020304" pitchFamily="18" charset="0"/>
              </a:rPr>
              <a:t>hành</a:t>
            </a:r>
            <a:r>
              <a:rPr lang="en-US" sz="2500" b="1" dirty="0">
                <a:solidFill>
                  <a:srgbClr val="1A04BC"/>
                </a:solidFill>
                <a:latin typeface="Times New Roman" panose="02020603050405020304" pitchFamily="18" charset="0"/>
                <a:cs typeface="Times New Roman" panose="02020603050405020304" pitchFamily="18" charset="0"/>
              </a:rPr>
              <a:t>:</a:t>
            </a:r>
          </a:p>
          <a:p>
            <a:pPr marL="285750" indent="-285750">
              <a:buFontTx/>
              <a:buChar char="-"/>
            </a:pPr>
            <a:r>
              <a:rPr lang="en-US" sz="2500" dirty="0" err="1">
                <a:latin typeface="Times New Roman" panose="02020603050405020304" pitchFamily="18" charset="0"/>
                <a:cs typeface="Times New Roman" panose="02020603050405020304" pitchFamily="18" charset="0"/>
              </a:rPr>
              <a:t>Dùng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đèn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cồn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đốt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nóng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đầu</a:t>
            </a:r>
            <a:r>
              <a:rPr lang="en-US" sz="2500" dirty="0">
                <a:latin typeface="Times New Roman" panose="02020603050405020304" pitchFamily="18" charset="0"/>
                <a:cs typeface="Times New Roman" panose="02020603050405020304" pitchFamily="18" charset="0"/>
              </a:rPr>
              <a:t> A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thanh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đồng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quan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sát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tượng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xảy</a:t>
            </a:r>
            <a:r>
              <a:rPr lang="en-US" sz="2500" dirty="0">
                <a:latin typeface="Times New Roman" panose="02020603050405020304" pitchFamily="18" charset="0"/>
                <a:cs typeface="Times New Roman" panose="02020603050405020304" pitchFamily="18" charset="0"/>
              </a:rPr>
              <a:t> </a:t>
            </a:r>
          </a:p>
          <a:p>
            <a:r>
              <a:rPr lang="en-US" sz="2500" dirty="0" err="1">
                <a:latin typeface="Times New Roman" panose="02020603050405020304" pitchFamily="18" charset="0"/>
                <a:cs typeface="Times New Roman" panose="02020603050405020304" pitchFamily="18" charset="0"/>
              </a:rPr>
              <a:t>ra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a,b,c,d,e</a:t>
            </a:r>
            <a:endParaRPr lang="en-US" sz="2500" dirty="0">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D8A5C157-3DC0-B88B-B68A-2556DF04FB32}"/>
              </a:ext>
            </a:extLst>
          </p:cNvPr>
          <p:cNvPicPr>
            <a:picLocks noChangeAspect="1"/>
          </p:cNvPicPr>
          <p:nvPr/>
        </p:nvPicPr>
        <p:blipFill>
          <a:blip r:embed="rId2"/>
          <a:stretch>
            <a:fillRect/>
          </a:stretch>
        </p:blipFill>
        <p:spPr>
          <a:xfrm>
            <a:off x="5181600" y="81722"/>
            <a:ext cx="3949148" cy="6700079"/>
          </a:xfrm>
          <a:prstGeom prst="rect">
            <a:avLst/>
          </a:prstGeom>
        </p:spPr>
      </p:pic>
    </p:spTree>
    <p:extLst>
      <p:ext uri="{BB962C8B-B14F-4D97-AF65-F5344CB8AC3E}">
        <p14:creationId xmlns:p14="http://schemas.microsoft.com/office/powerpoint/2010/main" val="290458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 calcmode="lin" valueType="num">
                                      <p:cBhvr additive="base">
                                        <p:cTn id="4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 calcmode="lin" valueType="num">
                                      <p:cBhvr additive="base">
                                        <p:cTn id="5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8" end="8"/>
                                            </p:txEl>
                                          </p:spTgt>
                                        </p:tgtEl>
                                        <p:attrNameLst>
                                          <p:attrName>style.visibility</p:attrName>
                                        </p:attrNameLst>
                                      </p:cBhvr>
                                      <p:to>
                                        <p:strVal val="visible"/>
                                      </p:to>
                                    </p:set>
                                    <p:anim calcmode="lin" valueType="num">
                                      <p:cBhvr additive="base">
                                        <p:cTn id="5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C23D9B1-7E6E-2054-CE14-4D857B321FDC}"/>
              </a:ext>
            </a:extLst>
          </p:cNvPr>
          <p:cNvSpPr txBox="1"/>
          <p:nvPr/>
        </p:nvSpPr>
        <p:spPr>
          <a:xfrm>
            <a:off x="228600" y="0"/>
            <a:ext cx="4572000" cy="523220"/>
          </a:xfrm>
          <a:prstGeom prst="rect">
            <a:avLst/>
          </a:prstGeom>
          <a:noFill/>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Thí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nghiệm</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69D532DB-DC29-9076-00EC-18C9599504FB}"/>
              </a:ext>
            </a:extLst>
          </p:cNvPr>
          <p:cNvSpPr txBox="1"/>
          <p:nvPr/>
        </p:nvSpPr>
        <p:spPr>
          <a:xfrm>
            <a:off x="152400" y="685801"/>
            <a:ext cx="5640788" cy="6124754"/>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Chuẩn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Một</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bình</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thủy</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tinh</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đã</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phủ</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đen</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bên</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trong</a:t>
            </a:r>
            <a:r>
              <a:rPr lang="en-US" sz="2800" dirty="0">
                <a:solidFill>
                  <a:srgbClr val="1A04BC"/>
                </a:solidFill>
                <a:latin typeface="Times New Roman" panose="02020603050405020304" pitchFamily="18" charset="0"/>
                <a:cs typeface="Times New Roman" panose="02020603050405020304" pitchFamily="18" charset="0"/>
              </a:rPr>
              <a:t> </a:t>
            </a:r>
          </a:p>
          <a:p>
            <a:r>
              <a:rPr lang="en-US" sz="2800" dirty="0" err="1">
                <a:solidFill>
                  <a:srgbClr val="1A04BC"/>
                </a:solidFill>
                <a:latin typeface="Times New Roman" panose="02020603050405020304" pitchFamily="18" charset="0"/>
                <a:cs typeface="Times New Roman" panose="02020603050405020304" pitchFamily="18" charset="0"/>
              </a:rPr>
              <a:t>có</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đặt</a:t>
            </a:r>
            <a:r>
              <a:rPr lang="en-US" sz="2800" dirty="0">
                <a:solidFill>
                  <a:srgbClr val="1A04BC"/>
                </a:solidFill>
                <a:latin typeface="Times New Roman" panose="02020603050405020304" pitchFamily="18" charset="0"/>
                <a:cs typeface="Times New Roman" panose="02020603050405020304" pitchFamily="18" charset="0"/>
              </a:rPr>
              <a:t> 1 </a:t>
            </a:r>
            <a:r>
              <a:rPr lang="en-US" sz="2800" dirty="0" err="1">
                <a:solidFill>
                  <a:srgbClr val="1A04BC"/>
                </a:solidFill>
                <a:latin typeface="Times New Roman" panose="02020603050405020304" pitchFamily="18" charset="0"/>
                <a:cs typeface="Times New Roman" panose="02020603050405020304" pitchFamily="18" charset="0"/>
              </a:rPr>
              <a:t>nhiệt</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kế</a:t>
            </a:r>
            <a:r>
              <a:rPr lang="en-US" sz="2800" dirty="0">
                <a:solidFill>
                  <a:srgbClr val="1A04BC"/>
                </a:solidFill>
                <a:latin typeface="Times New Roman" panose="02020603050405020304" pitchFamily="18" charset="0"/>
                <a:cs typeface="Times New Roman" panose="02020603050405020304" pitchFamily="18" charset="0"/>
              </a:rPr>
              <a:t>.</a:t>
            </a:r>
          </a:p>
          <a:p>
            <a:pPr marL="285750" indent="-285750">
              <a:buFontTx/>
              <a:buChar char="-"/>
            </a:pPr>
            <a:r>
              <a:rPr lang="en-US" sz="2800" dirty="0" err="1">
                <a:solidFill>
                  <a:srgbClr val="1A04BC"/>
                </a:solidFill>
                <a:latin typeface="Times New Roman" panose="02020603050405020304" pitchFamily="18" charset="0"/>
                <a:cs typeface="Times New Roman" panose="02020603050405020304" pitchFamily="18" charset="0"/>
              </a:rPr>
              <a:t>Đèn</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điện</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dây</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tóc</a:t>
            </a:r>
            <a:r>
              <a:rPr lang="en-US" sz="2800" dirty="0">
                <a:solidFill>
                  <a:srgbClr val="1A04BC"/>
                </a:solidFill>
                <a:latin typeface="Times New Roman" panose="02020603050405020304" pitchFamily="18" charset="0"/>
                <a:cs typeface="Times New Roman" panose="02020603050405020304" pitchFamily="18" charset="0"/>
              </a:rPr>
              <a:t>.</a:t>
            </a:r>
          </a:p>
          <a:p>
            <a:pPr marL="285750" indent="-285750">
              <a:buFontTx/>
              <a:buChar char="-"/>
            </a:pPr>
            <a:r>
              <a:rPr lang="en-US" sz="2800" dirty="0" err="1">
                <a:solidFill>
                  <a:srgbClr val="1A04BC"/>
                </a:solidFill>
                <a:latin typeface="Times New Roman" panose="02020603050405020304" pitchFamily="18" charset="0"/>
                <a:cs typeface="Times New Roman" panose="02020603050405020304" pitchFamily="18" charset="0"/>
              </a:rPr>
              <a:t>Tấm</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gỗ</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dày</a:t>
            </a:r>
            <a:r>
              <a:rPr lang="en-US" sz="2800" dirty="0">
                <a:solidFill>
                  <a:srgbClr val="1A04BC"/>
                </a:solidFill>
                <a:latin typeface="Times New Roman" panose="02020603050405020304" pitchFamily="18" charset="0"/>
                <a:cs typeface="Times New Roman" panose="02020603050405020304" pitchFamily="18" charset="0"/>
              </a:rPr>
              <a:t>.</a:t>
            </a:r>
          </a:p>
          <a:p>
            <a:r>
              <a:rPr lang="en-US" sz="2800" b="1" dirty="0" err="1">
                <a:solidFill>
                  <a:srgbClr val="FF0000"/>
                </a:solidFill>
                <a:latin typeface="Times New Roman" panose="02020603050405020304" pitchFamily="18" charset="0"/>
                <a:cs typeface="Times New Roman" panose="02020603050405020304" pitchFamily="18" charset="0"/>
              </a:rPr>
              <a:t>Tiến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hành</a:t>
            </a:r>
            <a:r>
              <a:rPr lang="en-US" sz="2800" b="1" dirty="0">
                <a:solidFill>
                  <a:srgbClr val="FF0000"/>
                </a:solidFill>
                <a:latin typeface="Times New Roman" panose="02020603050405020304" pitchFamily="18" charset="0"/>
                <a:cs typeface="Times New Roman" panose="02020603050405020304" pitchFamily="18" charset="0"/>
              </a:rPr>
              <a:t>: </a:t>
            </a:r>
          </a:p>
          <a:p>
            <a:pPr marL="285750" indent="-285750">
              <a:buFontTx/>
              <a:buChar char="-"/>
            </a:pPr>
            <a:r>
              <a:rPr lang="en-US" sz="2800" dirty="0" err="1">
                <a:solidFill>
                  <a:srgbClr val="1A04BC"/>
                </a:solidFill>
                <a:latin typeface="Times New Roman" panose="02020603050405020304" pitchFamily="18" charset="0"/>
                <a:cs typeface="Times New Roman" panose="02020603050405020304" pitchFamily="18" charset="0"/>
              </a:rPr>
              <a:t>Bố</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trí</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thí</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nghiệm</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như</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hình</a:t>
            </a:r>
            <a:r>
              <a:rPr lang="en-US" sz="2800" dirty="0">
                <a:solidFill>
                  <a:srgbClr val="1A04BC"/>
                </a:solidFill>
                <a:latin typeface="Times New Roman" panose="02020603050405020304" pitchFamily="18" charset="0"/>
                <a:cs typeface="Times New Roman" panose="02020603050405020304" pitchFamily="18" charset="0"/>
              </a:rPr>
              <a:t> 28.5</a:t>
            </a:r>
          </a:p>
          <a:p>
            <a:pPr marL="285750" indent="-285750">
              <a:buFontTx/>
              <a:buChar char="-"/>
            </a:pPr>
            <a:r>
              <a:rPr lang="en-US" sz="2800" dirty="0" err="1">
                <a:solidFill>
                  <a:srgbClr val="1A04BC"/>
                </a:solidFill>
                <a:latin typeface="Times New Roman" panose="02020603050405020304" pitchFamily="18" charset="0"/>
                <a:cs typeface="Times New Roman" panose="02020603050405020304" pitchFamily="18" charset="0"/>
              </a:rPr>
              <a:t>Bật</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đèn</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theo</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dõi</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nhiệt</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độ</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của</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nhiệt</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kế</a:t>
            </a:r>
            <a:r>
              <a:rPr lang="en-US" sz="2800" dirty="0">
                <a:solidFill>
                  <a:srgbClr val="1A04BC"/>
                </a:solidFill>
                <a:latin typeface="Times New Roman" panose="02020603050405020304" pitchFamily="18" charset="0"/>
                <a:cs typeface="Times New Roman" panose="02020603050405020304" pitchFamily="18" charset="0"/>
              </a:rPr>
              <a:t> </a:t>
            </a:r>
          </a:p>
          <a:p>
            <a:r>
              <a:rPr lang="en-US" sz="2800" dirty="0" err="1">
                <a:solidFill>
                  <a:srgbClr val="1A04BC"/>
                </a:solidFill>
                <a:latin typeface="Times New Roman" panose="02020603050405020304" pitchFamily="18" charset="0"/>
                <a:cs typeface="Times New Roman" panose="02020603050405020304" pitchFamily="18" charset="0"/>
              </a:rPr>
              <a:t>khi</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chưa</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đặt</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tấm</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gỗ</a:t>
            </a:r>
            <a:r>
              <a:rPr lang="en-US" sz="2800" dirty="0">
                <a:solidFill>
                  <a:srgbClr val="1A04BC"/>
                </a:solidFill>
                <a:latin typeface="Times New Roman" panose="02020603050405020304" pitchFamily="18" charset="0"/>
                <a:cs typeface="Times New Roman" panose="02020603050405020304" pitchFamily="18" charset="0"/>
              </a:rPr>
              <a:t> (h28.5a)</a:t>
            </a:r>
          </a:p>
          <a:p>
            <a:pPr marL="285750" indent="-285750">
              <a:buFontTx/>
              <a:buChar char="-"/>
            </a:pPr>
            <a:r>
              <a:rPr lang="en-US" sz="2800" dirty="0" err="1">
                <a:solidFill>
                  <a:srgbClr val="1A04BC"/>
                </a:solidFill>
                <a:latin typeface="Times New Roman" panose="02020603050405020304" pitchFamily="18" charset="0"/>
                <a:cs typeface="Times New Roman" panose="02020603050405020304" pitchFamily="18" charset="0"/>
              </a:rPr>
              <a:t>Đặt</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tấm</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gỗ</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vào</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giữa</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đèn</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và</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bình</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thủy</a:t>
            </a:r>
            <a:r>
              <a:rPr lang="en-US" sz="2800" dirty="0">
                <a:solidFill>
                  <a:srgbClr val="1A04BC"/>
                </a:solidFill>
                <a:latin typeface="Times New Roman" panose="02020603050405020304" pitchFamily="18" charset="0"/>
                <a:cs typeface="Times New Roman" panose="02020603050405020304" pitchFamily="18" charset="0"/>
              </a:rPr>
              <a:t> </a:t>
            </a:r>
          </a:p>
          <a:p>
            <a:r>
              <a:rPr lang="en-US" sz="2800" dirty="0" err="1">
                <a:solidFill>
                  <a:srgbClr val="1A04BC"/>
                </a:solidFill>
                <a:latin typeface="Times New Roman" panose="02020603050405020304" pitchFamily="18" charset="0"/>
                <a:cs typeface="Times New Roman" panose="02020603050405020304" pitchFamily="18" charset="0"/>
              </a:rPr>
              <a:t>tinh</a:t>
            </a:r>
            <a:r>
              <a:rPr lang="en-US" sz="2800" dirty="0">
                <a:solidFill>
                  <a:srgbClr val="1A04BC"/>
                </a:solidFill>
                <a:latin typeface="Times New Roman" panose="02020603050405020304" pitchFamily="18" charset="0"/>
                <a:cs typeface="Times New Roman" panose="02020603050405020304" pitchFamily="18" charset="0"/>
              </a:rPr>
              <a:t> (h28.5b), </a:t>
            </a:r>
            <a:r>
              <a:rPr lang="en-US" sz="2800" dirty="0" err="1">
                <a:solidFill>
                  <a:srgbClr val="1A04BC"/>
                </a:solidFill>
                <a:latin typeface="Times New Roman" panose="02020603050405020304" pitchFamily="18" charset="0"/>
                <a:cs typeface="Times New Roman" panose="02020603050405020304" pitchFamily="18" charset="0"/>
              </a:rPr>
              <a:t>theo</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dõi</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nhiệt</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độ</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của</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nhiệt</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kế</a:t>
            </a:r>
            <a:r>
              <a:rPr lang="en-US" sz="2800" dirty="0">
                <a:solidFill>
                  <a:srgbClr val="1A04BC"/>
                </a:solidFill>
                <a:latin typeface="Times New Roman" panose="02020603050405020304" pitchFamily="18" charset="0"/>
                <a:cs typeface="Times New Roman" panose="02020603050405020304" pitchFamily="18" charset="0"/>
              </a:rPr>
              <a:t>.</a:t>
            </a:r>
          </a:p>
        </p:txBody>
      </p:sp>
      <p:pic>
        <p:nvPicPr>
          <p:cNvPr id="6" name="Hình ảnh 5">
            <a:extLst>
              <a:ext uri="{FF2B5EF4-FFF2-40B4-BE49-F238E27FC236}">
                <a16:creationId xmlns:a16="http://schemas.microsoft.com/office/drawing/2014/main" id="{96233E9C-27F2-83BC-DCD4-8498C99BA22E}"/>
              </a:ext>
            </a:extLst>
          </p:cNvPr>
          <p:cNvPicPr>
            <a:picLocks noChangeAspect="1"/>
          </p:cNvPicPr>
          <p:nvPr/>
        </p:nvPicPr>
        <p:blipFill>
          <a:blip r:embed="rId2"/>
          <a:stretch>
            <a:fillRect/>
          </a:stretch>
        </p:blipFill>
        <p:spPr>
          <a:xfrm>
            <a:off x="5793188" y="40862"/>
            <a:ext cx="3350813" cy="6778929"/>
          </a:xfrm>
          <a:prstGeom prst="rect">
            <a:avLst/>
          </a:prstGeom>
        </p:spPr>
      </p:pic>
    </p:spTree>
    <p:extLst>
      <p:ext uri="{BB962C8B-B14F-4D97-AF65-F5344CB8AC3E}">
        <p14:creationId xmlns:p14="http://schemas.microsoft.com/office/powerpoint/2010/main" val="366750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anim calcmode="lin" valueType="num">
                                      <p:cBhvr additive="base">
                                        <p:cTn id="5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FE36C24-4A49-D9F0-6D74-93A9955F2BAC}"/>
              </a:ext>
            </a:extLst>
          </p:cNvPr>
          <p:cNvPicPr>
            <a:picLocks noChangeAspect="1"/>
          </p:cNvPicPr>
          <p:nvPr/>
        </p:nvPicPr>
        <p:blipFill>
          <a:blip r:embed="rId2"/>
          <a:stretch>
            <a:fillRect/>
          </a:stretch>
        </p:blipFill>
        <p:spPr>
          <a:xfrm>
            <a:off x="76200" y="177800"/>
            <a:ext cx="1676400" cy="2235200"/>
          </a:xfrm>
          <a:prstGeom prst="rect">
            <a:avLst/>
          </a:prstGeom>
        </p:spPr>
      </p:pic>
      <p:sp>
        <p:nvSpPr>
          <p:cNvPr id="3" name="Hình chữ nhật 2">
            <a:extLst>
              <a:ext uri="{FF2B5EF4-FFF2-40B4-BE49-F238E27FC236}">
                <a16:creationId xmlns:a16="http://schemas.microsoft.com/office/drawing/2014/main" id="{E189551A-EBEE-E8ED-52F1-70FCB7FE3B1C}"/>
              </a:ext>
            </a:extLst>
          </p:cNvPr>
          <p:cNvSpPr/>
          <p:nvPr/>
        </p:nvSpPr>
        <p:spPr>
          <a:xfrm>
            <a:off x="1905000" y="279400"/>
            <a:ext cx="7010400" cy="1905000"/>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0" i="0" dirty="0">
                <a:solidFill>
                  <a:srgbClr val="FF0000"/>
                </a:solidFill>
                <a:effectLst/>
                <a:latin typeface="Times New Roman" panose="02020603050405020304" pitchFamily="18" charset="0"/>
                <a:cs typeface="Times New Roman" panose="02020603050405020304" pitchFamily="18" charset="0"/>
              </a:rPr>
              <a:t>1. </a:t>
            </a:r>
            <a:r>
              <a:rPr lang="en-US" sz="2400" b="0" i="0" dirty="0" err="1">
                <a:solidFill>
                  <a:srgbClr val="FF0000"/>
                </a:solidFill>
                <a:effectLst/>
                <a:latin typeface="Times New Roman" panose="02020603050405020304" pitchFamily="18" charset="0"/>
                <a:cs typeface="Times New Roman" panose="02020603050405020304" pitchFamily="18" charset="0"/>
              </a:rPr>
              <a:t>Tại</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sao</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trong</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thí</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nghiệm</a:t>
            </a:r>
            <a:r>
              <a:rPr lang="en-US" sz="2400" b="0" i="0" dirty="0">
                <a:solidFill>
                  <a:srgbClr val="FF0000"/>
                </a:solidFill>
                <a:effectLst/>
                <a:latin typeface="Times New Roman" panose="02020603050405020304" pitchFamily="18" charset="0"/>
                <a:cs typeface="Times New Roman" panose="02020603050405020304" pitchFamily="18" charset="0"/>
              </a:rPr>
              <a:t> ở </a:t>
            </a:r>
            <a:r>
              <a:rPr lang="en-US" sz="2400" b="0" i="0" dirty="0" err="1">
                <a:solidFill>
                  <a:srgbClr val="FF0000"/>
                </a:solidFill>
                <a:effectLst/>
                <a:latin typeface="Times New Roman" panose="02020603050405020304" pitchFamily="18" charset="0"/>
                <a:cs typeface="Times New Roman" panose="02020603050405020304" pitchFamily="18" charset="0"/>
              </a:rPr>
              <a:t>Hình</a:t>
            </a:r>
            <a:r>
              <a:rPr lang="en-US" sz="2400" b="0" i="0" dirty="0">
                <a:solidFill>
                  <a:srgbClr val="FF0000"/>
                </a:solidFill>
                <a:effectLst/>
                <a:latin typeface="Times New Roman" panose="02020603050405020304" pitchFamily="18" charset="0"/>
                <a:cs typeface="Times New Roman" panose="02020603050405020304" pitchFamily="18" charset="0"/>
              </a:rPr>
              <a:t> 28.5a </a:t>
            </a:r>
            <a:r>
              <a:rPr lang="en-US" sz="2400" b="0" i="0" dirty="0" err="1">
                <a:solidFill>
                  <a:srgbClr val="FF0000"/>
                </a:solidFill>
                <a:effectLst/>
                <a:latin typeface="Times New Roman" panose="02020603050405020304" pitchFamily="18" charset="0"/>
                <a:cs typeface="Times New Roman" panose="02020603050405020304" pitchFamily="18" charset="0"/>
              </a:rPr>
              <a:t>thì</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nhiệt</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độ</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trong</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bình</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thủy</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tinh</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tăng</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dần</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còn</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trong</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thí</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nghiệm</a:t>
            </a:r>
            <a:r>
              <a:rPr lang="en-US" sz="2400" b="0" i="0" dirty="0">
                <a:solidFill>
                  <a:srgbClr val="FF0000"/>
                </a:solidFill>
                <a:effectLst/>
                <a:latin typeface="Times New Roman" panose="02020603050405020304" pitchFamily="18" charset="0"/>
                <a:cs typeface="Times New Roman" panose="02020603050405020304" pitchFamily="18" charset="0"/>
              </a:rPr>
              <a:t> ở </a:t>
            </a:r>
            <a:r>
              <a:rPr lang="en-US" sz="2400" b="0" i="0" dirty="0" err="1">
                <a:solidFill>
                  <a:srgbClr val="FF0000"/>
                </a:solidFill>
                <a:effectLst/>
                <a:latin typeface="Times New Roman" panose="02020603050405020304" pitchFamily="18" charset="0"/>
                <a:cs typeface="Times New Roman" panose="02020603050405020304" pitchFamily="18" charset="0"/>
              </a:rPr>
              <a:t>Hình</a:t>
            </a:r>
            <a:r>
              <a:rPr lang="en-US" sz="2400" b="0" i="0" dirty="0">
                <a:solidFill>
                  <a:srgbClr val="FF0000"/>
                </a:solidFill>
                <a:effectLst/>
                <a:latin typeface="Times New Roman" panose="02020603050405020304" pitchFamily="18" charset="0"/>
                <a:cs typeface="Times New Roman" panose="02020603050405020304" pitchFamily="18" charset="0"/>
              </a:rPr>
              <a:t> 28.5b </a:t>
            </a:r>
            <a:r>
              <a:rPr lang="en-US" sz="2400" b="0" i="0" dirty="0" err="1">
                <a:solidFill>
                  <a:srgbClr val="FF0000"/>
                </a:solidFill>
                <a:effectLst/>
                <a:latin typeface="Times New Roman" panose="02020603050405020304" pitchFamily="18" charset="0"/>
                <a:cs typeface="Times New Roman" panose="02020603050405020304" pitchFamily="18" charset="0"/>
              </a:rPr>
              <a:t>thì</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nhiệt</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độ</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trong</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bình</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thủy</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tinh</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lại</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giảm</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dần</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về</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nhiệt</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độ</a:t>
            </a:r>
            <a:r>
              <a:rPr lang="en-US" sz="2400" b="0" i="0" dirty="0">
                <a:solidFill>
                  <a:srgbClr val="FF0000"/>
                </a:solidFill>
                <a:effectLst/>
                <a:latin typeface="Times New Roman" panose="02020603050405020304" pitchFamily="18" charset="0"/>
                <a:cs typeface="Times New Roman" panose="02020603050405020304" pitchFamily="18" charset="0"/>
              </a:rPr>
              <a:t> </a:t>
            </a:r>
            <a:r>
              <a:rPr lang="en-US" sz="2400" b="0" i="0" dirty="0" err="1">
                <a:solidFill>
                  <a:srgbClr val="FF0000"/>
                </a:solidFill>
                <a:effectLst/>
                <a:latin typeface="Times New Roman" panose="02020603050405020304" pitchFamily="18" charset="0"/>
                <a:cs typeface="Times New Roman" panose="02020603050405020304" pitchFamily="18" charset="0"/>
              </a:rPr>
              <a:t>cũ</a:t>
            </a:r>
            <a:r>
              <a:rPr lang="en-US" sz="2400" b="0" i="0" dirty="0">
                <a:solidFill>
                  <a:srgbClr val="FF0000"/>
                </a:solidFill>
                <a:effectLst/>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Hình chữ nhật: Góc Tròn 4">
            <a:extLst>
              <a:ext uri="{FF2B5EF4-FFF2-40B4-BE49-F238E27FC236}">
                <a16:creationId xmlns:a16="http://schemas.microsoft.com/office/drawing/2014/main" id="{9A982B9A-1239-30F4-1D7B-1898CA4A45A4}"/>
              </a:ext>
            </a:extLst>
          </p:cNvPr>
          <p:cNvSpPr/>
          <p:nvPr/>
        </p:nvSpPr>
        <p:spPr>
          <a:xfrm>
            <a:off x="228600" y="2616200"/>
            <a:ext cx="8686800" cy="375920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1" dirty="0">
                <a:solidFill>
                  <a:srgbClr val="1A04BC"/>
                </a:solidFill>
                <a:latin typeface="Times New Roman" panose="02020603050405020304" pitchFamily="18" charset="0"/>
                <a:cs typeface="Times New Roman" panose="02020603050405020304" pitchFamily="18" charset="0"/>
              </a:rPr>
              <a:t>- </a:t>
            </a:r>
            <a:r>
              <a:rPr lang="vi-VN" sz="2800" dirty="0">
                <a:solidFill>
                  <a:srgbClr val="1A04BC"/>
                </a:solidFill>
                <a:latin typeface="+mj-lt"/>
              </a:rPr>
              <a:t>Hình 28.5a</a:t>
            </a:r>
            <a:r>
              <a:rPr lang="en-US" sz="2800" dirty="0">
                <a:solidFill>
                  <a:srgbClr val="1A04BC"/>
                </a:solidFill>
                <a:latin typeface="+mj-lt"/>
              </a:rPr>
              <a:t>: </a:t>
            </a:r>
            <a:r>
              <a:rPr lang="vi-VN" sz="2800" dirty="0">
                <a:solidFill>
                  <a:srgbClr val="1A04BC"/>
                </a:solidFill>
                <a:latin typeface="+mj-lt"/>
              </a:rPr>
              <a:t>nhiệt độ trong bình thủy tinh tăng dần vì bình thủy tinh nhận được năng lượng nhiệt từ đèn điện dây tóc phát ra</a:t>
            </a:r>
            <a:endParaRPr lang="en-US" sz="2800" dirty="0">
              <a:solidFill>
                <a:srgbClr val="1A04BC"/>
              </a:solidFill>
              <a:latin typeface="+mj-lt"/>
            </a:endParaRPr>
          </a:p>
          <a:p>
            <a:pPr algn="just"/>
            <a:r>
              <a:rPr lang="en-US" sz="2800" dirty="0">
                <a:solidFill>
                  <a:srgbClr val="1A04BC"/>
                </a:solidFill>
                <a:latin typeface="+mj-lt"/>
              </a:rPr>
              <a:t>- </a:t>
            </a:r>
            <a:r>
              <a:rPr lang="vi-VN" sz="2800" dirty="0">
                <a:solidFill>
                  <a:srgbClr val="1A04BC"/>
                </a:solidFill>
                <a:latin typeface="+mj-lt"/>
              </a:rPr>
              <a:t>Hình 28.5b</a:t>
            </a:r>
            <a:r>
              <a:rPr lang="en-US" sz="2800" dirty="0">
                <a:solidFill>
                  <a:srgbClr val="1A04BC"/>
                </a:solidFill>
                <a:latin typeface="+mj-lt"/>
              </a:rPr>
              <a:t>: </a:t>
            </a:r>
            <a:r>
              <a:rPr lang="vi-VN" sz="2800" dirty="0">
                <a:solidFill>
                  <a:srgbClr val="1A04BC"/>
                </a:solidFill>
                <a:latin typeface="+mj-lt"/>
              </a:rPr>
              <a:t>nhiệt độ trong bình thủy tinh lại giảm dần về nhiệt độ cũ vì bình thủy tinh không nhận được năng lượng nhiệt từ đèn điện dây tóc phát ra nữa mà dần </a:t>
            </a:r>
            <a:r>
              <a:rPr lang="vi-VN" sz="2800" dirty="0" err="1">
                <a:solidFill>
                  <a:srgbClr val="1A04BC"/>
                </a:solidFill>
                <a:latin typeface="+mj-lt"/>
              </a:rPr>
              <a:t>dần</a:t>
            </a:r>
            <a:r>
              <a:rPr lang="vi-VN" sz="2800" dirty="0">
                <a:solidFill>
                  <a:srgbClr val="1A04BC"/>
                </a:solidFill>
                <a:latin typeface="+mj-lt"/>
              </a:rPr>
              <a:t> tỏa năng lượng nhiệt thu được từ lúc trước ra môi trường xung quanh.</a:t>
            </a:r>
          </a:p>
        </p:txBody>
      </p:sp>
    </p:spTree>
    <p:extLst>
      <p:ext uri="{BB962C8B-B14F-4D97-AF65-F5344CB8AC3E}">
        <p14:creationId xmlns:p14="http://schemas.microsoft.com/office/powerpoint/2010/main" val="118723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id="{AAF865E1-8070-14BD-B8D3-B9233978B7DB}"/>
              </a:ext>
            </a:extLst>
          </p:cNvPr>
          <p:cNvSpPr/>
          <p:nvPr/>
        </p:nvSpPr>
        <p:spPr>
          <a:xfrm>
            <a:off x="2133600" y="381000"/>
            <a:ext cx="6629400" cy="1828800"/>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0" i="0" dirty="0">
                <a:solidFill>
                  <a:srgbClr val="FF0000"/>
                </a:solidFill>
                <a:effectLst/>
                <a:latin typeface="Times New Roman" panose="02020603050405020304" pitchFamily="18" charset="0"/>
                <a:cs typeface="Times New Roman" panose="02020603050405020304" pitchFamily="18" charset="0"/>
              </a:rPr>
              <a:t>2</a:t>
            </a:r>
            <a:r>
              <a:rPr lang="vi-VN" sz="2800" b="0" i="0" dirty="0">
                <a:solidFill>
                  <a:srgbClr val="FF0000"/>
                </a:solidFill>
                <a:effectLst/>
                <a:latin typeface="Times New Roman" panose="02020603050405020304" pitchFamily="18" charset="0"/>
                <a:cs typeface="Times New Roman" panose="02020603050405020304" pitchFamily="18" charset="0"/>
              </a:rPr>
              <a:t>. Có phải sự truyền nhiệt từ đèn đến bình thủy tinh là dẫn nhiệt và đối lưu không? Tại sao?</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3" name="Hình ảnh 2">
            <a:extLst>
              <a:ext uri="{FF2B5EF4-FFF2-40B4-BE49-F238E27FC236}">
                <a16:creationId xmlns:a16="http://schemas.microsoft.com/office/drawing/2014/main" id="{A0BD04EF-F524-F28A-CF65-9ED48A4B6DA8}"/>
              </a:ext>
            </a:extLst>
          </p:cNvPr>
          <p:cNvPicPr>
            <a:picLocks noChangeAspect="1"/>
          </p:cNvPicPr>
          <p:nvPr/>
        </p:nvPicPr>
        <p:blipFill>
          <a:blip r:embed="rId2"/>
          <a:stretch>
            <a:fillRect/>
          </a:stretch>
        </p:blipFill>
        <p:spPr>
          <a:xfrm>
            <a:off x="304801" y="177800"/>
            <a:ext cx="1676545" cy="1869603"/>
          </a:xfrm>
          <a:prstGeom prst="rect">
            <a:avLst/>
          </a:prstGeom>
        </p:spPr>
      </p:pic>
      <p:sp>
        <p:nvSpPr>
          <p:cNvPr id="4" name="Hình chữ nhật 3">
            <a:extLst>
              <a:ext uri="{FF2B5EF4-FFF2-40B4-BE49-F238E27FC236}">
                <a16:creationId xmlns:a16="http://schemas.microsoft.com/office/drawing/2014/main" id="{813D38DE-0CDA-321B-C71F-C35235B8CEDB}"/>
              </a:ext>
            </a:extLst>
          </p:cNvPr>
          <p:cNvSpPr/>
          <p:nvPr/>
        </p:nvSpPr>
        <p:spPr>
          <a:xfrm>
            <a:off x="381000" y="2311400"/>
            <a:ext cx="8382000" cy="4470400"/>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30480" marR="30480" algn="just">
              <a:lnSpc>
                <a:spcPct val="115000"/>
              </a:lnSpc>
            </a:pPr>
            <a:r>
              <a:rPr lang="vi-VN" sz="3200" dirty="0">
                <a:solidFill>
                  <a:srgbClr val="1A04BC"/>
                </a:solidFill>
                <a:effectLst/>
                <a:latin typeface="Times New Roman" panose="02020603050405020304" pitchFamily="18" charset="0"/>
                <a:ea typeface="Times New Roman" panose="02020603050405020304" pitchFamily="18" charset="0"/>
              </a:rPr>
              <a:t>Sự truyền nhiệt từ đèn đến bình thủy tinh </a:t>
            </a:r>
            <a:r>
              <a:rPr lang="vi-VN" sz="3200" b="1" i="1" dirty="0">
                <a:solidFill>
                  <a:srgbClr val="FF0000"/>
                </a:solidFill>
                <a:effectLst/>
                <a:latin typeface="Times New Roman" panose="02020603050405020304" pitchFamily="18" charset="0"/>
                <a:ea typeface="Times New Roman" panose="02020603050405020304" pitchFamily="18" charset="0"/>
              </a:rPr>
              <a:t>không phải </a:t>
            </a:r>
            <a:r>
              <a:rPr lang="vi-VN" sz="3200" dirty="0">
                <a:solidFill>
                  <a:srgbClr val="1A04BC"/>
                </a:solidFill>
                <a:effectLst/>
                <a:latin typeface="Times New Roman" panose="02020603050405020304" pitchFamily="18" charset="0"/>
                <a:ea typeface="Times New Roman" panose="02020603050405020304" pitchFamily="18" charset="0"/>
              </a:rPr>
              <a:t>là dẫn nhiệt và đối lưu vì:</a:t>
            </a:r>
            <a:endParaRPr lang="en-US" sz="3200" dirty="0">
              <a:solidFill>
                <a:srgbClr val="1A04BC"/>
              </a:solidFill>
              <a:effectLst/>
              <a:latin typeface="Times New Roman" panose="02020603050405020304" pitchFamily="18" charset="0"/>
              <a:ea typeface="Times New Roman" panose="02020603050405020304" pitchFamily="18" charset="0"/>
            </a:endParaRPr>
          </a:p>
          <a:p>
            <a:pPr marL="30480" marR="30480" algn="just">
              <a:lnSpc>
                <a:spcPct val="115000"/>
              </a:lnSpc>
            </a:pPr>
            <a:r>
              <a:rPr lang="vi-VN" sz="3200" dirty="0">
                <a:solidFill>
                  <a:srgbClr val="1A04BC"/>
                </a:solidFill>
                <a:effectLst/>
                <a:latin typeface="Times New Roman" panose="02020603050405020304" pitchFamily="18" charset="0"/>
                <a:ea typeface="Times New Roman" panose="02020603050405020304" pitchFamily="18" charset="0"/>
              </a:rPr>
              <a:t>+ Không khí là chất dẫn nhiệt kém nên sự truyền nhiệt này không phải là hình thức dẫn nhiệt.</a:t>
            </a:r>
            <a:endParaRPr lang="en-US" sz="3200" dirty="0">
              <a:solidFill>
                <a:srgbClr val="1A04BC"/>
              </a:solidFill>
              <a:effectLst/>
              <a:latin typeface="Times New Roman" panose="02020603050405020304" pitchFamily="18" charset="0"/>
              <a:ea typeface="Times New Roman" panose="02020603050405020304" pitchFamily="18" charset="0"/>
            </a:endParaRPr>
          </a:p>
          <a:p>
            <a:pPr marL="30480" marR="30480" algn="just">
              <a:lnSpc>
                <a:spcPct val="115000"/>
              </a:lnSpc>
            </a:pPr>
            <a:r>
              <a:rPr lang="vi-VN" sz="3200" dirty="0">
                <a:solidFill>
                  <a:srgbClr val="1A04BC"/>
                </a:solidFill>
                <a:effectLst/>
                <a:latin typeface="Times New Roman" panose="02020603050405020304" pitchFamily="18" charset="0"/>
                <a:ea typeface="Times New Roman" panose="02020603050405020304" pitchFamily="18" charset="0"/>
              </a:rPr>
              <a:t>+ Sự truyền nhiệt trong trường hợp này truyền theo đường thẳng nên không phải là hình thức đối lưu.</a:t>
            </a:r>
            <a:endParaRPr lang="en-US" sz="3200" dirty="0">
              <a:solidFill>
                <a:srgbClr val="1A04B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77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ộ sưu tập hình nền slide powerpoint đẹp và chất lượng cao - Hơn 999+ mẫu hình  nền slide powerpoint đẹp Full 4K."/>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Hộp Văn bản 2">
            <a:extLst>
              <a:ext uri="{FF2B5EF4-FFF2-40B4-BE49-F238E27FC236}">
                <a16:creationId xmlns:a16="http://schemas.microsoft.com/office/drawing/2014/main" id="{3EDBFC0A-70C8-0A2A-8B1E-06B989F0E719}"/>
              </a:ext>
            </a:extLst>
          </p:cNvPr>
          <p:cNvSpPr txBox="1"/>
          <p:nvPr/>
        </p:nvSpPr>
        <p:spPr>
          <a:xfrm>
            <a:off x="1524001" y="2133600"/>
            <a:ext cx="647700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Sự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truyền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nhiệt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bằng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nhiệt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Hộp Văn bản 4">
            <a:extLst>
              <a:ext uri="{FF2B5EF4-FFF2-40B4-BE49-F238E27FC236}">
                <a16:creationId xmlns:a16="http://schemas.microsoft.com/office/drawing/2014/main" id="{2A5FED65-393E-97C8-730B-80FE6896DF81}"/>
              </a:ext>
            </a:extLst>
          </p:cNvPr>
          <p:cNvSpPr txBox="1"/>
          <p:nvPr/>
        </p:nvSpPr>
        <p:spPr>
          <a:xfrm>
            <a:off x="1524001" y="2656820"/>
            <a:ext cx="6553199" cy="2985433"/>
          </a:xfrm>
          <a:prstGeom prst="rect">
            <a:avLst/>
          </a:prstGeom>
          <a:noFill/>
        </p:spPr>
        <p:txBody>
          <a:bodyPr wrap="square">
            <a:spAutoFit/>
          </a:bodyPr>
          <a:lstStyle/>
          <a:p>
            <a:pPr>
              <a:spcAft>
                <a:spcPts val="800"/>
              </a:spcAft>
            </a:pPr>
            <a:r>
              <a:rPr lang="en-US" sz="2400" b="1"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b="1"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b="1"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pt-BR" sz="24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Bức xạ nhiệt là sự truyền nhiệt bằng các tia nhiệt đi thẳng. </a:t>
            </a:r>
            <a:endParaRPr lang="en-US" sz="24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pt-BR" sz="24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Bức xạ nhiệt có thể xảy ra cả ở trong chân không. </a:t>
            </a:r>
            <a:endParaRPr lang="en-US" sz="24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pt-BR" sz="24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Những vật càng sẫm mầu và càng xù xì thì hấp thụ bức xạ nhiệt càng mạnh; mặt vật càng nhẵn và càng sáng màu thì vật phản xạ nhiệt càng mạnh.</a:t>
            </a:r>
            <a:endParaRPr lang="en-US" sz="24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228850" y="1524000"/>
            <a:ext cx="3771900" cy="48006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anose="02020603050405020304" pitchFamily="18" charset="0"/>
              <a:cs typeface="Times New Roman" panose="02020603050405020304" pitchFamily="18" charset="0"/>
            </a:endParaRPr>
          </a:p>
        </p:txBody>
      </p:sp>
      <p:pic>
        <p:nvPicPr>
          <p:cNvPr id="28675" name="Picture 11" descr="Earth-06-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657600"/>
            <a:ext cx="857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10ngay">
            <a:hlinkClick r:id="rId4"/>
          </p:cNvPr>
          <p:cNvPicPr>
            <a:picLocks noChangeAspect="1" noChangeArrowheads="1" noCrop="1"/>
          </p:cNvPicPr>
          <p:nvPr/>
        </p:nvPicPr>
        <p:blipFill>
          <a:blip r:embed="rId5" cstate="print"/>
          <a:srcRect/>
          <a:stretch>
            <a:fillRect/>
          </a:stretch>
        </p:blipFill>
        <p:spPr bwMode="auto">
          <a:xfrm>
            <a:off x="6629400" y="381000"/>
            <a:ext cx="1371600" cy="1524000"/>
          </a:xfrm>
          <a:prstGeom prst="rect">
            <a:avLst/>
          </a:prstGeom>
          <a:ln>
            <a:noFill/>
          </a:ln>
          <a:effectLst>
            <a:softEdge rad="112500"/>
          </a:effectLst>
        </p:spPr>
        <p:style>
          <a:lnRef idx="2">
            <a:schemeClr val="accent5"/>
          </a:lnRef>
          <a:fillRef idx="1">
            <a:schemeClr val="lt1"/>
          </a:fillRef>
          <a:effectRef idx="0">
            <a:schemeClr val="accent5"/>
          </a:effectRef>
          <a:fontRef idx="minor">
            <a:schemeClr val="dk1"/>
          </a:fontRef>
        </p:style>
      </p:pic>
      <p:cxnSp>
        <p:nvCxnSpPr>
          <p:cNvPr id="9" name="Straight Arrow Connector 8"/>
          <p:cNvCxnSpPr/>
          <p:nvPr/>
        </p:nvCxnSpPr>
        <p:spPr>
          <a:xfrm rot="10800000" flipV="1">
            <a:off x="4514850" y="838200"/>
            <a:ext cx="2000250" cy="2209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4857750" y="1219200"/>
            <a:ext cx="2000250" cy="2133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5029200" y="1676400"/>
            <a:ext cx="2000250" cy="2209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5200650" y="2057400"/>
            <a:ext cx="2057400" cy="2286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8802515">
            <a:off x="-173925" y="3030046"/>
            <a:ext cx="3966827" cy="280854"/>
          </a:xfrm>
          <a:prstGeom prst="rect">
            <a:avLst/>
          </a:prstGeom>
          <a:noFill/>
        </p:spPr>
        <p:txBody>
          <a:bodyPr spcFirstLastPara="1">
            <a:prstTxWarp prst="textArchUp">
              <a:avLst>
                <a:gd name="adj" fmla="val 10900451"/>
              </a:avLst>
            </a:prstTxWarp>
            <a:spAutoFit/>
          </a:bodyPr>
          <a:lstStyle/>
          <a:p>
            <a:pPr>
              <a:defRPr/>
            </a:pP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endParaRPr lang="en-US" sz="28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76200" y="152400"/>
            <a:ext cx="8991600" cy="954107"/>
          </a:xfrm>
          <a:prstGeom prst="rect">
            <a:avLst/>
          </a:prstGeom>
          <a:noFill/>
        </p:spPr>
        <p:txBody>
          <a:bodyPr wrap="square">
            <a:spAutoFit/>
          </a:bodyPr>
          <a:lstStyle/>
          <a:p>
            <a:pPr>
              <a:defRPr/>
            </a:pP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Mặt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truyền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bằng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p>
        </p:txBody>
      </p:sp>
      <p:sp>
        <p:nvSpPr>
          <p:cNvPr id="21521" name="Text Box 17"/>
          <p:cNvSpPr txBox="1">
            <a:spLocks noChangeArrowheads="1"/>
          </p:cNvSpPr>
          <p:nvPr/>
        </p:nvSpPr>
        <p:spPr bwMode="auto">
          <a:xfrm>
            <a:off x="76200" y="5461001"/>
            <a:ext cx="8763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a:solidFill>
                  <a:srgbClr val="1A04BC"/>
                </a:solidFill>
                <a:latin typeface="Times New Roman" panose="02020603050405020304" pitchFamily="18" charset="0"/>
                <a:cs typeface="Times New Roman" panose="02020603050405020304" pitchFamily="18" charset="0"/>
              </a:rPr>
              <a:t> </a:t>
            </a:r>
            <a:r>
              <a:rPr lang="en-US" altLang="en-US" sz="2800" dirty="0" err="1">
                <a:solidFill>
                  <a:srgbClr val="1A04BC"/>
                </a:solidFill>
                <a:latin typeface="Times New Roman" panose="02020603050405020304" pitchFamily="18" charset="0"/>
                <a:cs typeface="Times New Roman" panose="02020603050405020304" pitchFamily="18" charset="0"/>
              </a:rPr>
              <a:t>Bằng</a:t>
            </a:r>
            <a:r>
              <a:rPr lang="en-US" altLang="en-US" sz="2800" dirty="0">
                <a:solidFill>
                  <a:srgbClr val="1A04BC"/>
                </a:solidFill>
                <a:latin typeface="Times New Roman" panose="02020603050405020304" pitchFamily="18" charset="0"/>
                <a:cs typeface="Times New Roman" panose="02020603050405020304" pitchFamily="18" charset="0"/>
              </a:rPr>
              <a:t> </a:t>
            </a:r>
            <a:r>
              <a:rPr lang="en-US" altLang="en-US" sz="2800" dirty="0" err="1">
                <a:solidFill>
                  <a:srgbClr val="1A04BC"/>
                </a:solidFill>
                <a:latin typeface="Times New Roman" panose="02020603050405020304" pitchFamily="18" charset="0"/>
                <a:cs typeface="Times New Roman" panose="02020603050405020304" pitchFamily="18" charset="0"/>
              </a:rPr>
              <a:t>sự</a:t>
            </a:r>
            <a:r>
              <a:rPr lang="en-US" altLang="en-US" sz="2800" dirty="0">
                <a:solidFill>
                  <a:srgbClr val="1A04BC"/>
                </a:solidFill>
                <a:latin typeface="Times New Roman" panose="02020603050405020304" pitchFamily="18" charset="0"/>
                <a:cs typeface="Times New Roman" panose="02020603050405020304" pitchFamily="18" charset="0"/>
              </a:rPr>
              <a:t> </a:t>
            </a:r>
            <a:r>
              <a:rPr lang="en-US" altLang="en-US" sz="2800" dirty="0" err="1">
                <a:solidFill>
                  <a:srgbClr val="1A04BC"/>
                </a:solidFill>
                <a:latin typeface="Times New Roman" panose="02020603050405020304" pitchFamily="18" charset="0"/>
                <a:cs typeface="Times New Roman" panose="02020603050405020304" pitchFamily="18" charset="0"/>
              </a:rPr>
              <a:t>bức</a:t>
            </a:r>
            <a:r>
              <a:rPr lang="en-US" altLang="en-US" sz="2800" dirty="0">
                <a:solidFill>
                  <a:srgbClr val="1A04BC"/>
                </a:solidFill>
                <a:latin typeface="Times New Roman" panose="02020603050405020304" pitchFamily="18" charset="0"/>
                <a:cs typeface="Times New Roman" panose="02020603050405020304" pitchFamily="18" charset="0"/>
              </a:rPr>
              <a:t> </a:t>
            </a:r>
            <a:r>
              <a:rPr lang="en-US" altLang="en-US" sz="2800" dirty="0" err="1">
                <a:solidFill>
                  <a:srgbClr val="1A04BC"/>
                </a:solidFill>
                <a:latin typeface="Times New Roman" panose="02020603050405020304" pitchFamily="18" charset="0"/>
                <a:cs typeface="Times New Roman" panose="02020603050405020304" pitchFamily="18" charset="0"/>
              </a:rPr>
              <a:t>xạ</a:t>
            </a:r>
            <a:r>
              <a:rPr lang="en-US" altLang="en-US" sz="2800" dirty="0">
                <a:solidFill>
                  <a:srgbClr val="1A04BC"/>
                </a:solidFill>
                <a:latin typeface="Times New Roman" panose="02020603050405020304" pitchFamily="18" charset="0"/>
                <a:cs typeface="Times New Roman" panose="02020603050405020304" pitchFamily="18" charset="0"/>
              </a:rPr>
              <a:t> </a:t>
            </a:r>
            <a:r>
              <a:rPr lang="en-US" altLang="en-US" sz="2800" dirty="0" err="1">
                <a:solidFill>
                  <a:srgbClr val="1A04BC"/>
                </a:solidFill>
                <a:latin typeface="Times New Roman" panose="02020603050405020304" pitchFamily="18" charset="0"/>
                <a:cs typeface="Times New Roman" panose="02020603050405020304" pitchFamily="18" charset="0"/>
              </a:rPr>
              <a:t>nhiệt</a:t>
            </a:r>
            <a:r>
              <a:rPr lang="en-US" altLang="en-US" sz="2800" dirty="0">
                <a:solidFill>
                  <a:srgbClr val="1A04BC"/>
                </a:solidFill>
                <a:latin typeface="Times New Roman" panose="02020603050405020304" pitchFamily="18" charset="0"/>
                <a:cs typeface="Times New Roman" panose="02020603050405020304" pitchFamily="18" charset="0"/>
              </a:rPr>
              <a:t> qua </a:t>
            </a:r>
            <a:r>
              <a:rPr lang="en-US" altLang="en-US" sz="2800" dirty="0" err="1">
                <a:solidFill>
                  <a:srgbClr val="1A04BC"/>
                </a:solidFill>
                <a:latin typeface="Times New Roman" panose="02020603050405020304" pitchFamily="18" charset="0"/>
                <a:cs typeface="Times New Roman" panose="02020603050405020304" pitchFamily="18" charset="0"/>
              </a:rPr>
              <a:t>môi</a:t>
            </a:r>
            <a:r>
              <a:rPr lang="en-US" altLang="en-US" sz="2800" dirty="0">
                <a:solidFill>
                  <a:srgbClr val="1A04BC"/>
                </a:solidFill>
                <a:latin typeface="Times New Roman" panose="02020603050405020304" pitchFamily="18" charset="0"/>
                <a:cs typeface="Times New Roman" panose="02020603050405020304" pitchFamily="18" charset="0"/>
              </a:rPr>
              <a:t> </a:t>
            </a:r>
            <a:r>
              <a:rPr lang="en-US" altLang="en-US" sz="2800" dirty="0" err="1">
                <a:solidFill>
                  <a:srgbClr val="1A04BC"/>
                </a:solidFill>
                <a:latin typeface="Times New Roman" panose="02020603050405020304" pitchFamily="18" charset="0"/>
                <a:cs typeface="Times New Roman" panose="02020603050405020304" pitchFamily="18" charset="0"/>
              </a:rPr>
              <a:t>trường</a:t>
            </a:r>
            <a:r>
              <a:rPr lang="en-US" altLang="en-US" sz="2800" dirty="0">
                <a:solidFill>
                  <a:srgbClr val="1A04BC"/>
                </a:solidFill>
                <a:latin typeface="Times New Roman" panose="02020603050405020304" pitchFamily="18" charset="0"/>
                <a:cs typeface="Times New Roman" panose="02020603050405020304" pitchFamily="18" charset="0"/>
              </a:rPr>
              <a:t> </a:t>
            </a:r>
            <a:r>
              <a:rPr lang="en-US" altLang="en-US" sz="2800" dirty="0" err="1">
                <a:solidFill>
                  <a:srgbClr val="1A04BC"/>
                </a:solidFill>
                <a:latin typeface="Times New Roman" panose="02020603050405020304" pitchFamily="18" charset="0"/>
                <a:cs typeface="Times New Roman" panose="02020603050405020304" pitchFamily="18" charset="0"/>
              </a:rPr>
              <a:t>chân</a:t>
            </a:r>
            <a:r>
              <a:rPr lang="en-US" altLang="en-US" sz="2800" dirty="0">
                <a:solidFill>
                  <a:srgbClr val="1A04BC"/>
                </a:solidFill>
                <a:latin typeface="Times New Roman" panose="02020603050405020304" pitchFamily="18" charset="0"/>
                <a:cs typeface="Times New Roman" panose="02020603050405020304" pitchFamily="18" charset="0"/>
              </a:rPr>
              <a:t> </a:t>
            </a:r>
            <a:r>
              <a:rPr lang="en-US" altLang="en-US" sz="2800" dirty="0" err="1">
                <a:solidFill>
                  <a:srgbClr val="1A04BC"/>
                </a:solidFill>
                <a:latin typeface="Times New Roman" panose="02020603050405020304" pitchFamily="18" charset="0"/>
                <a:cs typeface="Times New Roman" panose="02020603050405020304" pitchFamily="18" charset="0"/>
              </a:rPr>
              <a:t>không</a:t>
            </a:r>
            <a:r>
              <a:rPr lang="en-US" altLang="en-US" sz="2800" dirty="0">
                <a:solidFill>
                  <a:srgbClr val="1A04BC"/>
                </a:solidFill>
                <a:latin typeface="Times New Roman" panose="02020603050405020304" pitchFamily="18" charset="0"/>
                <a:cs typeface="Times New Roman" panose="02020603050405020304" pitchFamily="18" charset="0"/>
              </a:rPr>
              <a:t> </a:t>
            </a:r>
            <a:r>
              <a:rPr lang="en-US" altLang="en-US" sz="2800" dirty="0" err="1">
                <a:solidFill>
                  <a:srgbClr val="1A04BC"/>
                </a:solidFill>
                <a:latin typeface="Times New Roman" panose="02020603050405020304" pitchFamily="18" charset="0"/>
                <a:cs typeface="Times New Roman" panose="02020603050405020304" pitchFamily="18" charset="0"/>
              </a:rPr>
              <a:t>và</a:t>
            </a:r>
            <a:r>
              <a:rPr lang="en-US" altLang="en-US" sz="2800" dirty="0">
                <a:solidFill>
                  <a:srgbClr val="1A04BC"/>
                </a:solidFill>
                <a:latin typeface="Times New Roman" panose="02020603050405020304" pitchFamily="18" charset="0"/>
                <a:cs typeface="Times New Roman" panose="02020603050405020304" pitchFamily="18" charset="0"/>
              </a:rPr>
              <a:t> </a:t>
            </a:r>
            <a:r>
              <a:rPr lang="en-US" altLang="en-US" sz="2800" dirty="0" err="1">
                <a:solidFill>
                  <a:srgbClr val="1A04BC"/>
                </a:solidFill>
                <a:latin typeface="Times New Roman" panose="02020603050405020304" pitchFamily="18" charset="0"/>
                <a:cs typeface="Times New Roman" panose="02020603050405020304" pitchFamily="18" charset="0"/>
              </a:rPr>
              <a:t>không</a:t>
            </a:r>
            <a:r>
              <a:rPr lang="en-US" altLang="en-US" sz="2800" dirty="0">
                <a:solidFill>
                  <a:srgbClr val="1A04BC"/>
                </a:solidFill>
                <a:latin typeface="Times New Roman" panose="02020603050405020304" pitchFamily="18" charset="0"/>
                <a:cs typeface="Times New Roman" panose="02020603050405020304" pitchFamily="18" charset="0"/>
              </a:rPr>
              <a:t> </a:t>
            </a:r>
            <a:r>
              <a:rPr lang="en-US" altLang="en-US" sz="2800" dirty="0" err="1">
                <a:solidFill>
                  <a:srgbClr val="1A04BC"/>
                </a:solidFill>
                <a:latin typeface="Times New Roman" panose="02020603050405020304" pitchFamily="18" charset="0"/>
                <a:cs typeface="Times New Roman" panose="02020603050405020304" pitchFamily="18" charset="0"/>
              </a:rPr>
              <a:t>khí</a:t>
            </a:r>
            <a:r>
              <a:rPr lang="en-US" altLang="en-US" sz="2800" dirty="0">
                <a:solidFill>
                  <a:srgbClr val="1A04B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293310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1" repeatCount="indefinite"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par>
                                <p:cTn id="11" presetID="22" presetClass="entr" presetSubtype="1" repeatCount="indefinite"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22" presetClass="entr" presetSubtype="1" repeatCount="indefinite"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22" presetClass="entr" presetSubtype="1" repeatCount="indefinite"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1521"/>
                                        </p:tgtEl>
                                        <p:attrNameLst>
                                          <p:attrName>style.visibility</p:attrName>
                                        </p:attrNameLst>
                                      </p:cBhvr>
                                      <p:to>
                                        <p:strVal val="visible"/>
                                      </p:to>
                                    </p:set>
                                    <p:animEffect transition="in" filter="box(in)">
                                      <p:cBhvr>
                                        <p:cTn id="27" dur="500"/>
                                        <p:tgtEl>
                                          <p:spTgt spid="21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5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49C30B2-7387-60A7-0D73-D116E592D902}"/>
              </a:ext>
            </a:extLst>
          </p:cNvPr>
          <p:cNvSpPr txBox="1"/>
          <p:nvPr/>
        </p:nvSpPr>
        <p:spPr>
          <a:xfrm>
            <a:off x="3048000" y="279400"/>
            <a:ext cx="5943600" cy="1815882"/>
          </a:xfrm>
          <a:prstGeom prst="rect">
            <a:avLst/>
          </a:prstGeom>
          <a:noFill/>
        </p:spPr>
        <p:txBody>
          <a:bodyPr wrap="square">
            <a:spAutoFit/>
          </a:bodyPr>
          <a:lstStyle/>
          <a:p>
            <a:r>
              <a:rPr lang="en-US" sz="2800" b="0" i="0" dirty="0">
                <a:solidFill>
                  <a:srgbClr val="FF0000"/>
                </a:solidFill>
                <a:effectLst/>
                <a:latin typeface="Times New Roman" panose="02020603050405020304" pitchFamily="18" charset="0"/>
                <a:cs typeface="Times New Roman" panose="02020603050405020304" pitchFamily="18" charset="0"/>
              </a:rPr>
              <a:t>1.</a:t>
            </a:r>
            <a:r>
              <a:rPr lang="vi-VN" sz="2800" b="0" i="0" dirty="0">
                <a:solidFill>
                  <a:srgbClr val="FF0000"/>
                </a:solidFill>
                <a:effectLst/>
                <a:latin typeface="Times New Roman" panose="02020603050405020304" pitchFamily="18" charset="0"/>
                <a:cs typeface="Times New Roman" panose="02020603050405020304" pitchFamily="18" charset="0"/>
              </a:rPr>
              <a:t>Đứng gần một bếp lửa, ta cảm thấy nóng. Nhiệt năng mà cơ thể nhận được từ bếp chủ yếu là do dẫn nhiệt, đối lưu hay bức xạ? Tại sao?</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2" name="Hình ảnh 1">
            <a:extLst>
              <a:ext uri="{FF2B5EF4-FFF2-40B4-BE49-F238E27FC236}">
                <a16:creationId xmlns:a16="http://schemas.microsoft.com/office/drawing/2014/main" id="{F8DA0EBD-E93D-3BC6-CB21-43A56E8D146D}"/>
              </a:ext>
            </a:extLst>
          </p:cNvPr>
          <p:cNvPicPr>
            <a:picLocks noChangeAspect="1"/>
          </p:cNvPicPr>
          <p:nvPr/>
        </p:nvPicPr>
        <p:blipFill>
          <a:blip r:embed="rId2"/>
          <a:stretch>
            <a:fillRect/>
          </a:stretch>
        </p:blipFill>
        <p:spPr>
          <a:xfrm>
            <a:off x="0" y="76200"/>
            <a:ext cx="2895600" cy="2844800"/>
          </a:xfrm>
          <a:prstGeom prst="rect">
            <a:avLst/>
          </a:prstGeom>
        </p:spPr>
      </p:pic>
      <p:sp>
        <p:nvSpPr>
          <p:cNvPr id="5" name="Hộp Văn bản 4">
            <a:extLst>
              <a:ext uri="{FF2B5EF4-FFF2-40B4-BE49-F238E27FC236}">
                <a16:creationId xmlns:a16="http://schemas.microsoft.com/office/drawing/2014/main" id="{D5D6FF6B-932A-83F7-B3F3-9EF434D80A66}"/>
              </a:ext>
            </a:extLst>
          </p:cNvPr>
          <p:cNvSpPr txBox="1"/>
          <p:nvPr/>
        </p:nvSpPr>
        <p:spPr>
          <a:xfrm>
            <a:off x="228600" y="3621315"/>
            <a:ext cx="4572000" cy="2246769"/>
          </a:xfrm>
          <a:prstGeom prst="rect">
            <a:avLst/>
          </a:prstGeom>
          <a:noFill/>
        </p:spPr>
        <p:txBody>
          <a:bodyPr wrap="square">
            <a:spAutoFit/>
          </a:bodyPr>
          <a:lstStyle/>
          <a:p>
            <a:r>
              <a:rPr lang="en-US" sz="2800" dirty="0" err="1">
                <a:solidFill>
                  <a:srgbClr val="1A04BC"/>
                </a:solidFill>
                <a:effectLst/>
                <a:latin typeface="Times New Roman" panose="02020603050405020304" pitchFamily="18" charset="0"/>
                <a:ea typeface="Calibri" panose="020F0502020204030204" pitchFamily="34" charset="0"/>
              </a:rPr>
              <a:t>Đứng</a:t>
            </a:r>
            <a:r>
              <a:rPr lang="en-US" sz="2800" dirty="0">
                <a:solidFill>
                  <a:srgbClr val="1A04BC"/>
                </a:solidFill>
                <a:effectLst/>
                <a:latin typeface="Times New Roman" panose="02020603050405020304" pitchFamily="18" charset="0"/>
                <a:ea typeface="Calibri" panose="020F0502020204030204" pitchFamily="34" charset="0"/>
              </a:rPr>
              <a:t> </a:t>
            </a:r>
            <a:r>
              <a:rPr lang="en-US" sz="2800" dirty="0" err="1">
                <a:solidFill>
                  <a:srgbClr val="1A04BC"/>
                </a:solidFill>
                <a:effectLst/>
                <a:latin typeface="Times New Roman" panose="02020603050405020304" pitchFamily="18" charset="0"/>
                <a:ea typeface="Calibri" panose="020F0502020204030204" pitchFamily="34" charset="0"/>
              </a:rPr>
              <a:t>gần</a:t>
            </a:r>
            <a:r>
              <a:rPr lang="en-US" sz="2800" dirty="0">
                <a:solidFill>
                  <a:srgbClr val="1A04BC"/>
                </a:solidFill>
                <a:effectLst/>
                <a:latin typeface="Times New Roman" panose="02020603050405020304" pitchFamily="18" charset="0"/>
                <a:ea typeface="Calibri" panose="020F0502020204030204" pitchFamily="34" charset="0"/>
              </a:rPr>
              <a:t> </a:t>
            </a:r>
            <a:r>
              <a:rPr lang="en-US" sz="2800" dirty="0" err="1">
                <a:solidFill>
                  <a:srgbClr val="1A04BC"/>
                </a:solidFill>
                <a:effectLst/>
                <a:latin typeface="Times New Roman" panose="02020603050405020304" pitchFamily="18" charset="0"/>
                <a:ea typeface="Calibri" panose="020F0502020204030204" pitchFamily="34" charset="0"/>
              </a:rPr>
              <a:t>một</a:t>
            </a:r>
            <a:r>
              <a:rPr lang="en-US" sz="2800" dirty="0">
                <a:solidFill>
                  <a:srgbClr val="1A04BC"/>
                </a:solidFill>
                <a:effectLst/>
                <a:latin typeface="Times New Roman" panose="02020603050405020304" pitchFamily="18" charset="0"/>
                <a:ea typeface="Calibri" panose="020F0502020204030204" pitchFamily="34" charset="0"/>
              </a:rPr>
              <a:t> </a:t>
            </a:r>
            <a:r>
              <a:rPr lang="en-US" sz="2800" dirty="0" err="1">
                <a:solidFill>
                  <a:srgbClr val="1A04BC"/>
                </a:solidFill>
                <a:effectLst/>
                <a:latin typeface="Times New Roman" panose="02020603050405020304" pitchFamily="18" charset="0"/>
                <a:ea typeface="Calibri" panose="020F0502020204030204" pitchFamily="34" charset="0"/>
              </a:rPr>
              <a:t>bếp</a:t>
            </a:r>
            <a:r>
              <a:rPr lang="en-US" sz="2800" dirty="0">
                <a:solidFill>
                  <a:srgbClr val="1A04BC"/>
                </a:solidFill>
                <a:effectLst/>
                <a:latin typeface="Times New Roman" panose="02020603050405020304" pitchFamily="18" charset="0"/>
                <a:ea typeface="Calibri" panose="020F0502020204030204" pitchFamily="34" charset="0"/>
              </a:rPr>
              <a:t> </a:t>
            </a:r>
            <a:r>
              <a:rPr lang="en-US" sz="2800" dirty="0" err="1">
                <a:solidFill>
                  <a:srgbClr val="1A04BC"/>
                </a:solidFill>
                <a:effectLst/>
                <a:latin typeface="Times New Roman" panose="02020603050405020304" pitchFamily="18" charset="0"/>
                <a:ea typeface="Calibri" panose="020F0502020204030204" pitchFamily="34" charset="0"/>
              </a:rPr>
              <a:t>lửa</a:t>
            </a:r>
            <a:r>
              <a:rPr lang="en-US" sz="2800" dirty="0">
                <a:solidFill>
                  <a:srgbClr val="1A04BC"/>
                </a:solidFill>
                <a:effectLst/>
                <a:latin typeface="Times New Roman" panose="02020603050405020304" pitchFamily="18" charset="0"/>
                <a:ea typeface="Calibri" panose="020F0502020204030204" pitchFamily="34" charset="0"/>
              </a:rPr>
              <a:t>, ta </a:t>
            </a:r>
            <a:r>
              <a:rPr lang="en-US" sz="2800" dirty="0" err="1">
                <a:solidFill>
                  <a:srgbClr val="1A04BC"/>
                </a:solidFill>
                <a:effectLst/>
                <a:latin typeface="Times New Roman" panose="02020603050405020304" pitchFamily="18" charset="0"/>
                <a:ea typeface="Calibri" panose="020F0502020204030204" pitchFamily="34" charset="0"/>
              </a:rPr>
              <a:t>cảm</a:t>
            </a:r>
            <a:r>
              <a:rPr lang="en-US" sz="2800" dirty="0">
                <a:solidFill>
                  <a:srgbClr val="1A04BC"/>
                </a:solidFill>
                <a:effectLst/>
                <a:latin typeface="Times New Roman" panose="02020603050405020304" pitchFamily="18" charset="0"/>
                <a:ea typeface="Calibri" panose="020F0502020204030204" pitchFamily="34" charset="0"/>
              </a:rPr>
              <a:t> </a:t>
            </a:r>
            <a:r>
              <a:rPr lang="en-US" sz="2800" dirty="0" err="1">
                <a:solidFill>
                  <a:srgbClr val="1A04BC"/>
                </a:solidFill>
                <a:effectLst/>
                <a:latin typeface="Times New Roman" panose="02020603050405020304" pitchFamily="18" charset="0"/>
                <a:ea typeface="Calibri" panose="020F0502020204030204" pitchFamily="34" charset="0"/>
              </a:rPr>
              <a:t>thấy</a:t>
            </a:r>
            <a:r>
              <a:rPr lang="en-US" sz="2800" dirty="0">
                <a:solidFill>
                  <a:srgbClr val="1A04BC"/>
                </a:solidFill>
                <a:effectLst/>
                <a:latin typeface="Times New Roman" panose="02020603050405020304" pitchFamily="18" charset="0"/>
                <a:ea typeface="Calibri" panose="020F0502020204030204" pitchFamily="34" charset="0"/>
              </a:rPr>
              <a:t> </a:t>
            </a:r>
            <a:r>
              <a:rPr lang="en-US" sz="2800" dirty="0" err="1">
                <a:solidFill>
                  <a:srgbClr val="1A04BC"/>
                </a:solidFill>
                <a:effectLst/>
                <a:latin typeface="Times New Roman" panose="02020603050405020304" pitchFamily="18" charset="0"/>
                <a:ea typeface="Calibri" panose="020F0502020204030204" pitchFamily="34" charset="0"/>
              </a:rPr>
              <a:t>nóng</a:t>
            </a:r>
            <a:r>
              <a:rPr lang="en-US" sz="2800" dirty="0">
                <a:solidFill>
                  <a:srgbClr val="1A04BC"/>
                </a:solidFill>
                <a:effectLst/>
                <a:latin typeface="Times New Roman" panose="02020603050405020304" pitchFamily="18" charset="0"/>
                <a:ea typeface="Calibri" panose="020F0502020204030204" pitchFamily="34" charset="0"/>
              </a:rPr>
              <a:t>. </a:t>
            </a:r>
            <a:r>
              <a:rPr lang="en-US" sz="2800" dirty="0" err="1">
                <a:solidFill>
                  <a:srgbClr val="1A04BC"/>
                </a:solidFill>
                <a:effectLst/>
                <a:latin typeface="Times New Roman" panose="02020603050405020304" pitchFamily="18" charset="0"/>
                <a:ea typeface="Calibri" panose="020F0502020204030204" pitchFamily="34" charset="0"/>
              </a:rPr>
              <a:t>Nhiệt</a:t>
            </a:r>
            <a:r>
              <a:rPr lang="en-US" sz="2800" dirty="0">
                <a:solidFill>
                  <a:srgbClr val="1A04BC"/>
                </a:solidFill>
                <a:effectLst/>
                <a:latin typeface="Times New Roman" panose="02020603050405020304" pitchFamily="18" charset="0"/>
                <a:ea typeface="Calibri" panose="020F0502020204030204" pitchFamily="34" charset="0"/>
              </a:rPr>
              <a:t> </a:t>
            </a:r>
            <a:r>
              <a:rPr lang="en-US" sz="2800" dirty="0" err="1">
                <a:solidFill>
                  <a:srgbClr val="1A04BC"/>
                </a:solidFill>
                <a:effectLst/>
                <a:latin typeface="Times New Roman" panose="02020603050405020304" pitchFamily="18" charset="0"/>
                <a:ea typeface="Calibri" panose="020F0502020204030204" pitchFamily="34" charset="0"/>
              </a:rPr>
              <a:t>năng</a:t>
            </a:r>
            <a:r>
              <a:rPr lang="en-US" sz="2800" dirty="0">
                <a:solidFill>
                  <a:srgbClr val="1A04BC"/>
                </a:solidFill>
                <a:effectLst/>
                <a:latin typeface="Times New Roman" panose="02020603050405020304" pitchFamily="18" charset="0"/>
                <a:ea typeface="Calibri" panose="020F0502020204030204" pitchFamily="34" charset="0"/>
              </a:rPr>
              <a:t> </a:t>
            </a:r>
            <a:r>
              <a:rPr lang="en-US" sz="2800" dirty="0" err="1">
                <a:solidFill>
                  <a:srgbClr val="1A04BC"/>
                </a:solidFill>
                <a:effectLst/>
                <a:latin typeface="Times New Roman" panose="02020603050405020304" pitchFamily="18" charset="0"/>
                <a:ea typeface="Calibri" panose="020F0502020204030204" pitchFamily="34" charset="0"/>
              </a:rPr>
              <a:t>mà</a:t>
            </a:r>
            <a:r>
              <a:rPr lang="en-US" sz="2800" dirty="0">
                <a:solidFill>
                  <a:srgbClr val="1A04BC"/>
                </a:solidFill>
                <a:effectLst/>
                <a:latin typeface="Times New Roman" panose="02020603050405020304" pitchFamily="18" charset="0"/>
                <a:ea typeface="Calibri" panose="020F0502020204030204" pitchFamily="34" charset="0"/>
              </a:rPr>
              <a:t> </a:t>
            </a:r>
            <a:r>
              <a:rPr lang="en-US" sz="2800" dirty="0" err="1">
                <a:solidFill>
                  <a:srgbClr val="1A04BC"/>
                </a:solidFill>
                <a:effectLst/>
                <a:latin typeface="Times New Roman" panose="02020603050405020304" pitchFamily="18" charset="0"/>
                <a:ea typeface="Calibri" panose="020F0502020204030204" pitchFamily="34" charset="0"/>
              </a:rPr>
              <a:t>cơ</a:t>
            </a:r>
            <a:r>
              <a:rPr lang="en-US" sz="2800" dirty="0">
                <a:solidFill>
                  <a:srgbClr val="1A04BC"/>
                </a:solidFill>
                <a:effectLst/>
                <a:latin typeface="Times New Roman" panose="02020603050405020304" pitchFamily="18" charset="0"/>
                <a:ea typeface="Calibri" panose="020F0502020204030204" pitchFamily="34" charset="0"/>
              </a:rPr>
              <a:t> </a:t>
            </a:r>
            <a:r>
              <a:rPr lang="en-US" sz="2800" dirty="0" err="1">
                <a:solidFill>
                  <a:srgbClr val="1A04BC"/>
                </a:solidFill>
                <a:effectLst/>
                <a:latin typeface="Times New Roman" panose="02020603050405020304" pitchFamily="18" charset="0"/>
                <a:ea typeface="Calibri" panose="020F0502020204030204" pitchFamily="34" charset="0"/>
              </a:rPr>
              <a:t>thể</a:t>
            </a:r>
            <a:r>
              <a:rPr lang="en-US" sz="2800" dirty="0">
                <a:solidFill>
                  <a:srgbClr val="1A04BC"/>
                </a:solidFill>
                <a:effectLst/>
                <a:latin typeface="Times New Roman" panose="02020603050405020304" pitchFamily="18" charset="0"/>
                <a:ea typeface="Calibri" panose="020F0502020204030204" pitchFamily="34" charset="0"/>
              </a:rPr>
              <a:t> </a:t>
            </a:r>
            <a:r>
              <a:rPr lang="en-US" sz="2800" dirty="0" err="1">
                <a:solidFill>
                  <a:srgbClr val="1A04BC"/>
                </a:solidFill>
                <a:effectLst/>
                <a:latin typeface="Times New Roman" panose="02020603050405020304" pitchFamily="18" charset="0"/>
                <a:ea typeface="Calibri" panose="020F0502020204030204" pitchFamily="34" charset="0"/>
              </a:rPr>
              <a:t>nhận</a:t>
            </a:r>
            <a:r>
              <a:rPr lang="en-US" sz="2800" dirty="0">
                <a:solidFill>
                  <a:srgbClr val="1A04BC"/>
                </a:solidFill>
                <a:effectLst/>
                <a:latin typeface="Times New Roman" panose="02020603050405020304" pitchFamily="18" charset="0"/>
                <a:ea typeface="Calibri" panose="020F0502020204030204" pitchFamily="34" charset="0"/>
              </a:rPr>
              <a:t> </a:t>
            </a:r>
            <a:r>
              <a:rPr lang="en-US" sz="2800" dirty="0" err="1">
                <a:solidFill>
                  <a:srgbClr val="1A04BC"/>
                </a:solidFill>
                <a:effectLst/>
                <a:latin typeface="Times New Roman" panose="02020603050405020304" pitchFamily="18" charset="0"/>
                <a:ea typeface="Calibri" panose="020F0502020204030204" pitchFamily="34" charset="0"/>
              </a:rPr>
              <a:t>được</a:t>
            </a:r>
            <a:r>
              <a:rPr lang="en-US" sz="2800" dirty="0">
                <a:solidFill>
                  <a:srgbClr val="1A04BC"/>
                </a:solidFill>
                <a:effectLst/>
                <a:latin typeface="Times New Roman" panose="02020603050405020304" pitchFamily="18" charset="0"/>
                <a:ea typeface="Calibri" panose="020F0502020204030204" pitchFamily="34" charset="0"/>
              </a:rPr>
              <a:t> </a:t>
            </a:r>
            <a:r>
              <a:rPr lang="en-US" sz="2800" dirty="0" err="1">
                <a:solidFill>
                  <a:srgbClr val="1A04BC"/>
                </a:solidFill>
                <a:effectLst/>
                <a:latin typeface="Times New Roman" panose="02020603050405020304" pitchFamily="18" charset="0"/>
                <a:ea typeface="Calibri" panose="020F0502020204030204" pitchFamily="34" charset="0"/>
              </a:rPr>
              <a:t>từ</a:t>
            </a:r>
            <a:r>
              <a:rPr lang="en-US" sz="2800" dirty="0">
                <a:solidFill>
                  <a:srgbClr val="1A04BC"/>
                </a:solidFill>
                <a:effectLst/>
                <a:latin typeface="Times New Roman" panose="02020603050405020304" pitchFamily="18" charset="0"/>
                <a:ea typeface="Calibri" panose="020F0502020204030204" pitchFamily="34" charset="0"/>
              </a:rPr>
              <a:t> </a:t>
            </a:r>
            <a:r>
              <a:rPr lang="en-US" sz="2800" dirty="0" err="1">
                <a:solidFill>
                  <a:srgbClr val="1A04BC"/>
                </a:solidFill>
                <a:effectLst/>
                <a:latin typeface="Times New Roman" panose="02020603050405020304" pitchFamily="18" charset="0"/>
                <a:ea typeface="Calibri" panose="020F0502020204030204" pitchFamily="34" charset="0"/>
              </a:rPr>
              <a:t>bếp</a:t>
            </a:r>
            <a:r>
              <a:rPr lang="en-US" sz="2800" dirty="0">
                <a:solidFill>
                  <a:srgbClr val="1A04BC"/>
                </a:solidFill>
                <a:effectLst/>
                <a:latin typeface="Times New Roman" panose="02020603050405020304" pitchFamily="18" charset="0"/>
                <a:ea typeface="Calibri" panose="020F0502020204030204" pitchFamily="34" charset="0"/>
              </a:rPr>
              <a:t> </a:t>
            </a:r>
            <a:r>
              <a:rPr lang="en-US" sz="2800" dirty="0" err="1">
                <a:solidFill>
                  <a:srgbClr val="1A04BC"/>
                </a:solidFill>
                <a:effectLst/>
                <a:latin typeface="Times New Roman" panose="02020603050405020304" pitchFamily="18" charset="0"/>
                <a:ea typeface="Calibri" panose="020F0502020204030204" pitchFamily="34" charset="0"/>
              </a:rPr>
              <a:t>chủ</a:t>
            </a:r>
            <a:r>
              <a:rPr lang="en-US" sz="2800" dirty="0">
                <a:solidFill>
                  <a:srgbClr val="1A04BC"/>
                </a:solidFill>
                <a:effectLst/>
                <a:latin typeface="Times New Roman" panose="02020603050405020304" pitchFamily="18" charset="0"/>
                <a:ea typeface="Calibri" panose="020F0502020204030204" pitchFamily="34" charset="0"/>
              </a:rPr>
              <a:t> </a:t>
            </a:r>
            <a:r>
              <a:rPr lang="en-US" sz="2800" dirty="0" err="1">
                <a:solidFill>
                  <a:srgbClr val="1A04BC"/>
                </a:solidFill>
                <a:effectLst/>
                <a:latin typeface="Times New Roman" panose="02020603050405020304" pitchFamily="18" charset="0"/>
                <a:ea typeface="Calibri" panose="020F0502020204030204" pitchFamily="34" charset="0"/>
              </a:rPr>
              <a:t>yếu</a:t>
            </a:r>
            <a:r>
              <a:rPr lang="en-US" sz="2800" dirty="0">
                <a:solidFill>
                  <a:srgbClr val="1A04BC"/>
                </a:solidFill>
                <a:effectLst/>
                <a:latin typeface="Times New Roman" panose="02020603050405020304" pitchFamily="18" charset="0"/>
                <a:ea typeface="Calibri" panose="020F0502020204030204" pitchFamily="34" charset="0"/>
              </a:rPr>
              <a:t> </a:t>
            </a:r>
            <a:r>
              <a:rPr lang="en-US" sz="2800" dirty="0" err="1">
                <a:solidFill>
                  <a:srgbClr val="1A04BC"/>
                </a:solidFill>
                <a:effectLst/>
                <a:latin typeface="Times New Roman" panose="02020603050405020304" pitchFamily="18" charset="0"/>
                <a:ea typeface="Calibri" panose="020F0502020204030204" pitchFamily="34" charset="0"/>
              </a:rPr>
              <a:t>là</a:t>
            </a:r>
            <a:r>
              <a:rPr lang="en-US" sz="2800" dirty="0">
                <a:solidFill>
                  <a:srgbClr val="1A04BC"/>
                </a:solidFill>
                <a:effectLst/>
                <a:latin typeface="Times New Roman" panose="02020603050405020304" pitchFamily="18" charset="0"/>
                <a:ea typeface="Calibri" panose="020F0502020204030204" pitchFamily="34" charset="0"/>
              </a:rPr>
              <a:t> do </a:t>
            </a:r>
            <a:r>
              <a:rPr lang="en-US" sz="2800" dirty="0" err="1">
                <a:solidFill>
                  <a:srgbClr val="1A04BC"/>
                </a:solidFill>
                <a:effectLst/>
                <a:latin typeface="Times New Roman" panose="02020603050405020304" pitchFamily="18" charset="0"/>
                <a:ea typeface="Calibri" panose="020F0502020204030204" pitchFamily="34" charset="0"/>
              </a:rPr>
              <a:t>bức</a:t>
            </a:r>
            <a:r>
              <a:rPr lang="en-US" sz="2800" dirty="0">
                <a:solidFill>
                  <a:srgbClr val="1A04BC"/>
                </a:solidFill>
                <a:effectLst/>
                <a:latin typeface="Times New Roman" panose="02020603050405020304" pitchFamily="18" charset="0"/>
                <a:ea typeface="Calibri" panose="020F0502020204030204" pitchFamily="34" charset="0"/>
              </a:rPr>
              <a:t> </a:t>
            </a:r>
            <a:r>
              <a:rPr lang="en-US" sz="2800" dirty="0" err="1">
                <a:solidFill>
                  <a:srgbClr val="1A04BC"/>
                </a:solidFill>
                <a:effectLst/>
                <a:latin typeface="Times New Roman" panose="02020603050405020304" pitchFamily="18" charset="0"/>
                <a:ea typeface="Calibri" panose="020F0502020204030204" pitchFamily="34" charset="0"/>
              </a:rPr>
              <a:t>xạ</a:t>
            </a:r>
            <a:r>
              <a:rPr lang="en-US" sz="2800" dirty="0">
                <a:solidFill>
                  <a:srgbClr val="1A04BC"/>
                </a:solidFill>
                <a:effectLst/>
                <a:latin typeface="Times New Roman" panose="02020603050405020304" pitchFamily="18" charset="0"/>
                <a:ea typeface="Calibri" panose="020F0502020204030204" pitchFamily="34" charset="0"/>
              </a:rPr>
              <a:t> </a:t>
            </a:r>
            <a:r>
              <a:rPr lang="en-US" sz="2800" dirty="0" err="1">
                <a:solidFill>
                  <a:srgbClr val="1A04BC"/>
                </a:solidFill>
                <a:effectLst/>
                <a:latin typeface="Times New Roman" panose="02020603050405020304" pitchFamily="18" charset="0"/>
                <a:ea typeface="Calibri" panose="020F0502020204030204" pitchFamily="34" charset="0"/>
              </a:rPr>
              <a:t>vì</a:t>
            </a:r>
            <a:r>
              <a:rPr lang="en-US" sz="2800" dirty="0">
                <a:solidFill>
                  <a:srgbClr val="1A04BC"/>
                </a:solidFill>
                <a:effectLst/>
                <a:latin typeface="Times New Roman" panose="02020603050405020304" pitchFamily="18" charset="0"/>
                <a:ea typeface="Calibri" panose="020F0502020204030204" pitchFamily="34" charset="0"/>
              </a:rPr>
              <a:t> </a:t>
            </a:r>
            <a:r>
              <a:rPr lang="en-US" sz="2800" dirty="0" err="1">
                <a:solidFill>
                  <a:srgbClr val="1A04BC"/>
                </a:solidFill>
                <a:effectLst/>
                <a:latin typeface="Times New Roman" panose="02020603050405020304" pitchFamily="18" charset="0"/>
                <a:ea typeface="Calibri" panose="020F0502020204030204" pitchFamily="34" charset="0"/>
              </a:rPr>
              <a:t>tia</a:t>
            </a:r>
            <a:r>
              <a:rPr lang="en-US" sz="2800" dirty="0">
                <a:solidFill>
                  <a:srgbClr val="1A04BC"/>
                </a:solidFill>
                <a:effectLst/>
                <a:latin typeface="Times New Roman" panose="02020603050405020304" pitchFamily="18" charset="0"/>
                <a:ea typeface="Calibri" panose="020F0502020204030204" pitchFamily="34" charset="0"/>
              </a:rPr>
              <a:t> </a:t>
            </a:r>
            <a:r>
              <a:rPr lang="en-US" sz="2800" dirty="0" err="1">
                <a:solidFill>
                  <a:srgbClr val="1A04BC"/>
                </a:solidFill>
                <a:effectLst/>
                <a:latin typeface="Times New Roman" panose="02020603050405020304" pitchFamily="18" charset="0"/>
                <a:ea typeface="Calibri" panose="020F0502020204030204" pitchFamily="34" charset="0"/>
              </a:rPr>
              <a:t>nhiệt</a:t>
            </a:r>
            <a:r>
              <a:rPr lang="en-US" sz="2800" dirty="0">
                <a:solidFill>
                  <a:srgbClr val="1A04BC"/>
                </a:solidFill>
                <a:effectLst/>
                <a:latin typeface="Times New Roman" panose="02020603050405020304" pitchFamily="18" charset="0"/>
                <a:ea typeface="Calibri" panose="020F0502020204030204" pitchFamily="34" charset="0"/>
              </a:rPr>
              <a:t> </a:t>
            </a:r>
            <a:r>
              <a:rPr lang="en-US" sz="2800" dirty="0" err="1">
                <a:solidFill>
                  <a:srgbClr val="1A04BC"/>
                </a:solidFill>
                <a:effectLst/>
                <a:latin typeface="Times New Roman" panose="02020603050405020304" pitchFamily="18" charset="0"/>
                <a:ea typeface="Calibri" panose="020F0502020204030204" pitchFamily="34" charset="0"/>
              </a:rPr>
              <a:t>truyền</a:t>
            </a:r>
            <a:r>
              <a:rPr lang="en-US" sz="2800" dirty="0">
                <a:solidFill>
                  <a:srgbClr val="1A04BC"/>
                </a:solidFill>
                <a:effectLst/>
                <a:latin typeface="Times New Roman" panose="02020603050405020304" pitchFamily="18" charset="0"/>
                <a:ea typeface="Calibri" panose="020F0502020204030204" pitchFamily="34" charset="0"/>
              </a:rPr>
              <a:t> </a:t>
            </a:r>
            <a:r>
              <a:rPr lang="en-US" sz="2800" dirty="0" err="1">
                <a:solidFill>
                  <a:srgbClr val="1A04BC"/>
                </a:solidFill>
                <a:effectLst/>
                <a:latin typeface="Times New Roman" panose="02020603050405020304" pitchFamily="18" charset="0"/>
                <a:ea typeface="Calibri" panose="020F0502020204030204" pitchFamily="34" charset="0"/>
              </a:rPr>
              <a:t>thẳng</a:t>
            </a:r>
            <a:r>
              <a:rPr lang="en-US" sz="2800" dirty="0">
                <a:solidFill>
                  <a:srgbClr val="1A04BC"/>
                </a:solidFill>
                <a:effectLst/>
                <a:latin typeface="Times New Roman" panose="02020603050405020304" pitchFamily="18" charset="0"/>
                <a:ea typeface="Calibri" panose="020F0502020204030204" pitchFamily="34" charset="0"/>
              </a:rPr>
              <a:t>.</a:t>
            </a:r>
            <a:endParaRPr lang="en-US" sz="2800" dirty="0">
              <a:solidFill>
                <a:srgbClr val="1A04BC"/>
              </a:solidFill>
            </a:endParaRPr>
          </a:p>
        </p:txBody>
      </p:sp>
      <p:pic>
        <p:nvPicPr>
          <p:cNvPr id="4" name="Hình ảnh 3">
            <a:extLst>
              <a:ext uri="{FF2B5EF4-FFF2-40B4-BE49-F238E27FC236}">
                <a16:creationId xmlns:a16="http://schemas.microsoft.com/office/drawing/2014/main" id="{FA684B75-7D5D-330F-6CF7-A3B3A6CCD245}"/>
              </a:ext>
            </a:extLst>
          </p:cNvPr>
          <p:cNvPicPr>
            <a:picLocks noChangeAspect="1"/>
          </p:cNvPicPr>
          <p:nvPr/>
        </p:nvPicPr>
        <p:blipFill>
          <a:blip r:embed="rId3"/>
          <a:stretch>
            <a:fillRect/>
          </a:stretch>
        </p:blipFill>
        <p:spPr>
          <a:xfrm>
            <a:off x="5181600" y="3022600"/>
            <a:ext cx="3733800" cy="3556000"/>
          </a:xfrm>
          <a:prstGeom prst="rect">
            <a:avLst/>
          </a:prstGeom>
        </p:spPr>
      </p:pic>
    </p:spTree>
    <p:extLst>
      <p:ext uri="{BB962C8B-B14F-4D97-AF65-F5344CB8AC3E}">
        <p14:creationId xmlns:p14="http://schemas.microsoft.com/office/powerpoint/2010/main" val="175052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D5D6FF6B-932A-83F7-B3F3-9EF434D80A66}"/>
              </a:ext>
            </a:extLst>
          </p:cNvPr>
          <p:cNvSpPr txBox="1"/>
          <p:nvPr/>
        </p:nvSpPr>
        <p:spPr>
          <a:xfrm>
            <a:off x="152400" y="2413001"/>
            <a:ext cx="5105400" cy="3108543"/>
          </a:xfrm>
          <a:prstGeom prst="rect">
            <a:avLst/>
          </a:prstGeom>
          <a:noFill/>
        </p:spPr>
        <p:txBody>
          <a:bodyPr wrap="square">
            <a:spAutoFit/>
          </a:bodyPr>
          <a:lstStyle/>
          <a:p>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hè</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mặc</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màu</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trắng</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ít</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mặc</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màu</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đen</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màu</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ít</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hấp</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thụ</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tia</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mặc</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trắng</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hè</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khả</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hấp</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thụ</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tia</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giác</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mát</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4" name="Hình ảnh 3">
            <a:extLst>
              <a:ext uri="{FF2B5EF4-FFF2-40B4-BE49-F238E27FC236}">
                <a16:creationId xmlns:a16="http://schemas.microsoft.com/office/drawing/2014/main" id="{C79913AF-7085-3294-14DD-5FE780354B2B}"/>
              </a:ext>
            </a:extLst>
          </p:cNvPr>
          <p:cNvPicPr>
            <a:picLocks noChangeAspect="1"/>
          </p:cNvPicPr>
          <p:nvPr/>
        </p:nvPicPr>
        <p:blipFill>
          <a:blip r:embed="rId2"/>
          <a:stretch>
            <a:fillRect/>
          </a:stretch>
        </p:blipFill>
        <p:spPr>
          <a:xfrm>
            <a:off x="5410200" y="1905000"/>
            <a:ext cx="3581400" cy="4368800"/>
          </a:xfrm>
          <a:prstGeom prst="rect">
            <a:avLst/>
          </a:prstGeom>
        </p:spPr>
      </p:pic>
      <p:sp>
        <p:nvSpPr>
          <p:cNvPr id="6" name="Cloud Callout 5"/>
          <p:cNvSpPr/>
          <p:nvPr/>
        </p:nvSpPr>
        <p:spPr>
          <a:xfrm>
            <a:off x="152400" y="152400"/>
            <a:ext cx="8839200" cy="1752600"/>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2. </a:t>
            </a:r>
            <a:r>
              <a:rPr lang="vi-VN" sz="2800" b="1" dirty="0">
                <a:solidFill>
                  <a:schemeClr val="tx1"/>
                </a:solidFill>
                <a:latin typeface="Times New Roman" panose="02020603050405020304" pitchFamily="18" charset="0"/>
                <a:cs typeface="Times New Roman" panose="02020603050405020304" pitchFamily="18" charset="0"/>
              </a:rPr>
              <a:t>Tại sao mùa hè người ta thường mặc áo màu trắng, ít mặc áo màu đen?</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975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49C30B2-7387-60A7-0D73-D116E592D902}"/>
              </a:ext>
            </a:extLst>
          </p:cNvPr>
          <p:cNvSpPr txBox="1"/>
          <p:nvPr/>
        </p:nvSpPr>
        <p:spPr>
          <a:xfrm>
            <a:off x="3886200" y="717038"/>
            <a:ext cx="5257800" cy="3970318"/>
          </a:xfrm>
          <a:prstGeom prst="rect">
            <a:avLst/>
          </a:prstGeom>
          <a:noFill/>
        </p:spPr>
        <p:txBody>
          <a:bodyPr wrap="square">
            <a:spAutoFit/>
          </a:bodyPr>
          <a:lstStyle/>
          <a:p>
            <a:r>
              <a:rPr lang="vi-VN" sz="2800" b="0" i="0" dirty="0">
                <a:solidFill>
                  <a:srgbClr val="FF0000"/>
                </a:solidFill>
                <a:effectLst/>
                <a:latin typeface="+mj-lt"/>
              </a:rPr>
              <a:t> </a:t>
            </a:r>
            <a:r>
              <a:rPr lang="en-US" sz="2800" b="0" i="0" dirty="0">
                <a:solidFill>
                  <a:srgbClr val="FF0000"/>
                </a:solidFill>
                <a:effectLst/>
                <a:latin typeface="Times New Roman" panose="02020603050405020304" pitchFamily="18" charset="0"/>
                <a:cs typeface="Times New Roman" panose="02020603050405020304" pitchFamily="18" charset="0"/>
              </a:rPr>
              <a:t>3</a:t>
            </a:r>
            <a:r>
              <a:rPr lang="en-US" sz="2800" b="0" i="0" dirty="0">
                <a:solidFill>
                  <a:srgbClr val="FF0000"/>
                </a:solidFill>
                <a:effectLst/>
                <a:latin typeface="+mj-lt"/>
              </a:rPr>
              <a:t>. </a:t>
            </a:r>
            <a:r>
              <a:rPr lang="vi-VN" sz="2800" b="0" i="0" dirty="0">
                <a:solidFill>
                  <a:srgbClr val="FF0000"/>
                </a:solidFill>
                <a:effectLst/>
                <a:latin typeface="+mj-lt"/>
              </a:rPr>
              <a:t>Phích (bình thủy) là dụng cụ dùng để giữ nước nóng, có hai lớp thủy tinh. Giữa hai lớp thủy tinh là chân không. Hai mặt đối diện của hai lớp thủy tinh thường được tráng bạc. Phích có nút đậy kín. Hãy phân tích tác dụng của các bộ phận sau đây của phích: lớp chân không; hai mặt thủy tinh tráng bạc; nút</a:t>
            </a:r>
            <a:r>
              <a:rPr lang="en-US" sz="2800" b="0" i="0" dirty="0">
                <a:solidFill>
                  <a:srgbClr val="FF0000"/>
                </a:solidFill>
                <a:effectLst/>
                <a:latin typeface="+mj-lt"/>
              </a:rPr>
              <a:t>?</a:t>
            </a:r>
            <a:endParaRPr lang="en-US" sz="2800" dirty="0">
              <a:solidFill>
                <a:srgbClr val="FF0000"/>
              </a:solidFill>
              <a:latin typeface="+mj-lt"/>
            </a:endParaRPr>
          </a:p>
        </p:txBody>
      </p:sp>
      <p:pic>
        <p:nvPicPr>
          <p:cNvPr id="4" name="Hình ảnh 3">
            <a:extLst>
              <a:ext uri="{FF2B5EF4-FFF2-40B4-BE49-F238E27FC236}">
                <a16:creationId xmlns:a16="http://schemas.microsoft.com/office/drawing/2014/main" id="{6E413D3F-E204-1AC8-E219-C63A94AEC612}"/>
              </a:ext>
            </a:extLst>
          </p:cNvPr>
          <p:cNvPicPr>
            <a:picLocks noChangeAspect="1"/>
          </p:cNvPicPr>
          <p:nvPr/>
        </p:nvPicPr>
        <p:blipFill>
          <a:blip r:embed="rId2"/>
          <a:stretch>
            <a:fillRect/>
          </a:stretch>
        </p:blipFill>
        <p:spPr>
          <a:xfrm>
            <a:off x="0" y="222794"/>
            <a:ext cx="3657600" cy="4958806"/>
          </a:xfrm>
          <a:prstGeom prst="rect">
            <a:avLst/>
          </a:prstGeom>
        </p:spPr>
      </p:pic>
    </p:spTree>
    <p:extLst>
      <p:ext uri="{BB962C8B-B14F-4D97-AF65-F5344CB8AC3E}">
        <p14:creationId xmlns:p14="http://schemas.microsoft.com/office/powerpoint/2010/main" val="16287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49C30B2-7387-60A7-0D73-D116E592D902}"/>
              </a:ext>
            </a:extLst>
          </p:cNvPr>
          <p:cNvSpPr txBox="1"/>
          <p:nvPr/>
        </p:nvSpPr>
        <p:spPr>
          <a:xfrm>
            <a:off x="228600" y="0"/>
            <a:ext cx="5029200" cy="4853636"/>
          </a:xfrm>
          <a:prstGeom prst="rect">
            <a:avLst/>
          </a:prstGeom>
          <a:noFill/>
        </p:spPr>
        <p:txBody>
          <a:bodyPr wrap="square">
            <a:spAutoFit/>
          </a:bodyPr>
          <a:lstStyle/>
          <a:p>
            <a:pPr marL="30480" marR="30480">
              <a:lnSpc>
                <a:spcPct val="115000"/>
              </a:lnSpc>
            </a:pPr>
            <a:r>
              <a:rPr lang="vi-VN" sz="2800" dirty="0">
                <a:solidFill>
                  <a:srgbClr val="1A04BC"/>
                </a:solidFill>
                <a:effectLst/>
                <a:latin typeface="+mj-lt"/>
                <a:ea typeface="Times New Roman" panose="02020603050405020304" pitchFamily="18" charset="0"/>
              </a:rPr>
              <a:t>Phân tích tác dụng của các bộ phận của phích:</a:t>
            </a:r>
            <a:endParaRPr lang="en-US" sz="2800" dirty="0">
              <a:solidFill>
                <a:srgbClr val="1A04BC"/>
              </a:solidFill>
              <a:effectLst/>
              <a:latin typeface="+mj-lt"/>
              <a:ea typeface="Times New Roman" panose="02020603050405020304" pitchFamily="18" charset="0"/>
            </a:endParaRPr>
          </a:p>
          <a:p>
            <a:pPr marL="30480" marR="30480" algn="just">
              <a:lnSpc>
                <a:spcPct val="115000"/>
              </a:lnSpc>
            </a:pPr>
            <a:r>
              <a:rPr lang="vi-VN" sz="2800" dirty="0">
                <a:solidFill>
                  <a:srgbClr val="1A04BC"/>
                </a:solidFill>
                <a:effectLst/>
                <a:latin typeface="+mj-lt"/>
                <a:ea typeface="Times New Roman" panose="02020603050405020304" pitchFamily="18" charset="0"/>
              </a:rPr>
              <a:t>- Lớp chân không có tác dụng ngăn cản sự dẫn nhiệt.</a:t>
            </a:r>
            <a:endParaRPr lang="en-US" sz="2800" dirty="0">
              <a:solidFill>
                <a:srgbClr val="1A04BC"/>
              </a:solidFill>
              <a:effectLst/>
              <a:latin typeface="+mj-lt"/>
              <a:ea typeface="Times New Roman" panose="02020603050405020304" pitchFamily="18" charset="0"/>
            </a:endParaRPr>
          </a:p>
          <a:p>
            <a:pPr marL="30480" marR="30480" algn="just">
              <a:lnSpc>
                <a:spcPct val="115000"/>
              </a:lnSpc>
            </a:pPr>
            <a:r>
              <a:rPr lang="vi-VN" sz="2800" dirty="0">
                <a:solidFill>
                  <a:srgbClr val="1A04BC"/>
                </a:solidFill>
                <a:effectLst/>
                <a:latin typeface="+mj-lt"/>
                <a:ea typeface="Times New Roman" panose="02020603050405020304" pitchFamily="18" charset="0"/>
              </a:rPr>
              <a:t>- Hai mặt thủy tinh tráng bạc có tác dụng phản xạ các tia nhiệt trở lại nước đựng trong phích.</a:t>
            </a:r>
            <a:endParaRPr lang="en-US" sz="2800" dirty="0">
              <a:solidFill>
                <a:srgbClr val="1A04BC"/>
              </a:solidFill>
              <a:effectLst/>
              <a:latin typeface="+mj-lt"/>
              <a:ea typeface="Times New Roman" panose="02020603050405020304" pitchFamily="18" charset="0"/>
            </a:endParaRPr>
          </a:p>
          <a:p>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Nút</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ngăn</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cản</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lưu</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1A04BC"/>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E4717B27-345A-4C8F-BF4F-25B9166586F1}"/>
              </a:ext>
            </a:extLst>
          </p:cNvPr>
          <p:cNvPicPr>
            <a:picLocks noChangeAspect="1"/>
          </p:cNvPicPr>
          <p:nvPr/>
        </p:nvPicPr>
        <p:blipFill>
          <a:blip r:embed="rId2"/>
          <a:stretch>
            <a:fillRect/>
          </a:stretch>
        </p:blipFill>
        <p:spPr>
          <a:xfrm>
            <a:off x="5486400" y="685800"/>
            <a:ext cx="3505200" cy="5486400"/>
          </a:xfrm>
          <a:prstGeom prst="rect">
            <a:avLst/>
          </a:prstGeom>
        </p:spPr>
      </p:pic>
    </p:spTree>
    <p:extLst>
      <p:ext uri="{BB962C8B-B14F-4D97-AF65-F5344CB8AC3E}">
        <p14:creationId xmlns:p14="http://schemas.microsoft.com/office/powerpoint/2010/main" val="327217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317EFFAA-9ED8-4062-AED9-61FDA25AA8E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13219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0" y="0"/>
            <a:ext cx="9144000" cy="3733800"/>
          </a:xfrm>
          <a:prstGeom prst="rect">
            <a:avLst/>
          </a:prstGeom>
          <a:gradFill rotWithShape="1">
            <a:gsLst>
              <a:gs pos="0">
                <a:schemeClr val="tx2"/>
              </a:gs>
              <a:gs pos="100000">
                <a:schemeClr val="accent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4" name="AutoShape 50"/>
          <p:cNvSpPr>
            <a:spLocks noChangeArrowheads="1"/>
          </p:cNvSpPr>
          <p:nvPr/>
        </p:nvSpPr>
        <p:spPr bwMode="auto">
          <a:xfrm rot="5400000" flipH="1">
            <a:off x="3886200" y="-1447800"/>
            <a:ext cx="228600" cy="7543800"/>
          </a:xfrm>
          <a:prstGeom prst="can">
            <a:avLst>
              <a:gd name="adj" fmla="val 52708"/>
            </a:avLst>
          </a:prstGeom>
          <a:gradFill rotWithShape="1">
            <a:gsLst>
              <a:gs pos="0">
                <a:schemeClr val="bg2">
                  <a:alpha val="49001"/>
                </a:schemeClr>
              </a:gs>
              <a:gs pos="50000">
                <a:schemeClr val="bg1"/>
              </a:gs>
              <a:gs pos="100000">
                <a:schemeClr val="bg2">
                  <a:alpha val="49001"/>
                </a:schemeClr>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67" name="Rectangle 3" descr="Medium wood"/>
          <p:cNvSpPr>
            <a:spLocks noChangeArrowheads="1"/>
          </p:cNvSpPr>
          <p:nvPr/>
        </p:nvSpPr>
        <p:spPr bwMode="auto">
          <a:xfrm>
            <a:off x="0" y="3733800"/>
            <a:ext cx="9144000" cy="31242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68" name="AutoShape 4" descr="Oak"/>
          <p:cNvSpPr>
            <a:spLocks noChangeArrowheads="1"/>
          </p:cNvSpPr>
          <p:nvPr/>
        </p:nvSpPr>
        <p:spPr bwMode="auto">
          <a:xfrm>
            <a:off x="228600" y="3962400"/>
            <a:ext cx="1371600" cy="838200"/>
          </a:xfrm>
          <a:prstGeom prst="cube">
            <a:avLst>
              <a:gd name="adj" fmla="val 25000"/>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83" name="AutoShape 19"/>
          <p:cNvSpPr>
            <a:spLocks noChangeArrowheads="1"/>
          </p:cNvSpPr>
          <p:nvPr/>
        </p:nvSpPr>
        <p:spPr bwMode="auto">
          <a:xfrm>
            <a:off x="5486400" y="4267200"/>
            <a:ext cx="2438400" cy="533400"/>
          </a:xfrm>
          <a:prstGeom prst="cube">
            <a:avLst>
              <a:gd name="adj" fmla="val 68454"/>
            </a:avLst>
          </a:prstGeom>
          <a:gradFill rotWithShape="1">
            <a:gsLst>
              <a:gs pos="0">
                <a:schemeClr val="bg2"/>
              </a:gs>
              <a:gs pos="50000">
                <a:schemeClr val="bg1"/>
              </a:gs>
              <a:gs pos="100000">
                <a:schemeClr val="bg2"/>
              </a:gs>
            </a:gsLst>
            <a:lin ang="270000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84" name="AutoShape 20"/>
          <p:cNvSpPr>
            <a:spLocks noChangeArrowheads="1"/>
          </p:cNvSpPr>
          <p:nvPr/>
        </p:nvSpPr>
        <p:spPr bwMode="auto">
          <a:xfrm>
            <a:off x="7086600" y="1752600"/>
            <a:ext cx="228600" cy="2743200"/>
          </a:xfrm>
          <a:prstGeom prst="can">
            <a:avLst>
              <a:gd name="adj" fmla="val 65278"/>
            </a:avLst>
          </a:prstGeom>
          <a:gradFill rotWithShape="1">
            <a:gsLst>
              <a:gs pos="0">
                <a:schemeClr val="bg2"/>
              </a:gs>
              <a:gs pos="50000">
                <a:schemeClr val="bg1"/>
              </a:gs>
              <a:gs pos="100000">
                <a:schemeClr val="bg2"/>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85" name="AutoShape 21"/>
          <p:cNvSpPr>
            <a:spLocks noChangeArrowheads="1"/>
          </p:cNvSpPr>
          <p:nvPr/>
        </p:nvSpPr>
        <p:spPr bwMode="auto">
          <a:xfrm>
            <a:off x="7010400" y="2076451"/>
            <a:ext cx="381000" cy="514351"/>
          </a:xfrm>
          <a:prstGeom prst="can">
            <a:avLst>
              <a:gd name="adj" fmla="val 44438"/>
            </a:avLst>
          </a:prstGeom>
          <a:gradFill rotWithShape="1">
            <a:gsLst>
              <a:gs pos="0">
                <a:schemeClr val="bg2"/>
              </a:gs>
              <a:gs pos="50000">
                <a:schemeClr val="bg1"/>
              </a:gs>
              <a:gs pos="100000">
                <a:schemeClr val="bg2"/>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86" name="AutoShape 22"/>
          <p:cNvSpPr>
            <a:spLocks noChangeArrowheads="1"/>
          </p:cNvSpPr>
          <p:nvPr/>
        </p:nvSpPr>
        <p:spPr bwMode="auto">
          <a:xfrm>
            <a:off x="7086600" y="1524000"/>
            <a:ext cx="228600" cy="609600"/>
          </a:xfrm>
          <a:prstGeom prst="can">
            <a:avLst>
              <a:gd name="adj" fmla="val 40284"/>
            </a:avLst>
          </a:prstGeom>
          <a:gradFill rotWithShape="1">
            <a:gsLst>
              <a:gs pos="0">
                <a:schemeClr val="bg2"/>
              </a:gs>
              <a:gs pos="50000">
                <a:schemeClr val="bg1"/>
              </a:gs>
              <a:gs pos="100000">
                <a:schemeClr val="bg2"/>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9287" name="Group 23"/>
          <p:cNvGrpSpPr>
            <a:grpSpLocks/>
          </p:cNvGrpSpPr>
          <p:nvPr/>
        </p:nvGrpSpPr>
        <p:grpSpPr bwMode="auto">
          <a:xfrm>
            <a:off x="3581400" y="2438400"/>
            <a:ext cx="457200" cy="609600"/>
            <a:chOff x="1152" y="3744"/>
            <a:chExt cx="288" cy="384"/>
          </a:xfrm>
        </p:grpSpPr>
        <p:sp>
          <p:nvSpPr>
            <p:cNvPr id="139288" name="Rectangle 24"/>
            <p:cNvSpPr>
              <a:spLocks noChangeArrowheads="1"/>
            </p:cNvSpPr>
            <p:nvPr/>
          </p:nvSpPr>
          <p:spPr bwMode="auto">
            <a:xfrm>
              <a:off x="1248" y="3744"/>
              <a:ext cx="96" cy="336"/>
            </a:xfrm>
            <a:prstGeom prst="rect">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sp>
          <p:nvSpPr>
            <p:cNvPr id="139289" name="Oval 25"/>
            <p:cNvSpPr>
              <a:spLocks noChangeArrowheads="1"/>
            </p:cNvSpPr>
            <p:nvPr/>
          </p:nvSpPr>
          <p:spPr bwMode="auto">
            <a:xfrm>
              <a:off x="1152" y="4032"/>
              <a:ext cx="288" cy="96"/>
            </a:xfrm>
            <a:prstGeom prst="ellipse">
              <a:avLst/>
            </a:prstGeom>
            <a:gradFill rotWithShape="1">
              <a:gsLst>
                <a:gs pos="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grpSp>
      <p:grpSp>
        <p:nvGrpSpPr>
          <p:cNvPr id="139290" name="Group 26"/>
          <p:cNvGrpSpPr>
            <a:grpSpLocks/>
          </p:cNvGrpSpPr>
          <p:nvPr/>
        </p:nvGrpSpPr>
        <p:grpSpPr bwMode="auto">
          <a:xfrm>
            <a:off x="2819400" y="2438400"/>
            <a:ext cx="457200" cy="609600"/>
            <a:chOff x="1152" y="3744"/>
            <a:chExt cx="288" cy="384"/>
          </a:xfrm>
        </p:grpSpPr>
        <p:sp>
          <p:nvSpPr>
            <p:cNvPr id="139291" name="Rectangle 27"/>
            <p:cNvSpPr>
              <a:spLocks noChangeArrowheads="1"/>
            </p:cNvSpPr>
            <p:nvPr/>
          </p:nvSpPr>
          <p:spPr bwMode="auto">
            <a:xfrm>
              <a:off x="1248" y="3744"/>
              <a:ext cx="96" cy="336"/>
            </a:xfrm>
            <a:prstGeom prst="rect">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sp>
          <p:nvSpPr>
            <p:cNvPr id="139292" name="Oval 28"/>
            <p:cNvSpPr>
              <a:spLocks noChangeArrowheads="1"/>
            </p:cNvSpPr>
            <p:nvPr/>
          </p:nvSpPr>
          <p:spPr bwMode="auto">
            <a:xfrm>
              <a:off x="1152" y="4032"/>
              <a:ext cx="288" cy="96"/>
            </a:xfrm>
            <a:prstGeom prst="ellipse">
              <a:avLst/>
            </a:prstGeom>
            <a:gradFill rotWithShape="1">
              <a:gsLst>
                <a:gs pos="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grpSp>
      <p:grpSp>
        <p:nvGrpSpPr>
          <p:cNvPr id="139293" name="Group 29"/>
          <p:cNvGrpSpPr>
            <a:grpSpLocks/>
          </p:cNvGrpSpPr>
          <p:nvPr/>
        </p:nvGrpSpPr>
        <p:grpSpPr bwMode="auto">
          <a:xfrm>
            <a:off x="2057400" y="2438400"/>
            <a:ext cx="457200" cy="609600"/>
            <a:chOff x="1152" y="3744"/>
            <a:chExt cx="288" cy="384"/>
          </a:xfrm>
        </p:grpSpPr>
        <p:sp>
          <p:nvSpPr>
            <p:cNvPr id="139294" name="Rectangle 30"/>
            <p:cNvSpPr>
              <a:spLocks noChangeArrowheads="1"/>
            </p:cNvSpPr>
            <p:nvPr/>
          </p:nvSpPr>
          <p:spPr bwMode="auto">
            <a:xfrm>
              <a:off x="1248" y="3744"/>
              <a:ext cx="96" cy="336"/>
            </a:xfrm>
            <a:prstGeom prst="rect">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sp>
          <p:nvSpPr>
            <p:cNvPr id="139295" name="Oval 31"/>
            <p:cNvSpPr>
              <a:spLocks noChangeArrowheads="1"/>
            </p:cNvSpPr>
            <p:nvPr/>
          </p:nvSpPr>
          <p:spPr bwMode="auto">
            <a:xfrm>
              <a:off x="1152" y="4032"/>
              <a:ext cx="288" cy="96"/>
            </a:xfrm>
            <a:prstGeom prst="ellipse">
              <a:avLst/>
            </a:prstGeom>
            <a:gradFill rotWithShape="1">
              <a:gsLst>
                <a:gs pos="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grpSp>
      <p:grpSp>
        <p:nvGrpSpPr>
          <p:cNvPr id="139296" name="Group 32"/>
          <p:cNvGrpSpPr>
            <a:grpSpLocks/>
          </p:cNvGrpSpPr>
          <p:nvPr/>
        </p:nvGrpSpPr>
        <p:grpSpPr bwMode="auto">
          <a:xfrm>
            <a:off x="4343400" y="2438400"/>
            <a:ext cx="457200" cy="609600"/>
            <a:chOff x="1152" y="3744"/>
            <a:chExt cx="288" cy="384"/>
          </a:xfrm>
        </p:grpSpPr>
        <p:sp>
          <p:nvSpPr>
            <p:cNvPr id="139297" name="Rectangle 33"/>
            <p:cNvSpPr>
              <a:spLocks noChangeArrowheads="1"/>
            </p:cNvSpPr>
            <p:nvPr/>
          </p:nvSpPr>
          <p:spPr bwMode="auto">
            <a:xfrm>
              <a:off x="1248" y="3744"/>
              <a:ext cx="96" cy="336"/>
            </a:xfrm>
            <a:prstGeom prst="rect">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sp>
          <p:nvSpPr>
            <p:cNvPr id="139298" name="Oval 34"/>
            <p:cNvSpPr>
              <a:spLocks noChangeArrowheads="1"/>
            </p:cNvSpPr>
            <p:nvPr/>
          </p:nvSpPr>
          <p:spPr bwMode="auto">
            <a:xfrm>
              <a:off x="1152" y="4032"/>
              <a:ext cx="288" cy="96"/>
            </a:xfrm>
            <a:prstGeom prst="ellipse">
              <a:avLst/>
            </a:prstGeom>
            <a:gradFill rotWithShape="1">
              <a:gsLst>
                <a:gs pos="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grpSp>
      <p:grpSp>
        <p:nvGrpSpPr>
          <p:cNvPr id="139299" name="Group 35"/>
          <p:cNvGrpSpPr>
            <a:grpSpLocks/>
          </p:cNvGrpSpPr>
          <p:nvPr/>
        </p:nvGrpSpPr>
        <p:grpSpPr bwMode="auto">
          <a:xfrm>
            <a:off x="5105400" y="2438400"/>
            <a:ext cx="457200" cy="609600"/>
            <a:chOff x="1152" y="3744"/>
            <a:chExt cx="288" cy="384"/>
          </a:xfrm>
        </p:grpSpPr>
        <p:sp>
          <p:nvSpPr>
            <p:cNvPr id="139300" name="Rectangle 36"/>
            <p:cNvSpPr>
              <a:spLocks noChangeArrowheads="1"/>
            </p:cNvSpPr>
            <p:nvPr/>
          </p:nvSpPr>
          <p:spPr bwMode="auto">
            <a:xfrm>
              <a:off x="1248" y="3744"/>
              <a:ext cx="96" cy="336"/>
            </a:xfrm>
            <a:prstGeom prst="rect">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sp>
          <p:nvSpPr>
            <p:cNvPr id="139301" name="Oval 37"/>
            <p:cNvSpPr>
              <a:spLocks noChangeArrowheads="1"/>
            </p:cNvSpPr>
            <p:nvPr/>
          </p:nvSpPr>
          <p:spPr bwMode="auto">
            <a:xfrm>
              <a:off x="1152" y="4032"/>
              <a:ext cx="288" cy="96"/>
            </a:xfrm>
            <a:prstGeom prst="ellipse">
              <a:avLst/>
            </a:prstGeom>
            <a:gradFill rotWithShape="1">
              <a:gsLst>
                <a:gs pos="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grpSp>
      <p:pic>
        <p:nvPicPr>
          <p:cNvPr id="139302" name="Picture 38" descr="Flame-04-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86000"/>
            <a:ext cx="8382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39303" name="Freeform 39"/>
          <p:cNvSpPr>
            <a:spLocks/>
          </p:cNvSpPr>
          <p:nvPr/>
        </p:nvSpPr>
        <p:spPr bwMode="auto">
          <a:xfrm>
            <a:off x="2133604" y="2346327"/>
            <a:ext cx="295275" cy="195263"/>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04" name="Freeform 40"/>
          <p:cNvSpPr>
            <a:spLocks/>
          </p:cNvSpPr>
          <p:nvPr/>
        </p:nvSpPr>
        <p:spPr bwMode="auto">
          <a:xfrm>
            <a:off x="2133600" y="2324102"/>
            <a:ext cx="280988"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05" name="Freeform 41"/>
          <p:cNvSpPr>
            <a:spLocks/>
          </p:cNvSpPr>
          <p:nvPr/>
        </p:nvSpPr>
        <p:spPr bwMode="auto">
          <a:xfrm>
            <a:off x="2895604" y="2362203"/>
            <a:ext cx="295275" cy="195263"/>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06" name="Freeform 42"/>
          <p:cNvSpPr>
            <a:spLocks/>
          </p:cNvSpPr>
          <p:nvPr/>
        </p:nvSpPr>
        <p:spPr bwMode="auto">
          <a:xfrm>
            <a:off x="3657604" y="2362203"/>
            <a:ext cx="295275" cy="195263"/>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07" name="Freeform 43"/>
          <p:cNvSpPr>
            <a:spLocks/>
          </p:cNvSpPr>
          <p:nvPr/>
        </p:nvSpPr>
        <p:spPr bwMode="auto">
          <a:xfrm>
            <a:off x="4419604" y="2362203"/>
            <a:ext cx="295275" cy="195263"/>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08" name="Freeform 44"/>
          <p:cNvSpPr>
            <a:spLocks/>
          </p:cNvSpPr>
          <p:nvPr/>
        </p:nvSpPr>
        <p:spPr bwMode="auto">
          <a:xfrm>
            <a:off x="5181604" y="2362203"/>
            <a:ext cx="295275" cy="195263"/>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09" name="Freeform 45"/>
          <p:cNvSpPr>
            <a:spLocks/>
          </p:cNvSpPr>
          <p:nvPr/>
        </p:nvSpPr>
        <p:spPr bwMode="auto">
          <a:xfrm>
            <a:off x="2895600" y="2324102"/>
            <a:ext cx="280988"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10" name="Freeform 46"/>
          <p:cNvSpPr>
            <a:spLocks/>
          </p:cNvSpPr>
          <p:nvPr/>
        </p:nvSpPr>
        <p:spPr bwMode="auto">
          <a:xfrm>
            <a:off x="3657600" y="2324102"/>
            <a:ext cx="280988"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11" name="Freeform 47"/>
          <p:cNvSpPr>
            <a:spLocks/>
          </p:cNvSpPr>
          <p:nvPr/>
        </p:nvSpPr>
        <p:spPr bwMode="auto">
          <a:xfrm>
            <a:off x="4419600" y="2324102"/>
            <a:ext cx="280988"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12" name="Freeform 48"/>
          <p:cNvSpPr>
            <a:spLocks/>
          </p:cNvSpPr>
          <p:nvPr/>
        </p:nvSpPr>
        <p:spPr bwMode="auto">
          <a:xfrm>
            <a:off x="5181600" y="2324102"/>
            <a:ext cx="280988"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13" name="Text Box 49"/>
          <p:cNvSpPr txBox="1">
            <a:spLocks noChangeArrowheads="1"/>
          </p:cNvSpPr>
          <p:nvPr/>
        </p:nvSpPr>
        <p:spPr bwMode="auto">
          <a:xfrm>
            <a:off x="609600" y="5638802"/>
            <a:ext cx="762000" cy="461665"/>
          </a:xfrm>
          <a:prstGeom prst="rect">
            <a:avLst/>
          </a:prstGeom>
          <a:solidFill>
            <a:srgbClr val="FFFF00"/>
          </a:solidFill>
          <a:ln>
            <a:noFill/>
          </a:ln>
          <a:effectLst>
            <a:outerShdw dist="91581" dir="2021404" algn="ctr" rotWithShape="0">
              <a:schemeClr val="tx1"/>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2400" b="1" dirty="0">
                <a:latin typeface="Times New Roman" pitchFamily="18" charset="0"/>
                <a:cs typeface="Times New Roman" pitchFamily="18" charset="0"/>
              </a:rPr>
              <a:t>Play</a:t>
            </a:r>
          </a:p>
        </p:txBody>
      </p:sp>
      <p:pic>
        <p:nvPicPr>
          <p:cNvPr id="139317" name="Picture 53" descr="den conCutou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124201"/>
            <a:ext cx="1074738" cy="1162051"/>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105313" y="267759"/>
            <a:ext cx="4519186" cy="646331"/>
          </a:xfrm>
          <a:prstGeom prst="rect">
            <a:avLst/>
          </a:prstGeom>
          <a:solidFill>
            <a:srgbClr val="FFFFFF"/>
          </a:solidFill>
        </p:spPr>
        <p:txBody>
          <a:bodyPr wrap="none">
            <a:spAutoFit/>
          </a:bodyPr>
          <a:lstStyle/>
          <a:p>
            <a:r>
              <a:rPr lang="en-US" sz="3600" dirty="0" err="1">
                <a:latin typeface="Times New Roman" pitchFamily="18" charset="0"/>
                <a:cs typeface="Times New Roman" pitchFamily="18" charset="0"/>
              </a:rPr>
              <a:t>Thí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nghiệm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H28.1</a:t>
            </a:r>
          </a:p>
        </p:txBody>
      </p:sp>
      <p:sp>
        <p:nvSpPr>
          <p:cNvPr id="2" name="Left Arrow 1"/>
          <p:cNvSpPr/>
          <p:nvPr/>
        </p:nvSpPr>
        <p:spPr>
          <a:xfrm>
            <a:off x="7343404" y="3241675"/>
            <a:ext cx="1800596" cy="9271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itchFamily="18" charset="0"/>
                <a:cs typeface="Times New Roman" pitchFamily="18" charset="0"/>
              </a:rPr>
              <a:t>Giá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đỡ</a:t>
            </a:r>
            <a:endParaRPr lang="en-US" sz="2400" b="1" dirty="0">
              <a:latin typeface="Times New Roman" pitchFamily="18" charset="0"/>
              <a:cs typeface="Times New Roman" pitchFamily="18" charset="0"/>
            </a:endParaRPr>
          </a:p>
        </p:txBody>
      </p:sp>
      <p:sp>
        <p:nvSpPr>
          <p:cNvPr id="42" name="Left Arrow 41"/>
          <p:cNvSpPr/>
          <p:nvPr/>
        </p:nvSpPr>
        <p:spPr>
          <a:xfrm rot="18942977">
            <a:off x="5706560" y="748058"/>
            <a:ext cx="2304623" cy="9271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Times New Roman" pitchFamily="18" charset="0"/>
                <a:cs typeface="Times New Roman" pitchFamily="18" charset="0"/>
              </a:rPr>
              <a:t>Thanh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kim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loại</a:t>
            </a:r>
            <a:endParaRPr lang="en-US" sz="2000" b="1" dirty="0">
              <a:latin typeface="Times New Roman" pitchFamily="18" charset="0"/>
              <a:cs typeface="Times New Roman" pitchFamily="18" charset="0"/>
            </a:endParaRPr>
          </a:p>
        </p:txBody>
      </p:sp>
      <p:sp>
        <p:nvSpPr>
          <p:cNvPr id="43" name="Left Arrow 42"/>
          <p:cNvSpPr/>
          <p:nvPr/>
        </p:nvSpPr>
        <p:spPr>
          <a:xfrm rot="5400000">
            <a:off x="2586035" y="4033842"/>
            <a:ext cx="2514600" cy="6953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itchFamily="18" charset="0"/>
                <a:cs typeface="Times New Roman" pitchFamily="18" charset="0"/>
              </a:rPr>
              <a:t>Đinh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ghim</a:t>
            </a:r>
            <a:endParaRPr lang="en-US" sz="2400" b="1" dirty="0">
              <a:latin typeface="Times New Roman" pitchFamily="18" charset="0"/>
              <a:cs typeface="Times New Roman" pitchFamily="18" charset="0"/>
            </a:endParaRPr>
          </a:p>
        </p:txBody>
      </p:sp>
      <p:sp>
        <p:nvSpPr>
          <p:cNvPr id="44" name="Left Arrow 43"/>
          <p:cNvSpPr/>
          <p:nvPr/>
        </p:nvSpPr>
        <p:spPr>
          <a:xfrm rot="2422662">
            <a:off x="914400" y="4795366"/>
            <a:ext cx="2119498" cy="9271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itchFamily="18" charset="0"/>
                <a:cs typeface="Times New Roman" pitchFamily="18" charset="0"/>
              </a:rPr>
              <a:t>Đèn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cồn</a:t>
            </a:r>
            <a:endParaRPr lang="en-US" sz="2400" b="1" dirty="0">
              <a:latin typeface="Times New Roman" pitchFamily="18" charset="0"/>
              <a:cs typeface="Times New Roman" pitchFamily="18" charset="0"/>
            </a:endParaRPr>
          </a:p>
        </p:txBody>
      </p:sp>
      <p:sp>
        <p:nvSpPr>
          <p:cNvPr id="49" name="Text Box 38"/>
          <p:cNvSpPr txBox="1">
            <a:spLocks noChangeArrowheads="1"/>
          </p:cNvSpPr>
          <p:nvPr/>
        </p:nvSpPr>
        <p:spPr bwMode="auto">
          <a:xfrm>
            <a:off x="2057400" y="135091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b="1" dirty="0">
                <a:solidFill>
                  <a:srgbClr val="FFFF00"/>
                </a:solidFill>
                <a:latin typeface="Times New Roman" pitchFamily="18" charset="0"/>
                <a:cs typeface="Times New Roman" pitchFamily="18" charset="0"/>
              </a:rPr>
              <a:t>a</a:t>
            </a:r>
          </a:p>
        </p:txBody>
      </p:sp>
      <p:sp>
        <p:nvSpPr>
          <p:cNvPr id="50" name="Text Box 39"/>
          <p:cNvSpPr txBox="1">
            <a:spLocks noChangeArrowheads="1"/>
          </p:cNvSpPr>
          <p:nvPr/>
        </p:nvSpPr>
        <p:spPr bwMode="auto">
          <a:xfrm>
            <a:off x="2819400" y="135091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b="1">
                <a:solidFill>
                  <a:srgbClr val="FFFF00"/>
                </a:solidFill>
                <a:latin typeface="Times New Roman" pitchFamily="18" charset="0"/>
                <a:cs typeface="Times New Roman" pitchFamily="18" charset="0"/>
              </a:rPr>
              <a:t>b</a:t>
            </a:r>
          </a:p>
        </p:txBody>
      </p:sp>
      <p:sp>
        <p:nvSpPr>
          <p:cNvPr id="51" name="Text Box 40"/>
          <p:cNvSpPr txBox="1">
            <a:spLocks noChangeArrowheads="1"/>
          </p:cNvSpPr>
          <p:nvPr/>
        </p:nvSpPr>
        <p:spPr bwMode="auto">
          <a:xfrm>
            <a:off x="3657600" y="135091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b="1" dirty="0">
                <a:solidFill>
                  <a:srgbClr val="FFFF00"/>
                </a:solidFill>
                <a:latin typeface="Times New Roman" pitchFamily="18" charset="0"/>
                <a:cs typeface="Times New Roman" pitchFamily="18" charset="0"/>
              </a:rPr>
              <a:t>c</a:t>
            </a:r>
          </a:p>
        </p:txBody>
      </p:sp>
      <p:sp>
        <p:nvSpPr>
          <p:cNvPr id="52" name="Text Box 41"/>
          <p:cNvSpPr txBox="1">
            <a:spLocks noChangeArrowheads="1"/>
          </p:cNvSpPr>
          <p:nvPr/>
        </p:nvSpPr>
        <p:spPr bwMode="auto">
          <a:xfrm>
            <a:off x="4343400" y="135091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b="1">
                <a:solidFill>
                  <a:srgbClr val="FFFF00"/>
                </a:solidFill>
                <a:latin typeface="Times New Roman" pitchFamily="18" charset="0"/>
                <a:cs typeface="Times New Roman" pitchFamily="18" charset="0"/>
              </a:rPr>
              <a:t>d</a:t>
            </a:r>
          </a:p>
        </p:txBody>
      </p:sp>
      <p:sp>
        <p:nvSpPr>
          <p:cNvPr id="53" name="Text Box 42"/>
          <p:cNvSpPr txBox="1">
            <a:spLocks noChangeArrowheads="1"/>
          </p:cNvSpPr>
          <p:nvPr/>
        </p:nvSpPr>
        <p:spPr bwMode="auto">
          <a:xfrm>
            <a:off x="5181600" y="135091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b="1" dirty="0">
                <a:solidFill>
                  <a:srgbClr val="FFFF00"/>
                </a:solidFill>
                <a:latin typeface="Times New Roman" pitchFamily="18" charset="0"/>
                <a:cs typeface="Times New Roman" pitchFamily="18" charset="0"/>
              </a:rPr>
              <a:t>e</a:t>
            </a:r>
          </a:p>
        </p:txBody>
      </p:sp>
      <p:sp>
        <p:nvSpPr>
          <p:cNvPr id="54" name="Text Box 43"/>
          <p:cNvSpPr txBox="1">
            <a:spLocks noChangeArrowheads="1"/>
          </p:cNvSpPr>
          <p:nvPr/>
        </p:nvSpPr>
        <p:spPr bwMode="auto">
          <a:xfrm>
            <a:off x="7391400" y="142711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b="1" dirty="0">
                <a:solidFill>
                  <a:srgbClr val="FFFF00"/>
                </a:solidFill>
                <a:latin typeface="Times New Roman" pitchFamily="18" charset="0"/>
                <a:cs typeface="Times New Roman" pitchFamily="18" charset="0"/>
              </a:rPr>
              <a:t>B</a:t>
            </a:r>
          </a:p>
        </p:txBody>
      </p:sp>
      <p:sp>
        <p:nvSpPr>
          <p:cNvPr id="55" name="Text Box 44"/>
          <p:cNvSpPr txBox="1">
            <a:spLocks noChangeArrowheads="1"/>
          </p:cNvSpPr>
          <p:nvPr/>
        </p:nvSpPr>
        <p:spPr bwMode="auto">
          <a:xfrm>
            <a:off x="762000" y="142711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b="1" dirty="0">
                <a:solidFill>
                  <a:srgbClr val="FFFF00"/>
                </a:solidFill>
                <a:latin typeface="Times New Roman" pitchFamily="18" charset="0"/>
                <a:cs typeface="Times New Roman" pitchFamily="18" charset="0"/>
              </a:rPr>
              <a:t>A</a:t>
            </a:r>
          </a:p>
        </p:txBody>
      </p:sp>
    </p:spTree>
    <p:extLst>
      <p:ext uri="{BB962C8B-B14F-4D97-AF65-F5344CB8AC3E}">
        <p14:creationId xmlns:p14="http://schemas.microsoft.com/office/powerpoint/2010/main" val="314079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2"/>
                                        </p:tgtEl>
                                        <p:attrNameLst>
                                          <p:attrName>ppt_x</p:attrName>
                                        </p:attrNameLst>
                                      </p:cBhvr>
                                      <p:tavLst>
                                        <p:tav tm="0">
                                          <p:val>
                                            <p:strVal val="ppt_x"/>
                                          </p:val>
                                        </p:tav>
                                        <p:tav tm="100000">
                                          <p:val>
                                            <p:strVal val="ppt_x"/>
                                          </p:val>
                                        </p:tav>
                                      </p:tavLst>
                                    </p:anim>
                                    <p:anim calcmode="lin" valueType="num">
                                      <p:cBhvr additive="base">
                                        <p:cTn id="31" dur="500"/>
                                        <p:tgtEl>
                                          <p:spTgt spid="2"/>
                                        </p:tgtEl>
                                        <p:attrNameLst>
                                          <p:attrName>ppt_y</p:attrName>
                                        </p:attrNameLst>
                                      </p:cBhvr>
                                      <p:tavLst>
                                        <p:tav tm="0">
                                          <p:val>
                                            <p:strVal val="ppt_y"/>
                                          </p:val>
                                        </p:tav>
                                        <p:tav tm="100000">
                                          <p:val>
                                            <p:strVal val="1+ppt_h/2"/>
                                          </p:val>
                                        </p:tav>
                                      </p:tavLst>
                                    </p:anim>
                                    <p:set>
                                      <p:cBhvr>
                                        <p:cTn id="32" dur="1" fill="hold">
                                          <p:stCondLst>
                                            <p:cond delay="499"/>
                                          </p:stCondLst>
                                        </p:cTn>
                                        <p:tgtEl>
                                          <p:spTgt spid="2"/>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42"/>
                                        </p:tgtEl>
                                        <p:attrNameLst>
                                          <p:attrName>ppt_x</p:attrName>
                                        </p:attrNameLst>
                                      </p:cBhvr>
                                      <p:tavLst>
                                        <p:tav tm="0">
                                          <p:val>
                                            <p:strVal val="ppt_x"/>
                                          </p:val>
                                        </p:tav>
                                        <p:tav tm="100000">
                                          <p:val>
                                            <p:strVal val="ppt_x"/>
                                          </p:val>
                                        </p:tav>
                                      </p:tavLst>
                                    </p:anim>
                                    <p:anim calcmode="lin" valueType="num">
                                      <p:cBhvr additive="base">
                                        <p:cTn id="35" dur="500"/>
                                        <p:tgtEl>
                                          <p:spTgt spid="42"/>
                                        </p:tgtEl>
                                        <p:attrNameLst>
                                          <p:attrName>ppt_y</p:attrName>
                                        </p:attrNameLst>
                                      </p:cBhvr>
                                      <p:tavLst>
                                        <p:tav tm="0">
                                          <p:val>
                                            <p:strVal val="ppt_y"/>
                                          </p:val>
                                        </p:tav>
                                        <p:tav tm="100000">
                                          <p:val>
                                            <p:strVal val="1+ppt_h/2"/>
                                          </p:val>
                                        </p:tav>
                                      </p:tavLst>
                                    </p:anim>
                                    <p:set>
                                      <p:cBhvr>
                                        <p:cTn id="36" dur="1" fill="hold">
                                          <p:stCondLst>
                                            <p:cond delay="499"/>
                                          </p:stCondLst>
                                        </p:cTn>
                                        <p:tgtEl>
                                          <p:spTgt spid="42"/>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43"/>
                                        </p:tgtEl>
                                        <p:attrNameLst>
                                          <p:attrName>ppt_x</p:attrName>
                                        </p:attrNameLst>
                                      </p:cBhvr>
                                      <p:tavLst>
                                        <p:tav tm="0">
                                          <p:val>
                                            <p:strVal val="ppt_x"/>
                                          </p:val>
                                        </p:tav>
                                        <p:tav tm="100000">
                                          <p:val>
                                            <p:strVal val="ppt_x"/>
                                          </p:val>
                                        </p:tav>
                                      </p:tavLst>
                                    </p:anim>
                                    <p:anim calcmode="lin" valueType="num">
                                      <p:cBhvr additive="base">
                                        <p:cTn id="39" dur="500"/>
                                        <p:tgtEl>
                                          <p:spTgt spid="43"/>
                                        </p:tgtEl>
                                        <p:attrNameLst>
                                          <p:attrName>ppt_y</p:attrName>
                                        </p:attrNameLst>
                                      </p:cBhvr>
                                      <p:tavLst>
                                        <p:tav tm="0">
                                          <p:val>
                                            <p:strVal val="ppt_y"/>
                                          </p:val>
                                        </p:tav>
                                        <p:tav tm="100000">
                                          <p:val>
                                            <p:strVal val="1+ppt_h/2"/>
                                          </p:val>
                                        </p:tav>
                                      </p:tavLst>
                                    </p:anim>
                                    <p:set>
                                      <p:cBhvr>
                                        <p:cTn id="40" dur="1" fill="hold">
                                          <p:stCondLst>
                                            <p:cond delay="499"/>
                                          </p:stCondLst>
                                        </p:cTn>
                                        <p:tgtEl>
                                          <p:spTgt spid="43"/>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44"/>
                                        </p:tgtEl>
                                        <p:attrNameLst>
                                          <p:attrName>ppt_x</p:attrName>
                                        </p:attrNameLst>
                                      </p:cBhvr>
                                      <p:tavLst>
                                        <p:tav tm="0">
                                          <p:val>
                                            <p:strVal val="ppt_x"/>
                                          </p:val>
                                        </p:tav>
                                        <p:tav tm="100000">
                                          <p:val>
                                            <p:strVal val="ppt_x"/>
                                          </p:val>
                                        </p:tav>
                                      </p:tavLst>
                                    </p:anim>
                                    <p:anim calcmode="lin" valueType="num">
                                      <p:cBhvr additive="base">
                                        <p:cTn id="43" dur="500"/>
                                        <p:tgtEl>
                                          <p:spTgt spid="44"/>
                                        </p:tgtEl>
                                        <p:attrNameLst>
                                          <p:attrName>ppt_y</p:attrName>
                                        </p:attrNameLst>
                                      </p:cBhvr>
                                      <p:tavLst>
                                        <p:tav tm="0">
                                          <p:val>
                                            <p:strVal val="ppt_y"/>
                                          </p:val>
                                        </p:tav>
                                        <p:tav tm="100000">
                                          <p:val>
                                            <p:strVal val="1+ppt_h/2"/>
                                          </p:val>
                                        </p:tav>
                                      </p:tavLst>
                                    </p:anim>
                                    <p:set>
                                      <p:cBhvr>
                                        <p:cTn id="44"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39313"/>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0" presetClass="entr" presetSubtype="0" fill="hold" nodeType="withEffect">
                                  <p:stCondLst>
                                    <p:cond delay="0"/>
                                  </p:stCondLst>
                                  <p:childTnLst>
                                    <p:set>
                                      <p:cBhvr>
                                        <p:cTn id="49" dur="1" fill="hold">
                                          <p:stCondLst>
                                            <p:cond delay="0"/>
                                          </p:stCondLst>
                                        </p:cTn>
                                        <p:tgtEl>
                                          <p:spTgt spid="139302"/>
                                        </p:tgtEl>
                                        <p:attrNameLst>
                                          <p:attrName>style.visibility</p:attrName>
                                        </p:attrNameLst>
                                      </p:cBhvr>
                                      <p:to>
                                        <p:strVal val="visible"/>
                                      </p:to>
                                    </p:set>
                                    <p:animEffect transition="in" filter="fade">
                                      <p:cBhvr>
                                        <p:cTn id="50" dur="500"/>
                                        <p:tgtEl>
                                          <p:spTgt spid="139302"/>
                                        </p:tgtEl>
                                      </p:cBhvr>
                                    </p:animEffect>
                                  </p:childTnLst>
                                </p:cTn>
                              </p:par>
                              <p:par>
                                <p:cTn id="51" presetID="10" presetClass="exit" presetSubtype="0" fill="hold" nodeType="withEffect">
                                  <p:stCondLst>
                                    <p:cond delay="4000"/>
                                  </p:stCondLst>
                                  <p:childTnLst>
                                    <p:animEffect transition="out" filter="fade">
                                      <p:cBhvr>
                                        <p:cTn id="52" dur="2000"/>
                                        <p:tgtEl>
                                          <p:spTgt spid="139303"/>
                                        </p:tgtEl>
                                      </p:cBhvr>
                                    </p:animEffect>
                                    <p:set>
                                      <p:cBhvr>
                                        <p:cTn id="53" dur="1" fill="hold">
                                          <p:stCondLst>
                                            <p:cond delay="1999"/>
                                          </p:stCondLst>
                                        </p:cTn>
                                        <p:tgtEl>
                                          <p:spTgt spid="139303"/>
                                        </p:tgtEl>
                                        <p:attrNameLst>
                                          <p:attrName>style.visibility</p:attrName>
                                        </p:attrNameLst>
                                      </p:cBhvr>
                                      <p:to>
                                        <p:strVal val="hidden"/>
                                      </p:to>
                                    </p:set>
                                  </p:childTnLst>
                                </p:cTn>
                              </p:par>
                              <p:par>
                                <p:cTn id="54" presetID="10" presetClass="entr" presetSubtype="0" fill="hold" nodeType="withEffect">
                                  <p:stCondLst>
                                    <p:cond delay="4000"/>
                                  </p:stCondLst>
                                  <p:childTnLst>
                                    <p:set>
                                      <p:cBhvr>
                                        <p:cTn id="55" dur="1" fill="hold">
                                          <p:stCondLst>
                                            <p:cond delay="0"/>
                                          </p:stCondLst>
                                        </p:cTn>
                                        <p:tgtEl>
                                          <p:spTgt spid="139304"/>
                                        </p:tgtEl>
                                        <p:attrNameLst>
                                          <p:attrName>style.visibility</p:attrName>
                                        </p:attrNameLst>
                                      </p:cBhvr>
                                      <p:to>
                                        <p:strVal val="visible"/>
                                      </p:to>
                                    </p:set>
                                    <p:animEffect transition="in" filter="fade">
                                      <p:cBhvr>
                                        <p:cTn id="56" dur="2000"/>
                                        <p:tgtEl>
                                          <p:spTgt spid="139304"/>
                                        </p:tgtEl>
                                      </p:cBhvr>
                                    </p:animEffect>
                                  </p:childTnLst>
                                </p:cTn>
                              </p:par>
                            </p:childTnLst>
                          </p:cTn>
                        </p:par>
                        <p:par>
                          <p:cTn id="57" fill="hold" nodeType="afterGroup">
                            <p:stCondLst>
                              <p:cond delay="6000"/>
                            </p:stCondLst>
                            <p:childTnLst>
                              <p:par>
                                <p:cTn id="58" presetID="42" presetClass="path" presetSubtype="0" accel="50000" decel="50000" fill="hold" nodeType="afterEffect">
                                  <p:stCondLst>
                                    <p:cond delay="0"/>
                                  </p:stCondLst>
                                  <p:childTnLst>
                                    <p:animMotion origin="layout" path="M 0 0 L 0 0.27778 " pathEditMode="relative" rAng="0" ptsTypes="AA">
                                      <p:cBhvr>
                                        <p:cTn id="59" dur="2000" fill="hold"/>
                                        <p:tgtEl>
                                          <p:spTgt spid="139293"/>
                                        </p:tgtEl>
                                        <p:attrNameLst>
                                          <p:attrName>ppt_x</p:attrName>
                                          <p:attrName>ppt_y</p:attrName>
                                        </p:attrNameLst>
                                      </p:cBhvr>
                                      <p:rCtr x="0" y="13889"/>
                                    </p:animMotion>
                                  </p:childTnLst>
                                </p:cTn>
                              </p:par>
                            </p:childTnLst>
                          </p:cTn>
                        </p:par>
                        <p:par>
                          <p:cTn id="60" fill="hold" nodeType="afterGroup">
                            <p:stCondLst>
                              <p:cond delay="8000"/>
                            </p:stCondLst>
                            <p:childTnLst>
                              <p:par>
                                <p:cTn id="61" presetID="10" presetClass="exit" presetSubtype="0" fill="hold" nodeType="afterEffect">
                                  <p:stCondLst>
                                    <p:cond delay="2000"/>
                                  </p:stCondLst>
                                  <p:childTnLst>
                                    <p:animEffect transition="out" filter="fade">
                                      <p:cBhvr>
                                        <p:cTn id="62" dur="2000"/>
                                        <p:tgtEl>
                                          <p:spTgt spid="139305"/>
                                        </p:tgtEl>
                                      </p:cBhvr>
                                    </p:animEffect>
                                    <p:set>
                                      <p:cBhvr>
                                        <p:cTn id="63" dur="1" fill="hold">
                                          <p:stCondLst>
                                            <p:cond delay="1999"/>
                                          </p:stCondLst>
                                        </p:cTn>
                                        <p:tgtEl>
                                          <p:spTgt spid="139305"/>
                                        </p:tgtEl>
                                        <p:attrNameLst>
                                          <p:attrName>style.visibility</p:attrName>
                                        </p:attrNameLst>
                                      </p:cBhvr>
                                      <p:to>
                                        <p:strVal val="hidden"/>
                                      </p:to>
                                    </p:set>
                                  </p:childTnLst>
                                </p:cTn>
                              </p:par>
                              <p:par>
                                <p:cTn id="64" presetID="10" presetClass="entr" presetSubtype="0" fill="hold" nodeType="withEffect">
                                  <p:stCondLst>
                                    <p:cond delay="2000"/>
                                  </p:stCondLst>
                                  <p:childTnLst>
                                    <p:set>
                                      <p:cBhvr>
                                        <p:cTn id="65" dur="1" fill="hold">
                                          <p:stCondLst>
                                            <p:cond delay="0"/>
                                          </p:stCondLst>
                                        </p:cTn>
                                        <p:tgtEl>
                                          <p:spTgt spid="139309"/>
                                        </p:tgtEl>
                                        <p:attrNameLst>
                                          <p:attrName>style.visibility</p:attrName>
                                        </p:attrNameLst>
                                      </p:cBhvr>
                                      <p:to>
                                        <p:strVal val="visible"/>
                                      </p:to>
                                    </p:set>
                                    <p:animEffect transition="in" filter="fade">
                                      <p:cBhvr>
                                        <p:cTn id="66" dur="2000"/>
                                        <p:tgtEl>
                                          <p:spTgt spid="139309"/>
                                        </p:tgtEl>
                                      </p:cBhvr>
                                    </p:animEffect>
                                  </p:childTnLst>
                                </p:cTn>
                              </p:par>
                            </p:childTnLst>
                          </p:cTn>
                        </p:par>
                        <p:par>
                          <p:cTn id="67" fill="hold" nodeType="afterGroup">
                            <p:stCondLst>
                              <p:cond delay="12000"/>
                            </p:stCondLst>
                            <p:childTnLst>
                              <p:par>
                                <p:cTn id="68" presetID="42" presetClass="path" presetSubtype="0" accel="50000" decel="50000" fill="hold" nodeType="afterEffect">
                                  <p:stCondLst>
                                    <p:cond delay="0"/>
                                  </p:stCondLst>
                                  <p:childTnLst>
                                    <p:animMotion origin="layout" path="M -3.33333E-6 0 L -3.33333E-6 0.26667 " pathEditMode="relative" rAng="0" ptsTypes="AA">
                                      <p:cBhvr>
                                        <p:cTn id="69" dur="2000" fill="hold"/>
                                        <p:tgtEl>
                                          <p:spTgt spid="139290"/>
                                        </p:tgtEl>
                                        <p:attrNameLst>
                                          <p:attrName>ppt_x</p:attrName>
                                          <p:attrName>ppt_y</p:attrName>
                                        </p:attrNameLst>
                                      </p:cBhvr>
                                      <p:rCtr x="0" y="13333"/>
                                    </p:animMotion>
                                  </p:childTnLst>
                                </p:cTn>
                              </p:par>
                            </p:childTnLst>
                          </p:cTn>
                        </p:par>
                        <p:par>
                          <p:cTn id="70" fill="hold" nodeType="afterGroup">
                            <p:stCondLst>
                              <p:cond delay="14000"/>
                            </p:stCondLst>
                            <p:childTnLst>
                              <p:par>
                                <p:cTn id="71" presetID="10" presetClass="exit" presetSubtype="0" fill="hold" nodeType="afterEffect">
                                  <p:stCondLst>
                                    <p:cond delay="2000"/>
                                  </p:stCondLst>
                                  <p:childTnLst>
                                    <p:animEffect transition="out" filter="fade">
                                      <p:cBhvr>
                                        <p:cTn id="72" dur="2000"/>
                                        <p:tgtEl>
                                          <p:spTgt spid="139306"/>
                                        </p:tgtEl>
                                      </p:cBhvr>
                                    </p:animEffect>
                                    <p:set>
                                      <p:cBhvr>
                                        <p:cTn id="73" dur="1" fill="hold">
                                          <p:stCondLst>
                                            <p:cond delay="1999"/>
                                          </p:stCondLst>
                                        </p:cTn>
                                        <p:tgtEl>
                                          <p:spTgt spid="139306"/>
                                        </p:tgtEl>
                                        <p:attrNameLst>
                                          <p:attrName>style.visibility</p:attrName>
                                        </p:attrNameLst>
                                      </p:cBhvr>
                                      <p:to>
                                        <p:strVal val="hidden"/>
                                      </p:to>
                                    </p:set>
                                  </p:childTnLst>
                                </p:cTn>
                              </p:par>
                              <p:par>
                                <p:cTn id="74" presetID="10" presetClass="entr" presetSubtype="0" fill="hold" nodeType="withEffect">
                                  <p:stCondLst>
                                    <p:cond delay="2000"/>
                                  </p:stCondLst>
                                  <p:childTnLst>
                                    <p:set>
                                      <p:cBhvr>
                                        <p:cTn id="75" dur="1" fill="hold">
                                          <p:stCondLst>
                                            <p:cond delay="0"/>
                                          </p:stCondLst>
                                        </p:cTn>
                                        <p:tgtEl>
                                          <p:spTgt spid="139310"/>
                                        </p:tgtEl>
                                        <p:attrNameLst>
                                          <p:attrName>style.visibility</p:attrName>
                                        </p:attrNameLst>
                                      </p:cBhvr>
                                      <p:to>
                                        <p:strVal val="visible"/>
                                      </p:to>
                                    </p:set>
                                    <p:animEffect transition="in" filter="fade">
                                      <p:cBhvr>
                                        <p:cTn id="76" dur="2000"/>
                                        <p:tgtEl>
                                          <p:spTgt spid="139310"/>
                                        </p:tgtEl>
                                      </p:cBhvr>
                                    </p:animEffect>
                                  </p:childTnLst>
                                </p:cTn>
                              </p:par>
                            </p:childTnLst>
                          </p:cTn>
                        </p:par>
                        <p:par>
                          <p:cTn id="77" fill="hold" nodeType="afterGroup">
                            <p:stCondLst>
                              <p:cond delay="18000"/>
                            </p:stCondLst>
                            <p:childTnLst>
                              <p:par>
                                <p:cTn id="78" presetID="42" presetClass="path" presetSubtype="0" accel="50000" decel="50000" fill="hold" nodeType="afterEffect">
                                  <p:stCondLst>
                                    <p:cond delay="0"/>
                                  </p:stCondLst>
                                  <p:childTnLst>
                                    <p:animMotion origin="layout" path="M 3.33333E-6 0 L 3.33333E-6 0.26667 " pathEditMode="relative" rAng="0" ptsTypes="AA">
                                      <p:cBhvr>
                                        <p:cTn id="79" dur="2000" fill="hold"/>
                                        <p:tgtEl>
                                          <p:spTgt spid="139287"/>
                                        </p:tgtEl>
                                        <p:attrNameLst>
                                          <p:attrName>ppt_x</p:attrName>
                                          <p:attrName>ppt_y</p:attrName>
                                        </p:attrNameLst>
                                      </p:cBhvr>
                                      <p:rCtr x="0" y="13333"/>
                                    </p:animMotion>
                                  </p:childTnLst>
                                </p:cTn>
                              </p:par>
                            </p:childTnLst>
                          </p:cTn>
                        </p:par>
                        <p:par>
                          <p:cTn id="80" fill="hold" nodeType="afterGroup">
                            <p:stCondLst>
                              <p:cond delay="20000"/>
                            </p:stCondLst>
                            <p:childTnLst>
                              <p:par>
                                <p:cTn id="81" presetID="10" presetClass="exit" presetSubtype="0" fill="hold" nodeType="afterEffect">
                                  <p:stCondLst>
                                    <p:cond delay="2000"/>
                                  </p:stCondLst>
                                  <p:childTnLst>
                                    <p:animEffect transition="out" filter="fade">
                                      <p:cBhvr>
                                        <p:cTn id="82" dur="2000"/>
                                        <p:tgtEl>
                                          <p:spTgt spid="139307"/>
                                        </p:tgtEl>
                                      </p:cBhvr>
                                    </p:animEffect>
                                    <p:set>
                                      <p:cBhvr>
                                        <p:cTn id="83" dur="1" fill="hold">
                                          <p:stCondLst>
                                            <p:cond delay="1999"/>
                                          </p:stCondLst>
                                        </p:cTn>
                                        <p:tgtEl>
                                          <p:spTgt spid="139307"/>
                                        </p:tgtEl>
                                        <p:attrNameLst>
                                          <p:attrName>style.visibility</p:attrName>
                                        </p:attrNameLst>
                                      </p:cBhvr>
                                      <p:to>
                                        <p:strVal val="hidden"/>
                                      </p:to>
                                    </p:set>
                                  </p:childTnLst>
                                </p:cTn>
                              </p:par>
                              <p:par>
                                <p:cTn id="84" presetID="10" presetClass="entr" presetSubtype="0" fill="hold" nodeType="withEffect">
                                  <p:stCondLst>
                                    <p:cond delay="2000"/>
                                  </p:stCondLst>
                                  <p:childTnLst>
                                    <p:set>
                                      <p:cBhvr>
                                        <p:cTn id="85" dur="1" fill="hold">
                                          <p:stCondLst>
                                            <p:cond delay="0"/>
                                          </p:stCondLst>
                                        </p:cTn>
                                        <p:tgtEl>
                                          <p:spTgt spid="139311"/>
                                        </p:tgtEl>
                                        <p:attrNameLst>
                                          <p:attrName>style.visibility</p:attrName>
                                        </p:attrNameLst>
                                      </p:cBhvr>
                                      <p:to>
                                        <p:strVal val="visible"/>
                                      </p:to>
                                    </p:set>
                                    <p:animEffect transition="in" filter="fade">
                                      <p:cBhvr>
                                        <p:cTn id="86" dur="2000"/>
                                        <p:tgtEl>
                                          <p:spTgt spid="139311"/>
                                        </p:tgtEl>
                                      </p:cBhvr>
                                    </p:animEffect>
                                  </p:childTnLst>
                                </p:cTn>
                              </p:par>
                            </p:childTnLst>
                          </p:cTn>
                        </p:par>
                        <p:par>
                          <p:cTn id="87" fill="hold" nodeType="afterGroup">
                            <p:stCondLst>
                              <p:cond delay="24000"/>
                            </p:stCondLst>
                            <p:childTnLst>
                              <p:par>
                                <p:cTn id="88" presetID="42" presetClass="path" presetSubtype="0" accel="50000" decel="50000" fill="hold" nodeType="afterEffect">
                                  <p:stCondLst>
                                    <p:cond delay="0"/>
                                  </p:stCondLst>
                                  <p:childTnLst>
                                    <p:animMotion origin="layout" path="M 0 0 L 0 0.27778 " pathEditMode="relative" rAng="0" ptsTypes="AA">
                                      <p:cBhvr>
                                        <p:cTn id="89" dur="2000" fill="hold"/>
                                        <p:tgtEl>
                                          <p:spTgt spid="139296"/>
                                        </p:tgtEl>
                                        <p:attrNameLst>
                                          <p:attrName>ppt_x</p:attrName>
                                          <p:attrName>ppt_y</p:attrName>
                                        </p:attrNameLst>
                                      </p:cBhvr>
                                      <p:rCtr x="0" y="13889"/>
                                    </p:animMotion>
                                  </p:childTnLst>
                                </p:cTn>
                              </p:par>
                            </p:childTnLst>
                          </p:cTn>
                        </p:par>
                        <p:par>
                          <p:cTn id="90" fill="hold" nodeType="afterGroup">
                            <p:stCondLst>
                              <p:cond delay="26000"/>
                            </p:stCondLst>
                            <p:childTnLst>
                              <p:par>
                                <p:cTn id="91" presetID="10" presetClass="exit" presetSubtype="0" fill="hold" nodeType="afterEffect">
                                  <p:stCondLst>
                                    <p:cond delay="2000"/>
                                  </p:stCondLst>
                                  <p:childTnLst>
                                    <p:animEffect transition="out" filter="fade">
                                      <p:cBhvr>
                                        <p:cTn id="92" dur="2000"/>
                                        <p:tgtEl>
                                          <p:spTgt spid="139308"/>
                                        </p:tgtEl>
                                      </p:cBhvr>
                                    </p:animEffect>
                                    <p:set>
                                      <p:cBhvr>
                                        <p:cTn id="93" dur="1" fill="hold">
                                          <p:stCondLst>
                                            <p:cond delay="1999"/>
                                          </p:stCondLst>
                                        </p:cTn>
                                        <p:tgtEl>
                                          <p:spTgt spid="139308"/>
                                        </p:tgtEl>
                                        <p:attrNameLst>
                                          <p:attrName>style.visibility</p:attrName>
                                        </p:attrNameLst>
                                      </p:cBhvr>
                                      <p:to>
                                        <p:strVal val="hidden"/>
                                      </p:to>
                                    </p:set>
                                  </p:childTnLst>
                                </p:cTn>
                              </p:par>
                              <p:par>
                                <p:cTn id="94" presetID="10" presetClass="entr" presetSubtype="0" fill="hold" nodeType="withEffect">
                                  <p:stCondLst>
                                    <p:cond delay="2000"/>
                                  </p:stCondLst>
                                  <p:childTnLst>
                                    <p:set>
                                      <p:cBhvr>
                                        <p:cTn id="95" dur="1" fill="hold">
                                          <p:stCondLst>
                                            <p:cond delay="0"/>
                                          </p:stCondLst>
                                        </p:cTn>
                                        <p:tgtEl>
                                          <p:spTgt spid="139312"/>
                                        </p:tgtEl>
                                        <p:attrNameLst>
                                          <p:attrName>style.visibility</p:attrName>
                                        </p:attrNameLst>
                                      </p:cBhvr>
                                      <p:to>
                                        <p:strVal val="visible"/>
                                      </p:to>
                                    </p:set>
                                    <p:animEffect transition="in" filter="fade">
                                      <p:cBhvr>
                                        <p:cTn id="96" dur="2000"/>
                                        <p:tgtEl>
                                          <p:spTgt spid="139312"/>
                                        </p:tgtEl>
                                      </p:cBhvr>
                                    </p:animEffect>
                                  </p:childTnLst>
                                </p:cTn>
                              </p:par>
                            </p:childTnLst>
                          </p:cTn>
                        </p:par>
                        <p:par>
                          <p:cTn id="97" fill="hold" nodeType="afterGroup">
                            <p:stCondLst>
                              <p:cond delay="30000"/>
                            </p:stCondLst>
                            <p:childTnLst>
                              <p:par>
                                <p:cTn id="98" presetID="42" presetClass="path" presetSubtype="0" accel="50000" decel="50000" fill="hold" nodeType="afterEffect">
                                  <p:stCondLst>
                                    <p:cond delay="0"/>
                                  </p:stCondLst>
                                  <p:childTnLst>
                                    <p:animMotion origin="layout" path="M -3.33333E-6 0 L -3.33333E-6 0.26667 " pathEditMode="relative" rAng="0" ptsTypes="AA">
                                      <p:cBhvr>
                                        <p:cTn id="99" dur="2000" fill="hold"/>
                                        <p:tgtEl>
                                          <p:spTgt spid="139299"/>
                                        </p:tgtEl>
                                        <p:attrNameLst>
                                          <p:attrName>ppt_x</p:attrName>
                                          <p:attrName>ppt_y</p:attrName>
                                        </p:attrNameLst>
                                      </p:cBhvr>
                                      <p:rCtr x="0" y="13333"/>
                                    </p:animMotion>
                                  </p:childTnLst>
                                </p:cTn>
                              </p:par>
                            </p:childTnLst>
                          </p:cTn>
                        </p:par>
                      </p:childTnLst>
                    </p:cTn>
                  </p:par>
                </p:childTnLst>
              </p:cTn>
              <p:nextCondLst>
                <p:cond evt="onClick" delay="0">
                  <p:tgtEl>
                    <p:spTgt spid="139313"/>
                  </p:tgtEl>
                </p:cond>
              </p:nextCondLst>
            </p:seq>
          </p:childTnLst>
        </p:cTn>
      </p:par>
    </p:tnLst>
    <p:bldLst>
      <p:bldP spid="2" grpId="0" animBg="1"/>
      <p:bldP spid="2" grpId="1" animBg="1"/>
      <p:bldP spid="42" grpId="0" animBg="1"/>
      <p:bldP spid="42" grpId="1" animBg="1"/>
      <p:bldP spid="43" grpId="0" animBg="1"/>
      <p:bldP spid="43" grpId="1" animBg="1"/>
      <p:bldP spid="44" grpId="0" animBg="1"/>
      <p:bldP spid="44"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6B726FD-DFC8-9C30-8AA2-F0D5309BD5BA}"/>
              </a:ext>
            </a:extLst>
          </p:cNvPr>
          <p:cNvSpPr txBox="1"/>
          <p:nvPr/>
        </p:nvSpPr>
        <p:spPr>
          <a:xfrm>
            <a:off x="0" y="1"/>
            <a:ext cx="8915400" cy="1487587"/>
          </a:xfrm>
          <a:prstGeom prst="rect">
            <a:avLst/>
          </a:prstGeom>
          <a:noFill/>
        </p:spPr>
        <p:txBody>
          <a:bodyPr wrap="square">
            <a:spAutoFit/>
          </a:bodyPr>
          <a:lstStyle/>
          <a:p>
            <a:pPr>
              <a:spcBef>
                <a:spcPts val="600"/>
              </a:spcBef>
              <a:spcAft>
                <a:spcPts val="8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xạ</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xạ</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Bảng 4">
            <a:extLst>
              <a:ext uri="{FF2B5EF4-FFF2-40B4-BE49-F238E27FC236}">
                <a16:creationId xmlns:a16="http://schemas.microsoft.com/office/drawing/2014/main" id="{8CB5741A-351D-548B-2681-C8E41A327553}"/>
              </a:ext>
            </a:extLst>
          </p:cNvPr>
          <p:cNvGraphicFramePr>
            <a:graphicFrameLocks noGrp="1"/>
          </p:cNvGraphicFramePr>
          <p:nvPr>
            <p:extLst>
              <p:ext uri="{D42A27DB-BD31-4B8C-83A1-F6EECF244321}">
                <p14:modId xmlns:p14="http://schemas.microsoft.com/office/powerpoint/2010/main" val="1146675061"/>
              </p:ext>
            </p:extLst>
          </p:nvPr>
        </p:nvGraphicFramePr>
        <p:xfrm>
          <a:off x="152402" y="1397002"/>
          <a:ext cx="8915399" cy="5181598"/>
        </p:xfrm>
        <a:graphic>
          <a:graphicData uri="http://schemas.openxmlformats.org/drawingml/2006/table">
            <a:tbl>
              <a:tblPr firstRow="1" bandRow="1">
                <a:tableStyleId>{5C22544A-7EE6-4342-B048-85BDC9FD1C3A}</a:tableStyleId>
              </a:tblPr>
              <a:tblGrid>
                <a:gridCol w="2057399">
                  <a:extLst>
                    <a:ext uri="{9D8B030D-6E8A-4147-A177-3AD203B41FA5}">
                      <a16:colId xmlns:a16="http://schemas.microsoft.com/office/drawing/2014/main" val="4047274633"/>
                    </a:ext>
                  </a:extLst>
                </a:gridCol>
                <a:gridCol w="3352800">
                  <a:extLst>
                    <a:ext uri="{9D8B030D-6E8A-4147-A177-3AD203B41FA5}">
                      <a16:colId xmlns:a16="http://schemas.microsoft.com/office/drawing/2014/main" val="678666505"/>
                    </a:ext>
                  </a:extLst>
                </a:gridCol>
                <a:gridCol w="3505200">
                  <a:extLst>
                    <a:ext uri="{9D8B030D-6E8A-4147-A177-3AD203B41FA5}">
                      <a16:colId xmlns:a16="http://schemas.microsoft.com/office/drawing/2014/main" val="3433395941"/>
                    </a:ext>
                  </a:extLst>
                </a:gridCol>
              </a:tblGrid>
              <a:tr h="763761">
                <a:tc>
                  <a:txBody>
                    <a:bodyPr/>
                    <a:lstStyle/>
                    <a:p>
                      <a:pPr algn="l"/>
                      <a:r>
                        <a:rPr lang="en-US" sz="3200" dirty="0">
                          <a:latin typeface="Times New Roman" panose="02020603050405020304" pitchFamily="18" charset="0"/>
                          <a:cs typeface="Times New Roman" panose="02020603050405020304" pitchFamily="18" charset="0"/>
                        </a:rPr>
                        <a:t>                     </a:t>
                      </a:r>
                    </a:p>
                  </a:txBody>
                  <a:tcPr marT="60960" marB="60960"/>
                </a:tc>
                <a:tc>
                  <a:txBody>
                    <a:bodyPr/>
                    <a:lstStyle/>
                    <a:p>
                      <a:pPr algn="l"/>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endParaRPr lang="en-US" sz="3200" dirty="0">
                        <a:latin typeface="Times New Roman" panose="02020603050405020304" pitchFamily="18" charset="0"/>
                        <a:cs typeface="Times New Roman" panose="02020603050405020304" pitchFamily="18" charset="0"/>
                      </a:endParaRPr>
                    </a:p>
                  </a:txBody>
                  <a:tcPr marT="60960" marB="60960"/>
                </a:tc>
                <a:tc>
                  <a:txBody>
                    <a:bodyPr/>
                    <a:lstStyle/>
                    <a:p>
                      <a:pPr algn="l"/>
                      <a:r>
                        <a:rPr lang="en-US" sz="3200" dirty="0" err="1">
                          <a:latin typeface="Times New Roman" panose="02020603050405020304" pitchFamily="18" charset="0"/>
                          <a:cs typeface="Times New Roman" panose="02020603050405020304" pitchFamily="18" charset="0"/>
                        </a:rPr>
                        <a:t>Trái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endParaRPr lang="en-US" sz="3200" dirty="0">
                        <a:latin typeface="Times New Roman" panose="02020603050405020304" pitchFamily="18" charset="0"/>
                        <a:cs typeface="Times New Roman" panose="02020603050405020304" pitchFamily="18" charset="0"/>
                      </a:endParaRPr>
                    </a:p>
                  </a:txBody>
                  <a:tcPr marT="60960" marB="60960"/>
                </a:tc>
                <a:extLst>
                  <a:ext uri="{0D108BD9-81ED-4DB2-BD59-A6C34878D82A}">
                    <a16:rowId xmlns:a16="http://schemas.microsoft.com/office/drawing/2014/main" val="4113432164"/>
                  </a:ext>
                </a:extLst>
              </a:tr>
              <a:tr h="1046329">
                <a:tc>
                  <a:txBody>
                    <a:bodyPr/>
                    <a:lstStyle/>
                    <a:p>
                      <a:pPr algn="l"/>
                      <a:endParaRPr lang="en-US" sz="3200" dirty="0">
                        <a:latin typeface="Times New Roman" panose="02020603050405020304" pitchFamily="18" charset="0"/>
                        <a:cs typeface="Times New Roman" panose="02020603050405020304" pitchFamily="18" charset="0"/>
                      </a:endParaRPr>
                    </a:p>
                  </a:txBody>
                  <a:tcPr marT="60960" marB="60960"/>
                </a:tc>
                <a:tc>
                  <a:txBody>
                    <a:bodyPr/>
                    <a:lstStyle/>
                    <a:p>
                      <a:pPr algn="l"/>
                      <a:endParaRPr lang="en-US" sz="3200" dirty="0">
                        <a:latin typeface="Times New Roman" panose="02020603050405020304" pitchFamily="18" charset="0"/>
                        <a:cs typeface="Times New Roman" panose="02020603050405020304" pitchFamily="18" charset="0"/>
                      </a:endParaRPr>
                    </a:p>
                  </a:txBody>
                  <a:tcPr marT="60960" marB="60960"/>
                </a:tc>
                <a:tc>
                  <a:txBody>
                    <a:bodyPr/>
                    <a:lstStyle/>
                    <a:p>
                      <a:pPr algn="l"/>
                      <a:endParaRPr lang="en-US" sz="3200" dirty="0">
                        <a:latin typeface="Times New Roman" panose="02020603050405020304" pitchFamily="18" charset="0"/>
                        <a:cs typeface="Times New Roman" panose="02020603050405020304" pitchFamily="18" charset="0"/>
                      </a:endParaRPr>
                    </a:p>
                  </a:txBody>
                  <a:tcPr marT="60960" marB="60960"/>
                </a:tc>
                <a:extLst>
                  <a:ext uri="{0D108BD9-81ED-4DB2-BD59-A6C34878D82A}">
                    <a16:rowId xmlns:a16="http://schemas.microsoft.com/office/drawing/2014/main" val="114450597"/>
                  </a:ext>
                </a:extLst>
              </a:tr>
              <a:tr h="3371508">
                <a:tc>
                  <a:txBody>
                    <a:bodyPr/>
                    <a:lstStyle/>
                    <a:p>
                      <a:pPr algn="l"/>
                      <a:endParaRPr lang="en-US" sz="3200" kern="1200" dirty="0">
                        <a:solidFill>
                          <a:schemeClr val="dk1"/>
                        </a:solidFill>
                        <a:effectLst/>
                        <a:latin typeface="Times New Roman" panose="02020603050405020304" pitchFamily="18" charset="0"/>
                        <a:ea typeface="+mn-ea"/>
                        <a:cs typeface="Times New Roman" panose="02020603050405020304" pitchFamily="18" charset="0"/>
                      </a:endParaRPr>
                    </a:p>
                    <a:p>
                      <a:pPr algn="l"/>
                      <a:endParaRPr lang="en-US" sz="3200" kern="1200" dirty="0">
                        <a:solidFill>
                          <a:schemeClr val="dk1"/>
                        </a:solidFill>
                        <a:effectLst/>
                        <a:latin typeface="Times New Roman" panose="02020603050405020304" pitchFamily="18" charset="0"/>
                        <a:ea typeface="+mn-ea"/>
                        <a:cs typeface="Times New Roman" panose="02020603050405020304" pitchFamily="18" charset="0"/>
                      </a:endParaRPr>
                    </a:p>
                  </a:txBody>
                  <a:tcPr marT="60960" marB="60960"/>
                </a:tc>
                <a:tc>
                  <a:txBody>
                    <a:bodyPr/>
                    <a:lstStyle/>
                    <a:p>
                      <a:pPr algn="l"/>
                      <a:endParaRPr lang="en-US" sz="3200" dirty="0">
                        <a:latin typeface="Times New Roman" panose="02020603050405020304" pitchFamily="18" charset="0"/>
                        <a:cs typeface="Times New Roman" panose="02020603050405020304" pitchFamily="18" charset="0"/>
                      </a:endParaRPr>
                    </a:p>
                  </a:txBody>
                  <a:tcPr marT="60960" marB="60960"/>
                </a:tc>
                <a:tc>
                  <a:txBody>
                    <a:bodyPr/>
                    <a:lstStyle/>
                    <a:p>
                      <a:pPr algn="l"/>
                      <a:endParaRPr lang="en-US" sz="3200" dirty="0">
                        <a:latin typeface="Times New Roman" panose="02020603050405020304" pitchFamily="18" charset="0"/>
                        <a:cs typeface="Times New Roman" panose="02020603050405020304" pitchFamily="18" charset="0"/>
                      </a:endParaRPr>
                    </a:p>
                  </a:txBody>
                  <a:tcPr marT="60960" marB="60960"/>
                </a:tc>
                <a:extLst>
                  <a:ext uri="{0D108BD9-81ED-4DB2-BD59-A6C34878D82A}">
                    <a16:rowId xmlns:a16="http://schemas.microsoft.com/office/drawing/2014/main" val="2827965094"/>
                  </a:ext>
                </a:extLst>
              </a:tr>
            </a:tbl>
          </a:graphicData>
        </a:graphic>
      </p:graphicFrame>
      <p:sp>
        <p:nvSpPr>
          <p:cNvPr id="5" name="Hộp Văn bản 4">
            <a:extLst>
              <a:ext uri="{FF2B5EF4-FFF2-40B4-BE49-F238E27FC236}">
                <a16:creationId xmlns:a16="http://schemas.microsoft.com/office/drawing/2014/main" id="{06882C0E-AEB2-DFAA-0BDE-95F236A53195}"/>
              </a:ext>
            </a:extLst>
          </p:cNvPr>
          <p:cNvSpPr txBox="1"/>
          <p:nvPr/>
        </p:nvSpPr>
        <p:spPr>
          <a:xfrm>
            <a:off x="2743201" y="2209801"/>
            <a:ext cx="2257349" cy="461665"/>
          </a:xfrm>
          <a:prstGeom prst="rect">
            <a:avLst/>
          </a:prstGeom>
          <a:noFill/>
        </p:spPr>
        <p:txBody>
          <a:bodyPr wrap="none" rtlCol="0">
            <a:spAutoFit/>
          </a:bodyPr>
          <a:lstStyle/>
          <a:p>
            <a:r>
              <a:rPr lang="en-US" sz="2400" dirty="0" err="1">
                <a:solidFill>
                  <a:schemeClr val="dk1"/>
                </a:solidFill>
                <a:latin typeface="Times New Roman" panose="02020603050405020304" pitchFamily="18" charset="0"/>
                <a:cs typeface="Times New Roman" panose="02020603050405020304" pitchFamily="18" charset="0"/>
              </a:rPr>
              <a:t>Khoảng</a:t>
            </a:r>
            <a:r>
              <a:rPr lang="en-US" sz="2400" dirty="0">
                <a:solidFill>
                  <a:schemeClr val="dk1"/>
                </a:solidFill>
                <a:latin typeface="Times New Roman" panose="02020603050405020304" pitchFamily="18" charset="0"/>
                <a:cs typeface="Times New Roman" panose="02020603050405020304" pitchFamily="18" charset="0"/>
              </a:rPr>
              <a:t> 6000 °C</a:t>
            </a:r>
            <a:endParaRPr lang="en-US" sz="24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D9AE7021-56EE-4380-4B16-C4433EC2DFC2}"/>
              </a:ext>
            </a:extLst>
          </p:cNvPr>
          <p:cNvSpPr txBox="1"/>
          <p:nvPr/>
        </p:nvSpPr>
        <p:spPr>
          <a:xfrm>
            <a:off x="304800" y="2108201"/>
            <a:ext cx="1981200"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endParaRPr lang="en-US" sz="2400" dirty="0">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CF2ECBAE-F078-4773-ABD4-5D4C36390095}"/>
              </a:ext>
            </a:extLst>
          </p:cNvPr>
          <p:cNvSpPr txBox="1"/>
          <p:nvPr/>
        </p:nvSpPr>
        <p:spPr>
          <a:xfrm>
            <a:off x="6248401" y="2311401"/>
            <a:ext cx="1949573" cy="461665"/>
          </a:xfrm>
          <a:prstGeom prst="rect">
            <a:avLst/>
          </a:prstGeom>
          <a:noFill/>
        </p:spPr>
        <p:txBody>
          <a:bodyPr wrap="none" rtlCol="0">
            <a:spAutoFit/>
          </a:bodyPr>
          <a:lstStyle/>
          <a:p>
            <a:r>
              <a:rPr lang="en-US" sz="2400" dirty="0" err="1">
                <a:solidFill>
                  <a:schemeClr val="dk1"/>
                </a:solidFill>
                <a:latin typeface="Times New Roman" panose="02020603050405020304" pitchFamily="18" charset="0"/>
                <a:cs typeface="Times New Roman" panose="02020603050405020304" pitchFamily="18" charset="0"/>
              </a:rPr>
              <a:t>Khoảng</a:t>
            </a:r>
            <a:r>
              <a:rPr lang="en-US" sz="2400" dirty="0">
                <a:solidFill>
                  <a:schemeClr val="dk1"/>
                </a:solidFill>
                <a:latin typeface="Times New Roman" panose="02020603050405020304" pitchFamily="18" charset="0"/>
                <a:cs typeface="Times New Roman" panose="02020603050405020304" pitchFamily="18" charset="0"/>
              </a:rPr>
              <a:t> 18 °C</a:t>
            </a:r>
            <a:endParaRPr lang="en-US" sz="2400" dirty="0">
              <a:latin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0C8F4091-DADD-1241-7C3D-979677F04EC6}"/>
              </a:ext>
            </a:extLst>
          </p:cNvPr>
          <p:cNvSpPr txBox="1"/>
          <p:nvPr/>
        </p:nvSpPr>
        <p:spPr>
          <a:xfrm>
            <a:off x="4119113" y="2783456"/>
            <a:ext cx="914400" cy="369332"/>
          </a:xfrm>
          <a:prstGeom prst="rect">
            <a:avLst/>
          </a:prstGeom>
          <a:noFill/>
        </p:spPr>
        <p:txBody>
          <a:bodyPr wrap="square" rtlCol="0">
            <a:spAutoFit/>
          </a:bodyPr>
          <a:lstStyle/>
          <a:p>
            <a:endParaRPr lang="en-US" dirty="0"/>
          </a:p>
        </p:txBody>
      </p:sp>
      <p:sp>
        <p:nvSpPr>
          <p:cNvPr id="10" name="Hộp Văn bản 9">
            <a:extLst>
              <a:ext uri="{FF2B5EF4-FFF2-40B4-BE49-F238E27FC236}">
                <a16:creationId xmlns:a16="http://schemas.microsoft.com/office/drawing/2014/main" id="{20FE02A6-1604-C355-CB9C-ADA06CE73094}"/>
              </a:ext>
            </a:extLst>
          </p:cNvPr>
          <p:cNvSpPr txBox="1"/>
          <p:nvPr/>
        </p:nvSpPr>
        <p:spPr>
          <a:xfrm>
            <a:off x="-2514600" y="1701800"/>
            <a:ext cx="184731" cy="369332"/>
          </a:xfrm>
          <a:prstGeom prst="rect">
            <a:avLst/>
          </a:prstGeom>
          <a:noFill/>
        </p:spPr>
        <p:txBody>
          <a:bodyPr wrap="none" rtlCol="0">
            <a:spAutoFit/>
          </a:bodyPr>
          <a:lstStyle/>
          <a:p>
            <a:endParaRPr lang="en-US" dirty="0"/>
          </a:p>
        </p:txBody>
      </p:sp>
      <p:sp>
        <p:nvSpPr>
          <p:cNvPr id="11" name="Hộp Văn bản 10">
            <a:extLst>
              <a:ext uri="{FF2B5EF4-FFF2-40B4-BE49-F238E27FC236}">
                <a16:creationId xmlns:a16="http://schemas.microsoft.com/office/drawing/2014/main" id="{F58C6A7B-22D5-F182-B836-72171E4F1209}"/>
              </a:ext>
            </a:extLst>
          </p:cNvPr>
          <p:cNvSpPr txBox="1"/>
          <p:nvPr/>
        </p:nvSpPr>
        <p:spPr>
          <a:xfrm>
            <a:off x="304800" y="4140201"/>
            <a:ext cx="1827744" cy="830997"/>
          </a:xfrm>
          <a:prstGeom prst="rect">
            <a:avLst/>
          </a:prstGeom>
          <a:noFill/>
        </p:spPr>
        <p:txBody>
          <a:bodyPr wrap="none" rtlCol="0">
            <a:spAutoFit/>
          </a:bodyPr>
          <a:lstStyle/>
          <a:p>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Bức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xạ</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nhiệt</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endParaRPr lang="en-US" sz="2400" dirty="0"/>
          </a:p>
        </p:txBody>
      </p:sp>
      <p:sp>
        <p:nvSpPr>
          <p:cNvPr id="12" name="Hộp Văn bản 11">
            <a:extLst>
              <a:ext uri="{FF2B5EF4-FFF2-40B4-BE49-F238E27FC236}">
                <a16:creationId xmlns:a16="http://schemas.microsoft.com/office/drawing/2014/main" id="{DAD12274-6C84-281D-5D18-17527064966F}"/>
              </a:ext>
            </a:extLst>
          </p:cNvPr>
          <p:cNvSpPr txBox="1"/>
          <p:nvPr/>
        </p:nvSpPr>
        <p:spPr>
          <a:xfrm>
            <a:off x="2438401" y="3324424"/>
            <a:ext cx="2076209" cy="4616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effectLst/>
                <a:latin typeface="Times New Roman" panose="02020603050405020304" pitchFamily="18" charset="0"/>
                <a:ea typeface="+mn-ea"/>
                <a:cs typeface="Times New Roman" panose="02020603050405020304" pitchFamily="18" charset="0"/>
              </a:rPr>
              <a:t>- B</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ức xạ mạnh </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p:txBody>
      </p:sp>
      <p:sp>
        <p:nvSpPr>
          <p:cNvPr id="13" name="Hộp Văn bản 12">
            <a:extLst>
              <a:ext uri="{FF2B5EF4-FFF2-40B4-BE49-F238E27FC236}">
                <a16:creationId xmlns:a16="http://schemas.microsoft.com/office/drawing/2014/main" id="{B634D83D-56FC-178A-B22C-2728DD59F1CA}"/>
              </a:ext>
            </a:extLst>
          </p:cNvPr>
          <p:cNvSpPr txBox="1"/>
          <p:nvPr/>
        </p:nvSpPr>
        <p:spPr>
          <a:xfrm>
            <a:off x="2438400" y="3937000"/>
            <a:ext cx="2971800" cy="1938992"/>
          </a:xfrm>
          <a:prstGeom prst="rect">
            <a:avLst/>
          </a:prstGeom>
          <a:noFill/>
        </p:spPr>
        <p:txBody>
          <a:bodyPr wrap="square" rtlCol="0">
            <a:spAutoFit/>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 C</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ó thể dễ dàng truyền qua lớp khí quyển Trái Đất và các chất rắn trong suốt khác</a:t>
            </a:r>
            <a:endParaRPr lang="en-US" sz="2400" dirty="0"/>
          </a:p>
        </p:txBody>
      </p:sp>
      <p:sp>
        <p:nvSpPr>
          <p:cNvPr id="14" name="Hộp Văn bản 13">
            <a:extLst>
              <a:ext uri="{FF2B5EF4-FFF2-40B4-BE49-F238E27FC236}">
                <a16:creationId xmlns:a16="http://schemas.microsoft.com/office/drawing/2014/main" id="{46D10335-AC10-6484-CAD9-237D029CDEC3}"/>
              </a:ext>
            </a:extLst>
          </p:cNvPr>
          <p:cNvSpPr txBox="1"/>
          <p:nvPr/>
        </p:nvSpPr>
        <p:spPr>
          <a:xfrm>
            <a:off x="5638800" y="3324424"/>
            <a:ext cx="1981200" cy="461665"/>
          </a:xfrm>
          <a:prstGeom prst="rect">
            <a:avLst/>
          </a:prstGeom>
          <a:noFill/>
        </p:spPr>
        <p:txBody>
          <a:bodyPr wrap="square" rtlCol="0">
            <a:spAutoFit/>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 B</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ức xạ yếu</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p:txBody>
      </p:sp>
      <p:sp>
        <p:nvSpPr>
          <p:cNvPr id="16" name="Hộp Văn bản 15">
            <a:extLst>
              <a:ext uri="{FF2B5EF4-FFF2-40B4-BE49-F238E27FC236}">
                <a16:creationId xmlns:a16="http://schemas.microsoft.com/office/drawing/2014/main" id="{031D9AB3-36D1-CA81-52ED-99BF2748281E}"/>
              </a:ext>
            </a:extLst>
          </p:cNvPr>
          <p:cNvSpPr txBox="1"/>
          <p:nvPr/>
        </p:nvSpPr>
        <p:spPr>
          <a:xfrm>
            <a:off x="5638800" y="3835400"/>
            <a:ext cx="3352800" cy="1938992"/>
          </a:xfrm>
          <a:prstGeom prst="rect">
            <a:avLst/>
          </a:prstGeom>
          <a:noFill/>
        </p:spPr>
        <p:txBody>
          <a:bodyPr wrap="square" rtlCol="0">
            <a:spAutoFit/>
          </a:bodyPr>
          <a:lstStyle/>
          <a:p>
            <a:r>
              <a:rPr lang="en-US" sz="2400" kern="1200" dirty="0">
                <a:solidFill>
                  <a:schemeClr val="dk1"/>
                </a:solidFill>
                <a:effectLst/>
                <a:latin typeface="Times New Roman" panose="02020603050405020304" pitchFamily="18" charset="0"/>
                <a:ea typeface="+mn-ea"/>
                <a:cs typeface="Times New Roman" panose="02020603050405020304" pitchFamily="18" charset="0"/>
              </a:rPr>
              <a:t>- K</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hông vượt qua được lớp khí quyển bao quanh Trái Đất, không vượt qua được ngay cả các lớp kính trong suốt.</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57677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1" grpId="0"/>
      <p:bldP spid="12" grpId="0"/>
      <p:bldP spid="13" grpId="0"/>
      <p:bldP spid="14"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D4682D90-15F6-284B-6183-1B880B57EB9E}"/>
              </a:ext>
            </a:extLst>
          </p:cNvPr>
          <p:cNvSpPr txBox="1"/>
          <p:nvPr/>
        </p:nvSpPr>
        <p:spPr>
          <a:xfrm>
            <a:off x="76200" y="5081360"/>
            <a:ext cx="8763000" cy="1366528"/>
          </a:xfrm>
          <a:prstGeom prst="rect">
            <a:avLst/>
          </a:prstGeom>
          <a:noFill/>
        </p:spPr>
        <p:txBody>
          <a:bodyPr wrap="square">
            <a:spAutoFit/>
          </a:bodyPr>
          <a:lstStyle/>
          <a:p>
            <a:pPr algn="ctr">
              <a:lnSpc>
                <a:spcPct val="115000"/>
              </a:lnSpc>
            </a:pPr>
            <a:r>
              <a:rPr lang="vi-VN" sz="2400" dirty="0">
                <a:solidFill>
                  <a:srgbClr val="1A04BC"/>
                </a:solidFill>
                <a:effectLst/>
                <a:latin typeface="Times New Roman" panose="02020603050405020304" pitchFamily="18" charset="0"/>
                <a:ea typeface="Times New Roman" panose="02020603050405020304" pitchFamily="18" charset="0"/>
              </a:rPr>
              <a:t>Sự khác nhau của hai loại bức xạ này đã được sử dụng để tạo ra hiệu ứng nhà kính và giúp cây trồng trong nhà lợp kính phát triển mạnh mẽ hơn.</a:t>
            </a:r>
            <a:endParaRPr lang="en-US" sz="2400" dirty="0">
              <a:solidFill>
                <a:srgbClr val="1A04BC"/>
              </a:solidFill>
              <a:effectLst/>
              <a:latin typeface="Times New Roman" panose="02020603050405020304" pitchFamily="18" charset="0"/>
              <a:ea typeface="Times New Roman" panose="02020603050405020304" pitchFamily="18" charset="0"/>
            </a:endParaRPr>
          </a:p>
        </p:txBody>
      </p:sp>
      <p:pic>
        <p:nvPicPr>
          <p:cNvPr id="4" name="Hình ảnh 3">
            <a:extLst>
              <a:ext uri="{FF2B5EF4-FFF2-40B4-BE49-F238E27FC236}">
                <a16:creationId xmlns:a16="http://schemas.microsoft.com/office/drawing/2014/main" id="{3E07D6FD-E29D-0001-86D1-C3BB74FA545E}"/>
              </a:ext>
            </a:extLst>
          </p:cNvPr>
          <p:cNvPicPr>
            <a:picLocks noChangeAspect="1"/>
          </p:cNvPicPr>
          <p:nvPr/>
        </p:nvPicPr>
        <p:blipFill>
          <a:blip r:embed="rId2"/>
          <a:stretch>
            <a:fillRect/>
          </a:stretch>
        </p:blipFill>
        <p:spPr>
          <a:xfrm>
            <a:off x="304800" y="177800"/>
            <a:ext cx="8534400" cy="4978400"/>
          </a:xfrm>
          <a:prstGeom prst="rect">
            <a:avLst/>
          </a:prstGeom>
        </p:spPr>
      </p:pic>
    </p:spTree>
    <p:extLst>
      <p:ext uri="{BB962C8B-B14F-4D97-AF65-F5344CB8AC3E}">
        <p14:creationId xmlns:p14="http://schemas.microsoft.com/office/powerpoint/2010/main" val="337178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256563BB-BE78-A79E-1854-D35C0DB8C5BD}"/>
              </a:ext>
            </a:extLst>
          </p:cNvPr>
          <p:cNvSpPr txBox="1"/>
          <p:nvPr/>
        </p:nvSpPr>
        <p:spPr>
          <a:xfrm>
            <a:off x="228600" y="177800"/>
            <a:ext cx="4572000" cy="2246769"/>
          </a:xfrm>
          <a:prstGeom prst="rect">
            <a:avLst/>
          </a:prstGeom>
          <a:noFill/>
        </p:spPr>
        <p:txBody>
          <a:bodyPr wrap="square">
            <a:spAutoFit/>
          </a:bodyPr>
          <a:lstStyle/>
          <a:p>
            <a:r>
              <a:rPr lang="vi-VN" sz="2800" b="0" i="0" dirty="0">
                <a:solidFill>
                  <a:srgbClr val="FF0000"/>
                </a:solidFill>
                <a:effectLst/>
                <a:latin typeface="+mj-lt"/>
              </a:rPr>
              <a:t>Tại sao trong thí nghiệm Hình 28.8, nhiệt độ của cốc nước đặt trong lồng kính lại cao hơn nhiệt độ của cốc nước đặt ngoài lồng kính?</a:t>
            </a:r>
            <a:endParaRPr lang="en-US" sz="2800" dirty="0">
              <a:solidFill>
                <a:srgbClr val="FF0000"/>
              </a:solidFill>
              <a:latin typeface="+mj-lt"/>
            </a:endParaRPr>
          </a:p>
        </p:txBody>
      </p:sp>
      <p:pic>
        <p:nvPicPr>
          <p:cNvPr id="4" name="Hình ảnh 3">
            <a:extLst>
              <a:ext uri="{FF2B5EF4-FFF2-40B4-BE49-F238E27FC236}">
                <a16:creationId xmlns:a16="http://schemas.microsoft.com/office/drawing/2014/main" id="{A3DEF3D1-B92C-2876-29A4-6E5F2472C579}"/>
              </a:ext>
            </a:extLst>
          </p:cNvPr>
          <p:cNvPicPr>
            <a:picLocks noChangeAspect="1"/>
          </p:cNvPicPr>
          <p:nvPr/>
        </p:nvPicPr>
        <p:blipFill>
          <a:blip r:embed="rId2"/>
          <a:stretch>
            <a:fillRect/>
          </a:stretch>
        </p:blipFill>
        <p:spPr>
          <a:xfrm>
            <a:off x="4824549" y="381000"/>
            <a:ext cx="4286794" cy="5588000"/>
          </a:xfrm>
          <a:prstGeom prst="rect">
            <a:avLst/>
          </a:prstGeom>
        </p:spPr>
      </p:pic>
      <p:sp>
        <p:nvSpPr>
          <p:cNvPr id="6" name="Hộp Văn bản 5">
            <a:extLst>
              <a:ext uri="{FF2B5EF4-FFF2-40B4-BE49-F238E27FC236}">
                <a16:creationId xmlns:a16="http://schemas.microsoft.com/office/drawing/2014/main" id="{D985295D-D869-C8E8-7A10-9C1D3717D86E}"/>
              </a:ext>
            </a:extLst>
          </p:cNvPr>
          <p:cNvSpPr txBox="1"/>
          <p:nvPr/>
        </p:nvSpPr>
        <p:spPr>
          <a:xfrm>
            <a:off x="152400" y="2667000"/>
            <a:ext cx="4572000" cy="3065455"/>
          </a:xfrm>
          <a:prstGeom prst="rect">
            <a:avLst/>
          </a:prstGeom>
          <a:noFill/>
        </p:spPr>
        <p:txBody>
          <a:bodyPr wrap="square">
            <a:spAutoFit/>
          </a:bodyPr>
          <a:lstStyle/>
          <a:p>
            <a:pPr>
              <a:lnSpc>
                <a:spcPct val="115000"/>
              </a:lnSpc>
              <a:spcBef>
                <a:spcPts val="600"/>
              </a:spcBef>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cốc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cốc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59510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19435093-065E-0332-5194-15E17BFE6D57}"/>
              </a:ext>
            </a:extLst>
          </p:cNvPr>
          <p:cNvPicPr>
            <a:picLocks noChangeAspect="1"/>
          </p:cNvPicPr>
          <p:nvPr/>
        </p:nvPicPr>
        <p:blipFill>
          <a:blip r:embed="rId2"/>
          <a:stretch>
            <a:fillRect/>
          </a:stretch>
        </p:blipFill>
        <p:spPr>
          <a:xfrm>
            <a:off x="0" y="-127000"/>
            <a:ext cx="9067800" cy="6984999"/>
          </a:xfrm>
          <a:prstGeom prst="rect">
            <a:avLst/>
          </a:prstGeom>
        </p:spPr>
      </p:pic>
      <p:sp>
        <p:nvSpPr>
          <p:cNvPr id="4" name="Hình chữ nhật: Góc Tròn 3">
            <a:extLst>
              <a:ext uri="{FF2B5EF4-FFF2-40B4-BE49-F238E27FC236}">
                <a16:creationId xmlns:a16="http://schemas.microsoft.com/office/drawing/2014/main" id="{257D35FF-BB67-5C1D-191E-6C03993EE24D}"/>
              </a:ext>
            </a:extLst>
          </p:cNvPr>
          <p:cNvSpPr/>
          <p:nvPr/>
        </p:nvSpPr>
        <p:spPr>
          <a:xfrm>
            <a:off x="304800" y="1092200"/>
            <a:ext cx="8534400" cy="1219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HIỆU ỨNG NHÀ KÍNH LÀ GÌ?</a:t>
            </a:r>
          </a:p>
        </p:txBody>
      </p:sp>
    </p:spTree>
    <p:extLst>
      <p:ext uri="{BB962C8B-B14F-4D97-AF65-F5344CB8AC3E}">
        <p14:creationId xmlns:p14="http://schemas.microsoft.com/office/powerpoint/2010/main" val="5721468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01F9963F-6FDE-FE6A-DCCD-62CFE53E7BDD}"/>
              </a:ext>
            </a:extLst>
          </p:cNvPr>
          <p:cNvSpPr txBox="1"/>
          <p:nvPr/>
        </p:nvSpPr>
        <p:spPr>
          <a:xfrm>
            <a:off x="152401" y="0"/>
            <a:ext cx="8199681" cy="587853"/>
          </a:xfrm>
          <a:prstGeom prst="rect">
            <a:avLst/>
          </a:prstGeom>
          <a:noFill/>
        </p:spPr>
        <p:txBody>
          <a:bodyPr wrap="none" rtlCol="0">
            <a:spAutoFit/>
          </a:bodyPr>
          <a:lstStyle/>
          <a:p>
            <a:pPr algn="just">
              <a:lnSpc>
                <a:spcPct val="115000"/>
              </a:lnSpc>
              <a:spcBef>
                <a:spcPts val="600"/>
              </a:spcBef>
              <a:spcAft>
                <a:spcPts val="800"/>
              </a:spcAft>
            </a:pPr>
            <a:r>
              <a:rPr lang="en-US" sz="2800" b="1"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b="1"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b="1"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b="1"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b="1"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b="1"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b="1"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b="1"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b="1"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b="1"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1A04BC"/>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a16="http://schemas.microsoft.com/office/drawing/2014/main" id="{A720429E-3ACC-6414-A1DB-B89380EEAAFC}"/>
              </a:ext>
            </a:extLst>
          </p:cNvPr>
          <p:cNvPicPr>
            <a:picLocks noChangeAspect="1"/>
          </p:cNvPicPr>
          <p:nvPr/>
        </p:nvPicPr>
        <p:blipFill>
          <a:blip r:embed="rId2"/>
          <a:stretch>
            <a:fillRect/>
          </a:stretch>
        </p:blipFill>
        <p:spPr>
          <a:xfrm>
            <a:off x="128588" y="889000"/>
            <a:ext cx="8886825" cy="5791200"/>
          </a:xfrm>
          <a:prstGeom prst="rect">
            <a:avLst/>
          </a:prstGeom>
        </p:spPr>
      </p:pic>
    </p:spTree>
    <p:extLst>
      <p:ext uri="{BB962C8B-B14F-4D97-AF65-F5344CB8AC3E}">
        <p14:creationId xmlns:p14="http://schemas.microsoft.com/office/powerpoint/2010/main" val="32013142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FCB3D4D-D360-5A5E-41C5-D1C9A716D4E5}"/>
              </a:ext>
            </a:extLst>
          </p:cNvPr>
          <p:cNvSpPr txBox="1"/>
          <p:nvPr/>
        </p:nvSpPr>
        <p:spPr>
          <a:xfrm>
            <a:off x="304800" y="2514601"/>
            <a:ext cx="8458200" cy="3539430"/>
          </a:xfrm>
          <a:prstGeom prst="rect">
            <a:avLst/>
          </a:prstGeom>
          <a:noFill/>
        </p:spPr>
        <p:txBody>
          <a:bodyPr wrap="square">
            <a:spAutoFit/>
          </a:bodyPr>
          <a:lstStyle/>
          <a:p>
            <a:pPr algn="just"/>
            <a:r>
              <a:rPr lang="vi-VN" sz="2800" b="0" i="0" dirty="0">
                <a:solidFill>
                  <a:srgbClr val="1A04BC"/>
                </a:solidFill>
                <a:effectLst/>
                <a:latin typeface="+mj-lt"/>
              </a:rPr>
              <a:t>1. Mô tả sự truyền năng lượng trong hiệu ứng nhà kính khí quyển.</a:t>
            </a:r>
          </a:p>
          <a:p>
            <a:pPr algn="just"/>
            <a:r>
              <a:rPr lang="vi-VN" sz="2800" b="0" i="0" dirty="0">
                <a:solidFill>
                  <a:srgbClr val="1A04BC"/>
                </a:solidFill>
                <a:effectLst/>
                <a:latin typeface="+mj-lt"/>
              </a:rPr>
              <a:t>2. Những nguyên nhân nào làm tăng nhanh hàm lượng CO</a:t>
            </a:r>
            <a:r>
              <a:rPr lang="vi-VN" sz="2800" b="0" i="0" baseline="-25000" dirty="0">
                <a:solidFill>
                  <a:srgbClr val="1A04BC"/>
                </a:solidFill>
                <a:effectLst/>
                <a:latin typeface="+mj-lt"/>
              </a:rPr>
              <a:t>2</a:t>
            </a:r>
            <a:r>
              <a:rPr lang="vi-VN" sz="2800" b="0" i="0" dirty="0">
                <a:solidFill>
                  <a:srgbClr val="1A04BC"/>
                </a:solidFill>
                <a:effectLst/>
                <a:latin typeface="+mj-lt"/>
              </a:rPr>
              <a:t> trong khí quyển và những biện pháp nào có thể làm giảm sự tăng hàm lượng CO</a:t>
            </a:r>
            <a:r>
              <a:rPr lang="vi-VN" sz="2800" b="0" i="0" baseline="-25000" dirty="0">
                <a:solidFill>
                  <a:srgbClr val="1A04BC"/>
                </a:solidFill>
                <a:effectLst/>
                <a:latin typeface="+mj-lt"/>
              </a:rPr>
              <a:t>2</a:t>
            </a:r>
            <a:r>
              <a:rPr lang="vi-VN" sz="2800" b="0" i="0" dirty="0">
                <a:solidFill>
                  <a:srgbClr val="1A04BC"/>
                </a:solidFill>
                <a:effectLst/>
                <a:latin typeface="+mj-lt"/>
              </a:rPr>
              <a:t> trong khí quyển?</a:t>
            </a:r>
          </a:p>
          <a:p>
            <a:pPr algn="just"/>
            <a:r>
              <a:rPr lang="vi-VN" sz="2800" b="0" i="0" dirty="0">
                <a:solidFill>
                  <a:srgbClr val="1A04BC"/>
                </a:solidFill>
                <a:effectLst/>
                <a:latin typeface="+mj-lt"/>
              </a:rPr>
              <a:t>3. Em và các bạn có thể làm gì để góp phần cụ thể vào việc làm giảm hiệu ứng nhà kính để góp phần ổn định nhiệt độ bề mặt Trái Đất.</a:t>
            </a:r>
          </a:p>
        </p:txBody>
      </p:sp>
      <p:pic>
        <p:nvPicPr>
          <p:cNvPr id="4" name="Hình ảnh 3">
            <a:extLst>
              <a:ext uri="{FF2B5EF4-FFF2-40B4-BE49-F238E27FC236}">
                <a16:creationId xmlns:a16="http://schemas.microsoft.com/office/drawing/2014/main" id="{09F9E2A1-4D31-8FDA-3F91-02E19738EE21}"/>
              </a:ext>
            </a:extLst>
          </p:cNvPr>
          <p:cNvPicPr>
            <a:picLocks noChangeAspect="1"/>
          </p:cNvPicPr>
          <p:nvPr/>
        </p:nvPicPr>
        <p:blipFill>
          <a:blip r:embed="rId2"/>
          <a:stretch>
            <a:fillRect/>
          </a:stretch>
        </p:blipFill>
        <p:spPr>
          <a:xfrm>
            <a:off x="228601" y="76200"/>
            <a:ext cx="2828925" cy="2159000"/>
          </a:xfrm>
          <a:prstGeom prst="rect">
            <a:avLst/>
          </a:prstGeom>
        </p:spPr>
      </p:pic>
      <p:sp>
        <p:nvSpPr>
          <p:cNvPr id="5" name="Hộp Văn bản 4">
            <a:extLst>
              <a:ext uri="{FF2B5EF4-FFF2-40B4-BE49-F238E27FC236}">
                <a16:creationId xmlns:a16="http://schemas.microsoft.com/office/drawing/2014/main" id="{CA4B9C03-7E88-E2AA-B004-91E7DB4534BC}"/>
              </a:ext>
            </a:extLst>
          </p:cNvPr>
          <p:cNvSpPr txBox="1"/>
          <p:nvPr/>
        </p:nvSpPr>
        <p:spPr>
          <a:xfrm>
            <a:off x="3505200" y="889000"/>
            <a:ext cx="5056192" cy="707886"/>
          </a:xfrm>
          <a:prstGeom prst="rect">
            <a:avLst/>
          </a:prstGeom>
          <a:noFill/>
        </p:spPr>
        <p:txBody>
          <a:bodyPr wrap="non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THẢO LUẬN NHÓM</a:t>
            </a:r>
          </a:p>
        </p:txBody>
      </p:sp>
    </p:spTree>
    <p:extLst>
      <p:ext uri="{BB962C8B-B14F-4D97-AF65-F5344CB8AC3E}">
        <p14:creationId xmlns:p14="http://schemas.microsoft.com/office/powerpoint/2010/main" val="246762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6698B750-6747-2718-F510-E16FAEA207D2}"/>
              </a:ext>
            </a:extLst>
          </p:cNvPr>
          <p:cNvSpPr txBox="1"/>
          <p:nvPr/>
        </p:nvSpPr>
        <p:spPr>
          <a:xfrm>
            <a:off x="76200" y="177800"/>
            <a:ext cx="5715000" cy="5998822"/>
          </a:xfrm>
          <a:prstGeom prst="rect">
            <a:avLst/>
          </a:prstGeom>
          <a:noFill/>
        </p:spPr>
        <p:txBody>
          <a:bodyPr wrap="square">
            <a:spAutoFit/>
          </a:bodyPr>
          <a:lstStyle/>
          <a:p>
            <a:pPr marL="30480" marR="30480" algn="just">
              <a:lnSpc>
                <a:spcPct val="115000"/>
              </a:lnSpc>
            </a:pPr>
            <a:r>
              <a:rPr lang="en-US" sz="2800" dirty="0">
                <a:solidFill>
                  <a:srgbClr val="1A04BC"/>
                </a:solidFill>
                <a:effectLst/>
                <a:latin typeface="Times New Roman" panose="02020603050405020304" pitchFamily="18" charset="0"/>
                <a:ea typeface="Times New Roman" panose="02020603050405020304" pitchFamily="18" charset="0"/>
              </a:rPr>
              <a:t>- </a:t>
            </a:r>
            <a:r>
              <a:rPr lang="vi-VN" sz="2800" dirty="0">
                <a:solidFill>
                  <a:srgbClr val="1A04BC"/>
                </a:solidFill>
                <a:effectLst/>
                <a:latin typeface="Times New Roman" panose="02020603050405020304" pitchFamily="18" charset="0"/>
                <a:ea typeface="Times New Roman" panose="02020603050405020304" pitchFamily="18" charset="0"/>
              </a:rPr>
              <a:t>Mặt Trời truyền năng lượng nhiệt xuống Trái Đất dưới hình thức bức xạ nhiệt. </a:t>
            </a:r>
            <a:endParaRPr lang="en-US" sz="2800" dirty="0">
              <a:solidFill>
                <a:srgbClr val="1A04BC"/>
              </a:solidFill>
              <a:effectLst/>
              <a:latin typeface="Times New Roman" panose="02020603050405020304" pitchFamily="18" charset="0"/>
              <a:ea typeface="Times New Roman" panose="02020603050405020304" pitchFamily="18" charset="0"/>
            </a:endParaRPr>
          </a:p>
          <a:p>
            <a:pPr marL="373380" marR="30480" indent="-342900" algn="just">
              <a:lnSpc>
                <a:spcPct val="115000"/>
              </a:lnSpc>
              <a:buFontTx/>
              <a:buChar char="-"/>
            </a:pPr>
            <a:r>
              <a:rPr lang="vi-VN" sz="2800" dirty="0">
                <a:solidFill>
                  <a:srgbClr val="1A04BC"/>
                </a:solidFill>
                <a:effectLst/>
                <a:latin typeface="Times New Roman" panose="02020603050405020304" pitchFamily="18" charset="0"/>
                <a:ea typeface="Times New Roman" panose="02020603050405020304" pitchFamily="18" charset="0"/>
              </a:rPr>
              <a:t>Trái Đất hấp thụ một phần năng lượng này, đồng thời phản xạ lại một phần dưới hình thức bức xạ nhiệt của Trái Đất. </a:t>
            </a:r>
            <a:endParaRPr lang="en-US" sz="2800" dirty="0">
              <a:solidFill>
                <a:srgbClr val="1A04BC"/>
              </a:solidFill>
              <a:effectLst/>
              <a:latin typeface="Times New Roman" panose="02020603050405020304" pitchFamily="18" charset="0"/>
              <a:ea typeface="Times New Roman" panose="02020603050405020304" pitchFamily="18" charset="0"/>
            </a:endParaRPr>
          </a:p>
          <a:p>
            <a:pPr marL="373380" marR="30480" indent="-342900" algn="just">
              <a:lnSpc>
                <a:spcPct val="115000"/>
              </a:lnSpc>
              <a:buFontTx/>
              <a:buChar char="-"/>
            </a:pPr>
            <a:r>
              <a:rPr lang="vi-VN" sz="2800" dirty="0">
                <a:solidFill>
                  <a:srgbClr val="1A04BC"/>
                </a:solidFill>
                <a:effectLst/>
                <a:latin typeface="Times New Roman" panose="02020603050405020304" pitchFamily="18" charset="0"/>
                <a:ea typeface="Times New Roman" panose="02020603050405020304" pitchFamily="18" charset="0"/>
              </a:rPr>
              <a:t>Bầu khí quyển bao quanh Trái Đất có tác dụng giống như một nhà lợp kính, giữ lại bức xạ nhiệt của Trái Đất làm cho bề mặt của Trái Đất và không khí bao quanh nóng lên.</a:t>
            </a:r>
            <a:endParaRPr lang="en-US" sz="2800" dirty="0">
              <a:solidFill>
                <a:srgbClr val="1A04BC"/>
              </a:solidFill>
              <a:effectLst/>
              <a:latin typeface="Times New Roman" panose="02020603050405020304" pitchFamily="18" charset="0"/>
              <a:ea typeface="Times New Roman" panose="02020603050405020304" pitchFamily="18" charset="0"/>
            </a:endParaRPr>
          </a:p>
        </p:txBody>
      </p:sp>
      <p:pic>
        <p:nvPicPr>
          <p:cNvPr id="4" name="Hình ảnh 3">
            <a:extLst>
              <a:ext uri="{FF2B5EF4-FFF2-40B4-BE49-F238E27FC236}">
                <a16:creationId xmlns:a16="http://schemas.microsoft.com/office/drawing/2014/main" id="{8C70847C-8632-5DCC-8105-3EDA46F1244C}"/>
              </a:ext>
            </a:extLst>
          </p:cNvPr>
          <p:cNvPicPr>
            <a:picLocks noChangeAspect="1"/>
          </p:cNvPicPr>
          <p:nvPr/>
        </p:nvPicPr>
        <p:blipFill>
          <a:blip r:embed="rId2"/>
          <a:stretch>
            <a:fillRect/>
          </a:stretch>
        </p:blipFill>
        <p:spPr>
          <a:xfrm>
            <a:off x="5791200" y="279400"/>
            <a:ext cx="3276600" cy="6197600"/>
          </a:xfrm>
          <a:prstGeom prst="rect">
            <a:avLst/>
          </a:prstGeom>
        </p:spPr>
      </p:pic>
    </p:spTree>
    <p:extLst>
      <p:ext uri="{BB962C8B-B14F-4D97-AF65-F5344CB8AC3E}">
        <p14:creationId xmlns:p14="http://schemas.microsoft.com/office/powerpoint/2010/main" val="331604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6C113260-1094-04CB-ED04-C91422CF1F0D}"/>
              </a:ext>
            </a:extLst>
          </p:cNvPr>
          <p:cNvSpPr txBox="1"/>
          <p:nvPr/>
        </p:nvSpPr>
        <p:spPr>
          <a:xfrm>
            <a:off x="342900" y="76201"/>
            <a:ext cx="8458200" cy="1083374"/>
          </a:xfrm>
          <a:prstGeom prst="rect">
            <a:avLst/>
          </a:prstGeom>
          <a:noFill/>
        </p:spPr>
        <p:txBody>
          <a:bodyPr wrap="square">
            <a:spAutoFit/>
          </a:bodyPr>
          <a:lstStyle/>
          <a:p>
            <a:pPr marL="30480" marR="30480" algn="just">
              <a:lnSpc>
                <a:spcPct val="115000"/>
              </a:lnSpc>
            </a:pPr>
            <a:r>
              <a:rPr lang="vi-VN" sz="2800" dirty="0">
                <a:solidFill>
                  <a:srgbClr val="FF0000"/>
                </a:solidFill>
                <a:effectLst/>
                <a:latin typeface="Times New Roman" panose="02020603050405020304" pitchFamily="18" charset="0"/>
                <a:ea typeface="Times New Roman" panose="02020603050405020304" pitchFamily="18" charset="0"/>
              </a:rPr>
              <a:t>2. Nguyên nhân làm tăng nhanh hàm lượng CO</a:t>
            </a:r>
            <a:r>
              <a:rPr lang="vi-VN" sz="2800" baseline="-25000" dirty="0">
                <a:solidFill>
                  <a:srgbClr val="FF0000"/>
                </a:solidFill>
                <a:effectLst/>
                <a:latin typeface="Times New Roman" panose="02020603050405020304" pitchFamily="18" charset="0"/>
                <a:ea typeface="Times New Roman" panose="02020603050405020304" pitchFamily="18" charset="0"/>
              </a:rPr>
              <a:t>2</a:t>
            </a:r>
            <a:r>
              <a:rPr lang="vi-VN" sz="2800" dirty="0">
                <a:solidFill>
                  <a:srgbClr val="FF0000"/>
                </a:solidFill>
                <a:effectLst/>
                <a:latin typeface="Times New Roman" panose="02020603050405020304" pitchFamily="18" charset="0"/>
                <a:ea typeface="Times New Roman" panose="02020603050405020304" pitchFamily="18" charset="0"/>
              </a:rPr>
              <a:t> trong khí quyển:</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830075B3-7129-45E0-89DB-AB1930B0A45E}"/>
              </a:ext>
            </a:extLst>
          </p:cNvPr>
          <p:cNvSpPr txBox="1"/>
          <p:nvPr/>
        </p:nvSpPr>
        <p:spPr>
          <a:xfrm>
            <a:off x="152400" y="5562600"/>
            <a:ext cx="5680166" cy="861774"/>
          </a:xfrm>
          <a:prstGeom prst="rect">
            <a:avLst/>
          </a:prstGeom>
          <a:noFill/>
        </p:spPr>
        <p:txBody>
          <a:bodyPr wrap="square">
            <a:spAutoFit/>
          </a:bodyPr>
          <a:lstStyle/>
          <a:p>
            <a:r>
              <a:rPr lang="vi-VN" sz="2500" dirty="0">
                <a:solidFill>
                  <a:srgbClr val="1A04BC"/>
                </a:solidFill>
                <a:effectLst/>
                <a:latin typeface="Times New Roman" panose="02020603050405020304" pitchFamily="18" charset="0"/>
                <a:ea typeface="Times New Roman" panose="02020603050405020304" pitchFamily="18" charset="0"/>
              </a:rPr>
              <a:t>Hoạt động sản xuất gia tăng,</a:t>
            </a:r>
            <a:endParaRPr lang="en-US" sz="2500" dirty="0">
              <a:solidFill>
                <a:srgbClr val="1A04BC"/>
              </a:solidFill>
              <a:effectLst/>
              <a:latin typeface="Times New Roman" panose="02020603050405020304" pitchFamily="18" charset="0"/>
              <a:ea typeface="Times New Roman" panose="02020603050405020304" pitchFamily="18" charset="0"/>
            </a:endParaRPr>
          </a:p>
          <a:p>
            <a:r>
              <a:rPr lang="vi-VN" sz="2500" dirty="0">
                <a:solidFill>
                  <a:srgbClr val="1A04BC"/>
                </a:solidFill>
                <a:effectLst/>
                <a:latin typeface="Times New Roman" panose="02020603050405020304" pitchFamily="18" charset="0"/>
                <a:ea typeface="Times New Roman" panose="02020603050405020304" pitchFamily="18" charset="0"/>
              </a:rPr>
              <a:t> mở rộng.</a:t>
            </a:r>
            <a:endParaRPr lang="en-US" sz="2500" dirty="0">
              <a:solidFill>
                <a:srgbClr val="1A04BC"/>
              </a:solidFill>
            </a:endParaRPr>
          </a:p>
        </p:txBody>
      </p:sp>
      <p:sp>
        <p:nvSpPr>
          <p:cNvPr id="9" name="Hộp Văn bản 8">
            <a:extLst>
              <a:ext uri="{FF2B5EF4-FFF2-40B4-BE49-F238E27FC236}">
                <a16:creationId xmlns:a16="http://schemas.microsoft.com/office/drawing/2014/main" id="{4F1E9F0B-AAB2-21E7-65D7-4B29578B75AC}"/>
              </a:ext>
            </a:extLst>
          </p:cNvPr>
          <p:cNvSpPr txBox="1"/>
          <p:nvPr/>
        </p:nvSpPr>
        <p:spPr>
          <a:xfrm>
            <a:off x="4876800" y="5461001"/>
            <a:ext cx="5867400" cy="977191"/>
          </a:xfrm>
          <a:prstGeom prst="rect">
            <a:avLst/>
          </a:prstGeom>
          <a:noFill/>
        </p:spPr>
        <p:txBody>
          <a:bodyPr wrap="square">
            <a:spAutoFit/>
          </a:bodyPr>
          <a:lstStyle/>
          <a:p>
            <a:pPr marL="30480" marR="30480" algn="just">
              <a:lnSpc>
                <a:spcPct val="115000"/>
              </a:lnSpc>
            </a:pPr>
            <a:r>
              <a:rPr lang="vi-VN" sz="2500" dirty="0">
                <a:solidFill>
                  <a:srgbClr val="1A04BC"/>
                </a:solidFill>
                <a:effectLst/>
                <a:latin typeface="Times New Roman" panose="02020603050405020304" pitchFamily="18" charset="0"/>
                <a:ea typeface="Times New Roman" panose="02020603050405020304" pitchFamily="18" charset="0"/>
              </a:rPr>
              <a:t>Quá trình khai thác tài </a:t>
            </a:r>
            <a:endParaRPr lang="en-US" sz="2500" dirty="0">
              <a:solidFill>
                <a:srgbClr val="1A04BC"/>
              </a:solidFill>
              <a:effectLst/>
              <a:latin typeface="Times New Roman" panose="02020603050405020304" pitchFamily="18" charset="0"/>
              <a:ea typeface="Times New Roman" panose="02020603050405020304" pitchFamily="18" charset="0"/>
            </a:endParaRPr>
          </a:p>
          <a:p>
            <a:pPr marL="30480" marR="30480" algn="just">
              <a:lnSpc>
                <a:spcPct val="115000"/>
              </a:lnSpc>
            </a:pPr>
            <a:r>
              <a:rPr lang="vi-VN" sz="2500" dirty="0">
                <a:solidFill>
                  <a:srgbClr val="1A04BC"/>
                </a:solidFill>
                <a:effectLst/>
                <a:latin typeface="Times New Roman" panose="02020603050405020304" pitchFamily="18" charset="0"/>
                <a:ea typeface="Times New Roman" panose="02020603050405020304" pitchFamily="18" charset="0"/>
              </a:rPr>
              <a:t>nguyên thiên nhiên.</a:t>
            </a:r>
            <a:endParaRPr lang="en-US" sz="2500" dirty="0">
              <a:solidFill>
                <a:srgbClr val="1A04BC"/>
              </a:solidFill>
              <a:effectLst/>
              <a:latin typeface="Times New Roman" panose="02020603050405020304" pitchFamily="18" charset="0"/>
              <a:ea typeface="Times New Roman" panose="02020603050405020304" pitchFamily="18" charset="0"/>
            </a:endParaRPr>
          </a:p>
        </p:txBody>
      </p:sp>
      <p:pic>
        <p:nvPicPr>
          <p:cNvPr id="14" name="Hình ảnh 13">
            <a:extLst>
              <a:ext uri="{FF2B5EF4-FFF2-40B4-BE49-F238E27FC236}">
                <a16:creationId xmlns:a16="http://schemas.microsoft.com/office/drawing/2014/main" id="{49760FF2-5C8D-BB0B-B7CF-F760DF2F9D17}"/>
              </a:ext>
            </a:extLst>
          </p:cNvPr>
          <p:cNvPicPr>
            <a:picLocks noChangeAspect="1"/>
          </p:cNvPicPr>
          <p:nvPr/>
        </p:nvPicPr>
        <p:blipFill>
          <a:blip r:embed="rId2"/>
          <a:stretch>
            <a:fillRect/>
          </a:stretch>
        </p:blipFill>
        <p:spPr>
          <a:xfrm>
            <a:off x="152400" y="1498600"/>
            <a:ext cx="4191000" cy="3860800"/>
          </a:xfrm>
          <a:prstGeom prst="rect">
            <a:avLst/>
          </a:prstGeom>
        </p:spPr>
      </p:pic>
      <p:pic>
        <p:nvPicPr>
          <p:cNvPr id="15" name="Hình ảnh 14">
            <a:extLst>
              <a:ext uri="{FF2B5EF4-FFF2-40B4-BE49-F238E27FC236}">
                <a16:creationId xmlns:a16="http://schemas.microsoft.com/office/drawing/2014/main" id="{96AE29BE-3EC7-BA72-BC6A-965D7743B1AE}"/>
              </a:ext>
            </a:extLst>
          </p:cNvPr>
          <p:cNvPicPr>
            <a:picLocks noChangeAspect="1"/>
          </p:cNvPicPr>
          <p:nvPr/>
        </p:nvPicPr>
        <p:blipFill>
          <a:blip r:embed="rId3"/>
          <a:stretch>
            <a:fillRect/>
          </a:stretch>
        </p:blipFill>
        <p:spPr>
          <a:xfrm>
            <a:off x="4724400" y="1498600"/>
            <a:ext cx="4114800" cy="3860800"/>
          </a:xfrm>
          <a:prstGeom prst="rect">
            <a:avLst/>
          </a:prstGeom>
        </p:spPr>
      </p:pic>
    </p:spTree>
    <p:extLst>
      <p:ext uri="{BB962C8B-B14F-4D97-AF65-F5344CB8AC3E}">
        <p14:creationId xmlns:p14="http://schemas.microsoft.com/office/powerpoint/2010/main" val="185158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ộp Văn bản 10">
            <a:extLst>
              <a:ext uri="{FF2B5EF4-FFF2-40B4-BE49-F238E27FC236}">
                <a16:creationId xmlns:a16="http://schemas.microsoft.com/office/drawing/2014/main" id="{1D1094E1-1728-C7BB-1263-6818DC2E40A4}"/>
              </a:ext>
            </a:extLst>
          </p:cNvPr>
          <p:cNvSpPr txBox="1"/>
          <p:nvPr/>
        </p:nvSpPr>
        <p:spPr>
          <a:xfrm>
            <a:off x="152400" y="5585085"/>
            <a:ext cx="4038600" cy="977191"/>
          </a:xfrm>
          <a:prstGeom prst="rect">
            <a:avLst/>
          </a:prstGeom>
          <a:noFill/>
        </p:spPr>
        <p:txBody>
          <a:bodyPr wrap="square">
            <a:spAutoFit/>
          </a:bodyPr>
          <a:lstStyle/>
          <a:p>
            <a:pPr marL="30480" marR="30480" algn="just">
              <a:lnSpc>
                <a:spcPct val="115000"/>
              </a:lnSpc>
            </a:pPr>
            <a:r>
              <a:rPr lang="vi-VN" sz="2500" dirty="0">
                <a:solidFill>
                  <a:srgbClr val="1A04BC"/>
                </a:solidFill>
                <a:effectLst/>
                <a:latin typeface="Times New Roman" panose="02020603050405020304" pitchFamily="18" charset="0"/>
                <a:ea typeface="Times New Roman" panose="02020603050405020304" pitchFamily="18" charset="0"/>
              </a:rPr>
              <a:t>Sự phát triển của các phương tiện giao thông vận tải.</a:t>
            </a:r>
            <a:endParaRPr lang="en-US" sz="2500" dirty="0">
              <a:solidFill>
                <a:srgbClr val="1A04BC"/>
              </a:solidFill>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98743D1D-9EA9-6E21-0921-AD583C5E6182}"/>
              </a:ext>
            </a:extLst>
          </p:cNvPr>
          <p:cNvSpPr txBox="1"/>
          <p:nvPr/>
        </p:nvSpPr>
        <p:spPr>
          <a:xfrm>
            <a:off x="5029200" y="5461001"/>
            <a:ext cx="4572000" cy="977191"/>
          </a:xfrm>
          <a:prstGeom prst="rect">
            <a:avLst/>
          </a:prstGeom>
          <a:noFill/>
        </p:spPr>
        <p:txBody>
          <a:bodyPr wrap="square">
            <a:spAutoFit/>
          </a:bodyPr>
          <a:lstStyle/>
          <a:p>
            <a:pPr marL="30480" marR="30480" algn="just">
              <a:lnSpc>
                <a:spcPct val="115000"/>
              </a:lnSpc>
            </a:pPr>
            <a:r>
              <a:rPr lang="vi-VN" sz="2500" dirty="0">
                <a:solidFill>
                  <a:srgbClr val="1A04BC"/>
                </a:solidFill>
                <a:effectLst/>
                <a:latin typeface="Times New Roman" panose="02020603050405020304" pitchFamily="18" charset="0"/>
                <a:ea typeface="Times New Roman" panose="02020603050405020304" pitchFamily="18" charset="0"/>
              </a:rPr>
              <a:t>Diện tích rừng, diện </a:t>
            </a:r>
            <a:endParaRPr lang="en-US" sz="2500" dirty="0">
              <a:solidFill>
                <a:srgbClr val="1A04BC"/>
              </a:solidFill>
              <a:effectLst/>
              <a:latin typeface="Times New Roman" panose="02020603050405020304" pitchFamily="18" charset="0"/>
              <a:ea typeface="Times New Roman" panose="02020603050405020304" pitchFamily="18" charset="0"/>
            </a:endParaRPr>
          </a:p>
          <a:p>
            <a:pPr marL="30480" marR="30480" algn="just">
              <a:lnSpc>
                <a:spcPct val="115000"/>
              </a:lnSpc>
            </a:pPr>
            <a:r>
              <a:rPr lang="vi-VN" sz="2500" dirty="0">
                <a:solidFill>
                  <a:srgbClr val="1A04BC"/>
                </a:solidFill>
                <a:effectLst/>
                <a:latin typeface="Times New Roman" panose="02020603050405020304" pitchFamily="18" charset="0"/>
                <a:ea typeface="Times New Roman" panose="02020603050405020304" pitchFamily="18" charset="0"/>
              </a:rPr>
              <a:t>tích trồng cây xanh giảm.</a:t>
            </a:r>
            <a:endParaRPr lang="en-US" sz="2500" dirty="0">
              <a:solidFill>
                <a:srgbClr val="1A04BC"/>
              </a:solidFill>
              <a:effectLst/>
              <a:latin typeface="Times New Roman" panose="02020603050405020304" pitchFamily="18" charset="0"/>
              <a:ea typeface="Times New Roman" panose="02020603050405020304" pitchFamily="18" charset="0"/>
            </a:endParaRPr>
          </a:p>
        </p:txBody>
      </p:sp>
      <p:pic>
        <p:nvPicPr>
          <p:cNvPr id="16" name="Hình ảnh 15">
            <a:extLst>
              <a:ext uri="{FF2B5EF4-FFF2-40B4-BE49-F238E27FC236}">
                <a16:creationId xmlns:a16="http://schemas.microsoft.com/office/drawing/2014/main" id="{968CAEF7-3799-1C73-C533-27553DC5F143}"/>
              </a:ext>
            </a:extLst>
          </p:cNvPr>
          <p:cNvPicPr>
            <a:picLocks noChangeAspect="1"/>
          </p:cNvPicPr>
          <p:nvPr/>
        </p:nvPicPr>
        <p:blipFill>
          <a:blip r:embed="rId2"/>
          <a:stretch>
            <a:fillRect/>
          </a:stretch>
        </p:blipFill>
        <p:spPr>
          <a:xfrm>
            <a:off x="152400" y="304800"/>
            <a:ext cx="4191000" cy="5054600"/>
          </a:xfrm>
          <a:prstGeom prst="rect">
            <a:avLst/>
          </a:prstGeom>
        </p:spPr>
      </p:pic>
      <p:pic>
        <p:nvPicPr>
          <p:cNvPr id="2" name="Hình ảnh 1">
            <a:extLst>
              <a:ext uri="{FF2B5EF4-FFF2-40B4-BE49-F238E27FC236}">
                <a16:creationId xmlns:a16="http://schemas.microsoft.com/office/drawing/2014/main" id="{A69B35FE-47D5-4C33-52E2-04DD2A6213C5}"/>
              </a:ext>
            </a:extLst>
          </p:cNvPr>
          <p:cNvPicPr>
            <a:picLocks noChangeAspect="1"/>
          </p:cNvPicPr>
          <p:nvPr/>
        </p:nvPicPr>
        <p:blipFill>
          <a:blip r:embed="rId3"/>
          <a:stretch>
            <a:fillRect/>
          </a:stretch>
        </p:blipFill>
        <p:spPr>
          <a:xfrm>
            <a:off x="4724400" y="304800"/>
            <a:ext cx="4267200" cy="5054600"/>
          </a:xfrm>
          <a:prstGeom prst="rect">
            <a:avLst/>
          </a:prstGeom>
        </p:spPr>
      </p:pic>
    </p:spTree>
    <p:extLst>
      <p:ext uri="{BB962C8B-B14F-4D97-AF65-F5344CB8AC3E}">
        <p14:creationId xmlns:p14="http://schemas.microsoft.com/office/powerpoint/2010/main" val="217070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A35CC85-233D-D0CE-59EB-0EA661989CF0}"/>
              </a:ext>
            </a:extLst>
          </p:cNvPr>
          <p:cNvSpPr txBox="1"/>
          <p:nvPr/>
        </p:nvSpPr>
        <p:spPr>
          <a:xfrm>
            <a:off x="76200" y="76201"/>
            <a:ext cx="8610600" cy="977191"/>
          </a:xfrm>
          <a:prstGeom prst="rect">
            <a:avLst/>
          </a:prstGeom>
          <a:noFill/>
        </p:spPr>
        <p:txBody>
          <a:bodyPr wrap="square">
            <a:spAutoFit/>
          </a:bodyPr>
          <a:lstStyle/>
          <a:p>
            <a:pPr marL="30480" marR="30480">
              <a:lnSpc>
                <a:spcPct val="115000"/>
              </a:lnSpc>
            </a:pPr>
            <a:r>
              <a:rPr lang="vi-VN" sz="2500" dirty="0">
                <a:solidFill>
                  <a:srgbClr val="FF0000"/>
                </a:solidFill>
                <a:effectLst/>
                <a:latin typeface="Times New Roman" panose="02020603050405020304" pitchFamily="18" charset="0"/>
                <a:ea typeface="Times New Roman" panose="02020603050405020304" pitchFamily="18" charset="0"/>
              </a:rPr>
              <a:t>Những biện pháp có thể làm giảm sự tăng hàm lượng CO</a:t>
            </a:r>
            <a:r>
              <a:rPr lang="vi-VN" sz="2500" baseline="-25000" dirty="0">
                <a:solidFill>
                  <a:srgbClr val="FF0000"/>
                </a:solidFill>
                <a:effectLst/>
                <a:latin typeface="Times New Roman" panose="02020603050405020304" pitchFamily="18" charset="0"/>
                <a:ea typeface="Times New Roman" panose="02020603050405020304" pitchFamily="18" charset="0"/>
              </a:rPr>
              <a:t>2</a:t>
            </a:r>
            <a:r>
              <a:rPr lang="vi-VN" sz="2500" dirty="0">
                <a:solidFill>
                  <a:srgbClr val="FF0000"/>
                </a:solidFill>
                <a:effectLst/>
                <a:latin typeface="Times New Roman" panose="02020603050405020304" pitchFamily="18" charset="0"/>
                <a:ea typeface="Times New Roman" panose="02020603050405020304" pitchFamily="18" charset="0"/>
              </a:rPr>
              <a:t> trong khí quyển:</a:t>
            </a:r>
            <a:endParaRPr lang="en-US" sz="2500" dirty="0">
              <a:solidFill>
                <a:srgbClr val="FF0000"/>
              </a:solidFill>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387C6947-72E4-62F7-D2CB-D8339F9445AF}"/>
              </a:ext>
            </a:extLst>
          </p:cNvPr>
          <p:cNvSpPr txBox="1"/>
          <p:nvPr/>
        </p:nvSpPr>
        <p:spPr>
          <a:xfrm>
            <a:off x="228600" y="5359401"/>
            <a:ext cx="3733800" cy="977191"/>
          </a:xfrm>
          <a:prstGeom prst="rect">
            <a:avLst/>
          </a:prstGeom>
          <a:noFill/>
        </p:spPr>
        <p:txBody>
          <a:bodyPr wrap="square">
            <a:spAutoFit/>
          </a:bodyPr>
          <a:lstStyle/>
          <a:p>
            <a:pPr marL="30480" marR="30480" algn="ctr">
              <a:lnSpc>
                <a:spcPct val="115000"/>
              </a:lnSpc>
            </a:pPr>
            <a:r>
              <a:rPr lang="vi-VN" sz="2500" dirty="0">
                <a:solidFill>
                  <a:srgbClr val="1A04BC"/>
                </a:solidFill>
                <a:effectLst/>
                <a:latin typeface="Times New Roman" panose="02020603050405020304" pitchFamily="18" charset="0"/>
                <a:ea typeface="Times New Roman" panose="02020603050405020304" pitchFamily="18" charset="0"/>
              </a:rPr>
              <a:t>Trồng thêm nhiều rừng, </a:t>
            </a:r>
            <a:endParaRPr lang="en-US" sz="2500" dirty="0">
              <a:solidFill>
                <a:srgbClr val="1A04BC"/>
              </a:solidFill>
              <a:effectLst/>
              <a:latin typeface="Times New Roman" panose="02020603050405020304" pitchFamily="18" charset="0"/>
              <a:ea typeface="Times New Roman" panose="02020603050405020304" pitchFamily="18" charset="0"/>
            </a:endParaRPr>
          </a:p>
          <a:p>
            <a:pPr marL="30480" marR="30480" algn="ctr">
              <a:lnSpc>
                <a:spcPct val="115000"/>
              </a:lnSpc>
            </a:pPr>
            <a:r>
              <a:rPr lang="vi-VN" sz="2500" dirty="0">
                <a:solidFill>
                  <a:srgbClr val="1A04BC"/>
                </a:solidFill>
                <a:effectLst/>
                <a:latin typeface="Times New Roman" panose="02020603050405020304" pitchFamily="18" charset="0"/>
                <a:ea typeface="Times New Roman" panose="02020603050405020304" pitchFamily="18" charset="0"/>
              </a:rPr>
              <a:t>nhiều cây xanh.</a:t>
            </a:r>
            <a:endParaRPr lang="en-US" sz="2500" dirty="0">
              <a:solidFill>
                <a:srgbClr val="1A04BC"/>
              </a:solidFill>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D4D75877-4DAD-62C4-5B6C-71124B0F0C1B}"/>
              </a:ext>
            </a:extLst>
          </p:cNvPr>
          <p:cNvSpPr txBox="1"/>
          <p:nvPr/>
        </p:nvSpPr>
        <p:spPr>
          <a:xfrm>
            <a:off x="4495800" y="4064842"/>
            <a:ext cx="4606834" cy="2127505"/>
          </a:xfrm>
          <a:prstGeom prst="rect">
            <a:avLst/>
          </a:prstGeom>
          <a:noFill/>
        </p:spPr>
        <p:txBody>
          <a:bodyPr wrap="square">
            <a:spAutoFit/>
          </a:bodyPr>
          <a:lstStyle/>
          <a:p>
            <a:pPr marL="30480" marR="30480" algn="just">
              <a:lnSpc>
                <a:spcPct val="115000"/>
              </a:lnSpc>
            </a:pPr>
            <a:r>
              <a:rPr lang="vi-VN" sz="2300" dirty="0">
                <a:solidFill>
                  <a:srgbClr val="1A04BC"/>
                </a:solidFill>
                <a:effectLst/>
                <a:latin typeface="Times New Roman" panose="02020603050405020304" pitchFamily="18" charset="0"/>
                <a:ea typeface="Times New Roman" panose="02020603050405020304" pitchFamily="18" charset="0"/>
              </a:rPr>
              <a:t>Sử dụng các nguồn năng lượng mới, hạn chế tạo ra khí thải độc hại, và khí CO</a:t>
            </a:r>
            <a:r>
              <a:rPr lang="vi-VN" sz="2300" baseline="-25000" dirty="0">
                <a:solidFill>
                  <a:srgbClr val="1A04BC"/>
                </a:solidFill>
                <a:effectLst/>
                <a:latin typeface="Times New Roman" panose="02020603050405020304" pitchFamily="18" charset="0"/>
                <a:ea typeface="Times New Roman" panose="02020603050405020304" pitchFamily="18" charset="0"/>
              </a:rPr>
              <a:t>2</a:t>
            </a:r>
            <a:r>
              <a:rPr lang="vi-VN" sz="2300" dirty="0">
                <a:solidFill>
                  <a:srgbClr val="1A04BC"/>
                </a:solidFill>
                <a:effectLst/>
                <a:latin typeface="Times New Roman" panose="02020603050405020304" pitchFamily="18" charset="0"/>
                <a:ea typeface="Times New Roman" panose="02020603050405020304" pitchFamily="18" charset="0"/>
              </a:rPr>
              <a:t> trong sản xuất và giao thông, sinh hoạt như: năng lượng gió, mặt trời, nước,</a:t>
            </a:r>
            <a:r>
              <a:rPr lang="en-US" sz="2300" dirty="0">
                <a:solidFill>
                  <a:srgbClr val="1A04BC"/>
                </a:solidFill>
                <a:effectLst/>
                <a:latin typeface="Times New Roman" panose="02020603050405020304" pitchFamily="18" charset="0"/>
                <a:ea typeface="Times New Roman" panose="02020603050405020304" pitchFamily="18" charset="0"/>
              </a:rPr>
              <a:t>…</a:t>
            </a:r>
          </a:p>
        </p:txBody>
      </p:sp>
      <p:pic>
        <p:nvPicPr>
          <p:cNvPr id="8" name="Hình ảnh 7">
            <a:extLst>
              <a:ext uri="{FF2B5EF4-FFF2-40B4-BE49-F238E27FC236}">
                <a16:creationId xmlns:a16="http://schemas.microsoft.com/office/drawing/2014/main" id="{9AFDC102-8759-822E-086F-4C06067A3538}"/>
              </a:ext>
            </a:extLst>
          </p:cNvPr>
          <p:cNvPicPr>
            <a:picLocks noChangeAspect="1"/>
          </p:cNvPicPr>
          <p:nvPr/>
        </p:nvPicPr>
        <p:blipFill>
          <a:blip r:embed="rId2"/>
          <a:stretch>
            <a:fillRect/>
          </a:stretch>
        </p:blipFill>
        <p:spPr>
          <a:xfrm>
            <a:off x="152400" y="1600201"/>
            <a:ext cx="3810000" cy="3555999"/>
          </a:xfrm>
          <a:prstGeom prst="rect">
            <a:avLst/>
          </a:prstGeom>
        </p:spPr>
      </p:pic>
      <p:pic>
        <p:nvPicPr>
          <p:cNvPr id="9" name="Hình ảnh 8">
            <a:extLst>
              <a:ext uri="{FF2B5EF4-FFF2-40B4-BE49-F238E27FC236}">
                <a16:creationId xmlns:a16="http://schemas.microsoft.com/office/drawing/2014/main" id="{7DCB887B-60E0-3E95-8B63-DEF6C8762BD8}"/>
              </a:ext>
            </a:extLst>
          </p:cNvPr>
          <p:cNvPicPr>
            <a:picLocks noChangeAspect="1"/>
          </p:cNvPicPr>
          <p:nvPr/>
        </p:nvPicPr>
        <p:blipFill>
          <a:blip r:embed="rId3"/>
          <a:stretch>
            <a:fillRect/>
          </a:stretch>
        </p:blipFill>
        <p:spPr>
          <a:xfrm>
            <a:off x="4267200" y="787400"/>
            <a:ext cx="4648200" cy="3251200"/>
          </a:xfrm>
          <a:prstGeom prst="rect">
            <a:avLst/>
          </a:prstGeom>
        </p:spPr>
      </p:pic>
    </p:spTree>
    <p:extLst>
      <p:ext uri="{BB962C8B-B14F-4D97-AF65-F5344CB8AC3E}">
        <p14:creationId xmlns:p14="http://schemas.microsoft.com/office/powerpoint/2010/main" val="113210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ntitled"/>
          <p:cNvPicPr>
            <a:picLocks noChangeAspect="1" noChangeArrowheads="1"/>
          </p:cNvPicPr>
          <p:nvPr/>
        </p:nvPicPr>
        <p:blipFill>
          <a:blip r:embed="rId2">
            <a:lum bright="20000" contrast="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762000"/>
            <a:ext cx="8915400" cy="2382191"/>
          </a:xfrm>
          <a:prstGeom prst="rect">
            <a:avLst/>
          </a:prstGeom>
        </p:spPr>
        <p:txBody>
          <a:bodyPr wrap="square">
            <a:spAutoFit/>
          </a:bodyPr>
          <a:lstStyle/>
          <a:p>
            <a:pPr lvl="0" algn="ctr" defTabSz="1155700">
              <a:lnSpc>
                <a:spcPct val="90000"/>
              </a:lnSpc>
              <a:spcBef>
                <a:spcPct val="0"/>
              </a:spcBef>
              <a:spcAft>
                <a:spcPct val="35000"/>
              </a:spcAft>
            </a:pPr>
            <a:r>
              <a:rPr lang="en-US" sz="3200" b="1" dirty="0" err="1">
                <a:solidFill>
                  <a:srgbClr val="1A04BC"/>
                </a:solidFill>
                <a:latin typeface="Times New Roman" pitchFamily="18" charset="0"/>
                <a:cs typeface="Times New Roman" pitchFamily="18" charset="0"/>
              </a:rPr>
              <a:t>Quan</a:t>
            </a:r>
            <a:r>
              <a:rPr lang="en-US" sz="3200" b="1" dirty="0">
                <a:solidFill>
                  <a:srgbClr val="1A04BC"/>
                </a:solidFill>
                <a:latin typeface="Times New Roman" pitchFamily="18" charset="0"/>
                <a:cs typeface="Times New Roman" pitchFamily="18" charset="0"/>
              </a:rPr>
              <a:t> </a:t>
            </a:r>
            <a:r>
              <a:rPr lang="en-US" sz="3200" b="1" dirty="0" err="1">
                <a:solidFill>
                  <a:srgbClr val="1A04BC"/>
                </a:solidFill>
                <a:latin typeface="Times New Roman" pitchFamily="18" charset="0"/>
                <a:cs typeface="Times New Roman" pitchFamily="18" charset="0"/>
              </a:rPr>
              <a:t>sát</a:t>
            </a:r>
            <a:r>
              <a:rPr lang="en-US" sz="3200" b="1" dirty="0">
                <a:solidFill>
                  <a:srgbClr val="1A04BC"/>
                </a:solidFill>
                <a:latin typeface="Times New Roman" pitchFamily="18" charset="0"/>
                <a:cs typeface="Times New Roman" pitchFamily="18" charset="0"/>
              </a:rPr>
              <a:t> </a:t>
            </a:r>
            <a:r>
              <a:rPr lang="en-US" sz="3200" b="1" dirty="0" err="1">
                <a:solidFill>
                  <a:srgbClr val="1A04BC"/>
                </a:solidFill>
                <a:latin typeface="Times New Roman" pitchFamily="18" charset="0"/>
                <a:cs typeface="Times New Roman" pitchFamily="18" charset="0"/>
              </a:rPr>
              <a:t>thí</a:t>
            </a:r>
            <a:r>
              <a:rPr lang="en-US" sz="3200" b="1" dirty="0">
                <a:solidFill>
                  <a:srgbClr val="1A04BC"/>
                </a:solidFill>
                <a:latin typeface="Times New Roman" pitchFamily="18" charset="0"/>
                <a:cs typeface="Times New Roman" pitchFamily="18" charset="0"/>
              </a:rPr>
              <a:t> </a:t>
            </a:r>
            <a:r>
              <a:rPr lang="en-US" sz="3200" b="1" dirty="0" err="1">
                <a:solidFill>
                  <a:srgbClr val="1A04BC"/>
                </a:solidFill>
                <a:latin typeface="Times New Roman" pitchFamily="18" charset="0"/>
                <a:cs typeface="Times New Roman" pitchFamily="18" charset="0"/>
              </a:rPr>
              <a:t>nghiệm</a:t>
            </a:r>
            <a:r>
              <a:rPr lang="en-US" sz="3200" b="1" dirty="0">
                <a:solidFill>
                  <a:srgbClr val="1A04BC"/>
                </a:solidFill>
                <a:latin typeface="Times New Roman" pitchFamily="18" charset="0"/>
                <a:cs typeface="Times New Roman" pitchFamily="18" charset="0"/>
              </a:rPr>
              <a:t> </a:t>
            </a:r>
            <a:r>
              <a:rPr lang="en-US" sz="3200" b="1" dirty="0" err="1">
                <a:solidFill>
                  <a:srgbClr val="1A04BC"/>
                </a:solidFill>
                <a:latin typeface="Times New Roman" pitchFamily="18" charset="0"/>
                <a:cs typeface="Times New Roman" pitchFamily="18" charset="0"/>
              </a:rPr>
              <a:t>và</a:t>
            </a:r>
            <a:r>
              <a:rPr lang="en-US" sz="3200" b="1" dirty="0">
                <a:solidFill>
                  <a:srgbClr val="1A04BC"/>
                </a:solidFill>
                <a:latin typeface="Times New Roman" pitchFamily="18" charset="0"/>
                <a:cs typeface="Times New Roman" pitchFamily="18" charset="0"/>
              </a:rPr>
              <a:t> </a:t>
            </a:r>
            <a:r>
              <a:rPr lang="en-US" sz="3200" b="1" dirty="0" err="1">
                <a:solidFill>
                  <a:srgbClr val="1A04BC"/>
                </a:solidFill>
                <a:latin typeface="Times New Roman" pitchFamily="18" charset="0"/>
                <a:cs typeface="Times New Roman" pitchFamily="18" charset="0"/>
              </a:rPr>
              <a:t>trả</a:t>
            </a:r>
            <a:r>
              <a:rPr lang="en-US" sz="3200" b="1" dirty="0">
                <a:solidFill>
                  <a:srgbClr val="1A04BC"/>
                </a:solidFill>
                <a:latin typeface="Times New Roman" pitchFamily="18" charset="0"/>
                <a:cs typeface="Times New Roman" pitchFamily="18" charset="0"/>
              </a:rPr>
              <a:t> </a:t>
            </a:r>
            <a:r>
              <a:rPr lang="en-US" sz="3200" b="1" dirty="0" err="1">
                <a:solidFill>
                  <a:srgbClr val="1A04BC"/>
                </a:solidFill>
                <a:latin typeface="Times New Roman" pitchFamily="18" charset="0"/>
                <a:cs typeface="Times New Roman" pitchFamily="18" charset="0"/>
              </a:rPr>
              <a:t>lời</a:t>
            </a:r>
            <a:endParaRPr lang="en-US" sz="3200" b="1" dirty="0">
              <a:solidFill>
                <a:srgbClr val="1A04BC"/>
              </a:solidFill>
              <a:latin typeface="Times New Roman" pitchFamily="18" charset="0"/>
              <a:cs typeface="Times New Roman" pitchFamily="18" charset="0"/>
            </a:endParaRPr>
          </a:p>
          <a:p>
            <a:pPr marL="514350" indent="-514350" algn="just" defTabSz="1155700">
              <a:lnSpc>
                <a:spcPct val="90000"/>
              </a:lnSpc>
              <a:spcBef>
                <a:spcPct val="0"/>
              </a:spcBef>
              <a:spcAft>
                <a:spcPct val="35000"/>
              </a:spcAft>
              <a:buAutoNum type="arabicPeriod"/>
            </a:pPr>
            <a:r>
              <a:rPr lang="en-US" sz="3200" b="1" i="1" dirty="0" err="1">
                <a:latin typeface="Times New Roman" pitchFamily="18" charset="0"/>
                <a:cs typeface="Times New Roman" pitchFamily="18" charset="0"/>
              </a:rPr>
              <a:t>Mô</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tả</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hiện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tượng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xảy</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ra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với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các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đinh</a:t>
            </a:r>
            <a:r>
              <a:rPr lang="en-US" sz="3200" b="1" i="1" dirty="0">
                <a:latin typeface="Times New Roman" pitchFamily="18" charset="0"/>
                <a:cs typeface="Times New Roman" pitchFamily="18" charset="0"/>
              </a:rPr>
              <a:t>?</a:t>
            </a:r>
          </a:p>
          <a:p>
            <a:pPr marL="514350" indent="-514350" algn="just" defTabSz="1155700">
              <a:lnSpc>
                <a:spcPct val="90000"/>
              </a:lnSpc>
              <a:spcBef>
                <a:spcPct val="0"/>
              </a:spcBef>
              <a:spcAft>
                <a:spcPct val="35000"/>
              </a:spcAft>
              <a:buFontTx/>
              <a:buAutoNum type="arabicPeriod"/>
            </a:pPr>
            <a:r>
              <a:rPr lang="en-US" sz="3200" b="1" i="1" dirty="0" err="1">
                <a:latin typeface="Times New Roman" pitchFamily="18" charset="0"/>
                <a:cs typeface="Times New Roman" pitchFamily="18" charset="0"/>
              </a:rPr>
              <a:t>Đinh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rơi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xuống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chứng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tỏ</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điều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gì</a:t>
            </a:r>
            <a:r>
              <a:rPr lang="en-US" sz="3200" b="1" i="1" dirty="0">
                <a:latin typeface="Times New Roman" pitchFamily="18" charset="0"/>
                <a:cs typeface="Times New Roman" pitchFamily="18" charset="0"/>
              </a:rPr>
              <a:t>?</a:t>
            </a:r>
          </a:p>
          <a:p>
            <a:pPr marL="514350" indent="-514350" algn="just" defTabSz="1155700">
              <a:lnSpc>
                <a:spcPct val="90000"/>
              </a:lnSpc>
              <a:spcBef>
                <a:spcPct val="0"/>
              </a:spcBef>
              <a:spcAft>
                <a:spcPct val="35000"/>
              </a:spcAft>
              <a:buFontTx/>
              <a:buAutoNum type="arabicPeriod"/>
            </a:pPr>
            <a:r>
              <a:rPr lang="en-US" sz="3200" b="1" i="1" dirty="0" err="1">
                <a:latin typeface="Times New Roman" pitchFamily="18" charset="0"/>
                <a:cs typeface="Times New Roman" pitchFamily="18" charset="0"/>
              </a:rPr>
              <a:t>Đinh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rơi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xuống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lần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lượt</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theo</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thứ</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tự</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nào</a:t>
            </a:r>
            <a:r>
              <a:rPr lang="en-US" sz="3200" b="1" i="1" dirty="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0849194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ộp Văn bản 10">
            <a:extLst>
              <a:ext uri="{FF2B5EF4-FFF2-40B4-BE49-F238E27FC236}">
                <a16:creationId xmlns:a16="http://schemas.microsoft.com/office/drawing/2014/main" id="{342CE8BA-EA4B-485C-44F6-CF9B4EE0E21C}"/>
              </a:ext>
            </a:extLst>
          </p:cNvPr>
          <p:cNvSpPr txBox="1"/>
          <p:nvPr/>
        </p:nvSpPr>
        <p:spPr>
          <a:xfrm>
            <a:off x="152400" y="4851401"/>
            <a:ext cx="8839200" cy="1384995"/>
          </a:xfrm>
          <a:prstGeom prst="rect">
            <a:avLst/>
          </a:prstGeom>
          <a:noFill/>
        </p:spPr>
        <p:txBody>
          <a:bodyPr wrap="square">
            <a:spAutoFit/>
          </a:bodyPr>
          <a:lstStyle/>
          <a:p>
            <a:r>
              <a:rPr lang="vi-VN" sz="2800" dirty="0">
                <a:solidFill>
                  <a:srgbClr val="1A04BC"/>
                </a:solidFill>
                <a:effectLst/>
                <a:latin typeface="Times New Roman" panose="02020603050405020304" pitchFamily="18" charset="0"/>
                <a:ea typeface="Times New Roman" panose="02020603050405020304" pitchFamily="18" charset="0"/>
              </a:rPr>
              <a:t>Chuyển từ phương tiện giao thông chạy bằng xăng, dầu sang các phương tiện giao thông chạy bằng điện: xe máy điện, xe ô tô điện, …</a:t>
            </a:r>
            <a:endParaRPr lang="en-US" sz="2800" dirty="0">
              <a:solidFill>
                <a:srgbClr val="1A04BC"/>
              </a:solidFill>
            </a:endParaRPr>
          </a:p>
        </p:txBody>
      </p:sp>
      <p:pic>
        <p:nvPicPr>
          <p:cNvPr id="12" name="Hình ảnh 11">
            <a:extLst>
              <a:ext uri="{FF2B5EF4-FFF2-40B4-BE49-F238E27FC236}">
                <a16:creationId xmlns:a16="http://schemas.microsoft.com/office/drawing/2014/main" id="{8352E372-59F7-99B2-8BDA-BC135EAE63FA}"/>
              </a:ext>
            </a:extLst>
          </p:cNvPr>
          <p:cNvPicPr>
            <a:picLocks noChangeAspect="1"/>
          </p:cNvPicPr>
          <p:nvPr/>
        </p:nvPicPr>
        <p:blipFill>
          <a:blip r:embed="rId2"/>
          <a:stretch>
            <a:fillRect/>
          </a:stretch>
        </p:blipFill>
        <p:spPr>
          <a:xfrm>
            <a:off x="4876800" y="304800"/>
            <a:ext cx="3733800" cy="4445000"/>
          </a:xfrm>
          <a:prstGeom prst="rect">
            <a:avLst/>
          </a:prstGeom>
        </p:spPr>
      </p:pic>
      <p:pic>
        <p:nvPicPr>
          <p:cNvPr id="13" name="Hình ảnh 12">
            <a:extLst>
              <a:ext uri="{FF2B5EF4-FFF2-40B4-BE49-F238E27FC236}">
                <a16:creationId xmlns:a16="http://schemas.microsoft.com/office/drawing/2014/main" id="{650E99FB-82E0-2908-51BF-F08C033963C0}"/>
              </a:ext>
            </a:extLst>
          </p:cNvPr>
          <p:cNvPicPr>
            <a:picLocks noChangeAspect="1"/>
          </p:cNvPicPr>
          <p:nvPr/>
        </p:nvPicPr>
        <p:blipFill>
          <a:blip r:embed="rId3"/>
          <a:stretch>
            <a:fillRect/>
          </a:stretch>
        </p:blipFill>
        <p:spPr>
          <a:xfrm>
            <a:off x="304800" y="304800"/>
            <a:ext cx="4114800" cy="4343400"/>
          </a:xfrm>
          <a:prstGeom prst="rect">
            <a:avLst/>
          </a:prstGeom>
        </p:spPr>
      </p:pic>
    </p:spTree>
    <p:extLst>
      <p:ext uri="{BB962C8B-B14F-4D97-AF65-F5344CB8AC3E}">
        <p14:creationId xmlns:p14="http://schemas.microsoft.com/office/powerpoint/2010/main" val="16231462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D83B1B4-069E-2617-ABC5-8611AD91832F}"/>
              </a:ext>
            </a:extLst>
          </p:cNvPr>
          <p:cNvSpPr txBox="1"/>
          <p:nvPr/>
        </p:nvSpPr>
        <p:spPr>
          <a:xfrm>
            <a:off x="838200" y="76200"/>
            <a:ext cx="6934200" cy="587853"/>
          </a:xfrm>
          <a:prstGeom prst="rect">
            <a:avLst/>
          </a:prstGeom>
          <a:noFill/>
        </p:spPr>
        <p:txBody>
          <a:bodyPr wrap="square">
            <a:spAutoFit/>
          </a:bodyPr>
          <a:lstStyle/>
          <a:p>
            <a:pPr marL="30480" marR="30480" algn="just">
              <a:lnSpc>
                <a:spcPct val="115000"/>
              </a:lnSpc>
            </a:pP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a:t>
            </a:r>
            <a:r>
              <a:rPr lang="vi-VN"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 và các bạn có thể</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141AFC6D-BCC3-0040-B93D-4760DDF1C54B}"/>
              </a:ext>
            </a:extLst>
          </p:cNvPr>
          <p:cNvSpPr txBox="1"/>
          <p:nvPr/>
        </p:nvSpPr>
        <p:spPr>
          <a:xfrm>
            <a:off x="0" y="5054601"/>
            <a:ext cx="4572000" cy="1083374"/>
          </a:xfrm>
          <a:prstGeom prst="rect">
            <a:avLst/>
          </a:prstGeom>
          <a:noFill/>
        </p:spPr>
        <p:txBody>
          <a:bodyPr wrap="square">
            <a:spAutoFit/>
          </a:bodyPr>
          <a:lstStyle/>
          <a:p>
            <a:pPr marL="30480" marR="30480" algn="ctr">
              <a:lnSpc>
                <a:spcPct val="115000"/>
              </a:lnSpc>
            </a:pPr>
            <a:r>
              <a:rPr lang="vi-VN"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Tham gia các hoạt động trồng cây xanh.</a:t>
            </a:r>
            <a:endPar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519D99C6-AD68-562D-C4C5-3B7F1D33A95C}"/>
              </a:ext>
            </a:extLst>
          </p:cNvPr>
          <p:cNvSpPr txBox="1"/>
          <p:nvPr/>
        </p:nvSpPr>
        <p:spPr>
          <a:xfrm>
            <a:off x="4724400" y="4851401"/>
            <a:ext cx="4191000" cy="1246495"/>
          </a:xfrm>
          <a:prstGeom prst="rect">
            <a:avLst/>
          </a:prstGeom>
          <a:noFill/>
        </p:spPr>
        <p:txBody>
          <a:bodyPr wrap="square">
            <a:spAutoFit/>
          </a:bodyPr>
          <a:lstStyle/>
          <a:p>
            <a:pPr algn="ct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Hạn</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máy</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bay,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tiện</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(ô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tô</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máy</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xăng</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dầu</a:t>
            </a:r>
            <a:r>
              <a:rPr lang="en-US" sz="25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500" dirty="0">
              <a:solidFill>
                <a:srgbClr val="1A04BC"/>
              </a:solidFill>
              <a:latin typeface="Times New Roman" panose="02020603050405020304" pitchFamily="18" charset="0"/>
              <a:cs typeface="Times New Roman" panose="02020603050405020304" pitchFamily="18" charset="0"/>
            </a:endParaRPr>
          </a:p>
        </p:txBody>
      </p:sp>
      <p:pic>
        <p:nvPicPr>
          <p:cNvPr id="1026" name="Picture 2" descr="Em yêu rừng xanh” đến với học sinh vùng biên giới - Tuổi Trẻ Online">
            <a:extLst>
              <a:ext uri="{FF2B5EF4-FFF2-40B4-BE49-F238E27FC236}">
                <a16:creationId xmlns:a16="http://schemas.microsoft.com/office/drawing/2014/main" id="{93306A5F-99D9-4DAE-909A-D2477C7D7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4038600" cy="3556000"/>
          </a:xfrm>
          <a:prstGeom prst="rect">
            <a:avLst/>
          </a:prstGeom>
          <a:noFill/>
          <a:extLst>
            <a:ext uri="{909E8E84-426E-40DD-AFC4-6F175D3DCCD1}">
              <a14:hiddenFill xmlns:a14="http://schemas.microsoft.com/office/drawing/2010/main">
                <a:solidFill>
                  <a:srgbClr val="FFFFFF"/>
                </a:solidFill>
              </a14:hiddenFill>
            </a:ext>
          </a:extLst>
        </p:spPr>
      </p:pic>
      <p:pic>
        <p:nvPicPr>
          <p:cNvPr id="8" name="Hình ảnh 7">
            <a:extLst>
              <a:ext uri="{FF2B5EF4-FFF2-40B4-BE49-F238E27FC236}">
                <a16:creationId xmlns:a16="http://schemas.microsoft.com/office/drawing/2014/main" id="{0D03027D-BF3C-4B4D-25F7-1D8F30BBE871}"/>
              </a:ext>
            </a:extLst>
          </p:cNvPr>
          <p:cNvPicPr>
            <a:picLocks noChangeAspect="1"/>
          </p:cNvPicPr>
          <p:nvPr/>
        </p:nvPicPr>
        <p:blipFill>
          <a:blip r:embed="rId3"/>
          <a:stretch>
            <a:fillRect/>
          </a:stretch>
        </p:blipFill>
        <p:spPr>
          <a:xfrm>
            <a:off x="4800600" y="889000"/>
            <a:ext cx="3886200" cy="3784600"/>
          </a:xfrm>
          <a:prstGeom prst="rect">
            <a:avLst/>
          </a:prstGeom>
        </p:spPr>
      </p:pic>
    </p:spTree>
    <p:extLst>
      <p:ext uri="{BB962C8B-B14F-4D97-AF65-F5344CB8AC3E}">
        <p14:creationId xmlns:p14="http://schemas.microsoft.com/office/powerpoint/2010/main" val="275692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76200" y="0"/>
            <a:ext cx="9220200" cy="6858000"/>
          </a:xfrm>
          <a:prstGeom prst="rect">
            <a:avLst/>
          </a:prstGeom>
        </p:spPr>
      </p:pic>
      <p:grpSp>
        <p:nvGrpSpPr>
          <p:cNvPr id="6" name="Group 5"/>
          <p:cNvGrpSpPr/>
          <p:nvPr/>
        </p:nvGrpSpPr>
        <p:grpSpPr>
          <a:xfrm>
            <a:off x="282428" y="967840"/>
            <a:ext cx="5127772" cy="733961"/>
            <a:chOff x="228607" y="389327"/>
            <a:chExt cx="10840208" cy="807654"/>
          </a:xfrm>
          <a:scene3d>
            <a:camera prst="orthographicFront"/>
            <a:lightRig rig="threePt" dir="t"/>
          </a:scene3d>
        </p:grpSpPr>
        <p:sp>
          <p:nvSpPr>
            <p:cNvPr id="7" name="Rounded Rectangle 6"/>
            <p:cNvSpPr/>
            <p:nvPr/>
          </p:nvSpPr>
          <p:spPr>
            <a:xfrm>
              <a:off x="228607" y="406398"/>
              <a:ext cx="7732210" cy="790583"/>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228607" y="389327"/>
              <a:ext cx="10840208" cy="71339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4000" b="1" dirty="0">
                  <a:solidFill>
                    <a:srgbClr val="1A04BC"/>
                  </a:solidFill>
                  <a:latin typeface="Times New Roman" pitchFamily="18" charset="0"/>
                  <a:cs typeface="Times New Roman" pitchFamily="18" charset="0"/>
                </a:rPr>
                <a:t>LUYỆN TẬP</a:t>
              </a:r>
              <a:endParaRPr lang="en-US" sz="4000" b="1" kern="1200" dirty="0">
                <a:solidFill>
                  <a:srgbClr val="1A04BC"/>
                </a:solidFill>
                <a:effectLst/>
                <a:latin typeface="Times New Roman" pitchFamily="18" charset="0"/>
                <a:cs typeface="Times New Roman" pitchFamily="18" charset="0"/>
              </a:endParaRPr>
            </a:p>
          </p:txBody>
        </p:sp>
      </p:grpSp>
      <p:sp>
        <p:nvSpPr>
          <p:cNvPr id="9" name="Rectangle 2"/>
          <p:cNvSpPr txBox="1">
            <a:spLocks noChangeArrowheads="1"/>
          </p:cNvSpPr>
          <p:nvPr/>
        </p:nvSpPr>
        <p:spPr>
          <a:xfrm>
            <a:off x="152400" y="2819400"/>
            <a:ext cx="8229600" cy="2133600"/>
          </a:xfrm>
          <a:prstGeom prst="rect">
            <a:avLst/>
          </a:prstGeom>
          <a:solidFill>
            <a:schemeClr val="bg1"/>
          </a:solidFill>
          <a:scene3d>
            <a:camera prst="perspectiveLef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anchor="ct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6000" dirty="0">
                <a:solidFill>
                  <a:srgbClr val="FF0000"/>
                </a:solidFill>
                <a:latin typeface="Times New Roman" pitchFamily="18" charset="0"/>
                <a:cs typeface="Times New Roman" pitchFamily="18" charset="0"/>
              </a:rPr>
              <a:t>Ô SỐ MAY MẮN</a:t>
            </a:r>
          </a:p>
        </p:txBody>
      </p:sp>
    </p:spTree>
    <p:extLst>
      <p:ext uri="{BB962C8B-B14F-4D97-AF65-F5344CB8AC3E}">
        <p14:creationId xmlns:p14="http://schemas.microsoft.com/office/powerpoint/2010/main" val="236707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b="4819"/>
          <a:stretch/>
        </p:blipFill>
        <p:spPr>
          <a:xfrm>
            <a:off x="-76200" y="0"/>
            <a:ext cx="9220200" cy="6858000"/>
          </a:xfrm>
          <a:prstGeom prst="rect">
            <a:avLst/>
          </a:prstGeom>
        </p:spPr>
      </p:pic>
      <p:sp>
        <p:nvSpPr>
          <p:cNvPr id="10" name="Rectangle 9">
            <a:hlinkClick r:id="rId5" action="ppaction://hlinksldjump"/>
          </p:cNvPr>
          <p:cNvSpPr/>
          <p:nvPr/>
        </p:nvSpPr>
        <p:spPr>
          <a:xfrm>
            <a:off x="304800" y="1250078"/>
            <a:ext cx="1295400" cy="2215991"/>
          </a:xfrm>
          <a:prstGeom prst="rect">
            <a:avLst/>
          </a:prstGeom>
          <a:blipFill>
            <a:blip r:embed="rId6"/>
            <a:tile tx="0" ty="0" sx="100000" sy="100000" flip="none" algn="tl"/>
          </a:bli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1"/>
          </a:lnRef>
          <a:fillRef idx="3">
            <a:schemeClr val="accent1"/>
          </a:fillRef>
          <a:effectRef idx="3">
            <a:schemeClr val="accent1"/>
          </a:effectRef>
          <a:fontRef idx="minor">
            <a:schemeClr val="lt1"/>
          </a:fontRef>
        </p:style>
        <p:txBody>
          <a:bodyPr wrap="square" lIns="91440" tIns="45720" rIns="91440" bIns="45720" anchor="ctr">
            <a:spAutoFit/>
            <a:sp3d contourW="12700">
              <a:bevelT w="25400" h="25400"/>
              <a:contourClr>
                <a:schemeClr val="accent6">
                  <a:shade val="73000"/>
                </a:schemeClr>
              </a:contourClr>
            </a:sp3d>
          </a:bodyPr>
          <a:lstStyle/>
          <a:p>
            <a:pPr algn="ctr"/>
            <a:r>
              <a:rPr lang="en-US" sz="13800" b="1" kern="1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ea typeface="Tahoma" pitchFamily="34" charset="0"/>
                <a:cs typeface="Times New Roman" pitchFamily="18" charset="0"/>
                <a:hlinkClick r:id="rId7" action="ppaction://hlinksldjump"/>
              </a:rPr>
              <a:t>1</a:t>
            </a:r>
            <a:endParaRPr lang="en-US"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1" name="Rectangle 10">
            <a:hlinkClick r:id="rId8" action="ppaction://hlinksldjump"/>
          </p:cNvPr>
          <p:cNvSpPr/>
          <p:nvPr/>
        </p:nvSpPr>
        <p:spPr>
          <a:xfrm>
            <a:off x="6781800" y="1461533"/>
            <a:ext cx="1295400" cy="2215991"/>
          </a:xfrm>
          <a:prstGeom prst="rect">
            <a:avLst/>
          </a:prstGeom>
          <a:solidFill>
            <a:srgbClr val="00FF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1"/>
          </a:lnRef>
          <a:fillRef idx="3">
            <a:schemeClr val="accent1"/>
          </a:fillRef>
          <a:effectRef idx="3">
            <a:schemeClr val="accent1"/>
          </a:effectRef>
          <a:fontRef idx="minor">
            <a:schemeClr val="lt1"/>
          </a:fontRef>
        </p:style>
        <p:txBody>
          <a:bodyPr wrap="square" lIns="91440" tIns="45720" rIns="91440" bIns="45720" anchor="ctr">
            <a:spAutoFit/>
            <a:sp3d contourW="12700">
              <a:bevelT w="25400" h="25400"/>
              <a:contourClr>
                <a:schemeClr val="accent6">
                  <a:shade val="73000"/>
                </a:schemeClr>
              </a:contourClr>
            </a:sp3d>
          </a:bodyPr>
          <a:lstStyle/>
          <a:p>
            <a:pPr algn="ctr"/>
            <a:r>
              <a:rPr lang="en-US" sz="13800" b="1" kern="1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ea typeface="Tahoma" pitchFamily="34" charset="0"/>
                <a:cs typeface="Times New Roman" pitchFamily="18" charset="0"/>
                <a:hlinkClick r:id="rId9" action="ppaction://hlinksldjump"/>
              </a:rPr>
              <a:t>4</a:t>
            </a:r>
            <a:endParaRPr lang="en-US"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2" name="Rectangle 11">
            <a:hlinkClick r:id="rId7" action="ppaction://hlinksldjump"/>
          </p:cNvPr>
          <p:cNvSpPr/>
          <p:nvPr/>
        </p:nvSpPr>
        <p:spPr>
          <a:xfrm>
            <a:off x="5486400" y="3993278"/>
            <a:ext cx="1295400" cy="2215991"/>
          </a:xfrm>
          <a:prstGeom prst="rect">
            <a:avLst/>
          </a:prstGeom>
          <a:solidFill>
            <a:srgbClr val="FFCC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0">
            <a:schemeClr val="accent1"/>
          </a:lnRef>
          <a:fillRef idx="3">
            <a:schemeClr val="accent1"/>
          </a:fillRef>
          <a:effectRef idx="3">
            <a:schemeClr val="accent1"/>
          </a:effectRef>
          <a:fontRef idx="minor">
            <a:schemeClr val="lt1"/>
          </a:fontRef>
        </p:style>
        <p:txBody>
          <a:bodyPr wrap="square" lIns="91440" tIns="45720" rIns="91440" bIns="45720" anchor="ctr">
            <a:spAutoFit/>
            <a:sp3d contourW="12700">
              <a:bevelT w="25400" h="25400"/>
              <a:contourClr>
                <a:schemeClr val="accent6">
                  <a:shade val="73000"/>
                </a:schemeClr>
              </a:contourClr>
            </a:sp3d>
          </a:bodyPr>
          <a:lstStyle/>
          <a:p>
            <a:pPr algn="ctr"/>
            <a:r>
              <a:rPr lang="en-US" sz="13800" b="1" kern="1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ea typeface="Tahoma" pitchFamily="34" charset="0"/>
                <a:cs typeface="Times New Roman" pitchFamily="18" charset="0"/>
                <a:hlinkClick r:id="rId10" action="ppaction://hlinksldjump"/>
              </a:rPr>
              <a:t>7</a:t>
            </a:r>
            <a:endParaRPr lang="en-US"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3" name="Rectangle 12">
            <a:hlinkClick r:id="rId9" action="ppaction://hlinksldjump"/>
          </p:cNvPr>
          <p:cNvSpPr/>
          <p:nvPr/>
        </p:nvSpPr>
        <p:spPr>
          <a:xfrm>
            <a:off x="2286000" y="1423922"/>
            <a:ext cx="1295400" cy="2215991"/>
          </a:xfrm>
          <a:prstGeom prst="rect">
            <a:avLst/>
          </a:prstGeom>
          <a:solidFill>
            <a:srgbClr val="FFFF00"/>
          </a:solidFill>
          <a:scene3d>
            <a:camera prst="isometricOffAxis2Left"/>
            <a:lightRig rig="glow" dir="t">
              <a:rot lat="0" lon="0" rev="6360000"/>
            </a:lightRig>
          </a:scene3d>
          <a:sp3d contourW="1000"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wrap="square" lIns="91440" tIns="45720" rIns="91440" bIns="45720" anchor="ctr">
            <a:spAutoFit/>
            <a:sp3d contourW="12700">
              <a:bevelT w="25400" h="25400"/>
              <a:contourClr>
                <a:schemeClr val="accent6">
                  <a:shade val="73000"/>
                </a:schemeClr>
              </a:contourClr>
            </a:sp3d>
          </a:bodyPr>
          <a:lstStyle/>
          <a:p>
            <a:pPr algn="ctr"/>
            <a:r>
              <a:rPr lang="en-US" sz="13800" b="1" kern="1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ea typeface="Tahoma" pitchFamily="34" charset="0"/>
                <a:cs typeface="Times New Roman" pitchFamily="18" charset="0"/>
                <a:hlinkClick r:id="rId3" action="ppaction://hlinksldjump"/>
              </a:rPr>
              <a:t>2</a:t>
            </a:r>
            <a:endParaRPr lang="en-US"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4" name="Rectangle 13">
            <a:hlinkClick r:id="rId11" action="ppaction://hlinksldjump"/>
          </p:cNvPr>
          <p:cNvSpPr/>
          <p:nvPr/>
        </p:nvSpPr>
        <p:spPr>
          <a:xfrm>
            <a:off x="4419600" y="1467467"/>
            <a:ext cx="1295400" cy="2215991"/>
          </a:xfrm>
          <a:prstGeom prst="rect">
            <a:avLst/>
          </a:prstGeom>
          <a:solidFill>
            <a:srgbClr val="00B0F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0">
            <a:schemeClr val="accent1"/>
          </a:lnRef>
          <a:fillRef idx="3">
            <a:schemeClr val="accent1"/>
          </a:fillRef>
          <a:effectRef idx="3">
            <a:schemeClr val="accent1"/>
          </a:effectRef>
          <a:fontRef idx="minor">
            <a:schemeClr val="lt1"/>
          </a:fontRef>
        </p:style>
        <p:txBody>
          <a:bodyPr wrap="square" lIns="91440" tIns="45720" rIns="91440" bIns="45720" anchor="ctr">
            <a:spAutoFit/>
            <a:sp3d contourW="12700">
              <a:bevelT w="25400" h="25400"/>
              <a:contourClr>
                <a:schemeClr val="accent6">
                  <a:shade val="73000"/>
                </a:schemeClr>
              </a:contourClr>
            </a:sp3d>
          </a:bodyPr>
          <a:lstStyle/>
          <a:p>
            <a:pPr algn="ctr"/>
            <a:r>
              <a:rPr lang="en-US" sz="13800" b="1" kern="1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ea typeface="Tahoma" pitchFamily="34" charset="0"/>
                <a:cs typeface="Times New Roman" pitchFamily="18" charset="0"/>
                <a:hlinkClick r:id="rId11" action="ppaction://hlinksldjump"/>
              </a:rPr>
              <a:t>3</a:t>
            </a:r>
            <a:endParaRPr lang="en-US"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5" name="Rectangle 14">
            <a:hlinkClick r:id="rId7" action="ppaction://hlinksldjump"/>
          </p:cNvPr>
          <p:cNvSpPr/>
          <p:nvPr/>
        </p:nvSpPr>
        <p:spPr>
          <a:xfrm>
            <a:off x="3276600" y="3993278"/>
            <a:ext cx="1295400" cy="2215991"/>
          </a:xfrm>
          <a:prstGeom prst="rect">
            <a:avLst/>
          </a:prstGeom>
          <a:solidFill>
            <a:srgbClr val="FF0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0">
            <a:schemeClr val="accent1"/>
          </a:lnRef>
          <a:fillRef idx="3">
            <a:schemeClr val="accent1"/>
          </a:fillRef>
          <a:effectRef idx="3">
            <a:schemeClr val="accent1"/>
          </a:effectRef>
          <a:fontRef idx="minor">
            <a:schemeClr val="lt1"/>
          </a:fontRef>
        </p:style>
        <p:txBody>
          <a:bodyPr wrap="square" lIns="91440" tIns="45720" rIns="91440" bIns="45720" anchor="ctr">
            <a:spAutoFit/>
            <a:sp3d contourW="12700">
              <a:bevelT w="25400" h="25400"/>
              <a:contourClr>
                <a:schemeClr val="accent6">
                  <a:shade val="73000"/>
                </a:schemeClr>
              </a:contourClr>
            </a:sp3d>
          </a:bodyPr>
          <a:lstStyle/>
          <a:p>
            <a:pPr algn="ctr"/>
            <a:r>
              <a:rPr lang="en-US" sz="13800" b="1" kern="1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ea typeface="Tahoma" pitchFamily="34" charset="0"/>
                <a:cs typeface="Times New Roman" pitchFamily="18" charset="0"/>
                <a:hlinkClick r:id="rId5" action="ppaction://hlinksldjump"/>
              </a:rPr>
              <a:t>6</a:t>
            </a:r>
            <a:endParaRPr lang="en-US"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6" name="Rectangle 2"/>
          <p:cNvSpPr txBox="1">
            <a:spLocks noChangeArrowheads="1"/>
          </p:cNvSpPr>
          <p:nvPr/>
        </p:nvSpPr>
        <p:spPr>
          <a:xfrm>
            <a:off x="1447800" y="1"/>
            <a:ext cx="6041571" cy="889000"/>
          </a:xfrm>
          <a:prstGeom prst="rect">
            <a:avLst/>
          </a:prstGeom>
          <a:scene3d>
            <a:camera prst="perspectiveLef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600" dirty="0">
                <a:solidFill>
                  <a:srgbClr val="FF0000"/>
                </a:solidFill>
                <a:latin typeface="Times New Roman" pitchFamily="18" charset="0"/>
                <a:cs typeface="Times New Roman" pitchFamily="18" charset="0"/>
              </a:rPr>
              <a:t>Ô SỐ MAY MẮN</a:t>
            </a:r>
          </a:p>
        </p:txBody>
      </p:sp>
      <p:sp>
        <p:nvSpPr>
          <p:cNvPr id="17" name="Rectangle 16">
            <a:hlinkClick r:id="rId11" action="ppaction://hlinksldjump"/>
          </p:cNvPr>
          <p:cNvSpPr/>
          <p:nvPr/>
        </p:nvSpPr>
        <p:spPr>
          <a:xfrm>
            <a:off x="990600" y="4001533"/>
            <a:ext cx="1295400" cy="2215991"/>
          </a:xfrm>
          <a:prstGeom prst="rect">
            <a:avLst/>
          </a:prstGeom>
          <a:solidFill>
            <a:srgbClr val="FF99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0">
            <a:schemeClr val="accent1"/>
          </a:lnRef>
          <a:fillRef idx="3">
            <a:schemeClr val="accent1"/>
          </a:fillRef>
          <a:effectRef idx="3">
            <a:schemeClr val="accent1"/>
          </a:effectRef>
          <a:fontRef idx="minor">
            <a:schemeClr val="lt1"/>
          </a:fontRef>
        </p:style>
        <p:txBody>
          <a:bodyPr wrap="square" lIns="91440" tIns="45720" rIns="91440" bIns="45720" anchor="ctr">
            <a:spAutoFit/>
            <a:sp3d contourW="12700">
              <a:bevelT w="25400" h="25400"/>
              <a:contourClr>
                <a:schemeClr val="accent6">
                  <a:shade val="73000"/>
                </a:schemeClr>
              </a:contourClr>
            </a:sp3d>
          </a:bodyPr>
          <a:lstStyle/>
          <a:p>
            <a:pPr algn="ctr"/>
            <a:r>
              <a:rPr lang="en-US" sz="13800" b="1" kern="1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ea typeface="Tahoma" pitchFamily="34" charset="0"/>
                <a:cs typeface="Times New Roman" pitchFamily="18" charset="0"/>
                <a:hlinkClick r:id="rId12" action="ppaction://hlinksldjump"/>
              </a:rPr>
              <a:t>5</a:t>
            </a:r>
            <a:endParaRPr lang="en-US"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8" name="Rectangle 17">
            <a:hlinkClick r:id="rId9" action="ppaction://hlinksldjump"/>
          </p:cNvPr>
          <p:cNvSpPr/>
          <p:nvPr/>
        </p:nvSpPr>
        <p:spPr>
          <a:xfrm>
            <a:off x="7772400" y="3798333"/>
            <a:ext cx="1295400" cy="2215991"/>
          </a:xfrm>
          <a:prstGeom prst="rect">
            <a:avLst/>
          </a:prstGeom>
          <a:solidFill>
            <a:srgbClr val="FFFF00"/>
          </a:solidFill>
          <a:scene3d>
            <a:camera prst="isometricOffAxis2Left"/>
            <a:lightRig rig="glow" dir="t">
              <a:rot lat="0" lon="0" rev="6360000"/>
            </a:lightRig>
          </a:scene3d>
          <a:sp3d contourW="1000"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wrap="square" lIns="91440" tIns="45720" rIns="91440" bIns="45720" anchor="ctr">
            <a:spAutoFit/>
            <a:sp3d contourW="12700">
              <a:bevelT w="25400" h="25400"/>
              <a:contourClr>
                <a:schemeClr val="accent6">
                  <a:shade val="73000"/>
                </a:schemeClr>
              </a:contourClr>
            </a:sp3d>
          </a:bodyPr>
          <a:lstStyle/>
          <a:p>
            <a:pPr algn="ctr"/>
            <a:r>
              <a:rPr lang="en-US" sz="13800" b="1" kern="1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ea typeface="Tahoma" pitchFamily="34" charset="0"/>
                <a:cs typeface="Times New Roman" pitchFamily="18" charset="0"/>
                <a:hlinkClick r:id="rId8" action="ppaction://hlinksldjump"/>
              </a:rPr>
              <a:t>8</a:t>
            </a:r>
            <a:endParaRPr lang="en-US"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9" name="Left Arrow 18">
            <a:hlinkClick r:id="rId13" action="ppaction://hlinksldjump"/>
          </p:cNvPr>
          <p:cNvSpPr/>
          <p:nvPr/>
        </p:nvSpPr>
        <p:spPr bwMode="auto">
          <a:xfrm rot="10800000">
            <a:off x="8496445" y="163908"/>
            <a:ext cx="571355" cy="716837"/>
          </a:xfrm>
          <a:prstGeom prst="leftArrow">
            <a:avLst/>
          </a:prstGeom>
          <a:solidFill>
            <a:srgbClr val="FFC000"/>
          </a:solidFill>
        </p:spPr>
        <p:txBody>
          <a:bodyPr wrap="none" rtlCol="0" fromWordArt="1" anchor="ctr">
            <a:prstTxWarp prst="textPlain">
              <a:avLst>
                <a:gd name="adj" fmla="val 50000"/>
              </a:avLst>
            </a:prstTxWarp>
          </a:bodyPr>
          <a:lstStyle/>
          <a:p>
            <a:pPr algn="ctr"/>
            <a:endParaRPr lang="en-US"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Tree>
    <p:extLst>
      <p:ext uri="{BB962C8B-B14F-4D97-AF65-F5344CB8AC3E}">
        <p14:creationId xmlns:p14="http://schemas.microsoft.com/office/powerpoint/2010/main" val="42600509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4" presetClass="exit" presetSubtype="10" fill="hold" grpId="0" nodeType="clickEffect">
                                  <p:stCondLst>
                                    <p:cond delay="0"/>
                                  </p:stCondLst>
                                  <p:childTnLst>
                                    <p:animEffect transition="out" filter="randombar(horizontal)">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4" presetClass="exit" presetSubtype="10" fill="hold" grpId="0" nodeType="clickEffect">
                                  <p:stCondLst>
                                    <p:cond delay="0"/>
                                  </p:stCondLst>
                                  <p:childTnLst>
                                    <p:animEffect transition="out" filter="randombar(horizontal)">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grpId="0" nodeType="clickEffect">
                                  <p:stCondLst>
                                    <p:cond delay="0"/>
                                  </p:stCondLst>
                                  <p:childTnLst>
                                    <p:animEffect transition="out" filter="randombar(horizontal)">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7"/>
                    </p:tgtEl>
                  </p:cond>
                </p:stCondLst>
                <p:endSync evt="end" delay="0">
                  <p:rtn val="all"/>
                </p:endSync>
                <p:childTnLst>
                  <p:par>
                    <p:cTn id="27" fill="hold">
                      <p:stCondLst>
                        <p:cond delay="0"/>
                      </p:stCondLst>
                      <p:childTnLst>
                        <p:par>
                          <p:cTn id="28" fill="hold">
                            <p:stCondLst>
                              <p:cond delay="0"/>
                            </p:stCondLst>
                            <p:childTnLst>
                              <p:par>
                                <p:cTn id="29" presetID="14" presetClass="exit" presetSubtype="10" fill="hold" grpId="0" nodeType="clickEffect">
                                  <p:stCondLst>
                                    <p:cond delay="0"/>
                                  </p:stCondLst>
                                  <p:childTnLst>
                                    <p:animEffect transition="out" filter="randombar(horizontal)">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4" presetClass="exit" presetSubtype="10" fill="hold" grpId="0" nodeType="clickEffect">
                                  <p:stCondLst>
                                    <p:cond delay="0"/>
                                  </p:stCondLst>
                                  <p:childTnLst>
                                    <p:animEffect transition="out" filter="randombar(horizontal)">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4" presetClass="exit" presetSubtype="10" fill="hold" grpId="0" nodeType="clickEffect">
                                  <p:stCondLst>
                                    <p:cond delay="0"/>
                                  </p:stCondLst>
                                  <p:childTnLst>
                                    <p:animEffect transition="out" filter="randombar(horizontal)">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14" presetClass="exit" presetSubtype="10" fill="hold" grpId="0" nodeType="clickEffect">
                                  <p:stCondLst>
                                    <p:cond delay="0"/>
                                  </p:stCondLst>
                                  <p:childTnLst>
                                    <p:animEffect transition="out" filter="randombar(horizontal)">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0" grpId="0" animBg="1"/>
      <p:bldP spid="11" grpId="0" animBg="1"/>
      <p:bldP spid="12" grpId="0" animBg="1"/>
      <p:bldP spid="13" grpId="0" animBg="1"/>
      <p:bldP spid="14" grpId="0" animBg="1"/>
      <p:bldP spid="15" grpId="0" animBg="1"/>
      <p:bldP spid="17" grpId="0" animBg="1"/>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4819"/>
          <a:stretch/>
        </p:blipFill>
        <p:spPr>
          <a:xfrm>
            <a:off x="-76200" y="25400"/>
            <a:ext cx="9220200" cy="6858000"/>
          </a:xfrm>
          <a:prstGeom prst="rect">
            <a:avLst/>
          </a:prstGeom>
        </p:spPr>
      </p:pic>
      <p:grpSp>
        <p:nvGrpSpPr>
          <p:cNvPr id="3" name="Group 2"/>
          <p:cNvGrpSpPr/>
          <p:nvPr/>
        </p:nvGrpSpPr>
        <p:grpSpPr>
          <a:xfrm>
            <a:off x="304800" y="584201"/>
            <a:ext cx="8610310" cy="3108817"/>
            <a:chOff x="923244" y="-1155254"/>
            <a:chExt cx="8113387" cy="2054698"/>
          </a:xfrm>
        </p:grpSpPr>
        <p:sp>
          <p:nvSpPr>
            <p:cNvPr id="4" name="Round Same Side Corner Rectangle 3"/>
            <p:cNvSpPr/>
            <p:nvPr/>
          </p:nvSpPr>
          <p:spPr>
            <a:xfrm>
              <a:off x="923244" y="-1155254"/>
              <a:ext cx="8113387" cy="87295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nl-NL" sz="2800" dirty="0">
                  <a:latin typeface="Times New Roman" pitchFamily="18" charset="0"/>
                  <a:cs typeface="Times New Roman" pitchFamily="18" charset="0"/>
                </a:rPr>
                <a:t>Để uống trà hay các thức uống nóng, chúng ta nên chọn ly làm bằng vật liệu nào?</a:t>
              </a:r>
              <a:endParaRPr lang="en-US" sz="2800" dirty="0">
                <a:latin typeface="Times New Roman" pitchFamily="18" charset="0"/>
                <a:cs typeface="Times New Roman" pitchFamily="18" charset="0"/>
              </a:endParaRPr>
            </a:p>
          </p:txBody>
        </p:sp>
        <p:sp>
          <p:nvSpPr>
            <p:cNvPr id="5" name="Round Same Side Corner Rectangle 6"/>
            <p:cNvSpPr/>
            <p:nvPr/>
          </p:nvSpPr>
          <p:spPr>
            <a:xfrm>
              <a:off x="1014760" y="48716"/>
              <a:ext cx="7854617" cy="850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2800" kern="1200"/>
            </a:p>
            <a:p>
              <a:pPr marL="171450" lvl="1" indent="-171450" algn="l" defTabSz="800100">
                <a:lnSpc>
                  <a:spcPct val="90000"/>
                </a:lnSpc>
                <a:spcBef>
                  <a:spcPct val="0"/>
                </a:spcBef>
                <a:spcAft>
                  <a:spcPct val="15000"/>
                </a:spcAft>
                <a:buChar char="••"/>
              </a:pPr>
              <a:endParaRPr lang="en-US" sz="2800" kern="1200" dirty="0"/>
            </a:p>
          </p:txBody>
        </p:sp>
      </p:grpSp>
      <p:pic>
        <p:nvPicPr>
          <p:cNvPr id="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852" y="2150361"/>
            <a:ext cx="3449116" cy="426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2856" y="2150361"/>
            <a:ext cx="2944072" cy="426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Ly Vuông Plaza Rock 195ml – ly Thủy Tinh Nhập Khẩ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37136" y="2150362"/>
            <a:ext cx="2802065" cy="426315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81000" y="685801"/>
            <a:ext cx="8610310" cy="584775"/>
          </a:xfrm>
          <a:prstGeom prst="rect">
            <a:avLst/>
          </a:prstGeom>
          <a:solidFill>
            <a:schemeClr val="bg1"/>
          </a:solidFill>
        </p:spPr>
        <p:txBody>
          <a:bodyPr wrap="square">
            <a:spAutoFit/>
          </a:bodyPr>
          <a:lstStyle/>
          <a:p>
            <a:pPr algn="ctr"/>
            <a:r>
              <a:rPr lang="en-US" sz="3200" dirty="0">
                <a:latin typeface="Times New Roman" pitchFamily="18" charset="0"/>
                <a:cs typeface="Times New Roman" pitchFamily="18" charset="0"/>
              </a:rPr>
              <a:t>Ly </a:t>
            </a:r>
            <a:r>
              <a:rPr lang="en-US" sz="3200" dirty="0" err="1">
                <a:latin typeface="Times New Roman" pitchFamily="18" charset="0"/>
                <a:cs typeface="Times New Roman" pitchFamily="18" charset="0"/>
              </a:rPr>
              <a:t>sứ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dẫn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kém</a:t>
            </a:r>
            <a:r>
              <a:rPr lang="en-US" sz="3200" dirty="0">
                <a:latin typeface="Times New Roman" pitchFamily="18" charset="0"/>
                <a:cs typeface="Times New Roman" pitchFamily="18" charset="0"/>
              </a:rPr>
              <a:t> =&gt; </a:t>
            </a:r>
            <a:r>
              <a:rPr lang="en-US" sz="3200" dirty="0" err="1">
                <a:latin typeface="Times New Roman" pitchFamily="18" charset="0"/>
                <a:cs typeface="Times New Roman" pitchFamily="18" charset="0"/>
              </a:rPr>
              <a:t>cầm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nóng</a:t>
            </a:r>
            <a:r>
              <a:rPr lang="en-US" sz="3200" dirty="0">
                <a:latin typeface="Times New Roman" pitchFamily="18" charset="0"/>
                <a:cs typeface="Times New Roman" pitchFamily="18" charset="0"/>
              </a:rPr>
              <a:t>.</a:t>
            </a:r>
          </a:p>
        </p:txBody>
      </p:sp>
      <p:sp>
        <p:nvSpPr>
          <p:cNvPr id="10" name="Left Arrow 9">
            <a:hlinkClick r:id="rId9" action="ppaction://hlinksldjump"/>
          </p:cNvPr>
          <p:cNvSpPr/>
          <p:nvPr/>
        </p:nvSpPr>
        <p:spPr bwMode="auto">
          <a:xfrm>
            <a:off x="8424086" y="6055100"/>
            <a:ext cx="571355" cy="716837"/>
          </a:xfrm>
          <a:prstGeom prst="leftArrow">
            <a:avLst/>
          </a:prstGeom>
          <a:solidFill>
            <a:srgbClr val="FFC000"/>
          </a:solidFill>
        </p:spPr>
        <p:txBody>
          <a:bodyPr wrap="none" rtlCol="0" fromWordArt="1" anchor="ctr">
            <a:prstTxWarp prst="textPlain">
              <a:avLst>
                <a:gd name="adj" fmla="val 50000"/>
              </a:avLst>
            </a:prstTxWarp>
          </a:bodyPr>
          <a:lstStyle/>
          <a:p>
            <a:pPr algn="ctr"/>
            <a:endParaRPr lang="en-US"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
        <p:nvSpPr>
          <p:cNvPr id="11" name="TextBox 10"/>
          <p:cNvSpPr txBox="1"/>
          <p:nvPr/>
        </p:nvSpPr>
        <p:spPr>
          <a:xfrm>
            <a:off x="304800" y="2150360"/>
            <a:ext cx="1219200" cy="523220"/>
          </a:xfrm>
          <a:prstGeom prst="rect">
            <a:avLst/>
          </a:prstGeom>
          <a:solidFill>
            <a:schemeClr val="bg1"/>
          </a:solidFill>
        </p:spPr>
        <p:txBody>
          <a:bodyPr wrap="square" rtlCol="0">
            <a:spAutoFit/>
          </a:bodyPr>
          <a:lstStyle/>
          <a:p>
            <a:pPr algn="ctr"/>
            <a:r>
              <a:rPr lang="en-US" sz="2800" dirty="0" err="1">
                <a:solidFill>
                  <a:srgbClr val="FF0000"/>
                </a:solidFill>
                <a:latin typeface="Times New Roman" pitchFamily="18" charset="0"/>
                <a:cs typeface="Times New Roman" pitchFamily="18" charset="0"/>
              </a:rPr>
              <a:t>Sứ</a:t>
            </a:r>
            <a:endParaRPr lang="en-US" sz="2800" dirty="0">
              <a:solidFill>
                <a:srgbClr val="FF0000"/>
              </a:solidFill>
              <a:latin typeface="Times New Roman" pitchFamily="18" charset="0"/>
              <a:cs typeface="Times New Roman" pitchFamily="18" charset="0"/>
            </a:endParaRPr>
          </a:p>
        </p:txBody>
      </p:sp>
      <p:sp>
        <p:nvSpPr>
          <p:cNvPr id="12" name="TextBox 11"/>
          <p:cNvSpPr txBox="1"/>
          <p:nvPr/>
        </p:nvSpPr>
        <p:spPr>
          <a:xfrm>
            <a:off x="3152856" y="2150361"/>
            <a:ext cx="1219200" cy="523220"/>
          </a:xfrm>
          <a:prstGeom prst="rect">
            <a:avLst/>
          </a:prstGeom>
          <a:solidFill>
            <a:schemeClr val="bg1"/>
          </a:solidFill>
        </p:spPr>
        <p:txBody>
          <a:bodyPr wrap="square" rtlCol="0">
            <a:spAutoFit/>
          </a:bodyPr>
          <a:lstStyle/>
          <a:p>
            <a:pPr algn="ctr"/>
            <a:r>
              <a:rPr lang="en-US" sz="2800" dirty="0" err="1">
                <a:solidFill>
                  <a:srgbClr val="FF0000"/>
                </a:solidFill>
                <a:latin typeface="Times New Roman" pitchFamily="18" charset="0"/>
                <a:cs typeface="Times New Roman" pitchFamily="18" charset="0"/>
              </a:rPr>
              <a:t>Inox</a:t>
            </a:r>
            <a:r>
              <a:rPr lang="en-US" sz="2800" dirty="0">
                <a:solidFill>
                  <a:srgbClr val="FF0000"/>
                </a:solidFill>
                <a:latin typeface="Times New Roman" pitchFamily="18" charset="0"/>
                <a:cs typeface="Times New Roman" pitchFamily="18" charset="0"/>
              </a:rPr>
              <a:t> </a:t>
            </a:r>
          </a:p>
        </p:txBody>
      </p:sp>
      <p:sp>
        <p:nvSpPr>
          <p:cNvPr id="13" name="TextBox 12"/>
          <p:cNvSpPr txBox="1"/>
          <p:nvPr/>
        </p:nvSpPr>
        <p:spPr>
          <a:xfrm>
            <a:off x="6035572" y="2150360"/>
            <a:ext cx="1965428" cy="523220"/>
          </a:xfrm>
          <a:prstGeom prst="rect">
            <a:avLst/>
          </a:prstGeom>
          <a:solidFill>
            <a:schemeClr val="bg1"/>
          </a:solidFill>
        </p:spPr>
        <p:txBody>
          <a:bodyPr wrap="square" rtlCol="0">
            <a:spAutoFit/>
          </a:bodyPr>
          <a:lstStyle/>
          <a:p>
            <a:pPr algn="ctr"/>
            <a:r>
              <a:rPr lang="en-US" sz="2800" dirty="0" err="1">
                <a:solidFill>
                  <a:srgbClr val="FF0000"/>
                </a:solidFill>
                <a:latin typeface="Times New Roman" pitchFamily="18" charset="0"/>
                <a:cs typeface="Times New Roman" pitchFamily="18" charset="0"/>
              </a:rPr>
              <a:t>Thủy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tinh</a:t>
            </a:r>
            <a:endParaRPr lang="en-US" sz="2800" dirty="0">
              <a:solidFill>
                <a:srgbClr val="FF0000"/>
              </a:solidFill>
              <a:latin typeface="Times New Roman" pitchFamily="18" charset="0"/>
              <a:cs typeface="Times New Roman" pitchFamily="18" charset="0"/>
            </a:endParaRPr>
          </a:p>
        </p:txBody>
      </p:sp>
      <p:sp>
        <p:nvSpPr>
          <p:cNvPr id="27" name="Oval 26"/>
          <p:cNvSpPr>
            <a:spLocks noChangeArrowheads="1"/>
          </p:cNvSpPr>
          <p:nvPr/>
        </p:nvSpPr>
        <p:spPr bwMode="auto">
          <a:xfrm>
            <a:off x="7467600" y="128552"/>
            <a:ext cx="1600201" cy="849349"/>
          </a:xfrm>
          <a:prstGeom prst="ellipse">
            <a:avLst/>
          </a:prstGeom>
          <a:solidFill>
            <a:srgbClr val="FF0000"/>
          </a:solidFill>
          <a:ln w="9525">
            <a:solidFill>
              <a:schemeClr val="tx1"/>
            </a:solidFill>
            <a:round/>
            <a:headEnd/>
            <a:tailEnd/>
          </a:ln>
          <a:effectLst/>
        </p:spPr>
        <p:txBody>
          <a:bodyPr wrap="none" anchor="ctr"/>
          <a:lstStyle/>
          <a:p>
            <a:pPr algn="ctr"/>
            <a:r>
              <a:rPr lang="en-US" sz="2400" b="1" dirty="0">
                <a:solidFill>
                  <a:srgbClr val="FFFF00"/>
                </a:solidFill>
                <a:latin typeface="Times New Roman" pitchFamily="18" charset="0"/>
                <a:cs typeface="Times New Roman" pitchFamily="18" charset="0"/>
              </a:rPr>
              <a:t>HẾT GIỜ</a:t>
            </a:r>
          </a:p>
        </p:txBody>
      </p:sp>
      <p:sp>
        <p:nvSpPr>
          <p:cNvPr id="28" name="Oval 27"/>
          <p:cNvSpPr>
            <a:spLocks noChangeArrowheads="1"/>
          </p:cNvSpPr>
          <p:nvPr/>
        </p:nvSpPr>
        <p:spPr bwMode="auto">
          <a:xfrm>
            <a:off x="7562968" y="15240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1</a:t>
            </a:r>
          </a:p>
        </p:txBody>
      </p:sp>
      <p:sp>
        <p:nvSpPr>
          <p:cNvPr id="29" name="Oval 28"/>
          <p:cNvSpPr>
            <a:spLocks noChangeArrowheads="1"/>
          </p:cNvSpPr>
          <p:nvPr/>
        </p:nvSpPr>
        <p:spPr bwMode="auto">
          <a:xfrm>
            <a:off x="7562968" y="15240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2</a:t>
            </a:r>
          </a:p>
        </p:txBody>
      </p:sp>
      <p:sp>
        <p:nvSpPr>
          <p:cNvPr id="30" name="Oval 29"/>
          <p:cNvSpPr>
            <a:spLocks noChangeArrowheads="1"/>
          </p:cNvSpPr>
          <p:nvPr/>
        </p:nvSpPr>
        <p:spPr bwMode="auto">
          <a:xfrm>
            <a:off x="7562968" y="15240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3</a:t>
            </a:r>
          </a:p>
        </p:txBody>
      </p:sp>
      <p:sp>
        <p:nvSpPr>
          <p:cNvPr id="31" name="Oval 30"/>
          <p:cNvSpPr>
            <a:spLocks noChangeArrowheads="1"/>
          </p:cNvSpPr>
          <p:nvPr/>
        </p:nvSpPr>
        <p:spPr bwMode="auto">
          <a:xfrm>
            <a:off x="7562968" y="13970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4</a:t>
            </a:r>
          </a:p>
        </p:txBody>
      </p:sp>
      <p:sp>
        <p:nvSpPr>
          <p:cNvPr id="32" name="Oval 31"/>
          <p:cNvSpPr>
            <a:spLocks noChangeArrowheads="1"/>
          </p:cNvSpPr>
          <p:nvPr/>
        </p:nvSpPr>
        <p:spPr bwMode="auto">
          <a:xfrm>
            <a:off x="7562968" y="15240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5</a:t>
            </a:r>
          </a:p>
        </p:txBody>
      </p:sp>
      <p:sp>
        <p:nvSpPr>
          <p:cNvPr id="33" name="Oval 32"/>
          <p:cNvSpPr>
            <a:spLocks noChangeArrowheads="1"/>
          </p:cNvSpPr>
          <p:nvPr/>
        </p:nvSpPr>
        <p:spPr bwMode="auto">
          <a:xfrm>
            <a:off x="7562968" y="15240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6</a:t>
            </a:r>
          </a:p>
        </p:txBody>
      </p:sp>
      <p:sp>
        <p:nvSpPr>
          <p:cNvPr id="34" name="Oval 33"/>
          <p:cNvSpPr>
            <a:spLocks noChangeArrowheads="1"/>
          </p:cNvSpPr>
          <p:nvPr/>
        </p:nvSpPr>
        <p:spPr bwMode="auto">
          <a:xfrm>
            <a:off x="7562968" y="15240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7</a:t>
            </a:r>
          </a:p>
        </p:txBody>
      </p:sp>
      <p:sp>
        <p:nvSpPr>
          <p:cNvPr id="35" name="Oval 34"/>
          <p:cNvSpPr>
            <a:spLocks noChangeArrowheads="1"/>
          </p:cNvSpPr>
          <p:nvPr/>
        </p:nvSpPr>
        <p:spPr bwMode="auto">
          <a:xfrm>
            <a:off x="7562968" y="15240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8</a:t>
            </a:r>
          </a:p>
        </p:txBody>
      </p:sp>
      <p:sp>
        <p:nvSpPr>
          <p:cNvPr id="36" name="Oval 35"/>
          <p:cNvSpPr>
            <a:spLocks noChangeArrowheads="1"/>
          </p:cNvSpPr>
          <p:nvPr/>
        </p:nvSpPr>
        <p:spPr bwMode="auto">
          <a:xfrm>
            <a:off x="7562968" y="15240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9</a:t>
            </a:r>
          </a:p>
        </p:txBody>
      </p:sp>
      <p:sp>
        <p:nvSpPr>
          <p:cNvPr id="37" name="Oval 36"/>
          <p:cNvSpPr>
            <a:spLocks noChangeArrowheads="1"/>
          </p:cNvSpPr>
          <p:nvPr/>
        </p:nvSpPr>
        <p:spPr bwMode="auto">
          <a:xfrm>
            <a:off x="7562968" y="15240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10</a:t>
            </a:r>
          </a:p>
        </p:txBody>
      </p:sp>
      <p:sp>
        <p:nvSpPr>
          <p:cNvPr id="38" name="Oval 37"/>
          <p:cNvSpPr>
            <a:spLocks noChangeArrowheads="1"/>
          </p:cNvSpPr>
          <p:nvPr/>
        </p:nvSpPr>
        <p:spPr bwMode="auto">
          <a:xfrm>
            <a:off x="7562968" y="152400"/>
            <a:ext cx="1371600" cy="838200"/>
          </a:xfrm>
          <a:prstGeom prst="ellipse">
            <a:avLst/>
          </a:prstGeom>
          <a:solidFill>
            <a:srgbClr val="FF0000"/>
          </a:solidFill>
          <a:ln w="9525">
            <a:solidFill>
              <a:schemeClr val="tx1"/>
            </a:solidFill>
            <a:round/>
            <a:headEnd/>
            <a:tailEnd/>
          </a:ln>
          <a:effectLst/>
        </p:spPr>
        <p:txBody>
          <a:bodyPr wrap="none" anchor="ctr"/>
          <a:lstStyle/>
          <a:p>
            <a:pPr algn="ctr"/>
            <a:r>
              <a:rPr lang="en-US" sz="2800" b="1" dirty="0">
                <a:solidFill>
                  <a:srgbClr val="FFFF00"/>
                </a:solidFill>
                <a:latin typeface=".VnTimeH" pitchFamily="34" charset="0"/>
                <a:cs typeface="Arial" charset="0"/>
              </a:rPr>
              <a:t>Start</a:t>
            </a:r>
          </a:p>
        </p:txBody>
      </p:sp>
    </p:spTree>
    <p:extLst>
      <p:ext uri="{BB962C8B-B14F-4D97-AF65-F5344CB8AC3E}">
        <p14:creationId xmlns:p14="http://schemas.microsoft.com/office/powerpoint/2010/main" val="56530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8"/>
                    </p:tgtEl>
                  </p:cond>
                </p:stCondLst>
                <p:endSync evt="end" delay="0">
                  <p:rtn val="all"/>
                </p:endSync>
                <p:childTnLst>
                  <p:par>
                    <p:cTn id="16" fill="hold">
                      <p:stCondLst>
                        <p:cond delay="0"/>
                      </p:stCondLst>
                      <p:childTnLst>
                        <p:par>
                          <p:cTn id="17" fill="hold">
                            <p:stCondLst>
                              <p:cond delay="0"/>
                            </p:stCondLst>
                            <p:childTnLst>
                              <p:par>
                                <p:cTn id="18" presetID="22" presetClass="exit" presetSubtype="8" fill="hold" grpId="0" nodeType="clickEffect">
                                  <p:stCondLst>
                                    <p:cond delay="0"/>
                                  </p:stCondLst>
                                  <p:childTnLst>
                                    <p:animEffect transition="out" filter="wipe(left)">
                                      <p:cBhvr>
                                        <p:cTn id="19" dur="1000"/>
                                        <p:tgtEl>
                                          <p:spTgt spid="38"/>
                                        </p:tgtEl>
                                      </p:cBhvr>
                                    </p:animEffect>
                                    <p:set>
                                      <p:cBhvr>
                                        <p:cTn id="20" dur="1" fill="hold">
                                          <p:stCondLst>
                                            <p:cond delay="999"/>
                                          </p:stCondLst>
                                        </p:cTn>
                                        <p:tgtEl>
                                          <p:spTgt spid="38"/>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3" name="cashreg.wav"/>
                                        </p:tgtEl>
                                      </p:cMediaNode>
                                    </p:audio>
                                  </p:subTnLst>
                                </p:cTn>
                              </p:par>
                            </p:childTnLst>
                          </p:cTn>
                        </p:par>
                        <p:par>
                          <p:cTn id="21" fill="hold">
                            <p:stCondLst>
                              <p:cond delay="1000"/>
                            </p:stCondLst>
                            <p:childTnLst>
                              <p:par>
                                <p:cTn id="22" presetID="22" presetClass="exit" presetSubtype="8" fill="hold" grpId="0" nodeType="afterEffect">
                                  <p:stCondLst>
                                    <p:cond delay="0"/>
                                  </p:stCondLst>
                                  <p:childTnLst>
                                    <p:animEffect transition="out" filter="wipe(left)">
                                      <p:cBhvr>
                                        <p:cTn id="23" dur="1000"/>
                                        <p:tgtEl>
                                          <p:spTgt spid="37"/>
                                        </p:tgtEl>
                                      </p:cBhvr>
                                    </p:animEffect>
                                    <p:set>
                                      <p:cBhvr>
                                        <p:cTn id="24"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3" name="cashreg.wav"/>
                                        </p:tgtEl>
                                      </p:cMediaNode>
                                    </p:audio>
                                  </p:subTnLst>
                                </p:cTn>
                              </p:par>
                            </p:childTnLst>
                          </p:cTn>
                        </p:par>
                        <p:par>
                          <p:cTn id="25" fill="hold">
                            <p:stCondLst>
                              <p:cond delay="2000"/>
                            </p:stCondLst>
                            <p:childTnLst>
                              <p:par>
                                <p:cTn id="26" presetID="22" presetClass="exit" presetSubtype="8" fill="hold" grpId="0" nodeType="afterEffect">
                                  <p:stCondLst>
                                    <p:cond delay="0"/>
                                  </p:stCondLst>
                                  <p:childTnLst>
                                    <p:animEffect transition="out" filter="wipe(left)">
                                      <p:cBhvr>
                                        <p:cTn id="27" dur="1000"/>
                                        <p:tgtEl>
                                          <p:spTgt spid="36"/>
                                        </p:tgtEl>
                                      </p:cBhvr>
                                    </p:animEffect>
                                    <p:set>
                                      <p:cBhvr>
                                        <p:cTn id="28"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ashreg.wav"/>
                                        </p:tgtEl>
                                      </p:cMediaNode>
                                    </p:audio>
                                  </p:subTnLst>
                                </p:cTn>
                              </p:par>
                            </p:childTnLst>
                          </p:cTn>
                        </p:par>
                        <p:par>
                          <p:cTn id="29" fill="hold">
                            <p:stCondLst>
                              <p:cond delay="3000"/>
                            </p:stCondLst>
                            <p:childTnLst>
                              <p:par>
                                <p:cTn id="30" presetID="22" presetClass="exit" presetSubtype="8" fill="hold" grpId="0" nodeType="afterEffect">
                                  <p:stCondLst>
                                    <p:cond delay="0"/>
                                  </p:stCondLst>
                                  <p:childTnLst>
                                    <p:animEffect transition="out" filter="wipe(left)">
                                      <p:cBhvr>
                                        <p:cTn id="31" dur="1000"/>
                                        <p:tgtEl>
                                          <p:spTgt spid="35"/>
                                        </p:tgtEl>
                                      </p:cBhvr>
                                    </p:animEffect>
                                    <p:set>
                                      <p:cBhvr>
                                        <p:cTn id="32" dur="1" fill="hold">
                                          <p:stCondLst>
                                            <p:cond delay="999"/>
                                          </p:stCondLst>
                                        </p:cTn>
                                        <p:tgtEl>
                                          <p:spTgt spid="35"/>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ashreg.wav"/>
                                        </p:tgtEl>
                                      </p:cMediaNode>
                                    </p:audio>
                                  </p:subTnLst>
                                </p:cTn>
                              </p:par>
                            </p:childTnLst>
                          </p:cTn>
                        </p:par>
                        <p:par>
                          <p:cTn id="33" fill="hold">
                            <p:stCondLst>
                              <p:cond delay="4000"/>
                            </p:stCondLst>
                            <p:childTnLst>
                              <p:par>
                                <p:cTn id="34" presetID="22" presetClass="exit" presetSubtype="8" fill="hold" grpId="0" nodeType="afterEffect">
                                  <p:stCondLst>
                                    <p:cond delay="0"/>
                                  </p:stCondLst>
                                  <p:childTnLst>
                                    <p:animEffect transition="out" filter="wipe(left)">
                                      <p:cBhvr>
                                        <p:cTn id="35" dur="1000"/>
                                        <p:tgtEl>
                                          <p:spTgt spid="34"/>
                                        </p:tgtEl>
                                      </p:cBhvr>
                                    </p:animEffect>
                                    <p:set>
                                      <p:cBhvr>
                                        <p:cTn id="36" dur="1" fill="hold">
                                          <p:stCondLst>
                                            <p:cond delay="999"/>
                                          </p:stCondLst>
                                        </p:cTn>
                                        <p:tgtEl>
                                          <p:spTgt spid="34"/>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cashreg.wav"/>
                                        </p:tgtEl>
                                      </p:cMediaNode>
                                    </p:audio>
                                  </p:subTnLst>
                                </p:cTn>
                              </p:par>
                            </p:childTnLst>
                          </p:cTn>
                        </p:par>
                        <p:par>
                          <p:cTn id="37" fill="hold">
                            <p:stCondLst>
                              <p:cond delay="5000"/>
                            </p:stCondLst>
                            <p:childTnLst>
                              <p:par>
                                <p:cTn id="38" presetID="22" presetClass="exit" presetSubtype="8" fill="hold" grpId="0" nodeType="afterEffect">
                                  <p:stCondLst>
                                    <p:cond delay="0"/>
                                  </p:stCondLst>
                                  <p:childTnLst>
                                    <p:animEffect transition="out" filter="wipe(left)">
                                      <p:cBhvr>
                                        <p:cTn id="39" dur="1000"/>
                                        <p:tgtEl>
                                          <p:spTgt spid="33"/>
                                        </p:tgtEl>
                                      </p:cBhvr>
                                    </p:animEffect>
                                    <p:set>
                                      <p:cBhvr>
                                        <p:cTn id="40" dur="1" fill="hold">
                                          <p:stCondLst>
                                            <p:cond delay="999"/>
                                          </p:stCondLst>
                                        </p:cTn>
                                        <p:tgtEl>
                                          <p:spTgt spid="3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cashreg.wav"/>
                                        </p:tgtEl>
                                      </p:cMediaNode>
                                    </p:audio>
                                  </p:subTnLst>
                                </p:cTn>
                              </p:par>
                            </p:childTnLst>
                          </p:cTn>
                        </p:par>
                        <p:par>
                          <p:cTn id="41" fill="hold">
                            <p:stCondLst>
                              <p:cond delay="6000"/>
                            </p:stCondLst>
                            <p:childTnLst>
                              <p:par>
                                <p:cTn id="42" presetID="22" presetClass="exit" presetSubtype="8" fill="hold" grpId="0" nodeType="afterEffect">
                                  <p:stCondLst>
                                    <p:cond delay="0"/>
                                  </p:stCondLst>
                                  <p:childTnLst>
                                    <p:animEffect transition="out" filter="wipe(left)">
                                      <p:cBhvr>
                                        <p:cTn id="43" dur="1000"/>
                                        <p:tgtEl>
                                          <p:spTgt spid="32"/>
                                        </p:tgtEl>
                                      </p:cBhvr>
                                    </p:animEffect>
                                    <p:set>
                                      <p:cBhvr>
                                        <p:cTn id="44" dur="1" fill="hold">
                                          <p:stCondLst>
                                            <p:cond delay="999"/>
                                          </p:stCondLst>
                                        </p:cTn>
                                        <p:tgtEl>
                                          <p:spTgt spid="32"/>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3" name="cashreg.wav"/>
                                        </p:tgtEl>
                                      </p:cMediaNode>
                                    </p:audio>
                                  </p:subTnLst>
                                </p:cTn>
                              </p:par>
                            </p:childTnLst>
                          </p:cTn>
                        </p:par>
                        <p:par>
                          <p:cTn id="45" fill="hold">
                            <p:stCondLst>
                              <p:cond delay="7000"/>
                            </p:stCondLst>
                            <p:childTnLst>
                              <p:par>
                                <p:cTn id="46" presetID="22" presetClass="exit" presetSubtype="8" fill="hold" grpId="0" nodeType="afterEffect">
                                  <p:stCondLst>
                                    <p:cond delay="0"/>
                                  </p:stCondLst>
                                  <p:childTnLst>
                                    <p:animEffect transition="out" filter="wipe(left)">
                                      <p:cBhvr>
                                        <p:cTn id="47" dur="1000"/>
                                        <p:tgtEl>
                                          <p:spTgt spid="31"/>
                                        </p:tgtEl>
                                      </p:cBhvr>
                                    </p:animEffect>
                                    <p:set>
                                      <p:cBhvr>
                                        <p:cTn id="48" dur="1" fill="hold">
                                          <p:stCondLst>
                                            <p:cond delay="999"/>
                                          </p:stCondLst>
                                        </p:cTn>
                                        <p:tgtEl>
                                          <p:spTgt spid="31"/>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cashreg.wav"/>
                                        </p:tgtEl>
                                      </p:cMediaNode>
                                    </p:audio>
                                  </p:subTnLst>
                                </p:cTn>
                              </p:par>
                            </p:childTnLst>
                          </p:cTn>
                        </p:par>
                        <p:par>
                          <p:cTn id="49" fill="hold">
                            <p:stCondLst>
                              <p:cond delay="8000"/>
                            </p:stCondLst>
                            <p:childTnLst>
                              <p:par>
                                <p:cTn id="50" presetID="22" presetClass="exit" presetSubtype="8" fill="hold" grpId="0" nodeType="afterEffect">
                                  <p:stCondLst>
                                    <p:cond delay="0"/>
                                  </p:stCondLst>
                                  <p:childTnLst>
                                    <p:animEffect transition="out" filter="wipe(left)">
                                      <p:cBhvr>
                                        <p:cTn id="51" dur="1000"/>
                                        <p:tgtEl>
                                          <p:spTgt spid="30"/>
                                        </p:tgtEl>
                                      </p:cBhvr>
                                    </p:animEffect>
                                    <p:set>
                                      <p:cBhvr>
                                        <p:cTn id="52" dur="1" fill="hold">
                                          <p:stCondLst>
                                            <p:cond delay="999"/>
                                          </p:stCondLst>
                                        </p:cTn>
                                        <p:tgtEl>
                                          <p:spTgt spid="30"/>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cashreg.wav"/>
                                        </p:tgtEl>
                                      </p:cMediaNode>
                                    </p:audio>
                                  </p:subTnLst>
                                </p:cTn>
                              </p:par>
                            </p:childTnLst>
                          </p:cTn>
                        </p:par>
                        <p:par>
                          <p:cTn id="53" fill="hold">
                            <p:stCondLst>
                              <p:cond delay="9000"/>
                            </p:stCondLst>
                            <p:childTnLst>
                              <p:par>
                                <p:cTn id="54" presetID="22" presetClass="exit" presetSubtype="8" fill="hold" grpId="0" nodeType="afterEffect">
                                  <p:stCondLst>
                                    <p:cond delay="0"/>
                                  </p:stCondLst>
                                  <p:childTnLst>
                                    <p:animEffect transition="out" filter="wipe(left)">
                                      <p:cBhvr>
                                        <p:cTn id="55" dur="1000"/>
                                        <p:tgtEl>
                                          <p:spTgt spid="29"/>
                                        </p:tgtEl>
                                      </p:cBhvr>
                                    </p:animEffect>
                                    <p:set>
                                      <p:cBhvr>
                                        <p:cTn id="56" dur="1" fill="hold">
                                          <p:stCondLst>
                                            <p:cond delay="999"/>
                                          </p:stCondLst>
                                        </p:cTn>
                                        <p:tgtEl>
                                          <p:spTgt spid="29"/>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cashreg.wav"/>
                                        </p:tgtEl>
                                      </p:cMediaNode>
                                    </p:audio>
                                  </p:subTnLst>
                                </p:cTn>
                              </p:par>
                            </p:childTnLst>
                          </p:cTn>
                        </p:par>
                        <p:par>
                          <p:cTn id="57" fill="hold">
                            <p:stCondLst>
                              <p:cond delay="10000"/>
                            </p:stCondLst>
                            <p:childTnLst>
                              <p:par>
                                <p:cTn id="58" presetID="22" presetClass="exit" presetSubtype="8" fill="hold" grpId="0" nodeType="afterEffect">
                                  <p:stCondLst>
                                    <p:cond delay="0"/>
                                  </p:stCondLst>
                                  <p:childTnLst>
                                    <p:animEffect transition="out" filter="wipe(left)">
                                      <p:cBhvr>
                                        <p:cTn id="59" dur="1000"/>
                                        <p:tgtEl>
                                          <p:spTgt spid="28"/>
                                        </p:tgtEl>
                                      </p:cBhvr>
                                    </p:animEffect>
                                    <p:set>
                                      <p:cBhvr>
                                        <p:cTn id="60" dur="1" fill="hold">
                                          <p:stCondLst>
                                            <p:cond delay="999"/>
                                          </p:stCondLst>
                                        </p:cTn>
                                        <p:tgtEl>
                                          <p:spTgt spid="28"/>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8"/>
                  </p:tgtEl>
                </p:cond>
              </p:nextCondLst>
            </p:seq>
          </p:childTnLst>
        </p:cTn>
      </p:par>
    </p:tnLst>
    <p:bldLst>
      <p:bldP spid="9"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4819"/>
          <a:stretch/>
        </p:blipFill>
        <p:spPr>
          <a:xfrm>
            <a:off x="-76200" y="0"/>
            <a:ext cx="9220200" cy="6858000"/>
          </a:xfrm>
          <a:prstGeom prst="rect">
            <a:avLst/>
          </a:prstGeom>
        </p:spPr>
      </p:pic>
      <p:grpSp>
        <p:nvGrpSpPr>
          <p:cNvPr id="3" name="Group 2"/>
          <p:cNvGrpSpPr/>
          <p:nvPr/>
        </p:nvGrpSpPr>
        <p:grpSpPr>
          <a:xfrm>
            <a:off x="204355" y="177801"/>
            <a:ext cx="8693202" cy="3190307"/>
            <a:chOff x="-1395868" y="-2139568"/>
            <a:chExt cx="11019641" cy="3039012"/>
          </a:xfrm>
        </p:grpSpPr>
        <p:sp>
          <p:nvSpPr>
            <p:cNvPr id="4" name="Round Same Side Corner Rectangle 3"/>
            <p:cNvSpPr/>
            <p:nvPr/>
          </p:nvSpPr>
          <p:spPr>
            <a:xfrm>
              <a:off x="-1395868" y="-2139568"/>
              <a:ext cx="11019641" cy="141791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en-US" sz="2800" dirty="0" err="1">
                  <a:solidFill>
                    <a:prstClr val="black">
                      <a:hueOff val="0"/>
                      <a:satOff val="0"/>
                      <a:lumOff val="0"/>
                      <a:alphaOff val="0"/>
                    </a:prstClr>
                  </a:solidFill>
                  <a:latin typeface="Times New Roman" pitchFamily="18" charset="0"/>
                  <a:cs typeface="Times New Roman" pitchFamily="18" charset="0"/>
                </a:rPr>
                <a:t>Vì</a:t>
              </a:r>
              <a:r>
                <a:rPr lang="en-US" sz="2800" dirty="0">
                  <a:solidFill>
                    <a:prstClr val="black">
                      <a:hueOff val="0"/>
                      <a:satOff val="0"/>
                      <a:lumOff val="0"/>
                      <a:alphaOff val="0"/>
                    </a:prstClr>
                  </a:solidFill>
                  <a:latin typeface="Times New Roman" pitchFamily="18" charset="0"/>
                  <a:cs typeface="Times New Roman" pitchFamily="18" charset="0"/>
                </a:rPr>
                <a:t> </a:t>
              </a:r>
              <a:r>
                <a:rPr lang="en-US" sz="2800" dirty="0" err="1">
                  <a:solidFill>
                    <a:prstClr val="black">
                      <a:hueOff val="0"/>
                      <a:satOff val="0"/>
                      <a:lumOff val="0"/>
                      <a:alphaOff val="0"/>
                    </a:prstClr>
                  </a:solidFill>
                  <a:latin typeface="Times New Roman" pitchFamily="18" charset="0"/>
                  <a:cs typeface="Times New Roman" pitchFamily="18" charset="0"/>
                </a:rPr>
                <a:t>sao</a:t>
              </a:r>
              <a:r>
                <a:rPr lang="en-US" sz="2800" dirty="0">
                  <a:solidFill>
                    <a:prstClr val="black">
                      <a:hueOff val="0"/>
                      <a:satOff val="0"/>
                      <a:lumOff val="0"/>
                      <a:alphaOff val="0"/>
                    </a:prstClr>
                  </a:solidFill>
                  <a:latin typeface="Times New Roman" pitchFamily="18" charset="0"/>
                  <a:cs typeface="Times New Roman" pitchFamily="18" charset="0"/>
                </a:rPr>
                <a:t> </a:t>
              </a:r>
              <a:r>
                <a:rPr lang="en-US" sz="2800" dirty="0" err="1">
                  <a:solidFill>
                    <a:prstClr val="black">
                      <a:hueOff val="0"/>
                      <a:satOff val="0"/>
                      <a:lumOff val="0"/>
                      <a:alphaOff val="0"/>
                    </a:prstClr>
                  </a:solidFill>
                  <a:latin typeface="Times New Roman" pitchFamily="18" charset="0"/>
                  <a:cs typeface="Times New Roman" pitchFamily="18" charset="0"/>
                </a:rPr>
                <a:t>xoong</a:t>
              </a:r>
              <a:r>
                <a:rPr lang="en-US" sz="2800" dirty="0">
                  <a:solidFill>
                    <a:prstClr val="black">
                      <a:hueOff val="0"/>
                      <a:satOff val="0"/>
                      <a:lumOff val="0"/>
                      <a:alphaOff val="0"/>
                    </a:prstClr>
                  </a:solidFill>
                  <a:latin typeface="Times New Roman" pitchFamily="18" charset="0"/>
                  <a:cs typeface="Times New Roman" pitchFamily="18" charset="0"/>
                </a:rPr>
                <a:t> </a:t>
              </a:r>
              <a:r>
                <a:rPr lang="en-US" sz="2800" dirty="0" err="1">
                  <a:solidFill>
                    <a:prstClr val="black">
                      <a:hueOff val="0"/>
                      <a:satOff val="0"/>
                      <a:lumOff val="0"/>
                      <a:alphaOff val="0"/>
                    </a:prstClr>
                  </a:solidFill>
                  <a:latin typeface="Times New Roman" pitchFamily="18" charset="0"/>
                  <a:cs typeface="Times New Roman" pitchFamily="18" charset="0"/>
                </a:rPr>
                <a:t>nồi</a:t>
              </a:r>
              <a:r>
                <a:rPr lang="en-US" sz="2800" dirty="0">
                  <a:solidFill>
                    <a:prstClr val="black">
                      <a:hueOff val="0"/>
                      <a:satOff val="0"/>
                      <a:lumOff val="0"/>
                      <a:alphaOff val="0"/>
                    </a:prstClr>
                  </a:solidFill>
                  <a:latin typeface="Times New Roman" pitchFamily="18" charset="0"/>
                  <a:cs typeface="Times New Roman" pitchFamily="18" charset="0"/>
                </a:rPr>
                <a:t> </a:t>
              </a:r>
              <a:r>
                <a:rPr lang="en-US" sz="2800" dirty="0" err="1">
                  <a:solidFill>
                    <a:prstClr val="black">
                      <a:hueOff val="0"/>
                      <a:satOff val="0"/>
                      <a:lumOff val="0"/>
                      <a:alphaOff val="0"/>
                    </a:prstClr>
                  </a:solidFill>
                  <a:latin typeface="Times New Roman" pitchFamily="18" charset="0"/>
                  <a:cs typeface="Times New Roman" pitchFamily="18" charset="0"/>
                </a:rPr>
                <a:t>sử</a:t>
              </a:r>
              <a:r>
                <a:rPr lang="en-US" sz="2800" dirty="0">
                  <a:solidFill>
                    <a:prstClr val="black">
                      <a:hueOff val="0"/>
                      <a:satOff val="0"/>
                      <a:lumOff val="0"/>
                      <a:alphaOff val="0"/>
                    </a:prstClr>
                  </a:solidFill>
                  <a:latin typeface="Times New Roman" pitchFamily="18" charset="0"/>
                  <a:cs typeface="Times New Roman" pitchFamily="18" charset="0"/>
                </a:rPr>
                <a:t> </a:t>
              </a:r>
              <a:r>
                <a:rPr lang="en-US" sz="2800" dirty="0" err="1">
                  <a:solidFill>
                    <a:prstClr val="black">
                      <a:hueOff val="0"/>
                      <a:satOff val="0"/>
                      <a:lumOff val="0"/>
                      <a:alphaOff val="0"/>
                    </a:prstClr>
                  </a:solidFill>
                  <a:latin typeface="Times New Roman" pitchFamily="18" charset="0"/>
                  <a:cs typeface="Times New Roman" pitchFamily="18" charset="0"/>
                </a:rPr>
                <a:t>dụng</a:t>
              </a:r>
              <a:r>
                <a:rPr lang="en-US" sz="2800" dirty="0">
                  <a:solidFill>
                    <a:prstClr val="black">
                      <a:hueOff val="0"/>
                      <a:satOff val="0"/>
                      <a:lumOff val="0"/>
                      <a:alphaOff val="0"/>
                    </a:prstClr>
                  </a:solidFill>
                  <a:latin typeface="Times New Roman" pitchFamily="18" charset="0"/>
                  <a:cs typeface="Times New Roman" pitchFamily="18" charset="0"/>
                </a:rPr>
                <a:t> </a:t>
              </a:r>
              <a:r>
                <a:rPr lang="en-US" sz="2800" dirty="0" err="1">
                  <a:solidFill>
                    <a:prstClr val="black">
                      <a:hueOff val="0"/>
                      <a:satOff val="0"/>
                      <a:lumOff val="0"/>
                      <a:alphaOff val="0"/>
                    </a:prstClr>
                  </a:solidFill>
                  <a:latin typeface="Times New Roman" pitchFamily="18" charset="0"/>
                  <a:cs typeface="Times New Roman" pitchFamily="18" charset="0"/>
                </a:rPr>
                <a:t>trong</a:t>
              </a:r>
              <a:r>
                <a:rPr lang="en-US" sz="2800" dirty="0">
                  <a:solidFill>
                    <a:prstClr val="black">
                      <a:hueOff val="0"/>
                      <a:satOff val="0"/>
                      <a:lumOff val="0"/>
                      <a:alphaOff val="0"/>
                    </a:prstClr>
                  </a:solidFill>
                  <a:latin typeface="Times New Roman" pitchFamily="18" charset="0"/>
                  <a:cs typeface="Times New Roman" pitchFamily="18" charset="0"/>
                </a:rPr>
                <a:t> </a:t>
              </a:r>
              <a:r>
                <a:rPr lang="en-US" sz="2800" dirty="0" err="1">
                  <a:solidFill>
                    <a:prstClr val="black">
                      <a:hueOff val="0"/>
                      <a:satOff val="0"/>
                      <a:lumOff val="0"/>
                      <a:alphaOff val="0"/>
                    </a:prstClr>
                  </a:solidFill>
                  <a:latin typeface="Times New Roman" pitchFamily="18" charset="0"/>
                  <a:cs typeface="Times New Roman" pitchFamily="18" charset="0"/>
                </a:rPr>
                <a:t>nấu</a:t>
              </a:r>
              <a:r>
                <a:rPr lang="en-US" sz="2800" dirty="0">
                  <a:solidFill>
                    <a:prstClr val="black">
                      <a:hueOff val="0"/>
                      <a:satOff val="0"/>
                      <a:lumOff val="0"/>
                      <a:alphaOff val="0"/>
                    </a:prstClr>
                  </a:solidFill>
                  <a:latin typeface="Times New Roman" pitchFamily="18" charset="0"/>
                  <a:cs typeface="Times New Roman" pitchFamily="18" charset="0"/>
                </a:rPr>
                <a:t> </a:t>
              </a:r>
              <a:r>
                <a:rPr lang="en-US" sz="2800" dirty="0" err="1">
                  <a:solidFill>
                    <a:prstClr val="black">
                      <a:hueOff val="0"/>
                      <a:satOff val="0"/>
                      <a:lumOff val="0"/>
                      <a:alphaOff val="0"/>
                    </a:prstClr>
                  </a:solidFill>
                  <a:latin typeface="Times New Roman" pitchFamily="18" charset="0"/>
                  <a:cs typeface="Times New Roman" pitchFamily="18" charset="0"/>
                </a:rPr>
                <a:t>ăn</a:t>
              </a:r>
              <a:r>
                <a:rPr lang="en-US" sz="2800" dirty="0">
                  <a:solidFill>
                    <a:prstClr val="black">
                      <a:hueOff val="0"/>
                      <a:satOff val="0"/>
                      <a:lumOff val="0"/>
                      <a:alphaOff val="0"/>
                    </a:prstClr>
                  </a:solidFill>
                  <a:latin typeface="Times New Roman" pitchFamily="18" charset="0"/>
                  <a:cs typeface="Times New Roman" pitchFamily="18" charset="0"/>
                </a:rPr>
                <a:t> </a:t>
              </a:r>
              <a:r>
                <a:rPr lang="en-US" sz="2800" dirty="0" err="1">
                  <a:solidFill>
                    <a:prstClr val="black">
                      <a:hueOff val="0"/>
                      <a:satOff val="0"/>
                      <a:lumOff val="0"/>
                      <a:alphaOff val="0"/>
                    </a:prstClr>
                  </a:solidFill>
                  <a:latin typeface="Times New Roman" pitchFamily="18" charset="0"/>
                  <a:cs typeface="Times New Roman" pitchFamily="18" charset="0"/>
                </a:rPr>
                <a:t>thường</a:t>
              </a:r>
              <a:r>
                <a:rPr lang="en-US" sz="2800" dirty="0">
                  <a:solidFill>
                    <a:prstClr val="black">
                      <a:hueOff val="0"/>
                      <a:satOff val="0"/>
                      <a:lumOff val="0"/>
                      <a:alphaOff val="0"/>
                    </a:prstClr>
                  </a:solidFill>
                  <a:latin typeface="Times New Roman" pitchFamily="18" charset="0"/>
                  <a:cs typeface="Times New Roman" pitchFamily="18" charset="0"/>
                </a:rPr>
                <a:t> </a:t>
              </a:r>
              <a:r>
                <a:rPr lang="en-US" sz="2800" dirty="0" err="1">
                  <a:solidFill>
                    <a:prstClr val="black">
                      <a:hueOff val="0"/>
                      <a:satOff val="0"/>
                      <a:lumOff val="0"/>
                      <a:alphaOff val="0"/>
                    </a:prstClr>
                  </a:solidFill>
                  <a:latin typeface="Times New Roman" pitchFamily="18" charset="0"/>
                  <a:cs typeface="Times New Roman" pitchFamily="18" charset="0"/>
                </a:rPr>
                <a:t>làm</a:t>
              </a:r>
              <a:r>
                <a:rPr lang="en-US" sz="2800" dirty="0">
                  <a:solidFill>
                    <a:prstClr val="black">
                      <a:hueOff val="0"/>
                      <a:satOff val="0"/>
                      <a:lumOff val="0"/>
                      <a:alphaOff val="0"/>
                    </a:prstClr>
                  </a:solidFill>
                  <a:latin typeface="Times New Roman" pitchFamily="18" charset="0"/>
                  <a:cs typeface="Times New Roman" pitchFamily="18" charset="0"/>
                </a:rPr>
                <a:t> </a:t>
              </a:r>
              <a:r>
                <a:rPr lang="en-US" sz="2800" dirty="0" err="1">
                  <a:solidFill>
                    <a:prstClr val="black">
                      <a:hueOff val="0"/>
                      <a:satOff val="0"/>
                      <a:lumOff val="0"/>
                      <a:alphaOff val="0"/>
                    </a:prstClr>
                  </a:solidFill>
                  <a:latin typeface="Times New Roman" pitchFamily="18" charset="0"/>
                  <a:cs typeface="Times New Roman" pitchFamily="18" charset="0"/>
                </a:rPr>
                <a:t>bằng</a:t>
              </a:r>
              <a:r>
                <a:rPr lang="en-US" sz="2800" dirty="0">
                  <a:solidFill>
                    <a:prstClr val="black">
                      <a:hueOff val="0"/>
                      <a:satOff val="0"/>
                      <a:lumOff val="0"/>
                      <a:alphaOff val="0"/>
                    </a:prstClr>
                  </a:solidFill>
                  <a:latin typeface="Times New Roman" pitchFamily="18" charset="0"/>
                  <a:cs typeface="Times New Roman" pitchFamily="18" charset="0"/>
                </a:rPr>
                <a:t> </a:t>
              </a:r>
              <a:r>
                <a:rPr lang="en-US" sz="2800" dirty="0" err="1">
                  <a:solidFill>
                    <a:prstClr val="black">
                      <a:hueOff val="0"/>
                      <a:satOff val="0"/>
                      <a:lumOff val="0"/>
                      <a:alphaOff val="0"/>
                    </a:prstClr>
                  </a:solidFill>
                  <a:latin typeface="Times New Roman" pitchFamily="18" charset="0"/>
                  <a:cs typeface="Times New Roman" pitchFamily="18" charset="0"/>
                </a:rPr>
                <a:t>kim</a:t>
              </a:r>
              <a:r>
                <a:rPr lang="en-US" sz="2800" dirty="0">
                  <a:solidFill>
                    <a:prstClr val="black">
                      <a:hueOff val="0"/>
                      <a:satOff val="0"/>
                      <a:lumOff val="0"/>
                      <a:alphaOff val="0"/>
                    </a:prstClr>
                  </a:solidFill>
                  <a:latin typeface="Times New Roman" pitchFamily="18" charset="0"/>
                  <a:cs typeface="Times New Roman" pitchFamily="18" charset="0"/>
                </a:rPr>
                <a:t> </a:t>
              </a:r>
              <a:r>
                <a:rPr lang="en-US" sz="2800" dirty="0" err="1">
                  <a:solidFill>
                    <a:prstClr val="black">
                      <a:hueOff val="0"/>
                      <a:satOff val="0"/>
                      <a:lumOff val="0"/>
                      <a:alphaOff val="0"/>
                    </a:prstClr>
                  </a:solidFill>
                  <a:latin typeface="Times New Roman" pitchFamily="18" charset="0"/>
                  <a:cs typeface="Times New Roman" pitchFamily="18" charset="0"/>
                </a:rPr>
                <a:t>loại</a:t>
              </a:r>
              <a:r>
                <a:rPr lang="en-US" sz="2800" dirty="0">
                  <a:solidFill>
                    <a:prstClr val="black">
                      <a:hueOff val="0"/>
                      <a:satOff val="0"/>
                      <a:lumOff val="0"/>
                      <a:alphaOff val="0"/>
                    </a:prstClr>
                  </a:solidFill>
                  <a:latin typeface="Times New Roman" pitchFamily="18" charset="0"/>
                  <a:cs typeface="Times New Roman" pitchFamily="18" charset="0"/>
                </a:rPr>
                <a:t>, </a:t>
              </a:r>
              <a:r>
                <a:rPr lang="en-US" sz="2800" dirty="0" err="1">
                  <a:solidFill>
                    <a:prstClr val="black">
                      <a:hueOff val="0"/>
                      <a:satOff val="0"/>
                      <a:lumOff val="0"/>
                      <a:alphaOff val="0"/>
                    </a:prstClr>
                  </a:solidFill>
                  <a:latin typeface="Times New Roman" pitchFamily="18" charset="0"/>
                  <a:cs typeface="Times New Roman" pitchFamily="18" charset="0"/>
                </a:rPr>
                <a:t>còn</a:t>
              </a:r>
              <a:r>
                <a:rPr lang="en-US" sz="2800" dirty="0">
                  <a:solidFill>
                    <a:prstClr val="black">
                      <a:hueOff val="0"/>
                      <a:satOff val="0"/>
                      <a:lumOff val="0"/>
                      <a:alphaOff val="0"/>
                    </a:prstClr>
                  </a:solidFill>
                  <a:latin typeface="Times New Roman" pitchFamily="18" charset="0"/>
                  <a:cs typeface="Times New Roman" pitchFamily="18" charset="0"/>
                </a:rPr>
                <a:t> </a:t>
              </a:r>
              <a:r>
                <a:rPr lang="en-US" sz="2800" dirty="0" err="1">
                  <a:solidFill>
                    <a:prstClr val="black">
                      <a:hueOff val="0"/>
                      <a:satOff val="0"/>
                      <a:lumOff val="0"/>
                      <a:alphaOff val="0"/>
                    </a:prstClr>
                  </a:solidFill>
                  <a:latin typeface="Times New Roman" pitchFamily="18" charset="0"/>
                  <a:cs typeface="Times New Roman" pitchFamily="18" charset="0"/>
                </a:rPr>
                <a:t>chén</a:t>
              </a:r>
              <a:r>
                <a:rPr lang="en-US" sz="2800" dirty="0">
                  <a:solidFill>
                    <a:prstClr val="black">
                      <a:hueOff val="0"/>
                      <a:satOff val="0"/>
                      <a:lumOff val="0"/>
                      <a:alphaOff val="0"/>
                    </a:prstClr>
                  </a:solidFill>
                  <a:latin typeface="Times New Roman" pitchFamily="18" charset="0"/>
                  <a:cs typeface="Times New Roman" pitchFamily="18" charset="0"/>
                </a:rPr>
                <a:t> </a:t>
              </a:r>
              <a:r>
                <a:rPr lang="en-US" sz="2800" dirty="0" err="1">
                  <a:solidFill>
                    <a:prstClr val="black">
                      <a:hueOff val="0"/>
                      <a:satOff val="0"/>
                      <a:lumOff val="0"/>
                      <a:alphaOff val="0"/>
                    </a:prstClr>
                  </a:solidFill>
                  <a:latin typeface="Times New Roman" pitchFamily="18" charset="0"/>
                  <a:cs typeface="Times New Roman" pitchFamily="18" charset="0"/>
                </a:rPr>
                <a:t>bát</a:t>
              </a:r>
              <a:r>
                <a:rPr lang="en-US" sz="2800" dirty="0">
                  <a:solidFill>
                    <a:prstClr val="black">
                      <a:hueOff val="0"/>
                      <a:satOff val="0"/>
                      <a:lumOff val="0"/>
                      <a:alphaOff val="0"/>
                    </a:prstClr>
                  </a:solidFill>
                  <a:latin typeface="Times New Roman" pitchFamily="18" charset="0"/>
                  <a:cs typeface="Times New Roman" pitchFamily="18" charset="0"/>
                </a:rPr>
                <a:t> </a:t>
              </a:r>
              <a:r>
                <a:rPr lang="en-US" sz="2800" dirty="0" err="1">
                  <a:solidFill>
                    <a:prstClr val="black">
                      <a:hueOff val="0"/>
                      <a:satOff val="0"/>
                      <a:lumOff val="0"/>
                      <a:alphaOff val="0"/>
                    </a:prstClr>
                  </a:solidFill>
                  <a:latin typeface="Times New Roman" pitchFamily="18" charset="0"/>
                  <a:cs typeface="Times New Roman" pitchFamily="18" charset="0"/>
                </a:rPr>
                <a:t>thì</a:t>
              </a:r>
              <a:r>
                <a:rPr lang="en-US" sz="2800" dirty="0">
                  <a:solidFill>
                    <a:prstClr val="black">
                      <a:hueOff val="0"/>
                      <a:satOff val="0"/>
                      <a:lumOff val="0"/>
                      <a:alphaOff val="0"/>
                    </a:prstClr>
                  </a:solidFill>
                  <a:latin typeface="Times New Roman" pitchFamily="18" charset="0"/>
                  <a:cs typeface="Times New Roman" pitchFamily="18" charset="0"/>
                </a:rPr>
                <a:t> </a:t>
              </a:r>
              <a:r>
                <a:rPr lang="en-US" sz="2800" dirty="0" err="1">
                  <a:solidFill>
                    <a:prstClr val="black">
                      <a:hueOff val="0"/>
                      <a:satOff val="0"/>
                      <a:lumOff val="0"/>
                      <a:alphaOff val="0"/>
                    </a:prstClr>
                  </a:solidFill>
                  <a:latin typeface="Times New Roman" pitchFamily="18" charset="0"/>
                  <a:cs typeface="Times New Roman" pitchFamily="18" charset="0"/>
                </a:rPr>
                <a:t>thường</a:t>
              </a:r>
              <a:r>
                <a:rPr lang="en-US" sz="2800" dirty="0">
                  <a:solidFill>
                    <a:prstClr val="black">
                      <a:hueOff val="0"/>
                      <a:satOff val="0"/>
                      <a:lumOff val="0"/>
                      <a:alphaOff val="0"/>
                    </a:prstClr>
                  </a:solidFill>
                  <a:latin typeface="Times New Roman" pitchFamily="18" charset="0"/>
                  <a:cs typeface="Times New Roman" pitchFamily="18" charset="0"/>
                </a:rPr>
                <a:t> </a:t>
              </a:r>
              <a:r>
                <a:rPr lang="en-US" sz="2800" dirty="0" err="1">
                  <a:solidFill>
                    <a:prstClr val="black">
                      <a:hueOff val="0"/>
                      <a:satOff val="0"/>
                      <a:lumOff val="0"/>
                      <a:alphaOff val="0"/>
                    </a:prstClr>
                  </a:solidFill>
                  <a:latin typeface="Times New Roman" pitchFamily="18" charset="0"/>
                  <a:cs typeface="Times New Roman" pitchFamily="18" charset="0"/>
                </a:rPr>
                <a:t>làm</a:t>
              </a:r>
              <a:r>
                <a:rPr lang="en-US" sz="2800" dirty="0">
                  <a:solidFill>
                    <a:prstClr val="black">
                      <a:hueOff val="0"/>
                      <a:satOff val="0"/>
                      <a:lumOff val="0"/>
                      <a:alphaOff val="0"/>
                    </a:prstClr>
                  </a:solidFill>
                  <a:latin typeface="Times New Roman" pitchFamily="18" charset="0"/>
                  <a:cs typeface="Times New Roman" pitchFamily="18" charset="0"/>
                </a:rPr>
                <a:t> </a:t>
              </a:r>
              <a:r>
                <a:rPr lang="en-US" sz="2800" dirty="0" err="1">
                  <a:solidFill>
                    <a:prstClr val="black">
                      <a:hueOff val="0"/>
                      <a:satOff val="0"/>
                      <a:lumOff val="0"/>
                      <a:alphaOff val="0"/>
                    </a:prstClr>
                  </a:solidFill>
                  <a:latin typeface="Times New Roman" pitchFamily="18" charset="0"/>
                  <a:cs typeface="Times New Roman" pitchFamily="18" charset="0"/>
                </a:rPr>
                <a:t>bằng</a:t>
              </a:r>
              <a:r>
                <a:rPr lang="en-US" sz="2800" dirty="0">
                  <a:solidFill>
                    <a:prstClr val="black">
                      <a:hueOff val="0"/>
                      <a:satOff val="0"/>
                      <a:lumOff val="0"/>
                      <a:alphaOff val="0"/>
                    </a:prstClr>
                  </a:solidFill>
                  <a:latin typeface="Times New Roman" pitchFamily="18" charset="0"/>
                  <a:cs typeface="Times New Roman" pitchFamily="18" charset="0"/>
                </a:rPr>
                <a:t> </a:t>
              </a:r>
              <a:r>
                <a:rPr lang="en-US" sz="2800" dirty="0" err="1">
                  <a:solidFill>
                    <a:prstClr val="black">
                      <a:hueOff val="0"/>
                      <a:satOff val="0"/>
                      <a:lumOff val="0"/>
                      <a:alphaOff val="0"/>
                    </a:prstClr>
                  </a:solidFill>
                  <a:latin typeface="Times New Roman" pitchFamily="18" charset="0"/>
                  <a:cs typeface="Times New Roman" pitchFamily="18" charset="0"/>
                </a:rPr>
                <a:t>sành</a:t>
              </a:r>
              <a:r>
                <a:rPr lang="en-US" sz="2800" dirty="0">
                  <a:solidFill>
                    <a:prstClr val="black">
                      <a:hueOff val="0"/>
                      <a:satOff val="0"/>
                      <a:lumOff val="0"/>
                      <a:alphaOff val="0"/>
                    </a:prstClr>
                  </a:solidFill>
                  <a:latin typeface="Times New Roman" pitchFamily="18" charset="0"/>
                  <a:cs typeface="Times New Roman" pitchFamily="18" charset="0"/>
                </a:rPr>
                <a:t> </a:t>
              </a:r>
              <a:r>
                <a:rPr lang="en-US" sz="2800" dirty="0" err="1">
                  <a:solidFill>
                    <a:prstClr val="black">
                      <a:hueOff val="0"/>
                      <a:satOff val="0"/>
                      <a:lumOff val="0"/>
                      <a:alphaOff val="0"/>
                    </a:prstClr>
                  </a:solidFill>
                  <a:latin typeface="Times New Roman" pitchFamily="18" charset="0"/>
                  <a:cs typeface="Times New Roman" pitchFamily="18" charset="0"/>
                </a:rPr>
                <a:t>sứ</a:t>
              </a:r>
              <a:r>
                <a:rPr lang="en-US" sz="2800" dirty="0">
                  <a:solidFill>
                    <a:prstClr val="black">
                      <a:hueOff val="0"/>
                      <a:satOff val="0"/>
                      <a:lumOff val="0"/>
                      <a:alphaOff val="0"/>
                    </a:prstClr>
                  </a:solidFill>
                  <a:latin typeface="Times New Roman" pitchFamily="18" charset="0"/>
                  <a:cs typeface="Times New Roman" pitchFamily="18" charset="0"/>
                </a:rPr>
                <a:t>?</a:t>
              </a:r>
            </a:p>
          </p:txBody>
        </p:sp>
        <p:sp>
          <p:nvSpPr>
            <p:cNvPr id="5" name="Round Same Side Corner Rectangle 6"/>
            <p:cNvSpPr/>
            <p:nvPr/>
          </p:nvSpPr>
          <p:spPr>
            <a:xfrm>
              <a:off x="1014760" y="48716"/>
              <a:ext cx="7854617" cy="850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defTabSz="800100">
                <a:lnSpc>
                  <a:spcPct val="90000"/>
                </a:lnSpc>
                <a:spcBef>
                  <a:spcPct val="0"/>
                </a:spcBef>
                <a:spcAft>
                  <a:spcPct val="15000"/>
                </a:spcAft>
                <a:buFontTx/>
                <a:buChar char="••"/>
              </a:pPr>
              <a:endParaRPr lang="en-US" sz="2800">
                <a:solidFill>
                  <a:prstClr val="black">
                    <a:hueOff val="0"/>
                    <a:satOff val="0"/>
                    <a:lumOff val="0"/>
                    <a:alphaOff val="0"/>
                  </a:prstClr>
                </a:solidFill>
                <a:latin typeface="Times New Roman" pitchFamily="18" charset="0"/>
                <a:cs typeface="Times New Roman" pitchFamily="18" charset="0"/>
              </a:endParaRPr>
            </a:p>
            <a:p>
              <a:pPr marL="171450" lvl="1" indent="-171450" defTabSz="800100">
                <a:lnSpc>
                  <a:spcPct val="90000"/>
                </a:lnSpc>
                <a:spcBef>
                  <a:spcPct val="0"/>
                </a:spcBef>
                <a:spcAft>
                  <a:spcPct val="15000"/>
                </a:spcAft>
                <a:buFontTx/>
                <a:buChar char="••"/>
              </a:pPr>
              <a:endParaRPr lang="en-US" sz="2800" dirty="0">
                <a:solidFill>
                  <a:prstClr val="black">
                    <a:hueOff val="0"/>
                    <a:satOff val="0"/>
                    <a:lumOff val="0"/>
                    <a:alphaOff val="0"/>
                  </a:prstClr>
                </a:solidFill>
                <a:latin typeface="Times New Roman" pitchFamily="18" charset="0"/>
                <a:cs typeface="Times New Roman" pitchFamily="18" charset="0"/>
              </a:endParaRPr>
            </a:p>
          </p:txBody>
        </p:sp>
      </p:grpSp>
      <p:sp>
        <p:nvSpPr>
          <p:cNvPr id="6" name="Rectangle 5"/>
          <p:cNvSpPr/>
          <p:nvPr/>
        </p:nvSpPr>
        <p:spPr>
          <a:xfrm>
            <a:off x="227628" y="381002"/>
            <a:ext cx="8688749" cy="954107"/>
          </a:xfrm>
          <a:prstGeom prst="rect">
            <a:avLst/>
          </a:prstGeom>
          <a:solidFill>
            <a:schemeClr val="bg1"/>
          </a:solidFill>
        </p:spPr>
        <p:txBody>
          <a:bodyPr wrap="square">
            <a:spAutoFit/>
          </a:bodyPr>
          <a:lstStyle/>
          <a:p>
            <a:pPr algn="ct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Nồi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chảo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bằng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kim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loại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dẫn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nhiệt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tốt</a:t>
            </a:r>
            <a:r>
              <a:rPr lang="en-US" sz="2800" dirty="0">
                <a:solidFill>
                  <a:prstClr val="black"/>
                </a:solidFill>
                <a:latin typeface="Times New Roman" pitchFamily="18" charset="0"/>
                <a:cs typeface="Times New Roman" pitchFamily="18" charset="0"/>
              </a:rPr>
              <a:t> =&gt; </a:t>
            </a:r>
            <a:r>
              <a:rPr lang="en-US" sz="2800" dirty="0" err="1">
                <a:solidFill>
                  <a:prstClr val="black"/>
                </a:solidFill>
                <a:latin typeface="Times New Roman" pitchFamily="18" charset="0"/>
                <a:cs typeface="Times New Roman" pitchFamily="18" charset="0"/>
              </a:rPr>
              <a:t>thức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ăn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chín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đỡ</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tốn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nhiên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liệu</a:t>
            </a:r>
            <a:r>
              <a:rPr lang="en-US" sz="2800" dirty="0">
                <a:solidFill>
                  <a:prstClr val="black"/>
                </a:solidFill>
                <a:latin typeface="Times New Roman" pitchFamily="18" charset="0"/>
                <a:cs typeface="Times New Roman" pitchFamily="18" charset="0"/>
              </a:rPr>
              <a:t>,...</a:t>
            </a:r>
          </a:p>
        </p:txBody>
      </p:sp>
      <p:pic>
        <p:nvPicPr>
          <p:cNvPr id="7" name="Picture 2" descr="Cách chọn nồi sử dụng được cho bếp từ nấu ăn ngon, ít tốn điện nhấ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097" y="1701802"/>
            <a:ext cx="4321861" cy="37100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5 đặc điểm nổi bật phân biệt gốm sứ Bát Tràng và gốm sứ Trung Quốc - Gốm  Quỳnh Hươ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3903" y="1701801"/>
            <a:ext cx="4383449" cy="37191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29097" y="5562602"/>
            <a:ext cx="8705429" cy="954107"/>
          </a:xfrm>
          <a:prstGeom prst="rect">
            <a:avLst/>
          </a:prstGeom>
          <a:solidFill>
            <a:schemeClr val="bg1"/>
          </a:solidFill>
        </p:spPr>
        <p:txBody>
          <a:bodyPr wrap="square">
            <a:spAutoFit/>
          </a:bodyPr>
          <a:lstStyle/>
          <a:p>
            <a:pPr algn="ct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Tô</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chén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thường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bằng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sành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sứ</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vì</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sứ</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dẫn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nhiệt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kém</a:t>
            </a:r>
            <a:r>
              <a:rPr lang="en-US" sz="2800" dirty="0">
                <a:solidFill>
                  <a:prstClr val="black"/>
                </a:solidFill>
                <a:latin typeface="Times New Roman" pitchFamily="18" charset="0"/>
                <a:cs typeface="Times New Roman" pitchFamily="18" charset="0"/>
              </a:rPr>
              <a:t> </a:t>
            </a:r>
          </a:p>
          <a:p>
            <a:pPr algn="ctr"/>
            <a:r>
              <a:rPr lang="en-US" sz="2800" dirty="0">
                <a:solidFill>
                  <a:prstClr val="black"/>
                </a:solidFill>
                <a:latin typeface="Times New Roman" pitchFamily="18" charset="0"/>
                <a:cs typeface="Times New Roman" pitchFamily="18" charset="0"/>
              </a:rPr>
              <a:t>     =&gt; </a:t>
            </a:r>
            <a:r>
              <a:rPr lang="en-US" sz="2800" dirty="0" err="1">
                <a:solidFill>
                  <a:prstClr val="black"/>
                </a:solidFill>
                <a:latin typeface="Times New Roman" pitchFamily="18" charset="0"/>
                <a:cs typeface="Times New Roman" pitchFamily="18" charset="0"/>
              </a:rPr>
              <a:t>cầm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đỡ</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bị</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nóng</a:t>
            </a:r>
            <a:r>
              <a:rPr lang="en-US" sz="2800" dirty="0">
                <a:solidFill>
                  <a:prstClr val="black"/>
                </a:solidFill>
                <a:latin typeface="Times New Roman" pitchFamily="18" charset="0"/>
                <a:cs typeface="Times New Roman" pitchFamily="18" charset="0"/>
              </a:rPr>
              <a:t>.</a:t>
            </a:r>
          </a:p>
        </p:txBody>
      </p:sp>
      <p:sp>
        <p:nvSpPr>
          <p:cNvPr id="10" name="Left Arrow 9">
            <a:hlinkClick r:id="rId8" action="ppaction://hlinksldjump"/>
          </p:cNvPr>
          <p:cNvSpPr/>
          <p:nvPr/>
        </p:nvSpPr>
        <p:spPr bwMode="auto">
          <a:xfrm>
            <a:off x="8572647" y="6139515"/>
            <a:ext cx="571355" cy="716837"/>
          </a:xfrm>
          <a:prstGeom prst="leftArrow">
            <a:avLst/>
          </a:prstGeom>
          <a:solidFill>
            <a:srgbClr val="FFC000"/>
          </a:solidFill>
        </p:spPr>
        <p:txBody>
          <a:bodyPr wrap="none" rtlCol="0" fromWordArt="1" anchor="ctr">
            <a:prstTxWarp prst="textPlain">
              <a:avLst>
                <a:gd name="adj" fmla="val 50000"/>
              </a:avLst>
            </a:prstTxWarp>
          </a:bodyPr>
          <a:lstStyle/>
          <a:p>
            <a:pPr algn="ctr"/>
            <a:endParaRPr lang="en-US" sz="3600" b="1" kern="10" dirty="0">
              <a:ln w="9525">
                <a:solidFill>
                  <a:srgbClr val="008000"/>
                </a:solidFill>
                <a:round/>
                <a:headEnd/>
                <a:tailEnd/>
              </a:ln>
              <a:solidFill>
                <a:prstClr val="black"/>
              </a:solidFill>
              <a:effectLst>
                <a:outerShdw dist="563972" dir="14049741" sx="125000" sy="125000" algn="tl" rotWithShape="0">
                  <a:srgbClr val="C7DFD3">
                    <a:alpha val="80000"/>
                  </a:srgbClr>
                </a:outerShdw>
              </a:effectLst>
              <a:latin typeface="Times New Roman"/>
              <a:cs typeface="Times New Roman"/>
            </a:endParaRPr>
          </a:p>
        </p:txBody>
      </p:sp>
      <p:sp>
        <p:nvSpPr>
          <p:cNvPr id="24" name="Oval 23"/>
          <p:cNvSpPr>
            <a:spLocks noChangeArrowheads="1"/>
          </p:cNvSpPr>
          <p:nvPr/>
        </p:nvSpPr>
        <p:spPr bwMode="auto">
          <a:xfrm>
            <a:off x="7315202" y="1727004"/>
            <a:ext cx="1600201" cy="849349"/>
          </a:xfrm>
          <a:prstGeom prst="ellipse">
            <a:avLst/>
          </a:prstGeom>
          <a:solidFill>
            <a:srgbClr val="FF0000"/>
          </a:solidFill>
          <a:ln w="9525">
            <a:solidFill>
              <a:schemeClr val="tx1"/>
            </a:solidFill>
            <a:round/>
            <a:headEnd/>
            <a:tailEnd/>
          </a:ln>
          <a:effectLst/>
        </p:spPr>
        <p:txBody>
          <a:bodyPr wrap="none" anchor="ctr"/>
          <a:lstStyle/>
          <a:p>
            <a:pPr algn="ctr"/>
            <a:r>
              <a:rPr lang="en-US" sz="2400" b="1" dirty="0">
                <a:solidFill>
                  <a:srgbClr val="FFFF00"/>
                </a:solidFill>
                <a:latin typeface="Times New Roman" pitchFamily="18" charset="0"/>
                <a:cs typeface="Times New Roman" pitchFamily="18" charset="0"/>
              </a:rPr>
              <a:t>HẾT GIỜ</a:t>
            </a:r>
          </a:p>
        </p:txBody>
      </p:sp>
      <p:sp>
        <p:nvSpPr>
          <p:cNvPr id="25" name="Oval 24"/>
          <p:cNvSpPr>
            <a:spLocks noChangeArrowheads="1"/>
          </p:cNvSpPr>
          <p:nvPr/>
        </p:nvSpPr>
        <p:spPr bwMode="auto">
          <a:xfrm>
            <a:off x="7410568" y="1750851"/>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solidFill>
                  <a:prstClr val="black"/>
                </a:solidFill>
                <a:latin typeface=".VnTimeH" pitchFamily="34" charset="0"/>
                <a:cs typeface="Arial" charset="0"/>
              </a:rPr>
              <a:t>1</a:t>
            </a:r>
          </a:p>
        </p:txBody>
      </p:sp>
      <p:sp>
        <p:nvSpPr>
          <p:cNvPr id="26" name="Oval 25"/>
          <p:cNvSpPr>
            <a:spLocks noChangeArrowheads="1"/>
          </p:cNvSpPr>
          <p:nvPr/>
        </p:nvSpPr>
        <p:spPr bwMode="auto">
          <a:xfrm>
            <a:off x="7410568" y="1750851"/>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solidFill>
                  <a:prstClr val="black"/>
                </a:solidFill>
                <a:latin typeface=".VnTimeH" pitchFamily="34" charset="0"/>
                <a:cs typeface="Arial" charset="0"/>
              </a:rPr>
              <a:t>2</a:t>
            </a:r>
          </a:p>
        </p:txBody>
      </p:sp>
      <p:sp>
        <p:nvSpPr>
          <p:cNvPr id="27" name="Oval 26"/>
          <p:cNvSpPr>
            <a:spLocks noChangeArrowheads="1"/>
          </p:cNvSpPr>
          <p:nvPr/>
        </p:nvSpPr>
        <p:spPr bwMode="auto">
          <a:xfrm>
            <a:off x="7410568" y="1750851"/>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solidFill>
                  <a:prstClr val="black"/>
                </a:solidFill>
                <a:latin typeface=".VnTimeH" pitchFamily="34" charset="0"/>
                <a:cs typeface="Arial" charset="0"/>
              </a:rPr>
              <a:t>3</a:t>
            </a:r>
          </a:p>
        </p:txBody>
      </p:sp>
      <p:sp>
        <p:nvSpPr>
          <p:cNvPr id="28" name="Oval 27"/>
          <p:cNvSpPr>
            <a:spLocks noChangeArrowheads="1"/>
          </p:cNvSpPr>
          <p:nvPr/>
        </p:nvSpPr>
        <p:spPr bwMode="auto">
          <a:xfrm>
            <a:off x="7410568" y="1738151"/>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solidFill>
                  <a:prstClr val="black"/>
                </a:solidFill>
                <a:latin typeface=".VnTimeH" pitchFamily="34" charset="0"/>
                <a:cs typeface="Arial" charset="0"/>
              </a:rPr>
              <a:t>4</a:t>
            </a:r>
          </a:p>
        </p:txBody>
      </p:sp>
      <p:sp>
        <p:nvSpPr>
          <p:cNvPr id="29" name="Oval 28"/>
          <p:cNvSpPr>
            <a:spLocks noChangeArrowheads="1"/>
          </p:cNvSpPr>
          <p:nvPr/>
        </p:nvSpPr>
        <p:spPr bwMode="auto">
          <a:xfrm>
            <a:off x="7410568" y="1750851"/>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solidFill>
                  <a:prstClr val="black"/>
                </a:solidFill>
                <a:latin typeface=".VnTimeH" pitchFamily="34" charset="0"/>
                <a:cs typeface="Arial" charset="0"/>
              </a:rPr>
              <a:t>5</a:t>
            </a:r>
          </a:p>
        </p:txBody>
      </p:sp>
      <p:sp>
        <p:nvSpPr>
          <p:cNvPr id="30" name="Oval 29"/>
          <p:cNvSpPr>
            <a:spLocks noChangeArrowheads="1"/>
          </p:cNvSpPr>
          <p:nvPr/>
        </p:nvSpPr>
        <p:spPr bwMode="auto">
          <a:xfrm>
            <a:off x="7410568" y="1750851"/>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solidFill>
                  <a:prstClr val="black"/>
                </a:solidFill>
                <a:latin typeface=".VnTimeH" pitchFamily="34" charset="0"/>
                <a:cs typeface="Arial" charset="0"/>
              </a:rPr>
              <a:t>6</a:t>
            </a:r>
          </a:p>
        </p:txBody>
      </p:sp>
      <p:sp>
        <p:nvSpPr>
          <p:cNvPr id="31" name="Oval 30"/>
          <p:cNvSpPr>
            <a:spLocks noChangeArrowheads="1"/>
          </p:cNvSpPr>
          <p:nvPr/>
        </p:nvSpPr>
        <p:spPr bwMode="auto">
          <a:xfrm>
            <a:off x="7410568" y="1750851"/>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solidFill>
                  <a:prstClr val="black"/>
                </a:solidFill>
                <a:latin typeface=".VnTimeH" pitchFamily="34" charset="0"/>
                <a:cs typeface="Arial" charset="0"/>
              </a:rPr>
              <a:t>7</a:t>
            </a:r>
          </a:p>
        </p:txBody>
      </p:sp>
      <p:sp>
        <p:nvSpPr>
          <p:cNvPr id="32" name="Oval 31"/>
          <p:cNvSpPr>
            <a:spLocks noChangeArrowheads="1"/>
          </p:cNvSpPr>
          <p:nvPr/>
        </p:nvSpPr>
        <p:spPr bwMode="auto">
          <a:xfrm>
            <a:off x="7410568" y="1750851"/>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solidFill>
                  <a:prstClr val="black"/>
                </a:solidFill>
                <a:latin typeface=".VnTimeH" pitchFamily="34" charset="0"/>
                <a:cs typeface="Arial" charset="0"/>
              </a:rPr>
              <a:t>8</a:t>
            </a:r>
          </a:p>
        </p:txBody>
      </p:sp>
      <p:sp>
        <p:nvSpPr>
          <p:cNvPr id="33" name="Oval 32"/>
          <p:cNvSpPr>
            <a:spLocks noChangeArrowheads="1"/>
          </p:cNvSpPr>
          <p:nvPr/>
        </p:nvSpPr>
        <p:spPr bwMode="auto">
          <a:xfrm>
            <a:off x="7410568" y="1750851"/>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solidFill>
                  <a:prstClr val="black"/>
                </a:solidFill>
                <a:latin typeface=".VnTimeH" pitchFamily="34" charset="0"/>
                <a:cs typeface="Arial" charset="0"/>
              </a:rPr>
              <a:t>9</a:t>
            </a:r>
          </a:p>
        </p:txBody>
      </p:sp>
      <p:sp>
        <p:nvSpPr>
          <p:cNvPr id="34" name="Oval 33"/>
          <p:cNvSpPr>
            <a:spLocks noChangeArrowheads="1"/>
          </p:cNvSpPr>
          <p:nvPr/>
        </p:nvSpPr>
        <p:spPr bwMode="auto">
          <a:xfrm>
            <a:off x="7410568" y="1750851"/>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solidFill>
                  <a:prstClr val="black"/>
                </a:solidFill>
                <a:latin typeface=".VnTimeH" pitchFamily="34" charset="0"/>
                <a:cs typeface="Arial" charset="0"/>
              </a:rPr>
              <a:t>10</a:t>
            </a:r>
          </a:p>
        </p:txBody>
      </p:sp>
      <p:sp>
        <p:nvSpPr>
          <p:cNvPr id="35" name="Oval 34"/>
          <p:cNvSpPr>
            <a:spLocks noChangeArrowheads="1"/>
          </p:cNvSpPr>
          <p:nvPr/>
        </p:nvSpPr>
        <p:spPr bwMode="auto">
          <a:xfrm>
            <a:off x="7410568" y="1750851"/>
            <a:ext cx="1371600" cy="838200"/>
          </a:xfrm>
          <a:prstGeom prst="ellipse">
            <a:avLst/>
          </a:prstGeom>
          <a:solidFill>
            <a:srgbClr val="FF0000"/>
          </a:solidFill>
          <a:ln w="9525">
            <a:solidFill>
              <a:schemeClr val="tx1"/>
            </a:solidFill>
            <a:round/>
            <a:headEnd/>
            <a:tailEnd/>
          </a:ln>
          <a:effectLst/>
        </p:spPr>
        <p:txBody>
          <a:bodyPr wrap="none" anchor="ctr"/>
          <a:lstStyle/>
          <a:p>
            <a:pPr algn="ctr"/>
            <a:r>
              <a:rPr lang="en-US" sz="2800" b="1" dirty="0">
                <a:solidFill>
                  <a:srgbClr val="FFFF00"/>
                </a:solidFill>
                <a:latin typeface=".VnTimeH" pitchFamily="34" charset="0"/>
                <a:cs typeface="Arial" charset="0"/>
              </a:rPr>
              <a:t>Start</a:t>
            </a:r>
          </a:p>
        </p:txBody>
      </p:sp>
    </p:spTree>
    <p:extLst>
      <p:ext uri="{BB962C8B-B14F-4D97-AF65-F5344CB8AC3E}">
        <p14:creationId xmlns:p14="http://schemas.microsoft.com/office/powerpoint/2010/main" val="166453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5"/>
                    </p:tgtEl>
                  </p:cond>
                </p:stCondLst>
                <p:endSync evt="end" delay="0">
                  <p:rtn val="all"/>
                </p:endSync>
                <p:childTnLst>
                  <p:par>
                    <p:cTn id="20" fill="hold">
                      <p:stCondLst>
                        <p:cond delay="0"/>
                      </p:stCondLst>
                      <p:childTnLst>
                        <p:par>
                          <p:cTn id="21" fill="hold">
                            <p:stCondLst>
                              <p:cond delay="0"/>
                            </p:stCondLst>
                            <p:childTnLst>
                              <p:par>
                                <p:cTn id="22" presetID="22" presetClass="exit" presetSubtype="8" fill="hold" grpId="0" nodeType="clickEffect">
                                  <p:stCondLst>
                                    <p:cond delay="0"/>
                                  </p:stCondLst>
                                  <p:childTnLst>
                                    <p:animEffect transition="out" filter="wipe(left)">
                                      <p:cBhvr>
                                        <p:cTn id="23" dur="1000"/>
                                        <p:tgtEl>
                                          <p:spTgt spid="35"/>
                                        </p:tgtEl>
                                      </p:cBhvr>
                                    </p:animEffect>
                                    <p:set>
                                      <p:cBhvr>
                                        <p:cTn id="24" dur="1" fill="hold">
                                          <p:stCondLst>
                                            <p:cond delay="999"/>
                                          </p:stCondLst>
                                        </p:cTn>
                                        <p:tgtEl>
                                          <p:spTgt spid="3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3" name="cashreg.wav"/>
                                        </p:tgtEl>
                                      </p:cMediaNode>
                                    </p:audio>
                                  </p:subTnLst>
                                </p:cTn>
                              </p:par>
                            </p:childTnLst>
                          </p:cTn>
                        </p:par>
                        <p:par>
                          <p:cTn id="25" fill="hold">
                            <p:stCondLst>
                              <p:cond delay="1000"/>
                            </p:stCondLst>
                            <p:childTnLst>
                              <p:par>
                                <p:cTn id="26" presetID="22" presetClass="exit" presetSubtype="8" fill="hold" grpId="0" nodeType="afterEffect">
                                  <p:stCondLst>
                                    <p:cond delay="0"/>
                                  </p:stCondLst>
                                  <p:childTnLst>
                                    <p:animEffect transition="out" filter="wipe(left)">
                                      <p:cBhvr>
                                        <p:cTn id="27" dur="1000"/>
                                        <p:tgtEl>
                                          <p:spTgt spid="34"/>
                                        </p:tgtEl>
                                      </p:cBhvr>
                                    </p:animEffect>
                                    <p:set>
                                      <p:cBhvr>
                                        <p:cTn id="28" dur="1" fill="hold">
                                          <p:stCondLst>
                                            <p:cond delay="999"/>
                                          </p:stCondLst>
                                        </p:cTn>
                                        <p:tgtEl>
                                          <p:spTgt spid="3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ashreg.wav"/>
                                        </p:tgtEl>
                                      </p:cMediaNode>
                                    </p:audio>
                                  </p:subTnLst>
                                </p:cTn>
                              </p:par>
                            </p:childTnLst>
                          </p:cTn>
                        </p:par>
                        <p:par>
                          <p:cTn id="29" fill="hold">
                            <p:stCondLst>
                              <p:cond delay="2000"/>
                            </p:stCondLst>
                            <p:childTnLst>
                              <p:par>
                                <p:cTn id="30" presetID="22" presetClass="exit" presetSubtype="8" fill="hold" grpId="0" nodeType="afterEffect">
                                  <p:stCondLst>
                                    <p:cond delay="0"/>
                                  </p:stCondLst>
                                  <p:childTnLst>
                                    <p:animEffect transition="out" filter="wipe(left)">
                                      <p:cBhvr>
                                        <p:cTn id="31" dur="1000"/>
                                        <p:tgtEl>
                                          <p:spTgt spid="33"/>
                                        </p:tgtEl>
                                      </p:cBhvr>
                                    </p:animEffect>
                                    <p:set>
                                      <p:cBhvr>
                                        <p:cTn id="32" dur="1" fill="hold">
                                          <p:stCondLst>
                                            <p:cond delay="999"/>
                                          </p:stCondLst>
                                        </p:cTn>
                                        <p:tgtEl>
                                          <p:spTgt spid="33"/>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ashreg.wav"/>
                                        </p:tgtEl>
                                      </p:cMediaNode>
                                    </p:audio>
                                  </p:subTnLst>
                                </p:cTn>
                              </p:par>
                            </p:childTnLst>
                          </p:cTn>
                        </p:par>
                        <p:par>
                          <p:cTn id="33" fill="hold">
                            <p:stCondLst>
                              <p:cond delay="3000"/>
                            </p:stCondLst>
                            <p:childTnLst>
                              <p:par>
                                <p:cTn id="34" presetID="22" presetClass="exit" presetSubtype="8" fill="hold" grpId="0" nodeType="afterEffect">
                                  <p:stCondLst>
                                    <p:cond delay="0"/>
                                  </p:stCondLst>
                                  <p:childTnLst>
                                    <p:animEffect transition="out" filter="wipe(left)">
                                      <p:cBhvr>
                                        <p:cTn id="35" dur="1000"/>
                                        <p:tgtEl>
                                          <p:spTgt spid="32"/>
                                        </p:tgtEl>
                                      </p:cBhvr>
                                    </p:animEffect>
                                    <p:set>
                                      <p:cBhvr>
                                        <p:cTn id="36" dur="1" fill="hold">
                                          <p:stCondLst>
                                            <p:cond delay="999"/>
                                          </p:stCondLst>
                                        </p:cTn>
                                        <p:tgtEl>
                                          <p:spTgt spid="32"/>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cashreg.wav"/>
                                        </p:tgtEl>
                                      </p:cMediaNode>
                                    </p:audio>
                                  </p:subTnLst>
                                </p:cTn>
                              </p:par>
                            </p:childTnLst>
                          </p:cTn>
                        </p:par>
                        <p:par>
                          <p:cTn id="37" fill="hold">
                            <p:stCondLst>
                              <p:cond delay="4000"/>
                            </p:stCondLst>
                            <p:childTnLst>
                              <p:par>
                                <p:cTn id="38" presetID="22" presetClass="exit" presetSubtype="8" fill="hold" grpId="0" nodeType="afterEffect">
                                  <p:stCondLst>
                                    <p:cond delay="0"/>
                                  </p:stCondLst>
                                  <p:childTnLst>
                                    <p:animEffect transition="out" filter="wipe(left)">
                                      <p:cBhvr>
                                        <p:cTn id="39" dur="1000"/>
                                        <p:tgtEl>
                                          <p:spTgt spid="31"/>
                                        </p:tgtEl>
                                      </p:cBhvr>
                                    </p:animEffect>
                                    <p:set>
                                      <p:cBhvr>
                                        <p:cTn id="40" dur="1" fill="hold">
                                          <p:stCondLst>
                                            <p:cond delay="999"/>
                                          </p:stCondLst>
                                        </p:cTn>
                                        <p:tgtEl>
                                          <p:spTgt spid="31"/>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cashreg.wav"/>
                                        </p:tgtEl>
                                      </p:cMediaNode>
                                    </p:audio>
                                  </p:subTnLst>
                                </p:cTn>
                              </p:par>
                            </p:childTnLst>
                          </p:cTn>
                        </p:par>
                        <p:par>
                          <p:cTn id="41" fill="hold">
                            <p:stCondLst>
                              <p:cond delay="5000"/>
                            </p:stCondLst>
                            <p:childTnLst>
                              <p:par>
                                <p:cTn id="42" presetID="22" presetClass="exit" presetSubtype="8" fill="hold" grpId="0" nodeType="afterEffect">
                                  <p:stCondLst>
                                    <p:cond delay="0"/>
                                  </p:stCondLst>
                                  <p:childTnLst>
                                    <p:animEffect transition="out" filter="wipe(left)">
                                      <p:cBhvr>
                                        <p:cTn id="43" dur="1000"/>
                                        <p:tgtEl>
                                          <p:spTgt spid="30"/>
                                        </p:tgtEl>
                                      </p:cBhvr>
                                    </p:animEffect>
                                    <p:set>
                                      <p:cBhvr>
                                        <p:cTn id="44" dur="1" fill="hold">
                                          <p:stCondLst>
                                            <p:cond delay="999"/>
                                          </p:stCondLst>
                                        </p:cTn>
                                        <p:tgtEl>
                                          <p:spTgt spid="30"/>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3" name="cashreg.wav"/>
                                        </p:tgtEl>
                                      </p:cMediaNode>
                                    </p:audio>
                                  </p:subTnLst>
                                </p:cTn>
                              </p:par>
                            </p:childTnLst>
                          </p:cTn>
                        </p:par>
                        <p:par>
                          <p:cTn id="45" fill="hold">
                            <p:stCondLst>
                              <p:cond delay="6000"/>
                            </p:stCondLst>
                            <p:childTnLst>
                              <p:par>
                                <p:cTn id="46" presetID="22" presetClass="exit" presetSubtype="8" fill="hold" grpId="0" nodeType="afterEffect">
                                  <p:stCondLst>
                                    <p:cond delay="0"/>
                                  </p:stCondLst>
                                  <p:childTnLst>
                                    <p:animEffect transition="out" filter="wipe(left)">
                                      <p:cBhvr>
                                        <p:cTn id="47" dur="1000"/>
                                        <p:tgtEl>
                                          <p:spTgt spid="29"/>
                                        </p:tgtEl>
                                      </p:cBhvr>
                                    </p:animEffect>
                                    <p:set>
                                      <p:cBhvr>
                                        <p:cTn id="48" dur="1" fill="hold">
                                          <p:stCondLst>
                                            <p:cond delay="999"/>
                                          </p:stCondLst>
                                        </p:cTn>
                                        <p:tgtEl>
                                          <p:spTgt spid="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cashreg.wav"/>
                                        </p:tgtEl>
                                      </p:cMediaNode>
                                    </p:audio>
                                  </p:subTnLst>
                                </p:cTn>
                              </p:par>
                            </p:childTnLst>
                          </p:cTn>
                        </p:par>
                        <p:par>
                          <p:cTn id="49" fill="hold">
                            <p:stCondLst>
                              <p:cond delay="7000"/>
                            </p:stCondLst>
                            <p:childTnLst>
                              <p:par>
                                <p:cTn id="50" presetID="22" presetClass="exit" presetSubtype="8" fill="hold" grpId="0" nodeType="afterEffect">
                                  <p:stCondLst>
                                    <p:cond delay="0"/>
                                  </p:stCondLst>
                                  <p:childTnLst>
                                    <p:animEffect transition="out" filter="wipe(left)">
                                      <p:cBhvr>
                                        <p:cTn id="51" dur="1000"/>
                                        <p:tgtEl>
                                          <p:spTgt spid="28"/>
                                        </p:tgtEl>
                                      </p:cBhvr>
                                    </p:animEffect>
                                    <p:set>
                                      <p:cBhvr>
                                        <p:cTn id="52" dur="1" fill="hold">
                                          <p:stCondLst>
                                            <p:cond delay="999"/>
                                          </p:stCondLst>
                                        </p:cTn>
                                        <p:tgtEl>
                                          <p:spTgt spid="28"/>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cashreg.wav"/>
                                        </p:tgtEl>
                                      </p:cMediaNode>
                                    </p:audio>
                                  </p:subTnLst>
                                </p:cTn>
                              </p:par>
                            </p:childTnLst>
                          </p:cTn>
                        </p:par>
                        <p:par>
                          <p:cTn id="53" fill="hold">
                            <p:stCondLst>
                              <p:cond delay="8000"/>
                            </p:stCondLst>
                            <p:childTnLst>
                              <p:par>
                                <p:cTn id="54" presetID="22" presetClass="exit" presetSubtype="8" fill="hold" grpId="0" nodeType="afterEffect">
                                  <p:stCondLst>
                                    <p:cond delay="0"/>
                                  </p:stCondLst>
                                  <p:childTnLst>
                                    <p:animEffect transition="out" filter="wipe(left)">
                                      <p:cBhvr>
                                        <p:cTn id="55" dur="1000"/>
                                        <p:tgtEl>
                                          <p:spTgt spid="27"/>
                                        </p:tgtEl>
                                      </p:cBhvr>
                                    </p:animEffect>
                                    <p:set>
                                      <p:cBhvr>
                                        <p:cTn id="56" dur="1" fill="hold">
                                          <p:stCondLst>
                                            <p:cond delay="999"/>
                                          </p:stCondLst>
                                        </p:cTn>
                                        <p:tgtEl>
                                          <p:spTgt spid="27"/>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cashreg.wav"/>
                                        </p:tgtEl>
                                      </p:cMediaNode>
                                    </p:audio>
                                  </p:subTnLst>
                                </p:cTn>
                              </p:par>
                            </p:childTnLst>
                          </p:cTn>
                        </p:par>
                        <p:par>
                          <p:cTn id="57" fill="hold">
                            <p:stCondLst>
                              <p:cond delay="9000"/>
                            </p:stCondLst>
                            <p:childTnLst>
                              <p:par>
                                <p:cTn id="58" presetID="22" presetClass="exit" presetSubtype="8" fill="hold" grpId="0" nodeType="afterEffect">
                                  <p:stCondLst>
                                    <p:cond delay="0"/>
                                  </p:stCondLst>
                                  <p:childTnLst>
                                    <p:animEffect transition="out" filter="wipe(left)">
                                      <p:cBhvr>
                                        <p:cTn id="59" dur="1000"/>
                                        <p:tgtEl>
                                          <p:spTgt spid="26"/>
                                        </p:tgtEl>
                                      </p:cBhvr>
                                    </p:animEffect>
                                    <p:set>
                                      <p:cBhvr>
                                        <p:cTn id="60" dur="1" fill="hold">
                                          <p:stCondLst>
                                            <p:cond delay="999"/>
                                          </p:stCondLst>
                                        </p:cTn>
                                        <p:tgtEl>
                                          <p:spTgt spid="26"/>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cashreg.wav"/>
                                        </p:tgtEl>
                                      </p:cMediaNode>
                                    </p:audio>
                                  </p:subTnLst>
                                </p:cTn>
                              </p:par>
                            </p:childTnLst>
                          </p:cTn>
                        </p:par>
                        <p:par>
                          <p:cTn id="61" fill="hold">
                            <p:stCondLst>
                              <p:cond delay="10000"/>
                            </p:stCondLst>
                            <p:childTnLst>
                              <p:par>
                                <p:cTn id="62" presetID="22" presetClass="exit" presetSubtype="8" fill="hold" grpId="0" nodeType="afterEffect">
                                  <p:stCondLst>
                                    <p:cond delay="0"/>
                                  </p:stCondLst>
                                  <p:childTnLst>
                                    <p:animEffect transition="out" filter="wipe(left)">
                                      <p:cBhvr>
                                        <p:cTn id="63" dur="1000"/>
                                        <p:tgtEl>
                                          <p:spTgt spid="25"/>
                                        </p:tgtEl>
                                      </p:cBhvr>
                                    </p:animEffect>
                                    <p:set>
                                      <p:cBhvr>
                                        <p:cTn id="64"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5"/>
                  </p:tgtEl>
                </p:cond>
              </p:nextCondLst>
            </p:seq>
          </p:childTnLst>
        </p:cTn>
      </p:par>
    </p:tnLst>
    <p:bldLst>
      <p:bldP spid="6" grpId="0" animBg="1"/>
      <p:bldP spid="9"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4819"/>
          <a:stretch/>
        </p:blipFill>
        <p:spPr>
          <a:xfrm>
            <a:off x="-76200" y="0"/>
            <a:ext cx="9220200" cy="6858000"/>
          </a:xfrm>
          <a:prstGeom prst="rect">
            <a:avLst/>
          </a:prstGeom>
        </p:spPr>
      </p:pic>
      <p:grpSp>
        <p:nvGrpSpPr>
          <p:cNvPr id="3" name="Group 2"/>
          <p:cNvGrpSpPr/>
          <p:nvPr/>
        </p:nvGrpSpPr>
        <p:grpSpPr>
          <a:xfrm rot="5400000">
            <a:off x="3633048" y="-3130046"/>
            <a:ext cx="1801704" cy="8503625"/>
            <a:chOff x="-5537978" y="-1316612"/>
            <a:chExt cx="14407355" cy="3096319"/>
          </a:xfrm>
        </p:grpSpPr>
        <p:sp>
          <p:nvSpPr>
            <p:cNvPr id="4" name="Round Same Side Corner Rectangle 3"/>
            <p:cNvSpPr/>
            <p:nvPr/>
          </p:nvSpPr>
          <p:spPr>
            <a:xfrm>
              <a:off x="-5537978" y="-1316612"/>
              <a:ext cx="12043447" cy="3096319"/>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vert="vert270" anchor="t"/>
            <a:lstStyle/>
            <a:p>
              <a:pPr algn="ct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rét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mỏng</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ấm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mặc</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dày</a:t>
              </a:r>
              <a:r>
                <a:rPr lang="en-US" sz="2800" dirty="0">
                  <a:latin typeface="Times New Roman" pitchFamily="18" charset="0"/>
                  <a:cs typeface="Times New Roman" pitchFamily="18" charset="0"/>
                </a:rPr>
                <a:t>?</a:t>
              </a:r>
            </a:p>
          </p:txBody>
        </p:sp>
        <p:sp>
          <p:nvSpPr>
            <p:cNvPr id="5" name="Round Same Side Corner Rectangle 6"/>
            <p:cNvSpPr/>
            <p:nvPr/>
          </p:nvSpPr>
          <p:spPr>
            <a:xfrm>
              <a:off x="1014760" y="48716"/>
              <a:ext cx="7854617" cy="8507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2800" kern="120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endParaRPr lang="en-US" sz="2800" kern="1200" dirty="0">
                <a:latin typeface="Times New Roman" pitchFamily="18" charset="0"/>
                <a:cs typeface="Times New Roman" pitchFamily="18" charset="0"/>
              </a:endParaRPr>
            </a:p>
          </p:txBody>
        </p:sp>
      </p:grpSp>
      <p:sp>
        <p:nvSpPr>
          <p:cNvPr id="6" name="Rectangle 5"/>
          <p:cNvSpPr/>
          <p:nvPr/>
        </p:nvSpPr>
        <p:spPr>
          <a:xfrm>
            <a:off x="304801" y="279401"/>
            <a:ext cx="8315373" cy="954107"/>
          </a:xfrm>
          <a:prstGeom prst="rect">
            <a:avLst/>
          </a:prstGeom>
          <a:solidFill>
            <a:schemeClr val="bg1"/>
          </a:solidFill>
        </p:spPr>
        <p:txBody>
          <a:bodyPr wrap="square">
            <a:spAutoFit/>
          </a:bodyPr>
          <a:lstStyle/>
          <a:p>
            <a:pPr algn="ct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mỏng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kém</a:t>
            </a:r>
            <a:r>
              <a:rPr lang="en-US" sz="2800" dirty="0">
                <a:latin typeface="Times New Roman" pitchFamily="18" charset="0"/>
                <a:cs typeface="Times New Roman" pitchFamily="18" charset="0"/>
              </a:rPr>
              <a:t> </a:t>
            </a:r>
          </a:p>
          <a:p>
            <a:pPr algn="ctr"/>
            <a:r>
              <a:rPr lang="en-US" sz="2800" dirty="0">
                <a:latin typeface="Times New Roman" pitchFamily="18" charset="0"/>
                <a:cs typeface="Times New Roman" pitchFamily="18" charset="0"/>
              </a:rPr>
              <a:t>=&gt; </a:t>
            </a:r>
            <a:r>
              <a:rPr lang="en-US" sz="2800" dirty="0" err="1">
                <a:latin typeface="Times New Roman" pitchFamily="18" charset="0"/>
                <a:cs typeface="Times New Roman" pitchFamily="18" charset="0"/>
              </a:rPr>
              <a:t>nhiệt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=&gt; </a:t>
            </a:r>
            <a:r>
              <a:rPr lang="en-US" sz="2800" dirty="0" err="1">
                <a:latin typeface="Times New Roman" pitchFamily="18" charset="0"/>
                <a:cs typeface="Times New Roman" pitchFamily="18" charset="0"/>
              </a:rPr>
              <a:t>ấm</a:t>
            </a:r>
            <a:r>
              <a:rPr lang="en-US" sz="2800" dirty="0">
                <a:latin typeface="Times New Roman" pitchFamily="18" charset="0"/>
                <a:cs typeface="Times New Roman" pitchFamily="18" charset="0"/>
              </a:rPr>
              <a:t>.</a:t>
            </a:r>
          </a:p>
        </p:txBody>
      </p:sp>
      <p:pic>
        <p:nvPicPr>
          <p:cNvPr id="7" name="Picture 2" descr="mac-du-am-cho-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9457" y="2022619"/>
            <a:ext cx="4528884" cy="4623236"/>
          </a:xfrm>
          <a:prstGeom prst="rect">
            <a:avLst/>
          </a:prstGeom>
          <a:noFill/>
          <a:extLst>
            <a:ext uri="{909E8E84-426E-40DD-AFC4-6F175D3DCCD1}">
              <a14:hiddenFill xmlns:a14="http://schemas.microsoft.com/office/drawing/2010/main">
                <a:solidFill>
                  <a:srgbClr val="FFFFFF"/>
                </a:solidFill>
              </a14:hiddenFill>
            </a:ext>
          </a:extLst>
        </p:spPr>
      </p:pic>
      <p:sp>
        <p:nvSpPr>
          <p:cNvPr id="8" name="Left Arrow 7">
            <a:hlinkClick r:id="rId6" action="ppaction://hlinksldjump"/>
          </p:cNvPr>
          <p:cNvSpPr/>
          <p:nvPr/>
        </p:nvSpPr>
        <p:spPr bwMode="auto">
          <a:xfrm>
            <a:off x="8382000" y="6123680"/>
            <a:ext cx="685510" cy="716837"/>
          </a:xfrm>
          <a:prstGeom prst="leftArrow">
            <a:avLst/>
          </a:prstGeom>
          <a:solidFill>
            <a:srgbClr val="FFC000"/>
          </a:solidFill>
        </p:spPr>
        <p:txBody>
          <a:bodyPr wrap="none" rtlCol="0" fromWordArt="1" anchor="ctr">
            <a:prstTxWarp prst="textPlain">
              <a:avLst>
                <a:gd name="adj" fmla="val 50000"/>
              </a:avLst>
            </a:prstTxWarp>
          </a:bodyPr>
          <a:lstStyle/>
          <a:p>
            <a:pPr algn="ctr"/>
            <a:endParaRPr lang="en-US"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
        <p:nvSpPr>
          <p:cNvPr id="10" name="Oval 9"/>
          <p:cNvSpPr>
            <a:spLocks noChangeArrowheads="1"/>
          </p:cNvSpPr>
          <p:nvPr/>
        </p:nvSpPr>
        <p:spPr bwMode="auto">
          <a:xfrm>
            <a:off x="7315200" y="1727003"/>
            <a:ext cx="1600201" cy="849349"/>
          </a:xfrm>
          <a:prstGeom prst="ellipse">
            <a:avLst/>
          </a:prstGeom>
          <a:solidFill>
            <a:srgbClr val="FF0000"/>
          </a:solidFill>
          <a:ln w="9525">
            <a:solidFill>
              <a:schemeClr val="tx1"/>
            </a:solidFill>
            <a:round/>
            <a:headEnd/>
            <a:tailEnd/>
          </a:ln>
          <a:effectLst/>
        </p:spPr>
        <p:txBody>
          <a:bodyPr wrap="none" anchor="ctr"/>
          <a:lstStyle/>
          <a:p>
            <a:pPr algn="ctr"/>
            <a:r>
              <a:rPr lang="en-US" sz="2400" b="1" dirty="0">
                <a:solidFill>
                  <a:srgbClr val="FFFF00"/>
                </a:solidFill>
                <a:latin typeface="Times New Roman" pitchFamily="18" charset="0"/>
                <a:cs typeface="Times New Roman" pitchFamily="18" charset="0"/>
              </a:rPr>
              <a:t>HẾT GIỜ</a:t>
            </a:r>
          </a:p>
        </p:txBody>
      </p:sp>
      <p:sp>
        <p:nvSpPr>
          <p:cNvPr id="11" name="Oval 10"/>
          <p:cNvSpPr>
            <a:spLocks noChangeArrowheads="1"/>
          </p:cNvSpPr>
          <p:nvPr/>
        </p:nvSpPr>
        <p:spPr bwMode="auto">
          <a:xfrm>
            <a:off x="7410568" y="1750851"/>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1</a:t>
            </a:r>
          </a:p>
        </p:txBody>
      </p:sp>
      <p:sp>
        <p:nvSpPr>
          <p:cNvPr id="12" name="Oval 11"/>
          <p:cNvSpPr>
            <a:spLocks noChangeArrowheads="1"/>
          </p:cNvSpPr>
          <p:nvPr/>
        </p:nvSpPr>
        <p:spPr bwMode="auto">
          <a:xfrm>
            <a:off x="7410568" y="1750851"/>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2</a:t>
            </a:r>
          </a:p>
        </p:txBody>
      </p:sp>
      <p:sp>
        <p:nvSpPr>
          <p:cNvPr id="13" name="Oval 12"/>
          <p:cNvSpPr>
            <a:spLocks noChangeArrowheads="1"/>
          </p:cNvSpPr>
          <p:nvPr/>
        </p:nvSpPr>
        <p:spPr bwMode="auto">
          <a:xfrm>
            <a:off x="7410568" y="1750851"/>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3</a:t>
            </a:r>
          </a:p>
        </p:txBody>
      </p:sp>
      <p:sp>
        <p:nvSpPr>
          <p:cNvPr id="14" name="Oval 13"/>
          <p:cNvSpPr>
            <a:spLocks noChangeArrowheads="1"/>
          </p:cNvSpPr>
          <p:nvPr/>
        </p:nvSpPr>
        <p:spPr bwMode="auto">
          <a:xfrm>
            <a:off x="7410568" y="1738151"/>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4</a:t>
            </a:r>
          </a:p>
        </p:txBody>
      </p:sp>
      <p:sp>
        <p:nvSpPr>
          <p:cNvPr id="15" name="Oval 14"/>
          <p:cNvSpPr>
            <a:spLocks noChangeArrowheads="1"/>
          </p:cNvSpPr>
          <p:nvPr/>
        </p:nvSpPr>
        <p:spPr bwMode="auto">
          <a:xfrm>
            <a:off x="7410568" y="1750851"/>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5</a:t>
            </a:r>
          </a:p>
        </p:txBody>
      </p:sp>
      <p:sp>
        <p:nvSpPr>
          <p:cNvPr id="16" name="Oval 15"/>
          <p:cNvSpPr>
            <a:spLocks noChangeArrowheads="1"/>
          </p:cNvSpPr>
          <p:nvPr/>
        </p:nvSpPr>
        <p:spPr bwMode="auto">
          <a:xfrm>
            <a:off x="7410568" y="1750851"/>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6</a:t>
            </a:r>
          </a:p>
        </p:txBody>
      </p:sp>
      <p:sp>
        <p:nvSpPr>
          <p:cNvPr id="17" name="Oval 16"/>
          <p:cNvSpPr>
            <a:spLocks noChangeArrowheads="1"/>
          </p:cNvSpPr>
          <p:nvPr/>
        </p:nvSpPr>
        <p:spPr bwMode="auto">
          <a:xfrm>
            <a:off x="7410568" y="1750851"/>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7</a:t>
            </a:r>
          </a:p>
        </p:txBody>
      </p:sp>
      <p:sp>
        <p:nvSpPr>
          <p:cNvPr id="18" name="Oval 17"/>
          <p:cNvSpPr>
            <a:spLocks noChangeArrowheads="1"/>
          </p:cNvSpPr>
          <p:nvPr/>
        </p:nvSpPr>
        <p:spPr bwMode="auto">
          <a:xfrm>
            <a:off x="7410568" y="1750851"/>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8</a:t>
            </a:r>
          </a:p>
        </p:txBody>
      </p:sp>
      <p:sp>
        <p:nvSpPr>
          <p:cNvPr id="19" name="Oval 18"/>
          <p:cNvSpPr>
            <a:spLocks noChangeArrowheads="1"/>
          </p:cNvSpPr>
          <p:nvPr/>
        </p:nvSpPr>
        <p:spPr bwMode="auto">
          <a:xfrm>
            <a:off x="7410568" y="1750851"/>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9</a:t>
            </a:r>
          </a:p>
        </p:txBody>
      </p:sp>
      <p:sp>
        <p:nvSpPr>
          <p:cNvPr id="20" name="Oval 19"/>
          <p:cNvSpPr>
            <a:spLocks noChangeArrowheads="1"/>
          </p:cNvSpPr>
          <p:nvPr/>
        </p:nvSpPr>
        <p:spPr bwMode="auto">
          <a:xfrm>
            <a:off x="7410568" y="1750851"/>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10</a:t>
            </a:r>
          </a:p>
        </p:txBody>
      </p:sp>
      <p:sp>
        <p:nvSpPr>
          <p:cNvPr id="21" name="Oval 20"/>
          <p:cNvSpPr>
            <a:spLocks noChangeArrowheads="1"/>
          </p:cNvSpPr>
          <p:nvPr/>
        </p:nvSpPr>
        <p:spPr bwMode="auto">
          <a:xfrm>
            <a:off x="7410568" y="1750851"/>
            <a:ext cx="1371600" cy="838200"/>
          </a:xfrm>
          <a:prstGeom prst="ellipse">
            <a:avLst/>
          </a:prstGeom>
          <a:solidFill>
            <a:srgbClr val="FF0000"/>
          </a:solidFill>
          <a:ln w="9525">
            <a:solidFill>
              <a:schemeClr val="tx1"/>
            </a:solidFill>
            <a:round/>
            <a:headEnd/>
            <a:tailEnd/>
          </a:ln>
          <a:effectLst/>
        </p:spPr>
        <p:txBody>
          <a:bodyPr wrap="none" anchor="ctr"/>
          <a:lstStyle/>
          <a:p>
            <a:pPr algn="ctr"/>
            <a:r>
              <a:rPr lang="en-US" sz="2800" b="1" dirty="0">
                <a:solidFill>
                  <a:srgbClr val="FFFF00"/>
                </a:solidFill>
                <a:latin typeface=".VnTimeH" pitchFamily="34" charset="0"/>
                <a:cs typeface="Arial" charset="0"/>
              </a:rPr>
              <a:t>Start</a:t>
            </a:r>
          </a:p>
        </p:txBody>
      </p:sp>
    </p:spTree>
    <p:extLst>
      <p:ext uri="{BB962C8B-B14F-4D97-AF65-F5344CB8AC3E}">
        <p14:creationId xmlns:p14="http://schemas.microsoft.com/office/powerpoint/2010/main" val="143257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1"/>
                    </p:tgtEl>
                  </p:cond>
                </p:stCondLst>
                <p:endSync evt="end" delay="0">
                  <p:rtn val="all"/>
                </p:endSync>
                <p:childTnLst>
                  <p:par>
                    <p:cTn id="10" fill="hold">
                      <p:stCondLst>
                        <p:cond delay="0"/>
                      </p:stCondLst>
                      <p:childTnLst>
                        <p:par>
                          <p:cTn id="11" fill="hold">
                            <p:stCondLst>
                              <p:cond delay="0"/>
                            </p:stCondLst>
                            <p:childTnLst>
                              <p:par>
                                <p:cTn id="12" presetID="22" presetClass="exit" presetSubtype="8" fill="hold" grpId="0" nodeType="clickEffect">
                                  <p:stCondLst>
                                    <p:cond delay="0"/>
                                  </p:stCondLst>
                                  <p:childTnLst>
                                    <p:animEffect transition="out" filter="wipe(left)">
                                      <p:cBhvr>
                                        <p:cTn id="13" dur="1000"/>
                                        <p:tgtEl>
                                          <p:spTgt spid="21"/>
                                        </p:tgtEl>
                                      </p:cBhvr>
                                    </p:animEffect>
                                    <p:set>
                                      <p:cBhvr>
                                        <p:cTn id="14"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ashreg.wav"/>
                                        </p:tgtEl>
                                      </p:cMediaNode>
                                    </p:audio>
                                  </p:subTnLst>
                                </p:cTn>
                              </p:par>
                            </p:childTnLst>
                          </p:cTn>
                        </p:par>
                        <p:par>
                          <p:cTn id="15" fill="hold">
                            <p:stCondLst>
                              <p:cond delay="1000"/>
                            </p:stCondLst>
                            <p:childTnLst>
                              <p:par>
                                <p:cTn id="16" presetID="22" presetClass="exit" presetSubtype="8" fill="hold" grpId="0" nodeType="afterEffect">
                                  <p:stCondLst>
                                    <p:cond delay="0"/>
                                  </p:stCondLst>
                                  <p:childTnLst>
                                    <p:animEffect transition="out" filter="wipe(left)">
                                      <p:cBhvr>
                                        <p:cTn id="17" dur="1000"/>
                                        <p:tgtEl>
                                          <p:spTgt spid="20"/>
                                        </p:tgtEl>
                                      </p:cBhvr>
                                    </p:animEffect>
                                    <p:set>
                                      <p:cBhvr>
                                        <p:cTn id="18"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cashreg.wav"/>
                                        </p:tgtEl>
                                      </p:cMediaNode>
                                    </p:audio>
                                  </p:subTnLst>
                                </p:cTn>
                              </p:par>
                            </p:childTnLst>
                          </p:cTn>
                        </p:par>
                        <p:par>
                          <p:cTn id="19" fill="hold">
                            <p:stCondLst>
                              <p:cond delay="2000"/>
                            </p:stCondLst>
                            <p:childTnLst>
                              <p:par>
                                <p:cTn id="20" presetID="22" presetClass="exit" presetSubtype="8" fill="hold" grpId="0" nodeType="afterEffect">
                                  <p:stCondLst>
                                    <p:cond delay="0"/>
                                  </p:stCondLst>
                                  <p:childTnLst>
                                    <p:animEffect transition="out" filter="wipe(left)">
                                      <p:cBhvr>
                                        <p:cTn id="21" dur="1000"/>
                                        <p:tgtEl>
                                          <p:spTgt spid="19"/>
                                        </p:tgtEl>
                                      </p:cBhvr>
                                    </p:animEffect>
                                    <p:set>
                                      <p:cBhvr>
                                        <p:cTn id="22"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ashreg.wav"/>
                                        </p:tgtEl>
                                      </p:cMediaNode>
                                    </p:audio>
                                  </p:subTnLst>
                                </p:cTn>
                              </p:par>
                            </p:childTnLst>
                          </p:cTn>
                        </p:par>
                        <p:par>
                          <p:cTn id="23" fill="hold">
                            <p:stCondLst>
                              <p:cond delay="3000"/>
                            </p:stCondLst>
                            <p:childTnLst>
                              <p:par>
                                <p:cTn id="24" presetID="22" presetClass="exit" presetSubtype="8" fill="hold" grpId="0" nodeType="afterEffect">
                                  <p:stCondLst>
                                    <p:cond delay="0"/>
                                  </p:stCondLst>
                                  <p:childTnLst>
                                    <p:animEffect transition="out" filter="wipe(left)">
                                      <p:cBhvr>
                                        <p:cTn id="25" dur="1000"/>
                                        <p:tgtEl>
                                          <p:spTgt spid="18"/>
                                        </p:tgtEl>
                                      </p:cBhvr>
                                    </p:animEffect>
                                    <p:set>
                                      <p:cBhvr>
                                        <p:cTn id="26"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cashreg.wav"/>
                                        </p:tgtEl>
                                      </p:cMediaNode>
                                    </p:audio>
                                  </p:subTnLst>
                                </p:cTn>
                              </p:par>
                            </p:childTnLst>
                          </p:cTn>
                        </p:par>
                        <p:par>
                          <p:cTn id="27" fill="hold">
                            <p:stCondLst>
                              <p:cond delay="4000"/>
                            </p:stCondLst>
                            <p:childTnLst>
                              <p:par>
                                <p:cTn id="28" presetID="22" presetClass="exit" presetSubtype="8" fill="hold" grpId="0" nodeType="afterEffect">
                                  <p:stCondLst>
                                    <p:cond delay="0"/>
                                  </p:stCondLst>
                                  <p:childTnLst>
                                    <p:animEffect transition="out" filter="wipe(left)">
                                      <p:cBhvr>
                                        <p:cTn id="29" dur="1000"/>
                                        <p:tgtEl>
                                          <p:spTgt spid="17"/>
                                        </p:tgtEl>
                                      </p:cBhvr>
                                    </p:animEffect>
                                    <p:set>
                                      <p:cBhvr>
                                        <p:cTn id="30"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1" fill="hold">
                            <p:stCondLst>
                              <p:cond delay="5000"/>
                            </p:stCondLst>
                            <p:childTnLst>
                              <p:par>
                                <p:cTn id="32" presetID="22" presetClass="exit" presetSubtype="8" fill="hold" grpId="0" nodeType="afterEffect">
                                  <p:stCondLst>
                                    <p:cond delay="0"/>
                                  </p:stCondLst>
                                  <p:childTnLst>
                                    <p:animEffect transition="out" filter="wipe(left)">
                                      <p:cBhvr>
                                        <p:cTn id="33" dur="1000"/>
                                        <p:tgtEl>
                                          <p:spTgt spid="16"/>
                                        </p:tgtEl>
                                      </p:cBhvr>
                                    </p:animEffect>
                                    <p:set>
                                      <p:cBhvr>
                                        <p:cTn id="34" dur="1" fill="hold">
                                          <p:stCondLst>
                                            <p:cond delay="999"/>
                                          </p:stCondLst>
                                        </p:cTn>
                                        <p:tgtEl>
                                          <p:spTgt spid="16"/>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cashreg.wav"/>
                                        </p:tgtEl>
                                      </p:cMediaNode>
                                    </p:audio>
                                  </p:subTnLst>
                                </p:cTn>
                              </p:par>
                            </p:childTnLst>
                          </p:cTn>
                        </p:par>
                        <p:par>
                          <p:cTn id="35" fill="hold">
                            <p:stCondLst>
                              <p:cond delay="6000"/>
                            </p:stCondLst>
                            <p:childTnLst>
                              <p:par>
                                <p:cTn id="36" presetID="22" presetClass="exit" presetSubtype="8" fill="hold" grpId="0" nodeType="afterEffect">
                                  <p:stCondLst>
                                    <p:cond delay="0"/>
                                  </p:stCondLst>
                                  <p:childTnLst>
                                    <p:animEffect transition="out" filter="wipe(left)">
                                      <p:cBhvr>
                                        <p:cTn id="37" dur="1000"/>
                                        <p:tgtEl>
                                          <p:spTgt spid="15"/>
                                        </p:tgtEl>
                                      </p:cBhvr>
                                    </p:animEffect>
                                    <p:set>
                                      <p:cBhvr>
                                        <p:cTn id="38"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2" name="cashreg.wav"/>
                                        </p:tgtEl>
                                      </p:cMediaNode>
                                    </p:audio>
                                  </p:subTnLst>
                                </p:cTn>
                              </p:par>
                            </p:childTnLst>
                          </p:cTn>
                        </p:par>
                        <p:par>
                          <p:cTn id="39" fill="hold">
                            <p:stCondLst>
                              <p:cond delay="7000"/>
                            </p:stCondLst>
                            <p:childTnLst>
                              <p:par>
                                <p:cTn id="40" presetID="22" presetClass="exit" presetSubtype="8" fill="hold" grpId="0" nodeType="afterEffect">
                                  <p:stCondLst>
                                    <p:cond delay="0"/>
                                  </p:stCondLst>
                                  <p:childTnLst>
                                    <p:animEffect transition="out" filter="wipe(left)">
                                      <p:cBhvr>
                                        <p:cTn id="41" dur="1000"/>
                                        <p:tgtEl>
                                          <p:spTgt spid="14"/>
                                        </p:tgtEl>
                                      </p:cBhvr>
                                    </p:animEffect>
                                    <p:set>
                                      <p:cBhvr>
                                        <p:cTn id="42"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ashreg.wav"/>
                                        </p:tgtEl>
                                      </p:cMediaNode>
                                    </p:audio>
                                  </p:subTnLst>
                                </p:cTn>
                              </p:par>
                            </p:childTnLst>
                          </p:cTn>
                        </p:par>
                        <p:par>
                          <p:cTn id="43" fill="hold">
                            <p:stCondLst>
                              <p:cond delay="8000"/>
                            </p:stCondLst>
                            <p:childTnLst>
                              <p:par>
                                <p:cTn id="44" presetID="22" presetClass="exit" presetSubtype="8" fill="hold" grpId="0" nodeType="afterEffect">
                                  <p:stCondLst>
                                    <p:cond delay="0"/>
                                  </p:stCondLst>
                                  <p:childTnLst>
                                    <p:animEffect transition="out" filter="wipe(left)">
                                      <p:cBhvr>
                                        <p:cTn id="45" dur="1000"/>
                                        <p:tgtEl>
                                          <p:spTgt spid="13"/>
                                        </p:tgtEl>
                                      </p:cBhvr>
                                    </p:animEffect>
                                    <p:set>
                                      <p:cBhvr>
                                        <p:cTn id="46"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cashreg.wav"/>
                                        </p:tgtEl>
                                      </p:cMediaNode>
                                    </p:audio>
                                  </p:subTnLst>
                                </p:cTn>
                              </p:par>
                            </p:childTnLst>
                          </p:cTn>
                        </p:par>
                        <p:par>
                          <p:cTn id="47" fill="hold">
                            <p:stCondLst>
                              <p:cond delay="9000"/>
                            </p:stCondLst>
                            <p:childTnLst>
                              <p:par>
                                <p:cTn id="48" presetID="22" presetClass="exit" presetSubtype="8" fill="hold" grpId="0" nodeType="afterEffect">
                                  <p:stCondLst>
                                    <p:cond delay="0"/>
                                  </p:stCondLst>
                                  <p:childTnLst>
                                    <p:animEffect transition="out" filter="wipe(left)">
                                      <p:cBhvr>
                                        <p:cTn id="49" dur="1000"/>
                                        <p:tgtEl>
                                          <p:spTgt spid="12"/>
                                        </p:tgtEl>
                                      </p:cBhvr>
                                    </p:animEffect>
                                    <p:set>
                                      <p:cBhvr>
                                        <p:cTn id="50"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2" name="cashreg.wav"/>
                                        </p:tgtEl>
                                      </p:cMediaNode>
                                    </p:audio>
                                  </p:subTnLst>
                                </p:cTn>
                              </p:par>
                            </p:childTnLst>
                          </p:cTn>
                        </p:par>
                        <p:par>
                          <p:cTn id="51" fill="hold">
                            <p:stCondLst>
                              <p:cond delay="10000"/>
                            </p:stCondLst>
                            <p:childTnLst>
                              <p:par>
                                <p:cTn id="52" presetID="22" presetClass="exit" presetSubtype="8" fill="hold" grpId="0" nodeType="afterEffect">
                                  <p:stCondLst>
                                    <p:cond delay="0"/>
                                  </p:stCondLst>
                                  <p:childTnLst>
                                    <p:animEffect transition="out" filter="wipe(left)">
                                      <p:cBhvr>
                                        <p:cTn id="53" dur="1000"/>
                                        <p:tgtEl>
                                          <p:spTgt spid="11"/>
                                        </p:tgtEl>
                                      </p:cBhvr>
                                    </p:animEffect>
                                    <p:set>
                                      <p:cBhvr>
                                        <p:cTn id="54"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1"/>
                  </p:tgtEl>
                </p:cond>
              </p:nextCondLst>
            </p:seq>
          </p:childTnLst>
        </p:cTn>
      </p:par>
    </p:tnLst>
    <p:bldLst>
      <p:bldP spid="6"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76200" y="0"/>
            <a:ext cx="9220200" cy="6858000"/>
          </a:xfrm>
          <a:prstGeom prst="rect">
            <a:avLst/>
          </a:prstGeom>
        </p:spPr>
      </p:pic>
      <p:sp>
        <p:nvSpPr>
          <p:cNvPr id="3" name="Left Arrow 2">
            <a:hlinkClick r:id="rId3" action="ppaction://hlinksldjump"/>
          </p:cNvPr>
          <p:cNvSpPr/>
          <p:nvPr/>
        </p:nvSpPr>
        <p:spPr bwMode="auto">
          <a:xfrm>
            <a:off x="8305800" y="6113244"/>
            <a:ext cx="685510" cy="716837"/>
          </a:xfrm>
          <a:prstGeom prst="leftArrow">
            <a:avLst/>
          </a:prstGeom>
          <a:solidFill>
            <a:srgbClr val="FFC000"/>
          </a:solidFill>
        </p:spPr>
        <p:txBody>
          <a:bodyPr wrap="none" rtlCol="0" fromWordArt="1" anchor="ctr">
            <a:prstTxWarp prst="textPlain">
              <a:avLst>
                <a:gd name="adj" fmla="val 50000"/>
              </a:avLst>
            </a:prstTxWarp>
          </a:bodyPr>
          <a:lstStyle/>
          <a:p>
            <a:pPr algn="ctr"/>
            <a:endParaRPr lang="en-US"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
        <p:nvSpPr>
          <p:cNvPr id="4" name="5-Point Star 3"/>
          <p:cNvSpPr/>
          <p:nvPr/>
        </p:nvSpPr>
        <p:spPr bwMode="auto">
          <a:xfrm>
            <a:off x="2133600" y="1706087"/>
            <a:ext cx="5029200" cy="4864804"/>
          </a:xfrm>
          <a:prstGeom prst="star5">
            <a:avLst>
              <a:gd name="adj" fmla="val 17878"/>
              <a:gd name="hf" fmla="val 105146"/>
              <a:gd name="vf" fmla="val 110557"/>
            </a:avLst>
          </a:prstGeom>
          <a:solidFill>
            <a:srgbClr val="FFFF00"/>
          </a:solidFill>
        </p:spPr>
        <p:txBody>
          <a:bodyPr wrap="none" rtlCol="0" fromWordArt="1" anchor="ctr">
            <a:prstTxWarp prst="textPlain">
              <a:avLst>
                <a:gd name="adj" fmla="val 50000"/>
              </a:avLst>
            </a:prstTxWarp>
          </a:bodyPr>
          <a:lstStyle/>
          <a:p>
            <a:pPr algn="ctr"/>
            <a:r>
              <a:rPr lang="en-US" sz="3600" b="1" kern="10" dirty="0">
                <a:ln w="9525">
                  <a:solidFill>
                    <a:srgbClr val="008000"/>
                  </a:solidFill>
                  <a:round/>
                  <a:headEnd/>
                  <a:tailEnd/>
                </a:ln>
                <a:solidFill>
                  <a:srgbClr val="FF0000"/>
                </a:solidFill>
                <a:effectLst>
                  <a:outerShdw dist="563972" dir="14049741" sx="125000" sy="125000" algn="tl" rotWithShape="0">
                    <a:srgbClr val="C7DFD3">
                      <a:alpha val="80000"/>
                    </a:srgbClr>
                  </a:outerShdw>
                </a:effectLst>
                <a:latin typeface="Times New Roman"/>
                <a:cs typeface="Times New Roman"/>
              </a:rPr>
              <a:t>+1</a:t>
            </a:r>
          </a:p>
        </p:txBody>
      </p:sp>
      <p:sp>
        <p:nvSpPr>
          <p:cNvPr id="5" name="Rectangle 2"/>
          <p:cNvSpPr txBox="1">
            <a:spLocks noChangeArrowheads="1"/>
          </p:cNvSpPr>
          <p:nvPr/>
        </p:nvSpPr>
        <p:spPr>
          <a:xfrm>
            <a:off x="284018" y="261919"/>
            <a:ext cx="8229600" cy="1050965"/>
          </a:xfrm>
          <a:prstGeom prst="rect">
            <a:avLst/>
          </a:prstGeom>
          <a:solidFill>
            <a:schemeClr val="accent2">
              <a:lumMod val="20000"/>
              <a:lumOff val="80000"/>
            </a:schemeClr>
          </a:solidFill>
          <a:scene3d>
            <a:camera prst="perspectiveLef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anchor="ct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4800" dirty="0" err="1">
                <a:solidFill>
                  <a:srgbClr val="FF0000"/>
                </a:solidFill>
                <a:latin typeface="Times New Roman" pitchFamily="18" charset="0"/>
                <a:cs typeface="Times New Roman" pitchFamily="18" charset="0"/>
              </a:rPr>
              <a:t>Chúc</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mừng</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bạn</a:t>
            </a:r>
            <a:endParaRPr lang="en-US" sz="4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3735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ppt_w</p:attrName>
                                        </p:attrNameLst>
                                      </p:cBhvr>
                                      <p:tavLst>
                                        <p:tav tm="0" fmla="#ppt_w*sin(2.5*pi*$)">
                                          <p:val>
                                            <p:fltVal val="0"/>
                                          </p:val>
                                        </p:tav>
                                        <p:tav tm="100000">
                                          <p:val>
                                            <p:fltVal val="1"/>
                                          </p:val>
                                        </p:tav>
                                      </p:tavLst>
                                    </p:anim>
                                    <p:anim calcmode="lin" valueType="num">
                                      <p:cBhvr>
                                        <p:cTn id="2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4819"/>
          <a:stretch/>
        </p:blipFill>
        <p:spPr>
          <a:xfrm>
            <a:off x="-76200" y="18143"/>
            <a:ext cx="9220200" cy="6858000"/>
          </a:xfrm>
          <a:prstGeom prst="rect">
            <a:avLst/>
          </a:prstGeom>
        </p:spPr>
      </p:pic>
      <p:sp>
        <p:nvSpPr>
          <p:cNvPr id="3" name="Round Same Side Corner Rectangle 6"/>
          <p:cNvSpPr/>
          <p:nvPr/>
        </p:nvSpPr>
        <p:spPr>
          <a:xfrm rot="5400000">
            <a:off x="2835826" y="801976"/>
            <a:ext cx="1350345" cy="14346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2800" kern="120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endParaRPr lang="en-US" sz="2800" kern="1200" dirty="0">
              <a:latin typeface="Times New Roman" pitchFamily="18" charset="0"/>
              <a:cs typeface="Times New Roman" pitchFamily="18" charset="0"/>
            </a:endParaRPr>
          </a:p>
        </p:txBody>
      </p:sp>
      <p:pic>
        <p:nvPicPr>
          <p:cNvPr id="4" name="Picture 2" descr="Vật Lí lớp 8 | Chuyên đề: Lý thuyết - Bài tập Vật Lý 8 có đáp á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7" y="2054538"/>
            <a:ext cx="8698992" cy="4625663"/>
          </a:xfrm>
          <a:prstGeom prst="rect">
            <a:avLst/>
          </a:prstGeom>
          <a:noFill/>
          <a:extLst>
            <a:ext uri="{909E8E84-426E-40DD-AFC4-6F175D3DCCD1}">
              <a14:hiddenFill xmlns:a14="http://schemas.microsoft.com/office/drawing/2010/main">
                <a:solidFill>
                  <a:srgbClr val="FFFFFF"/>
                </a:solidFill>
              </a14:hiddenFill>
            </a:ext>
          </a:extLst>
        </p:spPr>
      </p:pic>
      <p:sp>
        <p:nvSpPr>
          <p:cNvPr id="5" name="Round Same Side Corner Rectangle 4"/>
          <p:cNvSpPr/>
          <p:nvPr/>
        </p:nvSpPr>
        <p:spPr>
          <a:xfrm rot="5400000">
            <a:off x="3838055" y="-3283766"/>
            <a:ext cx="1503395" cy="869899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vert="vert270" anchor="t"/>
          <a:lstStyle/>
          <a:p>
            <a:pPr algn="ct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thép</a:t>
            </a:r>
            <a:r>
              <a:rPr lang="en-US" sz="3200" dirty="0">
                <a:latin typeface="Times New Roman" pitchFamily="18" charset="0"/>
                <a:cs typeface="Times New Roman" pitchFamily="18" charset="0"/>
              </a:rPr>
              <a:t>, titan)?</a:t>
            </a:r>
          </a:p>
        </p:txBody>
      </p:sp>
      <p:sp>
        <p:nvSpPr>
          <p:cNvPr id="6" name="Rectangle 5"/>
          <p:cNvSpPr/>
          <p:nvPr/>
        </p:nvSpPr>
        <p:spPr>
          <a:xfrm>
            <a:off x="272528" y="482601"/>
            <a:ext cx="8598944" cy="954107"/>
          </a:xfrm>
          <a:prstGeom prst="rect">
            <a:avLst/>
          </a:prstGeom>
          <a:solidFill>
            <a:schemeClr val="bg1"/>
          </a:solidFill>
        </p:spPr>
        <p:txBody>
          <a:bodyPr wrap="square">
            <a:spAutoFit/>
          </a:bodyPr>
          <a:lstStyle/>
          <a:p>
            <a:pPr algn="ct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kim loại (thép, titan…) dẫn nhiệt tốt, nên khi xe máy hoạt động ống xả </a:t>
            </a:r>
            <a:r>
              <a:rPr lang="en-US" sz="2800" dirty="0" err="1">
                <a:latin typeface="Times New Roman" pitchFamily="18" charset="0"/>
                <a:cs typeface="Times New Roman" pitchFamily="18" charset="0"/>
              </a:rPr>
              <a:t>hơi</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nóng rất nhanh.</a:t>
            </a:r>
            <a:endParaRPr lang="en-US" sz="2800" dirty="0">
              <a:latin typeface="Times New Roman" pitchFamily="18" charset="0"/>
              <a:cs typeface="Times New Roman" pitchFamily="18" charset="0"/>
            </a:endParaRPr>
          </a:p>
        </p:txBody>
      </p:sp>
      <p:sp>
        <p:nvSpPr>
          <p:cNvPr id="7" name="Left Arrow 6">
            <a:hlinkClick r:id="rId6" action="ppaction://hlinksldjump"/>
          </p:cNvPr>
          <p:cNvSpPr/>
          <p:nvPr/>
        </p:nvSpPr>
        <p:spPr bwMode="auto">
          <a:xfrm>
            <a:off x="8496155" y="6140328"/>
            <a:ext cx="571355" cy="716837"/>
          </a:xfrm>
          <a:prstGeom prst="leftArrow">
            <a:avLst/>
          </a:prstGeom>
          <a:solidFill>
            <a:srgbClr val="FFC000"/>
          </a:solidFill>
        </p:spPr>
        <p:txBody>
          <a:bodyPr wrap="none" rtlCol="0" fromWordArt="1" anchor="ctr">
            <a:prstTxWarp prst="textPlain">
              <a:avLst>
                <a:gd name="adj" fmla="val 50000"/>
              </a:avLst>
            </a:prstTxWarp>
          </a:bodyPr>
          <a:lstStyle/>
          <a:p>
            <a:pPr algn="ctr"/>
            <a:endParaRPr lang="en-US"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
        <p:nvSpPr>
          <p:cNvPr id="21" name="Oval 20"/>
          <p:cNvSpPr>
            <a:spLocks noChangeArrowheads="1"/>
          </p:cNvSpPr>
          <p:nvPr/>
        </p:nvSpPr>
        <p:spPr bwMode="auto">
          <a:xfrm>
            <a:off x="590431" y="1881152"/>
            <a:ext cx="1600201" cy="849349"/>
          </a:xfrm>
          <a:prstGeom prst="ellipse">
            <a:avLst/>
          </a:prstGeom>
          <a:solidFill>
            <a:srgbClr val="FF0000"/>
          </a:solidFill>
          <a:ln w="9525">
            <a:solidFill>
              <a:schemeClr val="tx1"/>
            </a:solidFill>
            <a:round/>
            <a:headEnd/>
            <a:tailEnd/>
          </a:ln>
          <a:effectLst/>
        </p:spPr>
        <p:txBody>
          <a:bodyPr wrap="none" anchor="ctr"/>
          <a:lstStyle/>
          <a:p>
            <a:pPr algn="ctr"/>
            <a:r>
              <a:rPr lang="en-US" sz="2400" b="1" dirty="0">
                <a:solidFill>
                  <a:srgbClr val="FFFF00"/>
                </a:solidFill>
                <a:latin typeface="Times New Roman" pitchFamily="18" charset="0"/>
                <a:cs typeface="Times New Roman" pitchFamily="18" charset="0"/>
              </a:rPr>
              <a:t>HẾT GIỜ</a:t>
            </a:r>
          </a:p>
        </p:txBody>
      </p:sp>
      <p:sp>
        <p:nvSpPr>
          <p:cNvPr id="22" name="Oval 21"/>
          <p:cNvSpPr>
            <a:spLocks noChangeArrowheads="1"/>
          </p:cNvSpPr>
          <p:nvPr/>
        </p:nvSpPr>
        <p:spPr bwMode="auto">
          <a:xfrm>
            <a:off x="685800" y="190500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1</a:t>
            </a:r>
          </a:p>
        </p:txBody>
      </p:sp>
      <p:sp>
        <p:nvSpPr>
          <p:cNvPr id="23" name="Oval 22"/>
          <p:cNvSpPr>
            <a:spLocks noChangeArrowheads="1"/>
          </p:cNvSpPr>
          <p:nvPr/>
        </p:nvSpPr>
        <p:spPr bwMode="auto">
          <a:xfrm>
            <a:off x="685800" y="190500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2</a:t>
            </a:r>
          </a:p>
        </p:txBody>
      </p:sp>
      <p:sp>
        <p:nvSpPr>
          <p:cNvPr id="24" name="Oval 23"/>
          <p:cNvSpPr>
            <a:spLocks noChangeArrowheads="1"/>
          </p:cNvSpPr>
          <p:nvPr/>
        </p:nvSpPr>
        <p:spPr bwMode="auto">
          <a:xfrm>
            <a:off x="685800" y="190500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3</a:t>
            </a:r>
          </a:p>
        </p:txBody>
      </p:sp>
      <p:sp>
        <p:nvSpPr>
          <p:cNvPr id="25" name="Oval 24"/>
          <p:cNvSpPr>
            <a:spLocks noChangeArrowheads="1"/>
          </p:cNvSpPr>
          <p:nvPr/>
        </p:nvSpPr>
        <p:spPr bwMode="auto">
          <a:xfrm>
            <a:off x="685800" y="189230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4</a:t>
            </a:r>
          </a:p>
        </p:txBody>
      </p:sp>
      <p:sp>
        <p:nvSpPr>
          <p:cNvPr id="26" name="Oval 25"/>
          <p:cNvSpPr>
            <a:spLocks noChangeArrowheads="1"/>
          </p:cNvSpPr>
          <p:nvPr/>
        </p:nvSpPr>
        <p:spPr bwMode="auto">
          <a:xfrm>
            <a:off x="685800" y="190500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5</a:t>
            </a:r>
          </a:p>
        </p:txBody>
      </p:sp>
      <p:sp>
        <p:nvSpPr>
          <p:cNvPr id="27" name="Oval 26"/>
          <p:cNvSpPr>
            <a:spLocks noChangeArrowheads="1"/>
          </p:cNvSpPr>
          <p:nvPr/>
        </p:nvSpPr>
        <p:spPr bwMode="auto">
          <a:xfrm>
            <a:off x="685800" y="190500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6</a:t>
            </a:r>
          </a:p>
        </p:txBody>
      </p:sp>
      <p:sp>
        <p:nvSpPr>
          <p:cNvPr id="28" name="Oval 27"/>
          <p:cNvSpPr>
            <a:spLocks noChangeArrowheads="1"/>
          </p:cNvSpPr>
          <p:nvPr/>
        </p:nvSpPr>
        <p:spPr bwMode="auto">
          <a:xfrm>
            <a:off x="685800" y="190500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7</a:t>
            </a:r>
          </a:p>
        </p:txBody>
      </p:sp>
      <p:sp>
        <p:nvSpPr>
          <p:cNvPr id="29" name="Oval 28"/>
          <p:cNvSpPr>
            <a:spLocks noChangeArrowheads="1"/>
          </p:cNvSpPr>
          <p:nvPr/>
        </p:nvSpPr>
        <p:spPr bwMode="auto">
          <a:xfrm>
            <a:off x="685800" y="190500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8</a:t>
            </a:r>
          </a:p>
        </p:txBody>
      </p:sp>
      <p:sp>
        <p:nvSpPr>
          <p:cNvPr id="30" name="Oval 29"/>
          <p:cNvSpPr>
            <a:spLocks noChangeArrowheads="1"/>
          </p:cNvSpPr>
          <p:nvPr/>
        </p:nvSpPr>
        <p:spPr bwMode="auto">
          <a:xfrm>
            <a:off x="685800" y="190500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9</a:t>
            </a:r>
          </a:p>
        </p:txBody>
      </p:sp>
      <p:sp>
        <p:nvSpPr>
          <p:cNvPr id="31" name="Oval 30"/>
          <p:cNvSpPr>
            <a:spLocks noChangeArrowheads="1"/>
          </p:cNvSpPr>
          <p:nvPr/>
        </p:nvSpPr>
        <p:spPr bwMode="auto">
          <a:xfrm>
            <a:off x="685800" y="190500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10</a:t>
            </a:r>
          </a:p>
        </p:txBody>
      </p:sp>
      <p:sp>
        <p:nvSpPr>
          <p:cNvPr id="32" name="Oval 31"/>
          <p:cNvSpPr>
            <a:spLocks noChangeArrowheads="1"/>
          </p:cNvSpPr>
          <p:nvPr/>
        </p:nvSpPr>
        <p:spPr bwMode="auto">
          <a:xfrm>
            <a:off x="685800" y="1905000"/>
            <a:ext cx="1371600" cy="838200"/>
          </a:xfrm>
          <a:prstGeom prst="ellipse">
            <a:avLst/>
          </a:prstGeom>
          <a:solidFill>
            <a:srgbClr val="FF0000"/>
          </a:solidFill>
          <a:ln w="9525">
            <a:solidFill>
              <a:schemeClr val="tx1"/>
            </a:solidFill>
            <a:round/>
            <a:headEnd/>
            <a:tailEnd/>
          </a:ln>
          <a:effectLst/>
        </p:spPr>
        <p:txBody>
          <a:bodyPr wrap="none" anchor="ctr"/>
          <a:lstStyle/>
          <a:p>
            <a:pPr algn="ctr"/>
            <a:r>
              <a:rPr lang="en-US" sz="2800" b="1" dirty="0">
                <a:solidFill>
                  <a:srgbClr val="FFFF00"/>
                </a:solidFill>
                <a:latin typeface=".VnTimeH" pitchFamily="34" charset="0"/>
                <a:cs typeface="Arial" charset="0"/>
              </a:rPr>
              <a:t>Start</a:t>
            </a:r>
          </a:p>
        </p:txBody>
      </p:sp>
    </p:spTree>
    <p:extLst>
      <p:ext uri="{BB962C8B-B14F-4D97-AF65-F5344CB8AC3E}">
        <p14:creationId xmlns:p14="http://schemas.microsoft.com/office/powerpoint/2010/main" val="342704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2"/>
                    </p:tgtEl>
                  </p:cond>
                </p:stCondLst>
                <p:endSync evt="end" delay="0">
                  <p:rtn val="all"/>
                </p:endSync>
                <p:childTnLst>
                  <p:par>
                    <p:cTn id="18" fill="hold">
                      <p:stCondLst>
                        <p:cond delay="0"/>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1000"/>
                                        <p:tgtEl>
                                          <p:spTgt spid="32"/>
                                        </p:tgtEl>
                                      </p:cBhvr>
                                    </p:animEffect>
                                    <p:set>
                                      <p:cBhvr>
                                        <p:cTn id="22" dur="1" fill="hold">
                                          <p:stCondLst>
                                            <p:cond delay="999"/>
                                          </p:stCondLst>
                                        </p:cTn>
                                        <p:tgtEl>
                                          <p:spTgt spid="32"/>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ashreg.wav"/>
                                        </p:tgtEl>
                                      </p:cMediaNode>
                                    </p:audio>
                                  </p:subTnLst>
                                </p:cTn>
                              </p:par>
                            </p:childTnLst>
                          </p:cTn>
                        </p:par>
                        <p:par>
                          <p:cTn id="23" fill="hold">
                            <p:stCondLst>
                              <p:cond delay="1000"/>
                            </p:stCondLst>
                            <p:childTnLst>
                              <p:par>
                                <p:cTn id="24" presetID="22" presetClass="exit" presetSubtype="8" fill="hold" grpId="0" nodeType="afterEffect">
                                  <p:stCondLst>
                                    <p:cond delay="0"/>
                                  </p:stCondLst>
                                  <p:childTnLst>
                                    <p:animEffect transition="out" filter="wipe(left)">
                                      <p:cBhvr>
                                        <p:cTn id="25" dur="1000"/>
                                        <p:tgtEl>
                                          <p:spTgt spid="31"/>
                                        </p:tgtEl>
                                      </p:cBhvr>
                                    </p:animEffect>
                                    <p:set>
                                      <p:cBhvr>
                                        <p:cTn id="26" dur="1" fill="hold">
                                          <p:stCondLst>
                                            <p:cond delay="999"/>
                                          </p:stCondLst>
                                        </p:cTn>
                                        <p:tgtEl>
                                          <p:spTgt spid="31"/>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cashreg.wav"/>
                                        </p:tgtEl>
                                      </p:cMediaNode>
                                    </p:audio>
                                  </p:subTnLst>
                                </p:cTn>
                              </p:par>
                            </p:childTnLst>
                          </p:cTn>
                        </p:par>
                        <p:par>
                          <p:cTn id="27" fill="hold">
                            <p:stCondLst>
                              <p:cond delay="2000"/>
                            </p:stCondLst>
                            <p:childTnLst>
                              <p:par>
                                <p:cTn id="28" presetID="22" presetClass="exit" presetSubtype="8" fill="hold" grpId="0" nodeType="afterEffect">
                                  <p:stCondLst>
                                    <p:cond delay="0"/>
                                  </p:stCondLst>
                                  <p:childTnLst>
                                    <p:animEffect transition="out" filter="wipe(left)">
                                      <p:cBhvr>
                                        <p:cTn id="29" dur="1000"/>
                                        <p:tgtEl>
                                          <p:spTgt spid="30"/>
                                        </p:tgtEl>
                                      </p:cBhvr>
                                    </p:animEffect>
                                    <p:set>
                                      <p:cBhvr>
                                        <p:cTn id="30" dur="1" fill="hold">
                                          <p:stCondLst>
                                            <p:cond delay="999"/>
                                          </p:stCondLst>
                                        </p:cTn>
                                        <p:tgtEl>
                                          <p:spTgt spid="30"/>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1" fill="hold">
                            <p:stCondLst>
                              <p:cond delay="3000"/>
                            </p:stCondLst>
                            <p:childTnLst>
                              <p:par>
                                <p:cTn id="32" presetID="22" presetClass="exit" presetSubtype="8" fill="hold" grpId="0" nodeType="afterEffect">
                                  <p:stCondLst>
                                    <p:cond delay="0"/>
                                  </p:stCondLst>
                                  <p:childTnLst>
                                    <p:animEffect transition="out" filter="wipe(left)">
                                      <p:cBhvr>
                                        <p:cTn id="33" dur="1000"/>
                                        <p:tgtEl>
                                          <p:spTgt spid="29"/>
                                        </p:tgtEl>
                                      </p:cBhvr>
                                    </p:animEffect>
                                    <p:set>
                                      <p:cBhvr>
                                        <p:cTn id="34" dur="1" fill="hold">
                                          <p:stCondLst>
                                            <p:cond delay="999"/>
                                          </p:stCondLst>
                                        </p:cTn>
                                        <p:tgtEl>
                                          <p:spTgt spid="29"/>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cashreg.wav"/>
                                        </p:tgtEl>
                                      </p:cMediaNode>
                                    </p:audio>
                                  </p:subTnLst>
                                </p:cTn>
                              </p:par>
                            </p:childTnLst>
                          </p:cTn>
                        </p:par>
                        <p:par>
                          <p:cTn id="35" fill="hold">
                            <p:stCondLst>
                              <p:cond delay="4000"/>
                            </p:stCondLst>
                            <p:childTnLst>
                              <p:par>
                                <p:cTn id="36" presetID="22" presetClass="exit" presetSubtype="8" fill="hold" grpId="0" nodeType="afterEffect">
                                  <p:stCondLst>
                                    <p:cond delay="0"/>
                                  </p:stCondLst>
                                  <p:childTnLst>
                                    <p:animEffect transition="out" filter="wipe(left)">
                                      <p:cBhvr>
                                        <p:cTn id="37" dur="1000"/>
                                        <p:tgtEl>
                                          <p:spTgt spid="28"/>
                                        </p:tgtEl>
                                      </p:cBhvr>
                                    </p:animEffect>
                                    <p:set>
                                      <p:cBhvr>
                                        <p:cTn id="38" dur="1" fill="hold">
                                          <p:stCondLst>
                                            <p:cond delay="999"/>
                                          </p:stCondLst>
                                        </p:cTn>
                                        <p:tgtEl>
                                          <p:spTgt spid="28"/>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2" name="cashreg.wav"/>
                                        </p:tgtEl>
                                      </p:cMediaNode>
                                    </p:audio>
                                  </p:subTnLst>
                                </p:cTn>
                              </p:par>
                            </p:childTnLst>
                          </p:cTn>
                        </p:par>
                        <p:par>
                          <p:cTn id="39" fill="hold">
                            <p:stCondLst>
                              <p:cond delay="5000"/>
                            </p:stCondLst>
                            <p:childTnLst>
                              <p:par>
                                <p:cTn id="40" presetID="22" presetClass="exit" presetSubtype="8" fill="hold" grpId="0" nodeType="afterEffect">
                                  <p:stCondLst>
                                    <p:cond delay="0"/>
                                  </p:stCondLst>
                                  <p:childTnLst>
                                    <p:animEffect transition="out" filter="wipe(left)">
                                      <p:cBhvr>
                                        <p:cTn id="41" dur="1000"/>
                                        <p:tgtEl>
                                          <p:spTgt spid="27"/>
                                        </p:tgtEl>
                                      </p:cBhvr>
                                    </p:animEffect>
                                    <p:set>
                                      <p:cBhvr>
                                        <p:cTn id="42" dur="1" fill="hold">
                                          <p:stCondLst>
                                            <p:cond delay="999"/>
                                          </p:stCondLst>
                                        </p:cTn>
                                        <p:tgtEl>
                                          <p:spTgt spid="27"/>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ashreg.wav"/>
                                        </p:tgtEl>
                                      </p:cMediaNode>
                                    </p:audio>
                                  </p:subTnLst>
                                </p:cTn>
                              </p:par>
                            </p:childTnLst>
                          </p:cTn>
                        </p:par>
                        <p:par>
                          <p:cTn id="43" fill="hold">
                            <p:stCondLst>
                              <p:cond delay="6000"/>
                            </p:stCondLst>
                            <p:childTnLst>
                              <p:par>
                                <p:cTn id="44" presetID="22" presetClass="exit" presetSubtype="8" fill="hold" grpId="0" nodeType="afterEffect">
                                  <p:stCondLst>
                                    <p:cond delay="0"/>
                                  </p:stCondLst>
                                  <p:childTnLst>
                                    <p:animEffect transition="out" filter="wipe(left)">
                                      <p:cBhvr>
                                        <p:cTn id="45" dur="1000"/>
                                        <p:tgtEl>
                                          <p:spTgt spid="26"/>
                                        </p:tgtEl>
                                      </p:cBhvr>
                                    </p:animEffect>
                                    <p:set>
                                      <p:cBhvr>
                                        <p:cTn id="46" dur="1" fill="hold">
                                          <p:stCondLst>
                                            <p:cond delay="999"/>
                                          </p:stCondLst>
                                        </p:cTn>
                                        <p:tgtEl>
                                          <p:spTgt spid="26"/>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cashreg.wav"/>
                                        </p:tgtEl>
                                      </p:cMediaNode>
                                    </p:audio>
                                  </p:subTnLst>
                                </p:cTn>
                              </p:par>
                            </p:childTnLst>
                          </p:cTn>
                        </p:par>
                        <p:par>
                          <p:cTn id="47" fill="hold">
                            <p:stCondLst>
                              <p:cond delay="7000"/>
                            </p:stCondLst>
                            <p:childTnLst>
                              <p:par>
                                <p:cTn id="48" presetID="22" presetClass="exit" presetSubtype="8" fill="hold" grpId="0" nodeType="afterEffect">
                                  <p:stCondLst>
                                    <p:cond delay="0"/>
                                  </p:stCondLst>
                                  <p:childTnLst>
                                    <p:animEffect transition="out" filter="wipe(left)">
                                      <p:cBhvr>
                                        <p:cTn id="49" dur="1000"/>
                                        <p:tgtEl>
                                          <p:spTgt spid="25"/>
                                        </p:tgtEl>
                                      </p:cBhvr>
                                    </p:animEffect>
                                    <p:set>
                                      <p:cBhvr>
                                        <p:cTn id="50"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2" name="cashreg.wav"/>
                                        </p:tgtEl>
                                      </p:cMediaNode>
                                    </p:audio>
                                  </p:subTnLst>
                                </p:cTn>
                              </p:par>
                            </p:childTnLst>
                          </p:cTn>
                        </p:par>
                        <p:par>
                          <p:cTn id="51" fill="hold">
                            <p:stCondLst>
                              <p:cond delay="8000"/>
                            </p:stCondLst>
                            <p:childTnLst>
                              <p:par>
                                <p:cTn id="52" presetID="22" presetClass="exit" presetSubtype="8" fill="hold" grpId="0" nodeType="afterEffect">
                                  <p:stCondLst>
                                    <p:cond delay="0"/>
                                  </p:stCondLst>
                                  <p:childTnLst>
                                    <p:animEffect transition="out" filter="wipe(left)">
                                      <p:cBhvr>
                                        <p:cTn id="53" dur="1000"/>
                                        <p:tgtEl>
                                          <p:spTgt spid="24"/>
                                        </p:tgtEl>
                                      </p:cBhvr>
                                    </p:animEffect>
                                    <p:set>
                                      <p:cBhvr>
                                        <p:cTn id="54"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cashreg.wav"/>
                                        </p:tgtEl>
                                      </p:cMediaNode>
                                    </p:audio>
                                  </p:subTnLst>
                                </p:cTn>
                              </p:par>
                            </p:childTnLst>
                          </p:cTn>
                        </p:par>
                        <p:par>
                          <p:cTn id="55" fill="hold">
                            <p:stCondLst>
                              <p:cond delay="9000"/>
                            </p:stCondLst>
                            <p:childTnLst>
                              <p:par>
                                <p:cTn id="56" presetID="22" presetClass="exit" presetSubtype="8" fill="hold" grpId="0" nodeType="afterEffect">
                                  <p:stCondLst>
                                    <p:cond delay="0"/>
                                  </p:stCondLst>
                                  <p:childTnLst>
                                    <p:animEffect transition="out" filter="wipe(left)">
                                      <p:cBhvr>
                                        <p:cTn id="57" dur="1000"/>
                                        <p:tgtEl>
                                          <p:spTgt spid="23"/>
                                        </p:tgtEl>
                                      </p:cBhvr>
                                    </p:animEffect>
                                    <p:set>
                                      <p:cBhvr>
                                        <p:cTn id="58"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cashreg.wav"/>
                                        </p:tgtEl>
                                      </p:cMediaNode>
                                    </p:audio>
                                  </p:subTnLst>
                                </p:cTn>
                              </p:par>
                            </p:childTnLst>
                          </p:cTn>
                        </p:par>
                        <p:par>
                          <p:cTn id="59" fill="hold">
                            <p:stCondLst>
                              <p:cond delay="10000"/>
                            </p:stCondLst>
                            <p:childTnLst>
                              <p:par>
                                <p:cTn id="60" presetID="22" presetClass="exit" presetSubtype="8" fill="hold" grpId="0" nodeType="afterEffect">
                                  <p:stCondLst>
                                    <p:cond delay="0"/>
                                  </p:stCondLst>
                                  <p:childTnLst>
                                    <p:animEffect transition="out" filter="wipe(left)">
                                      <p:cBhvr>
                                        <p:cTn id="61" dur="1000"/>
                                        <p:tgtEl>
                                          <p:spTgt spid="22"/>
                                        </p:tgtEl>
                                      </p:cBhvr>
                                    </p:animEffect>
                                    <p:set>
                                      <p:cBhvr>
                                        <p:cTn id="62" dur="1" fill="hold">
                                          <p:stCondLst>
                                            <p:cond delay="999"/>
                                          </p:stCondLst>
                                        </p:cTn>
                                        <p:tgtEl>
                                          <p:spTgt spid="22"/>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2"/>
                  </p:tgtEl>
                </p:cond>
              </p:nextCondLst>
            </p:seq>
          </p:childTnLst>
        </p:cTn>
      </p:par>
    </p:tnLst>
    <p:bldLst>
      <p:bldP spid="5" grpId="0" animBg="1"/>
      <p:bldP spid="6"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76200" y="-25400"/>
            <a:ext cx="9220200" cy="6858000"/>
          </a:xfrm>
          <a:prstGeom prst="rect">
            <a:avLst/>
          </a:prstGeom>
        </p:spPr>
      </p:pic>
      <p:sp>
        <p:nvSpPr>
          <p:cNvPr id="3" name="Left Arrow 2">
            <a:hlinkClick r:id="rId3" action="ppaction://hlinksldjump"/>
          </p:cNvPr>
          <p:cNvSpPr/>
          <p:nvPr/>
        </p:nvSpPr>
        <p:spPr bwMode="auto">
          <a:xfrm>
            <a:off x="8305800" y="6113244"/>
            <a:ext cx="685510" cy="716837"/>
          </a:xfrm>
          <a:prstGeom prst="leftArrow">
            <a:avLst/>
          </a:prstGeom>
          <a:solidFill>
            <a:srgbClr val="FFC000"/>
          </a:solidFill>
        </p:spPr>
        <p:txBody>
          <a:bodyPr wrap="none" rtlCol="0" fromWordArt="1" anchor="ctr">
            <a:prstTxWarp prst="textPlain">
              <a:avLst>
                <a:gd name="adj" fmla="val 50000"/>
              </a:avLst>
            </a:prstTxWarp>
          </a:bodyPr>
          <a:lstStyle/>
          <a:p>
            <a:pPr algn="ctr"/>
            <a:endParaRPr lang="en-US"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
        <p:nvSpPr>
          <p:cNvPr id="5" name="Rectangle 2"/>
          <p:cNvSpPr txBox="1">
            <a:spLocks noChangeArrowheads="1"/>
          </p:cNvSpPr>
          <p:nvPr/>
        </p:nvSpPr>
        <p:spPr>
          <a:xfrm>
            <a:off x="284018" y="261919"/>
            <a:ext cx="8229600" cy="1050965"/>
          </a:xfrm>
          <a:prstGeom prst="rect">
            <a:avLst/>
          </a:prstGeom>
          <a:solidFill>
            <a:schemeClr val="accent2">
              <a:lumMod val="20000"/>
              <a:lumOff val="80000"/>
            </a:schemeClr>
          </a:solidFill>
          <a:scene3d>
            <a:camera prst="perspectiveLef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anchor="ct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4800" dirty="0" err="1">
                <a:solidFill>
                  <a:srgbClr val="FF0000"/>
                </a:solidFill>
                <a:latin typeface="Times New Roman" pitchFamily="18" charset="0"/>
                <a:cs typeface="Times New Roman" pitchFamily="18" charset="0"/>
              </a:rPr>
              <a:t>Chúc</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mừng</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bạn</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có</a:t>
            </a:r>
            <a:r>
              <a:rPr lang="en-US" sz="4800" dirty="0">
                <a:solidFill>
                  <a:srgbClr val="FF0000"/>
                </a:solidFill>
                <a:latin typeface="Times New Roman" pitchFamily="18" charset="0"/>
                <a:cs typeface="Times New Roman" pitchFamily="18" charset="0"/>
              </a:rPr>
              <a:t> 1 </a:t>
            </a:r>
            <a:r>
              <a:rPr lang="en-US" sz="4800" dirty="0" err="1">
                <a:solidFill>
                  <a:srgbClr val="FF0000"/>
                </a:solidFill>
                <a:latin typeface="Times New Roman" pitchFamily="18" charset="0"/>
                <a:cs typeface="Times New Roman" pitchFamily="18" charset="0"/>
              </a:rPr>
              <a:t>phần</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quà</a:t>
            </a:r>
            <a:endParaRPr lang="en-US" sz="4800" dirty="0">
              <a:solidFill>
                <a:srgbClr val="FF0000"/>
              </a:solidFill>
              <a:latin typeface="Times New Roman" pitchFamily="18" charset="0"/>
              <a:cs typeface="Times New Roman" pitchFamily="18" charset="0"/>
            </a:endParaRPr>
          </a:p>
        </p:txBody>
      </p:sp>
      <p:pic>
        <p:nvPicPr>
          <p:cNvPr id="1026" name="Picture 2" descr="Hộp Quà Tặng (Gift Box) ORIGAMI Craft &amp; More Vietnam | vietgiftcenter.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625" y="1495631"/>
            <a:ext cx="4400550" cy="497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18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heel(1)">
                                      <p:cBhvr>
                                        <p:cTn id="1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ướng dẫn Copy background PowerPoint một cách nhanh chóng và dễ dà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ounded Rectangle 4"/>
          <p:cNvSpPr/>
          <p:nvPr/>
        </p:nvSpPr>
        <p:spPr>
          <a:xfrm>
            <a:off x="228600" y="438150"/>
            <a:ext cx="8682789" cy="3838327"/>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algn="ctr">
              <a:lnSpc>
                <a:spcPct val="115000"/>
              </a:lnSpc>
              <a:spcBef>
                <a:spcPts val="600"/>
              </a:spcBef>
              <a:spcAft>
                <a:spcPts val="800"/>
              </a:spcAft>
            </a:pPr>
            <a:r>
              <a:rPr lang="de-DE"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 lời:</a:t>
            </a:r>
          </a:p>
          <a:p>
            <a:pPr algn="just">
              <a:lnSpc>
                <a:spcPct val="115000"/>
              </a:lnSpc>
              <a:spcBef>
                <a:spcPts val="600"/>
              </a:spcBef>
              <a:spcAft>
                <a:spcPts val="800"/>
              </a:spcAft>
            </a:pPr>
            <a:r>
              <a:rPr lang="de-DE"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Khi đốt nóng thanh AB thì sáp chảy ra, các đinh rơi xuống.</a:t>
            </a:r>
            <a:endPar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800"/>
              </a:spcAft>
            </a:pPr>
            <a:r>
              <a:rPr lang="vi-VN"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vi-VN"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inh rơi xuống </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sáp</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nung</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nóng</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đèn</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thanh</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0480" marR="30480" algn="just">
              <a:lnSpc>
                <a:spcPct val="115000"/>
              </a:lnSpc>
            </a:pPr>
            <a:r>
              <a:rPr lang="vi-VN"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Các đinh rơi xuống theo thứ tự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3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4819"/>
          <a:stretch/>
        </p:blipFill>
        <p:spPr>
          <a:xfrm>
            <a:off x="-76200" y="0"/>
            <a:ext cx="9220200" cy="6858000"/>
          </a:xfrm>
          <a:prstGeom prst="rect">
            <a:avLst/>
          </a:prstGeom>
        </p:spPr>
      </p:pic>
      <p:sp>
        <p:nvSpPr>
          <p:cNvPr id="5" name="Round Same Side Corner Rectangle 6"/>
          <p:cNvSpPr/>
          <p:nvPr/>
        </p:nvSpPr>
        <p:spPr>
          <a:xfrm rot="5400000">
            <a:off x="3445724" y="75692"/>
            <a:ext cx="2005745" cy="21424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2800" kern="120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endParaRPr lang="en-US" sz="2800" kern="1200" dirty="0">
              <a:latin typeface="Times New Roman" pitchFamily="18" charset="0"/>
              <a:cs typeface="Times New Roman" pitchFamily="18" charset="0"/>
            </a:endParaRPr>
          </a:p>
        </p:txBody>
      </p:sp>
      <p:sp>
        <p:nvSpPr>
          <p:cNvPr id="6" name="Left Arrow 5">
            <a:hlinkClick r:id="rId5" action="ppaction://hlinksldjump"/>
          </p:cNvPr>
          <p:cNvSpPr/>
          <p:nvPr/>
        </p:nvSpPr>
        <p:spPr bwMode="auto">
          <a:xfrm>
            <a:off x="8451913" y="6190135"/>
            <a:ext cx="571355" cy="716837"/>
          </a:xfrm>
          <a:prstGeom prst="leftArrow">
            <a:avLst/>
          </a:prstGeom>
          <a:solidFill>
            <a:srgbClr val="FFC000"/>
          </a:solidFill>
        </p:spPr>
        <p:txBody>
          <a:bodyPr wrap="none" rtlCol="0" fromWordArt="1" anchor="ctr">
            <a:prstTxWarp prst="textPlain">
              <a:avLst>
                <a:gd name="adj" fmla="val 50000"/>
              </a:avLst>
            </a:prstTxWarp>
          </a:bodyPr>
          <a:lstStyle/>
          <a:p>
            <a:pPr algn="ctr"/>
            <a:endParaRPr lang="en-US"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
        <p:nvSpPr>
          <p:cNvPr id="7" name="Rectangle 2"/>
          <p:cNvSpPr txBox="1">
            <a:spLocks noChangeArrowheads="1"/>
          </p:cNvSpPr>
          <p:nvPr/>
        </p:nvSpPr>
        <p:spPr>
          <a:xfrm>
            <a:off x="304800" y="3327400"/>
            <a:ext cx="8534400" cy="3048000"/>
          </a:xfrm>
          <a:prstGeom prst="rect">
            <a:avLst/>
          </a:prstGeom>
        </p:spPr>
        <p:style>
          <a:lnRef idx="2">
            <a:schemeClr val="accent1"/>
          </a:lnRef>
          <a:fillRef idx="1">
            <a:schemeClr val="lt1"/>
          </a:fillRef>
          <a:effectRef idx="0">
            <a:schemeClr val="accent1"/>
          </a:effectRef>
          <a:fontRef idx="minor">
            <a:schemeClr val="dk1"/>
          </a:fontRef>
        </p:style>
        <p:txBody>
          <a:bodyPr anchor="ct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just"/>
            <a:r>
              <a:rPr lang="vi-VN" sz="2800" b="0" dirty="0">
                <a:effectLst/>
                <a:latin typeface="Times New Roman" pitchFamily="18" charset="0"/>
                <a:cs typeface="Times New Roman" pitchFamily="18" charset="0"/>
              </a:rPr>
              <a:t>Len là chất dẫn nhiệt kém.</a:t>
            </a:r>
            <a:endParaRPr lang="en-US" sz="2800" b="0" dirty="0">
              <a:effectLst/>
              <a:latin typeface="Times New Roman" pitchFamily="18" charset="0"/>
              <a:cs typeface="Times New Roman" pitchFamily="18" charset="0"/>
            </a:endParaRPr>
          </a:p>
          <a:p>
            <a:pPr algn="just"/>
            <a:r>
              <a:rPr lang="en-US" sz="2800" b="0" dirty="0">
                <a:effectLst/>
                <a:latin typeface="Times New Roman" pitchFamily="18" charset="0"/>
                <a:cs typeface="Times New Roman" pitchFamily="18" charset="0"/>
              </a:rPr>
              <a:t>T</a:t>
            </a:r>
            <a:r>
              <a:rPr lang="vi-VN" sz="2800" b="0" dirty="0">
                <a:effectLst/>
                <a:latin typeface="Times New Roman" pitchFamily="18" charset="0"/>
                <a:cs typeface="Times New Roman" pitchFamily="18" charset="0"/>
              </a:rPr>
              <a:t>a thường mặc áo len khi trời rét</a:t>
            </a:r>
            <a:r>
              <a:rPr lang="en-US" sz="2800" b="0" dirty="0">
                <a:effectLst/>
                <a:latin typeface="Times New Roman" pitchFamily="18" charset="0"/>
                <a:cs typeface="Times New Roman" pitchFamily="18" charset="0"/>
              </a:rPr>
              <a:t>: </a:t>
            </a:r>
            <a:r>
              <a:rPr lang="vi-VN" sz="2800" b="0" dirty="0">
                <a:effectLst/>
                <a:latin typeface="Times New Roman" pitchFamily="18" charset="0"/>
                <a:cs typeface="Times New Roman" pitchFamily="18" charset="0"/>
              </a:rPr>
              <a:t>Khi đó nhiệt độ bên ngoài và bên trong sẽ chênh lệch khá lớn</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nhiệt</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trong</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cơ</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thể</a:t>
            </a:r>
            <a:r>
              <a:rPr lang="en-US" sz="2800" b="0" dirty="0">
                <a:effectLst/>
                <a:latin typeface="Times New Roman" pitchFamily="18" charset="0"/>
                <a:cs typeface="Times New Roman" pitchFamily="18" charset="0"/>
              </a:rPr>
              <a:t> ta </a:t>
            </a:r>
            <a:r>
              <a:rPr lang="en-US" sz="2800" b="0" dirty="0" err="1">
                <a:effectLst/>
                <a:latin typeface="Times New Roman" pitchFamily="18" charset="0"/>
                <a:cs typeface="Times New Roman" pitchFamily="18" charset="0"/>
              </a:rPr>
              <a:t>khó</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truyền</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ra</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ngoài</a:t>
            </a:r>
            <a:r>
              <a:rPr lang="en-US" sz="2800" b="0" dirty="0">
                <a:effectLst/>
                <a:latin typeface="Times New Roman" pitchFamily="18" charset="0"/>
                <a:cs typeface="Times New Roman" pitchFamily="18" charset="0"/>
              </a:rPr>
              <a:t>, </a:t>
            </a:r>
            <a:r>
              <a:rPr lang="vi-VN" sz="2800" b="0" dirty="0">
                <a:effectLst/>
                <a:latin typeface="Times New Roman" pitchFamily="18" charset="0"/>
                <a:cs typeface="Times New Roman" pitchFamily="18" charset="0"/>
              </a:rPr>
              <a:t>giúp </a:t>
            </a:r>
            <a:r>
              <a:rPr lang="en-US" sz="2800" b="0" dirty="0" err="1">
                <a:effectLst/>
                <a:latin typeface="Times New Roman" pitchFamily="18" charset="0"/>
                <a:cs typeface="Times New Roman" pitchFamily="18" charset="0"/>
              </a:rPr>
              <a:t>cơ</a:t>
            </a:r>
            <a:r>
              <a:rPr lang="en-US" sz="2800" b="0" dirty="0">
                <a:effectLst/>
                <a:latin typeface="Times New Roman" pitchFamily="18" charset="0"/>
                <a:cs typeface="Times New Roman" pitchFamily="18" charset="0"/>
              </a:rPr>
              <a:t> </a:t>
            </a:r>
            <a:r>
              <a:rPr lang="vi-VN" sz="2800" b="0" dirty="0">
                <a:effectLst/>
                <a:latin typeface="Times New Roman" pitchFamily="18" charset="0"/>
                <a:cs typeface="Times New Roman" pitchFamily="18" charset="0"/>
              </a:rPr>
              <a:t>th</a:t>
            </a:r>
            <a:r>
              <a:rPr lang="en-US" sz="2800" b="0" dirty="0">
                <a:effectLst/>
                <a:latin typeface="Times New Roman" pitchFamily="18" charset="0"/>
                <a:cs typeface="Times New Roman" pitchFamily="18" charset="0"/>
              </a:rPr>
              <a:t>ể</a:t>
            </a:r>
            <a:r>
              <a:rPr lang="vi-VN" sz="2800" b="0" dirty="0">
                <a:effectLst/>
                <a:latin typeface="Times New Roman" pitchFamily="18" charset="0"/>
                <a:cs typeface="Times New Roman" pitchFamily="18" charset="0"/>
              </a:rPr>
              <a:t> ấm hơn.</a:t>
            </a:r>
            <a:endParaRPr lang="vi-VN" sz="2800" dirty="0">
              <a:effectLst/>
              <a:latin typeface="Times New Roman" pitchFamily="18" charset="0"/>
              <a:cs typeface="Times New Roman" pitchFamily="18" charset="0"/>
            </a:endParaRPr>
          </a:p>
        </p:txBody>
      </p:sp>
      <p:sp>
        <p:nvSpPr>
          <p:cNvPr id="21" name="Oval 20"/>
          <p:cNvSpPr>
            <a:spLocks noChangeArrowheads="1"/>
          </p:cNvSpPr>
          <p:nvPr/>
        </p:nvSpPr>
        <p:spPr bwMode="auto">
          <a:xfrm>
            <a:off x="7472353" y="120172"/>
            <a:ext cx="1600201" cy="849349"/>
          </a:xfrm>
          <a:prstGeom prst="ellipse">
            <a:avLst/>
          </a:prstGeom>
          <a:solidFill>
            <a:srgbClr val="FF0000"/>
          </a:solidFill>
          <a:ln w="9525">
            <a:solidFill>
              <a:schemeClr val="tx1"/>
            </a:solidFill>
            <a:round/>
            <a:headEnd/>
            <a:tailEnd/>
          </a:ln>
          <a:effectLst/>
        </p:spPr>
        <p:txBody>
          <a:bodyPr wrap="none" anchor="ctr"/>
          <a:lstStyle/>
          <a:p>
            <a:pPr algn="ctr"/>
            <a:r>
              <a:rPr lang="en-US" sz="2400" b="1" dirty="0">
                <a:solidFill>
                  <a:srgbClr val="FFFF00"/>
                </a:solidFill>
                <a:latin typeface="Times New Roman" pitchFamily="18" charset="0"/>
                <a:cs typeface="Times New Roman" pitchFamily="18" charset="0"/>
              </a:rPr>
              <a:t>HẾT GIỜ</a:t>
            </a:r>
          </a:p>
        </p:txBody>
      </p:sp>
      <p:sp>
        <p:nvSpPr>
          <p:cNvPr id="22" name="Oval 21"/>
          <p:cNvSpPr>
            <a:spLocks noChangeArrowheads="1"/>
          </p:cNvSpPr>
          <p:nvPr/>
        </p:nvSpPr>
        <p:spPr bwMode="auto">
          <a:xfrm>
            <a:off x="7567721" y="14402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1</a:t>
            </a:r>
          </a:p>
        </p:txBody>
      </p:sp>
      <p:sp>
        <p:nvSpPr>
          <p:cNvPr id="23" name="Oval 22"/>
          <p:cNvSpPr>
            <a:spLocks noChangeArrowheads="1"/>
          </p:cNvSpPr>
          <p:nvPr/>
        </p:nvSpPr>
        <p:spPr bwMode="auto">
          <a:xfrm>
            <a:off x="7567721" y="14402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2</a:t>
            </a:r>
          </a:p>
        </p:txBody>
      </p:sp>
      <p:sp>
        <p:nvSpPr>
          <p:cNvPr id="24" name="Oval 23"/>
          <p:cNvSpPr>
            <a:spLocks noChangeArrowheads="1"/>
          </p:cNvSpPr>
          <p:nvPr/>
        </p:nvSpPr>
        <p:spPr bwMode="auto">
          <a:xfrm>
            <a:off x="7567721" y="14402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3</a:t>
            </a:r>
          </a:p>
        </p:txBody>
      </p:sp>
      <p:sp>
        <p:nvSpPr>
          <p:cNvPr id="25" name="Oval 24"/>
          <p:cNvSpPr>
            <a:spLocks noChangeArrowheads="1"/>
          </p:cNvSpPr>
          <p:nvPr/>
        </p:nvSpPr>
        <p:spPr bwMode="auto">
          <a:xfrm>
            <a:off x="7567721" y="13132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4</a:t>
            </a:r>
          </a:p>
        </p:txBody>
      </p:sp>
      <p:sp>
        <p:nvSpPr>
          <p:cNvPr id="26" name="Oval 25"/>
          <p:cNvSpPr>
            <a:spLocks noChangeArrowheads="1"/>
          </p:cNvSpPr>
          <p:nvPr/>
        </p:nvSpPr>
        <p:spPr bwMode="auto">
          <a:xfrm>
            <a:off x="7567721" y="14402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5</a:t>
            </a:r>
          </a:p>
        </p:txBody>
      </p:sp>
      <p:sp>
        <p:nvSpPr>
          <p:cNvPr id="27" name="Oval 26"/>
          <p:cNvSpPr>
            <a:spLocks noChangeArrowheads="1"/>
          </p:cNvSpPr>
          <p:nvPr/>
        </p:nvSpPr>
        <p:spPr bwMode="auto">
          <a:xfrm>
            <a:off x="7567721" y="14402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6</a:t>
            </a:r>
          </a:p>
        </p:txBody>
      </p:sp>
      <p:sp>
        <p:nvSpPr>
          <p:cNvPr id="28" name="Oval 27"/>
          <p:cNvSpPr>
            <a:spLocks noChangeArrowheads="1"/>
          </p:cNvSpPr>
          <p:nvPr/>
        </p:nvSpPr>
        <p:spPr bwMode="auto">
          <a:xfrm>
            <a:off x="7567721" y="14402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7</a:t>
            </a:r>
          </a:p>
        </p:txBody>
      </p:sp>
      <p:sp>
        <p:nvSpPr>
          <p:cNvPr id="29" name="Oval 28"/>
          <p:cNvSpPr>
            <a:spLocks noChangeArrowheads="1"/>
          </p:cNvSpPr>
          <p:nvPr/>
        </p:nvSpPr>
        <p:spPr bwMode="auto">
          <a:xfrm>
            <a:off x="7567721" y="14402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8</a:t>
            </a:r>
          </a:p>
        </p:txBody>
      </p:sp>
      <p:sp>
        <p:nvSpPr>
          <p:cNvPr id="30" name="Oval 29"/>
          <p:cNvSpPr>
            <a:spLocks noChangeArrowheads="1"/>
          </p:cNvSpPr>
          <p:nvPr/>
        </p:nvSpPr>
        <p:spPr bwMode="auto">
          <a:xfrm>
            <a:off x="7567721" y="14402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9</a:t>
            </a:r>
          </a:p>
        </p:txBody>
      </p:sp>
      <p:sp>
        <p:nvSpPr>
          <p:cNvPr id="31" name="Oval 30"/>
          <p:cNvSpPr>
            <a:spLocks noChangeArrowheads="1"/>
          </p:cNvSpPr>
          <p:nvPr/>
        </p:nvSpPr>
        <p:spPr bwMode="auto">
          <a:xfrm>
            <a:off x="7567721" y="144020"/>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10</a:t>
            </a:r>
          </a:p>
        </p:txBody>
      </p:sp>
      <p:sp>
        <p:nvSpPr>
          <p:cNvPr id="32" name="Oval 31"/>
          <p:cNvSpPr>
            <a:spLocks noChangeArrowheads="1"/>
          </p:cNvSpPr>
          <p:nvPr/>
        </p:nvSpPr>
        <p:spPr bwMode="auto">
          <a:xfrm>
            <a:off x="7567721" y="144020"/>
            <a:ext cx="1371600" cy="838200"/>
          </a:xfrm>
          <a:prstGeom prst="ellipse">
            <a:avLst/>
          </a:prstGeom>
          <a:solidFill>
            <a:srgbClr val="FF0000"/>
          </a:solidFill>
          <a:ln w="9525">
            <a:solidFill>
              <a:schemeClr val="tx1"/>
            </a:solidFill>
            <a:round/>
            <a:headEnd/>
            <a:tailEnd/>
          </a:ln>
          <a:effectLst/>
        </p:spPr>
        <p:txBody>
          <a:bodyPr wrap="none" anchor="ctr"/>
          <a:lstStyle/>
          <a:p>
            <a:pPr algn="ctr"/>
            <a:r>
              <a:rPr lang="en-US" sz="2800" b="1" dirty="0">
                <a:solidFill>
                  <a:srgbClr val="FFFF00"/>
                </a:solidFill>
                <a:latin typeface=".VnTimeH" pitchFamily="34" charset="0"/>
                <a:cs typeface="Arial" charset="0"/>
              </a:rPr>
              <a:t>Start</a:t>
            </a:r>
          </a:p>
        </p:txBody>
      </p:sp>
      <p:sp>
        <p:nvSpPr>
          <p:cNvPr id="8" name="Rectangle 7"/>
          <p:cNvSpPr/>
          <p:nvPr/>
        </p:nvSpPr>
        <p:spPr>
          <a:xfrm>
            <a:off x="304800" y="1092200"/>
            <a:ext cx="8534400" cy="1569660"/>
          </a:xfrm>
          <a:prstGeom prst="rect">
            <a:avLst/>
          </a:prstGeom>
          <a:solidFill>
            <a:schemeClr val="bg1"/>
          </a:solidFill>
        </p:spPr>
        <p:txBody>
          <a:bodyPr wrap="square">
            <a:spAutoFit/>
          </a:bodyPr>
          <a:lstStyle/>
          <a:p>
            <a:pPr algn="ctr"/>
            <a:r>
              <a:rPr lang="vi-VN" sz="3200" b="1" dirty="0">
                <a:latin typeface="Times New Roman" pitchFamily="18" charset="0"/>
                <a:cs typeface="Times New Roman" pitchFamily="18" charset="0"/>
              </a:rPr>
              <a:t>Len là chất dẫn nhiệt tốt hay dẫn nhiệt kém? Từ đó hãy giải thích vì sao con người ta thường mặc áo len khi trời rét</a:t>
            </a:r>
            <a:r>
              <a:rPr lang="en-US" sz="3200" b="1" dirty="0">
                <a:latin typeface="Times New Roman" pitchFamily="18" charset="0"/>
                <a:cs typeface="Times New Roman" pitchFamily="18" charset="0"/>
              </a:rPr>
              <a:t>?</a:t>
            </a:r>
          </a:p>
        </p:txBody>
      </p:sp>
    </p:spTree>
    <p:extLst>
      <p:ext uri="{BB962C8B-B14F-4D97-AF65-F5344CB8AC3E}">
        <p14:creationId xmlns:p14="http://schemas.microsoft.com/office/powerpoint/2010/main" val="221825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2"/>
                    </p:tgtEl>
                  </p:cond>
                </p:stCondLst>
                <p:endSync evt="end" delay="0">
                  <p:rtn val="all"/>
                </p:endSync>
                <p:childTnLst>
                  <p:par>
                    <p:cTn id="11" fill="hold">
                      <p:stCondLst>
                        <p:cond delay="0"/>
                      </p:stCondLst>
                      <p:childTnLst>
                        <p:par>
                          <p:cTn id="12" fill="hold">
                            <p:stCondLst>
                              <p:cond delay="0"/>
                            </p:stCondLst>
                            <p:childTnLst>
                              <p:par>
                                <p:cTn id="13" presetID="22" presetClass="exit" presetSubtype="8" fill="hold" grpId="0" nodeType="clickEffect">
                                  <p:stCondLst>
                                    <p:cond delay="0"/>
                                  </p:stCondLst>
                                  <p:childTnLst>
                                    <p:animEffect transition="out" filter="wipe(left)">
                                      <p:cBhvr>
                                        <p:cTn id="14" dur="1000"/>
                                        <p:tgtEl>
                                          <p:spTgt spid="32"/>
                                        </p:tgtEl>
                                      </p:cBhvr>
                                    </p:animEffect>
                                    <p:set>
                                      <p:cBhvr>
                                        <p:cTn id="15" dur="1" fill="hold">
                                          <p:stCondLst>
                                            <p:cond delay="999"/>
                                          </p:stCondLst>
                                        </p:cTn>
                                        <p:tgtEl>
                                          <p:spTgt spid="32"/>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ashreg.wav"/>
                                        </p:tgtEl>
                                      </p:cMediaNode>
                                    </p:audio>
                                  </p:subTnLst>
                                </p:cTn>
                              </p:par>
                            </p:childTnLst>
                          </p:cTn>
                        </p:par>
                        <p:par>
                          <p:cTn id="16" fill="hold">
                            <p:stCondLst>
                              <p:cond delay="1000"/>
                            </p:stCondLst>
                            <p:childTnLst>
                              <p:par>
                                <p:cTn id="17" presetID="22" presetClass="exit" presetSubtype="8" fill="hold" grpId="0" nodeType="afterEffect">
                                  <p:stCondLst>
                                    <p:cond delay="0"/>
                                  </p:stCondLst>
                                  <p:childTnLst>
                                    <p:animEffect transition="out" filter="wipe(left)">
                                      <p:cBhvr>
                                        <p:cTn id="18" dur="1000"/>
                                        <p:tgtEl>
                                          <p:spTgt spid="31"/>
                                        </p:tgtEl>
                                      </p:cBhvr>
                                    </p:animEffect>
                                    <p:set>
                                      <p:cBhvr>
                                        <p:cTn id="19" dur="1" fill="hold">
                                          <p:stCondLst>
                                            <p:cond delay="999"/>
                                          </p:stCondLst>
                                        </p:cTn>
                                        <p:tgtEl>
                                          <p:spTgt spid="3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ashreg.wav"/>
                                        </p:tgtEl>
                                      </p:cMediaNode>
                                    </p:audio>
                                  </p:subTnLst>
                                </p:cTn>
                              </p:par>
                            </p:childTnLst>
                          </p:cTn>
                        </p:par>
                        <p:par>
                          <p:cTn id="20" fill="hold">
                            <p:stCondLst>
                              <p:cond delay="2000"/>
                            </p:stCondLst>
                            <p:childTnLst>
                              <p:par>
                                <p:cTn id="21" presetID="22" presetClass="exit" presetSubtype="8" fill="hold" grpId="0" nodeType="afterEffect">
                                  <p:stCondLst>
                                    <p:cond delay="0"/>
                                  </p:stCondLst>
                                  <p:childTnLst>
                                    <p:animEffect transition="out" filter="wipe(left)">
                                      <p:cBhvr>
                                        <p:cTn id="22" dur="1000"/>
                                        <p:tgtEl>
                                          <p:spTgt spid="30"/>
                                        </p:tgtEl>
                                      </p:cBhvr>
                                    </p:animEffect>
                                    <p:set>
                                      <p:cBhvr>
                                        <p:cTn id="23" dur="1" fill="hold">
                                          <p:stCondLst>
                                            <p:cond delay="999"/>
                                          </p:stCondLst>
                                        </p:cTn>
                                        <p:tgtEl>
                                          <p:spTgt spid="30"/>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ashreg.wav"/>
                                        </p:tgtEl>
                                      </p:cMediaNode>
                                    </p:audio>
                                  </p:subTnLst>
                                </p:cTn>
                              </p:par>
                            </p:childTnLst>
                          </p:cTn>
                        </p:par>
                        <p:par>
                          <p:cTn id="24" fill="hold">
                            <p:stCondLst>
                              <p:cond delay="3000"/>
                            </p:stCondLst>
                            <p:childTnLst>
                              <p:par>
                                <p:cTn id="25" presetID="22" presetClass="exit" presetSubtype="8" fill="hold" grpId="0" nodeType="afterEffect">
                                  <p:stCondLst>
                                    <p:cond delay="0"/>
                                  </p:stCondLst>
                                  <p:childTnLst>
                                    <p:animEffect transition="out" filter="wipe(left)">
                                      <p:cBhvr>
                                        <p:cTn id="26" dur="1000"/>
                                        <p:tgtEl>
                                          <p:spTgt spid="29"/>
                                        </p:tgtEl>
                                      </p:cBhvr>
                                    </p:animEffect>
                                    <p:set>
                                      <p:cBhvr>
                                        <p:cTn id="27" dur="1" fill="hold">
                                          <p:stCondLst>
                                            <p:cond delay="999"/>
                                          </p:stCondLst>
                                        </p:cTn>
                                        <p:tgtEl>
                                          <p:spTgt spid="29"/>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ashreg.wav"/>
                                        </p:tgtEl>
                                      </p:cMediaNode>
                                    </p:audio>
                                  </p:subTnLst>
                                </p:cTn>
                              </p:par>
                            </p:childTnLst>
                          </p:cTn>
                        </p:par>
                        <p:par>
                          <p:cTn id="28" fill="hold">
                            <p:stCondLst>
                              <p:cond delay="4000"/>
                            </p:stCondLst>
                            <p:childTnLst>
                              <p:par>
                                <p:cTn id="29" presetID="22" presetClass="exit" presetSubtype="8" fill="hold" grpId="0" nodeType="afterEffect">
                                  <p:stCondLst>
                                    <p:cond delay="0"/>
                                  </p:stCondLst>
                                  <p:childTnLst>
                                    <p:animEffect transition="out" filter="wipe(left)">
                                      <p:cBhvr>
                                        <p:cTn id="30" dur="1000"/>
                                        <p:tgtEl>
                                          <p:spTgt spid="28"/>
                                        </p:tgtEl>
                                      </p:cBhvr>
                                    </p:animEffect>
                                    <p:set>
                                      <p:cBhvr>
                                        <p:cTn id="31" dur="1" fill="hold">
                                          <p:stCondLst>
                                            <p:cond delay="999"/>
                                          </p:stCondLst>
                                        </p:cTn>
                                        <p:tgtEl>
                                          <p:spTgt spid="28"/>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ashreg.wav"/>
                                        </p:tgtEl>
                                      </p:cMediaNode>
                                    </p:audio>
                                  </p:subTnLst>
                                </p:cTn>
                              </p:par>
                            </p:childTnLst>
                          </p:cTn>
                        </p:par>
                        <p:par>
                          <p:cTn id="32" fill="hold">
                            <p:stCondLst>
                              <p:cond delay="5000"/>
                            </p:stCondLst>
                            <p:childTnLst>
                              <p:par>
                                <p:cTn id="33" presetID="22" presetClass="exit" presetSubtype="8" fill="hold" grpId="0" nodeType="afterEffect">
                                  <p:stCondLst>
                                    <p:cond delay="0"/>
                                  </p:stCondLst>
                                  <p:childTnLst>
                                    <p:animEffect transition="out" filter="wipe(left)">
                                      <p:cBhvr>
                                        <p:cTn id="34" dur="1000"/>
                                        <p:tgtEl>
                                          <p:spTgt spid="27"/>
                                        </p:tgtEl>
                                      </p:cBhvr>
                                    </p:animEffect>
                                    <p:set>
                                      <p:cBhvr>
                                        <p:cTn id="35" dur="1" fill="hold">
                                          <p:stCondLst>
                                            <p:cond delay="999"/>
                                          </p:stCondLst>
                                        </p:cTn>
                                        <p:tgtEl>
                                          <p:spTgt spid="27"/>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ashreg.wav"/>
                                        </p:tgtEl>
                                      </p:cMediaNode>
                                    </p:audio>
                                  </p:subTnLst>
                                </p:cTn>
                              </p:par>
                            </p:childTnLst>
                          </p:cTn>
                        </p:par>
                        <p:par>
                          <p:cTn id="36" fill="hold">
                            <p:stCondLst>
                              <p:cond delay="6000"/>
                            </p:stCondLst>
                            <p:childTnLst>
                              <p:par>
                                <p:cTn id="37" presetID="22" presetClass="exit" presetSubtype="8" fill="hold" grpId="0" nodeType="afterEffect">
                                  <p:stCondLst>
                                    <p:cond delay="0"/>
                                  </p:stCondLst>
                                  <p:childTnLst>
                                    <p:animEffect transition="out" filter="wipe(left)">
                                      <p:cBhvr>
                                        <p:cTn id="38" dur="1000"/>
                                        <p:tgtEl>
                                          <p:spTgt spid="26"/>
                                        </p:tgtEl>
                                      </p:cBhvr>
                                    </p:animEffect>
                                    <p:set>
                                      <p:cBhvr>
                                        <p:cTn id="39" dur="1" fill="hold">
                                          <p:stCondLst>
                                            <p:cond delay="999"/>
                                          </p:stCondLst>
                                        </p:cTn>
                                        <p:tgtEl>
                                          <p:spTgt spid="2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ashreg.wav"/>
                                        </p:tgtEl>
                                      </p:cMediaNode>
                                    </p:audio>
                                  </p:subTnLst>
                                </p:cTn>
                              </p:par>
                            </p:childTnLst>
                          </p:cTn>
                        </p:par>
                        <p:par>
                          <p:cTn id="40" fill="hold">
                            <p:stCondLst>
                              <p:cond delay="7000"/>
                            </p:stCondLst>
                            <p:childTnLst>
                              <p:par>
                                <p:cTn id="41" presetID="22" presetClass="exit" presetSubtype="8" fill="hold" grpId="0" nodeType="afterEffect">
                                  <p:stCondLst>
                                    <p:cond delay="0"/>
                                  </p:stCondLst>
                                  <p:childTnLst>
                                    <p:animEffect transition="out" filter="wipe(left)">
                                      <p:cBhvr>
                                        <p:cTn id="42" dur="1000"/>
                                        <p:tgtEl>
                                          <p:spTgt spid="25"/>
                                        </p:tgtEl>
                                      </p:cBhvr>
                                    </p:animEffect>
                                    <p:set>
                                      <p:cBhvr>
                                        <p:cTn id="43"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ashreg.wav"/>
                                        </p:tgtEl>
                                      </p:cMediaNode>
                                    </p:audio>
                                  </p:subTnLst>
                                </p:cTn>
                              </p:par>
                            </p:childTnLst>
                          </p:cTn>
                        </p:par>
                        <p:par>
                          <p:cTn id="44" fill="hold">
                            <p:stCondLst>
                              <p:cond delay="8000"/>
                            </p:stCondLst>
                            <p:childTnLst>
                              <p:par>
                                <p:cTn id="45" presetID="22" presetClass="exit" presetSubtype="8" fill="hold" grpId="0" nodeType="afterEffect">
                                  <p:stCondLst>
                                    <p:cond delay="0"/>
                                  </p:stCondLst>
                                  <p:childTnLst>
                                    <p:animEffect transition="out" filter="wipe(left)">
                                      <p:cBhvr>
                                        <p:cTn id="46" dur="1000"/>
                                        <p:tgtEl>
                                          <p:spTgt spid="24"/>
                                        </p:tgtEl>
                                      </p:cBhvr>
                                    </p:animEffect>
                                    <p:set>
                                      <p:cBhvr>
                                        <p:cTn id="47"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cashreg.wav"/>
                                        </p:tgtEl>
                                      </p:cMediaNode>
                                    </p:audio>
                                  </p:subTnLst>
                                </p:cTn>
                              </p:par>
                            </p:childTnLst>
                          </p:cTn>
                        </p:par>
                        <p:par>
                          <p:cTn id="48" fill="hold">
                            <p:stCondLst>
                              <p:cond delay="9000"/>
                            </p:stCondLst>
                            <p:childTnLst>
                              <p:par>
                                <p:cTn id="49" presetID="22" presetClass="exit" presetSubtype="8" fill="hold" grpId="0" nodeType="afterEffect">
                                  <p:stCondLst>
                                    <p:cond delay="0"/>
                                  </p:stCondLst>
                                  <p:childTnLst>
                                    <p:animEffect transition="out" filter="wipe(left)">
                                      <p:cBhvr>
                                        <p:cTn id="50" dur="1000"/>
                                        <p:tgtEl>
                                          <p:spTgt spid="23"/>
                                        </p:tgtEl>
                                      </p:cBhvr>
                                    </p:animEffect>
                                    <p:set>
                                      <p:cBhvr>
                                        <p:cTn id="51"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cashreg.wav"/>
                                        </p:tgtEl>
                                      </p:cMediaNode>
                                    </p:audio>
                                  </p:subTnLst>
                                </p:cTn>
                              </p:par>
                            </p:childTnLst>
                          </p:cTn>
                        </p:par>
                        <p:par>
                          <p:cTn id="52" fill="hold">
                            <p:stCondLst>
                              <p:cond delay="10000"/>
                            </p:stCondLst>
                            <p:childTnLst>
                              <p:par>
                                <p:cTn id="53" presetID="22" presetClass="exit" presetSubtype="8" fill="hold" grpId="0" nodeType="afterEffect">
                                  <p:stCondLst>
                                    <p:cond delay="0"/>
                                  </p:stCondLst>
                                  <p:childTnLst>
                                    <p:animEffect transition="out" filter="wipe(left)">
                                      <p:cBhvr>
                                        <p:cTn id="54" dur="1000"/>
                                        <p:tgtEl>
                                          <p:spTgt spid="22"/>
                                        </p:tgtEl>
                                      </p:cBhvr>
                                    </p:animEffect>
                                    <p:set>
                                      <p:cBhvr>
                                        <p:cTn id="55" dur="1" fill="hold">
                                          <p:stCondLst>
                                            <p:cond delay="999"/>
                                          </p:stCondLst>
                                        </p:cTn>
                                        <p:tgtEl>
                                          <p:spTgt spid="22"/>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2"/>
                  </p:tgtEl>
                </p:cond>
              </p:nextCondLst>
            </p:seq>
          </p:childTnLst>
        </p:cTn>
      </p:par>
    </p:tnLst>
    <p:bldLst>
      <p:bldP spid="7"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4819"/>
          <a:stretch/>
        </p:blipFill>
        <p:spPr>
          <a:xfrm>
            <a:off x="-38100" y="0"/>
            <a:ext cx="9220200" cy="6858000"/>
          </a:xfrm>
          <a:prstGeom prst="rect">
            <a:avLst/>
          </a:prstGeom>
        </p:spPr>
      </p:pic>
      <p:sp>
        <p:nvSpPr>
          <p:cNvPr id="3" name="Round Same Side Corner Rectangle 2"/>
          <p:cNvSpPr/>
          <p:nvPr/>
        </p:nvSpPr>
        <p:spPr>
          <a:xfrm rot="5400000">
            <a:off x="3725023" y="-3204223"/>
            <a:ext cx="1693956" cy="8864404"/>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vert="vert270" anchor="t"/>
          <a:lstStyle/>
          <a:p>
            <a:pPr lvl="0" algn="ct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a:t>
            </a:r>
            <a:r>
              <a:rPr lang="en-US" sz="2800" dirty="0" err="1">
                <a:solidFill>
                  <a:srgbClr val="000000"/>
                </a:solidFill>
                <a:latin typeface="Times New Roman" pitchFamily="18" charset="0"/>
                <a:cs typeface="Times New Roman" pitchFamily="18" charset="0"/>
              </a:rPr>
              <a:t>hững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người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uống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phê</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nóng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thường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bỏ</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một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thìa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kim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loại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vào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cốc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trước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khi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rót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nước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sôi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vào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đó</a:t>
            </a:r>
            <a:r>
              <a:rPr lang="en-US" sz="2800" dirty="0">
                <a:latin typeface="Times New Roman" pitchFamily="18" charset="0"/>
                <a:cs typeface="Times New Roman" pitchFamily="18" charset="0"/>
              </a:rPr>
              <a:t>?</a:t>
            </a:r>
          </a:p>
        </p:txBody>
      </p:sp>
      <p:pic>
        <p:nvPicPr>
          <p:cNvPr id="4" name="Picture 2" descr="Bài tập về các hình thức truyền nhiệt: dẫn nhiệt, đối lưu, bức xạ nhiệt cực h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139017"/>
            <a:ext cx="5390054" cy="45650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2473" y="584201"/>
            <a:ext cx="8719054" cy="954107"/>
          </a:xfrm>
          <a:prstGeom prst="rect">
            <a:avLst/>
          </a:prstGeom>
          <a:solidFill>
            <a:schemeClr val="bg1"/>
          </a:solidFill>
        </p:spPr>
        <p:txBody>
          <a:bodyPr wrap="square">
            <a:spAutoFit/>
          </a:bodyPr>
          <a:lstStyle/>
          <a:p>
            <a:pPr lvl="0" algn="ctr" eaLnBrk="0" fontAlgn="base" hangingPunct="0">
              <a:spcBef>
                <a:spcPct val="0"/>
              </a:spcBef>
              <a:spcAft>
                <a:spcPct val="0"/>
              </a:spcAft>
            </a:pPr>
            <a:r>
              <a:rPr lang="en-US" sz="2800" dirty="0" err="1">
                <a:solidFill>
                  <a:srgbClr val="000000"/>
                </a:solidFill>
                <a:latin typeface="Times New Roman" pitchFamily="18" charset="0"/>
                <a:cs typeface="Times New Roman" pitchFamily="18" charset="0"/>
              </a:rPr>
              <a:t>Vì</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kim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loại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dẫn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nhiệt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tốt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khi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chạm</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tay</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vào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thìa</a:t>
            </a:r>
            <a:r>
              <a:rPr lang="en-US" sz="2800" dirty="0">
                <a:solidFill>
                  <a:srgbClr val="000000"/>
                </a:solidFill>
                <a:latin typeface="Times New Roman" pitchFamily="18" charset="0"/>
                <a:cs typeface="Times New Roman" pitchFamily="18" charset="0"/>
              </a:rPr>
              <a:t> </a:t>
            </a:r>
          </a:p>
          <a:p>
            <a:pPr lvl="0" algn="ctr" eaLnBrk="0" fontAlgn="base" hangingPunct="0">
              <a:spcBef>
                <a:spcPct val="0"/>
              </a:spcBef>
              <a:spcAft>
                <a:spcPct val="0"/>
              </a:spcAft>
            </a:pPr>
            <a:r>
              <a:rPr lang="en-US" sz="2800" dirty="0">
                <a:solidFill>
                  <a:srgbClr val="000000"/>
                </a:solidFill>
                <a:latin typeface="Times New Roman" pitchFamily="18" charset="0"/>
                <a:cs typeface="Times New Roman" pitchFamily="18" charset="0"/>
              </a:rPr>
              <a:t>=&gt; ta </a:t>
            </a:r>
            <a:r>
              <a:rPr lang="en-US" sz="2800" dirty="0" err="1">
                <a:solidFill>
                  <a:srgbClr val="000000"/>
                </a:solidFill>
                <a:latin typeface="Times New Roman" pitchFamily="18" charset="0"/>
                <a:cs typeface="Times New Roman" pitchFamily="18" charset="0"/>
              </a:rPr>
              <a:t>ước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chừng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nhiệt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độ</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của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phê</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trong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cốc</a:t>
            </a:r>
            <a:r>
              <a:rPr lang="en-US" sz="2800" dirty="0">
                <a:solidFill>
                  <a:srgbClr val="000000"/>
                </a:solidFill>
                <a:latin typeface="Times New Roman" pitchFamily="18" charset="0"/>
                <a:cs typeface="Times New Roman" pitchFamily="18" charset="0"/>
              </a:rPr>
              <a:t>.</a:t>
            </a:r>
            <a:endParaRPr lang="en-US" sz="2800" dirty="0"/>
          </a:p>
        </p:txBody>
      </p:sp>
      <p:sp>
        <p:nvSpPr>
          <p:cNvPr id="6" name="Left Arrow 5">
            <a:hlinkClick r:id="rId6" action="ppaction://hlinksldjump"/>
          </p:cNvPr>
          <p:cNvSpPr/>
          <p:nvPr/>
        </p:nvSpPr>
        <p:spPr bwMode="auto">
          <a:xfrm>
            <a:off x="8534400" y="6177135"/>
            <a:ext cx="489455" cy="716837"/>
          </a:xfrm>
          <a:prstGeom prst="leftArrow">
            <a:avLst/>
          </a:prstGeom>
          <a:solidFill>
            <a:srgbClr val="FFC000"/>
          </a:solidFill>
        </p:spPr>
        <p:txBody>
          <a:bodyPr wrap="none" rtlCol="0" fromWordArt="1" anchor="ctr">
            <a:prstTxWarp prst="textPlain">
              <a:avLst>
                <a:gd name="adj" fmla="val 50000"/>
              </a:avLst>
            </a:prstTxWarp>
          </a:bodyPr>
          <a:lstStyle/>
          <a:p>
            <a:pPr algn="ctr"/>
            <a:endParaRPr lang="en-US" sz="3600" b="1" kern="10" dirty="0">
              <a:ln w="9525">
                <a:solidFill>
                  <a:srgbClr val="008000"/>
                </a:solidFill>
                <a:round/>
                <a:headEnd/>
                <a:tailEnd/>
              </a:ln>
              <a:effectLst>
                <a:outerShdw dist="563972" dir="14049741" sx="125000" sy="125000" algn="tl" rotWithShape="0">
                  <a:srgbClr val="C7DFD3">
                    <a:alpha val="80000"/>
                  </a:srgbClr>
                </a:outerShdw>
              </a:effectLst>
              <a:latin typeface="Times New Roman"/>
              <a:cs typeface="Times New Roman"/>
            </a:endParaRPr>
          </a:p>
        </p:txBody>
      </p:sp>
      <p:sp>
        <p:nvSpPr>
          <p:cNvPr id="20" name="Oval 19"/>
          <p:cNvSpPr>
            <a:spLocks noChangeArrowheads="1"/>
          </p:cNvSpPr>
          <p:nvPr/>
        </p:nvSpPr>
        <p:spPr bwMode="auto">
          <a:xfrm>
            <a:off x="7334131" y="2127868"/>
            <a:ext cx="1600201" cy="849349"/>
          </a:xfrm>
          <a:prstGeom prst="ellipse">
            <a:avLst/>
          </a:prstGeom>
          <a:solidFill>
            <a:srgbClr val="FF0000"/>
          </a:solidFill>
          <a:ln w="9525">
            <a:solidFill>
              <a:schemeClr val="tx1"/>
            </a:solidFill>
            <a:round/>
            <a:headEnd/>
            <a:tailEnd/>
          </a:ln>
          <a:effectLst/>
        </p:spPr>
        <p:txBody>
          <a:bodyPr wrap="none" anchor="ctr"/>
          <a:lstStyle/>
          <a:p>
            <a:pPr algn="ctr"/>
            <a:r>
              <a:rPr lang="en-US" sz="2400" b="1" dirty="0">
                <a:solidFill>
                  <a:srgbClr val="FFFF00"/>
                </a:solidFill>
                <a:latin typeface="Times New Roman" pitchFamily="18" charset="0"/>
                <a:cs typeface="Times New Roman" pitchFamily="18" charset="0"/>
              </a:rPr>
              <a:t>HẾT GIỜ</a:t>
            </a:r>
          </a:p>
        </p:txBody>
      </p:sp>
      <p:sp>
        <p:nvSpPr>
          <p:cNvPr id="21" name="Oval 20"/>
          <p:cNvSpPr>
            <a:spLocks noChangeArrowheads="1"/>
          </p:cNvSpPr>
          <p:nvPr/>
        </p:nvSpPr>
        <p:spPr bwMode="auto">
          <a:xfrm>
            <a:off x="7429499" y="2151716"/>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1</a:t>
            </a:r>
          </a:p>
        </p:txBody>
      </p:sp>
      <p:sp>
        <p:nvSpPr>
          <p:cNvPr id="22" name="Oval 21"/>
          <p:cNvSpPr>
            <a:spLocks noChangeArrowheads="1"/>
          </p:cNvSpPr>
          <p:nvPr/>
        </p:nvSpPr>
        <p:spPr bwMode="auto">
          <a:xfrm>
            <a:off x="7429499" y="2151716"/>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2</a:t>
            </a:r>
          </a:p>
        </p:txBody>
      </p:sp>
      <p:sp>
        <p:nvSpPr>
          <p:cNvPr id="23" name="Oval 22"/>
          <p:cNvSpPr>
            <a:spLocks noChangeArrowheads="1"/>
          </p:cNvSpPr>
          <p:nvPr/>
        </p:nvSpPr>
        <p:spPr bwMode="auto">
          <a:xfrm>
            <a:off x="7429499" y="2151716"/>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3</a:t>
            </a:r>
          </a:p>
        </p:txBody>
      </p:sp>
      <p:sp>
        <p:nvSpPr>
          <p:cNvPr id="24" name="Oval 23"/>
          <p:cNvSpPr>
            <a:spLocks noChangeArrowheads="1"/>
          </p:cNvSpPr>
          <p:nvPr/>
        </p:nvSpPr>
        <p:spPr bwMode="auto">
          <a:xfrm>
            <a:off x="7429499" y="2139016"/>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4</a:t>
            </a:r>
          </a:p>
        </p:txBody>
      </p:sp>
      <p:sp>
        <p:nvSpPr>
          <p:cNvPr id="25" name="Oval 24"/>
          <p:cNvSpPr>
            <a:spLocks noChangeArrowheads="1"/>
          </p:cNvSpPr>
          <p:nvPr/>
        </p:nvSpPr>
        <p:spPr bwMode="auto">
          <a:xfrm>
            <a:off x="7429499" y="2151716"/>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5</a:t>
            </a:r>
          </a:p>
        </p:txBody>
      </p:sp>
      <p:sp>
        <p:nvSpPr>
          <p:cNvPr id="26" name="Oval 25"/>
          <p:cNvSpPr>
            <a:spLocks noChangeArrowheads="1"/>
          </p:cNvSpPr>
          <p:nvPr/>
        </p:nvSpPr>
        <p:spPr bwMode="auto">
          <a:xfrm>
            <a:off x="7429499" y="2151716"/>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6</a:t>
            </a:r>
          </a:p>
        </p:txBody>
      </p:sp>
      <p:sp>
        <p:nvSpPr>
          <p:cNvPr id="27" name="Oval 26"/>
          <p:cNvSpPr>
            <a:spLocks noChangeArrowheads="1"/>
          </p:cNvSpPr>
          <p:nvPr/>
        </p:nvSpPr>
        <p:spPr bwMode="auto">
          <a:xfrm>
            <a:off x="7429499" y="2151716"/>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7</a:t>
            </a:r>
          </a:p>
        </p:txBody>
      </p:sp>
      <p:sp>
        <p:nvSpPr>
          <p:cNvPr id="28" name="Oval 27"/>
          <p:cNvSpPr>
            <a:spLocks noChangeArrowheads="1"/>
          </p:cNvSpPr>
          <p:nvPr/>
        </p:nvSpPr>
        <p:spPr bwMode="auto">
          <a:xfrm>
            <a:off x="7429499" y="2151716"/>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8</a:t>
            </a:r>
          </a:p>
        </p:txBody>
      </p:sp>
      <p:sp>
        <p:nvSpPr>
          <p:cNvPr id="29" name="Oval 28"/>
          <p:cNvSpPr>
            <a:spLocks noChangeArrowheads="1"/>
          </p:cNvSpPr>
          <p:nvPr/>
        </p:nvSpPr>
        <p:spPr bwMode="auto">
          <a:xfrm>
            <a:off x="7429499" y="2151716"/>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9</a:t>
            </a:r>
          </a:p>
        </p:txBody>
      </p:sp>
      <p:sp>
        <p:nvSpPr>
          <p:cNvPr id="30" name="Oval 29"/>
          <p:cNvSpPr>
            <a:spLocks noChangeArrowheads="1"/>
          </p:cNvSpPr>
          <p:nvPr/>
        </p:nvSpPr>
        <p:spPr bwMode="auto">
          <a:xfrm>
            <a:off x="7429499" y="2151716"/>
            <a:ext cx="1371600" cy="838200"/>
          </a:xfrm>
          <a:prstGeom prst="ellipse">
            <a:avLst/>
          </a:prstGeom>
          <a:solidFill>
            <a:srgbClr val="FFFF00"/>
          </a:solidFill>
          <a:ln w="9525">
            <a:solidFill>
              <a:schemeClr val="tx1"/>
            </a:solidFill>
            <a:round/>
            <a:headEnd/>
            <a:tailEnd/>
          </a:ln>
          <a:effectLst/>
        </p:spPr>
        <p:txBody>
          <a:bodyPr wrap="none" anchor="ctr"/>
          <a:lstStyle/>
          <a:p>
            <a:pPr algn="ctr"/>
            <a:r>
              <a:rPr lang="en-US" sz="2800" b="1">
                <a:latin typeface=".VnTimeH" pitchFamily="34" charset="0"/>
                <a:cs typeface="Arial" charset="0"/>
              </a:rPr>
              <a:t>10</a:t>
            </a:r>
          </a:p>
        </p:txBody>
      </p:sp>
      <p:sp>
        <p:nvSpPr>
          <p:cNvPr id="31" name="Oval 30"/>
          <p:cNvSpPr>
            <a:spLocks noChangeArrowheads="1"/>
          </p:cNvSpPr>
          <p:nvPr/>
        </p:nvSpPr>
        <p:spPr bwMode="auto">
          <a:xfrm>
            <a:off x="7429499" y="2151716"/>
            <a:ext cx="1371600" cy="838200"/>
          </a:xfrm>
          <a:prstGeom prst="ellipse">
            <a:avLst/>
          </a:prstGeom>
          <a:solidFill>
            <a:srgbClr val="FF0000"/>
          </a:solidFill>
          <a:ln w="9525">
            <a:solidFill>
              <a:schemeClr val="tx1"/>
            </a:solidFill>
            <a:round/>
            <a:headEnd/>
            <a:tailEnd/>
          </a:ln>
          <a:effectLst/>
        </p:spPr>
        <p:txBody>
          <a:bodyPr wrap="none" anchor="ctr"/>
          <a:lstStyle/>
          <a:p>
            <a:pPr algn="ctr"/>
            <a:r>
              <a:rPr lang="en-US" sz="2800" b="1" dirty="0">
                <a:solidFill>
                  <a:srgbClr val="FFFF00"/>
                </a:solidFill>
                <a:latin typeface=".VnTimeH" pitchFamily="34" charset="0"/>
                <a:cs typeface="Arial" charset="0"/>
              </a:rPr>
              <a:t>Start</a:t>
            </a:r>
          </a:p>
        </p:txBody>
      </p:sp>
    </p:spTree>
    <p:extLst>
      <p:ext uri="{BB962C8B-B14F-4D97-AF65-F5344CB8AC3E}">
        <p14:creationId xmlns:p14="http://schemas.microsoft.com/office/powerpoint/2010/main" val="70492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1"/>
                    </p:tgtEl>
                  </p:cond>
                </p:stCondLst>
                <p:endSync evt="end" delay="0">
                  <p:rtn val="all"/>
                </p:endSync>
                <p:childTnLst>
                  <p:par>
                    <p:cTn id="10" fill="hold">
                      <p:stCondLst>
                        <p:cond delay="0"/>
                      </p:stCondLst>
                      <p:childTnLst>
                        <p:par>
                          <p:cTn id="11" fill="hold">
                            <p:stCondLst>
                              <p:cond delay="0"/>
                            </p:stCondLst>
                            <p:childTnLst>
                              <p:par>
                                <p:cTn id="12" presetID="22" presetClass="exit" presetSubtype="8" fill="hold" grpId="0" nodeType="clickEffect">
                                  <p:stCondLst>
                                    <p:cond delay="0"/>
                                  </p:stCondLst>
                                  <p:childTnLst>
                                    <p:animEffect transition="out" filter="wipe(left)">
                                      <p:cBhvr>
                                        <p:cTn id="13" dur="1000"/>
                                        <p:tgtEl>
                                          <p:spTgt spid="31"/>
                                        </p:tgtEl>
                                      </p:cBhvr>
                                    </p:animEffect>
                                    <p:set>
                                      <p:cBhvr>
                                        <p:cTn id="14" dur="1" fill="hold">
                                          <p:stCondLst>
                                            <p:cond delay="999"/>
                                          </p:stCondLst>
                                        </p:cTn>
                                        <p:tgtEl>
                                          <p:spTgt spid="31"/>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ashreg.wav"/>
                                        </p:tgtEl>
                                      </p:cMediaNode>
                                    </p:audio>
                                  </p:subTnLst>
                                </p:cTn>
                              </p:par>
                            </p:childTnLst>
                          </p:cTn>
                        </p:par>
                        <p:par>
                          <p:cTn id="15" fill="hold">
                            <p:stCondLst>
                              <p:cond delay="1000"/>
                            </p:stCondLst>
                            <p:childTnLst>
                              <p:par>
                                <p:cTn id="16" presetID="22" presetClass="exit" presetSubtype="8" fill="hold" grpId="0" nodeType="afterEffect">
                                  <p:stCondLst>
                                    <p:cond delay="0"/>
                                  </p:stCondLst>
                                  <p:childTnLst>
                                    <p:animEffect transition="out" filter="wipe(left)">
                                      <p:cBhvr>
                                        <p:cTn id="17" dur="1000"/>
                                        <p:tgtEl>
                                          <p:spTgt spid="30"/>
                                        </p:tgtEl>
                                      </p:cBhvr>
                                    </p:animEffect>
                                    <p:set>
                                      <p:cBhvr>
                                        <p:cTn id="18" dur="1" fill="hold">
                                          <p:stCondLst>
                                            <p:cond delay="999"/>
                                          </p:stCondLst>
                                        </p:cTn>
                                        <p:tgtEl>
                                          <p:spTgt spid="30"/>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cashreg.wav"/>
                                        </p:tgtEl>
                                      </p:cMediaNode>
                                    </p:audio>
                                  </p:subTnLst>
                                </p:cTn>
                              </p:par>
                            </p:childTnLst>
                          </p:cTn>
                        </p:par>
                        <p:par>
                          <p:cTn id="19" fill="hold">
                            <p:stCondLst>
                              <p:cond delay="2000"/>
                            </p:stCondLst>
                            <p:childTnLst>
                              <p:par>
                                <p:cTn id="20" presetID="22" presetClass="exit" presetSubtype="8" fill="hold" grpId="0" nodeType="afterEffect">
                                  <p:stCondLst>
                                    <p:cond delay="0"/>
                                  </p:stCondLst>
                                  <p:childTnLst>
                                    <p:animEffect transition="out" filter="wipe(left)">
                                      <p:cBhvr>
                                        <p:cTn id="21" dur="1000"/>
                                        <p:tgtEl>
                                          <p:spTgt spid="29"/>
                                        </p:tgtEl>
                                      </p:cBhvr>
                                    </p:animEffect>
                                    <p:set>
                                      <p:cBhvr>
                                        <p:cTn id="22" dur="1" fill="hold">
                                          <p:stCondLst>
                                            <p:cond delay="999"/>
                                          </p:stCondLst>
                                        </p:cTn>
                                        <p:tgtEl>
                                          <p:spTgt spid="29"/>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ashreg.wav"/>
                                        </p:tgtEl>
                                      </p:cMediaNode>
                                    </p:audio>
                                  </p:subTnLst>
                                </p:cTn>
                              </p:par>
                            </p:childTnLst>
                          </p:cTn>
                        </p:par>
                        <p:par>
                          <p:cTn id="23" fill="hold">
                            <p:stCondLst>
                              <p:cond delay="3000"/>
                            </p:stCondLst>
                            <p:childTnLst>
                              <p:par>
                                <p:cTn id="24" presetID="22" presetClass="exit" presetSubtype="8" fill="hold" grpId="0" nodeType="afterEffect">
                                  <p:stCondLst>
                                    <p:cond delay="0"/>
                                  </p:stCondLst>
                                  <p:childTnLst>
                                    <p:animEffect transition="out" filter="wipe(left)">
                                      <p:cBhvr>
                                        <p:cTn id="25" dur="1000"/>
                                        <p:tgtEl>
                                          <p:spTgt spid="28"/>
                                        </p:tgtEl>
                                      </p:cBhvr>
                                    </p:animEffect>
                                    <p:set>
                                      <p:cBhvr>
                                        <p:cTn id="26" dur="1" fill="hold">
                                          <p:stCondLst>
                                            <p:cond delay="999"/>
                                          </p:stCondLst>
                                        </p:cTn>
                                        <p:tgtEl>
                                          <p:spTgt spid="28"/>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cashreg.wav"/>
                                        </p:tgtEl>
                                      </p:cMediaNode>
                                    </p:audio>
                                  </p:subTnLst>
                                </p:cTn>
                              </p:par>
                            </p:childTnLst>
                          </p:cTn>
                        </p:par>
                        <p:par>
                          <p:cTn id="27" fill="hold">
                            <p:stCondLst>
                              <p:cond delay="4000"/>
                            </p:stCondLst>
                            <p:childTnLst>
                              <p:par>
                                <p:cTn id="28" presetID="22" presetClass="exit" presetSubtype="8" fill="hold" grpId="0" nodeType="afterEffect">
                                  <p:stCondLst>
                                    <p:cond delay="0"/>
                                  </p:stCondLst>
                                  <p:childTnLst>
                                    <p:animEffect transition="out" filter="wipe(left)">
                                      <p:cBhvr>
                                        <p:cTn id="29" dur="1000"/>
                                        <p:tgtEl>
                                          <p:spTgt spid="27"/>
                                        </p:tgtEl>
                                      </p:cBhvr>
                                    </p:animEffect>
                                    <p:set>
                                      <p:cBhvr>
                                        <p:cTn id="30" dur="1" fill="hold">
                                          <p:stCondLst>
                                            <p:cond delay="999"/>
                                          </p:stCondLst>
                                        </p:cTn>
                                        <p:tgtEl>
                                          <p:spTgt spid="27"/>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par>
                          <p:cTn id="31" fill="hold">
                            <p:stCondLst>
                              <p:cond delay="5000"/>
                            </p:stCondLst>
                            <p:childTnLst>
                              <p:par>
                                <p:cTn id="32" presetID="22" presetClass="exit" presetSubtype="8" fill="hold" grpId="0" nodeType="afterEffect">
                                  <p:stCondLst>
                                    <p:cond delay="0"/>
                                  </p:stCondLst>
                                  <p:childTnLst>
                                    <p:animEffect transition="out" filter="wipe(left)">
                                      <p:cBhvr>
                                        <p:cTn id="33" dur="1000"/>
                                        <p:tgtEl>
                                          <p:spTgt spid="26"/>
                                        </p:tgtEl>
                                      </p:cBhvr>
                                    </p:animEffect>
                                    <p:set>
                                      <p:cBhvr>
                                        <p:cTn id="34" dur="1" fill="hold">
                                          <p:stCondLst>
                                            <p:cond delay="999"/>
                                          </p:stCondLst>
                                        </p:cTn>
                                        <p:tgtEl>
                                          <p:spTgt spid="26"/>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cashreg.wav"/>
                                        </p:tgtEl>
                                      </p:cMediaNode>
                                    </p:audio>
                                  </p:subTnLst>
                                </p:cTn>
                              </p:par>
                            </p:childTnLst>
                          </p:cTn>
                        </p:par>
                        <p:par>
                          <p:cTn id="35" fill="hold">
                            <p:stCondLst>
                              <p:cond delay="6000"/>
                            </p:stCondLst>
                            <p:childTnLst>
                              <p:par>
                                <p:cTn id="36" presetID="22" presetClass="exit" presetSubtype="8" fill="hold" grpId="0" nodeType="afterEffect">
                                  <p:stCondLst>
                                    <p:cond delay="0"/>
                                  </p:stCondLst>
                                  <p:childTnLst>
                                    <p:animEffect transition="out" filter="wipe(left)">
                                      <p:cBhvr>
                                        <p:cTn id="37" dur="1000"/>
                                        <p:tgtEl>
                                          <p:spTgt spid="25"/>
                                        </p:tgtEl>
                                      </p:cBhvr>
                                    </p:animEffect>
                                    <p:set>
                                      <p:cBhvr>
                                        <p:cTn id="38"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2" name="cashreg.wav"/>
                                        </p:tgtEl>
                                      </p:cMediaNode>
                                    </p:audio>
                                  </p:subTnLst>
                                </p:cTn>
                              </p:par>
                            </p:childTnLst>
                          </p:cTn>
                        </p:par>
                        <p:par>
                          <p:cTn id="39" fill="hold">
                            <p:stCondLst>
                              <p:cond delay="7000"/>
                            </p:stCondLst>
                            <p:childTnLst>
                              <p:par>
                                <p:cTn id="40" presetID="22" presetClass="exit" presetSubtype="8" fill="hold" grpId="0" nodeType="afterEffect">
                                  <p:stCondLst>
                                    <p:cond delay="0"/>
                                  </p:stCondLst>
                                  <p:childTnLst>
                                    <p:animEffect transition="out" filter="wipe(left)">
                                      <p:cBhvr>
                                        <p:cTn id="41" dur="1000"/>
                                        <p:tgtEl>
                                          <p:spTgt spid="24"/>
                                        </p:tgtEl>
                                      </p:cBhvr>
                                    </p:animEffect>
                                    <p:set>
                                      <p:cBhvr>
                                        <p:cTn id="42"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ashreg.wav"/>
                                        </p:tgtEl>
                                      </p:cMediaNode>
                                    </p:audio>
                                  </p:subTnLst>
                                </p:cTn>
                              </p:par>
                            </p:childTnLst>
                          </p:cTn>
                        </p:par>
                        <p:par>
                          <p:cTn id="43" fill="hold">
                            <p:stCondLst>
                              <p:cond delay="8000"/>
                            </p:stCondLst>
                            <p:childTnLst>
                              <p:par>
                                <p:cTn id="44" presetID="22" presetClass="exit" presetSubtype="8" fill="hold" grpId="0" nodeType="afterEffect">
                                  <p:stCondLst>
                                    <p:cond delay="0"/>
                                  </p:stCondLst>
                                  <p:childTnLst>
                                    <p:animEffect transition="out" filter="wipe(left)">
                                      <p:cBhvr>
                                        <p:cTn id="45" dur="1000"/>
                                        <p:tgtEl>
                                          <p:spTgt spid="23"/>
                                        </p:tgtEl>
                                      </p:cBhvr>
                                    </p:animEffect>
                                    <p:set>
                                      <p:cBhvr>
                                        <p:cTn id="46"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cashreg.wav"/>
                                        </p:tgtEl>
                                      </p:cMediaNode>
                                    </p:audio>
                                  </p:subTnLst>
                                </p:cTn>
                              </p:par>
                            </p:childTnLst>
                          </p:cTn>
                        </p:par>
                        <p:par>
                          <p:cTn id="47" fill="hold">
                            <p:stCondLst>
                              <p:cond delay="9000"/>
                            </p:stCondLst>
                            <p:childTnLst>
                              <p:par>
                                <p:cTn id="48" presetID="22" presetClass="exit" presetSubtype="8" fill="hold" grpId="0" nodeType="afterEffect">
                                  <p:stCondLst>
                                    <p:cond delay="0"/>
                                  </p:stCondLst>
                                  <p:childTnLst>
                                    <p:animEffect transition="out" filter="wipe(left)">
                                      <p:cBhvr>
                                        <p:cTn id="49" dur="1000"/>
                                        <p:tgtEl>
                                          <p:spTgt spid="22"/>
                                        </p:tgtEl>
                                      </p:cBhvr>
                                    </p:animEffect>
                                    <p:set>
                                      <p:cBhvr>
                                        <p:cTn id="50" dur="1" fill="hold">
                                          <p:stCondLst>
                                            <p:cond delay="999"/>
                                          </p:stCondLst>
                                        </p:cTn>
                                        <p:tgtEl>
                                          <p:spTgt spid="22"/>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2" name="cashreg.wav"/>
                                        </p:tgtEl>
                                      </p:cMediaNode>
                                    </p:audio>
                                  </p:subTnLst>
                                </p:cTn>
                              </p:par>
                            </p:childTnLst>
                          </p:cTn>
                        </p:par>
                        <p:par>
                          <p:cTn id="51" fill="hold">
                            <p:stCondLst>
                              <p:cond delay="10000"/>
                            </p:stCondLst>
                            <p:childTnLst>
                              <p:par>
                                <p:cTn id="52" presetID="22" presetClass="exit" presetSubtype="8" fill="hold" grpId="0" nodeType="afterEffect">
                                  <p:stCondLst>
                                    <p:cond delay="0"/>
                                  </p:stCondLst>
                                  <p:childTnLst>
                                    <p:animEffect transition="out" filter="wipe(left)">
                                      <p:cBhvr>
                                        <p:cTn id="53" dur="1000"/>
                                        <p:tgtEl>
                                          <p:spTgt spid="21"/>
                                        </p:tgtEl>
                                      </p:cBhvr>
                                    </p:animEffect>
                                    <p:set>
                                      <p:cBhvr>
                                        <p:cTn id="54"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1"/>
                  </p:tgtEl>
                </p:cond>
              </p:nextCondLst>
            </p:seq>
          </p:childTnLst>
        </p:cTn>
      </p:par>
    </p:tnLst>
    <p:bldLst>
      <p:bldP spid="5"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ập nhật 88+ về hình nền powerpoint màu vàng nhạt mới nhất - coedo.com.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658"/>
            <a:ext cx="9144000" cy="6966857"/>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4"/>
          <p:cNvSpPr/>
          <p:nvPr/>
        </p:nvSpPr>
        <p:spPr>
          <a:xfrm>
            <a:off x="0" y="0"/>
            <a:ext cx="5127772" cy="486228"/>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defTabSz="1244600">
              <a:lnSpc>
                <a:spcPct val="90000"/>
              </a:lnSpc>
              <a:spcBef>
                <a:spcPct val="0"/>
              </a:spcBef>
              <a:spcAft>
                <a:spcPct val="35000"/>
              </a:spcAft>
            </a:pPr>
            <a:r>
              <a:rPr lang="en-US" sz="3200" b="1" dirty="0">
                <a:solidFill>
                  <a:schemeClr val="tx1"/>
                </a:solidFill>
                <a:effectLst/>
                <a:latin typeface="Times New Roman" pitchFamily="18" charset="0"/>
                <a:cs typeface="Times New Roman" pitchFamily="18" charset="0"/>
              </a:rPr>
              <a:t>VẬN DỤNG</a:t>
            </a:r>
            <a:endParaRPr lang="en-US" sz="3200" b="1" kern="1200" dirty="0">
              <a:solidFill>
                <a:schemeClr val="tx1"/>
              </a:solidFill>
              <a:effectLst/>
              <a:latin typeface="Times New Roman" pitchFamily="18" charset="0"/>
              <a:cs typeface="Times New Roman" pitchFamily="18" charset="0"/>
            </a:endParaRPr>
          </a:p>
        </p:txBody>
      </p:sp>
      <p:sp>
        <p:nvSpPr>
          <p:cNvPr id="4" name="Hộp Văn bản 3">
            <a:extLst>
              <a:ext uri="{FF2B5EF4-FFF2-40B4-BE49-F238E27FC236}">
                <a16:creationId xmlns:a16="http://schemas.microsoft.com/office/drawing/2014/main" id="{5205966B-7059-4B95-488F-2E7DD5C85FAF}"/>
              </a:ext>
            </a:extLst>
          </p:cNvPr>
          <p:cNvSpPr txBox="1"/>
          <p:nvPr/>
        </p:nvSpPr>
        <p:spPr>
          <a:xfrm>
            <a:off x="914400" y="486228"/>
            <a:ext cx="792480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HOẠT ĐỘNG CÁ NHÂN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nhà</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5" name="Hộp Văn bản 2">
            <a:extLst>
              <a:ext uri="{FF2B5EF4-FFF2-40B4-BE49-F238E27FC236}">
                <a16:creationId xmlns:a16="http://schemas.microsoft.com/office/drawing/2014/main" id="{C875D071-EFC9-F627-92D4-E78C07ABD2E1}"/>
              </a:ext>
            </a:extLst>
          </p:cNvPr>
          <p:cNvSpPr txBox="1"/>
          <p:nvPr/>
        </p:nvSpPr>
        <p:spPr>
          <a:xfrm>
            <a:off x="21770" y="1009448"/>
            <a:ext cx="9122229" cy="4802340"/>
          </a:xfrm>
          <a:prstGeom prst="rect">
            <a:avLst/>
          </a:prstGeom>
          <a:noFill/>
        </p:spPr>
        <p:txBody>
          <a:bodyPr wrap="square">
            <a:spAutoFit/>
          </a:bodyPr>
          <a:lstStyle/>
          <a:p>
            <a:pPr algn="just">
              <a:lnSpc>
                <a:spcPct val="115000"/>
              </a:lnSpc>
              <a:spcBef>
                <a:spcPts val="600"/>
              </a:spcBef>
              <a:spcAft>
                <a:spcPts val="800"/>
              </a:spcAft>
            </a:pP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máy</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lò</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sưởi</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thấp</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800"/>
              </a:spcAft>
            </a:pP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thí</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bóng</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bay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bơ</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căng</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gần</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ngon</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nến</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nếu</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chút</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bóng</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bơm</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căng</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rồi</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gần</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ngọn</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lửa</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xảy</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xảy</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thí</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32363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down)">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228600" y="914402"/>
            <a:ext cx="8686800" cy="954107"/>
          </a:xfrm>
          <a:prstGeom prst="rect">
            <a:avLst/>
          </a:prstGeom>
          <a:noFill/>
          <a:ln w="9525">
            <a:noFill/>
            <a:miter lim="800000"/>
            <a:headEnd/>
            <a:tailEnd/>
          </a:ln>
          <a:effectLst/>
        </p:spPr>
        <p:txBody>
          <a:bodyPr wrap="square">
            <a:spAutoFit/>
          </a:bodyPr>
          <a:lstStyle/>
          <a:p>
            <a:pPr algn="just">
              <a:spcBef>
                <a:spcPct val="50000"/>
              </a:spcBef>
              <a:defRPr/>
            </a:pPr>
            <a:r>
              <a:rPr lang="en-US" sz="2800" b="1" dirty="0">
                <a:solidFill>
                  <a:srgbClr val="008000"/>
                </a:solidFill>
                <a:effectLst>
                  <a:outerShdw blurRad="38100" dist="38100" dir="2700000" algn="tl">
                    <a:srgbClr val="000000"/>
                  </a:outerShdw>
                </a:effectLst>
                <a:latin typeface="Times New Roman" pitchFamily="18" charset="0"/>
                <a:cs typeface="Times New Roman" pitchFamily="18" charset="0"/>
              </a:rPr>
              <a:t>  </a:t>
            </a:r>
            <a:r>
              <a:rPr lang="en-US" sz="2800" b="1" dirty="0">
                <a:solidFill>
                  <a:srgbClr val="008000"/>
                </a:solidFill>
                <a:effectLst>
                  <a:outerShdw blurRad="38100" dist="38100" dir="2700000" algn="tl">
                    <a:srgbClr val="000000"/>
                  </a:outerShdw>
                </a:effectLst>
                <a:latin typeface="Times New Roman" pitchFamily="18" charset="0"/>
                <a:cs typeface="Times New Roman" pitchFamily="18" charset="0"/>
                <a:sym typeface="Wingdings" pitchFamily="2" charset="2"/>
              </a:rPr>
              <a:t> </a:t>
            </a:r>
            <a:r>
              <a:rPr lang="en-US" sz="2800" b="1" dirty="0" err="1">
                <a:solidFill>
                  <a:srgbClr val="008000"/>
                </a:solidFill>
                <a:effectLst>
                  <a:outerShdw blurRad="38100" dist="38100" dir="2700000" algn="tl">
                    <a:srgbClr val="000000"/>
                  </a:outerShdw>
                </a:effectLst>
                <a:latin typeface="Times New Roman" pitchFamily="18" charset="0"/>
                <a:cs typeface="Times New Roman" pitchFamily="18" charset="0"/>
              </a:rPr>
              <a:t>Những</a:t>
            </a:r>
            <a:r>
              <a:rPr lang="en-US" sz="2800" b="1" dirty="0">
                <a:solidFill>
                  <a:srgbClr val="008000"/>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8000"/>
                </a:solidFill>
                <a:effectLst>
                  <a:outerShdw blurRad="38100" dist="38100" dir="2700000" algn="tl">
                    <a:srgbClr val="000000"/>
                  </a:outerShdw>
                </a:effectLst>
                <a:latin typeface="Times New Roman" pitchFamily="18" charset="0"/>
                <a:cs typeface="Times New Roman" pitchFamily="18" charset="0"/>
              </a:rPr>
              <a:t>ứng</a:t>
            </a:r>
            <a:r>
              <a:rPr lang="en-US" sz="2800" b="1" dirty="0">
                <a:solidFill>
                  <a:srgbClr val="008000"/>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8000"/>
                </a:solidFill>
                <a:effectLst>
                  <a:outerShdw blurRad="38100" dist="38100" dir="2700000" algn="tl">
                    <a:srgbClr val="000000"/>
                  </a:outerShdw>
                </a:effectLst>
                <a:latin typeface="Times New Roman" pitchFamily="18" charset="0"/>
                <a:cs typeface="Times New Roman" pitchFamily="18" charset="0"/>
              </a:rPr>
              <a:t>dụng</a:t>
            </a:r>
            <a:r>
              <a:rPr lang="en-US" sz="2800" b="1" dirty="0">
                <a:solidFill>
                  <a:srgbClr val="008000"/>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8000"/>
                </a:solidFill>
                <a:effectLst>
                  <a:outerShdw blurRad="38100" dist="38100" dir="2700000" algn="tl">
                    <a:srgbClr val="000000"/>
                  </a:outerShdw>
                </a:effectLst>
                <a:latin typeface="Times New Roman" pitchFamily="18" charset="0"/>
                <a:cs typeface="Times New Roman" pitchFamily="18" charset="0"/>
              </a:rPr>
              <a:t>về</a:t>
            </a:r>
            <a:r>
              <a:rPr lang="en-US" sz="2800" b="1" dirty="0">
                <a:solidFill>
                  <a:srgbClr val="008000"/>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8000"/>
                </a:solidFill>
                <a:effectLst>
                  <a:outerShdw blurRad="38100" dist="38100" dir="2700000" algn="tl">
                    <a:srgbClr val="000000"/>
                  </a:outerShdw>
                </a:effectLst>
                <a:latin typeface="Times New Roman" pitchFamily="18" charset="0"/>
                <a:cs typeface="Times New Roman" pitchFamily="18" charset="0"/>
              </a:rPr>
              <a:t>sự</a:t>
            </a:r>
            <a:r>
              <a:rPr lang="en-US" sz="2800" b="1" dirty="0">
                <a:solidFill>
                  <a:srgbClr val="008000"/>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8000"/>
                </a:solidFill>
                <a:effectLst>
                  <a:outerShdw blurRad="38100" dist="38100" dir="2700000" algn="tl">
                    <a:srgbClr val="000000"/>
                  </a:outerShdw>
                </a:effectLst>
                <a:latin typeface="Times New Roman" pitchFamily="18" charset="0"/>
                <a:cs typeface="Times New Roman" pitchFamily="18" charset="0"/>
              </a:rPr>
              <a:t>dẫn</a:t>
            </a:r>
            <a:r>
              <a:rPr lang="en-US" sz="2800" b="1" dirty="0">
                <a:solidFill>
                  <a:srgbClr val="008000"/>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8000"/>
                </a:solidFill>
                <a:effectLst>
                  <a:outerShdw blurRad="38100" dist="38100" dir="2700000" algn="tl">
                    <a:srgbClr val="000000"/>
                  </a:outerShdw>
                </a:effectLst>
                <a:latin typeface="Times New Roman" pitchFamily="18" charset="0"/>
                <a:cs typeface="Times New Roman" pitchFamily="18" charset="0"/>
              </a:rPr>
              <a:t>nhiệt</a:t>
            </a:r>
            <a:r>
              <a:rPr lang="en-US" sz="2800" b="1" dirty="0">
                <a:solidFill>
                  <a:srgbClr val="008000"/>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8000"/>
                </a:solidFill>
                <a:effectLst>
                  <a:outerShdw blurRad="38100" dist="38100" dir="2700000" algn="tl">
                    <a:srgbClr val="000000"/>
                  </a:outerShdw>
                </a:effectLst>
                <a:latin typeface="Times New Roman" pitchFamily="18" charset="0"/>
                <a:cs typeface="Times New Roman" pitchFamily="18" charset="0"/>
              </a:rPr>
              <a:t>trong</a:t>
            </a:r>
            <a:r>
              <a:rPr lang="en-US" sz="2800" b="1" dirty="0">
                <a:solidFill>
                  <a:srgbClr val="008000"/>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8000"/>
                </a:solidFill>
                <a:effectLst>
                  <a:outerShdw blurRad="38100" dist="38100" dir="2700000" algn="tl">
                    <a:srgbClr val="000000"/>
                  </a:outerShdw>
                </a:effectLst>
                <a:latin typeface="Times New Roman" pitchFamily="18" charset="0"/>
                <a:cs typeface="Times New Roman" pitchFamily="18" charset="0"/>
              </a:rPr>
              <a:t>đời</a:t>
            </a:r>
            <a:r>
              <a:rPr lang="en-US" sz="2800" b="1" dirty="0">
                <a:solidFill>
                  <a:srgbClr val="008000"/>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8000"/>
                </a:solidFill>
                <a:effectLst>
                  <a:outerShdw blurRad="38100" dist="38100" dir="2700000" algn="tl">
                    <a:srgbClr val="000000"/>
                  </a:outerShdw>
                </a:effectLst>
                <a:latin typeface="Times New Roman" pitchFamily="18" charset="0"/>
                <a:cs typeface="Times New Roman" pitchFamily="18" charset="0"/>
              </a:rPr>
              <a:t>sống</a:t>
            </a:r>
            <a:r>
              <a:rPr lang="en-US" sz="2800" b="1" dirty="0">
                <a:solidFill>
                  <a:srgbClr val="008000"/>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8000"/>
                </a:solidFill>
                <a:effectLst>
                  <a:outerShdw blurRad="38100" dist="38100" dir="2700000" algn="tl">
                    <a:srgbClr val="000000"/>
                  </a:outerShdw>
                </a:effectLst>
                <a:latin typeface="Times New Roman" pitchFamily="18" charset="0"/>
                <a:cs typeface="Times New Roman" pitchFamily="18" charset="0"/>
              </a:rPr>
              <a:t>và</a:t>
            </a:r>
            <a:r>
              <a:rPr lang="en-US" sz="2800" b="1" dirty="0">
                <a:solidFill>
                  <a:srgbClr val="008000"/>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8000"/>
                </a:solidFill>
                <a:effectLst>
                  <a:outerShdw blurRad="38100" dist="38100" dir="2700000" algn="tl">
                    <a:srgbClr val="000000"/>
                  </a:outerShdw>
                </a:effectLst>
                <a:latin typeface="Times New Roman" pitchFamily="18" charset="0"/>
                <a:cs typeface="Times New Roman" pitchFamily="18" charset="0"/>
              </a:rPr>
              <a:t>kỹ</a:t>
            </a:r>
            <a:r>
              <a:rPr lang="en-US" sz="2800" b="1" dirty="0">
                <a:solidFill>
                  <a:srgbClr val="008000"/>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8000"/>
                </a:solidFill>
                <a:effectLst>
                  <a:outerShdw blurRad="38100" dist="38100" dir="2700000" algn="tl">
                    <a:srgbClr val="000000"/>
                  </a:outerShdw>
                </a:effectLst>
                <a:latin typeface="Times New Roman" pitchFamily="18" charset="0"/>
                <a:cs typeface="Times New Roman" pitchFamily="18" charset="0"/>
              </a:rPr>
              <a:t>thuật</a:t>
            </a:r>
            <a:r>
              <a:rPr lang="en-US" sz="2800" b="1" dirty="0">
                <a:solidFill>
                  <a:srgbClr val="008000"/>
                </a:solidFill>
                <a:effectLst>
                  <a:outerShdw blurRad="38100" dist="38100" dir="2700000" algn="tl">
                    <a:srgbClr val="000000"/>
                  </a:outerShdw>
                </a:effectLst>
                <a:latin typeface="Times New Roman" pitchFamily="18" charset="0"/>
                <a:cs typeface="Times New Roman" pitchFamily="18" charset="0"/>
              </a:rPr>
              <a:t> :</a:t>
            </a:r>
            <a:endParaRPr lang="en-US" sz="2800" b="1" dirty="0">
              <a:solidFill>
                <a:srgbClr val="008000"/>
              </a:solidFill>
              <a:latin typeface="Times New Roman" pitchFamily="18" charset="0"/>
              <a:cs typeface="Times New Roman" pitchFamily="18" charset="0"/>
            </a:endParaRPr>
          </a:p>
        </p:txBody>
      </p:sp>
      <p:sp>
        <p:nvSpPr>
          <p:cNvPr id="20484" name="Text Box 4"/>
          <p:cNvSpPr txBox="1">
            <a:spLocks noChangeArrowheads="1"/>
          </p:cNvSpPr>
          <p:nvPr/>
        </p:nvSpPr>
        <p:spPr bwMode="auto">
          <a:xfrm>
            <a:off x="304800" y="2311401"/>
            <a:ext cx="3429000" cy="3108543"/>
          </a:xfrm>
          <a:prstGeom prst="rect">
            <a:avLst/>
          </a:prstGeom>
          <a:solidFill>
            <a:schemeClr val="bg1"/>
          </a:solidFill>
          <a:ln w="9525">
            <a:noFill/>
            <a:miter lim="800000"/>
            <a:headEnd/>
            <a:tailEnd/>
          </a:ln>
          <a:effectLst/>
        </p:spPr>
        <p:txBody>
          <a:bodyPr>
            <a:spAutoFit/>
          </a:bodyPr>
          <a:lstStyle/>
          <a:p>
            <a:pPr algn="ctr" defTabSz="509588">
              <a:spcBef>
                <a:spcPts val="600"/>
              </a:spcBef>
              <a:tabLst>
                <a:tab pos="457200" algn="l"/>
              </a:tabLst>
              <a:defRPr/>
            </a:pP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Các</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trần</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nhà</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Laphông</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sử</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dụng</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bằng</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các</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vật</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liệu</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dẫn</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nhiệt</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kém</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như</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xốp</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ván</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ép</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tấm</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nhựa</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rỗng</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để</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chống</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00FF"/>
                </a:solidFill>
                <a:effectLst>
                  <a:outerShdw blurRad="38100" dist="38100" dir="2700000" algn="tl">
                    <a:srgbClr val="000000"/>
                  </a:outerShdw>
                </a:effectLst>
                <a:latin typeface="Times New Roman" pitchFamily="18" charset="0"/>
                <a:cs typeface="Times New Roman" pitchFamily="18" charset="0"/>
              </a:rPr>
              <a:t>nóng</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a:t>
            </a:r>
          </a:p>
        </p:txBody>
      </p:sp>
      <p:grpSp>
        <p:nvGrpSpPr>
          <p:cNvPr id="3" name="Group 5"/>
          <p:cNvGrpSpPr>
            <a:grpSpLocks/>
          </p:cNvGrpSpPr>
          <p:nvPr/>
        </p:nvGrpSpPr>
        <p:grpSpPr bwMode="auto">
          <a:xfrm>
            <a:off x="4095750" y="1828800"/>
            <a:ext cx="4667250" cy="4495800"/>
            <a:chOff x="2580" y="1152"/>
            <a:chExt cx="2940" cy="2832"/>
          </a:xfrm>
        </p:grpSpPr>
        <p:sp>
          <p:nvSpPr>
            <p:cNvPr id="21527" name="AutoShape 6"/>
            <p:cNvSpPr>
              <a:spLocks noChangeArrowheads="1"/>
            </p:cNvSpPr>
            <p:nvPr/>
          </p:nvSpPr>
          <p:spPr bwMode="auto">
            <a:xfrm>
              <a:off x="2592" y="1584"/>
              <a:ext cx="2688" cy="1500"/>
            </a:xfrm>
            <a:prstGeom prst="triangle">
              <a:avLst>
                <a:gd name="adj" fmla="val 47245"/>
              </a:avLst>
            </a:prstGeom>
            <a:solidFill>
              <a:schemeClr val="accent1"/>
            </a:solidFill>
            <a:ln w="9525">
              <a:solidFill>
                <a:schemeClr val="tx1"/>
              </a:solidFill>
              <a:miter lim="800000"/>
              <a:headEnd/>
              <a:tailEnd/>
            </a:ln>
          </p:spPr>
          <p:txBody>
            <a:bodyPr wrap="none" anchor="ctr"/>
            <a:lstStyle/>
            <a:p>
              <a:pPr algn="ctr" eaLnBrk="0" hangingPunct="0"/>
              <a:endParaRPr kumimoji="1" lang="en-US" sz="2800">
                <a:latin typeface="Times New Roman" pitchFamily="18" charset="0"/>
                <a:cs typeface="Times New Roman" pitchFamily="18" charset="0"/>
              </a:endParaRPr>
            </a:p>
          </p:txBody>
        </p:sp>
        <p:sp>
          <p:nvSpPr>
            <p:cNvPr id="21528" name="AutoShape 7" descr="Recycled paper"/>
            <p:cNvSpPr>
              <a:spLocks noChangeArrowheads="1"/>
            </p:cNvSpPr>
            <p:nvPr/>
          </p:nvSpPr>
          <p:spPr bwMode="auto">
            <a:xfrm rot="10800000">
              <a:off x="2580" y="2859"/>
              <a:ext cx="2688" cy="22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636 w 21600"/>
                <a:gd name="T13" fmla="*/ 2592 h 21600"/>
                <a:gd name="T14" fmla="*/ 18964 w 21600"/>
                <a:gd name="T15" fmla="*/ 19008 h 21600"/>
              </a:gdLst>
              <a:ahLst/>
              <a:cxnLst>
                <a:cxn ang="T8">
                  <a:pos x="T0" y="T1"/>
                </a:cxn>
                <a:cxn ang="T9">
                  <a:pos x="T2" y="T3"/>
                </a:cxn>
                <a:cxn ang="T10">
                  <a:pos x="T4" y="T5"/>
                </a:cxn>
                <a:cxn ang="T11">
                  <a:pos x="T6" y="T7"/>
                </a:cxn>
              </a:cxnLst>
              <a:rect l="T12" t="T13" r="T14" b="T15"/>
              <a:pathLst>
                <a:path w="21600" h="21600">
                  <a:moveTo>
                    <a:pt x="0" y="0"/>
                  </a:moveTo>
                  <a:lnTo>
                    <a:pt x="1663" y="21600"/>
                  </a:lnTo>
                  <a:lnTo>
                    <a:pt x="19937" y="21600"/>
                  </a:lnTo>
                  <a:lnTo>
                    <a:pt x="21600" y="0"/>
                  </a:lnTo>
                  <a:lnTo>
                    <a:pt x="0" y="0"/>
                  </a:lnTo>
                  <a:close/>
                </a:path>
              </a:pathLst>
            </a:custGeom>
            <a:blipFill dpi="0" rotWithShape="1">
              <a:blip r:embed="rId2"/>
              <a:srcRect/>
              <a:tile tx="0" ty="0" sx="100000" sy="100000" flip="none" algn="tl"/>
            </a:blipFill>
            <a:ln w="9525">
              <a:solidFill>
                <a:schemeClr val="tx1"/>
              </a:solidFill>
              <a:miter lim="800000"/>
              <a:headEnd/>
              <a:tailEnd/>
            </a:ln>
          </p:spPr>
          <p:txBody>
            <a:bodyPr wrap="none" anchor="ctr"/>
            <a:lstStyle/>
            <a:p>
              <a:endParaRPr lang="en-US" sz="2800">
                <a:latin typeface="Times New Roman" pitchFamily="18" charset="0"/>
                <a:cs typeface="Times New Roman" pitchFamily="18" charset="0"/>
              </a:endParaRPr>
            </a:p>
          </p:txBody>
        </p:sp>
        <p:sp>
          <p:nvSpPr>
            <p:cNvPr id="21529" name="Rectangle 8"/>
            <p:cNvSpPr>
              <a:spLocks noChangeArrowheads="1"/>
            </p:cNvSpPr>
            <p:nvPr/>
          </p:nvSpPr>
          <p:spPr bwMode="auto">
            <a:xfrm>
              <a:off x="2765" y="3084"/>
              <a:ext cx="868" cy="900"/>
            </a:xfrm>
            <a:prstGeom prst="rect">
              <a:avLst/>
            </a:prstGeom>
            <a:gradFill rotWithShape="1">
              <a:gsLst>
                <a:gs pos="0">
                  <a:schemeClr val="accent1"/>
                </a:gs>
                <a:gs pos="100000">
                  <a:srgbClr val="CCECFF"/>
                </a:gs>
              </a:gsLst>
              <a:path path="rect">
                <a:fillToRect r="100000" b="100000"/>
              </a:path>
            </a:gradFill>
            <a:ln w="9525">
              <a:solidFill>
                <a:schemeClr val="tx1"/>
              </a:solidFill>
              <a:miter lim="800000"/>
              <a:headEnd/>
              <a:tailEnd/>
            </a:ln>
          </p:spPr>
          <p:txBody>
            <a:bodyPr wrap="none" anchor="ctr"/>
            <a:lstStyle/>
            <a:p>
              <a:pPr algn="ctr" eaLnBrk="0" hangingPunct="0"/>
              <a:endParaRPr kumimoji="1" lang="en-US" sz="2800">
                <a:latin typeface="Times New Roman" pitchFamily="18" charset="0"/>
                <a:cs typeface="Times New Roman" pitchFamily="18" charset="0"/>
              </a:endParaRPr>
            </a:p>
          </p:txBody>
        </p:sp>
        <p:sp>
          <p:nvSpPr>
            <p:cNvPr id="21530" name="Rectangle 9"/>
            <p:cNvSpPr>
              <a:spLocks noChangeArrowheads="1"/>
            </p:cNvSpPr>
            <p:nvPr/>
          </p:nvSpPr>
          <p:spPr bwMode="auto">
            <a:xfrm>
              <a:off x="3633" y="3084"/>
              <a:ext cx="1387" cy="900"/>
            </a:xfrm>
            <a:prstGeom prst="rect">
              <a:avLst/>
            </a:prstGeom>
            <a:gradFill rotWithShape="1">
              <a:gsLst>
                <a:gs pos="0">
                  <a:schemeClr val="accent1"/>
                </a:gs>
                <a:gs pos="100000">
                  <a:srgbClr val="CCECFF"/>
                </a:gs>
              </a:gsLst>
              <a:lin ang="5400000" scaled="1"/>
            </a:gradFill>
            <a:ln w="9525">
              <a:solidFill>
                <a:schemeClr val="tx1"/>
              </a:solidFill>
              <a:miter lim="800000"/>
              <a:headEnd/>
              <a:tailEnd/>
            </a:ln>
          </p:spPr>
          <p:txBody>
            <a:bodyPr wrap="none" anchor="ctr"/>
            <a:lstStyle/>
            <a:p>
              <a:pPr algn="ctr" eaLnBrk="0" hangingPunct="0"/>
              <a:endParaRPr kumimoji="1" lang="en-US" sz="2800">
                <a:latin typeface="Times New Roman" pitchFamily="18" charset="0"/>
                <a:cs typeface="Times New Roman" pitchFamily="18" charset="0"/>
              </a:endParaRPr>
            </a:p>
          </p:txBody>
        </p:sp>
        <p:sp>
          <p:nvSpPr>
            <p:cNvPr id="21531" name="Line 10"/>
            <p:cNvSpPr>
              <a:spLocks noChangeShapeType="1"/>
            </p:cNvSpPr>
            <p:nvPr/>
          </p:nvSpPr>
          <p:spPr bwMode="auto">
            <a:xfrm flipH="1">
              <a:off x="4224" y="1488"/>
              <a:ext cx="432" cy="432"/>
            </a:xfrm>
            <a:prstGeom prst="line">
              <a:avLst/>
            </a:prstGeom>
            <a:noFill/>
            <a:ln w="28575">
              <a:solidFill>
                <a:srgbClr val="FF0000"/>
              </a:solidFill>
              <a:round/>
              <a:headEnd/>
              <a:tailEnd type="triangle" w="med" len="med"/>
            </a:ln>
          </p:spPr>
          <p:txBody>
            <a:bodyPr/>
            <a:lstStyle/>
            <a:p>
              <a:endParaRPr lang="en-US" sz="2800">
                <a:latin typeface="Times New Roman" pitchFamily="18" charset="0"/>
                <a:cs typeface="Times New Roman" pitchFamily="18" charset="0"/>
              </a:endParaRPr>
            </a:p>
          </p:txBody>
        </p:sp>
        <p:sp>
          <p:nvSpPr>
            <p:cNvPr id="21532" name="Line 11"/>
            <p:cNvSpPr>
              <a:spLocks noChangeShapeType="1"/>
            </p:cNvSpPr>
            <p:nvPr/>
          </p:nvSpPr>
          <p:spPr bwMode="auto">
            <a:xfrm flipH="1">
              <a:off x="4464" y="1728"/>
              <a:ext cx="432" cy="432"/>
            </a:xfrm>
            <a:prstGeom prst="line">
              <a:avLst/>
            </a:prstGeom>
            <a:noFill/>
            <a:ln w="28575">
              <a:solidFill>
                <a:srgbClr val="FF0000"/>
              </a:solidFill>
              <a:round/>
              <a:headEnd/>
              <a:tailEnd type="triangle" w="med" len="med"/>
            </a:ln>
          </p:spPr>
          <p:txBody>
            <a:bodyPr/>
            <a:lstStyle/>
            <a:p>
              <a:endParaRPr lang="en-US" sz="2800">
                <a:latin typeface="Times New Roman" pitchFamily="18" charset="0"/>
                <a:cs typeface="Times New Roman" pitchFamily="18" charset="0"/>
              </a:endParaRPr>
            </a:p>
          </p:txBody>
        </p:sp>
        <p:sp>
          <p:nvSpPr>
            <p:cNvPr id="21533" name="Line 12"/>
            <p:cNvSpPr>
              <a:spLocks noChangeShapeType="1"/>
            </p:cNvSpPr>
            <p:nvPr/>
          </p:nvSpPr>
          <p:spPr bwMode="auto">
            <a:xfrm flipH="1">
              <a:off x="4704" y="1968"/>
              <a:ext cx="432" cy="432"/>
            </a:xfrm>
            <a:prstGeom prst="line">
              <a:avLst/>
            </a:prstGeom>
            <a:noFill/>
            <a:ln w="28575">
              <a:solidFill>
                <a:srgbClr val="FF0000"/>
              </a:solidFill>
              <a:round/>
              <a:headEnd/>
              <a:tailEnd type="triangle" w="med" len="med"/>
            </a:ln>
          </p:spPr>
          <p:txBody>
            <a:bodyPr/>
            <a:lstStyle/>
            <a:p>
              <a:endParaRPr lang="en-US" sz="2800">
                <a:latin typeface="Times New Roman" pitchFamily="18" charset="0"/>
                <a:cs typeface="Times New Roman" pitchFamily="18" charset="0"/>
              </a:endParaRPr>
            </a:p>
          </p:txBody>
        </p:sp>
        <p:sp>
          <p:nvSpPr>
            <p:cNvPr id="21534" name="Line 13"/>
            <p:cNvSpPr>
              <a:spLocks noChangeShapeType="1"/>
            </p:cNvSpPr>
            <p:nvPr/>
          </p:nvSpPr>
          <p:spPr bwMode="auto">
            <a:xfrm flipH="1">
              <a:off x="4944" y="2208"/>
              <a:ext cx="432" cy="432"/>
            </a:xfrm>
            <a:prstGeom prst="line">
              <a:avLst/>
            </a:prstGeom>
            <a:noFill/>
            <a:ln w="28575">
              <a:solidFill>
                <a:srgbClr val="FF0000"/>
              </a:solidFill>
              <a:round/>
              <a:headEnd/>
              <a:tailEnd type="triangle" w="med" len="med"/>
            </a:ln>
          </p:spPr>
          <p:txBody>
            <a:bodyPr/>
            <a:lstStyle/>
            <a:p>
              <a:endParaRPr lang="en-US" sz="2800">
                <a:latin typeface="Times New Roman" pitchFamily="18" charset="0"/>
                <a:cs typeface="Times New Roman" pitchFamily="18" charset="0"/>
              </a:endParaRPr>
            </a:p>
          </p:txBody>
        </p:sp>
        <p:sp>
          <p:nvSpPr>
            <p:cNvPr id="21535" name="AutoShape 14"/>
            <p:cNvSpPr>
              <a:spLocks noChangeArrowheads="1"/>
            </p:cNvSpPr>
            <p:nvPr/>
          </p:nvSpPr>
          <p:spPr bwMode="auto">
            <a:xfrm>
              <a:off x="5040" y="1152"/>
              <a:ext cx="480" cy="480"/>
            </a:xfrm>
            <a:prstGeom prst="sun">
              <a:avLst>
                <a:gd name="adj" fmla="val 25000"/>
              </a:avLst>
            </a:prstGeom>
            <a:solidFill>
              <a:srgbClr val="FF0000"/>
            </a:solidFill>
            <a:ln w="9525">
              <a:solidFill>
                <a:schemeClr val="tx1"/>
              </a:solidFill>
              <a:miter lim="800000"/>
              <a:headEnd/>
              <a:tailEnd/>
            </a:ln>
          </p:spPr>
          <p:txBody>
            <a:bodyPr wrap="none" anchor="ctr"/>
            <a:lstStyle/>
            <a:p>
              <a:pPr algn="ctr" eaLnBrk="0" hangingPunct="0"/>
              <a:endParaRPr kumimoji="1" lang="en-US" sz="2800">
                <a:latin typeface="Times New Roman" pitchFamily="18" charset="0"/>
                <a:cs typeface="Times New Roman" pitchFamily="18" charset="0"/>
              </a:endParaRPr>
            </a:p>
          </p:txBody>
        </p:sp>
      </p:grpSp>
      <p:sp>
        <p:nvSpPr>
          <p:cNvPr id="20495" name="Line 15"/>
          <p:cNvSpPr>
            <a:spLocks noChangeShapeType="1"/>
          </p:cNvSpPr>
          <p:nvPr/>
        </p:nvSpPr>
        <p:spPr bwMode="auto">
          <a:xfrm>
            <a:off x="3733800" y="4648200"/>
            <a:ext cx="990600" cy="76200"/>
          </a:xfrm>
          <a:prstGeom prst="line">
            <a:avLst/>
          </a:prstGeom>
          <a:noFill/>
          <a:ln w="57150" cmpd="thinThick">
            <a:solidFill>
              <a:srgbClr val="0000FF"/>
            </a:solidFill>
            <a:round/>
            <a:headEnd/>
            <a:tailEnd type="triangle" w="med" len="med"/>
          </a:ln>
        </p:spPr>
        <p:txBody>
          <a:bodyPr/>
          <a:lstStyle/>
          <a:p>
            <a:endParaRPr lang="en-US" sz="2800">
              <a:latin typeface="Times New Roman" pitchFamily="18" charset="0"/>
              <a:cs typeface="Times New Roman" pitchFamily="18" charset="0"/>
            </a:endParaRPr>
          </a:p>
        </p:txBody>
      </p:sp>
      <p:sp>
        <p:nvSpPr>
          <p:cNvPr id="20496" name="Line 16"/>
          <p:cNvSpPr>
            <a:spLocks noChangeShapeType="1"/>
          </p:cNvSpPr>
          <p:nvPr/>
        </p:nvSpPr>
        <p:spPr bwMode="auto">
          <a:xfrm>
            <a:off x="5638800" y="3200400"/>
            <a:ext cx="0" cy="762000"/>
          </a:xfrm>
          <a:prstGeom prst="line">
            <a:avLst/>
          </a:prstGeom>
          <a:noFill/>
          <a:ln w="57150" cmpd="thinThick">
            <a:solidFill>
              <a:srgbClr val="FF33CC"/>
            </a:solidFill>
            <a:round/>
            <a:headEnd/>
            <a:tailEnd type="triangle" w="med" len="med"/>
          </a:ln>
        </p:spPr>
        <p:txBody>
          <a:bodyPr/>
          <a:lstStyle/>
          <a:p>
            <a:endParaRPr lang="en-US" sz="2800">
              <a:latin typeface="Times New Roman" pitchFamily="18" charset="0"/>
              <a:cs typeface="Times New Roman" pitchFamily="18" charset="0"/>
            </a:endParaRPr>
          </a:p>
        </p:txBody>
      </p:sp>
      <p:sp>
        <p:nvSpPr>
          <p:cNvPr id="20497" name="Line 17"/>
          <p:cNvSpPr>
            <a:spLocks noChangeShapeType="1"/>
          </p:cNvSpPr>
          <p:nvPr/>
        </p:nvSpPr>
        <p:spPr bwMode="auto">
          <a:xfrm>
            <a:off x="6096000" y="2743200"/>
            <a:ext cx="0" cy="762000"/>
          </a:xfrm>
          <a:prstGeom prst="line">
            <a:avLst/>
          </a:prstGeom>
          <a:noFill/>
          <a:ln w="57150" cmpd="thinThick">
            <a:solidFill>
              <a:srgbClr val="FF33CC"/>
            </a:solidFill>
            <a:round/>
            <a:headEnd/>
            <a:tailEnd type="triangle" w="med" len="med"/>
          </a:ln>
        </p:spPr>
        <p:txBody>
          <a:bodyPr/>
          <a:lstStyle/>
          <a:p>
            <a:endParaRPr lang="en-US" sz="2800">
              <a:latin typeface="Times New Roman" pitchFamily="18" charset="0"/>
              <a:cs typeface="Times New Roman" pitchFamily="18" charset="0"/>
            </a:endParaRPr>
          </a:p>
        </p:txBody>
      </p:sp>
      <p:sp>
        <p:nvSpPr>
          <p:cNvPr id="20498" name="Line 18"/>
          <p:cNvSpPr>
            <a:spLocks noChangeShapeType="1"/>
          </p:cNvSpPr>
          <p:nvPr/>
        </p:nvSpPr>
        <p:spPr bwMode="auto">
          <a:xfrm>
            <a:off x="6553200" y="3124200"/>
            <a:ext cx="0" cy="762000"/>
          </a:xfrm>
          <a:prstGeom prst="line">
            <a:avLst/>
          </a:prstGeom>
          <a:noFill/>
          <a:ln w="57150" cmpd="thinThick">
            <a:solidFill>
              <a:srgbClr val="FF33CC"/>
            </a:solidFill>
            <a:round/>
            <a:headEnd/>
            <a:tailEnd type="triangle" w="med" len="med"/>
          </a:ln>
        </p:spPr>
        <p:txBody>
          <a:bodyPr/>
          <a:lstStyle/>
          <a:p>
            <a:endParaRPr lang="en-US" sz="2800">
              <a:latin typeface="Times New Roman" pitchFamily="18" charset="0"/>
              <a:cs typeface="Times New Roman" pitchFamily="18" charset="0"/>
            </a:endParaRPr>
          </a:p>
        </p:txBody>
      </p:sp>
      <p:sp>
        <p:nvSpPr>
          <p:cNvPr id="20499" name="Line 19"/>
          <p:cNvSpPr>
            <a:spLocks noChangeShapeType="1"/>
          </p:cNvSpPr>
          <p:nvPr/>
        </p:nvSpPr>
        <p:spPr bwMode="auto">
          <a:xfrm>
            <a:off x="7010400" y="3581400"/>
            <a:ext cx="0" cy="762000"/>
          </a:xfrm>
          <a:prstGeom prst="line">
            <a:avLst/>
          </a:prstGeom>
          <a:noFill/>
          <a:ln w="57150" cmpd="thinThick">
            <a:solidFill>
              <a:srgbClr val="FF33CC"/>
            </a:solidFill>
            <a:round/>
            <a:headEnd/>
            <a:tailEnd type="triangle" w="med" len="med"/>
          </a:ln>
        </p:spPr>
        <p:txBody>
          <a:bodyPr/>
          <a:lstStyle/>
          <a:p>
            <a:endParaRPr lang="en-US" sz="2800">
              <a:latin typeface="Times New Roman" pitchFamily="18" charset="0"/>
              <a:cs typeface="Times New Roman" pitchFamily="18" charset="0"/>
            </a:endParaRPr>
          </a:p>
        </p:txBody>
      </p:sp>
      <p:sp>
        <p:nvSpPr>
          <p:cNvPr id="20500" name="Line 20"/>
          <p:cNvSpPr>
            <a:spLocks noChangeShapeType="1"/>
          </p:cNvSpPr>
          <p:nvPr/>
        </p:nvSpPr>
        <p:spPr bwMode="auto">
          <a:xfrm>
            <a:off x="5257800" y="3581400"/>
            <a:ext cx="0" cy="762000"/>
          </a:xfrm>
          <a:prstGeom prst="line">
            <a:avLst/>
          </a:prstGeom>
          <a:noFill/>
          <a:ln w="57150" cmpd="thinThick">
            <a:solidFill>
              <a:srgbClr val="FF33CC"/>
            </a:solidFill>
            <a:round/>
            <a:headEnd/>
            <a:tailEnd type="triangle" w="med" len="med"/>
          </a:ln>
        </p:spPr>
        <p:txBody>
          <a:bodyPr/>
          <a:lstStyle/>
          <a:p>
            <a:endParaRPr lang="en-US" sz="2800">
              <a:latin typeface="Times New Roman" pitchFamily="18" charset="0"/>
              <a:cs typeface="Times New Roman" pitchFamily="18" charset="0"/>
            </a:endParaRPr>
          </a:p>
        </p:txBody>
      </p:sp>
      <p:sp>
        <p:nvSpPr>
          <p:cNvPr id="21515" name="WordArt 21"/>
          <p:cNvSpPr>
            <a:spLocks noChangeArrowheads="1" noChangeShapeType="1" noTextEdit="1"/>
          </p:cNvSpPr>
          <p:nvPr/>
        </p:nvSpPr>
        <p:spPr bwMode="auto">
          <a:xfrm>
            <a:off x="1600200" y="228600"/>
            <a:ext cx="6248400" cy="685800"/>
          </a:xfrm>
          <a:prstGeom prst="rect">
            <a:avLst/>
          </a:prstGeom>
          <a:solidFill>
            <a:schemeClr val="bg2"/>
          </a:solidFill>
        </p:spPr>
        <p:txBody>
          <a:bodyPr wrap="none" fromWordArt="1">
            <a:prstTxWarp prst="textPlain">
              <a:avLst>
                <a:gd name="adj" fmla="val 50227"/>
              </a:avLst>
            </a:prstTxWarp>
          </a:bodyPr>
          <a:lstStyle/>
          <a:p>
            <a:pPr algn="ctr"/>
            <a:r>
              <a:rPr lang="vi-VN" sz="28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CÓ THỂ EM CHƯA BIẾT ???</a:t>
            </a:r>
            <a:endParaRPr lang="en-US" sz="28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endParaRPr>
          </a:p>
        </p:txBody>
      </p:sp>
      <p:sp>
        <p:nvSpPr>
          <p:cNvPr id="2" name="Right Arrow 1">
            <a:hlinkClick r:id="rId3" action="ppaction://hlinksldjump"/>
          </p:cNvPr>
          <p:cNvSpPr/>
          <p:nvPr/>
        </p:nvSpPr>
        <p:spPr>
          <a:xfrm>
            <a:off x="5078415" y="6324602"/>
            <a:ext cx="2312987" cy="373063"/>
          </a:xfrm>
          <a:prstGeom prst="rightArrow">
            <a:avLst/>
          </a:prstGeom>
          <a:solidFill>
            <a:schemeClr val="accent1">
              <a:lumMod val="40000"/>
              <a:lumOff val="6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Times New Roman" pitchFamily="18" charset="0"/>
              <a:cs typeface="Times New Roman" pitchFamily="18" charset="0"/>
            </a:endParaRPr>
          </a:p>
        </p:txBody>
      </p:sp>
      <p:sp>
        <p:nvSpPr>
          <p:cNvPr id="22" name="Text Box 20"/>
          <p:cNvSpPr txBox="1">
            <a:spLocks noChangeArrowheads="1"/>
          </p:cNvSpPr>
          <p:nvPr/>
        </p:nvSpPr>
        <p:spPr bwMode="auto">
          <a:xfrm>
            <a:off x="5219700" y="2007473"/>
            <a:ext cx="1752600" cy="523220"/>
          </a:xfrm>
          <a:prstGeom prst="rect">
            <a:avLst/>
          </a:prstGeom>
          <a:solidFill>
            <a:schemeClr val="bg1"/>
          </a:solidFill>
          <a:ln w="9525" algn="ctr">
            <a:noFill/>
            <a:miter lim="800000"/>
            <a:headEnd/>
            <a:tailEnd/>
          </a:ln>
          <a:effectLst/>
        </p:spPr>
        <p:txBody>
          <a:bodyPr wrap="square">
            <a:spAutoFit/>
          </a:bodyPr>
          <a:lstStyle/>
          <a:p>
            <a:pPr algn="ctr">
              <a:spcBef>
                <a:spcPct val="50000"/>
              </a:spcBef>
            </a:pPr>
            <a:r>
              <a:rPr lang="en-US" sz="2800" b="1" dirty="0" err="1">
                <a:latin typeface="Times New Roman" pitchFamily="18" charset="0"/>
                <a:cs typeface="Times New Roman" pitchFamily="18" charset="0"/>
              </a:rPr>
              <a:t>Tôn</a:t>
            </a:r>
            <a:r>
              <a:rPr lang="en-US" sz="2800" b="1" dirty="0">
                <a:latin typeface="Times New Roman" pitchFamily="18" charset="0"/>
                <a:cs typeface="Times New Roman" pitchFamily="18" charset="0"/>
              </a:rPr>
              <a:t>  </a:t>
            </a:r>
          </a:p>
        </p:txBody>
      </p:sp>
    </p:spTree>
    <p:extLst>
      <p:ext uri="{BB962C8B-B14F-4D97-AF65-F5344CB8AC3E}">
        <p14:creationId xmlns:p14="http://schemas.microsoft.com/office/powerpoint/2010/main" val="20689588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95"/>
                                        </p:tgtEl>
                                        <p:attrNameLst>
                                          <p:attrName>style.visibility</p:attrName>
                                        </p:attrNameLst>
                                      </p:cBhvr>
                                      <p:to>
                                        <p:strVal val="visible"/>
                                      </p:to>
                                    </p:set>
                                    <p:anim calcmode="lin" valueType="num">
                                      <p:cBhvr additive="base">
                                        <p:cTn id="13" dur="500" fill="hold"/>
                                        <p:tgtEl>
                                          <p:spTgt spid="20495"/>
                                        </p:tgtEl>
                                        <p:attrNameLst>
                                          <p:attrName>ppt_x</p:attrName>
                                        </p:attrNameLst>
                                      </p:cBhvr>
                                      <p:tavLst>
                                        <p:tav tm="0">
                                          <p:val>
                                            <p:strVal val="#ppt_x"/>
                                          </p:val>
                                        </p:tav>
                                        <p:tav tm="100000">
                                          <p:val>
                                            <p:strVal val="#ppt_x"/>
                                          </p:val>
                                        </p:tav>
                                      </p:tavLst>
                                    </p:anim>
                                    <p:anim calcmode="lin" valueType="num">
                                      <p:cBhvr additive="base">
                                        <p:cTn id="14" dur="500" fill="hold"/>
                                        <p:tgtEl>
                                          <p:spTgt spid="2049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42" presetClass="path" presetSubtype="0" repeatCount="indefinite" accel="50000" decel="50000" fill="hold" grpId="0" nodeType="afterEffect">
                                  <p:stCondLst>
                                    <p:cond delay="0"/>
                                  </p:stCondLst>
                                  <p:childTnLst>
                                    <p:animMotion origin="layout" path="M 3.33333E-6 4.44444E-6 L 3.33333E-6 0.21111 " pathEditMode="relative" rAng="0" ptsTypes="AA">
                                      <p:cBhvr>
                                        <p:cTn id="17" dur="3000" fill="hold"/>
                                        <p:tgtEl>
                                          <p:spTgt spid="20497"/>
                                        </p:tgtEl>
                                        <p:attrNameLst>
                                          <p:attrName>ppt_x</p:attrName>
                                          <p:attrName>ppt_y</p:attrName>
                                        </p:attrNameLst>
                                      </p:cBhvr>
                                      <p:rCtr x="0" y="106"/>
                                    </p:animMotion>
                                  </p:childTnLst>
                                </p:cTn>
                              </p:par>
                              <p:par>
                                <p:cTn id="18" presetID="42" presetClass="path" presetSubtype="0" repeatCount="indefinite" accel="50000" decel="50000" fill="hold" grpId="0" nodeType="withEffect">
                                  <p:stCondLst>
                                    <p:cond delay="0"/>
                                  </p:stCondLst>
                                  <p:childTnLst>
                                    <p:animMotion origin="layout" path="M 3.33333E-6 -2.22222E-6 L 3.33333E-6 0.13334 " pathEditMode="relative" rAng="0" ptsTypes="AA">
                                      <p:cBhvr>
                                        <p:cTn id="19" dur="5000" fill="hold"/>
                                        <p:tgtEl>
                                          <p:spTgt spid="20496"/>
                                        </p:tgtEl>
                                        <p:attrNameLst>
                                          <p:attrName>ppt_x</p:attrName>
                                          <p:attrName>ppt_y</p:attrName>
                                        </p:attrNameLst>
                                      </p:cBhvr>
                                      <p:rCtr x="0" y="67"/>
                                    </p:animMotion>
                                  </p:childTnLst>
                                </p:cTn>
                              </p:par>
                              <p:par>
                                <p:cTn id="20" presetID="42" presetClass="path" presetSubtype="0" repeatCount="indefinite" accel="50000" decel="50000" fill="hold" grpId="0" nodeType="withEffect">
                                  <p:stCondLst>
                                    <p:cond delay="0"/>
                                  </p:stCondLst>
                                  <p:childTnLst>
                                    <p:animMotion origin="layout" path="M 0 2.22222E-6 L 0 0.07778 " pathEditMode="relative" rAng="0" ptsTypes="AA">
                                      <p:cBhvr>
                                        <p:cTn id="21" dur="3000" fill="hold"/>
                                        <p:tgtEl>
                                          <p:spTgt spid="20500"/>
                                        </p:tgtEl>
                                        <p:attrNameLst>
                                          <p:attrName>ppt_x</p:attrName>
                                          <p:attrName>ppt_y</p:attrName>
                                        </p:attrNameLst>
                                      </p:cBhvr>
                                      <p:rCtr x="0" y="39"/>
                                    </p:animMotion>
                                  </p:childTnLst>
                                </p:cTn>
                              </p:par>
                              <p:par>
                                <p:cTn id="22" presetID="42" presetClass="path" presetSubtype="0" repeatCount="indefinite" accel="50000" decel="50000" fill="hold" grpId="0" nodeType="withEffect">
                                  <p:stCondLst>
                                    <p:cond delay="0"/>
                                  </p:stCondLst>
                                  <p:childTnLst>
                                    <p:animMotion origin="layout" path="M 3.33333E-6 -1.11111E-6 L 3.33333E-6 0.14445 " pathEditMode="relative" rAng="0" ptsTypes="AA">
                                      <p:cBhvr>
                                        <p:cTn id="23" dur="2000" fill="hold"/>
                                        <p:tgtEl>
                                          <p:spTgt spid="20498"/>
                                        </p:tgtEl>
                                        <p:attrNameLst>
                                          <p:attrName>ppt_x</p:attrName>
                                          <p:attrName>ppt_y</p:attrName>
                                        </p:attrNameLst>
                                      </p:cBhvr>
                                      <p:rCtr x="0" y="72"/>
                                    </p:animMotion>
                                  </p:childTnLst>
                                </p:cTn>
                              </p:par>
                              <p:par>
                                <p:cTn id="24" presetID="42" presetClass="path" presetSubtype="0" repeatCount="indefinite" accel="50000" decel="50000" fill="hold" grpId="0" nodeType="withEffect">
                                  <p:stCondLst>
                                    <p:cond delay="0"/>
                                  </p:stCondLst>
                                  <p:childTnLst>
                                    <p:animMotion origin="layout" path="M 3.33333E-6 2.22222E-6 L 3.33333E-6 0.07778 " pathEditMode="relative" rAng="0" ptsTypes="AA">
                                      <p:cBhvr>
                                        <p:cTn id="25" dur="2000" fill="hold"/>
                                        <p:tgtEl>
                                          <p:spTgt spid="20499"/>
                                        </p:tgtEl>
                                        <p:attrNameLst>
                                          <p:attrName>ppt_x</p:attrName>
                                          <p:attrName>ppt_y</p:attrName>
                                        </p:attrNameLst>
                                      </p:cBhvr>
                                      <p:rCtr x="0" y="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95" grpId="0" animBg="1"/>
      <p:bldP spid="20496" grpId="0" animBg="1"/>
      <p:bldP spid="20497" grpId="0" animBg="1"/>
      <p:bldP spid="20498" grpId="0" animBg="1"/>
      <p:bldP spid="20499" grpId="0" animBg="1"/>
      <p:bldP spid="2050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a-contain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231" y="759871"/>
            <a:ext cx="7162800" cy="585772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21265" y="23257"/>
            <a:ext cx="9122735" cy="523220"/>
          </a:xfrm>
          <a:prstGeom prst="rect">
            <a:avLst/>
          </a:prstGeom>
          <a:solidFill>
            <a:schemeClr val="bg1"/>
          </a:solidFill>
          <a:ln w="9525">
            <a:noFill/>
            <a:miter lim="800000"/>
            <a:headEnd/>
            <a:tailEnd/>
          </a:ln>
          <a:effectLst/>
        </p:spPr>
        <p:txBody>
          <a:bodyPr wrap="square">
            <a:spAutoFit/>
          </a:bodyPr>
          <a:lstStyle/>
          <a:p>
            <a:pPr algn="ctr">
              <a:spcBef>
                <a:spcPct val="50000"/>
              </a:spcBef>
              <a:defRPr/>
            </a:pPr>
            <a:r>
              <a:rPr lang="en-US" sz="2800" b="1" dirty="0">
                <a:solidFill>
                  <a:srgbClr val="008000"/>
                </a:solidFill>
                <a:effectLst>
                  <a:outerShdw blurRad="38100" dist="38100" dir="2700000" algn="tl">
                    <a:srgbClr val="000000"/>
                  </a:outerShdw>
                </a:effectLst>
                <a:latin typeface="Times New Roman" pitchFamily="18" charset="0"/>
                <a:cs typeface="Times New Roman" pitchFamily="18" charset="0"/>
              </a:rPr>
              <a:t>  </a:t>
            </a:r>
            <a:r>
              <a:rPr lang="en-US" sz="2800" b="1" dirty="0">
                <a:solidFill>
                  <a:srgbClr val="008000"/>
                </a:solidFill>
                <a:effectLst>
                  <a:outerShdw blurRad="38100" dist="38100" dir="2700000" algn="tl">
                    <a:srgbClr val="000000"/>
                  </a:outerShdw>
                </a:effectLst>
                <a:latin typeface="Times New Roman" pitchFamily="18" charset="0"/>
                <a:cs typeface="Times New Roman" pitchFamily="18" charset="0"/>
                <a:sym typeface="Wingdings" pitchFamily="2" charset="2"/>
              </a:rPr>
              <a:t> </a:t>
            </a:r>
            <a:r>
              <a:rPr lang="en-US" sz="2800" b="1" dirty="0" err="1">
                <a:solidFill>
                  <a:srgbClr val="008000"/>
                </a:solidFill>
                <a:effectLst>
                  <a:outerShdw blurRad="38100" dist="38100" dir="2700000" algn="tl">
                    <a:srgbClr val="000000"/>
                  </a:outerShdw>
                </a:effectLst>
                <a:latin typeface="Times New Roman" pitchFamily="18" charset="0"/>
                <a:cs typeface="Times New Roman" pitchFamily="18" charset="0"/>
              </a:rPr>
              <a:t>Ngôi</a:t>
            </a:r>
            <a:r>
              <a:rPr lang="en-US" sz="2800" b="1" dirty="0">
                <a:solidFill>
                  <a:srgbClr val="008000"/>
                </a:solidFill>
                <a:effectLst>
                  <a:outerShdw blurRad="38100" dist="38100" dir="2700000" algn="tl">
                    <a:srgbClr val="000000"/>
                  </a:outerShdw>
                </a:effectLst>
                <a:latin typeface="Times New Roman" pitchFamily="18" charset="0"/>
                <a:cs typeface="Times New Roman" pitchFamily="18" charset="0"/>
              </a:rPr>
              <a:t> </a:t>
            </a:r>
            <a:r>
              <a:rPr lang="en-US" sz="2800" b="1" dirty="0" err="1">
                <a:solidFill>
                  <a:srgbClr val="008000"/>
                </a:solidFill>
                <a:effectLst>
                  <a:outerShdw blurRad="38100" dist="38100" dir="2700000" algn="tl">
                    <a:srgbClr val="000000"/>
                  </a:outerShdw>
                </a:effectLst>
                <a:latin typeface="Times New Roman" pitchFamily="18" charset="0"/>
                <a:cs typeface="Times New Roman" pitchFamily="18" charset="0"/>
              </a:rPr>
              <a:t>nhà</a:t>
            </a:r>
            <a:r>
              <a:rPr lang="en-US" sz="2800" b="1" dirty="0">
                <a:solidFill>
                  <a:srgbClr val="008000"/>
                </a:solidFill>
                <a:effectLst>
                  <a:outerShdw blurRad="38100" dist="38100" dir="2700000" algn="tl">
                    <a:srgbClr val="000000"/>
                  </a:outerShdw>
                </a:effectLst>
                <a:latin typeface="Times New Roman" pitchFamily="18" charset="0"/>
                <a:cs typeface="Times New Roman" pitchFamily="18" charset="0"/>
              </a:rPr>
              <a:t> Container:</a:t>
            </a:r>
            <a:endParaRPr lang="en-US" sz="28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39778326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ổng hợp 111 Design notebook powerpoint background Cực đỉnh, tải miễn phí"/>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8DCAFF-C544-C579-F932-655C4AE21980}"/>
              </a:ext>
            </a:extLst>
          </p:cNvPr>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0" y="-1"/>
            <a:ext cx="9144000" cy="6996793"/>
          </a:xfrm>
          <a:prstGeom prst="rect">
            <a:avLst/>
          </a:prstGeom>
        </p:spPr>
      </p:pic>
      <p:graphicFrame>
        <p:nvGraphicFramePr>
          <p:cNvPr id="3" name="Diagram 2">
            <a:extLst>
              <a:ext uri="{FF2B5EF4-FFF2-40B4-BE49-F238E27FC236}">
                <a16:creationId xmlns:a16="http://schemas.microsoft.com/office/drawing/2014/main" id="{D173384B-B656-9C13-1145-E9146D7CA68F}"/>
              </a:ext>
            </a:extLst>
          </p:cNvPr>
          <p:cNvGraphicFramePr/>
          <p:nvPr>
            <p:extLst>
              <p:ext uri="{D42A27DB-BD31-4B8C-83A1-F6EECF244321}">
                <p14:modId xmlns:p14="http://schemas.microsoft.com/office/powerpoint/2010/main" val="2577945101"/>
              </p:ext>
            </p:extLst>
          </p:nvPr>
        </p:nvGraphicFramePr>
        <p:xfrm>
          <a:off x="206047" y="1219200"/>
          <a:ext cx="9058275" cy="8376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6">
            <a:extLst>
              <a:ext uri="{FF2B5EF4-FFF2-40B4-BE49-F238E27FC236}">
                <a16:creationId xmlns:a16="http://schemas.microsoft.com/office/drawing/2014/main" id="{4618E9E3-39AA-7DE1-C483-B30FE8E06CB6}"/>
              </a:ext>
            </a:extLst>
          </p:cNvPr>
          <p:cNvSpPr txBox="1"/>
          <p:nvPr/>
        </p:nvSpPr>
        <p:spPr>
          <a:xfrm>
            <a:off x="10886" y="2667000"/>
            <a:ext cx="2885394" cy="415498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truyền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lượng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nguyên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lớn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hơn</a:t>
            </a:r>
            <a:r>
              <a:rPr lang="en-US" sz="2400" dirty="0">
                <a:solidFill>
                  <a:schemeClr val="tx1"/>
                </a:solidFill>
                <a:latin typeface="Times New Roman" panose="02020603050405020304" pitchFamily="18" charset="0"/>
                <a:cs typeface="Times New Roman" panose="02020603050405020304" pitchFamily="18" charset="0"/>
              </a:rPr>
              <a:t> sang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nguyên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năng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nhỏ</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thông</a:t>
            </a:r>
            <a:r>
              <a:rPr lang="en-US" sz="2400" dirty="0">
                <a:solidFill>
                  <a:schemeClr val="tx1"/>
                </a:solidFill>
                <a:latin typeface="Times New Roman" panose="02020603050405020304" pitchFamily="18" charset="0"/>
                <a:cs typeface="Times New Roman" panose="02020603050405020304" pitchFamily="18" charset="0"/>
              </a:rPr>
              <a:t> qua </a:t>
            </a:r>
            <a:r>
              <a:rPr lang="en-US" sz="2400" dirty="0" err="1">
                <a:solidFill>
                  <a:schemeClr val="tx1"/>
                </a:solidFill>
                <a:latin typeface="Times New Roman" panose="02020603050405020304" pitchFamily="18" charset="0"/>
                <a:cs typeface="Times New Roman" panose="02020603050405020304" pitchFamily="18" charset="0"/>
              </a:rPr>
              <a:t>va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chạm</a:t>
            </a:r>
            <a:r>
              <a:rPr lang="en-US" sz="2400" dirty="0">
                <a:solidFill>
                  <a:schemeClr val="tx1"/>
                </a:solidFill>
                <a:latin typeface="Times New Roman" panose="02020603050405020304" pitchFamily="18" charset="0"/>
                <a:cs typeface="Times New Roman" panose="02020603050405020304" pitchFamily="18" charset="0"/>
              </a:rPr>
              <a:t>.</a:t>
            </a:r>
          </a:p>
          <a:p>
            <a:r>
              <a:rPr lang="en-US" sz="2400" b="1"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rắn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dẫn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tốt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lỏng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dẫn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kém</a:t>
            </a:r>
            <a:r>
              <a:rPr lang="en-US" sz="2400" dirty="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5" name="TextBox 8">
            <a:extLst>
              <a:ext uri="{FF2B5EF4-FFF2-40B4-BE49-F238E27FC236}">
                <a16:creationId xmlns:a16="http://schemas.microsoft.com/office/drawing/2014/main" id="{E41E1A73-5416-73AB-3A7B-C432B3D1A139}"/>
              </a:ext>
            </a:extLst>
          </p:cNvPr>
          <p:cNvSpPr txBox="1"/>
          <p:nvPr/>
        </p:nvSpPr>
        <p:spPr>
          <a:xfrm>
            <a:off x="3069942" y="2667000"/>
            <a:ext cx="2362200" cy="34901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15000"/>
              </a:lnSpc>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nhờ</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lỏng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6" name="TextBox 9">
            <a:extLst>
              <a:ext uri="{FF2B5EF4-FFF2-40B4-BE49-F238E27FC236}">
                <a16:creationId xmlns:a16="http://schemas.microsoft.com/office/drawing/2014/main" id="{6EA81AE2-B469-7283-9828-4B3D750F79EC}"/>
              </a:ext>
            </a:extLst>
          </p:cNvPr>
          <p:cNvSpPr txBox="1"/>
          <p:nvPr/>
        </p:nvSpPr>
        <p:spPr>
          <a:xfrm>
            <a:off x="5638799" y="2684943"/>
            <a:ext cx="3505199" cy="436016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800"/>
              </a:spcAft>
            </a:pPr>
            <a:r>
              <a:rPr lang="pt-BR"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Bức xạ nhiệt là sự truyền nhiệt bằng các tia nhiệt đi thẳng.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pt-BR"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Bức xạ nhiệt có thể xảy ra cả ở trong chân không.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pt-BR"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Những vật càng sẫm mầu và càng xù xì thì hấp thụ bức xạ nhiệt càng mạnh; mặt vật càng nhẵn và càng sáng màu thì vật phản xạ nhiệt càng mạnh.</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ình Bầu dục 7">
            <a:extLst>
              <a:ext uri="{FF2B5EF4-FFF2-40B4-BE49-F238E27FC236}">
                <a16:creationId xmlns:a16="http://schemas.microsoft.com/office/drawing/2014/main" id="{4E473C31-058E-9421-40CF-58DDB6665317}"/>
              </a:ext>
            </a:extLst>
          </p:cNvPr>
          <p:cNvSpPr/>
          <p:nvPr/>
        </p:nvSpPr>
        <p:spPr>
          <a:xfrm>
            <a:off x="2896280" y="0"/>
            <a:ext cx="3352120" cy="98787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SỰ TRUYỀN NHIỆT</a:t>
            </a:r>
          </a:p>
        </p:txBody>
      </p:sp>
      <p:cxnSp>
        <p:nvCxnSpPr>
          <p:cNvPr id="12" name="Đường kết nối Mũi tên Thẳng 11">
            <a:extLst>
              <a:ext uri="{FF2B5EF4-FFF2-40B4-BE49-F238E27FC236}">
                <a16:creationId xmlns:a16="http://schemas.microsoft.com/office/drawing/2014/main" id="{C7E8CAAE-4951-6F9E-54FB-A11FB41595BA}"/>
              </a:ext>
            </a:extLst>
          </p:cNvPr>
          <p:cNvCxnSpPr/>
          <p:nvPr/>
        </p:nvCxnSpPr>
        <p:spPr>
          <a:xfrm flipH="1">
            <a:off x="1828800" y="987878"/>
            <a:ext cx="2416797" cy="375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Đường kết nối Mũi tên Thẳng 13">
            <a:extLst>
              <a:ext uri="{FF2B5EF4-FFF2-40B4-BE49-F238E27FC236}">
                <a16:creationId xmlns:a16="http://schemas.microsoft.com/office/drawing/2014/main" id="{9BFA83BB-519A-8E17-A116-C72AA6F9A692}"/>
              </a:ext>
            </a:extLst>
          </p:cNvPr>
          <p:cNvCxnSpPr/>
          <p:nvPr/>
        </p:nvCxnSpPr>
        <p:spPr>
          <a:xfrm>
            <a:off x="4408716" y="493939"/>
            <a:ext cx="0" cy="869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Đường kết nối Mũi tên Thẳng 15">
            <a:extLst>
              <a:ext uri="{FF2B5EF4-FFF2-40B4-BE49-F238E27FC236}">
                <a16:creationId xmlns:a16="http://schemas.microsoft.com/office/drawing/2014/main" id="{72539A1B-B95D-8222-E492-757B0B5BFC1F}"/>
              </a:ext>
            </a:extLst>
          </p:cNvPr>
          <p:cNvCxnSpPr>
            <a:cxnSpLocks/>
          </p:cNvCxnSpPr>
          <p:nvPr/>
        </p:nvCxnSpPr>
        <p:spPr>
          <a:xfrm>
            <a:off x="3657600" y="710292"/>
            <a:ext cx="2712584" cy="930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17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5" grpId="0" animBg="1"/>
      <p:bldP spid="6" grpId="0" animBg="1"/>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38100" y="0"/>
            <a:ext cx="9220200" cy="6858000"/>
          </a:xfrm>
          <a:prstGeom prst="rect">
            <a:avLst/>
          </a:prstGeom>
        </p:spPr>
      </p:pic>
      <p:grpSp>
        <p:nvGrpSpPr>
          <p:cNvPr id="6" name="Group 5"/>
          <p:cNvGrpSpPr/>
          <p:nvPr/>
        </p:nvGrpSpPr>
        <p:grpSpPr>
          <a:xfrm>
            <a:off x="228600" y="177800"/>
            <a:ext cx="7772400" cy="1124848"/>
            <a:chOff x="-46275" y="-32831"/>
            <a:chExt cx="14175767" cy="1237788"/>
          </a:xfrm>
          <a:scene3d>
            <a:camera prst="orthographicFront"/>
            <a:lightRig rig="threePt" dir="t"/>
          </a:scene3d>
        </p:grpSpPr>
        <p:sp>
          <p:nvSpPr>
            <p:cNvPr id="7" name="Rounded Rectangle 6"/>
            <p:cNvSpPr/>
            <p:nvPr/>
          </p:nvSpPr>
          <p:spPr>
            <a:xfrm>
              <a:off x="-46275" y="-32831"/>
              <a:ext cx="14175767" cy="1237788"/>
            </a:xfrm>
            <a:prstGeom prst="roundRect">
              <a:avLst/>
            </a:prstGeom>
            <a:solidFill>
              <a:schemeClr val="accent3">
                <a:lumMod val="60000"/>
                <a:lumOff val="40000"/>
                <a:alpha val="90000"/>
              </a:schemeClr>
            </a:solidFill>
            <a:ln>
              <a:solidFill>
                <a:schemeClr val="accent3">
                  <a:lumMod val="60000"/>
                  <a:lumOff val="40000"/>
                </a:schemeClr>
              </a:solidFill>
            </a:ln>
            <a:sp3d contourW="12700">
              <a:bevelT prst="angle"/>
              <a:bevelB prst="angle"/>
              <a:contourClr>
                <a:schemeClr val="bg1"/>
              </a:contourClr>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228607" y="389327"/>
              <a:ext cx="10840208" cy="71339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4000" b="1" dirty="0">
                  <a:solidFill>
                    <a:srgbClr val="FF0000"/>
                  </a:solidFill>
                  <a:effectLst/>
                  <a:latin typeface="Times New Roman" pitchFamily="18" charset="0"/>
                  <a:cs typeface="Times New Roman" pitchFamily="18" charset="0"/>
                </a:rPr>
                <a:t>HƯỚNG DẪN VỀ NHÀ</a:t>
              </a:r>
              <a:endParaRPr lang="en-US" sz="4000" b="1" kern="1200" dirty="0">
                <a:solidFill>
                  <a:srgbClr val="FF0000"/>
                </a:solidFill>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36387723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hi tiết hơn 90 về hình nền powerpoint đẹp ngộ nghĩnh - cdgdbentre.edu.vn"/>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Picture 20" descr="NV-Ve-Nha"/>
          <p:cNvPicPr>
            <a:picLocks noChangeAspect="1" noChangeArrowheads="1"/>
          </p:cNvPicPr>
          <p:nvPr/>
        </p:nvPicPr>
        <p:blipFill>
          <a:blip r:embed="rId3"/>
          <a:srcRect/>
          <a:stretch>
            <a:fillRect/>
          </a:stretch>
        </p:blipFill>
        <p:spPr bwMode="auto">
          <a:xfrm>
            <a:off x="1447800" y="76200"/>
            <a:ext cx="5410200" cy="1506638"/>
          </a:xfrm>
          <a:prstGeom prst="rect">
            <a:avLst/>
          </a:prstGeom>
          <a:noFill/>
          <a:ln w="9525">
            <a:noFill/>
            <a:miter lim="800000"/>
            <a:headEnd/>
            <a:tailEnd/>
          </a:ln>
        </p:spPr>
      </p:pic>
      <p:sp>
        <p:nvSpPr>
          <p:cNvPr id="4" name="Hộp Văn bản 2">
            <a:extLst>
              <a:ext uri="{FF2B5EF4-FFF2-40B4-BE49-F238E27FC236}">
                <a16:creationId xmlns:a16="http://schemas.microsoft.com/office/drawing/2014/main" id="{CACE6877-867B-87BD-ABF0-60D49B33F301}"/>
              </a:ext>
            </a:extLst>
          </p:cNvPr>
          <p:cNvSpPr txBox="1"/>
          <p:nvPr/>
        </p:nvSpPr>
        <p:spPr>
          <a:xfrm>
            <a:off x="2019300" y="1371600"/>
            <a:ext cx="4838700" cy="3108543"/>
          </a:xfrm>
          <a:prstGeom prst="rect">
            <a:avLst/>
          </a:prstGeom>
          <a:noFill/>
        </p:spPr>
        <p:txBody>
          <a:bodyPr wrap="square" rtlCol="0">
            <a:spAutoFit/>
          </a:bodyPr>
          <a:lstStyle/>
          <a:p>
            <a:pPr marL="285750" indent="-285750">
              <a:buFontTx/>
              <a:buChar char="-"/>
            </a:pPr>
            <a:r>
              <a:rPr lang="en-US" sz="2800" dirty="0" err="1">
                <a:solidFill>
                  <a:srgbClr val="1A04BC"/>
                </a:solidFill>
                <a:latin typeface="Times New Roman" panose="02020603050405020304" pitchFamily="18" charset="0"/>
                <a:cs typeface="Times New Roman" panose="02020603050405020304" pitchFamily="18" charset="0"/>
              </a:rPr>
              <a:t>Xem</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lại</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toàn</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bộ</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nội</a:t>
            </a:r>
            <a:r>
              <a:rPr lang="en-US" sz="2800" dirty="0">
                <a:solidFill>
                  <a:srgbClr val="1A04BC"/>
                </a:solidFill>
                <a:latin typeface="Times New Roman" panose="02020603050405020304" pitchFamily="18" charset="0"/>
                <a:cs typeface="Times New Roman" panose="02020603050405020304" pitchFamily="18" charset="0"/>
              </a:rPr>
              <a:t> dung </a:t>
            </a:r>
            <a:r>
              <a:rPr lang="en-US" sz="2800" dirty="0" err="1">
                <a:solidFill>
                  <a:srgbClr val="1A04BC"/>
                </a:solidFill>
                <a:latin typeface="Times New Roman" panose="02020603050405020304" pitchFamily="18" charset="0"/>
                <a:cs typeface="Times New Roman" panose="02020603050405020304" pitchFamily="18" charset="0"/>
              </a:rPr>
              <a:t>bài</a:t>
            </a:r>
            <a:r>
              <a:rPr lang="en-US" sz="2800" dirty="0">
                <a:solidFill>
                  <a:srgbClr val="1A04BC"/>
                </a:solidFill>
                <a:latin typeface="Times New Roman" panose="02020603050405020304" pitchFamily="18" charset="0"/>
                <a:cs typeface="Times New Roman" panose="02020603050405020304" pitchFamily="18" charset="0"/>
              </a:rPr>
              <a:t> 28</a:t>
            </a:r>
          </a:p>
          <a:p>
            <a:pPr marL="285750" indent="-285750">
              <a:buFontTx/>
              <a:buChar char="-"/>
            </a:pPr>
            <a:r>
              <a:rPr lang="en-US" sz="2800" dirty="0" err="1">
                <a:solidFill>
                  <a:srgbClr val="1A04BC"/>
                </a:solidFill>
                <a:latin typeface="Times New Roman" panose="02020603050405020304" pitchFamily="18" charset="0"/>
                <a:cs typeface="Times New Roman" panose="02020603050405020304" pitchFamily="18" charset="0"/>
              </a:rPr>
              <a:t>Xem</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trước</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nội</a:t>
            </a:r>
            <a:r>
              <a:rPr lang="en-US" sz="2800" dirty="0">
                <a:solidFill>
                  <a:srgbClr val="1A04BC"/>
                </a:solidFill>
                <a:latin typeface="Times New Roman" panose="02020603050405020304" pitchFamily="18" charset="0"/>
                <a:cs typeface="Times New Roman" panose="02020603050405020304" pitchFamily="18" charset="0"/>
              </a:rPr>
              <a:t> dung </a:t>
            </a:r>
            <a:r>
              <a:rPr lang="en-US" sz="2800" dirty="0" err="1">
                <a:solidFill>
                  <a:srgbClr val="1A04BC"/>
                </a:solidFill>
                <a:latin typeface="Times New Roman" panose="02020603050405020304" pitchFamily="18" charset="0"/>
                <a:cs typeface="Times New Roman" panose="02020603050405020304" pitchFamily="18" charset="0"/>
              </a:rPr>
              <a:t>bài</a:t>
            </a:r>
            <a:r>
              <a:rPr lang="en-US" sz="2800" dirty="0">
                <a:solidFill>
                  <a:srgbClr val="1A04BC"/>
                </a:solidFill>
                <a:latin typeface="Times New Roman" panose="02020603050405020304" pitchFamily="18" charset="0"/>
                <a:cs typeface="Times New Roman" panose="02020603050405020304" pitchFamily="18" charset="0"/>
              </a:rPr>
              <a:t> 29: </a:t>
            </a:r>
            <a:r>
              <a:rPr lang="en-US" sz="2800" dirty="0" err="1">
                <a:solidFill>
                  <a:srgbClr val="1A04BC"/>
                </a:solidFill>
                <a:latin typeface="Times New Roman" panose="02020603050405020304" pitchFamily="18" charset="0"/>
                <a:cs typeface="Times New Roman" panose="02020603050405020304" pitchFamily="18" charset="0"/>
              </a:rPr>
              <a:t>Sự</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nở</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vì</a:t>
            </a:r>
            <a:r>
              <a:rPr lang="en-US" sz="2800" dirty="0">
                <a:solidFill>
                  <a:srgbClr val="1A04BC"/>
                </a:solidFill>
                <a:latin typeface="Times New Roman" panose="02020603050405020304" pitchFamily="18" charset="0"/>
                <a:cs typeface="Times New Roman" panose="02020603050405020304" pitchFamily="18" charset="0"/>
              </a:rPr>
              <a:t> </a:t>
            </a:r>
            <a:r>
              <a:rPr lang="en-US" sz="2800" dirty="0" err="1">
                <a:solidFill>
                  <a:srgbClr val="1A04BC"/>
                </a:solidFill>
                <a:latin typeface="Times New Roman" panose="02020603050405020304" pitchFamily="18" charset="0"/>
                <a:cs typeface="Times New Roman" panose="02020603050405020304" pitchFamily="18" charset="0"/>
              </a:rPr>
              <a:t>nhiệt</a:t>
            </a:r>
            <a:endParaRPr lang="en-US" sz="2800" dirty="0">
              <a:solidFill>
                <a:srgbClr val="1A04BC"/>
              </a:solidFill>
              <a:latin typeface="Times New Roman" panose="02020603050405020304" pitchFamily="18" charset="0"/>
              <a:cs typeface="Times New Roman" panose="02020603050405020304" pitchFamily="18" charset="0"/>
            </a:endParaRPr>
          </a:p>
          <a:p>
            <a:pPr marL="285750" indent="-285750">
              <a:buFontTx/>
              <a:buChar char="-"/>
            </a:pP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khóa</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máy</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sấy</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solidFill>
                  <a:srgbClr val="1A04BC"/>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1A04B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6"/>
          <p:cNvSpPr>
            <a:spLocks noChangeArrowheads="1"/>
          </p:cNvSpPr>
          <p:nvPr/>
        </p:nvSpPr>
        <p:spPr bwMode="auto">
          <a:xfrm rot="-1224593">
            <a:off x="203200" y="-65088"/>
            <a:ext cx="3200400" cy="1592263"/>
          </a:xfrm>
          <a:prstGeom prst="irregularSeal1">
            <a:avLst/>
          </a:prstGeom>
          <a:solidFill>
            <a:srgbClr val="FF9900"/>
          </a:solidFill>
          <a:ln w="9525">
            <a:solidFill>
              <a:schemeClr val="tx1"/>
            </a:solidFill>
            <a:miter lim="800000"/>
            <a:headEnd/>
            <a:tailEnd/>
          </a:ln>
        </p:spPr>
        <p:txBody>
          <a:bodyPr wrap="none" anchor="ctr"/>
          <a:lstStyle/>
          <a:p>
            <a:pPr algn="ctr"/>
            <a:endParaRPr lang="en-US"/>
          </a:p>
        </p:txBody>
      </p:sp>
      <p:sp>
        <p:nvSpPr>
          <p:cNvPr id="29700" name="Oval 9"/>
          <p:cNvSpPr>
            <a:spLocks noChangeArrowheads="1"/>
          </p:cNvSpPr>
          <p:nvPr/>
        </p:nvSpPr>
        <p:spPr bwMode="auto">
          <a:xfrm>
            <a:off x="3124200" y="284163"/>
            <a:ext cx="6019800" cy="1752600"/>
          </a:xfrm>
          <a:prstGeom prst="ellipse">
            <a:avLst/>
          </a:prstGeom>
          <a:solidFill>
            <a:srgbClr val="FF33CC"/>
          </a:solidFill>
          <a:ln w="9525">
            <a:solidFill>
              <a:schemeClr val="tx1"/>
            </a:solidFill>
            <a:round/>
            <a:headEnd/>
            <a:tailEnd/>
          </a:ln>
        </p:spPr>
        <p:txBody>
          <a:bodyPr wrap="none" anchor="ctr"/>
          <a:lstStyle/>
          <a:p>
            <a:endParaRPr lang="en-US"/>
          </a:p>
        </p:txBody>
      </p:sp>
      <p:sp>
        <p:nvSpPr>
          <p:cNvPr id="29702" name="AutoShape 15"/>
          <p:cNvSpPr>
            <a:spLocks noChangeArrowheads="1"/>
          </p:cNvSpPr>
          <p:nvPr/>
        </p:nvSpPr>
        <p:spPr bwMode="auto">
          <a:xfrm>
            <a:off x="0" y="1676400"/>
            <a:ext cx="9144000" cy="4800600"/>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0" fill="hold"/>
                                        <p:tgtEl>
                                          <p:spTgt spid="29698"/>
                                        </p:tgtEl>
                                        <p:attrNameLst>
                                          <p:attrName>ppt_x</p:attrName>
                                        </p:attrNameLst>
                                      </p:cBhvr>
                                      <p:tavLst>
                                        <p:tav tm="0">
                                          <p:val>
                                            <p:strVal val="#ppt_x"/>
                                          </p:val>
                                        </p:tav>
                                        <p:tav tm="100000">
                                          <p:val>
                                            <p:strVal val="#ppt_x"/>
                                          </p:val>
                                        </p:tav>
                                      </p:tavLst>
                                    </p:anim>
                                    <p:anim calcmode="lin" valueType="num">
                                      <p:cBhvr additive="base">
                                        <p:cTn id="8" dur="5000" fill="hold"/>
                                        <p:tgtEl>
                                          <p:spTgt spid="296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700"/>
                                        </p:tgtEl>
                                        <p:attrNameLst>
                                          <p:attrName>style.visibility</p:attrName>
                                        </p:attrNameLst>
                                      </p:cBhvr>
                                      <p:to>
                                        <p:strVal val="visible"/>
                                      </p:to>
                                    </p:set>
                                    <p:anim calcmode="lin" valueType="num">
                                      <p:cBhvr additive="base">
                                        <p:cTn id="13" dur="500" fill="hold"/>
                                        <p:tgtEl>
                                          <p:spTgt spid="29700"/>
                                        </p:tgtEl>
                                        <p:attrNameLst>
                                          <p:attrName>ppt_x</p:attrName>
                                        </p:attrNameLst>
                                      </p:cBhvr>
                                      <p:tavLst>
                                        <p:tav tm="0">
                                          <p:val>
                                            <p:strVal val="#ppt_x"/>
                                          </p:val>
                                        </p:tav>
                                        <p:tav tm="100000">
                                          <p:val>
                                            <p:strVal val="#ppt_x"/>
                                          </p:val>
                                        </p:tav>
                                      </p:tavLst>
                                    </p:anim>
                                    <p:anim calcmode="lin" valueType="num">
                                      <p:cBhvr additive="base">
                                        <p:cTn id="14"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70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0" y="0"/>
            <a:ext cx="9144000" cy="3733800"/>
          </a:xfrm>
          <a:prstGeom prst="rect">
            <a:avLst/>
          </a:prstGeom>
          <a:gradFill rotWithShape="1">
            <a:gsLst>
              <a:gs pos="0">
                <a:schemeClr val="tx2"/>
              </a:gs>
              <a:gs pos="100000">
                <a:schemeClr val="accent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314" name="AutoShape 50"/>
          <p:cNvSpPr>
            <a:spLocks noChangeArrowheads="1"/>
          </p:cNvSpPr>
          <p:nvPr/>
        </p:nvSpPr>
        <p:spPr bwMode="auto">
          <a:xfrm rot="5400000" flipH="1">
            <a:off x="3886200" y="-1447800"/>
            <a:ext cx="228600" cy="7543800"/>
          </a:xfrm>
          <a:prstGeom prst="can">
            <a:avLst>
              <a:gd name="adj" fmla="val 52708"/>
            </a:avLst>
          </a:prstGeom>
          <a:gradFill rotWithShape="1">
            <a:gsLst>
              <a:gs pos="0">
                <a:schemeClr val="bg2">
                  <a:alpha val="49001"/>
                </a:schemeClr>
              </a:gs>
              <a:gs pos="50000">
                <a:schemeClr val="bg1"/>
              </a:gs>
              <a:gs pos="100000">
                <a:schemeClr val="bg2">
                  <a:alpha val="49001"/>
                </a:schemeClr>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67" name="Rectangle 3" descr="Medium wood"/>
          <p:cNvSpPr>
            <a:spLocks noChangeArrowheads="1"/>
          </p:cNvSpPr>
          <p:nvPr/>
        </p:nvSpPr>
        <p:spPr bwMode="auto">
          <a:xfrm>
            <a:off x="0" y="3733800"/>
            <a:ext cx="9144000" cy="3124200"/>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68" name="AutoShape 4" descr="Oak"/>
          <p:cNvSpPr>
            <a:spLocks noChangeArrowheads="1"/>
          </p:cNvSpPr>
          <p:nvPr/>
        </p:nvSpPr>
        <p:spPr bwMode="auto">
          <a:xfrm>
            <a:off x="228600" y="3962400"/>
            <a:ext cx="1371600" cy="838200"/>
          </a:xfrm>
          <a:prstGeom prst="cube">
            <a:avLst>
              <a:gd name="adj" fmla="val 25000"/>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83" name="AutoShape 19"/>
          <p:cNvSpPr>
            <a:spLocks noChangeArrowheads="1"/>
          </p:cNvSpPr>
          <p:nvPr/>
        </p:nvSpPr>
        <p:spPr bwMode="auto">
          <a:xfrm>
            <a:off x="5486400" y="4267200"/>
            <a:ext cx="2438400" cy="533400"/>
          </a:xfrm>
          <a:prstGeom prst="cube">
            <a:avLst>
              <a:gd name="adj" fmla="val 68454"/>
            </a:avLst>
          </a:prstGeom>
          <a:gradFill rotWithShape="1">
            <a:gsLst>
              <a:gs pos="0">
                <a:schemeClr val="bg2"/>
              </a:gs>
              <a:gs pos="50000">
                <a:schemeClr val="bg1"/>
              </a:gs>
              <a:gs pos="100000">
                <a:schemeClr val="bg2"/>
              </a:gs>
            </a:gsLst>
            <a:lin ang="2700000" scaled="1"/>
          </a:gra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84" name="AutoShape 20"/>
          <p:cNvSpPr>
            <a:spLocks noChangeArrowheads="1"/>
          </p:cNvSpPr>
          <p:nvPr/>
        </p:nvSpPr>
        <p:spPr bwMode="auto">
          <a:xfrm>
            <a:off x="7086600" y="1752600"/>
            <a:ext cx="228600" cy="2743200"/>
          </a:xfrm>
          <a:prstGeom prst="can">
            <a:avLst>
              <a:gd name="adj" fmla="val 65278"/>
            </a:avLst>
          </a:prstGeom>
          <a:gradFill rotWithShape="1">
            <a:gsLst>
              <a:gs pos="0">
                <a:schemeClr val="bg2"/>
              </a:gs>
              <a:gs pos="50000">
                <a:schemeClr val="bg1"/>
              </a:gs>
              <a:gs pos="100000">
                <a:schemeClr val="bg2"/>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85" name="AutoShape 21"/>
          <p:cNvSpPr>
            <a:spLocks noChangeArrowheads="1"/>
          </p:cNvSpPr>
          <p:nvPr/>
        </p:nvSpPr>
        <p:spPr bwMode="auto">
          <a:xfrm>
            <a:off x="7010400" y="2076451"/>
            <a:ext cx="381000" cy="514351"/>
          </a:xfrm>
          <a:prstGeom prst="can">
            <a:avLst>
              <a:gd name="adj" fmla="val 44438"/>
            </a:avLst>
          </a:prstGeom>
          <a:gradFill rotWithShape="1">
            <a:gsLst>
              <a:gs pos="0">
                <a:schemeClr val="bg2"/>
              </a:gs>
              <a:gs pos="50000">
                <a:schemeClr val="bg1"/>
              </a:gs>
              <a:gs pos="100000">
                <a:schemeClr val="bg2"/>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286" name="AutoShape 22"/>
          <p:cNvSpPr>
            <a:spLocks noChangeArrowheads="1"/>
          </p:cNvSpPr>
          <p:nvPr/>
        </p:nvSpPr>
        <p:spPr bwMode="auto">
          <a:xfrm>
            <a:off x="7086600" y="1524000"/>
            <a:ext cx="228600" cy="609600"/>
          </a:xfrm>
          <a:prstGeom prst="can">
            <a:avLst>
              <a:gd name="adj" fmla="val 40284"/>
            </a:avLst>
          </a:prstGeom>
          <a:gradFill rotWithShape="1">
            <a:gsLst>
              <a:gs pos="0">
                <a:schemeClr val="bg2"/>
              </a:gs>
              <a:gs pos="50000">
                <a:schemeClr val="bg1"/>
              </a:gs>
              <a:gs pos="100000">
                <a:schemeClr val="bg2"/>
              </a:gs>
            </a:gsLst>
            <a:lin ang="0" scaled="1"/>
          </a:gra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9287" name="Group 23"/>
          <p:cNvGrpSpPr>
            <a:grpSpLocks/>
          </p:cNvGrpSpPr>
          <p:nvPr/>
        </p:nvGrpSpPr>
        <p:grpSpPr bwMode="auto">
          <a:xfrm>
            <a:off x="3581400" y="2438400"/>
            <a:ext cx="457200" cy="609600"/>
            <a:chOff x="1152" y="3744"/>
            <a:chExt cx="288" cy="384"/>
          </a:xfrm>
        </p:grpSpPr>
        <p:sp>
          <p:nvSpPr>
            <p:cNvPr id="139288" name="Rectangle 24"/>
            <p:cNvSpPr>
              <a:spLocks noChangeArrowheads="1"/>
            </p:cNvSpPr>
            <p:nvPr/>
          </p:nvSpPr>
          <p:spPr bwMode="auto">
            <a:xfrm>
              <a:off x="1248" y="3744"/>
              <a:ext cx="96" cy="336"/>
            </a:xfrm>
            <a:prstGeom prst="rect">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sp>
          <p:nvSpPr>
            <p:cNvPr id="139289" name="Oval 25"/>
            <p:cNvSpPr>
              <a:spLocks noChangeArrowheads="1"/>
            </p:cNvSpPr>
            <p:nvPr/>
          </p:nvSpPr>
          <p:spPr bwMode="auto">
            <a:xfrm>
              <a:off x="1152" y="4032"/>
              <a:ext cx="288" cy="96"/>
            </a:xfrm>
            <a:prstGeom prst="ellipse">
              <a:avLst/>
            </a:prstGeom>
            <a:gradFill rotWithShape="1">
              <a:gsLst>
                <a:gs pos="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grpSp>
      <p:grpSp>
        <p:nvGrpSpPr>
          <p:cNvPr id="139290" name="Group 26"/>
          <p:cNvGrpSpPr>
            <a:grpSpLocks/>
          </p:cNvGrpSpPr>
          <p:nvPr/>
        </p:nvGrpSpPr>
        <p:grpSpPr bwMode="auto">
          <a:xfrm>
            <a:off x="2819400" y="2438400"/>
            <a:ext cx="457200" cy="609600"/>
            <a:chOff x="1152" y="3744"/>
            <a:chExt cx="288" cy="384"/>
          </a:xfrm>
        </p:grpSpPr>
        <p:sp>
          <p:nvSpPr>
            <p:cNvPr id="139291" name="Rectangle 27"/>
            <p:cNvSpPr>
              <a:spLocks noChangeArrowheads="1"/>
            </p:cNvSpPr>
            <p:nvPr/>
          </p:nvSpPr>
          <p:spPr bwMode="auto">
            <a:xfrm>
              <a:off x="1248" y="3744"/>
              <a:ext cx="96" cy="336"/>
            </a:xfrm>
            <a:prstGeom prst="rect">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sp>
          <p:nvSpPr>
            <p:cNvPr id="139292" name="Oval 28"/>
            <p:cNvSpPr>
              <a:spLocks noChangeArrowheads="1"/>
            </p:cNvSpPr>
            <p:nvPr/>
          </p:nvSpPr>
          <p:spPr bwMode="auto">
            <a:xfrm>
              <a:off x="1152" y="4032"/>
              <a:ext cx="288" cy="96"/>
            </a:xfrm>
            <a:prstGeom prst="ellipse">
              <a:avLst/>
            </a:prstGeom>
            <a:gradFill rotWithShape="1">
              <a:gsLst>
                <a:gs pos="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grpSp>
      <p:grpSp>
        <p:nvGrpSpPr>
          <p:cNvPr id="139293" name="Group 29"/>
          <p:cNvGrpSpPr>
            <a:grpSpLocks/>
          </p:cNvGrpSpPr>
          <p:nvPr/>
        </p:nvGrpSpPr>
        <p:grpSpPr bwMode="auto">
          <a:xfrm>
            <a:off x="2057400" y="2438400"/>
            <a:ext cx="457200" cy="609600"/>
            <a:chOff x="1152" y="3744"/>
            <a:chExt cx="288" cy="384"/>
          </a:xfrm>
        </p:grpSpPr>
        <p:sp>
          <p:nvSpPr>
            <p:cNvPr id="139294" name="Rectangle 30"/>
            <p:cNvSpPr>
              <a:spLocks noChangeArrowheads="1"/>
            </p:cNvSpPr>
            <p:nvPr/>
          </p:nvSpPr>
          <p:spPr bwMode="auto">
            <a:xfrm>
              <a:off x="1248" y="3744"/>
              <a:ext cx="96" cy="336"/>
            </a:xfrm>
            <a:prstGeom prst="rect">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sp>
          <p:nvSpPr>
            <p:cNvPr id="139295" name="Oval 31"/>
            <p:cNvSpPr>
              <a:spLocks noChangeArrowheads="1"/>
            </p:cNvSpPr>
            <p:nvPr/>
          </p:nvSpPr>
          <p:spPr bwMode="auto">
            <a:xfrm>
              <a:off x="1152" y="4032"/>
              <a:ext cx="288" cy="96"/>
            </a:xfrm>
            <a:prstGeom prst="ellipse">
              <a:avLst/>
            </a:prstGeom>
            <a:gradFill rotWithShape="1">
              <a:gsLst>
                <a:gs pos="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grpSp>
      <p:grpSp>
        <p:nvGrpSpPr>
          <p:cNvPr id="139296" name="Group 32"/>
          <p:cNvGrpSpPr>
            <a:grpSpLocks/>
          </p:cNvGrpSpPr>
          <p:nvPr/>
        </p:nvGrpSpPr>
        <p:grpSpPr bwMode="auto">
          <a:xfrm>
            <a:off x="4343400" y="2438400"/>
            <a:ext cx="457200" cy="609600"/>
            <a:chOff x="1152" y="3744"/>
            <a:chExt cx="288" cy="384"/>
          </a:xfrm>
        </p:grpSpPr>
        <p:sp>
          <p:nvSpPr>
            <p:cNvPr id="139297" name="Rectangle 33"/>
            <p:cNvSpPr>
              <a:spLocks noChangeArrowheads="1"/>
            </p:cNvSpPr>
            <p:nvPr/>
          </p:nvSpPr>
          <p:spPr bwMode="auto">
            <a:xfrm>
              <a:off x="1248" y="3744"/>
              <a:ext cx="96" cy="336"/>
            </a:xfrm>
            <a:prstGeom prst="rect">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sp>
          <p:nvSpPr>
            <p:cNvPr id="139298" name="Oval 34"/>
            <p:cNvSpPr>
              <a:spLocks noChangeArrowheads="1"/>
            </p:cNvSpPr>
            <p:nvPr/>
          </p:nvSpPr>
          <p:spPr bwMode="auto">
            <a:xfrm>
              <a:off x="1152" y="4032"/>
              <a:ext cx="288" cy="96"/>
            </a:xfrm>
            <a:prstGeom prst="ellipse">
              <a:avLst/>
            </a:prstGeom>
            <a:gradFill rotWithShape="1">
              <a:gsLst>
                <a:gs pos="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grpSp>
      <p:grpSp>
        <p:nvGrpSpPr>
          <p:cNvPr id="139299" name="Group 35"/>
          <p:cNvGrpSpPr>
            <a:grpSpLocks/>
          </p:cNvGrpSpPr>
          <p:nvPr/>
        </p:nvGrpSpPr>
        <p:grpSpPr bwMode="auto">
          <a:xfrm>
            <a:off x="5105400" y="2438400"/>
            <a:ext cx="457200" cy="609600"/>
            <a:chOff x="1152" y="3744"/>
            <a:chExt cx="288" cy="384"/>
          </a:xfrm>
        </p:grpSpPr>
        <p:sp>
          <p:nvSpPr>
            <p:cNvPr id="139300" name="Rectangle 36"/>
            <p:cNvSpPr>
              <a:spLocks noChangeArrowheads="1"/>
            </p:cNvSpPr>
            <p:nvPr/>
          </p:nvSpPr>
          <p:spPr bwMode="auto">
            <a:xfrm>
              <a:off x="1248" y="3744"/>
              <a:ext cx="96" cy="336"/>
            </a:xfrm>
            <a:prstGeom prst="rect">
              <a:avLst/>
            </a:prstGeom>
            <a:gradFill rotWithShape="1">
              <a:gsLst>
                <a:gs pos="0">
                  <a:schemeClr val="bg1"/>
                </a:gs>
                <a:gs pos="100000">
                  <a:schemeClr val="bg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sp>
          <p:nvSpPr>
            <p:cNvPr id="139301" name="Oval 37"/>
            <p:cNvSpPr>
              <a:spLocks noChangeArrowheads="1"/>
            </p:cNvSpPr>
            <p:nvPr/>
          </p:nvSpPr>
          <p:spPr bwMode="auto">
            <a:xfrm>
              <a:off x="1152" y="4032"/>
              <a:ext cx="288" cy="96"/>
            </a:xfrm>
            <a:prstGeom prst="ellipse">
              <a:avLst/>
            </a:prstGeom>
            <a:gradFill rotWithShape="1">
              <a:gsLst>
                <a:gs pos="0">
                  <a:schemeClr val="bg1"/>
                </a:gs>
                <a:gs pos="100000">
                  <a:schemeClr val="bg1">
                    <a:gamma/>
                    <a:shade val="46275"/>
                    <a:invGamma/>
                  </a:scheme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0">
                <a:latin typeface=".VnTime" pitchFamily="34" charset="0"/>
              </a:endParaRPr>
            </a:p>
          </p:txBody>
        </p:sp>
      </p:grpSp>
      <p:pic>
        <p:nvPicPr>
          <p:cNvPr id="139302" name="Picture 38" descr="Flame-04-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86000"/>
            <a:ext cx="8382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39303" name="Freeform 39"/>
          <p:cNvSpPr>
            <a:spLocks/>
          </p:cNvSpPr>
          <p:nvPr/>
        </p:nvSpPr>
        <p:spPr bwMode="auto">
          <a:xfrm>
            <a:off x="2133604" y="2346327"/>
            <a:ext cx="295275" cy="195263"/>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04" name="Freeform 40"/>
          <p:cNvSpPr>
            <a:spLocks/>
          </p:cNvSpPr>
          <p:nvPr/>
        </p:nvSpPr>
        <p:spPr bwMode="auto">
          <a:xfrm>
            <a:off x="2133600" y="2324102"/>
            <a:ext cx="280988"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05" name="Freeform 41"/>
          <p:cNvSpPr>
            <a:spLocks/>
          </p:cNvSpPr>
          <p:nvPr/>
        </p:nvSpPr>
        <p:spPr bwMode="auto">
          <a:xfrm>
            <a:off x="2895604" y="2362203"/>
            <a:ext cx="295275" cy="195263"/>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06" name="Freeform 42"/>
          <p:cNvSpPr>
            <a:spLocks/>
          </p:cNvSpPr>
          <p:nvPr/>
        </p:nvSpPr>
        <p:spPr bwMode="auto">
          <a:xfrm>
            <a:off x="3657604" y="2362203"/>
            <a:ext cx="295275" cy="195263"/>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07" name="Freeform 43"/>
          <p:cNvSpPr>
            <a:spLocks/>
          </p:cNvSpPr>
          <p:nvPr/>
        </p:nvSpPr>
        <p:spPr bwMode="auto">
          <a:xfrm>
            <a:off x="4419604" y="2362203"/>
            <a:ext cx="295275" cy="195263"/>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08" name="Freeform 44"/>
          <p:cNvSpPr>
            <a:spLocks/>
          </p:cNvSpPr>
          <p:nvPr/>
        </p:nvSpPr>
        <p:spPr bwMode="auto">
          <a:xfrm>
            <a:off x="5181604" y="2362203"/>
            <a:ext cx="295275" cy="195263"/>
          </a:xfrm>
          <a:custGeom>
            <a:avLst/>
            <a:gdLst>
              <a:gd name="T0" fmla="*/ 0 w 186"/>
              <a:gd name="T1" fmla="*/ 46 h 123"/>
              <a:gd name="T2" fmla="*/ 132 w 186"/>
              <a:gd name="T3" fmla="*/ 28 h 123"/>
              <a:gd name="T4" fmla="*/ 186 w 186"/>
              <a:gd name="T5" fmla="*/ 64 h 123"/>
              <a:gd name="T6" fmla="*/ 90 w 186"/>
              <a:gd name="T7" fmla="*/ 106 h 123"/>
              <a:gd name="T8" fmla="*/ 54 w 186"/>
              <a:gd name="T9" fmla="*/ 118 h 123"/>
              <a:gd name="T10" fmla="*/ 30 w 186"/>
              <a:gd name="T11" fmla="*/ 82 h 123"/>
              <a:gd name="T12" fmla="*/ 0 w 186"/>
              <a:gd name="T13" fmla="*/ 46 h 123"/>
            </a:gdLst>
            <a:ahLst/>
            <a:cxnLst>
              <a:cxn ang="0">
                <a:pos x="T0" y="T1"/>
              </a:cxn>
              <a:cxn ang="0">
                <a:pos x="T2" y="T3"/>
              </a:cxn>
              <a:cxn ang="0">
                <a:pos x="T4" y="T5"/>
              </a:cxn>
              <a:cxn ang="0">
                <a:pos x="T6" y="T7"/>
              </a:cxn>
              <a:cxn ang="0">
                <a:pos x="T8" y="T9"/>
              </a:cxn>
              <a:cxn ang="0">
                <a:pos x="T10" y="T11"/>
              </a:cxn>
              <a:cxn ang="0">
                <a:pos x="T12" y="T13"/>
              </a:cxn>
            </a:cxnLst>
            <a:rect l="0" t="0" r="r" b="b"/>
            <a:pathLst>
              <a:path w="186" h="123">
                <a:moveTo>
                  <a:pt x="0" y="46"/>
                </a:moveTo>
                <a:cubicBezTo>
                  <a:pt x="31" y="0"/>
                  <a:pt x="72" y="24"/>
                  <a:pt x="132" y="28"/>
                </a:cubicBezTo>
                <a:cubicBezTo>
                  <a:pt x="155" y="43"/>
                  <a:pt x="171" y="41"/>
                  <a:pt x="186" y="64"/>
                </a:cubicBezTo>
                <a:cubicBezTo>
                  <a:pt x="152" y="87"/>
                  <a:pt x="132" y="100"/>
                  <a:pt x="90" y="106"/>
                </a:cubicBezTo>
                <a:cubicBezTo>
                  <a:pt x="78" y="110"/>
                  <a:pt x="66" y="114"/>
                  <a:pt x="54" y="118"/>
                </a:cubicBezTo>
                <a:cubicBezTo>
                  <a:pt x="40" y="123"/>
                  <a:pt x="38" y="94"/>
                  <a:pt x="30" y="82"/>
                </a:cubicBezTo>
                <a:cubicBezTo>
                  <a:pt x="21" y="69"/>
                  <a:pt x="9" y="59"/>
                  <a:pt x="0" y="46"/>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09" name="Freeform 45"/>
          <p:cNvSpPr>
            <a:spLocks/>
          </p:cNvSpPr>
          <p:nvPr/>
        </p:nvSpPr>
        <p:spPr bwMode="auto">
          <a:xfrm>
            <a:off x="2895600" y="2324102"/>
            <a:ext cx="280988"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10" name="Freeform 46"/>
          <p:cNvSpPr>
            <a:spLocks/>
          </p:cNvSpPr>
          <p:nvPr/>
        </p:nvSpPr>
        <p:spPr bwMode="auto">
          <a:xfrm>
            <a:off x="3657600" y="2324102"/>
            <a:ext cx="280988"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11" name="Freeform 47"/>
          <p:cNvSpPr>
            <a:spLocks/>
          </p:cNvSpPr>
          <p:nvPr/>
        </p:nvSpPr>
        <p:spPr bwMode="auto">
          <a:xfrm>
            <a:off x="4419600" y="2324102"/>
            <a:ext cx="280988"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312" name="Freeform 48"/>
          <p:cNvSpPr>
            <a:spLocks/>
          </p:cNvSpPr>
          <p:nvPr/>
        </p:nvSpPr>
        <p:spPr bwMode="auto">
          <a:xfrm>
            <a:off x="5181600" y="2324102"/>
            <a:ext cx="280988" cy="419100"/>
          </a:xfrm>
          <a:custGeom>
            <a:avLst/>
            <a:gdLst>
              <a:gd name="T0" fmla="*/ 12 w 177"/>
              <a:gd name="T1" fmla="*/ 60 h 212"/>
              <a:gd name="T2" fmla="*/ 42 w 177"/>
              <a:gd name="T3" fmla="*/ 114 h 212"/>
              <a:gd name="T4" fmla="*/ 66 w 177"/>
              <a:gd name="T5" fmla="*/ 168 h 212"/>
              <a:gd name="T6" fmla="*/ 90 w 177"/>
              <a:gd name="T7" fmla="*/ 102 h 212"/>
              <a:gd name="T8" fmla="*/ 96 w 177"/>
              <a:gd name="T9" fmla="*/ 126 h 212"/>
              <a:gd name="T10" fmla="*/ 108 w 177"/>
              <a:gd name="T11" fmla="*/ 162 h 212"/>
              <a:gd name="T12" fmla="*/ 150 w 177"/>
              <a:gd name="T13" fmla="*/ 84 h 212"/>
              <a:gd name="T14" fmla="*/ 138 w 177"/>
              <a:gd name="T15" fmla="*/ 18 h 212"/>
              <a:gd name="T16" fmla="*/ 90 w 177"/>
              <a:gd name="T17" fmla="*/ 12 h 212"/>
              <a:gd name="T18" fmla="*/ 72 w 177"/>
              <a:gd name="T19" fmla="*/ 0 h 212"/>
              <a:gd name="T20" fmla="*/ 12 w 177"/>
              <a:gd name="T21" fmla="*/ 42 h 212"/>
              <a:gd name="T22" fmla="*/ 12 w 177"/>
              <a:gd name="T23" fmla="*/ 6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12">
                <a:moveTo>
                  <a:pt x="12" y="60"/>
                </a:moveTo>
                <a:cubicBezTo>
                  <a:pt x="21" y="94"/>
                  <a:pt x="32" y="84"/>
                  <a:pt x="42" y="114"/>
                </a:cubicBezTo>
                <a:cubicBezTo>
                  <a:pt x="45" y="138"/>
                  <a:pt x="36" y="212"/>
                  <a:pt x="66" y="168"/>
                </a:cubicBezTo>
                <a:cubicBezTo>
                  <a:pt x="72" y="143"/>
                  <a:pt x="84" y="127"/>
                  <a:pt x="90" y="102"/>
                </a:cubicBezTo>
                <a:cubicBezTo>
                  <a:pt x="92" y="110"/>
                  <a:pt x="94" y="118"/>
                  <a:pt x="96" y="126"/>
                </a:cubicBezTo>
                <a:cubicBezTo>
                  <a:pt x="100" y="138"/>
                  <a:pt x="108" y="162"/>
                  <a:pt x="108" y="162"/>
                </a:cubicBezTo>
                <a:cubicBezTo>
                  <a:pt x="116" y="84"/>
                  <a:pt x="105" y="114"/>
                  <a:pt x="150" y="84"/>
                </a:cubicBezTo>
                <a:cubicBezTo>
                  <a:pt x="158" y="53"/>
                  <a:pt x="177" y="31"/>
                  <a:pt x="138" y="18"/>
                </a:cubicBezTo>
                <a:cubicBezTo>
                  <a:pt x="83" y="36"/>
                  <a:pt x="116" y="38"/>
                  <a:pt x="90" y="12"/>
                </a:cubicBezTo>
                <a:cubicBezTo>
                  <a:pt x="85" y="7"/>
                  <a:pt x="78" y="4"/>
                  <a:pt x="72" y="0"/>
                </a:cubicBezTo>
                <a:cubicBezTo>
                  <a:pt x="44" y="28"/>
                  <a:pt x="54" y="34"/>
                  <a:pt x="12" y="42"/>
                </a:cubicBezTo>
                <a:cubicBezTo>
                  <a:pt x="5" y="62"/>
                  <a:pt x="0" y="60"/>
                  <a:pt x="12" y="60"/>
                </a:cubicBezTo>
                <a:close/>
              </a:path>
            </a:pathLst>
          </a:cu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9317" name="Picture 53" descr="den conCutou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124201"/>
            <a:ext cx="1074738" cy="1162051"/>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103422" y="191373"/>
            <a:ext cx="3554178" cy="523220"/>
          </a:xfrm>
          <a:prstGeom prst="rect">
            <a:avLst/>
          </a:prstGeom>
          <a:solidFill>
            <a:srgbClr val="FFFFFF"/>
          </a:solidFill>
        </p:spPr>
        <p:txBody>
          <a:bodyPr wrap="none">
            <a:spAutoFit/>
          </a:bodyPr>
          <a:lstStyle/>
          <a:p>
            <a:r>
              <a:rPr lang="en-US" sz="2800" dirty="0" err="1">
                <a:latin typeface="Times New Roman" pitchFamily="18" charset="0"/>
                <a:cs typeface="Times New Roman" pitchFamily="18" charset="0"/>
              </a:rPr>
              <a:t>Thí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H28.1</a:t>
            </a:r>
          </a:p>
        </p:txBody>
      </p:sp>
      <p:grpSp>
        <p:nvGrpSpPr>
          <p:cNvPr id="45" name="Group 44"/>
          <p:cNvGrpSpPr/>
          <p:nvPr/>
        </p:nvGrpSpPr>
        <p:grpSpPr>
          <a:xfrm>
            <a:off x="185008" y="5492998"/>
            <a:ext cx="8725631" cy="1054111"/>
            <a:chOff x="167404" y="2572560"/>
            <a:chExt cx="8671788" cy="790583"/>
          </a:xfrm>
          <a:scene3d>
            <a:camera prst="orthographicFront"/>
            <a:lightRig rig="threePt" dir="t"/>
          </a:scene3d>
        </p:grpSpPr>
        <p:sp>
          <p:nvSpPr>
            <p:cNvPr id="46" name="Rounded Rectangle 45"/>
            <p:cNvSpPr/>
            <p:nvPr/>
          </p:nvSpPr>
          <p:spPr>
            <a:xfrm>
              <a:off x="205995" y="2572560"/>
              <a:ext cx="8633197" cy="790583"/>
            </a:xfrm>
            <a:prstGeom prst="roundRect">
              <a:avLst/>
            </a:prstGeom>
            <a:solidFill>
              <a:srgbClr val="CCFF99">
                <a:alpha val="89804"/>
              </a:srgbClr>
            </a:solidFill>
            <a:sp3d contourW="12700">
              <a:bevelT prst="angle"/>
              <a:bevelB prst="angle"/>
              <a:contourClr>
                <a:schemeClr val="bg1"/>
              </a:contourClr>
            </a:sp3d>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7" name="Rounded Rectangle 4"/>
            <p:cNvSpPr/>
            <p:nvPr/>
          </p:nvSpPr>
          <p:spPr>
            <a:xfrm>
              <a:off x="167404" y="2611153"/>
              <a:ext cx="8633196" cy="71339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3600" dirty="0" err="1">
                  <a:latin typeface="Times New Roman" pitchFamily="18" charset="0"/>
                  <a:cs typeface="Times New Roman" pitchFamily="18" charset="0"/>
                </a:rPr>
                <a:t>Sự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truyền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nhiệt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gọi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SỰ DẪN NHIỆT</a:t>
              </a:r>
              <a:endParaRPr lang="en-US" sz="3600" b="1" kern="1200" dirty="0">
                <a:solidFill>
                  <a:srgbClr val="FF0000"/>
                </a:solidFill>
                <a:latin typeface="Times New Roman" pitchFamily="18" charset="0"/>
                <a:cs typeface="Times New Roman" pitchFamily="18" charset="0"/>
              </a:endParaRPr>
            </a:p>
          </p:txBody>
        </p:sp>
      </p:grpSp>
      <p:sp>
        <p:nvSpPr>
          <p:cNvPr id="49" name="Text Box 38"/>
          <p:cNvSpPr txBox="1">
            <a:spLocks noChangeArrowheads="1"/>
          </p:cNvSpPr>
          <p:nvPr/>
        </p:nvSpPr>
        <p:spPr bwMode="auto">
          <a:xfrm>
            <a:off x="2057400" y="135091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b="1" dirty="0">
                <a:solidFill>
                  <a:srgbClr val="FFFF00"/>
                </a:solidFill>
                <a:latin typeface="Times New Roman" pitchFamily="18" charset="0"/>
                <a:cs typeface="Times New Roman" pitchFamily="18" charset="0"/>
              </a:rPr>
              <a:t>a</a:t>
            </a:r>
          </a:p>
        </p:txBody>
      </p:sp>
      <p:sp>
        <p:nvSpPr>
          <p:cNvPr id="50" name="Text Box 39"/>
          <p:cNvSpPr txBox="1">
            <a:spLocks noChangeArrowheads="1"/>
          </p:cNvSpPr>
          <p:nvPr/>
        </p:nvSpPr>
        <p:spPr bwMode="auto">
          <a:xfrm>
            <a:off x="2819400" y="135091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b="1">
                <a:solidFill>
                  <a:srgbClr val="FFFF00"/>
                </a:solidFill>
                <a:latin typeface="Times New Roman" pitchFamily="18" charset="0"/>
                <a:cs typeface="Times New Roman" pitchFamily="18" charset="0"/>
              </a:rPr>
              <a:t>b</a:t>
            </a:r>
          </a:p>
        </p:txBody>
      </p:sp>
      <p:sp>
        <p:nvSpPr>
          <p:cNvPr id="51" name="Text Box 40"/>
          <p:cNvSpPr txBox="1">
            <a:spLocks noChangeArrowheads="1"/>
          </p:cNvSpPr>
          <p:nvPr/>
        </p:nvSpPr>
        <p:spPr bwMode="auto">
          <a:xfrm>
            <a:off x="3657600" y="135091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b="1" dirty="0">
                <a:solidFill>
                  <a:srgbClr val="FFFF00"/>
                </a:solidFill>
                <a:latin typeface="Times New Roman" pitchFamily="18" charset="0"/>
                <a:cs typeface="Times New Roman" pitchFamily="18" charset="0"/>
              </a:rPr>
              <a:t>c</a:t>
            </a:r>
          </a:p>
        </p:txBody>
      </p:sp>
      <p:sp>
        <p:nvSpPr>
          <p:cNvPr id="52" name="Text Box 41"/>
          <p:cNvSpPr txBox="1">
            <a:spLocks noChangeArrowheads="1"/>
          </p:cNvSpPr>
          <p:nvPr/>
        </p:nvSpPr>
        <p:spPr bwMode="auto">
          <a:xfrm>
            <a:off x="4343400" y="135091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b="1">
                <a:solidFill>
                  <a:srgbClr val="FFFF00"/>
                </a:solidFill>
                <a:latin typeface="Times New Roman" pitchFamily="18" charset="0"/>
                <a:cs typeface="Times New Roman" pitchFamily="18" charset="0"/>
              </a:rPr>
              <a:t>d</a:t>
            </a:r>
          </a:p>
        </p:txBody>
      </p:sp>
      <p:sp>
        <p:nvSpPr>
          <p:cNvPr id="53" name="Text Box 42"/>
          <p:cNvSpPr txBox="1">
            <a:spLocks noChangeArrowheads="1"/>
          </p:cNvSpPr>
          <p:nvPr/>
        </p:nvSpPr>
        <p:spPr bwMode="auto">
          <a:xfrm>
            <a:off x="5181600" y="135091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b="1" dirty="0">
                <a:solidFill>
                  <a:srgbClr val="FFFF00"/>
                </a:solidFill>
                <a:latin typeface="Times New Roman" pitchFamily="18" charset="0"/>
                <a:cs typeface="Times New Roman" pitchFamily="18" charset="0"/>
              </a:rPr>
              <a:t>e</a:t>
            </a:r>
          </a:p>
        </p:txBody>
      </p:sp>
      <p:sp>
        <p:nvSpPr>
          <p:cNvPr id="54" name="Text Box 43"/>
          <p:cNvSpPr txBox="1">
            <a:spLocks noChangeArrowheads="1"/>
          </p:cNvSpPr>
          <p:nvPr/>
        </p:nvSpPr>
        <p:spPr bwMode="auto">
          <a:xfrm>
            <a:off x="7391400" y="142711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b="1" dirty="0">
                <a:solidFill>
                  <a:srgbClr val="FFFF00"/>
                </a:solidFill>
                <a:latin typeface="Times New Roman" pitchFamily="18" charset="0"/>
                <a:cs typeface="Times New Roman" pitchFamily="18" charset="0"/>
              </a:rPr>
              <a:t>B</a:t>
            </a:r>
          </a:p>
        </p:txBody>
      </p:sp>
      <p:sp>
        <p:nvSpPr>
          <p:cNvPr id="55" name="Text Box 44"/>
          <p:cNvSpPr txBox="1">
            <a:spLocks noChangeArrowheads="1"/>
          </p:cNvSpPr>
          <p:nvPr/>
        </p:nvSpPr>
        <p:spPr bwMode="auto">
          <a:xfrm>
            <a:off x="762000" y="1427119"/>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3200" b="1" dirty="0">
                <a:solidFill>
                  <a:srgbClr val="FFFF00"/>
                </a:solidFill>
                <a:latin typeface="Times New Roman" pitchFamily="18" charset="0"/>
                <a:cs typeface="Times New Roman" pitchFamily="18" charset="0"/>
              </a:rPr>
              <a:t>A</a:t>
            </a:r>
          </a:p>
        </p:txBody>
      </p:sp>
      <p:cxnSp>
        <p:nvCxnSpPr>
          <p:cNvPr id="4" name="Straight Arrow Connector 3"/>
          <p:cNvCxnSpPr/>
          <p:nvPr/>
        </p:nvCxnSpPr>
        <p:spPr>
          <a:xfrm>
            <a:off x="609600" y="2311400"/>
            <a:ext cx="1638300" cy="0"/>
          </a:xfrm>
          <a:prstGeom prst="straightConnector1">
            <a:avLst/>
          </a:prstGeom>
          <a:ln w="4445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322622" y="2183540"/>
            <a:ext cx="11381" cy="432661"/>
          </a:xfrm>
          <a:prstGeom prst="straightConnector1">
            <a:avLst/>
          </a:prstGeom>
          <a:ln w="47625">
            <a:solidFill>
              <a:srgbClr val="7030A0"/>
            </a:solidFill>
            <a:tailEnd type="stealth"/>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4560622" y="2183540"/>
            <a:ext cx="11381" cy="432661"/>
          </a:xfrm>
          <a:prstGeom prst="straightConnector1">
            <a:avLst/>
          </a:prstGeom>
          <a:ln w="47625">
            <a:solidFill>
              <a:srgbClr val="7030A0"/>
            </a:solidFill>
            <a:tailEnd type="stealth"/>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3798622" y="2183540"/>
            <a:ext cx="11381" cy="432661"/>
          </a:xfrm>
          <a:prstGeom prst="straightConnector1">
            <a:avLst/>
          </a:prstGeom>
          <a:ln w="47625">
            <a:solidFill>
              <a:srgbClr val="7030A0"/>
            </a:solidFill>
            <a:tailEnd type="stealth"/>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2286003" y="2183540"/>
            <a:ext cx="11381" cy="432661"/>
          </a:xfrm>
          <a:prstGeom prst="straightConnector1">
            <a:avLst/>
          </a:prstGeom>
          <a:ln w="47625">
            <a:solidFill>
              <a:srgbClr val="7030A0"/>
            </a:solidFill>
            <a:tailEnd type="stealth"/>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3036622" y="2183540"/>
            <a:ext cx="11381" cy="432661"/>
          </a:xfrm>
          <a:prstGeom prst="straightConnector1">
            <a:avLst/>
          </a:prstGeom>
          <a:ln w="47625">
            <a:solidFill>
              <a:srgbClr val="7030A0"/>
            </a:solidFill>
            <a:tailEnd type="stealth"/>
          </a:ln>
        </p:spPr>
        <p:style>
          <a:lnRef idx="1">
            <a:schemeClr val="accent1"/>
          </a:lnRef>
          <a:fillRef idx="0">
            <a:schemeClr val="accent1"/>
          </a:fillRef>
          <a:effectRef idx="0">
            <a:schemeClr val="accent1"/>
          </a:effectRef>
          <a:fontRef idx="minor">
            <a:schemeClr val="tx1"/>
          </a:fontRef>
        </p:style>
      </p:cxnSp>
      <p:sp>
        <p:nvSpPr>
          <p:cNvPr id="70" name="AutoShape 58"/>
          <p:cNvSpPr>
            <a:spLocks noChangeArrowheads="1"/>
          </p:cNvSpPr>
          <p:nvPr/>
        </p:nvSpPr>
        <p:spPr bwMode="auto">
          <a:xfrm>
            <a:off x="3371850" y="3954155"/>
            <a:ext cx="4381500" cy="2857500"/>
          </a:xfrm>
          <a:prstGeom prst="cloudCallout">
            <a:avLst>
              <a:gd name="adj1" fmla="val -80947"/>
              <a:gd name="adj2" fmla="val 31777"/>
            </a:avLst>
          </a:prstGeom>
          <a:solidFill>
            <a:schemeClr val="accent1">
              <a:lumMod val="40000"/>
              <a:lumOff val="60000"/>
            </a:schemeClr>
          </a:solidFill>
          <a:ln w="9525">
            <a:solidFill>
              <a:schemeClr val="tx1"/>
            </a:solidFill>
            <a:round/>
            <a:headEnd/>
            <a:tailEnd/>
          </a:ln>
        </p:spPr>
        <p:txBody>
          <a:bodyPr/>
          <a:lstStyle/>
          <a:p>
            <a:pPr algn="ctr"/>
            <a:r>
              <a:rPr lang="en-US" sz="4000" dirty="0" err="1">
                <a:solidFill>
                  <a:srgbClr val="FF0000"/>
                </a:solidFill>
                <a:latin typeface="Times New Roman" pitchFamily="18" charset="0"/>
                <a:cs typeface="Times New Roman" pitchFamily="18" charset="0"/>
              </a:rPr>
              <a:t>Sự</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dẫn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nhiệt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là</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gì</a:t>
            </a:r>
            <a:r>
              <a:rPr lang="en-US" sz="4000" dirty="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pic>
        <p:nvPicPr>
          <p:cNvPr id="71" name="Picture 18" descr="Cau hoi"/>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16153" y="4782291"/>
            <a:ext cx="1733666" cy="189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663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9302"/>
                                        </p:tgtEl>
                                        <p:attrNameLst>
                                          <p:attrName>style.visibility</p:attrName>
                                        </p:attrNameLst>
                                      </p:cBhvr>
                                      <p:to>
                                        <p:strVal val="visible"/>
                                      </p:to>
                                    </p:set>
                                    <p:animEffect transition="in" filter="fade">
                                      <p:cBhvr>
                                        <p:cTn id="7" dur="500"/>
                                        <p:tgtEl>
                                          <p:spTgt spid="139302"/>
                                        </p:tgtEl>
                                      </p:cBhvr>
                                    </p:animEffect>
                                  </p:childTnLst>
                                </p:cTn>
                              </p:par>
                              <p:par>
                                <p:cTn id="8" presetID="10" presetClass="exit" presetSubtype="0" fill="hold" nodeType="withEffect">
                                  <p:stCondLst>
                                    <p:cond delay="4000"/>
                                  </p:stCondLst>
                                  <p:childTnLst>
                                    <p:animEffect transition="out" filter="fade">
                                      <p:cBhvr>
                                        <p:cTn id="9" dur="2000"/>
                                        <p:tgtEl>
                                          <p:spTgt spid="139303"/>
                                        </p:tgtEl>
                                      </p:cBhvr>
                                    </p:animEffect>
                                    <p:set>
                                      <p:cBhvr>
                                        <p:cTn id="10" dur="1" fill="hold">
                                          <p:stCondLst>
                                            <p:cond delay="1999"/>
                                          </p:stCondLst>
                                        </p:cTn>
                                        <p:tgtEl>
                                          <p:spTgt spid="139303"/>
                                        </p:tgtEl>
                                        <p:attrNameLst>
                                          <p:attrName>style.visibility</p:attrName>
                                        </p:attrNameLst>
                                      </p:cBhvr>
                                      <p:to>
                                        <p:strVal val="hidden"/>
                                      </p:to>
                                    </p:set>
                                  </p:childTnLst>
                                </p:cTn>
                              </p:par>
                              <p:par>
                                <p:cTn id="11" presetID="10" presetClass="entr" presetSubtype="0" fill="hold" nodeType="withEffect">
                                  <p:stCondLst>
                                    <p:cond delay="4000"/>
                                  </p:stCondLst>
                                  <p:childTnLst>
                                    <p:set>
                                      <p:cBhvr>
                                        <p:cTn id="12" dur="1" fill="hold">
                                          <p:stCondLst>
                                            <p:cond delay="0"/>
                                          </p:stCondLst>
                                        </p:cTn>
                                        <p:tgtEl>
                                          <p:spTgt spid="139304"/>
                                        </p:tgtEl>
                                        <p:attrNameLst>
                                          <p:attrName>style.visibility</p:attrName>
                                        </p:attrNameLst>
                                      </p:cBhvr>
                                      <p:to>
                                        <p:strVal val="visible"/>
                                      </p:to>
                                    </p:set>
                                    <p:animEffect transition="in" filter="fade">
                                      <p:cBhvr>
                                        <p:cTn id="13" dur="2000"/>
                                        <p:tgtEl>
                                          <p:spTgt spid="139304"/>
                                        </p:tgtEl>
                                      </p:cBhvr>
                                    </p:animEffect>
                                  </p:childTnLst>
                                </p:cTn>
                              </p:par>
                            </p:childTnLst>
                          </p:cTn>
                        </p:par>
                        <p:par>
                          <p:cTn id="14" fill="hold">
                            <p:stCondLst>
                              <p:cond delay="6000"/>
                            </p:stCondLst>
                            <p:childTnLst>
                              <p:par>
                                <p:cTn id="15" presetID="10" presetClass="exit" presetSubtype="0" fill="hold" nodeType="afterEffect">
                                  <p:stCondLst>
                                    <p:cond delay="2000"/>
                                  </p:stCondLst>
                                  <p:childTnLst>
                                    <p:animEffect transition="out" filter="fade">
                                      <p:cBhvr>
                                        <p:cTn id="16" dur="2000"/>
                                        <p:tgtEl>
                                          <p:spTgt spid="139305"/>
                                        </p:tgtEl>
                                      </p:cBhvr>
                                    </p:animEffect>
                                    <p:set>
                                      <p:cBhvr>
                                        <p:cTn id="17" dur="1" fill="hold">
                                          <p:stCondLst>
                                            <p:cond delay="1999"/>
                                          </p:stCondLst>
                                        </p:cTn>
                                        <p:tgtEl>
                                          <p:spTgt spid="139305"/>
                                        </p:tgtEl>
                                        <p:attrNameLst>
                                          <p:attrName>style.visibility</p:attrName>
                                        </p:attrNameLst>
                                      </p:cBhvr>
                                      <p:to>
                                        <p:strVal val="hidden"/>
                                      </p:to>
                                    </p:set>
                                  </p:childTnLst>
                                </p:cTn>
                              </p:par>
                              <p:par>
                                <p:cTn id="18" presetID="10" presetClass="entr" presetSubtype="0" fill="hold" nodeType="withEffect">
                                  <p:stCondLst>
                                    <p:cond delay="2000"/>
                                  </p:stCondLst>
                                  <p:childTnLst>
                                    <p:set>
                                      <p:cBhvr>
                                        <p:cTn id="19" dur="1" fill="hold">
                                          <p:stCondLst>
                                            <p:cond delay="0"/>
                                          </p:stCondLst>
                                        </p:cTn>
                                        <p:tgtEl>
                                          <p:spTgt spid="139309"/>
                                        </p:tgtEl>
                                        <p:attrNameLst>
                                          <p:attrName>style.visibility</p:attrName>
                                        </p:attrNameLst>
                                      </p:cBhvr>
                                      <p:to>
                                        <p:strVal val="visible"/>
                                      </p:to>
                                    </p:set>
                                    <p:animEffect transition="in" filter="fade">
                                      <p:cBhvr>
                                        <p:cTn id="20" dur="2000"/>
                                        <p:tgtEl>
                                          <p:spTgt spid="139309"/>
                                        </p:tgtEl>
                                      </p:cBhvr>
                                    </p:animEffect>
                                  </p:childTnLst>
                                </p:cTn>
                              </p:par>
                            </p:childTnLst>
                          </p:cTn>
                        </p:par>
                        <p:par>
                          <p:cTn id="21" fill="hold">
                            <p:stCondLst>
                              <p:cond delay="10000"/>
                            </p:stCondLst>
                            <p:childTnLst>
                              <p:par>
                                <p:cTn id="22" presetID="10" presetClass="exit" presetSubtype="0" fill="hold" nodeType="afterEffect">
                                  <p:stCondLst>
                                    <p:cond delay="2000"/>
                                  </p:stCondLst>
                                  <p:childTnLst>
                                    <p:animEffect transition="out" filter="fade">
                                      <p:cBhvr>
                                        <p:cTn id="23" dur="2000"/>
                                        <p:tgtEl>
                                          <p:spTgt spid="139306"/>
                                        </p:tgtEl>
                                      </p:cBhvr>
                                    </p:animEffect>
                                    <p:set>
                                      <p:cBhvr>
                                        <p:cTn id="24" dur="1" fill="hold">
                                          <p:stCondLst>
                                            <p:cond delay="1999"/>
                                          </p:stCondLst>
                                        </p:cTn>
                                        <p:tgtEl>
                                          <p:spTgt spid="139306"/>
                                        </p:tgtEl>
                                        <p:attrNameLst>
                                          <p:attrName>style.visibility</p:attrName>
                                        </p:attrNameLst>
                                      </p:cBhvr>
                                      <p:to>
                                        <p:strVal val="hidden"/>
                                      </p:to>
                                    </p:set>
                                  </p:childTnLst>
                                </p:cTn>
                              </p:par>
                              <p:par>
                                <p:cTn id="25" presetID="10" presetClass="entr" presetSubtype="0" fill="hold" nodeType="withEffect">
                                  <p:stCondLst>
                                    <p:cond delay="2000"/>
                                  </p:stCondLst>
                                  <p:childTnLst>
                                    <p:set>
                                      <p:cBhvr>
                                        <p:cTn id="26" dur="1" fill="hold">
                                          <p:stCondLst>
                                            <p:cond delay="0"/>
                                          </p:stCondLst>
                                        </p:cTn>
                                        <p:tgtEl>
                                          <p:spTgt spid="139310"/>
                                        </p:tgtEl>
                                        <p:attrNameLst>
                                          <p:attrName>style.visibility</p:attrName>
                                        </p:attrNameLst>
                                      </p:cBhvr>
                                      <p:to>
                                        <p:strVal val="visible"/>
                                      </p:to>
                                    </p:set>
                                    <p:animEffect transition="in" filter="fade">
                                      <p:cBhvr>
                                        <p:cTn id="27" dur="2000"/>
                                        <p:tgtEl>
                                          <p:spTgt spid="139310"/>
                                        </p:tgtEl>
                                      </p:cBhvr>
                                    </p:animEffect>
                                  </p:childTnLst>
                                </p:cTn>
                              </p:par>
                            </p:childTnLst>
                          </p:cTn>
                        </p:par>
                        <p:par>
                          <p:cTn id="28" fill="hold">
                            <p:stCondLst>
                              <p:cond delay="14000"/>
                            </p:stCondLst>
                            <p:childTnLst>
                              <p:par>
                                <p:cTn id="29" presetID="10" presetClass="exit" presetSubtype="0" fill="hold" nodeType="afterEffect">
                                  <p:stCondLst>
                                    <p:cond delay="2000"/>
                                  </p:stCondLst>
                                  <p:childTnLst>
                                    <p:animEffect transition="out" filter="fade">
                                      <p:cBhvr>
                                        <p:cTn id="30" dur="2000"/>
                                        <p:tgtEl>
                                          <p:spTgt spid="139307"/>
                                        </p:tgtEl>
                                      </p:cBhvr>
                                    </p:animEffect>
                                    <p:set>
                                      <p:cBhvr>
                                        <p:cTn id="31" dur="1" fill="hold">
                                          <p:stCondLst>
                                            <p:cond delay="1999"/>
                                          </p:stCondLst>
                                        </p:cTn>
                                        <p:tgtEl>
                                          <p:spTgt spid="139307"/>
                                        </p:tgtEl>
                                        <p:attrNameLst>
                                          <p:attrName>style.visibility</p:attrName>
                                        </p:attrNameLst>
                                      </p:cBhvr>
                                      <p:to>
                                        <p:strVal val="hidden"/>
                                      </p:to>
                                    </p:set>
                                  </p:childTnLst>
                                </p:cTn>
                              </p:par>
                              <p:par>
                                <p:cTn id="32" presetID="10" presetClass="entr" presetSubtype="0" fill="hold" nodeType="withEffect">
                                  <p:stCondLst>
                                    <p:cond delay="2000"/>
                                  </p:stCondLst>
                                  <p:childTnLst>
                                    <p:set>
                                      <p:cBhvr>
                                        <p:cTn id="33" dur="1" fill="hold">
                                          <p:stCondLst>
                                            <p:cond delay="0"/>
                                          </p:stCondLst>
                                        </p:cTn>
                                        <p:tgtEl>
                                          <p:spTgt spid="139311"/>
                                        </p:tgtEl>
                                        <p:attrNameLst>
                                          <p:attrName>style.visibility</p:attrName>
                                        </p:attrNameLst>
                                      </p:cBhvr>
                                      <p:to>
                                        <p:strVal val="visible"/>
                                      </p:to>
                                    </p:set>
                                    <p:animEffect transition="in" filter="fade">
                                      <p:cBhvr>
                                        <p:cTn id="34" dur="2000"/>
                                        <p:tgtEl>
                                          <p:spTgt spid="139311"/>
                                        </p:tgtEl>
                                      </p:cBhvr>
                                    </p:animEffect>
                                  </p:childTnLst>
                                </p:cTn>
                              </p:par>
                            </p:childTnLst>
                          </p:cTn>
                        </p:par>
                        <p:par>
                          <p:cTn id="35" fill="hold">
                            <p:stCondLst>
                              <p:cond delay="18000"/>
                            </p:stCondLst>
                            <p:childTnLst>
                              <p:par>
                                <p:cTn id="36" presetID="10" presetClass="exit" presetSubtype="0" fill="hold" nodeType="afterEffect">
                                  <p:stCondLst>
                                    <p:cond delay="2000"/>
                                  </p:stCondLst>
                                  <p:childTnLst>
                                    <p:animEffect transition="out" filter="fade">
                                      <p:cBhvr>
                                        <p:cTn id="37" dur="2000"/>
                                        <p:tgtEl>
                                          <p:spTgt spid="139308"/>
                                        </p:tgtEl>
                                      </p:cBhvr>
                                    </p:animEffect>
                                    <p:set>
                                      <p:cBhvr>
                                        <p:cTn id="38" dur="1" fill="hold">
                                          <p:stCondLst>
                                            <p:cond delay="1999"/>
                                          </p:stCondLst>
                                        </p:cTn>
                                        <p:tgtEl>
                                          <p:spTgt spid="139308"/>
                                        </p:tgtEl>
                                        <p:attrNameLst>
                                          <p:attrName>style.visibility</p:attrName>
                                        </p:attrNameLst>
                                      </p:cBhvr>
                                      <p:to>
                                        <p:strVal val="hidden"/>
                                      </p:to>
                                    </p:set>
                                  </p:childTnLst>
                                </p:cTn>
                              </p:par>
                              <p:par>
                                <p:cTn id="39" presetID="10" presetClass="entr" presetSubtype="0" fill="hold" nodeType="withEffect">
                                  <p:stCondLst>
                                    <p:cond delay="2000"/>
                                  </p:stCondLst>
                                  <p:childTnLst>
                                    <p:set>
                                      <p:cBhvr>
                                        <p:cTn id="40" dur="1" fill="hold">
                                          <p:stCondLst>
                                            <p:cond delay="0"/>
                                          </p:stCondLst>
                                        </p:cTn>
                                        <p:tgtEl>
                                          <p:spTgt spid="139312"/>
                                        </p:tgtEl>
                                        <p:attrNameLst>
                                          <p:attrName>style.visibility</p:attrName>
                                        </p:attrNameLst>
                                      </p:cBhvr>
                                      <p:to>
                                        <p:strVal val="visible"/>
                                      </p:to>
                                    </p:set>
                                    <p:animEffect transition="in" filter="fade">
                                      <p:cBhvr>
                                        <p:cTn id="41" dur="2000"/>
                                        <p:tgtEl>
                                          <p:spTgt spid="13931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2.77556E-17 -4.37481E-6 L 0.56042 0.0068 " pathEditMode="relative" rAng="0" ptsTypes="AA">
                                      <p:cBhvr>
                                        <p:cTn id="45" dur="2000" fill="hold"/>
                                        <p:tgtEl>
                                          <p:spTgt spid="4"/>
                                        </p:tgtEl>
                                        <p:attrNameLst>
                                          <p:attrName>ppt_x</p:attrName>
                                          <p:attrName>ppt_y</p:attrName>
                                        </p:attrNameLst>
                                      </p:cBhvr>
                                      <p:rCtr x="28021" y="340"/>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8.33333E-7 -4.8163E-7 L -0.00052 0.05928 " pathEditMode="relative" rAng="0" ptsTypes="AA">
                                      <p:cBhvr>
                                        <p:cTn id="49" dur="2000" fill="hold"/>
                                        <p:tgtEl>
                                          <p:spTgt spid="67"/>
                                        </p:tgtEl>
                                        <p:attrNameLst>
                                          <p:attrName>ppt_x</p:attrName>
                                          <p:attrName>ppt_y</p:attrName>
                                        </p:attrNameLst>
                                      </p:cBhvr>
                                      <p:rCtr x="-35" y="2964"/>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8.33333E-7 -4.8163E-7 L -0.00052 0.05928 " pathEditMode="relative" rAng="0" ptsTypes="AA">
                                      <p:cBhvr>
                                        <p:cTn id="53" dur="2000" fill="hold"/>
                                        <p:tgtEl>
                                          <p:spTgt spid="68"/>
                                        </p:tgtEl>
                                        <p:attrNameLst>
                                          <p:attrName>ppt_x</p:attrName>
                                          <p:attrName>ppt_y</p:attrName>
                                        </p:attrNameLst>
                                      </p:cBhvr>
                                      <p:rCtr x="-35" y="2964"/>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8.33333E-7 -4.8163E-7 L -0.00052 0.05928 " pathEditMode="relative" rAng="0" ptsTypes="AA">
                                      <p:cBhvr>
                                        <p:cTn id="57" dur="2000" fill="hold"/>
                                        <p:tgtEl>
                                          <p:spTgt spid="66"/>
                                        </p:tgtEl>
                                        <p:attrNameLst>
                                          <p:attrName>ppt_x</p:attrName>
                                          <p:attrName>ppt_y</p:attrName>
                                        </p:attrNameLst>
                                      </p:cBhvr>
                                      <p:rCtr x="-35" y="2964"/>
                                    </p:animMotion>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8.33333E-7 -4.8163E-7 L -0.00052 0.05928 " pathEditMode="relative" rAng="0" ptsTypes="AA">
                                      <p:cBhvr>
                                        <p:cTn id="61" dur="2000" fill="hold"/>
                                        <p:tgtEl>
                                          <p:spTgt spid="65"/>
                                        </p:tgtEl>
                                        <p:attrNameLst>
                                          <p:attrName>ppt_x</p:attrName>
                                          <p:attrName>ppt_y</p:attrName>
                                        </p:attrNameLst>
                                      </p:cBhvr>
                                      <p:rCtr x="-35" y="2964"/>
                                    </p:animMotion>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8.33333E-7 -4.8163E-7 L -0.00052 0.05928 " pathEditMode="relative" rAng="0" ptsTypes="AA">
                                      <p:cBhvr>
                                        <p:cTn id="65" dur="2000" fill="hold"/>
                                        <p:tgtEl>
                                          <p:spTgt spid="8"/>
                                        </p:tgtEl>
                                        <p:attrNameLst>
                                          <p:attrName>ppt_x</p:attrName>
                                          <p:attrName>ppt_y</p:attrName>
                                        </p:attrNameLst>
                                      </p:cBhvr>
                                      <p:rCtr x="-35" y="2964"/>
                                    </p:animMotion>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additive="base">
                                        <p:cTn id="70" dur="500" fill="hold"/>
                                        <p:tgtEl>
                                          <p:spTgt spid="45"/>
                                        </p:tgtEl>
                                        <p:attrNameLst>
                                          <p:attrName>ppt_x</p:attrName>
                                        </p:attrNameLst>
                                      </p:cBhvr>
                                      <p:tavLst>
                                        <p:tav tm="0">
                                          <p:val>
                                            <p:strVal val="#ppt_x"/>
                                          </p:val>
                                        </p:tav>
                                        <p:tav tm="100000">
                                          <p:val>
                                            <p:strVal val="#ppt_x"/>
                                          </p:val>
                                        </p:tav>
                                      </p:tavLst>
                                    </p:anim>
                                    <p:anim calcmode="lin" valueType="num">
                                      <p:cBhvr additive="base">
                                        <p:cTn id="7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xit" presetSubtype="4" fill="hold" nodeType="clickEffect">
                                  <p:stCondLst>
                                    <p:cond delay="0"/>
                                  </p:stCondLst>
                                  <p:childTnLst>
                                    <p:anim calcmode="lin" valueType="num">
                                      <p:cBhvr additive="base">
                                        <p:cTn id="75" dur="500"/>
                                        <p:tgtEl>
                                          <p:spTgt spid="45"/>
                                        </p:tgtEl>
                                        <p:attrNameLst>
                                          <p:attrName>ppt_x</p:attrName>
                                        </p:attrNameLst>
                                      </p:cBhvr>
                                      <p:tavLst>
                                        <p:tav tm="0">
                                          <p:val>
                                            <p:strVal val="ppt_x"/>
                                          </p:val>
                                        </p:tav>
                                        <p:tav tm="100000">
                                          <p:val>
                                            <p:strVal val="ppt_x"/>
                                          </p:val>
                                        </p:tav>
                                      </p:tavLst>
                                    </p:anim>
                                    <p:anim calcmode="lin" valueType="num">
                                      <p:cBhvr additive="base">
                                        <p:cTn id="76" dur="500"/>
                                        <p:tgtEl>
                                          <p:spTgt spid="45"/>
                                        </p:tgtEl>
                                        <p:attrNameLst>
                                          <p:attrName>ppt_y</p:attrName>
                                        </p:attrNameLst>
                                      </p:cBhvr>
                                      <p:tavLst>
                                        <p:tav tm="0">
                                          <p:val>
                                            <p:strVal val="ppt_y"/>
                                          </p:val>
                                        </p:tav>
                                        <p:tav tm="100000">
                                          <p:val>
                                            <p:strVal val="1+ppt_h/2"/>
                                          </p:val>
                                        </p:tav>
                                      </p:tavLst>
                                    </p:anim>
                                    <p:set>
                                      <p:cBhvr>
                                        <p:cTn id="77" dur="1" fill="hold">
                                          <p:stCondLst>
                                            <p:cond delay="499"/>
                                          </p:stCondLst>
                                        </p:cTn>
                                        <p:tgtEl>
                                          <p:spTgt spid="45"/>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71"/>
                                        </p:tgtEl>
                                        <p:attrNameLst>
                                          <p:attrName>style.visibility</p:attrName>
                                        </p:attrNameLst>
                                      </p:cBhvr>
                                      <p:to>
                                        <p:strVal val="visible"/>
                                      </p:to>
                                    </p:set>
                                    <p:anim calcmode="lin" valueType="num">
                                      <p:cBhvr additive="base">
                                        <p:cTn id="82" dur="500" fill="hold"/>
                                        <p:tgtEl>
                                          <p:spTgt spid="71"/>
                                        </p:tgtEl>
                                        <p:attrNameLst>
                                          <p:attrName>ppt_x</p:attrName>
                                        </p:attrNameLst>
                                      </p:cBhvr>
                                      <p:tavLst>
                                        <p:tav tm="0">
                                          <p:val>
                                            <p:strVal val="#ppt_x"/>
                                          </p:val>
                                        </p:tav>
                                        <p:tav tm="100000">
                                          <p:val>
                                            <p:strVal val="#ppt_x"/>
                                          </p:val>
                                        </p:tav>
                                      </p:tavLst>
                                    </p:anim>
                                    <p:anim calcmode="lin" valueType="num">
                                      <p:cBhvr additive="base">
                                        <p:cTn id="83"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additive="base">
                                        <p:cTn id="88" dur="500" fill="hold"/>
                                        <p:tgtEl>
                                          <p:spTgt spid="70"/>
                                        </p:tgtEl>
                                        <p:attrNameLst>
                                          <p:attrName>ppt_x</p:attrName>
                                        </p:attrNameLst>
                                      </p:cBhvr>
                                      <p:tavLst>
                                        <p:tav tm="0">
                                          <p:val>
                                            <p:strVal val="#ppt_x"/>
                                          </p:val>
                                        </p:tav>
                                        <p:tav tm="100000">
                                          <p:val>
                                            <p:strVal val="#ppt_x"/>
                                          </p:val>
                                        </p:tav>
                                      </p:tavLst>
                                    </p:anim>
                                    <p:anim calcmode="lin" valueType="num">
                                      <p:cBhvr additive="base">
                                        <p:cTn id="89"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ình Nền Powerpoint Slide Thank You Đẹp, Ấn Tượ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ổng hợp với hơn 75 về hình nền powerpoint màu hồng nhạt - cdgdbentre.edu.v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47">
            <a:hlinkClick r:id="rId3"/>
          </p:cNvPr>
          <p:cNvSpPr txBox="1">
            <a:spLocks noChangeArrowheads="1"/>
          </p:cNvSpPr>
          <p:nvPr/>
        </p:nvSpPr>
        <p:spPr bwMode="auto">
          <a:xfrm>
            <a:off x="0" y="1066800"/>
            <a:ext cx="9067800" cy="3416320"/>
          </a:xfrm>
          <a:prstGeom prst="rect">
            <a:avLst/>
          </a:prstGeom>
          <a:solidFill>
            <a:srgbClr val="FFFFFF"/>
          </a:solidFill>
          <a:ln w="57150">
            <a:solidFill>
              <a:schemeClr val="bg2"/>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dirty="0">
                <a:solidFill>
                  <a:srgbClr val="FF0000"/>
                </a:solidFill>
                <a:latin typeface="Times New Roman" pitchFamily="18" charset="0"/>
                <a:cs typeface="Times New Roman" pitchFamily="18" charset="0"/>
              </a:rPr>
              <a:t> </a:t>
            </a:r>
            <a:r>
              <a:rPr lang="en-US" altLang="en-US" sz="3600" b="1" u="sng" dirty="0" err="1">
                <a:solidFill>
                  <a:srgbClr val="FF0000"/>
                </a:solidFill>
                <a:latin typeface="Times New Roman" pitchFamily="18" charset="0"/>
                <a:cs typeface="Times New Roman" pitchFamily="18" charset="0"/>
              </a:rPr>
              <a:t>Kết</a:t>
            </a:r>
            <a:r>
              <a:rPr lang="en-US" altLang="en-US" sz="3600" b="1" u="sng" dirty="0">
                <a:solidFill>
                  <a:srgbClr val="FF0000"/>
                </a:solidFill>
                <a:latin typeface="Times New Roman" pitchFamily="18" charset="0"/>
                <a:cs typeface="Times New Roman" pitchFamily="18" charset="0"/>
              </a:rPr>
              <a:t> </a:t>
            </a:r>
            <a:r>
              <a:rPr lang="en-US" altLang="en-US" sz="3600" b="1" u="sng" dirty="0" err="1">
                <a:solidFill>
                  <a:srgbClr val="FF0000"/>
                </a:solidFill>
                <a:latin typeface="Times New Roman" pitchFamily="18" charset="0"/>
                <a:cs typeface="Times New Roman" pitchFamily="18" charset="0"/>
              </a:rPr>
              <a:t>luận</a:t>
            </a:r>
            <a:r>
              <a:rPr lang="en-US" altLang="en-US" sz="3600" b="1" dirty="0">
                <a:latin typeface="Times New Roman" pitchFamily="18" charset="0"/>
                <a:cs typeface="Times New Roman" pitchFamily="18" charset="0"/>
              </a:rPr>
              <a:t>: - </a:t>
            </a:r>
            <a:r>
              <a:rPr lang="en-US" sz="3600" dirty="0" err="1">
                <a:solidFill>
                  <a:srgbClr val="1A04BC"/>
                </a:solidFill>
                <a:latin typeface="Times New Roman" panose="02020603050405020304" pitchFamily="18" charset="0"/>
                <a:cs typeface="Times New Roman" panose="02020603050405020304" pitchFamily="18" charset="0"/>
              </a:rPr>
              <a:t>Dẫn</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nhiệt</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là</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sự</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truyền</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năng</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lượng</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trực</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tiếp</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từ</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các</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nguyên</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tử</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phân</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tử</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có</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động</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năng</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lớn</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hơn</a:t>
            </a:r>
            <a:r>
              <a:rPr lang="en-US" sz="3600" dirty="0">
                <a:solidFill>
                  <a:srgbClr val="1A04BC"/>
                </a:solidFill>
                <a:latin typeface="Times New Roman" panose="02020603050405020304" pitchFamily="18" charset="0"/>
                <a:cs typeface="Times New Roman" panose="02020603050405020304" pitchFamily="18" charset="0"/>
              </a:rPr>
              <a:t> sang </a:t>
            </a:r>
            <a:r>
              <a:rPr lang="en-US" sz="3600" dirty="0" err="1">
                <a:solidFill>
                  <a:srgbClr val="1A04BC"/>
                </a:solidFill>
                <a:latin typeface="Times New Roman" panose="02020603050405020304" pitchFamily="18" charset="0"/>
                <a:cs typeface="Times New Roman" panose="02020603050405020304" pitchFamily="18" charset="0"/>
              </a:rPr>
              <a:t>các</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nguyên</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tử</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phân</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tử</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có</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động</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năng</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nhỏ</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hơn</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thông</a:t>
            </a:r>
            <a:r>
              <a:rPr lang="en-US" sz="3600" dirty="0">
                <a:solidFill>
                  <a:srgbClr val="1A04BC"/>
                </a:solidFill>
                <a:latin typeface="Times New Roman" panose="02020603050405020304" pitchFamily="18" charset="0"/>
                <a:cs typeface="Times New Roman" panose="02020603050405020304" pitchFamily="18" charset="0"/>
              </a:rPr>
              <a:t> qua </a:t>
            </a:r>
            <a:r>
              <a:rPr lang="en-US" sz="3600" dirty="0" err="1">
                <a:solidFill>
                  <a:srgbClr val="1A04BC"/>
                </a:solidFill>
                <a:latin typeface="Times New Roman" panose="02020603050405020304" pitchFamily="18" charset="0"/>
                <a:cs typeface="Times New Roman" panose="02020603050405020304" pitchFamily="18" charset="0"/>
              </a:rPr>
              <a:t>va</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chạm</a:t>
            </a:r>
            <a:r>
              <a:rPr lang="en-US" sz="3600" dirty="0">
                <a:solidFill>
                  <a:srgbClr val="1A04BC"/>
                </a:solidFill>
                <a:latin typeface="Times New Roman" panose="02020603050405020304" pitchFamily="18" charset="0"/>
                <a:cs typeface="Times New Roman" panose="02020603050405020304" pitchFamily="18" charset="0"/>
              </a:rPr>
              <a:t>.</a:t>
            </a:r>
          </a:p>
          <a:p>
            <a:r>
              <a:rPr lang="en-US" sz="3600" b="1"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Chất</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rắn</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dẫn</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điện</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tốt</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chất</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lỏng</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và</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chất</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khí</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dẫn</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nhiệt</a:t>
            </a:r>
            <a:r>
              <a:rPr lang="en-US" sz="3600" dirty="0">
                <a:solidFill>
                  <a:srgbClr val="1A04BC"/>
                </a:solidFill>
                <a:latin typeface="Times New Roman" panose="02020603050405020304" pitchFamily="18" charset="0"/>
                <a:cs typeface="Times New Roman" panose="02020603050405020304" pitchFamily="18" charset="0"/>
              </a:rPr>
              <a:t> </a:t>
            </a:r>
            <a:r>
              <a:rPr lang="en-US" sz="3600" dirty="0" err="1">
                <a:solidFill>
                  <a:srgbClr val="1A04BC"/>
                </a:solidFill>
                <a:latin typeface="Times New Roman" panose="02020603050405020304" pitchFamily="18" charset="0"/>
                <a:cs typeface="Times New Roman" panose="02020603050405020304" pitchFamily="18" charset="0"/>
              </a:rPr>
              <a:t>kém</a:t>
            </a:r>
            <a:r>
              <a:rPr lang="en-US" sz="3600" dirty="0">
                <a:solidFill>
                  <a:srgbClr val="1A04BC"/>
                </a:solidFill>
                <a:latin typeface="Times New Roman" panose="02020603050405020304" pitchFamily="18" charset="0"/>
                <a:cs typeface="Times New Roman" panose="02020603050405020304" pitchFamily="18" charset="0"/>
              </a:rPr>
              <a:t>.</a:t>
            </a:r>
            <a:endParaRPr lang="en-US" sz="3600" b="1" dirty="0">
              <a:solidFill>
                <a:srgbClr val="1A04B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b="4819"/>
          <a:stretch/>
        </p:blipFill>
        <p:spPr>
          <a:xfrm>
            <a:off x="0" y="0"/>
            <a:ext cx="9144000" cy="6858000"/>
          </a:xfrm>
          <a:prstGeom prst="rect">
            <a:avLst/>
          </a:prstGeom>
        </p:spPr>
      </p:pic>
      <p:pic>
        <p:nvPicPr>
          <p:cNvPr id="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283" y="3941782"/>
            <a:ext cx="1478584" cy="159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loud Callout 20"/>
          <p:cNvSpPr/>
          <p:nvPr/>
        </p:nvSpPr>
        <p:spPr>
          <a:xfrm>
            <a:off x="2141833" y="1202929"/>
            <a:ext cx="6553200" cy="3581400"/>
          </a:xfrm>
          <a:prstGeom prst="cloudCallout">
            <a:avLst>
              <a:gd name="adj1" fmla="val -73658"/>
              <a:gd name="adj2" fmla="val 25385"/>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3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Vậy</a:t>
            </a:r>
            <a:r>
              <a:rPr lang="en-US"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theo</a:t>
            </a:r>
            <a:r>
              <a:rPr lang="en-US"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em</a:t>
            </a:r>
            <a:r>
              <a:rPr lang="en-US"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trong</a:t>
            </a:r>
            <a:r>
              <a:rPr lang="en-US"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khác</a:t>
            </a:r>
            <a:r>
              <a:rPr lang="en-US"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nhau</a:t>
            </a:r>
            <a:r>
              <a:rPr lang="en-US"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thì</a:t>
            </a:r>
            <a:r>
              <a:rPr lang="en-US"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khả</a:t>
            </a:r>
            <a:r>
              <a:rPr lang="en-US"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năng</a:t>
            </a:r>
            <a:r>
              <a:rPr lang="en-US"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dẫn nhiệt của chúng có </a:t>
            </a:r>
            <a:r>
              <a:rPr lang="en-US" sz="3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giống</a:t>
            </a:r>
            <a:r>
              <a:rPr lang="en-US"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nhau</a:t>
            </a:r>
            <a:r>
              <a:rPr lang="en-US"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không</a:t>
            </a:r>
            <a:r>
              <a:rPr lang="en-US"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val="138264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21"/>
                                        </p:tgtEl>
                                        <p:attrNameLst>
                                          <p:attrName>ppt_x</p:attrName>
                                        </p:attrNameLst>
                                      </p:cBhvr>
                                      <p:tavLst>
                                        <p:tav tm="0">
                                          <p:val>
                                            <p:strVal val="ppt_x"/>
                                          </p:val>
                                        </p:tav>
                                        <p:tav tm="100000">
                                          <p:val>
                                            <p:strVal val="ppt_x"/>
                                          </p:val>
                                        </p:tav>
                                      </p:tavLst>
                                    </p:anim>
                                    <p:anim calcmode="lin" valueType="num">
                                      <p:cBhvr additive="base">
                                        <p:cTn id="19" dur="500"/>
                                        <p:tgtEl>
                                          <p:spTgt spid="21"/>
                                        </p:tgtEl>
                                        <p:attrNameLst>
                                          <p:attrName>ppt_y</p:attrName>
                                        </p:attrNameLst>
                                      </p:cBhvr>
                                      <p:tavLst>
                                        <p:tav tm="0">
                                          <p:val>
                                            <p:strVal val="ppt_y"/>
                                          </p:val>
                                        </p:tav>
                                        <p:tav tm="100000">
                                          <p:val>
                                            <p:strVal val="1+ppt_h/2"/>
                                          </p:val>
                                        </p:tav>
                                      </p:tavLst>
                                    </p:anim>
                                    <p:set>
                                      <p:cBhvr>
                                        <p:cTn id="20" dur="1" fill="hold">
                                          <p:stCondLst>
                                            <p:cond delay="499"/>
                                          </p:stCondLst>
                                        </p:cTn>
                                        <p:tgtEl>
                                          <p:spTgt spid="21"/>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18"/>
                                        </p:tgtEl>
                                        <p:attrNameLst>
                                          <p:attrName>ppt_x</p:attrName>
                                        </p:attrNameLst>
                                      </p:cBhvr>
                                      <p:tavLst>
                                        <p:tav tm="0">
                                          <p:val>
                                            <p:strVal val="ppt_x"/>
                                          </p:val>
                                        </p:tav>
                                        <p:tav tm="100000">
                                          <p:val>
                                            <p:strVal val="ppt_x"/>
                                          </p:val>
                                        </p:tav>
                                      </p:tavLst>
                                    </p:anim>
                                    <p:anim calcmode="lin" valueType="num">
                                      <p:cBhvr additive="base">
                                        <p:cTn id="23" dur="500"/>
                                        <p:tgtEl>
                                          <p:spTgt spid="18"/>
                                        </p:tgtEl>
                                        <p:attrNameLst>
                                          <p:attrName>ppt_y</p:attrName>
                                        </p:attrNameLst>
                                      </p:cBhvr>
                                      <p:tavLst>
                                        <p:tav tm="0">
                                          <p:val>
                                            <p:strVal val="ppt_y"/>
                                          </p:val>
                                        </p:tav>
                                        <p:tav tm="100000">
                                          <p:val>
                                            <p:strVal val="1+ppt_h/2"/>
                                          </p:val>
                                        </p:tav>
                                      </p:tavLst>
                                    </p:anim>
                                    <p:set>
                                      <p:cBhvr>
                                        <p:cTn id="2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3626</Words>
  <Application>Microsoft Office PowerPoint</Application>
  <PresentationFormat>On-screen Show (4:3)</PresentationFormat>
  <Paragraphs>347</Paragraphs>
  <Slides>70</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70</vt:i4>
      </vt:variant>
    </vt:vector>
  </HeadingPairs>
  <TitlesOfParts>
    <vt:vector size="79" baseType="lpstr">
      <vt:lpstr>.VnTime</vt:lpstr>
      <vt:lpstr>.VnTimeH</vt:lpstr>
      <vt:lpstr>Arial</vt:lpstr>
      <vt:lpstr>Calibri</vt:lpstr>
      <vt:lpstr>Calibri Light</vt:lpstr>
      <vt:lpstr>Times New Roman</vt:lpstr>
      <vt:lpstr>Wingdings</vt:lpstr>
      <vt:lpstr>Office Theme</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luhoai.90.db@gmail.com</cp:lastModifiedBy>
  <cp:revision>20</cp:revision>
  <dcterms:created xsi:type="dcterms:W3CDTF">2023-04-05T17:15:21Z</dcterms:created>
  <dcterms:modified xsi:type="dcterms:W3CDTF">2025-05-23T07:40:26Z</dcterms:modified>
</cp:coreProperties>
</file>