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70" r:id="rId4"/>
    <p:sldId id="290" r:id="rId5"/>
    <p:sldId id="267" r:id="rId6"/>
    <p:sldId id="293" r:id="rId7"/>
    <p:sldId id="268" r:id="rId8"/>
    <p:sldId id="269" r:id="rId9"/>
    <p:sldId id="259" r:id="rId10"/>
    <p:sldId id="294" r:id="rId11"/>
    <p:sldId id="288" r:id="rId12"/>
    <p:sldId id="271" r:id="rId13"/>
    <p:sldId id="295" r:id="rId14"/>
    <p:sldId id="272" r:id="rId15"/>
    <p:sldId id="273" r:id="rId16"/>
    <p:sldId id="296" r:id="rId17"/>
    <p:sldId id="275" r:id="rId18"/>
    <p:sldId id="280" r:id="rId19"/>
    <p:sldId id="281" r:id="rId20"/>
    <p:sldId id="276" r:id="rId21"/>
    <p:sldId id="282" r:id="rId22"/>
    <p:sldId id="291" r:id="rId23"/>
    <p:sldId id="289" r:id="rId24"/>
    <p:sldId id="279" r:id="rId25"/>
    <p:sldId id="260" r:id="rId26"/>
    <p:sldId id="284" r:id="rId27"/>
    <p:sldId id="285"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5" autoAdjust="0"/>
  </p:normalViewPr>
  <p:slideViewPr>
    <p:cSldViewPr>
      <p:cViewPr varScale="1">
        <p:scale>
          <a:sx n="62" d="100"/>
          <a:sy n="62" d="100"/>
        </p:scale>
        <p:origin x="205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5/23/2025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187D6-E379-46B2-8EA9-E70049C176A6}" type="slidenum">
              <a:rPr lang="en-US" smtClean="0"/>
              <a:pPr/>
              <a:t>4</a:t>
            </a:fld>
            <a:endParaRPr lang="en-US"/>
          </a:p>
        </p:txBody>
      </p:sp>
    </p:spTree>
    <p:extLst>
      <p:ext uri="{BB962C8B-B14F-4D97-AF65-F5344CB8AC3E}">
        <p14:creationId xmlns:p14="http://schemas.microsoft.com/office/powerpoint/2010/main" val="39809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87D6-E379-46B2-8EA9-E70049C176A6}" type="slidenum">
              <a:rPr lang="en-US" smtClean="0"/>
              <a:pPr/>
              <a:t>6</a:t>
            </a:fld>
            <a:endParaRPr lang="en-US"/>
          </a:p>
        </p:txBody>
      </p:sp>
    </p:spTree>
    <p:extLst>
      <p:ext uri="{BB962C8B-B14F-4D97-AF65-F5344CB8AC3E}">
        <p14:creationId xmlns:p14="http://schemas.microsoft.com/office/powerpoint/2010/main" val="26416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16</a:t>
            </a:fld>
            <a:endParaRPr lang="en-US"/>
          </a:p>
        </p:txBody>
      </p:sp>
    </p:spTree>
    <p:extLst>
      <p:ext uri="{BB962C8B-B14F-4D97-AF65-F5344CB8AC3E}">
        <p14:creationId xmlns:p14="http://schemas.microsoft.com/office/powerpoint/2010/main" val="6552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ED3EBD-F78D-4F60-B57C-55472D07D427}"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D3EBD-F78D-4F60-B57C-55472D07D427}"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ED3EBD-F78D-4F60-B57C-55472D07D427}"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D3EBD-F78D-4F60-B57C-55472D07D427}"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5/23/2025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5" name="Rectangle 3"/>
          <p:cNvSpPr>
            <a:spLocks noChangeArrowheads="1"/>
          </p:cNvSpPr>
          <p:nvPr/>
        </p:nvSpPr>
        <p:spPr bwMode="auto">
          <a:xfrm>
            <a:off x="228600" y="76200"/>
            <a:ext cx="9144000" cy="18288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000" b="1" kern="0" dirty="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405"/>
            <a:ext cx="89916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2.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ngoài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11" name="Rectangle 10"/>
          <p:cNvSpPr/>
          <p:nvPr/>
        </p:nvSpPr>
        <p:spPr>
          <a:xfrm>
            <a:off x="0" y="566403"/>
            <a:ext cx="9144000" cy="1938992"/>
          </a:xfrm>
          <a:prstGeom prst="rect">
            <a:avLst/>
          </a:prstGeom>
        </p:spPr>
        <p:txBody>
          <a:bodyPr wrap="square">
            <a:spAutoFit/>
          </a:bodyPr>
          <a:lstStyle/>
          <a:p>
            <a:r>
              <a:rPr lang="vi-VN" sz="3000" dirty="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000" dirty="0">
              <a:latin typeface="Times New Roman" pitchFamily="18" charset="0"/>
              <a:cs typeface="Times New Roman" pitchFamily="18" charset="0"/>
            </a:endParaRPr>
          </a:p>
        </p:txBody>
      </p:sp>
      <p:sp>
        <p:nvSpPr>
          <p:cNvPr id="12" name="Rectangle 11"/>
          <p:cNvSpPr/>
          <p:nvPr/>
        </p:nvSpPr>
        <p:spPr>
          <a:xfrm>
            <a:off x="-33670" y="2505395"/>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xa Mặt Trời nên có nhiệt độ thấp.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6685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plus(in)">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?1 Người ta vẫn nói sao Hỏa, sao Kim sao Thổ, … đều là các ngôi sao trong hệ Mặt Trời. Nói như thế đúng hay sai? Tại sao?</a:t>
            </a:r>
            <a:endParaRPr lang="en-US" sz="3000" dirty="0">
              <a:latin typeface="Times New Roman" pitchFamily="18" charset="0"/>
              <a:cs typeface="Times New Roman" pitchFamily="18" charset="0"/>
            </a:endParaRPr>
          </a:p>
        </p:txBody>
      </p:sp>
      <p:sp>
        <p:nvSpPr>
          <p:cNvPr id="5" name="Rectangle 4"/>
          <p:cNvSpPr/>
          <p:nvPr/>
        </p:nvSpPr>
        <p:spPr>
          <a:xfrm>
            <a:off x="-16476" y="1467296"/>
            <a:ext cx="9144000" cy="1477328"/>
          </a:xfrm>
          <a:prstGeom prst="rect">
            <a:avLst/>
          </a:prstGeom>
        </p:spPr>
        <p:txBody>
          <a:bodyPr wrap="square">
            <a:spAutoFit/>
          </a:bodyPr>
          <a:lstStyle/>
          <a:p>
            <a:r>
              <a:rPr lang="vi-VN" sz="3000" dirty="0">
                <a:latin typeface="Times New Roman" pitchFamily="18" charset="0"/>
                <a:cs typeface="Times New Roman" pitchFamily="18" charset="0"/>
              </a:rPr>
              <a:t>- Người ta vẫn nói sao Hỏa, sao Kim, sao Thổ,… đều là các ngôi sao trong Hệ Mặt Trời. Nói như thế là không đúng, vì:</a:t>
            </a:r>
            <a:endParaRPr lang="en-US" sz="3000" dirty="0">
              <a:latin typeface="Times New Roman" pitchFamily="18" charset="0"/>
              <a:cs typeface="Times New Roman" pitchFamily="18" charset="0"/>
            </a:endParaRPr>
          </a:p>
        </p:txBody>
      </p:sp>
      <p:sp>
        <p:nvSpPr>
          <p:cNvPr id="6" name="Rectangle 5"/>
          <p:cNvSpPr/>
          <p:nvPr/>
        </p:nvSpPr>
        <p:spPr>
          <a:xfrm>
            <a:off x="-63844" y="2940505"/>
            <a:ext cx="5484194" cy="584775"/>
          </a:xfrm>
          <a:prstGeom prst="rect">
            <a:avLst/>
          </a:prstGeom>
        </p:spPr>
        <p:txBody>
          <a:bodyPr wrap="none">
            <a:spAutoFit/>
          </a:bodyPr>
          <a:lstStyle/>
          <a:p>
            <a:r>
              <a:rPr lang="en-US" sz="3200" dirty="0">
                <a:latin typeface="Times New Roman" pitchFamily="18" charset="0"/>
                <a:cs typeface="Times New Roman" pitchFamily="18" charset="0"/>
              </a:rPr>
              <a:t>-</a:t>
            </a:r>
            <a:r>
              <a:rPr lang="en-US" sz="3000" dirty="0">
                <a:latin typeface="Times New Roman" pitchFamily="18" charset="0"/>
                <a:cs typeface="Times New Roman" pitchFamily="18" charset="0"/>
              </a:rPr>
              <a:t> Sao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endParaRPr lang="en-US" sz="3000" dirty="0">
              <a:latin typeface="Times New Roman" pitchFamily="18" charset="0"/>
              <a:cs typeface="Times New Roman" pitchFamily="18" charset="0"/>
            </a:endParaRPr>
          </a:p>
        </p:txBody>
      </p:sp>
      <p:sp>
        <p:nvSpPr>
          <p:cNvPr id="7" name="Rectangle 6"/>
          <p:cNvSpPr/>
          <p:nvPr/>
        </p:nvSpPr>
        <p:spPr>
          <a:xfrm>
            <a:off x="0" y="3574822"/>
            <a:ext cx="9144000" cy="1477328"/>
          </a:xfrm>
          <a:prstGeom prst="rect">
            <a:avLst/>
          </a:prstGeom>
        </p:spPr>
        <p:txBody>
          <a:bodyPr wrap="square">
            <a:spAutoFit/>
          </a:bodyPr>
          <a:lstStyle/>
          <a:p>
            <a:r>
              <a:rPr lang="vi-VN" sz="3000" dirty="0">
                <a:latin typeface="Times New Roman" pitchFamily="18" charset="0"/>
                <a:cs typeface="Times New Roman" pitchFamily="18" charset="0"/>
              </a:rPr>
              <a:t>- Các hành tinh sao Hỏa, sao Kim, sao Thổ,… đều không tự phát sáng mà nhận ánh sáng từ Mặt Trời. Nên sao Hỏa, sao Kim, sao Thổ,… chỉ là các hành tinh quay quanh sao.</a:t>
            </a:r>
          </a:p>
        </p:txBody>
      </p:sp>
      <p:sp>
        <p:nvSpPr>
          <p:cNvPr id="8" name="Rectangle 7"/>
          <p:cNvSpPr/>
          <p:nvPr/>
        </p:nvSpPr>
        <p:spPr>
          <a:xfrm>
            <a:off x="0" y="5780782"/>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?2.</a:t>
            </a:r>
            <a:r>
              <a:rPr lang="en-US" sz="3200" b="1" dirty="0" err="1">
                <a:solidFill>
                  <a:srgbClr val="C00000"/>
                </a:solidFill>
                <a:latin typeface="Times New Roman" pitchFamily="18" charset="0"/>
                <a:cs typeface="Times New Roman" pitchFamily="18" charset="0"/>
              </a:rPr>
              <a:t>Vì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nhìn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Mặt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thích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bằng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357" y="-53847"/>
            <a:ext cx="9144000" cy="1015663"/>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?2 </a:t>
            </a:r>
            <a:r>
              <a:rPr lang="en-US" sz="3000" b="1" dirty="0" err="1">
                <a:solidFill>
                  <a:srgbClr val="C00000"/>
                </a:solidFill>
                <a:latin typeface="Times New Roman" pitchFamily="18" charset="0"/>
                <a:cs typeface="Times New Roman" pitchFamily="18" charset="0"/>
              </a:rPr>
              <a:t>Vì</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sao</a:t>
            </a:r>
            <a:r>
              <a:rPr lang="en-US" sz="3000" b="1" dirty="0">
                <a:solidFill>
                  <a:srgbClr val="C00000"/>
                </a:solidFill>
                <a:latin typeface="Times New Roman" pitchFamily="18" charset="0"/>
                <a:cs typeface="Times New Roman" pitchFamily="18" charset="0"/>
              </a:rPr>
              <a:t> ta </a:t>
            </a:r>
            <a:r>
              <a:rPr lang="en-US" sz="3000" b="1" dirty="0" err="1">
                <a:solidFill>
                  <a:srgbClr val="C00000"/>
                </a:solidFill>
                <a:latin typeface="Times New Roman" pitchFamily="18" charset="0"/>
                <a:cs typeface="Times New Roman" pitchFamily="18" charset="0"/>
              </a:rPr>
              <a:t>nhìn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thấy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các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hành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tinh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trong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Hệ</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Mặt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hãy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giải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thích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bằng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hình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vẽ</a:t>
            </a:r>
            <a:r>
              <a:rPr lang="en-US" sz="3000" b="1" dirty="0">
                <a:solidFill>
                  <a:srgbClr val="C00000"/>
                </a:solidFill>
                <a:latin typeface="Times New Roman" pitchFamily="18" charset="0"/>
                <a:cs typeface="Times New Roman" pitchFamily="18" charset="0"/>
              </a:rPr>
              <a:t>?</a:t>
            </a:r>
          </a:p>
        </p:txBody>
      </p:sp>
      <p:sp>
        <p:nvSpPr>
          <p:cNvPr id="9" name="Rectangle 8"/>
          <p:cNvSpPr/>
          <p:nvPr/>
        </p:nvSpPr>
        <p:spPr>
          <a:xfrm>
            <a:off x="37070" y="1052432"/>
            <a:ext cx="90678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Ta </a:t>
            </a:r>
            <a:r>
              <a:rPr lang="en-US" sz="3000" dirty="0" err="1">
                <a:latin typeface="Times New Roman" pitchFamily="18" charset="0"/>
                <a:cs typeface="Times New Roman" pitchFamily="18" charset="0"/>
              </a:rPr>
              <a:t>nhìn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vì</a:t>
            </a:r>
            <a:r>
              <a:rPr lang="en-US" sz="3000" dirty="0">
                <a:latin typeface="Times New Roman" pitchFamily="18" charset="0"/>
                <a:cs typeface="Times New Roman" pitchFamily="18" charset="0"/>
              </a:rPr>
              <a:t>:</a:t>
            </a:r>
          </a:p>
        </p:txBody>
      </p:sp>
      <p:sp>
        <p:nvSpPr>
          <p:cNvPr id="10" name="Rectangle 9"/>
          <p:cNvSpPr/>
          <p:nvPr/>
        </p:nvSpPr>
        <p:spPr>
          <a:xfrm>
            <a:off x="37070" y="1697046"/>
            <a:ext cx="7555851"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p:nvPr/>
        </p:nvSpPr>
        <p:spPr>
          <a:xfrm>
            <a:off x="0" y="2281821"/>
            <a:ext cx="9144000" cy="1077218"/>
          </a:xfrm>
          <a:prstGeom prst="rect">
            <a:avLst/>
          </a:prstGeom>
        </p:spPr>
        <p:txBody>
          <a:bodyPr wrap="square">
            <a:spAutoFit/>
          </a:bodyPr>
          <a:lstStyle/>
          <a:p>
            <a:r>
              <a:rPr lang="vi-VN" sz="3200" dirty="0">
                <a:latin typeface="Times New Roman" pitchFamily="18" charset="0"/>
                <a:cs typeface="Times New Roman" pitchFamily="18" charset="0"/>
              </a:rPr>
              <a:t>- </a:t>
            </a:r>
            <a:r>
              <a:rPr lang="vi-VN" sz="3000" dirty="0">
                <a:latin typeface="Times New Roman" pitchFamily="18" charset="0"/>
                <a:cs typeface="Times New Roman" pitchFamily="18" charset="0"/>
              </a:rPr>
              <a:t>Các hành tinh quay quanh Mặt trời theo quỹ đạo riêng của nó.</a:t>
            </a:r>
            <a:endParaRPr lang="en-US" sz="3000" dirty="0">
              <a:latin typeface="Times New Roman" pitchFamily="18" charset="0"/>
              <a:cs typeface="Times New Roman" pitchFamily="18" charset="0"/>
            </a:endParaRPr>
          </a:p>
        </p:txBody>
      </p:sp>
      <p:sp>
        <p:nvSpPr>
          <p:cNvPr id="12" name="Rectangle 11"/>
          <p:cNvSpPr/>
          <p:nvPr/>
        </p:nvSpPr>
        <p:spPr>
          <a:xfrm>
            <a:off x="37070" y="3359039"/>
            <a:ext cx="9067800" cy="1938992"/>
          </a:xfrm>
          <a:prstGeom prst="rect">
            <a:avLst/>
          </a:prstGeom>
        </p:spPr>
        <p:txBody>
          <a:bodyPr wrap="square">
            <a:spAutoFit/>
          </a:bodyPr>
          <a:lstStyle/>
          <a:p>
            <a:r>
              <a:rPr lang="vi-VN" sz="3000" dirty="0">
                <a:latin typeface="Times New Roman" pitchFamily="18" charset="0"/>
                <a:cs typeface="Times New Roman" pitchFamily="18" charset="0"/>
              </a:rPr>
              <a:t>- Nên các hành tinh đều nhận được ánh sáng Mặt Trời, và ta nhìn thấy các hành tinh do có ánh sáng phản chiếu từ các hành tinh đó tới mắt ta, khi quan sát qua các dụng cụ hỗ trợ hiện đại.</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875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plus(in)">
                                      <p:cBhvr>
                                        <p:cTn id="26" dur="2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Horizontal)">
                                      <p:cBhvr>
                                        <p:cTn id="3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ì sao ta nhìn thấy các hành tinh trong Hệ Mặt Trời? Em hãy giải thích bằng hình vẽ"/>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8" y="-38100"/>
            <a:ext cx="9144000" cy="1477328"/>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?3 Nếu như em đứng trên Hải Vương tinh, sẽ nhìn thấy Mặt Trời lớn hơn hay nhỏ hơn so với khi ở Trái Đất?</a:t>
            </a:r>
            <a:endParaRPr lang="en-US" sz="30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477328"/>
          </a:xfrm>
          <a:prstGeom prst="rect">
            <a:avLst/>
          </a:prstGeom>
        </p:spPr>
        <p:txBody>
          <a:bodyPr wrap="square">
            <a:spAutoFit/>
          </a:bodyPr>
          <a:lstStyle/>
          <a:p>
            <a:r>
              <a:rPr lang="vi-VN" sz="3000" dirty="0">
                <a:latin typeface="Times New Roman" pitchFamily="18" charset="0"/>
                <a:cs typeface="Times New Roman" pitchFamily="18" charset="0"/>
              </a:rPr>
              <a:t>- Nếu như em đứng trên Hải Vương tinh, sẽ nhìn thấy Mặt Trời nhỏ hơn so với khi ở Trái Đất, vì Trái Đất ở gần Mặt Trời hơn Hải Vương tinh.</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9144000" cy="1015663"/>
          </a:xfrm>
          <a:prstGeom prst="rect">
            <a:avLst/>
          </a:prstGeom>
        </p:spPr>
        <p:txBody>
          <a:bodyPr wrap="square">
            <a:spAutoFit/>
          </a:bodyPr>
          <a:lstStyle/>
          <a:p>
            <a:r>
              <a:rPr lang="vi-VN" sz="3000" b="1" dirty="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000" b="1" dirty="0">
              <a:solidFill>
                <a:srgbClr val="7030A0"/>
              </a:solidFill>
              <a:latin typeface="Times New Roman" pitchFamily="18" charset="0"/>
              <a:cs typeface="Times New Roman" pitchFamily="18" charset="0"/>
            </a:endParaRPr>
          </a:p>
        </p:txBody>
      </p:sp>
      <p:sp>
        <p:nvSpPr>
          <p:cNvPr id="6" name="Rectangle 5"/>
          <p:cNvSpPr/>
          <p:nvPr/>
        </p:nvSpPr>
        <p:spPr>
          <a:xfrm>
            <a:off x="0" y="1186598"/>
            <a:ext cx="91440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Au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p:txBody>
      </p:sp>
      <p:sp>
        <p:nvSpPr>
          <p:cNvPr id="7" name="Rectangle 6"/>
          <p:cNvSpPr/>
          <p:nvPr/>
        </p:nvSpPr>
        <p:spPr>
          <a:xfrm>
            <a:off x="-10297" y="1740596"/>
            <a:ext cx="9144000" cy="1015663"/>
          </a:xfrm>
          <a:prstGeom prst="rect">
            <a:avLst/>
          </a:prstGeom>
        </p:spPr>
        <p:txBody>
          <a:bodyPr wrap="square">
            <a:spAutoFit/>
          </a:bodyPr>
          <a:lstStyle/>
          <a:p>
            <a:r>
              <a:rPr lang="en-US" sz="3000" dirty="0">
                <a:solidFill>
                  <a:srgbClr val="FF0000"/>
                </a:solidFill>
                <a:latin typeface="Times New Roman" pitchFamily="18" charset="0"/>
                <a:cs typeface="Times New Roman" pitchFamily="18" charset="0"/>
              </a:rPr>
              <a:t>1 Au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đơn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vị</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thiên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văn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đvtv</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khoảng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xấp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xỉ</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150 </a:t>
            </a:r>
            <a:r>
              <a:rPr lang="en-US" sz="3000" dirty="0" err="1">
                <a:solidFill>
                  <a:srgbClr val="FF0000"/>
                </a:solidFill>
                <a:latin typeface="Times New Roman" pitchFamily="18" charset="0"/>
                <a:cs typeface="Times New Roman" pitchFamily="18" charset="0"/>
              </a:rPr>
              <a:t>triệu</a:t>
            </a:r>
            <a:r>
              <a:rPr lang="en-US" sz="3000" dirty="0">
                <a:solidFill>
                  <a:srgbClr val="FF0000"/>
                </a:solidFill>
                <a:latin typeface="Times New Roman" pitchFamily="18" charset="0"/>
                <a:cs typeface="Times New Roman" pitchFamily="18" charset="0"/>
              </a:rPr>
              <a:t> km</a:t>
            </a:r>
            <a:endParaRPr lang="en-US" sz="3000" dirty="0">
              <a:solidFill>
                <a:srgbClr val="FF0000"/>
              </a:solidFill>
            </a:endParaRPr>
          </a:p>
        </p:txBody>
      </p:sp>
    </p:spTree>
    <p:extLst>
      <p:ext uri="{BB962C8B-B14F-4D97-AF65-F5344CB8AC3E}">
        <p14:creationId xmlns:p14="http://schemas.microsoft.com/office/powerpoint/2010/main" val="12560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a:latin typeface="Times New Roman" pitchFamily="18" charset="0"/>
                          <a:cs typeface="Times New Roman" pitchFamily="18" charset="0"/>
                        </a:rPr>
                        <a:t>19,2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38" y="152400"/>
            <a:ext cx="9144000" cy="553998"/>
          </a:xfrm>
          <a:prstGeom prst="rect">
            <a:avLst/>
          </a:prstGeom>
        </p:spPr>
        <p:txBody>
          <a:bodyPr wrap="square">
            <a:spAutoFit/>
          </a:bodyPr>
          <a:lstStyle/>
          <a:p>
            <a:r>
              <a:rPr lang="vi-VN" sz="3000" dirty="0">
                <a:solidFill>
                  <a:srgbClr val="7030A0"/>
                </a:solidFill>
                <a:latin typeface="Times New Roman" pitchFamily="18" charset="0"/>
                <a:cs typeface="Times New Roman" pitchFamily="18" charset="0"/>
              </a:rPr>
              <a:t>2.</a:t>
            </a:r>
            <a:r>
              <a:rPr lang="en-US" sz="3000" dirty="0" err="1">
                <a:solidFill>
                  <a:srgbClr val="7030A0"/>
                </a:solidFill>
                <a:latin typeface="Times New Roman" pitchFamily="18" charset="0"/>
                <a:cs typeface="Times New Roman" pitchFamily="18" charset="0"/>
              </a:rPr>
              <a:t>Có</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nhận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xét</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gì</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về</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khoảng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giữa</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hành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tinh</a:t>
            </a:r>
            <a:r>
              <a:rPr lang="en-US" sz="3000" dirty="0">
                <a:solidFill>
                  <a:srgbClr val="7030A0"/>
                </a:solidFill>
                <a:latin typeface="Times New Roman" pitchFamily="18" charset="0"/>
                <a:cs typeface="Times New Roman" pitchFamily="18" charset="0"/>
              </a:rPr>
              <a:t>?</a:t>
            </a:r>
          </a:p>
        </p:txBody>
      </p:sp>
      <p:sp>
        <p:nvSpPr>
          <p:cNvPr id="7" name="Rectangle 6"/>
          <p:cNvSpPr/>
          <p:nvPr/>
        </p:nvSpPr>
        <p:spPr>
          <a:xfrm>
            <a:off x="8238" y="714636"/>
            <a:ext cx="9144000" cy="1015663"/>
          </a:xfrm>
          <a:prstGeom prst="rect">
            <a:avLst/>
          </a:prstGeom>
        </p:spPr>
        <p:txBody>
          <a:bodyPr wrap="square">
            <a:spAutoFit/>
          </a:bodyPr>
          <a:lstStyle/>
          <a:p>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372600" cy="1477328"/>
          </a:xfrm>
          <a:prstGeom prst="rect">
            <a:avLst/>
          </a:prstGeom>
        </p:spPr>
        <p:txBody>
          <a:bodyPr wrap="square">
            <a:spAutoFit/>
          </a:bodyPr>
          <a:lstStyle/>
          <a:p>
            <a:r>
              <a:rPr lang="vi-VN" sz="3000" dirty="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000"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1477328"/>
            <a:ext cx="9144000" cy="5380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401" y="9963"/>
            <a:ext cx="2069797"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Kết Luận</a:t>
            </a:r>
            <a:endParaRPr lang="en-US" sz="3600" b="1" dirty="0">
              <a:solidFill>
                <a:srgbClr val="FF0000"/>
              </a:solidFill>
            </a:endParaRPr>
          </a:p>
        </p:txBody>
      </p:sp>
      <p:sp>
        <p:nvSpPr>
          <p:cNvPr id="4" name="Rectangle 3"/>
          <p:cNvSpPr/>
          <p:nvPr/>
        </p:nvSpPr>
        <p:spPr>
          <a:xfrm>
            <a:off x="0" y="738426"/>
            <a:ext cx="9144000" cy="1938992"/>
          </a:xfrm>
          <a:prstGeom prst="rect">
            <a:avLst/>
          </a:prstGeom>
        </p:spPr>
        <p:txBody>
          <a:bodyPr wrap="square">
            <a:spAutoFit/>
          </a:bodyPr>
          <a:lstStyle/>
          <a:p>
            <a:r>
              <a:rPr lang="vi-VN" sz="3000" dirty="0">
                <a:latin typeface="Times New Roman" pitchFamily="18" charset="0"/>
                <a:cs typeface="Times New Roman" pitchFamily="18" charset="0"/>
              </a:rPr>
              <a:t>- Hệ Mặt Trời ( hay Thái Dương Hệ) gồm: Mặt Trời ở trung tâm và tám hành tinh quay quanh là: Thuỷ tinh, Kim tỉnh, Trái Đất, Hoả tinh, Mộc tinh, Thổ tinh, Thiên Vương tinh, Hải Vương tinh</a:t>
            </a:r>
            <a:endParaRPr lang="en-US" sz="3000" dirty="0">
              <a:latin typeface="Times New Roman" pitchFamily="18" charset="0"/>
              <a:cs typeface="Times New Roman" pitchFamily="18" charset="0"/>
            </a:endParaRPr>
          </a:p>
        </p:txBody>
      </p:sp>
      <p:sp>
        <p:nvSpPr>
          <p:cNvPr id="5" name="Rectangle 4"/>
          <p:cNvSpPr/>
          <p:nvPr/>
        </p:nvSpPr>
        <p:spPr>
          <a:xfrm>
            <a:off x="0" y="2677418"/>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 Mặt Trời, vừa tự quay quanh trục của nó.</a:t>
            </a:r>
            <a:endParaRPr lang="en-US" sz="3000" dirty="0">
              <a:latin typeface="Times New Roman" pitchFamily="18" charset="0"/>
              <a:cs typeface="Times New Roman" pitchFamily="18" charset="0"/>
            </a:endParaRPr>
          </a:p>
        </p:txBody>
      </p:sp>
      <p:sp>
        <p:nvSpPr>
          <p:cNvPr id="6" name="Rectangle 5"/>
          <p:cNvSpPr/>
          <p:nvPr/>
        </p:nvSpPr>
        <p:spPr>
          <a:xfrm>
            <a:off x="-16476" y="3693081"/>
            <a:ext cx="9144000" cy="1015663"/>
          </a:xfrm>
          <a:prstGeom prst="rect">
            <a:avLst/>
          </a:prstGeom>
        </p:spPr>
        <p:txBody>
          <a:bodyPr wrap="square">
            <a:spAutoFit/>
          </a:bodyPr>
          <a:lstStyle/>
          <a:p>
            <a:r>
              <a:rPr lang="vi-VN" sz="3000" dirty="0">
                <a:latin typeface="Times New Roman" pitchFamily="18" charset="0"/>
                <a:cs typeface="Times New Roman" pitchFamily="18" charset="0"/>
              </a:rPr>
              <a:t>- Khoảng cách từ các hành tinh đến Mặt Trời là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sp>
        <p:nvSpPr>
          <p:cNvPr id="3" name="Rectangle 2"/>
          <p:cNvSpPr/>
          <p:nvPr/>
        </p:nvSpPr>
        <p:spPr>
          <a:xfrm>
            <a:off x="0" y="0"/>
            <a:ext cx="9144000" cy="553998"/>
          </a:xfrm>
          <a:prstGeom prst="rect">
            <a:avLst/>
          </a:prstGeom>
        </p:spPr>
        <p:txBody>
          <a:bodyPr wrap="square">
            <a:spAutoFit/>
          </a:bodyPr>
          <a:lstStyle/>
          <a:p>
            <a:pPr algn="ctr"/>
            <a:r>
              <a:rPr lang="vi-VN" sz="3000" dirty="0">
                <a:latin typeface="Times New Roman" pitchFamily="18" charset="0"/>
                <a:cs typeface="Times New Roman" pitchFamily="18" charset="0"/>
              </a:rPr>
              <a:t>Chỉ ra vị trí của Trái Đất trong Hệ Mặt Trời.</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9067800" cy="2862322"/>
          </a:xfrm>
          <a:prstGeom prst="rect">
            <a:avLst/>
          </a:prstGeom>
        </p:spPr>
        <p:txBody>
          <a:bodyPr wrap="square">
            <a:spAutoFit/>
          </a:bodyPr>
          <a:lstStyle/>
          <a:p>
            <a:r>
              <a:rPr lang="vi-VN" sz="3000" dirty="0">
                <a:latin typeface="Times New Roman" pitchFamily="18" charset="0"/>
                <a:cs typeface="Times New Roman" pitchFamily="18" charset="0"/>
              </a:rPr>
              <a:t>Trái Đất còn có tên gọi khác là Địa Cầu hay Hành tinh Xanh, trong Thái Dương Hệ hành tinh này có vị trí thứ 3 tính từ Mặt Trời. 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a:latin typeface="Times New Roman" pitchFamily="18" charset="0"/>
                <a:cs typeface="Times New Roman" pitchFamily="18" charset="0"/>
              </a:rPr>
              <a:t>Vận dụng: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0"/>
            <a:ext cx="2198038" cy="646331"/>
          </a:xfrm>
          <a:prstGeom prst="rect">
            <a:avLst/>
          </a:prstGeom>
        </p:spPr>
        <p:txBody>
          <a:bodyPr wrap="none">
            <a:spAutoFit/>
          </a:bodyPr>
          <a:lstStyle/>
          <a:p>
            <a:r>
              <a:rPr lang="vi-VN" sz="3600" b="1" dirty="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4708981"/>
          </a:xfrm>
          <a:prstGeom prst="rect">
            <a:avLst/>
          </a:prstGeom>
        </p:spPr>
        <p:txBody>
          <a:bodyPr wrap="square">
            <a:spAutoFit/>
          </a:bodyPr>
          <a:lstStyle/>
          <a:p>
            <a:r>
              <a:rPr lang="vi-VN" sz="3000" b="1" dirty="0">
                <a:latin typeface="Times New Roman" pitchFamily="18" charset="0"/>
                <a:cs typeface="Times New Roman" pitchFamily="18" charset="0"/>
              </a:rPr>
              <a:t>Câu 1. Các hành tinh quay quanh Mặt Trời sắp xếp theo khoảng cách đến Mặt Trời từ gần đến xa là:</a:t>
            </a:r>
          </a:p>
          <a:p>
            <a:r>
              <a:rPr lang="vi-VN" sz="3000" dirty="0">
                <a:latin typeface="Times New Roman" pitchFamily="18" charset="0"/>
                <a:cs typeface="Times New Roman" pitchFamily="18" charset="0"/>
              </a:rPr>
              <a:t>A. Hoả tinh, Thuỷ tinh, Trái Đất, Kim tinh, Mộc tinh, Thổ tinh, Hải Vương tinh, Thiên Vương tinh.</a:t>
            </a:r>
          </a:p>
          <a:p>
            <a:r>
              <a:rPr lang="vi-VN" sz="3000" dirty="0">
                <a:latin typeface="Times New Roman" pitchFamily="18" charset="0"/>
                <a:cs typeface="Times New Roman" pitchFamily="18" charset="0"/>
              </a:rPr>
              <a:t>B. Thuỷ tinh, Kim tinh, Hoả tinh, Trái Đất, Mộc tinh, Thổ tinh, Thiên Vương tinh, Hải Vương tinh.</a:t>
            </a:r>
          </a:p>
          <a:p>
            <a:r>
              <a:rPr lang="vi-VN" sz="3000" dirty="0">
                <a:latin typeface="Times New Roman" pitchFamily="18" charset="0"/>
                <a:cs typeface="Times New Roman" pitchFamily="18" charset="0"/>
              </a:rPr>
              <a:t>C Kim tinh, Thuỷ tính, Trái Đất, Hoả tinh, Thổ tinh, Mộc tính, Thiên Vương tinh, Hải Vương tinh.</a:t>
            </a:r>
          </a:p>
          <a:p>
            <a:r>
              <a:rPr lang="vi-VN" sz="3000" dirty="0">
                <a:latin typeface="Times New Roman" pitchFamily="18" charset="0"/>
                <a:cs typeface="Times New Roman" pitchFamily="18" charset="0"/>
              </a:rPr>
              <a:t>D. Thuỷ tinh, Kim tỉnh, Trái Đất, Hoả tinh, Mộc tinh, Thổ tinh, Thiên Vương tinh, Hải Vương tinh.</a:t>
            </a:r>
          </a:p>
        </p:txBody>
      </p:sp>
      <p:sp>
        <p:nvSpPr>
          <p:cNvPr id="5" name="Oval 4"/>
          <p:cNvSpPr/>
          <p:nvPr/>
        </p:nvSpPr>
        <p:spPr>
          <a:xfrm>
            <a:off x="0" y="44196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2. Hãy khoanh vào từ “Đúng” hoặc “Sai” để đánh giá các câu dưới đây.</a:t>
            </a:r>
          </a:p>
          <a:p>
            <a:br>
              <a:rPr lang="vi-VN" dirty="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p>
        </p:txBody>
      </p:sp>
      <p:sp>
        <p:nvSpPr>
          <p:cNvPr id="14" name="Rectangle 13"/>
          <p:cNvSpPr/>
          <p:nvPr/>
        </p:nvSpPr>
        <p:spPr>
          <a:xfrm>
            <a:off x="7696200" y="19812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5" name="Rectangle 14"/>
          <p:cNvSpPr/>
          <p:nvPr/>
        </p:nvSpPr>
        <p:spPr>
          <a:xfrm>
            <a:off x="7772400" y="2971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6" name="Rectangle 15"/>
          <p:cNvSpPr/>
          <p:nvPr/>
        </p:nvSpPr>
        <p:spPr>
          <a:xfrm>
            <a:off x="7772400" y="5638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77328"/>
          </a:xfrm>
          <a:prstGeom prst="rect">
            <a:avLst/>
          </a:prstGeom>
        </p:spPr>
        <p:txBody>
          <a:bodyPr wrap="square">
            <a:spAutoFit/>
          </a:bodyPr>
          <a:lstStyle/>
          <a:p>
            <a:r>
              <a:rPr lang="vi-VN" sz="3000" dirty="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000" dirty="0">
              <a:solidFill>
                <a:srgbClr val="C00000"/>
              </a:solidFill>
              <a:latin typeface="Times New Roman" pitchFamily="18" charset="0"/>
              <a:cs typeface="Times New Roman" pitchFamily="18" charset="0"/>
            </a:endParaRPr>
          </a:p>
        </p:txBody>
      </p:sp>
      <p:sp>
        <p:nvSpPr>
          <p:cNvPr id="6" name="Rectangle 5"/>
          <p:cNvSpPr/>
          <p:nvPr/>
        </p:nvSpPr>
        <p:spPr>
          <a:xfrm>
            <a:off x="2059" y="1542879"/>
            <a:ext cx="9144000" cy="1015663"/>
          </a:xfrm>
          <a:prstGeom prst="rect">
            <a:avLst/>
          </a:prstGeom>
        </p:spPr>
        <p:txBody>
          <a:bodyPr wrap="square">
            <a:spAutoFit/>
          </a:bodyPr>
          <a:lstStyle/>
          <a:p>
            <a:r>
              <a:rPr lang="vi-VN" sz="3000" dirty="0">
                <a:latin typeface="Times New Roman" pitchFamily="18" charset="0"/>
                <a:cs typeface="Times New Roman" pitchFamily="18" charset="0"/>
              </a:rPr>
              <a:t>Về khối lượng: Thuỷ tinh; Hoả tinh; Kim tinh; Trái Đất; Thiên Vương tinh; Hải Vương tinh; Thổ tinh; Mộc tinh.</a:t>
            </a:r>
          </a:p>
        </p:txBody>
      </p:sp>
      <p:sp>
        <p:nvSpPr>
          <p:cNvPr id="7" name="Rectangle 6"/>
          <p:cNvSpPr/>
          <p:nvPr/>
        </p:nvSpPr>
        <p:spPr>
          <a:xfrm>
            <a:off x="0" y="2624093"/>
            <a:ext cx="8915400" cy="1015663"/>
          </a:xfrm>
          <a:prstGeom prst="rect">
            <a:avLst/>
          </a:prstGeom>
        </p:spPr>
        <p:txBody>
          <a:bodyPr wrap="square">
            <a:spAutoFit/>
          </a:bodyPr>
          <a:lstStyle/>
          <a:p>
            <a:r>
              <a:rPr lang="vi-VN" sz="3000" dirty="0">
                <a:latin typeface="Times New Roman" pitchFamily="18" charset="0"/>
                <a:cs typeface="Times New Roman" pitchFamily="18" charset="0"/>
              </a:rPr>
              <a:t>Về kích thước: Thuỷ tinh; Hoả tinh; Kim tinh; Trái Đất; Hải Vương tinh; Thiên Vương tinh; Thổ tinh; Mộc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a:latin typeface="Times New Roman" pitchFamily="18" charset="0"/>
                <a:cs typeface="Times New Roman" pitchFamily="18" charset="0"/>
              </a:rPr>
              <a:t>Vận dụng công thức tính khoảng cách:</a:t>
            </a:r>
          </a:p>
        </p:txBody>
      </p:sp>
      <p:sp>
        <p:nvSpPr>
          <p:cNvPr id="6" name="Rectangle 5"/>
          <p:cNvSpPr/>
          <p:nvPr/>
        </p:nvSpPr>
        <p:spPr>
          <a:xfrm>
            <a:off x="0" y="4572000"/>
            <a:ext cx="9144000" cy="1077218"/>
          </a:xfrm>
          <a:prstGeom prst="rect">
            <a:avLst/>
          </a:prstGeom>
        </p:spPr>
        <p:txBody>
          <a:bodyPr wrap="square">
            <a:spAutoFit/>
          </a:bodyPr>
          <a:lstStyle/>
          <a:p>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Thuỷ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0,61 (AU) -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8,54 (AU)</a:t>
            </a:r>
          </a:p>
        </p:txBody>
      </p:sp>
      <p:sp>
        <p:nvSpPr>
          <p:cNvPr id="7" name="Rectangle 6"/>
          <p:cNvSpPr/>
          <p:nvPr/>
        </p:nvSpPr>
        <p:spPr>
          <a:xfrm>
            <a:off x="0" y="5562600"/>
            <a:ext cx="8915400" cy="1077218"/>
          </a:xfrm>
          <a:prstGeom prst="rect">
            <a:avLst/>
          </a:prstGeom>
        </p:spPr>
        <p:txBody>
          <a:bodyPr wrap="square">
            <a:spAutoFit/>
          </a:bodyPr>
          <a:lstStyle/>
          <a:p>
            <a:r>
              <a:rPr lang="vi-VN" sz="3200" dirty="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a:bodyPr>
          <a:lstStyle/>
          <a:p>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đặc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trưng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8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Hệ</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endParaRPr lang="vi-VN" sz="3000"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1057014257"/>
              </p:ext>
            </p:extLst>
          </p:nvPr>
        </p:nvGraphicFramePr>
        <p:xfrm>
          <a:off x="49426" y="762000"/>
          <a:ext cx="9094573" cy="5623560"/>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3966464287"/>
                    </a:ext>
                  </a:extLst>
                </a:gridCol>
                <a:gridCol w="2899215">
                  <a:extLst>
                    <a:ext uri="{9D8B030D-6E8A-4147-A177-3AD203B41FA5}">
                      <a16:colId xmlns:a16="http://schemas.microsoft.com/office/drawing/2014/main" val="3255770381"/>
                    </a:ext>
                  </a:extLst>
                </a:gridCol>
                <a:gridCol w="339119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vi-VN" sz="2600" baseline="0" dirty="0">
                          <a:latin typeface="Times New Roman" pitchFamily="18" charset="0"/>
                          <a:cs typeface="Times New Roman" pitchFamily="18" charset="0"/>
                        </a:rPr>
                        <a:t> </a:t>
                      </a:r>
                      <a:r>
                        <a:rPr lang="en-US" sz="2600" dirty="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502920">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553916">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 y="29497"/>
            <a:ext cx="9144000" cy="553998"/>
          </a:xfrm>
          <a:prstGeom prst="rect">
            <a:avLst/>
          </a:prstGeom>
        </p:spPr>
        <p:txBody>
          <a:bodyPr wrap="square">
            <a:spAutoFit/>
          </a:bodyPr>
          <a:lstStyle/>
          <a:p>
            <a:r>
              <a:rPr lang="vi-VN" sz="3000" dirty="0">
                <a:latin typeface="Times New Roman" pitchFamily="18" charset="0"/>
                <a:cs typeface="Times New Roman" pitchFamily="18" charset="0"/>
              </a:rPr>
              <a:t>- N</a:t>
            </a:r>
            <a:r>
              <a:rPr lang="en-US" sz="3000" dirty="0" err="1">
                <a:latin typeface="Times New Roman" pitchFamily="18" charset="0"/>
                <a:cs typeface="Times New Roman" pitchFamily="18" charset="0"/>
              </a:rPr>
              <a:t>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a:t>
            </a:r>
          </a:p>
        </p:txBody>
      </p:sp>
      <p:sp>
        <p:nvSpPr>
          <p:cNvPr id="5" name="Rectangle 4"/>
          <p:cNvSpPr/>
          <p:nvPr/>
        </p:nvSpPr>
        <p:spPr>
          <a:xfrm>
            <a:off x="-14748" y="553998"/>
            <a:ext cx="9144000" cy="553998"/>
          </a:xfrm>
          <a:prstGeom prst="rect">
            <a:avLst/>
          </a:prstGeom>
        </p:spPr>
        <p:txBody>
          <a:bodyPr wrap="squar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Thổ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 Thủy tinh</a:t>
            </a:r>
            <a:r>
              <a:rPr lang="en-US" sz="3000" dirty="0">
                <a:latin typeface="Times New Roman" pitchFamily="18" charset="0"/>
                <a:cs typeface="Times New Roman" pitchFamily="18" charset="0"/>
              </a:rPr>
              <a:t>….</a:t>
            </a:r>
          </a:p>
        </p:txBody>
      </p:sp>
      <p:sp>
        <p:nvSpPr>
          <p:cNvPr id="6" name="Rectangle 5"/>
          <p:cNvSpPr/>
          <p:nvPr/>
        </p:nvSpPr>
        <p:spPr>
          <a:xfrm>
            <a:off x="0" y="1032301"/>
            <a:ext cx="6561412" cy="553998"/>
          </a:xfrm>
          <a:prstGeom prst="rect">
            <a:avLst/>
          </a:prstGeom>
        </p:spPr>
        <p:txBody>
          <a:bodyPr wrap="non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thạch</a:t>
            </a:r>
            <a:r>
              <a:rPr lang="en-US" sz="3000" dirty="0">
                <a:latin typeface="Times New Roman" pitchFamily="18" charset="0"/>
                <a:cs typeface="Times New Roman" pitchFamily="18" charset="0"/>
              </a:rPr>
              <a:t>,….</a:t>
            </a: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1632497"/>
            <a:ext cx="8991600" cy="5225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barn(inHorizontal)">
                                      <p:cBhvr>
                                        <p:cTn id="2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0"/>
            <a:ext cx="9129253" cy="2862322"/>
          </a:xfrm>
          <a:prstGeom prst="rect">
            <a:avLst/>
          </a:prstGeom>
        </p:spPr>
        <p:txBody>
          <a:bodyPr wrap="square">
            <a:spAutoFit/>
          </a:bodyPr>
          <a:lstStyle/>
          <a:p>
            <a:r>
              <a:rPr lang="en-US" sz="3000">
                <a:latin typeface="Times New Roman" pitchFamily="18" charset="0"/>
                <a:cs typeface="Times New Roman" pitchFamily="18" charset="0"/>
              </a:rPr>
              <a:t> </a:t>
            </a:r>
            <a:r>
              <a:rPr lang="vi-VN" sz="3000">
                <a:latin typeface="+mj-lt"/>
              </a:rPr>
              <a:t>- Hệ Mặt Trời gồm Mặt Trời và</a:t>
            </a:r>
            <a:r>
              <a:rPr lang="en-US" sz="3000">
                <a:latin typeface="+mj-lt"/>
              </a:rPr>
              <a:t> </a:t>
            </a:r>
            <a:r>
              <a:rPr lang="en-US" sz="3000">
                <a:latin typeface="Times New Roman" pitchFamily="18" charset="0"/>
                <a:cs typeface="Times New Roman" pitchFamily="18" charset="0"/>
              </a:rPr>
              <a:t>tám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tinh</a:t>
            </a:r>
            <a:r>
              <a:rPr lang="vi-VN" sz="3000">
                <a:latin typeface="Times New Roman" pitchFamily="18" charset="0"/>
                <a:cs typeface="Times New Roman" pitchFamily="18" charset="0"/>
              </a:rPr>
              <a:t> </a:t>
            </a:r>
            <a:r>
              <a:rPr lang="en-US" sz="3000">
                <a:latin typeface="Times New Roman" pitchFamily="18" charset="0"/>
                <a:cs typeface="Times New Roman" pitchFamily="18" charset="0"/>
              </a:rPr>
              <a:t>(</a:t>
            </a:r>
            <a:r>
              <a:rPr lang="vi-VN" sz="3000">
                <a:latin typeface="Times New Roman" pitchFamily="18" charset="0"/>
                <a:cs typeface="Times New Roman" pitchFamily="18" charset="0"/>
              </a:rPr>
              <a:t> </a:t>
            </a:r>
            <a:r>
              <a:rPr lang="vi-VN" sz="3000" dirty="0">
                <a:latin typeface="Times New Roman" pitchFamily="18" charset="0"/>
                <a:cs typeface="Times New Roman" pitchFamily="18" charset="0"/>
              </a:rPr>
              <a:t>Thuỷ tinh, Kim tinh, Trái Đất, Hoả tinh, Mộc tinh, Thổ tinh, Thiên Vương tinh, Hải </a:t>
            </a:r>
            <a:r>
              <a:rPr lang="vi-VN" sz="3000">
                <a:latin typeface="Times New Roman" pitchFamily="18" charset="0"/>
                <a:cs typeface="Times New Roman" pitchFamily="18" charset="0"/>
              </a:rPr>
              <a:t>Vương tinh</a:t>
            </a:r>
            <a:r>
              <a:rPr lang="en-US" sz="3000">
                <a:latin typeface="Times New Roman" pitchFamily="18" charset="0"/>
                <a:cs typeface="Times New Roman" pitchFamily="18" charset="0"/>
              </a:rPr>
              <a:t>) . </a:t>
            </a:r>
            <a:r>
              <a:rPr lang="vi-VN" sz="3000">
                <a:latin typeface="Times New Roman" pitchFamily="18" charset="0"/>
                <a:cs typeface="Times New Roman" pitchFamily="18" charset="0"/>
              </a:rPr>
              <a:t>Hơn một trăm vệ tinh, các sao chổi, các tiểu hành tinh, các thiên thạch khác và bụi vũ trụ.</a:t>
            </a:r>
            <a:endParaRPr lang="en-US" sz="300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07CA102-AAFA-4385-A8E0-A436C9BE6984}"/>
              </a:ext>
            </a:extLst>
          </p:cNvPr>
          <p:cNvSpPr/>
          <p:nvPr/>
        </p:nvSpPr>
        <p:spPr>
          <a:xfrm>
            <a:off x="0" y="0"/>
            <a:ext cx="3064365" cy="646331"/>
          </a:xfrm>
          <a:prstGeom prst="rect">
            <a:avLst/>
          </a:prstGeom>
        </p:spPr>
        <p:txBody>
          <a:bodyPr wrap="none">
            <a:spAutoFit/>
          </a:bodyPr>
          <a:lstStyle/>
          <a:p>
            <a:pPr fontAlgn="base"/>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11" name="Picture 2" descr="https://luattreem.vn/wp-content/uploads/2022/01/He-Mat-Troi1.png">
            <a:extLst>
              <a:ext uri="{FF2B5EF4-FFF2-40B4-BE49-F238E27FC236}">
                <a16:creationId xmlns:a16="http://schemas.microsoft.com/office/drawing/2014/main" id="{60914A51-9D22-44E1-9473-018F2A35B0E8}"/>
              </a:ext>
            </a:extLst>
          </p:cNvPr>
          <p:cNvPicPr>
            <a:picLocks noChangeAspect="1" noChangeArrowheads="1"/>
          </p:cNvPicPr>
          <p:nvPr/>
        </p:nvPicPr>
        <p:blipFill>
          <a:blip r:embed="rId3"/>
          <a:srcRect/>
          <a:stretch>
            <a:fillRect/>
          </a:stretch>
        </p:blipFill>
        <p:spPr bwMode="auto">
          <a:xfrm>
            <a:off x="3064364" y="2745496"/>
            <a:ext cx="6003435" cy="4112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Bottom)">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quanhMặt Trời, vừa tự quay quanh trục của nó.</a:t>
            </a:r>
            <a:endParaRPr lang="en-US" sz="30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015663"/>
            <a:ext cx="9144000" cy="584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1447800" y="0"/>
            <a:ext cx="7086600" cy="4724400"/>
          </a:xfrm>
          <a:prstGeom prst="rect">
            <a:avLst/>
          </a:prstGeom>
          <a:noFill/>
        </p:spPr>
      </p:pic>
      <p:sp>
        <p:nvSpPr>
          <p:cNvPr id="9" name="Rectangle 8"/>
          <p:cNvSpPr/>
          <p:nvPr/>
        </p:nvSpPr>
        <p:spPr>
          <a:xfrm>
            <a:off x="0" y="4233662"/>
            <a:ext cx="1260281" cy="553998"/>
          </a:xfrm>
          <a:prstGeom prst="rect">
            <a:avLst/>
          </a:prstGeom>
        </p:spPr>
        <p:txBody>
          <a:bodyPr wrap="none">
            <a:spAutoFit/>
          </a:bodyPr>
          <a:lstStyle/>
          <a:p>
            <a:r>
              <a:rPr lang="vi-VN" sz="3000" b="1" i="1" dirty="0">
                <a:latin typeface="Times New Roman" pitchFamily="18" charset="0"/>
                <a:cs typeface="Times New Roman" pitchFamily="18" charset="0"/>
              </a:rPr>
              <a:t>Lưu ý:</a:t>
            </a:r>
            <a:endParaRPr lang="en-US" sz="3000" dirty="0">
              <a:latin typeface="Times New Roman" pitchFamily="18" charset="0"/>
              <a:cs typeface="Times New Roman" pitchFamily="18" charset="0"/>
            </a:endParaRPr>
          </a:p>
        </p:txBody>
      </p:sp>
      <p:sp>
        <p:nvSpPr>
          <p:cNvPr id="10" name="Rectangle 9"/>
          <p:cNvSpPr/>
          <p:nvPr/>
        </p:nvSpPr>
        <p:spPr>
          <a:xfrm>
            <a:off x="-1" y="4816492"/>
            <a:ext cx="9144001" cy="2062103"/>
          </a:xfrm>
          <a:prstGeom prst="rect">
            <a:avLst/>
          </a:prstGeom>
        </p:spPr>
        <p:txBody>
          <a:bodyPr wrap="square">
            <a:spAutoFit/>
          </a:bodyPr>
          <a:lstStyle/>
          <a:p>
            <a:r>
              <a:rPr lang="vi-VN" sz="3200" dirty="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236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9" y="-24714"/>
            <a:ext cx="91440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a:t>
            </a:r>
            <a:r>
              <a:rPr lang="vi-VN" sz="3000" dirty="0">
                <a:solidFill>
                  <a:srgbClr val="FF0000"/>
                </a:solidFill>
                <a:latin typeface="Times New Roman" pitchFamily="18" charset="0"/>
                <a:cs typeface="Times New Roman" pitchFamily="18" charset="0"/>
              </a:rPr>
              <a:t>1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gần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a:t>
            </a:r>
          </a:p>
        </p:txBody>
      </p:sp>
      <p:sp>
        <p:nvSpPr>
          <p:cNvPr id="8" name="Rectangle 7"/>
          <p:cNvSpPr/>
          <p:nvPr/>
        </p:nvSpPr>
        <p:spPr>
          <a:xfrm>
            <a:off x="0" y="1052504"/>
            <a:ext cx="9144000" cy="1077218"/>
          </a:xfrm>
          <a:prstGeom prst="rect">
            <a:avLst/>
          </a:prstGeom>
        </p:spPr>
        <p:txBody>
          <a:bodyPr wrap="square">
            <a:spAutoFit/>
          </a:bodyPr>
          <a:lstStyle/>
          <a:p>
            <a:r>
              <a:rPr lang="vi-VN" dirty="0"/>
              <a:t> </a:t>
            </a:r>
            <a:r>
              <a:rPr lang="vi-VN" sz="3000" dirty="0"/>
              <a:t>- </a:t>
            </a:r>
            <a:r>
              <a:rPr lang="vi-VN" sz="3200" dirty="0">
                <a:latin typeface="Times New Roman" pitchFamily="18" charset="0"/>
                <a:cs typeface="Times New Roman" pitchFamily="18" charset="0"/>
              </a:rPr>
              <a:t>Hành tinh gần Mặt Trời nhất là Thủy Tinh.</a:t>
            </a:r>
          </a:p>
          <a:p>
            <a:r>
              <a:rPr lang="vi-VN" sz="3200" dirty="0">
                <a:latin typeface="Times New Roman" pitchFamily="18" charset="0"/>
                <a:cs typeface="Times New Roman" pitchFamily="18" charset="0"/>
              </a:rPr>
              <a:t>- Hành tinh xa Mặt Trời nhất là Hải Vương Tinh.</a:t>
            </a:r>
          </a:p>
        </p:txBody>
      </p:sp>
      <p:sp>
        <p:nvSpPr>
          <p:cNvPr id="9" name="Rectangle 8"/>
          <p:cNvSpPr/>
          <p:nvPr/>
        </p:nvSpPr>
        <p:spPr>
          <a:xfrm>
            <a:off x="-4118" y="2137960"/>
            <a:ext cx="9144000" cy="2400657"/>
          </a:xfrm>
          <a:prstGeom prst="rect">
            <a:avLst/>
          </a:prstGeom>
        </p:spPr>
        <p:txBody>
          <a:bodyPr wrap="square">
            <a:spAutoFit/>
          </a:bodyPr>
          <a:lstStyle/>
          <a:p>
            <a:r>
              <a:rPr lang="vi-VN" sz="3000" dirty="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000" dirty="0">
              <a:solidFill>
                <a:srgbClr val="002060"/>
              </a:solidFill>
              <a:latin typeface="Times New Roman" pitchFamily="18" charset="0"/>
              <a:cs typeface="Times New Roman" pitchFamily="18" charset="0"/>
            </a:endParaRPr>
          </a:p>
        </p:txBody>
      </p:sp>
      <p:sp>
        <p:nvSpPr>
          <p:cNvPr id="10" name="Rectangle 9"/>
          <p:cNvSpPr/>
          <p:nvPr/>
        </p:nvSpPr>
        <p:spPr>
          <a:xfrm>
            <a:off x="0" y="4343400"/>
            <a:ext cx="9144000" cy="1938992"/>
          </a:xfrm>
          <a:prstGeom prst="rect">
            <a:avLst/>
          </a:prstGeom>
        </p:spPr>
        <p:txBody>
          <a:bodyPr wrap="square">
            <a:spAutoFit/>
          </a:bodyPr>
          <a:lstStyle/>
          <a:p>
            <a:r>
              <a:rPr lang="vi-VN" sz="3000" dirty="0">
                <a:latin typeface="Times New Roman" pitchFamily="18" charset="0"/>
                <a:cs typeface="Times New Roman" pitchFamily="18" charset="0"/>
              </a:rPr>
              <a:t>Dự đoán: thời gian quay quanh Mặt Trời của các hành tinh không giống nhau, vì: Mỗi hành tinh quay quanh Mặt Trời với quỹ đạo khác nhau nên sẽ có thời gian quay quanh Mặt Trời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442"/>
            <a:ext cx="5948873" cy="646331"/>
          </a:xfrm>
          <a:prstGeom prst="rect">
            <a:avLst/>
          </a:prstGeom>
        </p:spPr>
        <p:txBody>
          <a:bodyPr wrap="none">
            <a:spAutoFit/>
          </a:bodyPr>
          <a:lstStyle/>
          <a:p>
            <a:pPr fontAlgn="base"/>
            <a:r>
              <a:rPr lang="en-US" sz="3000" b="1" dirty="0">
                <a:latin typeface="Times New Roman" pitchFamily="18" charset="0"/>
                <a:cs typeface="Times New Roman" pitchFamily="18" charset="0"/>
              </a:rPr>
              <a:t>II.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p>
        </p:txBody>
      </p:sp>
      <p:sp>
        <p:nvSpPr>
          <p:cNvPr id="6" name="Rectangle 5"/>
          <p:cNvSpPr/>
          <p:nvPr/>
        </p:nvSpPr>
        <p:spPr>
          <a:xfrm>
            <a:off x="0" y="681773"/>
            <a:ext cx="88392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1.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7" name="Rectangle 6"/>
          <p:cNvSpPr/>
          <p:nvPr/>
        </p:nvSpPr>
        <p:spPr>
          <a:xfrm>
            <a:off x="0" y="1235771"/>
            <a:ext cx="9144000" cy="1477328"/>
          </a:xfrm>
          <a:prstGeom prst="rect">
            <a:avLst/>
          </a:prstGeom>
        </p:spPr>
        <p:txBody>
          <a:bodyPr wrap="square">
            <a:spAutoFit/>
          </a:bodyPr>
          <a:lstStyle/>
          <a:p>
            <a:r>
              <a:rPr lang="vi-VN" sz="3000" dirty="0">
                <a:latin typeface="Times New Roman" pitchFamily="18" charset="0"/>
                <a:cs typeface="Times New Roman" pitchFamily="18" charset="0"/>
              </a:rPr>
              <a:t>- Bốn hành tinh vòng trong là: Thủy tinh, Kim tinh, Trái Đất và Hỏa tinh nằm ở phía trong vành đai tiểu hành tinh chính, có thành phần chủ yếu từ silicat và các kim loại.</a:t>
            </a:r>
            <a:endParaRPr lang="en-US" sz="3000" dirty="0">
              <a:latin typeface="Times New Roman" pitchFamily="18" charset="0"/>
              <a:cs typeface="Times New Roman" pitchFamily="18" charset="0"/>
            </a:endParaRPr>
          </a:p>
        </p:txBody>
      </p:sp>
      <p:sp>
        <p:nvSpPr>
          <p:cNvPr id="8" name="Rectangle 7"/>
          <p:cNvSpPr/>
          <p:nvPr/>
        </p:nvSpPr>
        <p:spPr>
          <a:xfrm>
            <a:off x="0" y="2698922"/>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khá gần Mặt Trời nên có nhiệt độ cao.</a:t>
            </a:r>
            <a:endParaRPr lang="en-US" sz="3000" dirty="0">
              <a:latin typeface="Times New Roman" pitchFamily="18" charset="0"/>
              <a:cs typeface="Times New Roman" pitchFamily="18" charset="0"/>
            </a:endParaRPr>
          </a:p>
        </p:txBody>
      </p:sp>
      <p:pic>
        <p:nvPicPr>
          <p:cNvPr id="9" name="Picture 8"/>
          <p:cNvPicPr>
            <a:picLocks noChangeAspect="1"/>
          </p:cNvPicPr>
          <p:nvPr/>
        </p:nvPicPr>
        <p:blipFill>
          <a:blip r:embed="rId2"/>
          <a:srcRect/>
          <a:stretch>
            <a:fillRect/>
          </a:stretch>
        </p:blipFill>
        <p:spPr bwMode="auto">
          <a:xfrm>
            <a:off x="0" y="3714584"/>
            <a:ext cx="9144000" cy="31434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a:t>
            </a:r>
          </a:p>
        </p:txBody>
      </p:sp>
      <p:sp>
        <p:nvSpPr>
          <p:cNvPr id="9" name="Rectangle 8"/>
          <p:cNvSpPr/>
          <p:nvPr/>
        </p:nvSpPr>
        <p:spPr>
          <a:xfrm>
            <a:off x="0" y="1447800"/>
            <a:ext cx="9144000" cy="1015663"/>
          </a:xfrm>
          <a:prstGeom prst="rect">
            <a:avLst/>
          </a:prstGeom>
        </p:spPr>
        <p:txBody>
          <a:bodyPr wrap="square">
            <a:spAutoFit/>
          </a:bodyPr>
          <a:lstStyle/>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endParaRPr lang="vi-VN"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1,03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slide(fromBottom)">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1781</Words>
  <Application>Microsoft Office PowerPoint</Application>
  <PresentationFormat>On-screen Show (4:3)</PresentationFormat>
  <Paragraphs>145</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luhoai.90.db@gmail.com</cp:lastModifiedBy>
  <cp:revision>87</cp:revision>
  <dcterms:created xsi:type="dcterms:W3CDTF">2022-02-20T11:53:28Z</dcterms:created>
  <dcterms:modified xsi:type="dcterms:W3CDTF">2025-05-23T07:38:16Z</dcterms:modified>
</cp:coreProperties>
</file>