
<file path=[Content_Types].xml><?xml version="1.0" encoding="utf-8"?>
<Types xmlns="http://schemas.openxmlformats.org/package/2006/content-types">
  <Default Extension="png" ContentType="image/png"/>
  <Default Extension="svg" ContentType="image/svg+xml"/>
  <Default Extension="wma" ContentType="audio/x-ms-wma"/>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3"/>
  </p:notesMasterIdLst>
  <p:sldIdLst>
    <p:sldId id="256" r:id="rId3"/>
    <p:sldId id="270" r:id="rId4"/>
    <p:sldId id="259" r:id="rId5"/>
    <p:sldId id="257" r:id="rId6"/>
    <p:sldId id="258" r:id="rId7"/>
    <p:sldId id="271" r:id="rId8"/>
    <p:sldId id="263" r:id="rId9"/>
    <p:sldId id="260" r:id="rId10"/>
    <p:sldId id="272" r:id="rId11"/>
    <p:sldId id="273" r:id="rId12"/>
    <p:sldId id="274" r:id="rId13"/>
    <p:sldId id="275" r:id="rId14"/>
    <p:sldId id="276" r:id="rId15"/>
    <p:sldId id="277" r:id="rId16"/>
    <p:sldId id="278" r:id="rId17"/>
    <p:sldId id="279" r:id="rId18"/>
    <p:sldId id="280" r:id="rId19"/>
    <p:sldId id="281" r:id="rId20"/>
    <p:sldId id="286" r:id="rId21"/>
    <p:sldId id="287" r:id="rId22"/>
    <p:sldId id="288" r:id="rId23"/>
    <p:sldId id="289" r:id="rId24"/>
    <p:sldId id="290" r:id="rId25"/>
    <p:sldId id="291" r:id="rId26"/>
    <p:sldId id="293" r:id="rId27"/>
    <p:sldId id="294" r:id="rId28"/>
    <p:sldId id="295" r:id="rId29"/>
    <p:sldId id="296" r:id="rId30"/>
    <p:sldId id="262" r:id="rId31"/>
    <p:sldId id="265" r:id="rId32"/>
  </p:sldIdLst>
  <p:sldSz cx="18288000" cy="10287000"/>
  <p:notesSz cx="6858000" cy="9144000"/>
  <p:embeddedFontLst>
    <p:embeddedFont>
      <p:font typeface="Maven Pro ExtraBold" panose="020B0604020202020204" charset="0"/>
      <p:bold r:id="rId34"/>
    </p:embeddedFont>
    <p:embeddedFont>
      <p:font typeface="Calibri Light" panose="020F0302020204030204" pitchFamily="34" charset="0"/>
      <p:regular r:id="rId35"/>
      <p:italic r:id="rId36"/>
    </p:embeddedFont>
    <p:embeddedFont>
      <p:font typeface="Calibri" panose="020F0502020204030204" pitchFamily="34" charset="0"/>
      <p:regular r:id="rId37"/>
      <p:bold r:id="rId38"/>
      <p:italic r:id="rId39"/>
      <p:boldItalic r:id="rId40"/>
    </p:embeddedFont>
    <p:embeddedFont>
      <p:font typeface="Dotum" panose="020B0600000101010101" pitchFamily="34" charset="-127"/>
      <p:regular r:id="rId41"/>
    </p:embeddedFont>
    <p:embeddedFont>
      <p:font typeface="Lilita One" panose="020B0604020202020204" charset="0"/>
      <p:regular r:id="rId42"/>
    </p:embeddedFont>
    <p:embeddedFont>
      <p:font typeface="DM Sans" panose="020B0604020202020204" charset="0"/>
      <p:regular r:id="rId43"/>
      <p:bold r:id="rId44"/>
      <p:italic r:id="rId45"/>
      <p:boldItalic r:id="rId46"/>
    </p:embeddedFont>
    <p:embeddedFont>
      <p:font typeface="Cambria Math" panose="02040503050406030204" pitchFamily="18" charset="0"/>
      <p:regular r:id="rId47"/>
    </p:embeddedFont>
    <p:embeddedFont>
      <p:font typeface="Maven Pro SemiBold" panose="020B0604020202020204" charset="0"/>
      <p:regular r:id="rId48"/>
      <p:bold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4EA"/>
    <a:srgbClr val="FFE3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276" y="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font" Target="fonts/font1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1.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E30B00-F7E8-4703-A520-E5C1324E3532}" type="datetimeFigureOut">
              <a:rPr lang="en-US" smtClean="0"/>
              <a:t>12/1/2023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606935-A6AD-465E-8877-64E4C329B468}" type="slidenum">
              <a:rPr lang="en-US" smtClean="0"/>
              <a:t>‹#›</a:t>
            </a:fld>
            <a:endParaRPr lang="en-US"/>
          </a:p>
        </p:txBody>
      </p:sp>
    </p:spTree>
    <p:extLst>
      <p:ext uri="{BB962C8B-B14F-4D97-AF65-F5344CB8AC3E}">
        <p14:creationId xmlns:p14="http://schemas.microsoft.com/office/powerpoint/2010/main" val="726747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606935-A6AD-465E-8877-64E4C329B468}" type="slidenum">
              <a:rPr lang="en-US" smtClean="0"/>
              <a:t>9</a:t>
            </a:fld>
            <a:endParaRPr lang="en-US"/>
          </a:p>
        </p:txBody>
      </p:sp>
    </p:spTree>
    <p:extLst>
      <p:ext uri="{BB962C8B-B14F-4D97-AF65-F5344CB8AC3E}">
        <p14:creationId xmlns:p14="http://schemas.microsoft.com/office/powerpoint/2010/main" val="1180589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06935-A6AD-465E-8877-64E4C329B4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9431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06935-A6AD-465E-8877-64E4C329B4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012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06935-A6AD-465E-8877-64E4C329B4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7050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06935-A6AD-465E-8877-64E4C329B4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249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smtClean="0"/>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03867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253905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smtClean="0"/>
              <a:t>Click to edit Master title style</a:t>
            </a:r>
            <a:endParaRPr lang="en-US" dirty="0"/>
          </a:p>
        </p:txBody>
      </p:sp>
      <p:sp>
        <p:nvSpPr>
          <p:cNvPr id="3" name="Text Placeholder 2"/>
          <p:cNvSpPr>
            <a:spLocks noGrp="1"/>
          </p:cNvSpPr>
          <p:nvPr>
            <p:ph type="body" idx="1"/>
          </p:nvPr>
        </p:nvSpPr>
        <p:spPr>
          <a:xfrm>
            <a:off x="1247776" y="6884197"/>
            <a:ext cx="15773400" cy="2250281"/>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67694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04597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0"/>
            <a:ext cx="15773400" cy="1988345"/>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59684" y="2521745"/>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9258301"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245913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78411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269691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smtClean="0"/>
              <a:t>Click to edit Master title style</a:t>
            </a:r>
            <a:endParaRPr lang="en-US" dirty="0"/>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82363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774782" y="1481140"/>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smtClean="0"/>
              <a:t>Click icon to add picture</a:t>
            </a:r>
            <a:endParaRPr lang="en-US" dirty="0"/>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126770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0212466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8"/>
            <a:ext cx="3943350" cy="8717757"/>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57301" y="547688"/>
            <a:ext cx="11601450" cy="87177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99418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D38BF5B4-6FC7-409E-96B2-3A522A92C3A8}" type="datetimeFigureOut">
              <a:rPr lang="en-US" smtClean="0">
                <a:solidFill>
                  <a:prstClr val="black">
                    <a:tint val="75000"/>
                  </a:prstClr>
                </a:solidFill>
              </a:rPr>
              <a:pPr defTabSz="1371600"/>
              <a:t>12/1/2023</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653128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b="0" i="0" u="none"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b="0" i="0" u="none"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5" Type="http://schemas.openxmlformats.org/officeDocument/2006/relationships/image" Target="../media/image14.svg"/><Relationship Id="rId4" Type="http://schemas.openxmlformats.org/officeDocument/2006/relationships/image" Target="../media/image2.png"/><Relationship Id="rId1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8.svg"/><Relationship Id="rId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26.sv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11" Type="http://schemas.openxmlformats.org/officeDocument/2006/relationships/image" Target="../media/image33.png"/><Relationship Id="rId10" Type="http://schemas.openxmlformats.org/officeDocument/2006/relationships/image" Target="../media/image32.png"/><Relationship Id="rId4" Type="http://schemas.openxmlformats.org/officeDocument/2006/relationships/image" Target="../media/image14.png"/><Relationship Id="rId9" Type="http://schemas.openxmlformats.org/officeDocument/2006/relationships/image" Target="../media/image16.svg"/></Relationships>
</file>

<file path=ppt/slides/_rels/slide13.xml.rels><?xml version="1.0" encoding="UTF-8" standalone="yes"?>
<Relationships xmlns="http://schemas.openxmlformats.org/package/2006/relationships"><Relationship Id="rId13" Type="http://schemas.openxmlformats.org/officeDocument/2006/relationships/image" Target="../media/image4.png"/><Relationship Id="rId3" Type="http://schemas.openxmlformats.org/officeDocument/2006/relationships/image" Target="../media/image2.svg"/><Relationship Id="rId12" Type="http://schemas.openxmlformats.org/officeDocument/2006/relationships/image" Target="../media/image34.pn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16.svg"/><Relationship Id="rId10"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image" Target="../media/image26.sv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5.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8.svg"/><Relationship Id="rId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26.sv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13" Type="http://schemas.microsoft.com/office/2007/relationships/hdphoto" Target="../media/hdphoto4.wdp"/><Relationship Id="rId3" Type="http://schemas.microsoft.com/office/2007/relationships/media" Target="../media/media2.wma"/><Relationship Id="rId7" Type="http://schemas.openxmlformats.org/officeDocument/2006/relationships/image" Target="../media/image42.png"/><Relationship Id="rId12" Type="http://schemas.openxmlformats.org/officeDocument/2006/relationships/image" Target="../media/image46.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41.png"/><Relationship Id="rId11" Type="http://schemas.microsoft.com/office/2007/relationships/hdphoto" Target="../media/hdphoto3.wdp"/><Relationship Id="rId5" Type="http://schemas.openxmlformats.org/officeDocument/2006/relationships/slideLayout" Target="../slideLayouts/slideLayout18.xml"/><Relationship Id="rId10" Type="http://schemas.openxmlformats.org/officeDocument/2006/relationships/image" Target="../media/image45.png"/><Relationship Id="rId4" Type="http://schemas.openxmlformats.org/officeDocument/2006/relationships/audio" Target="../media/media2.wma"/><Relationship Id="rId9" Type="http://schemas.openxmlformats.org/officeDocument/2006/relationships/image" Target="../media/image44.png"/><Relationship Id="rId1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13" Type="http://schemas.microsoft.com/office/2007/relationships/hdphoto" Target="../media/hdphoto4.wdp"/><Relationship Id="rId3" Type="http://schemas.microsoft.com/office/2007/relationships/media" Target="../media/media2.wma"/><Relationship Id="rId7" Type="http://schemas.openxmlformats.org/officeDocument/2006/relationships/image" Target="../media/image49.png"/><Relationship Id="rId12" Type="http://schemas.openxmlformats.org/officeDocument/2006/relationships/image" Target="../media/image46.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48.png"/><Relationship Id="rId11" Type="http://schemas.microsoft.com/office/2007/relationships/hdphoto" Target="../media/hdphoto3.wdp"/><Relationship Id="rId5" Type="http://schemas.openxmlformats.org/officeDocument/2006/relationships/slideLayout" Target="../slideLayouts/slideLayout18.xml"/><Relationship Id="rId10" Type="http://schemas.openxmlformats.org/officeDocument/2006/relationships/image" Target="../media/image45.png"/><Relationship Id="rId4" Type="http://schemas.openxmlformats.org/officeDocument/2006/relationships/audio" Target="../media/media2.wma"/><Relationship Id="rId9" Type="http://schemas.openxmlformats.org/officeDocument/2006/relationships/image" Target="../media/image51.png"/><Relationship Id="rId1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13" Type="http://schemas.microsoft.com/office/2007/relationships/hdphoto" Target="../media/hdphoto4.wdp"/><Relationship Id="rId3" Type="http://schemas.microsoft.com/office/2007/relationships/media" Target="../media/media2.wma"/><Relationship Id="rId7" Type="http://schemas.openxmlformats.org/officeDocument/2006/relationships/image" Target="../media/image53.png"/><Relationship Id="rId12" Type="http://schemas.openxmlformats.org/officeDocument/2006/relationships/image" Target="../media/image46.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52.png"/><Relationship Id="rId11" Type="http://schemas.microsoft.com/office/2007/relationships/hdphoto" Target="../media/hdphoto3.wdp"/><Relationship Id="rId5" Type="http://schemas.openxmlformats.org/officeDocument/2006/relationships/slideLayout" Target="../slideLayouts/slideLayout18.xml"/><Relationship Id="rId10" Type="http://schemas.openxmlformats.org/officeDocument/2006/relationships/image" Target="../media/image45.png"/><Relationship Id="rId4" Type="http://schemas.openxmlformats.org/officeDocument/2006/relationships/audio" Target="../media/media2.wma"/><Relationship Id="rId9" Type="http://schemas.openxmlformats.org/officeDocument/2006/relationships/image" Target="../media/image55.png"/><Relationship Id="rId14"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2.wma"/><Relationship Id="rId7" Type="http://schemas.microsoft.com/office/2007/relationships/hdphoto" Target="../media/hdphoto3.wdp"/><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45.png"/><Relationship Id="rId5" Type="http://schemas.openxmlformats.org/officeDocument/2006/relationships/slideLayout" Target="../slideLayouts/slideLayout18.xml"/><Relationship Id="rId10" Type="http://schemas.openxmlformats.org/officeDocument/2006/relationships/image" Target="../media/image47.png"/><Relationship Id="rId4" Type="http://schemas.openxmlformats.org/officeDocument/2006/relationships/audio" Target="../media/media2.wma"/><Relationship Id="rId9" Type="http://schemas.microsoft.com/office/2007/relationships/hdphoto" Target="../media/hdphoto4.wdp"/></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2.wma"/><Relationship Id="rId7" Type="http://schemas.microsoft.com/office/2007/relationships/hdphoto" Target="../media/hdphoto3.wdp"/><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45.png"/><Relationship Id="rId5" Type="http://schemas.openxmlformats.org/officeDocument/2006/relationships/slideLayout" Target="../slideLayouts/slideLayout18.xml"/><Relationship Id="rId10" Type="http://schemas.openxmlformats.org/officeDocument/2006/relationships/image" Target="../media/image47.png"/><Relationship Id="rId4" Type="http://schemas.openxmlformats.org/officeDocument/2006/relationships/audio" Target="../media/media2.wma"/><Relationship Id="rId9"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8.svg"/><Relationship Id="rId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26.sv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32.sv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32.svg"/></Relationships>
</file>

<file path=ppt/slides/_rels/slide29.xml.rels><?xml version="1.0" encoding="UTF-8" standalone="yes"?>
<Relationships xmlns="http://schemas.openxmlformats.org/package/2006/relationships"><Relationship Id="rId3" Type="http://schemas.openxmlformats.org/officeDocument/2006/relationships/image" Target="../media/image2.sv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Layout" Target="../slideLayouts/slideLayout7.xml"/><Relationship Id="rId15" Type="http://schemas.openxmlformats.org/officeDocument/2006/relationships/image" Target="../media/image24.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3" Type="http://schemas.openxmlformats.org/officeDocument/2006/relationships/image" Target="../media/image32.svg"/><Relationship Id="rId3" Type="http://schemas.openxmlformats.org/officeDocument/2006/relationships/image" Target="../media/image28.svg"/><Relationship Id="rId12"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30.sv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6.svg"/><Relationship Id="rId3" Type="http://schemas.openxmlformats.org/officeDocument/2006/relationships/image" Target="../media/image2.svg"/><Relationship Id="rId7" Type="http://schemas.openxmlformats.org/officeDocument/2006/relationships/image" Target="../media/image57.svg"/><Relationship Id="rId2" Type="http://schemas.openxmlformats.org/officeDocument/2006/relationships/image" Target="../media/image1.png"/><Relationship Id="rId1" Type="http://schemas.openxmlformats.org/officeDocument/2006/relationships/slideLayout" Target="../slideLayouts/slideLayout7.xml"/><Relationship Id="rId10" Type="http://schemas.openxmlformats.org/officeDocument/2006/relationships/image" Target="../media/image16.png"/><Relationship Id="rId4" Type="http://schemas.openxmlformats.org/officeDocument/2006/relationships/image" Target="../media/image65.png"/><Relationship Id="rId9" Type="http://schemas.openxmlformats.org/officeDocument/2006/relationships/image" Target="../media/image20.sv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8.svg"/><Relationship Id="rId7"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20.sv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8.svg"/><Relationship Id="rId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26.sv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7.xml"/><Relationship Id="rId9" Type="http://schemas.openxmlformats.org/officeDocument/2006/relationships/image" Target="../media/image16.sv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6.svg"/><Relationship Id="rId5" Type="http://schemas.openxmlformats.org/officeDocument/2006/relationships/image" Target="../media/image52.svg"/><Relationship Id="rId10" Type="http://schemas.openxmlformats.org/officeDocument/2006/relationships/image" Target="../media/image14.png"/><Relationship Id="rId4" Type="http://schemas.openxmlformats.org/officeDocument/2006/relationships/image" Target="../media/image19.png"/><Relationship Id="rId9"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2.png"/><Relationship Id="rId5" Type="http://schemas.microsoft.com/office/2007/relationships/hdphoto" Target="../media/hdphoto1.wdp"/><Relationship Id="rId10"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2.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703508" y="5777018"/>
            <a:ext cx="21695015" cy="11040295"/>
            <a:chOff x="0" y="0"/>
            <a:chExt cx="1424432" cy="724874"/>
          </a:xfrm>
        </p:grpSpPr>
        <p:sp>
          <p:nvSpPr>
            <p:cNvPr id="3" name="Freeform 3"/>
            <p:cNvSpPr/>
            <p:nvPr/>
          </p:nvSpPr>
          <p:spPr>
            <a:xfrm>
              <a:off x="0" y="0"/>
              <a:ext cx="1424432" cy="724874"/>
            </a:xfrm>
            <a:custGeom>
              <a:avLst/>
              <a:gdLst/>
              <a:ahLst/>
              <a:cxnLst/>
              <a:rect l="l" t="t" r="r" b="b"/>
              <a:pathLst>
                <a:path w="1424432" h="724874">
                  <a:moveTo>
                    <a:pt x="712216" y="0"/>
                  </a:moveTo>
                  <a:cubicBezTo>
                    <a:pt x="318870" y="0"/>
                    <a:pt x="0" y="162269"/>
                    <a:pt x="0" y="362437"/>
                  </a:cubicBezTo>
                  <a:cubicBezTo>
                    <a:pt x="0" y="562605"/>
                    <a:pt x="318870" y="724874"/>
                    <a:pt x="712216" y="724874"/>
                  </a:cubicBezTo>
                  <a:cubicBezTo>
                    <a:pt x="1105562" y="724874"/>
                    <a:pt x="1424432" y="562605"/>
                    <a:pt x="1424432" y="362437"/>
                  </a:cubicBezTo>
                  <a:cubicBezTo>
                    <a:pt x="1424432" y="162269"/>
                    <a:pt x="1105562" y="0"/>
                    <a:pt x="712216" y="0"/>
                  </a:cubicBezTo>
                  <a:close/>
                </a:path>
              </a:pathLst>
            </a:custGeom>
            <a:solidFill>
              <a:srgbClr val="A3DFBE"/>
            </a:solidFill>
            <a:ln w="28575" cap="sq">
              <a:solidFill>
                <a:srgbClr val="231F20"/>
              </a:solidFill>
              <a:prstDash val="solid"/>
              <a:miter/>
            </a:ln>
          </p:spPr>
        </p:sp>
        <p:sp>
          <p:nvSpPr>
            <p:cNvPr id="4" name="TextBox 4"/>
            <p:cNvSpPr txBox="1"/>
            <p:nvPr/>
          </p:nvSpPr>
          <p:spPr>
            <a:xfrm>
              <a:off x="133540" y="10807"/>
              <a:ext cx="1157351" cy="646110"/>
            </a:xfrm>
            <a:prstGeom prst="rect">
              <a:avLst/>
            </a:prstGeom>
          </p:spPr>
          <p:txBody>
            <a:bodyPr lIns="50800" tIns="50800" rIns="50800" bIns="50800" rtlCol="0" anchor="ctr"/>
            <a:lstStyle/>
            <a:p>
              <a:pPr algn="ctr">
                <a:lnSpc>
                  <a:spcPts val="3489"/>
                </a:lnSpc>
              </a:pPr>
              <a:endParaRPr/>
            </a:p>
          </p:txBody>
        </p:sp>
      </p:grpSp>
      <p:sp>
        <p:nvSpPr>
          <p:cNvPr id="5" name="Freeform 5"/>
          <p:cNvSpPr/>
          <p:nvPr/>
        </p:nvSpPr>
        <p:spPr>
          <a:xfrm>
            <a:off x="-260960" y="-5922333"/>
            <a:ext cx="10600352" cy="9487315"/>
          </a:xfrm>
          <a:custGeom>
            <a:avLst/>
            <a:gdLst/>
            <a:ahLst/>
            <a:cxnLst/>
            <a:rect l="l" t="t" r="r" b="b"/>
            <a:pathLst>
              <a:path w="10600352" h="9487315">
                <a:moveTo>
                  <a:pt x="0" y="0"/>
                </a:moveTo>
                <a:lnTo>
                  <a:pt x="10600352" y="0"/>
                </a:lnTo>
                <a:lnTo>
                  <a:pt x="10600352" y="9487315"/>
                </a:lnTo>
                <a:lnTo>
                  <a:pt x="0" y="9487315"/>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7948608" y="-5944295"/>
            <a:ext cx="10600352" cy="9487315"/>
          </a:xfrm>
          <a:custGeom>
            <a:avLst/>
            <a:gdLst/>
            <a:ahLst/>
            <a:cxnLst/>
            <a:rect l="l" t="t" r="r" b="b"/>
            <a:pathLst>
              <a:path w="10600352" h="9487315">
                <a:moveTo>
                  <a:pt x="0" y="0"/>
                </a:moveTo>
                <a:lnTo>
                  <a:pt x="10600352" y="0"/>
                </a:lnTo>
                <a:lnTo>
                  <a:pt x="10600352" y="9487316"/>
                </a:lnTo>
                <a:lnTo>
                  <a:pt x="0" y="9487316"/>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grpSp>
        <p:nvGrpSpPr>
          <p:cNvPr id="7" name="Group 7"/>
          <p:cNvGrpSpPr/>
          <p:nvPr/>
        </p:nvGrpSpPr>
        <p:grpSpPr>
          <a:xfrm>
            <a:off x="2130811" y="1028700"/>
            <a:ext cx="14026377" cy="7675208"/>
            <a:chOff x="0" y="0"/>
            <a:chExt cx="3694190" cy="2021454"/>
          </a:xfrm>
        </p:grpSpPr>
        <p:sp>
          <p:nvSpPr>
            <p:cNvPr id="8" name="Freeform 8"/>
            <p:cNvSpPr/>
            <p:nvPr/>
          </p:nvSpPr>
          <p:spPr>
            <a:xfrm>
              <a:off x="0" y="0"/>
              <a:ext cx="3694190" cy="2021454"/>
            </a:xfrm>
            <a:custGeom>
              <a:avLst/>
              <a:gdLst/>
              <a:ahLst/>
              <a:cxnLst/>
              <a:rect l="l" t="t" r="r" b="b"/>
              <a:pathLst>
                <a:path w="3694190" h="2021454">
                  <a:moveTo>
                    <a:pt x="28150" y="0"/>
                  </a:moveTo>
                  <a:lnTo>
                    <a:pt x="3666040" y="0"/>
                  </a:lnTo>
                  <a:cubicBezTo>
                    <a:pt x="3673506" y="0"/>
                    <a:pt x="3680666" y="2966"/>
                    <a:pt x="3685945" y="8245"/>
                  </a:cubicBezTo>
                  <a:cubicBezTo>
                    <a:pt x="3691224" y="13524"/>
                    <a:pt x="3694190" y="20684"/>
                    <a:pt x="3694190" y="28150"/>
                  </a:cubicBezTo>
                  <a:lnTo>
                    <a:pt x="3694190" y="1993304"/>
                  </a:lnTo>
                  <a:cubicBezTo>
                    <a:pt x="3694190" y="2000770"/>
                    <a:pt x="3691224" y="2007930"/>
                    <a:pt x="3685945" y="2013209"/>
                  </a:cubicBezTo>
                  <a:cubicBezTo>
                    <a:pt x="3680666" y="2018488"/>
                    <a:pt x="3673506" y="2021454"/>
                    <a:pt x="3666040" y="2021454"/>
                  </a:cubicBezTo>
                  <a:lnTo>
                    <a:pt x="28150" y="2021454"/>
                  </a:lnTo>
                  <a:cubicBezTo>
                    <a:pt x="20684" y="2021454"/>
                    <a:pt x="13524" y="2018488"/>
                    <a:pt x="8245" y="2013209"/>
                  </a:cubicBezTo>
                  <a:cubicBezTo>
                    <a:pt x="2966" y="2007930"/>
                    <a:pt x="0" y="2000770"/>
                    <a:pt x="0" y="1993304"/>
                  </a:cubicBezTo>
                  <a:lnTo>
                    <a:pt x="0" y="28150"/>
                  </a:lnTo>
                  <a:cubicBezTo>
                    <a:pt x="0" y="20684"/>
                    <a:pt x="2966" y="13524"/>
                    <a:pt x="8245" y="8245"/>
                  </a:cubicBezTo>
                  <a:cubicBezTo>
                    <a:pt x="13524" y="2966"/>
                    <a:pt x="20684" y="0"/>
                    <a:pt x="28150" y="0"/>
                  </a:cubicBezTo>
                  <a:close/>
                </a:path>
              </a:pathLst>
            </a:custGeom>
            <a:solidFill>
              <a:srgbClr val="FFFFFF"/>
            </a:solidFill>
            <a:ln w="28575" cap="rnd">
              <a:solidFill>
                <a:srgbClr val="231F20"/>
              </a:solidFill>
              <a:prstDash val="solid"/>
              <a:round/>
            </a:ln>
          </p:spPr>
        </p:sp>
        <p:sp>
          <p:nvSpPr>
            <p:cNvPr id="9" name="TextBox 9"/>
            <p:cNvSpPr txBox="1"/>
            <p:nvPr/>
          </p:nvSpPr>
          <p:spPr>
            <a:xfrm>
              <a:off x="0" y="-38100"/>
              <a:ext cx="3694190" cy="2059554"/>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13487400" y="4762499"/>
            <a:ext cx="5256534" cy="6311509"/>
          </a:xfrm>
          <a:custGeom>
            <a:avLst/>
            <a:gdLst/>
            <a:ahLst/>
            <a:cxnLst/>
            <a:rect l="l" t="t" r="r" b="b"/>
            <a:pathLst>
              <a:path w="6013214" h="7575702">
                <a:moveTo>
                  <a:pt x="0" y="0"/>
                </a:moveTo>
                <a:lnTo>
                  <a:pt x="6013214" y="0"/>
                </a:lnTo>
                <a:lnTo>
                  <a:pt x="6013214" y="7575703"/>
                </a:lnTo>
                <a:lnTo>
                  <a:pt x="0" y="757570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301595" y="5010417"/>
            <a:ext cx="3737005" cy="6286749"/>
          </a:xfrm>
          <a:custGeom>
            <a:avLst/>
            <a:gdLst/>
            <a:ahLst/>
            <a:cxnLst/>
            <a:rect l="l" t="t" r="r" b="b"/>
            <a:pathLst>
              <a:path w="4242623" h="7593061">
                <a:moveTo>
                  <a:pt x="0" y="0"/>
                </a:moveTo>
                <a:lnTo>
                  <a:pt x="4242622" y="0"/>
                </a:lnTo>
                <a:lnTo>
                  <a:pt x="4242622" y="7593061"/>
                </a:lnTo>
                <a:lnTo>
                  <a:pt x="0" y="759306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rot="3364319" flipV="1">
            <a:off x="17048445" y="534361"/>
            <a:ext cx="709799" cy="1309391"/>
          </a:xfrm>
          <a:custGeom>
            <a:avLst/>
            <a:gdLst/>
            <a:ahLst/>
            <a:cxnLst/>
            <a:rect l="l" t="t" r="r" b="b"/>
            <a:pathLst>
              <a:path w="709799" h="1309391">
                <a:moveTo>
                  <a:pt x="0" y="1309391"/>
                </a:moveTo>
                <a:lnTo>
                  <a:pt x="709799" y="1309391"/>
                </a:lnTo>
                <a:lnTo>
                  <a:pt x="709799" y="0"/>
                </a:lnTo>
                <a:lnTo>
                  <a:pt x="0" y="0"/>
                </a:lnTo>
                <a:lnTo>
                  <a:pt x="0" y="1309391"/>
                </a:lnTo>
                <a:close/>
              </a:path>
            </a:pathLst>
          </a:custGeom>
          <a:blipFill>
            <a:blip r:embed="rId8">
              <a:extLst>
                <a:ext uri="{96DAC541-7B7A-43D3-8B79-37D633B846F1}">
                  <asvg:svgBlip xmlns:asvg="http://schemas.microsoft.com/office/drawing/2016/SVG/main" xmlns="" r:embed="rId13"/>
                </a:ext>
              </a:extLst>
            </a:blip>
            <a:stretch>
              <a:fillRect/>
            </a:stretch>
          </a:blipFill>
        </p:spPr>
      </p:sp>
      <p:sp>
        <p:nvSpPr>
          <p:cNvPr id="19" name="Freeform 19"/>
          <p:cNvSpPr/>
          <p:nvPr/>
        </p:nvSpPr>
        <p:spPr>
          <a:xfrm rot="6853097">
            <a:off x="1254872" y="2334984"/>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4" name="Google Shape;2419;p38"/>
          <p:cNvSpPr txBox="1">
            <a:spLocks/>
          </p:cNvSpPr>
          <p:nvPr/>
        </p:nvSpPr>
        <p:spPr>
          <a:xfrm>
            <a:off x="551132" y="4290900"/>
            <a:ext cx="17185720" cy="2757600"/>
          </a:xfrm>
          <a:prstGeom prst="rect">
            <a:avLst/>
          </a:prstGeom>
          <a:noFill/>
          <a:ln>
            <a:noFill/>
          </a:ln>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191919"/>
              </a:buClr>
              <a:buSzPts val="6000"/>
              <a:buFont typeface="Lilita One"/>
              <a:buNone/>
              <a:defRPr sz="60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2pPr>
            <a:lvl3pPr marR="0" lvl="2"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3pPr>
            <a:lvl4pPr marR="0" lvl="3"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4pPr>
            <a:lvl5pPr marR="0" lvl="4"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5pPr>
            <a:lvl6pPr marR="0" lvl="5"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6pPr>
            <a:lvl7pPr marR="0" lvl="6"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7pPr>
            <a:lvl8pPr marR="0" lvl="7"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8pPr>
            <a:lvl9pPr marR="0" lvl="8"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9pPr>
          </a:lstStyle>
          <a:p>
            <a:pPr defTabSz="1828800">
              <a:lnSpc>
                <a:spcPct val="150000"/>
              </a:lnSpc>
            </a:pPr>
            <a:r>
              <a:rPr lang="en-US" sz="8000" b="1" kern="0">
                <a:solidFill>
                  <a:srgbClr val="000F7C"/>
                </a:solidFill>
                <a:latin typeface="Arial"/>
              </a:rPr>
              <a:t>CHÀO MỪNG CÁC EM </a:t>
            </a:r>
            <a:br>
              <a:rPr lang="en-US" sz="8000" b="1" kern="0">
                <a:solidFill>
                  <a:srgbClr val="000F7C"/>
                </a:solidFill>
                <a:latin typeface="Arial"/>
              </a:rPr>
            </a:br>
            <a:r>
              <a:rPr lang="en-US" sz="8000" b="1" kern="0">
                <a:solidFill>
                  <a:srgbClr val="000F7C"/>
                </a:solidFill>
                <a:latin typeface="Arial"/>
              </a:rPr>
              <a:t>ĐẾN VỚI TIẾT HỌC </a:t>
            </a:r>
            <a:br>
              <a:rPr lang="en-US" sz="8000" b="1" kern="0">
                <a:solidFill>
                  <a:srgbClr val="000F7C"/>
                </a:solidFill>
                <a:latin typeface="Arial"/>
              </a:rPr>
            </a:br>
            <a:r>
              <a:rPr lang="en-US" sz="8000" b="1" kern="0">
                <a:solidFill>
                  <a:srgbClr val="000F7C"/>
                </a:solidFill>
                <a:latin typeface="Arial"/>
              </a:rPr>
              <a:t>MÔN TOÁN!</a:t>
            </a:r>
            <a:endParaRPr lang="en-US" sz="8000" b="1" kern="0">
              <a:solidFill>
                <a:srgbClr val="000F7C"/>
              </a:solidFill>
              <a:latin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7"/>
          <p:cNvGrpSpPr/>
          <p:nvPr/>
        </p:nvGrpSpPr>
        <p:grpSpPr>
          <a:xfrm>
            <a:off x="244642" y="222584"/>
            <a:ext cx="17771490" cy="9797716"/>
            <a:chOff x="0" y="0"/>
            <a:chExt cx="4521135" cy="2620190"/>
          </a:xfrm>
        </p:grpSpPr>
        <p:sp>
          <p:nvSpPr>
            <p:cNvPr id="17"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8"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p:cNvGrpSpPr/>
          <p:nvPr/>
        </p:nvGrpSpPr>
        <p:grpSpPr>
          <a:xfrm>
            <a:off x="244642" y="218571"/>
            <a:ext cx="4479758" cy="1029479"/>
            <a:chOff x="304800" y="266691"/>
            <a:chExt cx="6007884" cy="1029479"/>
          </a:xfrm>
        </p:grpSpPr>
        <p:sp>
          <p:nvSpPr>
            <p:cNvPr id="14" name="Round Single Corner Rectangle 13"/>
            <p:cNvSpPr/>
            <p:nvPr/>
          </p:nvSpPr>
          <p:spPr>
            <a:xfrm flipV="1">
              <a:off x="304800" y="266691"/>
              <a:ext cx="6007884" cy="1029479"/>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684880" y="391020"/>
              <a:ext cx="5321225"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TRANH LUẬN</a:t>
              </a:r>
              <a:endPar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 name="Rectangle 1"/>
          <p:cNvSpPr>
            <a:spLocks noChangeArrowheads="1"/>
          </p:cNvSpPr>
          <p:nvPr/>
        </p:nvSpPr>
        <p:spPr bwMode="auto">
          <a:xfrm>
            <a:off x="228600" y="266700"/>
            <a:ext cx="17662358" cy="2654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eaLnBrk="1" fontAlgn="auto" hangingPunct="1">
              <a:lnSpc>
                <a:spcPct val="150000"/>
              </a:lnSpc>
              <a:spcBef>
                <a:spcPts val="0"/>
              </a:spcBef>
              <a:spcAft>
                <a:spcPts val="0"/>
              </a:spcAft>
            </a:pPr>
            <a:r>
              <a:rPr lang="en-US" altLang="en-US" sz="3700" smtClean="0">
                <a:solidFill>
                  <a:srgbClr val="000000"/>
                </a:solidFill>
                <a:cs typeface="Arial" panose="020B0604020202020204" pitchFamily="34" charset="0"/>
              </a:rPr>
              <a:t>                                   </a:t>
            </a:r>
            <a:r>
              <a:rPr lang="vi-VN" altLang="en-US" sz="3700" smtClean="0">
                <a:solidFill>
                  <a:srgbClr val="000000"/>
                </a:solidFill>
                <a:cs typeface="Arial" panose="020B0604020202020204" pitchFamily="34" charset="0"/>
              </a:rPr>
              <a:t>Một </a:t>
            </a:r>
            <a:r>
              <a:rPr lang="vi-VN" altLang="en-US" sz="3700">
                <a:solidFill>
                  <a:srgbClr val="000000"/>
                </a:solidFill>
                <a:cs typeface="Arial" panose="020B0604020202020204" pitchFamily="34" charset="0"/>
              </a:rPr>
              <a:t>túi đựng 12 viên bi có hình dạng như nhau, chỉ khác màu, trong đó </a:t>
            </a:r>
            <a:r>
              <a:rPr lang="vi-VN" altLang="en-US" sz="3700">
                <a:solidFill>
                  <a:srgbClr val="000000"/>
                </a:solidFill>
                <a:cs typeface="Arial" panose="020B0604020202020204" pitchFamily="34" charset="0"/>
              </a:rPr>
              <a:t>có </a:t>
            </a:r>
            <a:r>
              <a:rPr lang="vi-VN" altLang="en-US" sz="3700" smtClean="0">
                <a:solidFill>
                  <a:srgbClr val="000000"/>
                </a:solidFill>
                <a:cs typeface="Arial" panose="020B0604020202020204" pitchFamily="34" charset="0"/>
              </a:rPr>
              <a:t>5 </a:t>
            </a:r>
            <a:r>
              <a:rPr lang="vi-VN" altLang="en-US" sz="3700">
                <a:solidFill>
                  <a:srgbClr val="000000"/>
                </a:solidFill>
                <a:cs typeface="Arial" panose="020B0604020202020204" pitchFamily="34" charset="0"/>
              </a:rPr>
              <a:t>viên bi màu đỏ, 4 viên bi màu xanh, 3 viên bi màu vàng</a:t>
            </a:r>
            <a:r>
              <a:rPr lang="vi-VN" altLang="en-US" sz="3700">
                <a:solidFill>
                  <a:srgbClr val="000000"/>
                </a:solidFill>
                <a:cs typeface="Arial" panose="020B0604020202020204" pitchFamily="34" charset="0"/>
              </a:rPr>
              <a:t>. </a:t>
            </a:r>
            <a:r>
              <a:rPr lang="vi-VN" altLang="en-US" sz="3700">
                <a:solidFill>
                  <a:srgbClr val="000000"/>
                </a:solidFill>
                <a:cs typeface="Arial" panose="020B0604020202020204" pitchFamily="34" charset="0"/>
              </a:rPr>
              <a:t>Lấy ngẫu nhiên một viên bi trong túi. Hỏi có tất cả bao nhiêu kết quả có </a:t>
            </a:r>
            <a:r>
              <a:rPr lang="vi-VN" altLang="en-US" sz="3700">
                <a:solidFill>
                  <a:srgbClr val="000000"/>
                </a:solidFill>
                <a:cs typeface="Arial" panose="020B0604020202020204" pitchFamily="34" charset="0"/>
              </a:rPr>
              <a:t>thể</a:t>
            </a:r>
            <a:r>
              <a:rPr lang="vi-VN" altLang="en-US" sz="3700" smtClean="0">
                <a:solidFill>
                  <a:srgbClr val="000000"/>
                </a:solidFill>
                <a:cs typeface="Arial" panose="020B0604020202020204" pitchFamily="34" charset="0"/>
              </a:rPr>
              <a:t>?</a:t>
            </a:r>
            <a:endParaRPr lang="en-US" sz="3700">
              <a:solidFill>
                <a:prstClr val="black"/>
              </a:solidFill>
              <a:latin typeface="Calibri"/>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p:cNvSpPr/>
              <p:nvPr/>
            </p:nvSpPr>
            <p:spPr>
              <a:xfrm>
                <a:off x="838200" y="7915007"/>
                <a:ext cx="16440636" cy="1800493"/>
              </a:xfrm>
              <a:prstGeom prst="rect">
                <a:avLst/>
              </a:prstGeom>
            </p:spPr>
            <p:txBody>
              <a:bodyPr wrap="square">
                <a:spAutoFit/>
              </a:bodyPr>
              <a:lstStyle/>
              <a:p>
                <a:pPr lvl="0" algn="just">
                  <a:lnSpc>
                    <a:spcPct val="150000"/>
                  </a:lnSpc>
                </a:pPr>
                <a:r>
                  <a:rPr lang="vi-VN" sz="3700" smtClean="0">
                    <a:solidFill>
                      <a:prstClr val="black"/>
                    </a:solidFill>
                    <a:ea typeface="Dotum" panose="020B0600000101010101" pitchFamily="34" charset="-127"/>
                    <a:cs typeface="Times New Roman" panose="02020603050405020304" pitchFamily="18" charset="0"/>
                  </a:rPr>
                  <a:t>Vì các viên bi giống nhau chỉ có màu sắc là khác nhau nên chỉ có 3 kết quả</a:t>
                </a:r>
                <a:r>
                  <a:rPr lang="vi-VN" sz="3700" smtClean="0">
                    <a:solidFill>
                      <a:prstClr val="black"/>
                    </a:solidFill>
                    <a:ea typeface="Dotum" panose="020B0600000101010101" pitchFamily="34" charset="-127"/>
                    <a:cs typeface="Times New Roman" panose="02020603050405020304" pitchFamily="18" charset="0"/>
                  </a:rPr>
                  <a:t>: </a:t>
                </a:r>
                <a:endParaRPr lang="en-US" sz="3700" smtClean="0">
                  <a:solidFill>
                    <a:prstClr val="black"/>
                  </a:solidFill>
                  <a:ea typeface="Dotum" panose="020B0600000101010101" pitchFamily="34" charset="-127"/>
                  <a:cs typeface="Times New Roman" panose="02020603050405020304" pitchFamily="18" charset="0"/>
                </a:endParaRPr>
              </a:p>
              <a:p>
                <a:pPr lvl="0" algn="ctr">
                  <a:lnSpc>
                    <a:spcPct val="150000"/>
                  </a:lnSpc>
                </a:pPr>
                <a:r>
                  <a:rPr lang="vi-VN" sz="3700" smtClean="0">
                    <a:solidFill>
                      <a:prstClr val="black"/>
                    </a:solidFill>
                    <a:ea typeface="Dotum" panose="020B0600000101010101" pitchFamily="34" charset="-127"/>
                    <a:cs typeface="Times New Roman" panose="02020603050405020304" pitchFamily="18" charset="0"/>
                  </a:rPr>
                  <a:t>bi </a:t>
                </a:r>
                <a:r>
                  <a:rPr lang="vi-VN" sz="3700" smtClean="0">
                    <a:solidFill>
                      <a:prstClr val="black"/>
                    </a:solidFill>
                    <a:ea typeface="Dotum" panose="020B0600000101010101" pitchFamily="34" charset="-127"/>
                    <a:cs typeface="Times New Roman" panose="02020603050405020304" pitchFamily="18" charset="0"/>
                  </a:rPr>
                  <a:t>màu đỏ, bi màu xanh, bi màu vàng</a:t>
                </a:r>
                <a:r>
                  <a:rPr lang="en-US" sz="3700" smtClean="0">
                    <a:solidFill>
                      <a:prstClr val="black"/>
                    </a:solidFill>
                    <a:ea typeface="Dotum" panose="020B0600000101010101" pitchFamily="34" charset="-127"/>
                    <a:cs typeface="Times New Roman" panose="02020603050405020304" pitchFamily="18" charset="0"/>
                  </a:rPr>
                  <a:t> </a:t>
                </a:r>
                <a14:m>
                  <m:oMath xmlns:m="http://schemas.openxmlformats.org/officeDocument/2006/math">
                    <m:r>
                      <a:rPr lang="en-US" sz="37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r>
                  <a:rPr lang="vi-VN" sz="3700" smtClean="0">
                    <a:solidFill>
                      <a:prstClr val="black"/>
                    </a:solidFill>
                    <a:ea typeface="Dotum" panose="020B0600000101010101" pitchFamily="34" charset="-127"/>
                    <a:cs typeface="Times New Roman" panose="02020603050405020304" pitchFamily="18" charset="0"/>
                  </a:rPr>
                  <a:t> </a:t>
                </a:r>
                <a:r>
                  <a:rPr lang="vi-VN" sz="3700">
                    <a:solidFill>
                      <a:prstClr val="black"/>
                    </a:solidFill>
                    <a:ea typeface="Dotum" panose="020B0600000101010101" pitchFamily="34" charset="-127"/>
                    <a:cs typeface="Times New Roman" panose="02020603050405020304" pitchFamily="18" charset="0"/>
                  </a:rPr>
                  <a:t>Vuông nói đúng.</a:t>
                </a:r>
                <a:endParaRPr lang="vi-VN" sz="3700">
                  <a:solidFill>
                    <a:prstClr val="black"/>
                  </a:solidFill>
                  <a:ea typeface="Dotum" panose="020B0600000101010101" pitchFamily="34" charset="-127"/>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838200" y="7915007"/>
                <a:ext cx="16440636" cy="1800493"/>
              </a:xfrm>
              <a:prstGeom prst="rect">
                <a:avLst/>
              </a:prstGeom>
              <a:blipFill>
                <a:blip r:embed="rId2"/>
                <a:stretch>
                  <a:fillRect l="-1187" b="-6081"/>
                </a:stretch>
              </a:blipFill>
            </p:spPr>
            <p:txBody>
              <a:bodyPr/>
              <a:lstStyle/>
              <a:p>
                <a:r>
                  <a:rPr lang="en-US">
                    <a:noFill/>
                  </a:rPr>
                  <a:t> </a:t>
                </a:r>
              </a:p>
            </p:txBody>
          </p:sp>
        </mc:Fallback>
      </mc:AlternateContent>
      <p:pic>
        <p:nvPicPr>
          <p:cNvPr id="7" name="Picture 6"/>
          <p:cNvPicPr>
            <a:picLocks noChangeAspect="1"/>
          </p:cNvPicPr>
          <p:nvPr/>
        </p:nvPicPr>
        <p:blipFill>
          <a:blip r:embed="rId3"/>
          <a:stretch>
            <a:fillRect/>
          </a:stretch>
        </p:blipFill>
        <p:spPr>
          <a:xfrm rot="21376380">
            <a:off x="17010191" y="9074433"/>
            <a:ext cx="1234481" cy="1059264"/>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533400" y="3057346"/>
            <a:ext cx="11059245" cy="3762554"/>
          </a:xfrm>
          <a:prstGeom prst="rect">
            <a:avLst/>
          </a:prstGeom>
        </p:spPr>
      </p:pic>
      <p:sp>
        <p:nvSpPr>
          <p:cNvPr id="23" name="Rectangle 22"/>
          <p:cNvSpPr/>
          <p:nvPr/>
        </p:nvSpPr>
        <p:spPr>
          <a:xfrm>
            <a:off x="8510666" y="6896100"/>
            <a:ext cx="1239442" cy="840871"/>
          </a:xfrm>
          <a:prstGeom prst="rect">
            <a:avLst/>
          </a:prstGeom>
        </p:spPr>
        <p:txBody>
          <a:bodyPr wrap="none">
            <a:spAutoFit/>
          </a:bodyPr>
          <a:lstStyle/>
          <a:p>
            <a:pPr algn="just" defTabSz="1828800">
              <a:lnSpc>
                <a:spcPct val="150000"/>
              </a:lnSpc>
              <a:spcBef>
                <a:spcPts val="600"/>
              </a:spcBef>
              <a:spcAft>
                <a:spcPts val="600"/>
              </a:spcAft>
              <a:buClr>
                <a:srgbClr val="000000"/>
              </a:buClr>
            </a:pPr>
            <a:r>
              <a:rPr lang="en-US" sz="3700" b="1" i="1" u="sng" kern="0">
                <a:solidFill>
                  <a:srgbClr val="C00000"/>
                </a:solidFill>
                <a:latin typeface="Arial"/>
                <a:ea typeface="Calibri" panose="020F0502020204030204" pitchFamily="34" charset="0"/>
                <a:cs typeface="Times New Roman" panose="02020603050405020304" pitchFamily="18" charset="0"/>
                <a:sym typeface="Arial"/>
              </a:rPr>
              <a:t>Giải:</a:t>
            </a:r>
            <a:endParaRPr lang="en-US" sz="3700" b="1" i="1" u="sng" kern="0">
              <a:solidFill>
                <a:srgbClr val="C00000"/>
              </a:solidFill>
              <a:latin typeface="Arial"/>
              <a:ea typeface="Calibri" panose="020F0502020204030204" pitchFamily="34" charset="0"/>
              <a:cs typeface="Times New Roman" panose="02020603050405020304" pitchFamily="18" charset="0"/>
              <a:sym typeface="Arial"/>
            </a:endParaRPr>
          </a:p>
        </p:txBody>
      </p:sp>
      <p:sp>
        <p:nvSpPr>
          <p:cNvPr id="12" name="Rectangle 11"/>
          <p:cNvSpPr/>
          <p:nvPr/>
        </p:nvSpPr>
        <p:spPr>
          <a:xfrm>
            <a:off x="11734800" y="5816160"/>
            <a:ext cx="6261651" cy="661720"/>
          </a:xfrm>
          <a:prstGeom prst="rect">
            <a:avLst/>
          </a:prstGeom>
        </p:spPr>
        <p:txBody>
          <a:bodyPr wrap="none">
            <a:spAutoFit/>
          </a:bodyPr>
          <a:lstStyle/>
          <a:p>
            <a:r>
              <a:rPr lang="en-US" sz="3700">
                <a:solidFill>
                  <a:srgbClr val="000000"/>
                </a:solidFill>
                <a:latin typeface="Arial" panose="020B0604020202020204" pitchFamily="34" charset="0"/>
                <a:cs typeface="Arial" panose="020B0604020202020204" pitchFamily="34" charset="0"/>
              </a:rPr>
              <a:t>Theo em, bạn nào nói đúng?</a:t>
            </a:r>
            <a:endParaRPr lang="en-US" sz="370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6"/>
          <a:stretch>
            <a:fillRect/>
          </a:stretch>
        </p:blipFill>
        <p:spPr>
          <a:xfrm>
            <a:off x="13290615" y="4322794"/>
            <a:ext cx="651658" cy="1156028"/>
          </a:xfrm>
          <a:prstGeom prst="rect">
            <a:avLst/>
          </a:prstGeom>
        </p:spPr>
      </p:pic>
    </p:spTree>
    <p:extLst>
      <p:ext uri="{BB962C8B-B14F-4D97-AF65-F5344CB8AC3E}">
        <p14:creationId xmlns:p14="http://schemas.microsoft.com/office/powerpoint/2010/main" val="1170722305"/>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randombar(horizont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23"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95419" y="9258300"/>
            <a:ext cx="18678839" cy="1211190"/>
            <a:chOff x="0" y="0"/>
            <a:chExt cx="4919530" cy="318996"/>
          </a:xfrm>
        </p:grpSpPr>
        <p:sp>
          <p:nvSpPr>
            <p:cNvPr id="3" name="Freeform 3"/>
            <p:cNvSpPr/>
            <p:nvPr/>
          </p:nvSpPr>
          <p:spPr>
            <a:xfrm>
              <a:off x="0" y="0"/>
              <a:ext cx="4919530" cy="318996"/>
            </a:xfrm>
            <a:custGeom>
              <a:avLst/>
              <a:gdLst/>
              <a:ahLst/>
              <a:cxnLst/>
              <a:rect l="l" t="t" r="r" b="b"/>
              <a:pathLst>
                <a:path w="4919530" h="318996">
                  <a:moveTo>
                    <a:pt x="0" y="0"/>
                  </a:moveTo>
                  <a:lnTo>
                    <a:pt x="4919530" y="0"/>
                  </a:lnTo>
                  <a:lnTo>
                    <a:pt x="4919530" y="318996"/>
                  </a:lnTo>
                  <a:lnTo>
                    <a:pt x="0" y="318996"/>
                  </a:lnTo>
                  <a:close/>
                </a:path>
              </a:pathLst>
            </a:custGeom>
            <a:solidFill>
              <a:srgbClr val="A3DFBE"/>
            </a:solidFill>
            <a:ln w="28575" cap="sq">
              <a:solidFill>
                <a:srgbClr val="231F20"/>
              </a:solidFill>
              <a:prstDash val="solid"/>
              <a:miter/>
            </a:ln>
          </p:spPr>
        </p:sp>
        <p:sp>
          <p:nvSpPr>
            <p:cNvPr id="4" name="TextBox 4"/>
            <p:cNvSpPr txBox="1"/>
            <p:nvPr/>
          </p:nvSpPr>
          <p:spPr>
            <a:xfrm>
              <a:off x="0" y="-38100"/>
              <a:ext cx="4919530" cy="35709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40844"/>
            <a:ext cx="16230600" cy="8205312"/>
            <a:chOff x="0" y="0"/>
            <a:chExt cx="21640800" cy="10940416"/>
          </a:xfrm>
        </p:grpSpPr>
        <p:sp>
          <p:nvSpPr>
            <p:cNvPr id="6" name="Freeform 6"/>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grpSp>
      <p:grpSp>
        <p:nvGrpSpPr>
          <p:cNvPr id="8" name="Group 8"/>
          <p:cNvGrpSpPr/>
          <p:nvPr/>
        </p:nvGrpSpPr>
        <p:grpSpPr>
          <a:xfrm>
            <a:off x="6019800" y="796432"/>
            <a:ext cx="11704583" cy="4956668"/>
            <a:chOff x="0" y="0"/>
            <a:chExt cx="2725844" cy="1510305"/>
          </a:xfrm>
        </p:grpSpPr>
        <p:sp>
          <p:nvSpPr>
            <p:cNvPr id="9" name="Freeform 9"/>
            <p:cNvSpPr/>
            <p:nvPr/>
          </p:nvSpPr>
          <p:spPr>
            <a:xfrm>
              <a:off x="0" y="0"/>
              <a:ext cx="2725844" cy="1510305"/>
            </a:xfrm>
            <a:custGeom>
              <a:avLst/>
              <a:gdLst/>
              <a:ahLst/>
              <a:cxnLst/>
              <a:rect l="l" t="t" r="r" b="b"/>
              <a:pathLst>
                <a:path w="2725844" h="1510305">
                  <a:moveTo>
                    <a:pt x="38150" y="0"/>
                  </a:moveTo>
                  <a:lnTo>
                    <a:pt x="2687694" y="0"/>
                  </a:lnTo>
                  <a:cubicBezTo>
                    <a:pt x="2708764" y="0"/>
                    <a:pt x="2725844" y="17080"/>
                    <a:pt x="2725844" y="38150"/>
                  </a:cubicBezTo>
                  <a:lnTo>
                    <a:pt x="2725844" y="1472155"/>
                  </a:lnTo>
                  <a:cubicBezTo>
                    <a:pt x="2725844" y="1493225"/>
                    <a:pt x="2708764" y="1510305"/>
                    <a:pt x="2687694" y="1510305"/>
                  </a:cubicBezTo>
                  <a:lnTo>
                    <a:pt x="38150" y="1510305"/>
                  </a:lnTo>
                  <a:cubicBezTo>
                    <a:pt x="17080" y="1510305"/>
                    <a:pt x="0" y="1493225"/>
                    <a:pt x="0" y="1472155"/>
                  </a:cubicBezTo>
                  <a:lnTo>
                    <a:pt x="0" y="38150"/>
                  </a:lnTo>
                  <a:cubicBezTo>
                    <a:pt x="0" y="17080"/>
                    <a:pt x="17080" y="0"/>
                    <a:pt x="38150"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2725844" cy="15484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flipH="1">
            <a:off x="619147" y="1914712"/>
            <a:ext cx="7381853" cy="11038285"/>
          </a:xfrm>
          <a:custGeom>
            <a:avLst/>
            <a:gdLst/>
            <a:ahLst/>
            <a:cxnLst/>
            <a:rect l="l" t="t" r="r" b="b"/>
            <a:pathLst>
              <a:path w="7381853" h="11038285">
                <a:moveTo>
                  <a:pt x="7381853" y="0"/>
                </a:moveTo>
                <a:lnTo>
                  <a:pt x="0" y="0"/>
                </a:lnTo>
                <a:lnTo>
                  <a:pt x="0" y="11038285"/>
                </a:lnTo>
                <a:lnTo>
                  <a:pt x="7381853" y="11038285"/>
                </a:lnTo>
                <a:lnTo>
                  <a:pt x="7381853"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rot="4263341">
            <a:off x="16577294" y="6247883"/>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a:off x="7184590" y="7962900"/>
            <a:ext cx="816410" cy="822525"/>
          </a:xfrm>
          <a:custGeom>
            <a:avLst/>
            <a:gdLst/>
            <a:ahLst/>
            <a:cxnLst/>
            <a:rect l="l" t="t" r="r" b="b"/>
            <a:pathLst>
              <a:path w="816410" h="822525">
                <a:moveTo>
                  <a:pt x="0" y="0"/>
                </a:moveTo>
                <a:lnTo>
                  <a:pt x="816410" y="0"/>
                </a:lnTo>
                <a:lnTo>
                  <a:pt x="816410" y="822524"/>
                </a:lnTo>
                <a:lnTo>
                  <a:pt x="0" y="822524"/>
                </a:lnTo>
                <a:lnTo>
                  <a:pt x="0" y="0"/>
                </a:lnTo>
                <a:close/>
              </a:path>
            </a:pathLst>
          </a:custGeom>
          <a:blipFill>
            <a:blip r:embed="rId8">
              <a:extLst>
                <a:ext uri="{96DAC541-7B7A-43D3-8B79-37D633B846F1}">
                  <asvg:svgBlip xmlns:asvg="http://schemas.microsoft.com/office/drawing/2016/SVG/main" xmlns="" r:embed="rId9"/>
                </a:ext>
              </a:extLst>
            </a:blip>
            <a:stretch>
              <a:fillRect l="-16131" t="-123580" r="-514491" b="-293597"/>
            </a:stretch>
          </a:blipFill>
        </p:spPr>
      </p:sp>
      <p:sp>
        <p:nvSpPr>
          <p:cNvPr id="19" name="Freeform 19"/>
          <p:cNvSpPr/>
          <p:nvPr/>
        </p:nvSpPr>
        <p:spPr>
          <a:xfrm>
            <a:off x="1891406" y="1040844"/>
            <a:ext cx="1184337" cy="1225176"/>
          </a:xfrm>
          <a:custGeom>
            <a:avLst/>
            <a:gdLst/>
            <a:ahLst/>
            <a:cxnLst/>
            <a:rect l="l" t="t" r="r" b="b"/>
            <a:pathLst>
              <a:path w="1184337" h="1225176">
                <a:moveTo>
                  <a:pt x="0" y="0"/>
                </a:moveTo>
                <a:lnTo>
                  <a:pt x="1184337" y="0"/>
                </a:lnTo>
                <a:lnTo>
                  <a:pt x="1184337" y="1225176"/>
                </a:lnTo>
                <a:lnTo>
                  <a:pt x="0" y="1225176"/>
                </a:lnTo>
                <a:lnTo>
                  <a:pt x="0" y="0"/>
                </a:lnTo>
                <a:close/>
              </a:path>
            </a:pathLst>
          </a:custGeom>
          <a:blipFill>
            <a:blip r:embed="rId10">
              <a:extLst>
                <a:ext uri="{96DAC541-7B7A-43D3-8B79-37D633B846F1}">
                  <asvg:svgBlip xmlns:asvg="http://schemas.microsoft.com/office/drawing/2016/SVG/main" xmlns="" r:embed="rId11"/>
                </a:ext>
              </a:extLst>
            </a:blip>
            <a:stretch>
              <a:fillRect l="-154855" t="-80817" r="-404244" b="-344018"/>
            </a:stretch>
          </a:blipFill>
        </p:spPr>
      </p:sp>
      <p:sp>
        <p:nvSpPr>
          <p:cNvPr id="22" name="Rectangle 21"/>
          <p:cNvSpPr/>
          <p:nvPr/>
        </p:nvSpPr>
        <p:spPr>
          <a:xfrm>
            <a:off x="6216316" y="1333500"/>
            <a:ext cx="11308326" cy="3554819"/>
          </a:xfrm>
          <a:prstGeom prst="rect">
            <a:avLst/>
          </a:prstGeom>
        </p:spPr>
        <p:txBody>
          <a:bodyPr wrap="square">
            <a:spAutoFit/>
          </a:bodyPr>
          <a:lstStyle/>
          <a:p>
            <a:pPr marL="0" marR="0" lvl="0" indent="0" algn="ctr" defTabSz="1828800" rtl="0" eaLnBrk="1" fontAlgn="auto" latinLnBrk="0" hangingPunct="1">
              <a:lnSpc>
                <a:spcPct val="150000"/>
              </a:lnSpc>
              <a:spcBef>
                <a:spcPts val="0"/>
              </a:spcBef>
              <a:spcAft>
                <a:spcPts val="0"/>
              </a:spcAft>
              <a:buClr>
                <a:srgbClr val="070185"/>
              </a:buClr>
              <a:buSzTx/>
              <a:buFontTx/>
              <a:buNone/>
              <a:tabLst/>
              <a:defRPr/>
            </a:pPr>
            <a:r>
              <a:rPr kumimoji="0" lang="en-US" sz="7500" b="1" i="0" u="none" strike="noStrike" kern="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2. KẾT QUẢ THUẬN</a:t>
            </a:r>
            <a:r>
              <a:rPr kumimoji="0" lang="en-US" sz="7500" b="1" i="0" u="none" strike="noStrike" kern="0" cap="none" spc="0" normalizeH="0" noProof="0" smtClean="0">
                <a:ln>
                  <a:noFill/>
                </a:ln>
                <a:solidFill>
                  <a:srgbClr val="1F497D"/>
                </a:solidFill>
                <a:effectLst/>
                <a:uLnTx/>
                <a:uFillTx/>
                <a:latin typeface="Arial" panose="020B0604020202020204" pitchFamily="34" charset="0"/>
                <a:ea typeface="+mn-ea"/>
                <a:cs typeface="Arial" panose="020B0604020202020204" pitchFamily="34" charset="0"/>
              </a:rPr>
              <a:t> LỢI </a:t>
            </a:r>
            <a:r>
              <a:rPr kumimoji="0" lang="en-US" sz="7500" b="1" i="0" u="none" strike="noStrike" kern="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CHO MỘT</a:t>
            </a:r>
            <a:r>
              <a:rPr kumimoji="0" lang="en-US" sz="7500" b="1" i="0" u="none" strike="noStrike" kern="0" cap="none" spc="0" normalizeH="0" noProof="0" smtClean="0">
                <a:ln>
                  <a:noFill/>
                </a:ln>
                <a:solidFill>
                  <a:srgbClr val="1F497D"/>
                </a:solidFill>
                <a:effectLst/>
                <a:uLnTx/>
                <a:uFillTx/>
                <a:latin typeface="Arial" panose="020B0604020202020204" pitchFamily="34" charset="0"/>
                <a:ea typeface="+mn-ea"/>
                <a:cs typeface="Arial" panose="020B0604020202020204" pitchFamily="34" charset="0"/>
              </a:rPr>
              <a:t> BIẾN CỐ</a:t>
            </a:r>
            <a:endParaRPr kumimoji="0" lang="vi-VN" sz="7500" b="1" i="0" u="none" strike="noStrike" kern="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8789701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228600" y="9494911"/>
            <a:ext cx="18678839" cy="982589"/>
            <a:chOff x="0" y="0"/>
            <a:chExt cx="4919530" cy="537497"/>
          </a:xfrm>
        </p:grpSpPr>
        <p:sp>
          <p:nvSpPr>
            <p:cNvPr id="6" name="Freeform 6"/>
            <p:cNvSpPr/>
            <p:nvPr/>
          </p:nvSpPr>
          <p:spPr>
            <a:xfrm>
              <a:off x="0" y="0"/>
              <a:ext cx="4919530" cy="537497"/>
            </a:xfrm>
            <a:custGeom>
              <a:avLst/>
              <a:gdLst/>
              <a:ahLst/>
              <a:cxnLst/>
              <a:rect l="l" t="t" r="r" b="b"/>
              <a:pathLst>
                <a:path w="4919530" h="537497">
                  <a:moveTo>
                    <a:pt x="0" y="0"/>
                  </a:moveTo>
                  <a:lnTo>
                    <a:pt x="4919530" y="0"/>
                  </a:lnTo>
                  <a:lnTo>
                    <a:pt x="4919530" y="537497"/>
                  </a:lnTo>
                  <a:lnTo>
                    <a:pt x="0" y="537497"/>
                  </a:lnTo>
                  <a:close/>
                </a:path>
              </a:pathLst>
            </a:custGeom>
            <a:solidFill>
              <a:srgbClr val="A3DFBE"/>
            </a:solidFill>
            <a:ln w="28575" cap="sq">
              <a:solidFill>
                <a:srgbClr val="231F20"/>
              </a:solidFill>
              <a:prstDash val="solid"/>
              <a:miter/>
            </a:ln>
          </p:spPr>
        </p:sp>
        <p:sp>
          <p:nvSpPr>
            <p:cNvPr id="7" name="TextBox 7"/>
            <p:cNvSpPr txBox="1"/>
            <p:nvPr/>
          </p:nvSpPr>
          <p:spPr>
            <a:xfrm>
              <a:off x="0" y="-38100"/>
              <a:ext cx="4919530" cy="57559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5" name="Title 21"/>
          <p:cNvSpPr txBox="1">
            <a:spLocks/>
          </p:cNvSpPr>
          <p:nvPr/>
        </p:nvSpPr>
        <p:spPr>
          <a:xfrm>
            <a:off x="8234519" y="350585"/>
            <a:ext cx="1752600" cy="982915"/>
          </a:xfrm>
          <a:prstGeom prst="rect">
            <a:avLst/>
          </a:prstGeom>
          <a:solidFill>
            <a:srgbClr val="F4FF5C"/>
          </a:solidFill>
          <a:ln w="5715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4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a:t>
            </a:r>
            <a:r>
              <a:rPr kumimoji="0" lang="nl-NL" sz="4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2</a:t>
            </a:r>
            <a:endParaRPr kumimoji="0" lang="en-US" sz="4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46" name="Rectangle 45"/>
              <p:cNvSpPr/>
              <p:nvPr/>
            </p:nvSpPr>
            <p:spPr>
              <a:xfrm>
                <a:off x="424019" y="1409700"/>
                <a:ext cx="17373600" cy="4478149"/>
              </a:xfrm>
              <a:prstGeom prst="rect">
                <a:avLst/>
              </a:prstGeom>
            </p:spPr>
            <p:txBody>
              <a:bodyPr wrap="square">
                <a:spAutoFit/>
              </a:bodyPr>
              <a:lstStyle/>
              <a:p>
                <a:pPr lvl="0" algn="just" defTabSz="1828800">
                  <a:lnSpc>
                    <a:spcPct val="150000"/>
                  </a:lnSpc>
                  <a:buClr>
                    <a:srgbClr val="000000"/>
                  </a:buClr>
                </a:pPr>
                <a:r>
                  <a:rPr lang="vi-VN" sz="3800" kern="0">
                    <a:solidFill>
                      <a:srgbClr val="000000"/>
                    </a:solidFill>
                    <a:cs typeface="Arial"/>
                    <a:sym typeface="Arial"/>
                  </a:rPr>
                  <a:t>Trở lại tình huống mở đầu, kết quả của hành động rút ngẫu nhiên một phiếu câu hỏi của Sơn là một câu hỏi nào đó trong số 20 câu hỏi được đánh số từ 1 đến 20. Có 20 kết quả có thể là phiếu số 1, phiếu số 2,…, phiếu số 20</a:t>
                </a:r>
                <a:r>
                  <a:rPr lang="vi-VN" sz="3800" kern="0">
                    <a:solidFill>
                      <a:srgbClr val="000000"/>
                    </a:solidFill>
                    <a:cs typeface="Arial"/>
                    <a:sym typeface="Arial"/>
                  </a:rPr>
                  <a:t>. </a:t>
                </a:r>
                <a:endParaRPr lang="en-US" sz="3800" kern="0" smtClean="0">
                  <a:solidFill>
                    <a:srgbClr val="000000"/>
                  </a:solidFill>
                  <a:cs typeface="Arial"/>
                  <a:sym typeface="Arial"/>
                </a:endParaRPr>
              </a:p>
              <a:p>
                <a:pPr lvl="0" algn="just" defTabSz="1828800">
                  <a:lnSpc>
                    <a:spcPct val="150000"/>
                  </a:lnSpc>
                  <a:buClr>
                    <a:srgbClr val="000000"/>
                  </a:buClr>
                </a:pPr>
                <a:r>
                  <a:rPr lang="vi-VN" sz="3800" kern="0" smtClean="0">
                    <a:solidFill>
                      <a:srgbClr val="000000"/>
                    </a:solidFill>
                    <a:cs typeface="Arial"/>
                    <a:sym typeface="Arial"/>
                  </a:rPr>
                  <a:t>Xét </a:t>
                </a:r>
                <a:r>
                  <a:rPr lang="vi-VN" sz="3800" kern="0">
                    <a:solidFill>
                      <a:srgbClr val="000000"/>
                    </a:solidFill>
                    <a:cs typeface="Arial"/>
                    <a:sym typeface="Arial"/>
                  </a:rPr>
                  <a:t>biến cố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𝐸</m:t>
                    </m:r>
                  </m:oMath>
                </a14:m>
                <a:r>
                  <a:rPr lang="vi-VN" sz="3800" kern="0">
                    <a:solidFill>
                      <a:srgbClr val="000000"/>
                    </a:solidFill>
                    <a:cs typeface="Arial"/>
                    <a:sym typeface="Arial"/>
                  </a:rPr>
                  <a:t>: "Sơn rút được phiếu câu hỏi thuộc lĩnh vực Lịch sử - Địa lí</a:t>
                </a:r>
                <a:r>
                  <a:rPr lang="vi-VN" sz="3800" kern="0">
                    <a:solidFill>
                      <a:srgbClr val="000000"/>
                    </a:solidFill>
                    <a:cs typeface="Arial"/>
                    <a:sym typeface="Arial"/>
                  </a:rPr>
                  <a:t>". </a:t>
                </a:r>
                <a:endParaRPr lang="en-US" sz="3800" kern="0" smtClean="0">
                  <a:solidFill>
                    <a:srgbClr val="000000"/>
                  </a:solidFill>
                  <a:cs typeface="Arial"/>
                  <a:sym typeface="Arial"/>
                </a:endParaRPr>
              </a:p>
              <a:p>
                <a:pPr lvl="0" algn="just" defTabSz="1828800">
                  <a:lnSpc>
                    <a:spcPct val="150000"/>
                  </a:lnSpc>
                  <a:buClr>
                    <a:srgbClr val="000000"/>
                  </a:buClr>
                </a:pPr>
                <a:r>
                  <a:rPr lang="vi-VN" sz="3800" kern="0" smtClean="0">
                    <a:solidFill>
                      <a:srgbClr val="000000"/>
                    </a:solidFill>
                    <a:cs typeface="Arial"/>
                    <a:sym typeface="Arial"/>
                  </a:rPr>
                  <a:t>Em </a:t>
                </a:r>
                <a:r>
                  <a:rPr lang="vi-VN" sz="3800" kern="0">
                    <a:solidFill>
                      <a:srgbClr val="000000"/>
                    </a:solidFill>
                    <a:cs typeface="Arial"/>
                    <a:sym typeface="Arial"/>
                  </a:rPr>
                  <a:t>hãy xác định các kết quả có thể để biến cố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𝐸</m:t>
                    </m:r>
                  </m:oMath>
                </a14:m>
                <a:r>
                  <a:rPr lang="vi-VN" sz="3800" kern="0">
                    <a:solidFill>
                      <a:srgbClr val="000000"/>
                    </a:solidFill>
                    <a:cs typeface="Arial"/>
                    <a:sym typeface="Arial"/>
                  </a:rPr>
                  <a:t> xảy ra.</a:t>
                </a:r>
                <a:endParaRPr kumimoji="0" lang="vi-VN" sz="38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mc:Choice>
        <mc:Fallback>
          <p:sp>
            <p:nvSpPr>
              <p:cNvPr id="46" name="Rectangle 45"/>
              <p:cNvSpPr>
                <a:spLocks noRot="1" noChangeAspect="1" noMove="1" noResize="1" noEditPoints="1" noAdjustHandles="1" noChangeArrowheads="1" noChangeShapeType="1" noTextEdit="1"/>
              </p:cNvSpPr>
              <p:nvPr/>
            </p:nvSpPr>
            <p:spPr>
              <a:xfrm>
                <a:off x="424019" y="1409700"/>
                <a:ext cx="17373600" cy="4478149"/>
              </a:xfrm>
              <a:prstGeom prst="rect">
                <a:avLst/>
              </a:prstGeom>
              <a:blipFill>
                <a:blip r:embed="rId2"/>
                <a:stretch>
                  <a:fillRect l="-1158" r="-1158" b="-2177"/>
                </a:stretch>
              </a:blipFill>
            </p:spPr>
            <p:txBody>
              <a:bodyPr/>
              <a:lstStyle/>
              <a:p>
                <a:r>
                  <a:rPr lang="en-US">
                    <a:noFill/>
                  </a:rPr>
                  <a:t> </a:t>
                </a:r>
              </a:p>
            </p:txBody>
          </p:sp>
        </mc:Fallback>
      </mc:AlternateContent>
      <p:sp>
        <p:nvSpPr>
          <p:cNvPr id="48" name="Rectangle 47"/>
          <p:cNvSpPr/>
          <p:nvPr/>
        </p:nvSpPr>
        <p:spPr>
          <a:xfrm>
            <a:off x="8478274" y="5905500"/>
            <a:ext cx="1265090" cy="861133"/>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3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49" name="Rectangle 48"/>
              <p:cNvSpPr/>
              <p:nvPr/>
            </p:nvSpPr>
            <p:spPr>
              <a:xfrm>
                <a:off x="424019" y="7105352"/>
                <a:ext cx="15505752" cy="2000548"/>
              </a:xfrm>
              <a:prstGeom prst="rect">
                <a:avLst/>
              </a:prstGeom>
            </p:spPr>
            <p:txBody>
              <a:bodyPr wrap="square">
                <a:spAutoFit/>
              </a:bodyPr>
              <a:lstStyle/>
              <a:p>
                <a:pPr lvl="0" algn="just">
                  <a:lnSpc>
                    <a:spcPct val="150000"/>
                  </a:lnSpc>
                  <a:spcBef>
                    <a:spcPts val="600"/>
                  </a:spcBef>
                  <a:spcAft>
                    <a:spcPts val="600"/>
                  </a:spcAft>
                </a:pPr>
                <a:r>
                  <a:rPr lang="da-DK" sz="3800">
                    <a:solidFill>
                      <a:prstClr val="black"/>
                    </a:solidFill>
                    <a:latin typeface="Arial" panose="020B0604020202020204" pitchFamily="34" charset="0"/>
                    <a:ea typeface="Dotum" panose="020B0600000101010101" pitchFamily="34" charset="-127"/>
                    <a:cs typeface="Arial" panose="020B0604020202020204" pitchFamily="34" charset="0"/>
                  </a:rPr>
                  <a:t>Các kết quả có thể để biến cố </a:t>
                </a:r>
                <a14:m>
                  <m:oMath xmlns:m="http://schemas.openxmlformats.org/officeDocument/2006/math">
                    <m:r>
                      <a:rPr lang="vi-VN" sz="3800" i="1" kern="0">
                        <a:solidFill>
                          <a:srgbClr val="000000"/>
                        </a:solidFill>
                        <a:latin typeface="Cambria Math" panose="02040503050406030204" pitchFamily="18" charset="0"/>
                        <a:cs typeface="Arial"/>
                        <a:sym typeface="Arial"/>
                      </a:rPr>
                      <m:t>𝐸</m:t>
                    </m:r>
                  </m:oMath>
                </a14:m>
                <a:r>
                  <a:rPr lang="da-DK" sz="3800">
                    <a:solidFill>
                      <a:prstClr val="black"/>
                    </a:solidFill>
                    <a:latin typeface="Arial" panose="020B0604020202020204" pitchFamily="34" charset="0"/>
                    <a:ea typeface="Dotum" panose="020B0600000101010101" pitchFamily="34" charset="-127"/>
                    <a:cs typeface="Arial" panose="020B0604020202020204" pitchFamily="34" charset="0"/>
                  </a:rPr>
                  <a:t> xảy ra là</a:t>
                </a:r>
                <a:r>
                  <a:rPr lang="da-DK" sz="3800">
                    <a:solidFill>
                      <a:prstClr val="black"/>
                    </a:solidFill>
                    <a:latin typeface="Arial" panose="020B0604020202020204" pitchFamily="34" charset="0"/>
                    <a:ea typeface="Dotum" panose="020B0600000101010101" pitchFamily="34" charset="-127"/>
                    <a:cs typeface="Arial" panose="020B0604020202020204" pitchFamily="34" charset="0"/>
                  </a:rPr>
                  <a:t>: </a:t>
                </a:r>
                <a:endParaRPr lang="da-DK" sz="3800" smtClean="0">
                  <a:solidFill>
                    <a:prstClr val="black"/>
                  </a:solidFill>
                  <a:latin typeface="Arial" panose="020B0604020202020204" pitchFamily="34" charset="0"/>
                  <a:ea typeface="Dotum" panose="020B0600000101010101" pitchFamily="34" charset="-127"/>
                  <a:cs typeface="Arial" panose="020B0604020202020204" pitchFamily="34" charset="0"/>
                </a:endParaRPr>
              </a:p>
              <a:p>
                <a:pPr lvl="0" algn="ctr">
                  <a:lnSpc>
                    <a:spcPct val="150000"/>
                  </a:lnSpc>
                  <a:spcBef>
                    <a:spcPts val="600"/>
                  </a:spcBef>
                  <a:spcAft>
                    <a:spcPts val="600"/>
                  </a:spcAft>
                </a:pPr>
                <a:r>
                  <a:rPr lang="da-DK" sz="3800" smtClean="0">
                    <a:solidFill>
                      <a:prstClr val="black"/>
                    </a:solidFill>
                    <a:latin typeface="Arial" panose="020B0604020202020204" pitchFamily="34" charset="0"/>
                    <a:ea typeface="Dotum" panose="020B0600000101010101" pitchFamily="34" charset="-127"/>
                    <a:cs typeface="Arial" panose="020B0604020202020204" pitchFamily="34" charset="0"/>
                  </a:rPr>
                  <a:t>Phiếu </a:t>
                </a:r>
                <a:r>
                  <a:rPr lang="da-DK" sz="3800">
                    <a:solidFill>
                      <a:prstClr val="black"/>
                    </a:solidFill>
                    <a:latin typeface="Arial" panose="020B0604020202020204" pitchFamily="34" charset="0"/>
                    <a:ea typeface="Dotum" panose="020B0600000101010101" pitchFamily="34" charset="-127"/>
                    <a:cs typeface="Arial" panose="020B0604020202020204" pitchFamily="34" charset="0"/>
                  </a:rPr>
                  <a:t>số 1, phiếu số 2, phiếu số 3, phiếu số 4.</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49" name="Rectangle 48"/>
              <p:cNvSpPr>
                <a:spLocks noRot="1" noChangeAspect="1" noMove="1" noResize="1" noEditPoints="1" noAdjustHandles="1" noChangeArrowheads="1" noChangeShapeType="1" noTextEdit="1"/>
              </p:cNvSpPr>
              <p:nvPr/>
            </p:nvSpPr>
            <p:spPr>
              <a:xfrm>
                <a:off x="424019" y="7105352"/>
                <a:ext cx="15505752" cy="2000548"/>
              </a:xfrm>
              <a:prstGeom prst="rect">
                <a:avLst/>
              </a:prstGeom>
              <a:blipFill>
                <a:blip r:embed="rId3"/>
                <a:stretch>
                  <a:fillRect l="-1298" b="-5793"/>
                </a:stretch>
              </a:blipFill>
            </p:spPr>
            <p:txBody>
              <a:bodyPr/>
              <a:lstStyle/>
              <a:p>
                <a:r>
                  <a:rPr lang="en-US">
                    <a:noFill/>
                  </a:rPr>
                  <a:t> </a:t>
                </a:r>
              </a:p>
            </p:txBody>
          </p:sp>
        </mc:Fallback>
      </mc:AlternateContent>
      <p:sp>
        <p:nvSpPr>
          <p:cNvPr id="52" name="Freeform 15"/>
          <p:cNvSpPr/>
          <p:nvPr/>
        </p:nvSpPr>
        <p:spPr>
          <a:xfrm>
            <a:off x="17145000" y="341003"/>
            <a:ext cx="840097" cy="840097"/>
          </a:xfrm>
          <a:custGeom>
            <a:avLst/>
            <a:gdLst/>
            <a:ahLst/>
            <a:cxnLst/>
            <a:rect l="l" t="t" r="r" b="b"/>
            <a:pathLst>
              <a:path w="840097" h="840097">
                <a:moveTo>
                  <a:pt x="0" y="0"/>
                </a:moveTo>
                <a:lnTo>
                  <a:pt x="840097" y="0"/>
                </a:lnTo>
                <a:lnTo>
                  <a:pt x="840097" y="840097"/>
                </a:lnTo>
                <a:lnTo>
                  <a:pt x="0" y="840097"/>
                </a:lnTo>
                <a:lnTo>
                  <a:pt x="0" y="0"/>
                </a:lnTo>
                <a:close/>
              </a:path>
            </a:pathLst>
          </a:custGeom>
          <a:blipFill>
            <a:blip r:embed="rId4">
              <a:extLst>
                <a:ext uri="{96DAC541-7B7A-43D3-8B79-37D633B846F1}">
                  <asvg:svgBlip xmlns:asvg="http://schemas.microsoft.com/office/drawing/2016/SVG/main" xmlns="" r:embed="rId9"/>
                </a:ext>
              </a:extLst>
            </a:blip>
            <a:stretch>
              <a:fillRect/>
            </a:stretch>
          </a:blipFill>
        </p:spPr>
      </p:sp>
      <p:pic>
        <p:nvPicPr>
          <p:cNvPr id="2" name="Picture 1"/>
          <p:cNvPicPr>
            <a:picLocks noChangeAspect="1"/>
          </p:cNvPicPr>
          <p:nvPr/>
        </p:nvPicPr>
        <p:blipFill>
          <a:blip r:embed="rId10"/>
          <a:stretch>
            <a:fillRect/>
          </a:stretch>
        </p:blipFill>
        <p:spPr>
          <a:xfrm>
            <a:off x="16203235" y="7734300"/>
            <a:ext cx="1846030" cy="1771171"/>
          </a:xfrm>
          <a:prstGeom prst="rect">
            <a:avLst/>
          </a:prstGeom>
        </p:spPr>
      </p:pic>
      <p:pic>
        <p:nvPicPr>
          <p:cNvPr id="3" name="Picture 2"/>
          <p:cNvPicPr>
            <a:picLocks noChangeAspect="1"/>
          </p:cNvPicPr>
          <p:nvPr/>
        </p:nvPicPr>
        <p:blipFill>
          <a:blip r:embed="rId11"/>
          <a:stretch>
            <a:fillRect/>
          </a:stretch>
        </p:blipFill>
        <p:spPr>
          <a:xfrm rot="18367331">
            <a:off x="-612907" y="680965"/>
            <a:ext cx="1481456" cy="1268078"/>
          </a:xfrm>
          <a:prstGeom prst="rect">
            <a:avLst/>
          </a:prstGeom>
        </p:spPr>
      </p:pic>
    </p:spTree>
    <p:extLst>
      <p:ext uri="{BB962C8B-B14F-4D97-AF65-F5344CB8AC3E}">
        <p14:creationId xmlns:p14="http://schemas.microsoft.com/office/powerpoint/2010/main" val="341117728"/>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barn(inVertical)">
                                      <p:cBhvr>
                                        <p:cTn id="19" dur="500"/>
                                        <p:tgtEl>
                                          <p:spTgt spid="4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9">
                                            <p:txEl>
                                              <p:pRg st="0" end="0"/>
                                            </p:txEl>
                                          </p:spTgt>
                                        </p:tgtEl>
                                        <p:attrNameLst>
                                          <p:attrName>style.visibility</p:attrName>
                                        </p:attrNameLst>
                                      </p:cBhvr>
                                      <p:to>
                                        <p:strVal val="visible"/>
                                      </p:to>
                                    </p:set>
                                    <p:animEffect transition="in" filter="wipe(up)">
                                      <p:cBhvr>
                                        <p:cTn id="24" dur="500"/>
                                        <p:tgtEl>
                                          <p:spTgt spid="49">
                                            <p:txEl>
                                              <p:pRg st="0" end="0"/>
                                            </p:txEl>
                                          </p:spTgt>
                                        </p:tgtEl>
                                      </p:cBhvr>
                                    </p:animEffect>
                                  </p:childTnLst>
                                </p:cTn>
                              </p:par>
                              <p:par>
                                <p:cTn id="25" presetID="22" presetClass="entr" presetSubtype="1" fill="hold" nodeType="withEffect">
                                  <p:stCondLst>
                                    <p:cond delay="0"/>
                                  </p:stCondLst>
                                  <p:childTnLst>
                                    <p:set>
                                      <p:cBhvr>
                                        <p:cTn id="26" dur="1" fill="hold">
                                          <p:stCondLst>
                                            <p:cond delay="0"/>
                                          </p:stCondLst>
                                        </p:cTn>
                                        <p:tgtEl>
                                          <p:spTgt spid="49">
                                            <p:txEl>
                                              <p:pRg st="1" end="1"/>
                                            </p:txEl>
                                          </p:spTgt>
                                        </p:tgtEl>
                                        <p:attrNameLst>
                                          <p:attrName>style.visibility</p:attrName>
                                        </p:attrNameLst>
                                      </p:cBhvr>
                                      <p:to>
                                        <p:strVal val="visible"/>
                                      </p:to>
                                    </p:set>
                                    <p:animEffect transition="in" filter="wipe(up)">
                                      <p:cBhvr>
                                        <p:cTn id="27" dur="500"/>
                                        <p:tgtEl>
                                          <p:spTgt spid="4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4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754822" y="976788"/>
            <a:ext cx="16230600" cy="8205312"/>
            <a:chOff x="0" y="0"/>
            <a:chExt cx="21640800" cy="10940416"/>
          </a:xfrm>
        </p:grpSpPr>
        <p:sp>
          <p:nvSpPr>
            <p:cNvPr id="3" name="Freeform 3"/>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grpSp>
      <p:grpSp>
        <p:nvGrpSpPr>
          <p:cNvPr id="5" name="Group 5"/>
          <p:cNvGrpSpPr/>
          <p:nvPr/>
        </p:nvGrpSpPr>
        <p:grpSpPr>
          <a:xfrm>
            <a:off x="-1706347" y="8420100"/>
            <a:ext cx="21695015" cy="10239898"/>
            <a:chOff x="0" y="0"/>
            <a:chExt cx="1424432" cy="672322"/>
          </a:xfrm>
        </p:grpSpPr>
        <p:sp>
          <p:nvSpPr>
            <p:cNvPr id="6" name="Freeform 6"/>
            <p:cNvSpPr/>
            <p:nvPr/>
          </p:nvSpPr>
          <p:spPr>
            <a:xfrm>
              <a:off x="0" y="0"/>
              <a:ext cx="1424432" cy="672322"/>
            </a:xfrm>
            <a:custGeom>
              <a:avLst/>
              <a:gdLst/>
              <a:ahLst/>
              <a:cxnLst/>
              <a:rect l="l" t="t" r="r" b="b"/>
              <a:pathLst>
                <a:path w="1424432" h="672322">
                  <a:moveTo>
                    <a:pt x="712216" y="0"/>
                  </a:moveTo>
                  <a:cubicBezTo>
                    <a:pt x="318870" y="0"/>
                    <a:pt x="0" y="150504"/>
                    <a:pt x="0" y="336161"/>
                  </a:cubicBezTo>
                  <a:cubicBezTo>
                    <a:pt x="0" y="521818"/>
                    <a:pt x="318870" y="672322"/>
                    <a:pt x="712216" y="672322"/>
                  </a:cubicBezTo>
                  <a:cubicBezTo>
                    <a:pt x="1105562" y="672322"/>
                    <a:pt x="1424432" y="521818"/>
                    <a:pt x="1424432" y="336161"/>
                  </a:cubicBezTo>
                  <a:cubicBezTo>
                    <a:pt x="1424432" y="150504"/>
                    <a:pt x="1105562" y="0"/>
                    <a:pt x="712216" y="0"/>
                  </a:cubicBezTo>
                  <a:close/>
                </a:path>
              </a:pathLst>
            </a:custGeom>
            <a:solidFill>
              <a:srgbClr val="A3DFBE"/>
            </a:solidFill>
            <a:ln w="28575" cap="sq">
              <a:solidFill>
                <a:srgbClr val="231F20"/>
              </a:solidFill>
              <a:prstDash val="solid"/>
              <a:miter/>
            </a:ln>
          </p:spPr>
        </p:sp>
        <p:sp>
          <p:nvSpPr>
            <p:cNvPr id="7" name="TextBox 7"/>
            <p:cNvSpPr txBox="1"/>
            <p:nvPr/>
          </p:nvSpPr>
          <p:spPr>
            <a:xfrm>
              <a:off x="133540" y="5880"/>
              <a:ext cx="1157351" cy="603412"/>
            </a:xfrm>
            <a:prstGeom prst="rect">
              <a:avLst/>
            </a:prstGeom>
          </p:spPr>
          <p:txBody>
            <a:bodyPr lIns="50800" tIns="50800" rIns="50800" bIns="50800" rtlCol="0" anchor="ctr"/>
            <a:lstStyle/>
            <a:p>
              <a:pPr marL="0" marR="0" lvl="0" indent="0" algn="ctr" defTabSz="914400" rtl="0" eaLnBrk="1" fontAlgn="auto" latinLnBrk="0" hangingPunct="1">
                <a:lnSpc>
                  <a:spcPts val="34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1124698" y="2019300"/>
            <a:ext cx="1250122" cy="1197113"/>
          </a:xfrm>
          <a:custGeom>
            <a:avLst/>
            <a:gdLst/>
            <a:ahLst/>
            <a:cxnLst/>
            <a:rect l="l" t="t" r="r" b="b"/>
            <a:pathLst>
              <a:path w="816410" h="822525">
                <a:moveTo>
                  <a:pt x="0" y="0"/>
                </a:moveTo>
                <a:lnTo>
                  <a:pt x="816410" y="0"/>
                </a:lnTo>
                <a:lnTo>
                  <a:pt x="816410" y="822525"/>
                </a:lnTo>
                <a:lnTo>
                  <a:pt x="0" y="822525"/>
                </a:lnTo>
                <a:lnTo>
                  <a:pt x="0" y="0"/>
                </a:lnTo>
                <a:close/>
              </a:path>
            </a:pathLst>
          </a:custGeom>
          <a:blipFill>
            <a:blip r:embed="rId4">
              <a:extLst>
                <a:ext uri="{96DAC541-7B7A-43D3-8B79-37D633B846F1}">
                  <asvg:svgBlip xmlns:asvg="http://schemas.microsoft.com/office/drawing/2016/SVG/main" xmlns="" r:embed="rId9"/>
                </a:ext>
              </a:extLst>
            </a:blip>
            <a:stretch>
              <a:fillRect l="-16131" t="-123580" r="-514491" b="-293597"/>
            </a:stretch>
          </a:blipFill>
        </p:spPr>
      </p:sp>
      <p:sp>
        <p:nvSpPr>
          <p:cNvPr id="18" name="Freeform 18"/>
          <p:cNvSpPr/>
          <p:nvPr/>
        </p:nvSpPr>
        <p:spPr>
          <a:xfrm>
            <a:off x="754822" y="8573713"/>
            <a:ext cx="616778" cy="616778"/>
          </a:xfrm>
          <a:custGeom>
            <a:avLst/>
            <a:gdLst/>
            <a:ahLst/>
            <a:cxnLst/>
            <a:rect l="l" t="t" r="r" b="b"/>
            <a:pathLst>
              <a:path w="616778" h="616778">
                <a:moveTo>
                  <a:pt x="0" y="0"/>
                </a:moveTo>
                <a:lnTo>
                  <a:pt x="616778" y="0"/>
                </a:lnTo>
                <a:lnTo>
                  <a:pt x="616778" y="616778"/>
                </a:lnTo>
                <a:lnTo>
                  <a:pt x="0" y="61677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19" name="Group 19"/>
          <p:cNvGrpSpPr/>
          <p:nvPr/>
        </p:nvGrpSpPr>
        <p:grpSpPr>
          <a:xfrm>
            <a:off x="1449444" y="2307531"/>
            <a:ext cx="15390756" cy="5258495"/>
            <a:chOff x="-43955" y="-92879"/>
            <a:chExt cx="2552939" cy="417018"/>
          </a:xfrm>
        </p:grpSpPr>
        <p:sp>
          <p:nvSpPr>
            <p:cNvPr id="20" name="Freeform 20"/>
            <p:cNvSpPr/>
            <p:nvPr/>
          </p:nvSpPr>
          <p:spPr>
            <a:xfrm>
              <a:off x="-43955" y="-91565"/>
              <a:ext cx="2552939" cy="415704"/>
            </a:xfrm>
            <a:custGeom>
              <a:avLst/>
              <a:gdLst/>
              <a:ahLst/>
              <a:cxnLst/>
              <a:rect l="l" t="t" r="r" b="b"/>
              <a:pathLst>
                <a:path w="1917479" h="291565">
                  <a:moveTo>
                    <a:pt x="106339" y="0"/>
                  </a:moveTo>
                  <a:lnTo>
                    <a:pt x="1811141" y="0"/>
                  </a:lnTo>
                  <a:cubicBezTo>
                    <a:pt x="1839344" y="0"/>
                    <a:pt x="1866391" y="11204"/>
                    <a:pt x="1886334" y="31146"/>
                  </a:cubicBezTo>
                  <a:cubicBezTo>
                    <a:pt x="1906276" y="51088"/>
                    <a:pt x="1917479" y="78136"/>
                    <a:pt x="1917479" y="106339"/>
                  </a:cubicBezTo>
                  <a:lnTo>
                    <a:pt x="1917479" y="185227"/>
                  </a:lnTo>
                  <a:cubicBezTo>
                    <a:pt x="1917479" y="213429"/>
                    <a:pt x="1906276" y="240477"/>
                    <a:pt x="1886334" y="260420"/>
                  </a:cubicBezTo>
                  <a:cubicBezTo>
                    <a:pt x="1866391" y="280362"/>
                    <a:pt x="1839344" y="291565"/>
                    <a:pt x="1811141" y="291565"/>
                  </a:cubicBezTo>
                  <a:lnTo>
                    <a:pt x="106339" y="291565"/>
                  </a:lnTo>
                  <a:cubicBezTo>
                    <a:pt x="78136" y="291565"/>
                    <a:pt x="51088" y="280362"/>
                    <a:pt x="31146" y="260420"/>
                  </a:cubicBezTo>
                  <a:cubicBezTo>
                    <a:pt x="11204" y="240477"/>
                    <a:pt x="0" y="213429"/>
                    <a:pt x="0" y="185227"/>
                  </a:cubicBezTo>
                  <a:lnTo>
                    <a:pt x="0" y="106339"/>
                  </a:lnTo>
                  <a:cubicBezTo>
                    <a:pt x="0" y="78136"/>
                    <a:pt x="11204" y="51088"/>
                    <a:pt x="31146" y="31146"/>
                  </a:cubicBezTo>
                  <a:cubicBezTo>
                    <a:pt x="51088" y="11204"/>
                    <a:pt x="78136" y="0"/>
                    <a:pt x="106339" y="0"/>
                  </a:cubicBezTo>
                  <a:close/>
                </a:path>
              </a:pathLst>
            </a:custGeom>
            <a:solidFill>
              <a:srgbClr val="FFE397"/>
            </a:solidFill>
            <a:ln w="28575" cap="rnd">
              <a:solidFill>
                <a:srgbClr val="231F20"/>
              </a:solidFill>
              <a:prstDash val="solid"/>
              <a:round/>
            </a:ln>
          </p:spPr>
        </p:sp>
        <mc:AlternateContent xmlns:mc="http://schemas.openxmlformats.org/markup-compatibility/2006">
          <mc:Choice xmlns:a14="http://schemas.microsoft.com/office/drawing/2010/main" Requires="a14">
            <p:sp>
              <p:nvSpPr>
                <p:cNvPr id="21" name="TextBox 21"/>
                <p:cNvSpPr txBox="1"/>
                <p:nvPr/>
              </p:nvSpPr>
              <p:spPr>
                <a:xfrm>
                  <a:off x="75378" y="-92879"/>
                  <a:ext cx="2313059" cy="405865"/>
                </a:xfrm>
                <a:prstGeom prst="rect">
                  <a:avLst/>
                </a:prstGeom>
              </p:spPr>
              <p:txBody>
                <a:bodyPr lIns="50800" tIns="50800" rIns="50800" bIns="50800" rtlCol="0" anchor="ctr"/>
                <a:lstStyle/>
                <a:p>
                  <a:pPr algn="just">
                    <a:lnSpc>
                      <a:spcPct val="165000"/>
                    </a:lnSpc>
                    <a:spcBef>
                      <a:spcPts val="600"/>
                    </a:spcBef>
                    <a:spcAft>
                      <a:spcPts val="600"/>
                    </a:spcAft>
                  </a:pPr>
                  <a:r>
                    <a:rPr lang="da-DK" sz="4300">
                      <a:latin typeface="Arial" panose="020B0604020202020204" pitchFamily="34" charset="0"/>
                      <a:ea typeface="Arial" panose="020B0604020202020204" pitchFamily="34" charset="0"/>
                      <a:cs typeface="Arial" panose="020B0604020202020204" pitchFamily="34" charset="0"/>
                    </a:rPr>
                    <a:t>Xét một biến cố </a:t>
                  </a:r>
                  <a14:m>
                    <m:oMath xmlns:m="http://schemas.openxmlformats.org/officeDocument/2006/math">
                      <m:r>
                        <a:rPr lang="en-US" sz="4300" i="1">
                          <a:effectLst/>
                          <a:latin typeface="Cambria Math" panose="02040503050406030204" pitchFamily="18" charset="0"/>
                          <a:ea typeface="Arial" panose="020B0604020202020204" pitchFamily="34" charset="0"/>
                          <a:cs typeface="Times New Roman" panose="02020603050405020304" pitchFamily="18" charset="0"/>
                        </a:rPr>
                        <m:t>𝐸</m:t>
                      </m:r>
                    </m:oMath>
                  </a14:m>
                  <a:r>
                    <a:rPr lang="da-DK" sz="4300">
                      <a:effectLst/>
                      <a:latin typeface="Arial" panose="020B0604020202020204" pitchFamily="34" charset="0"/>
                      <a:ea typeface="Dotum" panose="020B0600000101010101" pitchFamily="34" charset="-127"/>
                      <a:cs typeface="Arial" panose="020B0604020202020204" pitchFamily="34" charset="0"/>
                    </a:rPr>
                    <a:t>, mà </a:t>
                  </a:r>
                  <a14:m>
                    <m:oMath xmlns:m="http://schemas.openxmlformats.org/officeDocument/2006/math">
                      <m:r>
                        <a:rPr lang="en-US" sz="4300" i="1">
                          <a:effectLst/>
                          <a:latin typeface="Cambria Math" panose="02040503050406030204" pitchFamily="18" charset="0"/>
                          <a:ea typeface="Dotum" panose="020B0600000101010101" pitchFamily="34" charset="-127"/>
                          <a:cs typeface="Times New Roman" panose="02020603050405020304" pitchFamily="18" charset="0"/>
                        </a:rPr>
                        <m:t>𝐸</m:t>
                      </m:r>
                    </m:oMath>
                  </a14:m>
                  <a:r>
                    <a:rPr lang="da-DK" sz="4300">
                      <a:effectLst/>
                      <a:latin typeface="Arial" panose="020B0604020202020204" pitchFamily="34" charset="0"/>
                      <a:ea typeface="Dotum" panose="020B0600000101010101" pitchFamily="34" charset="-127"/>
                      <a:cs typeface="Arial" panose="020B0604020202020204" pitchFamily="34" charset="0"/>
                    </a:rPr>
                    <a:t> </a:t>
                  </a:r>
                  <a:r>
                    <a:rPr lang="da-DK" sz="4300">
                      <a:effectLst/>
                      <a:latin typeface="Arial" panose="020B0604020202020204" pitchFamily="34" charset="0"/>
                      <a:ea typeface="Dotum" panose="020B0600000101010101" pitchFamily="34" charset="-127"/>
                      <a:cs typeface="Arial" panose="020B0604020202020204" pitchFamily="34" charset="0"/>
                    </a:rPr>
                    <a:t>có </a:t>
                  </a:r>
                  <a:r>
                    <a:rPr lang="da-DK" sz="4300" smtClean="0">
                      <a:effectLst/>
                      <a:latin typeface="Arial" panose="020B0604020202020204" pitchFamily="34" charset="0"/>
                      <a:ea typeface="Dotum" panose="020B0600000101010101" pitchFamily="34" charset="-127"/>
                      <a:cs typeface="Arial" panose="020B0604020202020204" pitchFamily="34" charset="0"/>
                    </a:rPr>
                    <a:t>xảy </a:t>
                  </a:r>
                  <a:r>
                    <a:rPr lang="da-DK" sz="4300">
                      <a:effectLst/>
                      <a:latin typeface="Arial" panose="020B0604020202020204" pitchFamily="34" charset="0"/>
                      <a:ea typeface="Dotum" panose="020B0600000101010101" pitchFamily="34" charset="-127"/>
                      <a:cs typeface="Arial" panose="020B0604020202020204" pitchFamily="34" charset="0"/>
                    </a:rPr>
                    <a:t>ra hay không xảy ra tùy thuộc vào kết quả của hành động, thực nghiệm </a:t>
                  </a:r>
                  <a14:m>
                    <m:oMath xmlns:m="http://schemas.openxmlformats.org/officeDocument/2006/math">
                      <m:r>
                        <a:rPr lang="en-US" sz="4300" i="1">
                          <a:effectLst/>
                          <a:latin typeface="Cambria Math" panose="02040503050406030204" pitchFamily="18" charset="0"/>
                          <a:ea typeface="Dotum" panose="020B0600000101010101" pitchFamily="34" charset="-127"/>
                          <a:cs typeface="Times New Roman" panose="02020603050405020304" pitchFamily="18" charset="0"/>
                        </a:rPr>
                        <m:t>𝑇</m:t>
                      </m:r>
                    </m:oMath>
                  </a14:m>
                  <a:r>
                    <a:rPr lang="da-DK" sz="4300">
                      <a:effectLst/>
                      <a:latin typeface="Arial" panose="020B0604020202020204" pitchFamily="34" charset="0"/>
                      <a:ea typeface="Dotum" panose="020B0600000101010101" pitchFamily="34" charset="-127"/>
                      <a:cs typeface="Arial" panose="020B0604020202020204" pitchFamily="34" charset="0"/>
                    </a:rPr>
                    <a:t>.</a:t>
                  </a:r>
                  <a:endParaRPr lang="en-US" sz="4300">
                    <a:effectLst/>
                    <a:latin typeface="Arial" panose="020B0604020202020204" pitchFamily="34" charset="0"/>
                    <a:ea typeface="Arial" panose="020B0604020202020204" pitchFamily="34" charset="0"/>
                    <a:cs typeface="Arial" panose="020B0604020202020204" pitchFamily="34" charset="0"/>
                  </a:endParaRPr>
                </a:p>
                <a:p>
                  <a:pPr algn="just">
                    <a:lnSpc>
                      <a:spcPct val="165000"/>
                    </a:lnSpc>
                    <a:spcBef>
                      <a:spcPts val="600"/>
                    </a:spcBef>
                    <a:spcAft>
                      <a:spcPts val="600"/>
                    </a:spcAft>
                  </a:pPr>
                  <a:r>
                    <a:rPr lang="da-DK" sz="4300">
                      <a:effectLst/>
                      <a:latin typeface="Arial" panose="020B0604020202020204" pitchFamily="34" charset="0"/>
                      <a:ea typeface="Arial" panose="020B0604020202020204" pitchFamily="34" charset="0"/>
                      <a:cs typeface="Arial" panose="020B0604020202020204" pitchFamily="34" charset="0"/>
                    </a:rPr>
                    <a:t>Một kết quả có thể của </a:t>
                  </a:r>
                  <a14:m>
                    <m:oMath xmlns:m="http://schemas.openxmlformats.org/officeDocument/2006/math">
                      <m:r>
                        <a:rPr lang="en-US" sz="4300" i="1">
                          <a:effectLst/>
                          <a:latin typeface="Cambria Math" panose="02040503050406030204" pitchFamily="18" charset="0"/>
                          <a:ea typeface="Arial" panose="020B0604020202020204" pitchFamily="34" charset="0"/>
                          <a:cs typeface="Times New Roman" panose="02020603050405020304" pitchFamily="18" charset="0"/>
                        </a:rPr>
                        <m:t>𝑇</m:t>
                      </m:r>
                    </m:oMath>
                  </a14:m>
                  <a:r>
                    <a:rPr lang="da-DK" sz="4300">
                      <a:effectLst/>
                      <a:latin typeface="Arial" panose="020B0604020202020204" pitchFamily="34" charset="0"/>
                      <a:ea typeface="Dotum" panose="020B0600000101010101" pitchFamily="34" charset="-127"/>
                      <a:cs typeface="Arial" panose="020B0604020202020204" pitchFamily="34" charset="0"/>
                    </a:rPr>
                    <a:t> để biến cố </a:t>
                  </a:r>
                  <a14:m>
                    <m:oMath xmlns:m="http://schemas.openxmlformats.org/officeDocument/2006/math">
                      <m:r>
                        <a:rPr lang="en-US" sz="4300" i="1">
                          <a:effectLst/>
                          <a:latin typeface="Cambria Math" panose="02040503050406030204" pitchFamily="18" charset="0"/>
                          <a:ea typeface="Dotum" panose="020B0600000101010101" pitchFamily="34" charset="-127"/>
                          <a:cs typeface="Times New Roman" panose="02020603050405020304" pitchFamily="18" charset="0"/>
                        </a:rPr>
                        <m:t>𝐸</m:t>
                      </m:r>
                    </m:oMath>
                  </a14:m>
                  <a:r>
                    <a:rPr lang="da-DK" sz="4300">
                      <a:effectLst/>
                      <a:latin typeface="Arial" panose="020B0604020202020204" pitchFamily="34" charset="0"/>
                      <a:ea typeface="Dotum" panose="020B0600000101010101" pitchFamily="34" charset="-127"/>
                      <a:cs typeface="Arial" panose="020B0604020202020204" pitchFamily="34" charset="0"/>
                    </a:rPr>
                    <a:t> xảy ra được gọi là kết quả thuận lợi cho biến cố </a:t>
                  </a:r>
                  <a14:m>
                    <m:oMath xmlns:m="http://schemas.openxmlformats.org/officeDocument/2006/math">
                      <m:r>
                        <a:rPr lang="en-US" sz="4300" i="1">
                          <a:effectLst/>
                          <a:latin typeface="Cambria Math" panose="02040503050406030204" pitchFamily="18" charset="0"/>
                          <a:ea typeface="Dotum" panose="020B0600000101010101" pitchFamily="34" charset="-127"/>
                          <a:cs typeface="Times New Roman" panose="02020603050405020304" pitchFamily="18" charset="0"/>
                        </a:rPr>
                        <m:t>𝐸</m:t>
                      </m:r>
                    </m:oMath>
                  </a14:m>
                  <a:r>
                    <a:rPr lang="da-DK" sz="4300">
                      <a:effectLst/>
                      <a:latin typeface="Arial" panose="020B0604020202020204" pitchFamily="34" charset="0"/>
                      <a:ea typeface="Dotum" panose="020B0600000101010101" pitchFamily="34" charset="-127"/>
                      <a:cs typeface="Arial" panose="020B0604020202020204" pitchFamily="34" charset="0"/>
                    </a:rPr>
                    <a:t>.</a:t>
                  </a:r>
                  <a:endParaRPr lang="en-US" sz="43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1" name="TextBox 21"/>
                <p:cNvSpPr txBox="1">
                  <a:spLocks noRot="1" noChangeAspect="1" noMove="1" noResize="1" noEditPoints="1" noAdjustHandles="1" noChangeArrowheads="1" noChangeShapeType="1" noTextEdit="1"/>
                </p:cNvSpPr>
                <p:nvPr/>
              </p:nvSpPr>
              <p:spPr>
                <a:xfrm>
                  <a:off x="75378" y="-92879"/>
                  <a:ext cx="2313059" cy="405865"/>
                </a:xfrm>
                <a:prstGeom prst="rect">
                  <a:avLst/>
                </a:prstGeom>
                <a:blipFill>
                  <a:blip r:embed="rId12"/>
                  <a:stretch>
                    <a:fillRect l="-2011" r="-2055"/>
                  </a:stretch>
                </a:blipFill>
              </p:spPr>
              <p:txBody>
                <a:bodyPr/>
                <a:lstStyle/>
                <a:p>
                  <a:r>
                    <a:rPr lang="en-US">
                      <a:noFill/>
                    </a:rPr>
                    <a:t> </a:t>
                  </a:r>
                </a:p>
              </p:txBody>
            </p:sp>
          </mc:Fallback>
        </mc:AlternateContent>
      </p:grpSp>
      <p:sp>
        <p:nvSpPr>
          <p:cNvPr id="17" name="Rectangle 16"/>
          <p:cNvSpPr/>
          <p:nvPr/>
        </p:nvSpPr>
        <p:spPr>
          <a:xfrm>
            <a:off x="7404949" y="279425"/>
            <a:ext cx="3472425" cy="1407373"/>
          </a:xfrm>
          <a:prstGeom prst="rect">
            <a:avLst/>
          </a:prstGeom>
        </p:spPr>
        <p:txBody>
          <a:bodyPr wrap="none">
            <a:spAutoFit/>
          </a:bodyPr>
          <a:lstStyle/>
          <a:p>
            <a:pPr lvl="0" algn="ctr">
              <a:lnSpc>
                <a:spcPct val="150000"/>
              </a:lnSpc>
              <a:defRPr/>
            </a:pPr>
            <a:r>
              <a:rPr lang="en-US" sz="6500" b="1">
                <a:solidFill>
                  <a:srgbClr val="1F497D"/>
                </a:solidFill>
                <a:latin typeface="Arial" panose="020B0604020202020204" pitchFamily="34" charset="0"/>
                <a:cs typeface="Arial" panose="020B0604020202020204" pitchFamily="34" charset="0"/>
              </a:rPr>
              <a:t>Kết luận</a:t>
            </a:r>
            <a:endParaRPr kumimoji="0" lang="en-US" sz="6500" b="1" i="0" u="none" strike="noStrike" kern="1200" cap="none" spc="0" normalizeH="0" baseline="0" noProof="0">
              <a:ln>
                <a:noFill/>
              </a:ln>
              <a:solidFill>
                <a:srgbClr val="1F497D"/>
              </a:solidFill>
              <a:effectLst/>
              <a:uLnTx/>
              <a:uFillTx/>
              <a:latin typeface="Arial" panose="020B0604020202020204" pitchFamily="34" charset="0"/>
              <a:cs typeface="Arial" panose="020B0604020202020204" pitchFamily="34" charset="0"/>
            </a:endParaRPr>
          </a:p>
        </p:txBody>
      </p:sp>
      <p:sp>
        <p:nvSpPr>
          <p:cNvPr id="23" name="Freeform 15"/>
          <p:cNvSpPr/>
          <p:nvPr/>
        </p:nvSpPr>
        <p:spPr>
          <a:xfrm rot="4276557">
            <a:off x="15917052" y="6454792"/>
            <a:ext cx="846754" cy="1535738"/>
          </a:xfrm>
          <a:custGeom>
            <a:avLst/>
            <a:gdLst/>
            <a:ahLst/>
            <a:cxnLst/>
            <a:rect l="l" t="t" r="r" b="b"/>
            <a:pathLst>
              <a:path w="640370" h="1181313">
                <a:moveTo>
                  <a:pt x="0" y="0"/>
                </a:moveTo>
                <a:lnTo>
                  <a:pt x="640370" y="0"/>
                </a:lnTo>
                <a:lnTo>
                  <a:pt x="640370" y="1181313"/>
                </a:lnTo>
                <a:lnTo>
                  <a:pt x="0" y="1181313"/>
                </a:lnTo>
                <a:lnTo>
                  <a:pt x="0" y="0"/>
                </a:lnTo>
                <a:close/>
              </a:path>
            </a:pathLst>
          </a:custGeom>
          <a:blipFill>
            <a:blip r:embed="rId13">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1618926758"/>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anim calcmode="lin" valueType="num">
                                      <p:cBhvr>
                                        <p:cTn id="18" dur="500" fill="hold"/>
                                        <p:tgtEl>
                                          <p:spTgt spid="23"/>
                                        </p:tgtEl>
                                        <p:attrNameLst>
                                          <p:attrName>ppt_x</p:attrName>
                                        </p:attrNameLst>
                                      </p:cBhvr>
                                      <p:tavLst>
                                        <p:tav tm="0">
                                          <p:val>
                                            <p:strVal val="#ppt_x"/>
                                          </p:val>
                                        </p:tav>
                                        <p:tav tm="100000">
                                          <p:val>
                                            <p:strVal val="#ppt_x"/>
                                          </p:val>
                                        </p:tav>
                                      </p:tavLst>
                                    </p:anim>
                                    <p:anim calcmode="lin" valueType="num">
                                      <p:cBhvr>
                                        <p:cTn id="19" dur="500" fill="hold"/>
                                        <p:tgtEl>
                                          <p:spTgt spid="2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389553" y="419100"/>
            <a:ext cx="19058553" cy="9509279"/>
            <a:chOff x="-433109" y="0"/>
            <a:chExt cx="25411403" cy="12679038"/>
          </a:xfrm>
        </p:grpSpPr>
        <p:sp>
          <p:nvSpPr>
            <p:cNvPr id="6" name="Freeform 6"/>
            <p:cNvSpPr/>
            <p:nvPr/>
          </p:nvSpPr>
          <p:spPr>
            <a:xfrm>
              <a:off x="-433109" y="29283"/>
              <a:ext cx="14133803" cy="12649755"/>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0844490" y="0"/>
              <a:ext cx="14133804" cy="12649755"/>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grpSp>
      <p:grpSp>
        <p:nvGrpSpPr>
          <p:cNvPr id="8" name="Group 8"/>
          <p:cNvGrpSpPr/>
          <p:nvPr/>
        </p:nvGrpSpPr>
        <p:grpSpPr>
          <a:xfrm>
            <a:off x="533400" y="495299"/>
            <a:ext cx="17145000" cy="9350639"/>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6" name="TextBox 35"/>
          <p:cNvSpPr txBox="1"/>
          <p:nvPr/>
        </p:nvSpPr>
        <p:spPr>
          <a:xfrm>
            <a:off x="838200" y="687848"/>
            <a:ext cx="16603046" cy="5216813"/>
          </a:xfrm>
          <a:prstGeom prst="rect">
            <a:avLst/>
          </a:prstGeom>
          <a:noFill/>
        </p:spPr>
        <p:txBody>
          <a:bodyPr wrap="square" rtlCol="0">
            <a:spAutoFit/>
          </a:bodyPr>
          <a:lstStyle/>
          <a:p>
            <a:pPr lvl="0" algn="just">
              <a:lnSpc>
                <a:spcPct val="150000"/>
              </a:lnSpc>
              <a:buClr>
                <a:srgbClr val="000000"/>
              </a:buClr>
            </a:pPr>
            <a:r>
              <a:rPr kumimoji="0" lang="en-US" sz="3800" b="1" i="0" u="none" strike="noStrike" kern="0" cap="none" spc="0" normalizeH="0" baseline="0" noProof="0" smtClean="0">
                <a:ln>
                  <a:noFill/>
                </a:ln>
                <a:solidFill>
                  <a:srgbClr val="FDFDFD"/>
                </a:solidFill>
                <a:effectLst/>
                <a:highlight>
                  <a:srgbClr val="CE4D8E"/>
                </a:highlight>
                <a:uLnTx/>
                <a:uFillTx/>
                <a:latin typeface="Arial"/>
                <a:cs typeface="Arial"/>
                <a:sym typeface="Arial"/>
              </a:rPr>
              <a:t>Ví dụ 2:</a:t>
            </a:r>
            <a:r>
              <a:rPr kumimoji="0" lang="en-US" sz="3800" b="0" i="0" u="none" strike="noStrike" kern="1200" cap="none" spc="0" normalizeH="0" baseline="0" noProof="0" smtClean="0">
                <a:ln>
                  <a:noFill/>
                </a:ln>
                <a:solidFill>
                  <a:srgbClr val="FDFDFD"/>
                </a:solidFill>
                <a:effectLst/>
                <a:uLnTx/>
                <a:uFillTx/>
                <a:latin typeface="Arial"/>
                <a:cs typeface="Arial" panose="020B0604020202020204" pitchFamily="34" charset="0"/>
                <a:sym typeface="Arial"/>
              </a:rPr>
              <a:t> </a:t>
            </a:r>
            <a:r>
              <a:rPr lang="vi-VN" sz="3800" kern="0">
                <a:solidFill>
                  <a:srgbClr val="000000"/>
                </a:solidFill>
                <a:cs typeface="Arial"/>
                <a:sym typeface="Arial"/>
              </a:rPr>
              <a:t>Đội văn nghệ khối 8 của một trường Trung học cơ sở có 14 bạn, trong đó có 4 bạn nam lớp 8A, 5 bạn nữ lớp 8B, 3 bạn nam lớp 8C và 2 bạn nữ lớp 8D. Chọn ngẫu nhiên một bạn trong đội văn nghệ khối 8 để tham gia tiết mục văn nghệ của trường.</a:t>
            </a:r>
          </a:p>
          <a:p>
            <a:pPr lvl="0" algn="just">
              <a:lnSpc>
                <a:spcPct val="150000"/>
              </a:lnSpc>
              <a:buClr>
                <a:srgbClr val="000000"/>
              </a:buClr>
            </a:pPr>
            <a:r>
              <a:rPr lang="vi-VN" sz="3800" kern="0">
                <a:solidFill>
                  <a:srgbClr val="000000"/>
                </a:solidFill>
                <a:cs typeface="Arial"/>
                <a:sym typeface="Arial"/>
              </a:rPr>
              <a:t>a) Liệt kê tất cả các kết quả có thể của hành động trên. Có tất cả bao nhiêu kết quả có </a:t>
            </a:r>
            <a:r>
              <a:rPr lang="vi-VN" sz="3800" kern="0">
                <a:solidFill>
                  <a:srgbClr val="000000"/>
                </a:solidFill>
                <a:cs typeface="Arial"/>
                <a:sym typeface="Arial"/>
              </a:rPr>
              <a:t>thể</a:t>
            </a:r>
            <a:r>
              <a:rPr lang="vi-VN" sz="3800" kern="0" smtClean="0">
                <a:solidFill>
                  <a:srgbClr val="000000"/>
                </a:solidFill>
                <a:cs typeface="Arial"/>
                <a:sym typeface="Arial"/>
              </a:rPr>
              <a:t>?</a:t>
            </a:r>
            <a:endParaRPr lang="vi-VN" sz="3800" kern="0">
              <a:solidFill>
                <a:srgbClr val="000000"/>
              </a:solidFill>
              <a:cs typeface="Arial"/>
              <a:sym typeface="Arial"/>
            </a:endParaRPr>
          </a:p>
        </p:txBody>
      </p:sp>
      <p:pic>
        <p:nvPicPr>
          <p:cNvPr id="3" name="Picture 2"/>
          <p:cNvPicPr>
            <a:picLocks noChangeAspect="1"/>
          </p:cNvPicPr>
          <p:nvPr/>
        </p:nvPicPr>
        <p:blipFill>
          <a:blip r:embed="rId4"/>
          <a:stretch>
            <a:fillRect/>
          </a:stretch>
        </p:blipFill>
        <p:spPr>
          <a:xfrm>
            <a:off x="9836628" y="5524500"/>
            <a:ext cx="7620660" cy="4200508"/>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838200" y="5829300"/>
                <a:ext cx="9144000" cy="3508653"/>
              </a:xfrm>
              <a:prstGeom prst="rect">
                <a:avLst/>
              </a:prstGeom>
            </p:spPr>
            <p:txBody>
              <a:bodyPr>
                <a:spAutoFit/>
              </a:bodyPr>
              <a:lstStyle/>
              <a:p>
                <a:pPr lvl="0" algn="just">
                  <a:lnSpc>
                    <a:spcPct val="150000"/>
                  </a:lnSpc>
                  <a:buClr>
                    <a:srgbClr val="000000"/>
                  </a:buClr>
                </a:pPr>
                <a:r>
                  <a:rPr lang="vi-VN" sz="3800" kern="0">
                    <a:solidFill>
                      <a:srgbClr val="000000"/>
                    </a:solidFill>
                    <a:cs typeface="Arial"/>
                    <a:sym typeface="Arial"/>
                  </a:rPr>
                  <a:t>b) Liệt kê các kết quả thuận lợi cho các biến cố sau:</a:t>
                </a:r>
              </a:p>
              <a:p>
                <a:pPr lvl="0" algn="just">
                  <a:lnSpc>
                    <a:spcPct val="150000"/>
                  </a:lnSpc>
                  <a:buClr>
                    <a:srgbClr val="000000"/>
                  </a:buClr>
                </a:pPr>
                <a:r>
                  <a:rPr lang="vi-VN" sz="3800" kern="0">
                    <a:solidFill>
                      <a:srgbClr val="000000"/>
                    </a:solidFill>
                    <a:cs typeface="Arial"/>
                    <a:sym typeface="Arial"/>
                  </a:rPr>
                  <a:t>•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𝐸</m:t>
                    </m:r>
                  </m:oMath>
                </a14:m>
                <a:r>
                  <a:rPr lang="vi-VN" sz="3800" kern="0">
                    <a:solidFill>
                      <a:srgbClr val="000000"/>
                    </a:solidFill>
                    <a:cs typeface="Arial"/>
                    <a:sym typeface="Arial"/>
                  </a:rPr>
                  <a:t>: </a:t>
                </a:r>
                <a:r>
                  <a:rPr lang="en-US" sz="3800" kern="0" smtClean="0">
                    <a:solidFill>
                      <a:srgbClr val="000000"/>
                    </a:solidFill>
                    <a:latin typeface="Arial" panose="020B0604020202020204" pitchFamily="34" charset="0"/>
                    <a:cs typeface="Arial" panose="020B0604020202020204" pitchFamily="34" charset="0"/>
                    <a:sym typeface="Arial"/>
                  </a:rPr>
                  <a:t>“</a:t>
                </a:r>
                <a:r>
                  <a:rPr lang="vi-VN" sz="3800" kern="0" smtClean="0">
                    <a:solidFill>
                      <a:srgbClr val="000000"/>
                    </a:solidFill>
                    <a:cs typeface="Arial"/>
                    <a:sym typeface="Arial"/>
                  </a:rPr>
                  <a:t>Chọn </a:t>
                </a:r>
                <a:r>
                  <a:rPr lang="vi-VN" sz="3800" kern="0">
                    <a:solidFill>
                      <a:srgbClr val="000000"/>
                    </a:solidFill>
                    <a:cs typeface="Arial"/>
                    <a:sym typeface="Arial"/>
                  </a:rPr>
                  <a:t>được một bạn </a:t>
                </a:r>
                <a:r>
                  <a:rPr lang="vi-VN" sz="3800" kern="0">
                    <a:solidFill>
                      <a:srgbClr val="000000"/>
                    </a:solidFill>
                    <a:cs typeface="Arial"/>
                    <a:sym typeface="Arial"/>
                  </a:rPr>
                  <a:t>lớp </a:t>
                </a:r>
                <a:r>
                  <a:rPr lang="vi-VN" sz="3800" kern="0" smtClean="0">
                    <a:solidFill>
                      <a:srgbClr val="000000"/>
                    </a:solidFill>
                    <a:cs typeface="Arial"/>
                    <a:sym typeface="Arial"/>
                  </a:rPr>
                  <a:t>8A</a:t>
                </a:r>
                <a:r>
                  <a:rPr lang="en-US" sz="3800" kern="0" smtClean="0">
                    <a:solidFill>
                      <a:srgbClr val="000000"/>
                    </a:solidFill>
                    <a:latin typeface="Arial" panose="020B0604020202020204" pitchFamily="34" charset="0"/>
                    <a:cs typeface="Arial" panose="020B0604020202020204" pitchFamily="34" charset="0"/>
                    <a:sym typeface="Arial"/>
                  </a:rPr>
                  <a:t>”</a:t>
                </a:r>
                <a:r>
                  <a:rPr lang="vi-VN" sz="3800" kern="0" smtClean="0">
                    <a:solidFill>
                      <a:srgbClr val="000000"/>
                    </a:solidFill>
                    <a:cs typeface="Arial"/>
                    <a:sym typeface="Arial"/>
                  </a:rPr>
                  <a:t>;</a:t>
                </a:r>
                <a:endParaRPr lang="vi-VN" sz="3800" kern="0">
                  <a:solidFill>
                    <a:srgbClr val="000000"/>
                  </a:solidFill>
                  <a:cs typeface="Arial"/>
                  <a:sym typeface="Arial"/>
                </a:endParaRPr>
              </a:p>
              <a:p>
                <a:pPr lvl="0" algn="just">
                  <a:lnSpc>
                    <a:spcPct val="150000"/>
                  </a:lnSpc>
                  <a:buClr>
                    <a:srgbClr val="000000"/>
                  </a:buClr>
                </a:pPr>
                <a:r>
                  <a:rPr lang="vi-VN" sz="3800" kern="0">
                    <a:solidFill>
                      <a:srgbClr val="000000"/>
                    </a:solidFill>
                    <a:cs typeface="Arial"/>
                    <a:sym typeface="Arial"/>
                  </a:rPr>
                  <a:t>•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𝐹</m:t>
                    </m:r>
                  </m:oMath>
                </a14:m>
                <a:r>
                  <a:rPr lang="vi-VN" sz="3800" kern="0">
                    <a:solidFill>
                      <a:srgbClr val="000000"/>
                    </a:solidFill>
                    <a:cs typeface="Arial"/>
                    <a:sym typeface="Arial"/>
                  </a:rPr>
                  <a:t>: </a:t>
                </a:r>
                <a:r>
                  <a:rPr lang="en-US" sz="3800" kern="0" smtClean="0">
                    <a:solidFill>
                      <a:srgbClr val="000000"/>
                    </a:solidFill>
                    <a:latin typeface="Arial" panose="020B0604020202020204" pitchFamily="34" charset="0"/>
                    <a:cs typeface="Arial" panose="020B0604020202020204" pitchFamily="34" charset="0"/>
                    <a:sym typeface="Arial"/>
                  </a:rPr>
                  <a:t>“</a:t>
                </a:r>
                <a:r>
                  <a:rPr lang="vi-VN" sz="3800" kern="0" smtClean="0">
                    <a:solidFill>
                      <a:srgbClr val="000000"/>
                    </a:solidFill>
                    <a:cs typeface="Arial"/>
                    <a:sym typeface="Arial"/>
                  </a:rPr>
                  <a:t>Chọn </a:t>
                </a:r>
                <a:r>
                  <a:rPr lang="vi-VN" sz="3800" kern="0">
                    <a:solidFill>
                      <a:srgbClr val="000000"/>
                    </a:solidFill>
                    <a:cs typeface="Arial"/>
                    <a:sym typeface="Arial"/>
                  </a:rPr>
                  <a:t>được một </a:t>
                </a:r>
                <a:r>
                  <a:rPr lang="vi-VN" sz="3800" kern="0">
                    <a:solidFill>
                      <a:srgbClr val="000000"/>
                    </a:solidFill>
                    <a:cs typeface="Arial"/>
                    <a:sym typeface="Arial"/>
                  </a:rPr>
                  <a:t>bạn </a:t>
                </a:r>
                <a:r>
                  <a:rPr lang="vi-VN" sz="3800" kern="0" smtClean="0">
                    <a:solidFill>
                      <a:srgbClr val="000000"/>
                    </a:solidFill>
                    <a:cs typeface="Arial"/>
                    <a:sym typeface="Arial"/>
                  </a:rPr>
                  <a:t>nữ</a:t>
                </a:r>
                <a:r>
                  <a:rPr lang="en-US" sz="3800" kern="0" smtClean="0">
                    <a:solidFill>
                      <a:srgbClr val="000000"/>
                    </a:solidFill>
                    <a:latin typeface="Arial" panose="020B0604020202020204" pitchFamily="34" charset="0"/>
                    <a:cs typeface="Arial" panose="020B0604020202020204" pitchFamily="34" charset="0"/>
                    <a:sym typeface="Arial"/>
                  </a:rPr>
                  <a:t>”</a:t>
                </a:r>
                <a:r>
                  <a:rPr lang="vi-VN" sz="3800" kern="0" smtClean="0">
                    <a:solidFill>
                      <a:srgbClr val="000000"/>
                    </a:solidFill>
                    <a:cs typeface="Arial"/>
                    <a:sym typeface="Arial"/>
                  </a:rPr>
                  <a:t>.</a:t>
                </a:r>
                <a:endParaRPr lang="vi-VN" sz="3800" kern="0">
                  <a:solidFill>
                    <a:srgbClr val="000000"/>
                  </a:solidFill>
                  <a:cs typeface="Arial"/>
                  <a:sym typeface="Arial"/>
                </a:endParaRPr>
              </a:p>
            </p:txBody>
          </p:sp>
        </mc:Choice>
        <mc:Fallback>
          <p:sp>
            <p:nvSpPr>
              <p:cNvPr id="4" name="Rectangle 3"/>
              <p:cNvSpPr>
                <a:spLocks noRot="1" noChangeAspect="1" noMove="1" noResize="1" noEditPoints="1" noAdjustHandles="1" noChangeArrowheads="1" noChangeShapeType="1" noTextEdit="1"/>
              </p:cNvSpPr>
              <p:nvPr/>
            </p:nvSpPr>
            <p:spPr>
              <a:xfrm>
                <a:off x="838200" y="5829300"/>
                <a:ext cx="9144000" cy="3508653"/>
              </a:xfrm>
              <a:prstGeom prst="rect">
                <a:avLst/>
              </a:prstGeom>
              <a:blipFill>
                <a:blip r:embed="rId5"/>
                <a:stretch>
                  <a:fillRect l="-2200" r="-2133" b="-5556"/>
                </a:stretch>
              </a:blipFill>
            </p:spPr>
            <p:txBody>
              <a:bodyPr/>
              <a:lstStyle/>
              <a:p>
                <a:r>
                  <a:rPr lang="en-US">
                    <a:noFill/>
                  </a:rPr>
                  <a:t> </a:t>
                </a:r>
              </a:p>
            </p:txBody>
          </p:sp>
        </mc:Fallback>
      </mc:AlternateContent>
      <p:pic>
        <p:nvPicPr>
          <p:cNvPr id="11" name="Picture 10"/>
          <p:cNvPicPr>
            <a:picLocks noChangeAspect="1"/>
          </p:cNvPicPr>
          <p:nvPr/>
        </p:nvPicPr>
        <p:blipFill>
          <a:blip r:embed="rId6"/>
          <a:stretch>
            <a:fillRect/>
          </a:stretch>
        </p:blipFill>
        <p:spPr>
          <a:xfrm>
            <a:off x="8364616" y="7942050"/>
            <a:ext cx="1280430" cy="1694687"/>
          </a:xfrm>
          <a:prstGeom prst="rect">
            <a:avLst/>
          </a:prstGeom>
        </p:spPr>
      </p:pic>
    </p:spTree>
    <p:extLst>
      <p:ext uri="{BB962C8B-B14F-4D97-AF65-F5344CB8AC3E}">
        <p14:creationId xmlns:p14="http://schemas.microsoft.com/office/powerpoint/2010/main" val="1915879704"/>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389553" y="419100"/>
            <a:ext cx="19058553" cy="9509279"/>
            <a:chOff x="-433109" y="0"/>
            <a:chExt cx="25411403" cy="12679038"/>
          </a:xfrm>
        </p:grpSpPr>
        <p:sp>
          <p:nvSpPr>
            <p:cNvPr id="6" name="Freeform 6"/>
            <p:cNvSpPr/>
            <p:nvPr/>
          </p:nvSpPr>
          <p:spPr>
            <a:xfrm>
              <a:off x="-433109" y="29283"/>
              <a:ext cx="14133803" cy="12649755"/>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0844490" y="0"/>
              <a:ext cx="14133804" cy="12649755"/>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grpSp>
      <p:grpSp>
        <p:nvGrpSpPr>
          <p:cNvPr id="8" name="Group 8"/>
          <p:cNvGrpSpPr/>
          <p:nvPr/>
        </p:nvGrpSpPr>
        <p:grpSpPr>
          <a:xfrm>
            <a:off x="533400" y="495299"/>
            <a:ext cx="17145000" cy="9350639"/>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7" name="Rectangle 36"/>
          <p:cNvSpPr/>
          <p:nvPr/>
        </p:nvSpPr>
        <p:spPr>
          <a:xfrm>
            <a:off x="8486179" y="511342"/>
            <a:ext cx="1239442" cy="840871"/>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37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38" name="Rectangle 37"/>
              <p:cNvSpPr/>
              <p:nvPr/>
            </p:nvSpPr>
            <p:spPr>
              <a:xfrm>
                <a:off x="933248" y="1389400"/>
                <a:ext cx="16287952" cy="8402300"/>
              </a:xfrm>
              <a:prstGeom prst="rect">
                <a:avLst/>
              </a:prstGeom>
            </p:spPr>
            <p:txBody>
              <a:bodyPr wrap="square">
                <a:spAutoFit/>
              </a:bodyPr>
              <a:lstStyle/>
              <a:p>
                <a:pPr marL="0" marR="0" lvl="0" indent="0" algn="just" defTabSz="914400" rtl="0" eaLnBrk="1" fontAlgn="auto" latinLnBrk="0" hangingPunct="1">
                  <a:lnSpc>
                    <a:spcPct val="150000"/>
                  </a:lnSpc>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rPr>
                  <a:t>Kí hiệu 4 bạn nam lớp 8A là A1, A2, A3, A4,</a:t>
                </a:r>
              </a:p>
              <a:p>
                <a:pPr marL="0" marR="0" lvl="0" indent="0" algn="just" defTabSz="914400" rtl="0" eaLnBrk="1" fontAlgn="auto" latinLnBrk="0" hangingPunct="1">
                  <a:lnSpc>
                    <a:spcPct val="150000"/>
                  </a:lnSpc>
                  <a:buClrTx/>
                  <a:buSzTx/>
                  <a:buFontTx/>
                  <a:buNone/>
                  <a:tabLst/>
                  <a:defRPr/>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rPr>
                  <a:t>            </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rPr>
                  <a:t>5 </a:t>
                </a:r>
                <a:r>
                  <a:rPr kumimoji="0" lang="vi-VN" sz="3600" b="0" i="0" u="none" strike="noStrike" kern="1200" cap="none" spc="0" normalizeH="0" baseline="0" noProof="0">
                    <a:ln>
                      <a:noFill/>
                    </a:ln>
                    <a:solidFill>
                      <a:prstClr val="black"/>
                    </a:solidFill>
                    <a:effectLst/>
                    <a:uLnTx/>
                    <a:uFillTx/>
                    <a:latin typeface="Arial" panose="020B0604020202020204" pitchFamily="34" charset="0"/>
                  </a:rPr>
                  <a:t>bạn nữ lớp 8B là B1, B2, B3, B4, B5,</a:t>
                </a:r>
              </a:p>
              <a:p>
                <a:pPr marL="0" marR="0" lvl="0" indent="0" algn="just" defTabSz="914400" rtl="0" eaLnBrk="1" fontAlgn="auto" latinLnBrk="0" hangingPunct="1">
                  <a:lnSpc>
                    <a:spcPct val="150000"/>
                  </a:lnSpc>
                  <a:buClrTx/>
                  <a:buSzTx/>
                  <a:buFontTx/>
                  <a:buNone/>
                  <a:tabLst/>
                  <a:defRPr/>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rPr>
                  <a:t>	     </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rPr>
                  <a:t>3 </a:t>
                </a:r>
                <a:r>
                  <a:rPr kumimoji="0" lang="vi-VN" sz="3600" b="0" i="0" u="none" strike="noStrike" kern="1200" cap="none" spc="0" normalizeH="0" baseline="0" noProof="0">
                    <a:ln>
                      <a:noFill/>
                    </a:ln>
                    <a:solidFill>
                      <a:prstClr val="black"/>
                    </a:solidFill>
                    <a:effectLst/>
                    <a:uLnTx/>
                    <a:uFillTx/>
                    <a:latin typeface="Arial" panose="020B0604020202020204" pitchFamily="34" charset="0"/>
                  </a:rPr>
                  <a:t>bạn nam lớp 8C là C1, C2, C3</a:t>
                </a:r>
              </a:p>
              <a:p>
                <a:pPr marL="0" marR="0" lvl="0" indent="0" algn="just" defTabSz="914400" rtl="0" eaLnBrk="1" fontAlgn="auto" latinLnBrk="0" hangingPunct="1">
                  <a:lnSpc>
                    <a:spcPct val="150000"/>
                  </a:lnSpc>
                  <a:buClrTx/>
                  <a:buSzTx/>
                  <a:buFontTx/>
                  <a:buNone/>
                  <a:tabLst/>
                  <a:defRPr/>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rPr>
                  <a:t>	</a:t>
                </a:r>
                <a:r>
                  <a:rPr kumimoji="0" lang="en-US" sz="3600" b="0" i="0" u="none" strike="noStrike" kern="1200" cap="none" spc="0" normalizeH="0" noProof="0" smtClean="0">
                    <a:ln>
                      <a:noFill/>
                    </a:ln>
                    <a:solidFill>
                      <a:prstClr val="black"/>
                    </a:solidFill>
                    <a:effectLst/>
                    <a:uLnTx/>
                    <a:uFillTx/>
                    <a:latin typeface="Arial" panose="020B0604020202020204" pitchFamily="34" charset="0"/>
                  </a:rPr>
                  <a:t>     </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rPr>
                  <a:t>2 </a:t>
                </a:r>
                <a:r>
                  <a:rPr kumimoji="0" lang="vi-VN" sz="3600" b="0" i="0" u="none" strike="noStrike" kern="1200" cap="none" spc="0" normalizeH="0" baseline="0" noProof="0">
                    <a:ln>
                      <a:noFill/>
                    </a:ln>
                    <a:solidFill>
                      <a:prstClr val="black"/>
                    </a:solidFill>
                    <a:effectLst/>
                    <a:uLnTx/>
                    <a:uFillTx/>
                    <a:latin typeface="Arial" panose="020B0604020202020204" pitchFamily="34" charset="0"/>
                  </a:rPr>
                  <a:t>bạn nữ lớp 8D là D1, D2</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rPr>
                  <a:t>.</a:t>
                </a:r>
                <a:endParaRPr kumimoji="0" lang="en-US" sz="3600" b="0" i="0" u="none" strike="noStrike" kern="1200" cap="none" spc="0" normalizeH="0" baseline="0" noProof="0" smtClean="0">
                  <a:ln>
                    <a:noFill/>
                  </a:ln>
                  <a:solidFill>
                    <a:prstClr val="black"/>
                  </a:solidFill>
                  <a:effectLst/>
                  <a:uLnTx/>
                  <a:uFillTx/>
                  <a:latin typeface="Arial" panose="020B0604020202020204" pitchFamily="34" charset="0"/>
                </a:endParaRPr>
              </a:p>
              <a:p>
                <a:pPr lvl="0" algn="just">
                  <a:lnSpc>
                    <a:spcPct val="150000"/>
                  </a:lnSpc>
                </a:pPr>
                <a:r>
                  <a:rPr lang="vi-VN" sz="3600">
                    <a:solidFill>
                      <a:prstClr val="black"/>
                    </a:solidFill>
                  </a:rPr>
                  <a:t>a) Các kết quả có thể của hành động trên là A1, A2, A3, A4, B1, B2, B3, B4, B5, C1, C2, C3, D1, D2. Có 14 kết quả có thể.</a:t>
                </a:r>
              </a:p>
              <a:p>
                <a:pPr lvl="0" algn="just">
                  <a:lnSpc>
                    <a:spcPct val="150000"/>
                  </a:lnSpc>
                </a:pPr>
                <a:r>
                  <a:rPr lang="vi-VN" sz="3600">
                    <a:solidFill>
                      <a:prstClr val="black"/>
                    </a:solidFill>
                  </a:rPr>
                  <a:t>b) Biến cố </a:t>
                </a:r>
                <a14:m>
                  <m:oMath xmlns:m="http://schemas.openxmlformats.org/officeDocument/2006/math">
                    <m:r>
                      <a:rPr lang="vi-VN" sz="3600" i="1" smtClean="0">
                        <a:solidFill>
                          <a:prstClr val="black"/>
                        </a:solidFill>
                        <a:latin typeface="Cambria Math" panose="02040503050406030204" pitchFamily="18" charset="0"/>
                      </a:rPr>
                      <m:t>𝐸</m:t>
                    </m:r>
                  </m:oMath>
                </a14:m>
                <a:r>
                  <a:rPr lang="vi-VN" sz="3600">
                    <a:solidFill>
                      <a:prstClr val="black"/>
                    </a:solidFill>
                  </a:rPr>
                  <a:t> xảy ra khi ta chọn được một bạn lớp 8A. Do đó các kết quả thuận lợi cho biến cố </a:t>
                </a:r>
                <a14:m>
                  <m:oMath xmlns:m="http://schemas.openxmlformats.org/officeDocument/2006/math">
                    <m:r>
                      <a:rPr lang="vi-VN" sz="3600" i="1" smtClean="0">
                        <a:solidFill>
                          <a:prstClr val="black"/>
                        </a:solidFill>
                        <a:latin typeface="Cambria Math" panose="02040503050406030204" pitchFamily="18" charset="0"/>
                      </a:rPr>
                      <m:t>𝐸</m:t>
                    </m:r>
                  </m:oMath>
                </a14:m>
                <a:r>
                  <a:rPr lang="vi-VN" sz="3600">
                    <a:solidFill>
                      <a:prstClr val="black"/>
                    </a:solidFill>
                  </a:rPr>
                  <a:t> là A1, A2, A3, A4.</a:t>
                </a:r>
              </a:p>
              <a:p>
                <a:pPr lvl="0" algn="just">
                  <a:lnSpc>
                    <a:spcPct val="150000"/>
                  </a:lnSpc>
                </a:pPr>
                <a:r>
                  <a:rPr lang="vi-VN" sz="3600">
                    <a:solidFill>
                      <a:prstClr val="black"/>
                    </a:solidFill>
                  </a:rPr>
                  <a:t>Biến cố </a:t>
                </a:r>
                <a14:m>
                  <m:oMath xmlns:m="http://schemas.openxmlformats.org/officeDocument/2006/math">
                    <m:r>
                      <a:rPr lang="vi-VN" sz="3600" i="1" smtClean="0">
                        <a:solidFill>
                          <a:prstClr val="black"/>
                        </a:solidFill>
                        <a:latin typeface="Cambria Math" panose="02040503050406030204" pitchFamily="18" charset="0"/>
                      </a:rPr>
                      <m:t>𝐹</m:t>
                    </m:r>
                  </m:oMath>
                </a14:m>
                <a:r>
                  <a:rPr lang="vi-VN" sz="3600">
                    <a:solidFill>
                      <a:prstClr val="black"/>
                    </a:solidFill>
                  </a:rPr>
                  <a:t> xảy ra khi ta chọn được một bạn nữ. Do đó các kết quả thuận lợi cho biến cố </a:t>
                </a:r>
                <a14:m>
                  <m:oMath xmlns:m="http://schemas.openxmlformats.org/officeDocument/2006/math">
                    <m:r>
                      <a:rPr lang="vi-VN" sz="3600" i="1" smtClean="0">
                        <a:solidFill>
                          <a:prstClr val="black"/>
                        </a:solidFill>
                        <a:latin typeface="Cambria Math" panose="02040503050406030204" pitchFamily="18" charset="0"/>
                      </a:rPr>
                      <m:t>𝐹</m:t>
                    </m:r>
                  </m:oMath>
                </a14:m>
                <a:r>
                  <a:rPr lang="vi-VN" sz="3600">
                    <a:solidFill>
                      <a:prstClr val="black"/>
                    </a:solidFill>
                  </a:rPr>
                  <a:t> là B1, B2, B3, B4, B5, D1, </a:t>
                </a:r>
                <a:r>
                  <a:rPr lang="vi-VN" sz="3600">
                    <a:solidFill>
                      <a:prstClr val="black"/>
                    </a:solidFill>
                  </a:rPr>
                  <a:t>D2</a:t>
                </a:r>
                <a:r>
                  <a:rPr lang="vi-VN" sz="3600" smtClean="0">
                    <a:solidFill>
                      <a:prstClr val="black"/>
                    </a:solidFill>
                  </a:rPr>
                  <a:t>.</a:t>
                </a:r>
                <a:endParaRPr lang="vi-VN" sz="3600">
                  <a:solidFill>
                    <a:prstClr val="black"/>
                  </a:solidFill>
                </a:endParaRPr>
              </a:p>
            </p:txBody>
          </p:sp>
        </mc:Choice>
        <mc:Fallback>
          <p:sp>
            <p:nvSpPr>
              <p:cNvPr id="38" name="Rectangle 37"/>
              <p:cNvSpPr>
                <a:spLocks noRot="1" noChangeAspect="1" noMove="1" noResize="1" noEditPoints="1" noAdjustHandles="1" noChangeArrowheads="1" noChangeShapeType="1" noTextEdit="1"/>
              </p:cNvSpPr>
              <p:nvPr/>
            </p:nvSpPr>
            <p:spPr>
              <a:xfrm>
                <a:off x="933248" y="1389400"/>
                <a:ext cx="16287952" cy="8402300"/>
              </a:xfrm>
              <a:prstGeom prst="rect">
                <a:avLst/>
              </a:prstGeom>
              <a:blipFill>
                <a:blip r:embed="rId4"/>
                <a:stretch>
                  <a:fillRect l="-1123" r="-1160" b="-581"/>
                </a:stretch>
              </a:blipFill>
            </p:spPr>
            <p:txBody>
              <a:bodyPr/>
              <a:lstStyle/>
              <a:p>
                <a:r>
                  <a:rPr lang="en-US">
                    <a:noFill/>
                  </a:rPr>
                  <a:t> </a:t>
                </a:r>
              </a:p>
            </p:txBody>
          </p:sp>
        </mc:Fallback>
      </mc:AlternateContent>
      <p:pic>
        <p:nvPicPr>
          <p:cNvPr id="14" name="Picture 13"/>
          <p:cNvPicPr>
            <a:picLocks noChangeAspect="1"/>
          </p:cNvPicPr>
          <p:nvPr/>
        </p:nvPicPr>
        <p:blipFill>
          <a:blip r:embed="rId5"/>
          <a:stretch>
            <a:fillRect/>
          </a:stretch>
        </p:blipFill>
        <p:spPr>
          <a:xfrm>
            <a:off x="15338921" y="839535"/>
            <a:ext cx="1846184" cy="2443479"/>
          </a:xfrm>
          <a:prstGeom prst="rect">
            <a:avLst/>
          </a:prstGeom>
        </p:spPr>
      </p:pic>
    </p:spTree>
    <p:extLst>
      <p:ext uri="{BB962C8B-B14F-4D97-AF65-F5344CB8AC3E}">
        <p14:creationId xmlns:p14="http://schemas.microsoft.com/office/powerpoint/2010/main" val="25892558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xEl>
                                              <p:pRg st="0" end="0"/>
                                            </p:txEl>
                                          </p:spTgt>
                                        </p:tgtEl>
                                        <p:attrNameLst>
                                          <p:attrName>style.visibility</p:attrName>
                                        </p:attrNameLst>
                                      </p:cBhvr>
                                      <p:to>
                                        <p:strVal val="visible"/>
                                      </p:to>
                                    </p:set>
                                    <p:animEffect transition="in" filter="fade">
                                      <p:cBhvr>
                                        <p:cTn id="12" dur="500"/>
                                        <p:tgtEl>
                                          <p:spTgt spid="38">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8">
                                            <p:txEl>
                                              <p:pRg st="1" end="1"/>
                                            </p:txEl>
                                          </p:spTgt>
                                        </p:tgtEl>
                                        <p:attrNameLst>
                                          <p:attrName>style.visibility</p:attrName>
                                        </p:attrNameLst>
                                      </p:cBhvr>
                                      <p:to>
                                        <p:strVal val="visible"/>
                                      </p:to>
                                    </p:set>
                                    <p:animEffect transition="in" filter="fade">
                                      <p:cBhvr>
                                        <p:cTn id="16" dur="500"/>
                                        <p:tgtEl>
                                          <p:spTgt spid="38">
                                            <p:txEl>
                                              <p:pRg st="1" end="1"/>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8">
                                            <p:txEl>
                                              <p:pRg st="2" end="2"/>
                                            </p:txEl>
                                          </p:spTgt>
                                        </p:tgtEl>
                                        <p:attrNameLst>
                                          <p:attrName>style.visibility</p:attrName>
                                        </p:attrNameLst>
                                      </p:cBhvr>
                                      <p:to>
                                        <p:strVal val="visible"/>
                                      </p:to>
                                    </p:set>
                                    <p:animEffect transition="in" filter="fade">
                                      <p:cBhvr>
                                        <p:cTn id="20" dur="500"/>
                                        <p:tgtEl>
                                          <p:spTgt spid="38">
                                            <p:txEl>
                                              <p:pRg st="2" end="2"/>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38">
                                            <p:txEl>
                                              <p:pRg st="3" end="3"/>
                                            </p:txEl>
                                          </p:spTgt>
                                        </p:tgtEl>
                                        <p:attrNameLst>
                                          <p:attrName>style.visibility</p:attrName>
                                        </p:attrNameLst>
                                      </p:cBhvr>
                                      <p:to>
                                        <p:strVal val="visible"/>
                                      </p:to>
                                    </p:set>
                                    <p:animEffect transition="in" filter="fade">
                                      <p:cBhvr>
                                        <p:cTn id="24" dur="500"/>
                                        <p:tgtEl>
                                          <p:spTgt spid="38">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29" dur="500"/>
                                        <p:tgtEl>
                                          <p:spTgt spid="38">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8">
                                            <p:txEl>
                                              <p:pRg st="5" end="5"/>
                                            </p:txEl>
                                          </p:spTgt>
                                        </p:tgtEl>
                                        <p:attrNameLst>
                                          <p:attrName>style.visibility</p:attrName>
                                        </p:attrNameLst>
                                      </p:cBhvr>
                                      <p:to>
                                        <p:strVal val="visible"/>
                                      </p:to>
                                    </p:set>
                                    <p:animEffect transition="in" filter="wipe(up)">
                                      <p:cBhvr>
                                        <p:cTn id="34" dur="500"/>
                                        <p:tgtEl>
                                          <p:spTgt spid="38">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8">
                                            <p:txEl>
                                              <p:pRg st="6" end="6"/>
                                            </p:txEl>
                                          </p:spTgt>
                                        </p:tgtEl>
                                        <p:attrNameLst>
                                          <p:attrName>style.visibility</p:attrName>
                                        </p:attrNameLst>
                                      </p:cBhvr>
                                      <p:to>
                                        <p:strVal val="visible"/>
                                      </p:to>
                                    </p:set>
                                    <p:animEffect transition="in" filter="wipe(left)">
                                      <p:cBhvr>
                                        <p:cTn id="39" dur="500"/>
                                        <p:tgtEl>
                                          <p:spTgt spid="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rot="16200000">
            <a:off x="-8844119" y="4398182"/>
            <a:ext cx="18678839" cy="1295400"/>
            <a:chOff x="0" y="0"/>
            <a:chExt cx="4919530" cy="537497"/>
          </a:xfrm>
        </p:grpSpPr>
        <p:sp>
          <p:nvSpPr>
            <p:cNvPr id="6" name="Freeform 6"/>
            <p:cNvSpPr/>
            <p:nvPr/>
          </p:nvSpPr>
          <p:spPr>
            <a:xfrm>
              <a:off x="0" y="0"/>
              <a:ext cx="4919530" cy="537497"/>
            </a:xfrm>
            <a:custGeom>
              <a:avLst/>
              <a:gdLst/>
              <a:ahLst/>
              <a:cxnLst/>
              <a:rect l="l" t="t" r="r" b="b"/>
              <a:pathLst>
                <a:path w="4919530" h="537497">
                  <a:moveTo>
                    <a:pt x="0" y="0"/>
                  </a:moveTo>
                  <a:lnTo>
                    <a:pt x="4919530" y="0"/>
                  </a:lnTo>
                  <a:lnTo>
                    <a:pt x="4919530" y="537497"/>
                  </a:lnTo>
                  <a:lnTo>
                    <a:pt x="0" y="537497"/>
                  </a:lnTo>
                  <a:close/>
                </a:path>
              </a:pathLst>
            </a:custGeom>
            <a:solidFill>
              <a:srgbClr val="A3DFBE"/>
            </a:solidFill>
            <a:ln w="28575" cap="sq">
              <a:solidFill>
                <a:srgbClr val="231F20"/>
              </a:solidFill>
              <a:prstDash val="solid"/>
              <a:miter/>
            </a:ln>
          </p:spPr>
        </p:sp>
        <p:sp>
          <p:nvSpPr>
            <p:cNvPr id="7" name="TextBox 7"/>
            <p:cNvSpPr txBox="1"/>
            <p:nvPr/>
          </p:nvSpPr>
          <p:spPr>
            <a:xfrm>
              <a:off x="0" y="-38100"/>
              <a:ext cx="4919530" cy="57559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0"/>
          <p:cNvSpPr txBox="1"/>
          <p:nvPr/>
        </p:nvSpPr>
        <p:spPr>
          <a:xfrm>
            <a:off x="1937084" y="607929"/>
            <a:ext cx="3657600" cy="1131079"/>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sym typeface="Arial"/>
              </a:rPr>
              <a:t>Luyện tập 2</a:t>
            </a:r>
            <a:endParaRPr kumimoji="0" lang="en-US" sz="45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12" name="Rectangle 1"/>
              <p:cNvSpPr>
                <a:spLocks noChangeArrowheads="1"/>
              </p:cNvSpPr>
              <p:nvPr/>
            </p:nvSpPr>
            <p:spPr bwMode="auto">
              <a:xfrm>
                <a:off x="1784684" y="1976378"/>
                <a:ext cx="15741316" cy="286232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
                    <a:srgbClr val="000000"/>
                  </a:buClr>
                </a:pPr>
                <a:r>
                  <a:rPr lang="vi-VN" sz="4000" kern="0">
                    <a:solidFill>
                      <a:srgbClr val="000000"/>
                    </a:solidFill>
                    <a:cs typeface="Arial"/>
                    <a:sym typeface="Arial"/>
                  </a:rPr>
                  <a:t>Trở lại Ví dụ 2, hãy liệt kê các kết quả thuận lợi cho các biến cố </a:t>
                </a:r>
                <a:r>
                  <a:rPr lang="vi-VN" sz="4000" kern="0">
                    <a:solidFill>
                      <a:srgbClr val="000000"/>
                    </a:solidFill>
                    <a:cs typeface="Arial"/>
                    <a:sym typeface="Arial"/>
                  </a:rPr>
                  <a:t>sau</a:t>
                </a:r>
                <a:r>
                  <a:rPr lang="vi-VN" sz="4000" kern="0" smtClean="0">
                    <a:solidFill>
                      <a:srgbClr val="000000"/>
                    </a:solidFill>
                    <a:cs typeface="Arial"/>
                    <a:sym typeface="Arial"/>
                  </a:rPr>
                  <a:t>:</a:t>
                </a:r>
                <a:endParaRPr lang="en-US" sz="4000" kern="0" smtClean="0">
                  <a:solidFill>
                    <a:srgbClr val="000000"/>
                  </a:solidFill>
                  <a:cs typeface="Arial"/>
                  <a:sym typeface="Arial"/>
                </a:endParaRPr>
              </a:p>
              <a:p>
                <a:pPr marL="571500" lvl="0" indent="-571500" algn="just">
                  <a:lnSpc>
                    <a:spcPct val="150000"/>
                  </a:lnSpc>
                  <a:buClr>
                    <a:srgbClr val="000000"/>
                  </a:buClr>
                  <a:buFont typeface="Arial" panose="020B0604020202020204" pitchFamily="34" charset="0"/>
                  <a:buChar char="•"/>
                </a:pPr>
                <a14:m>
                  <m:oMath xmlns:m="http://schemas.openxmlformats.org/officeDocument/2006/math">
                    <m:r>
                      <a:rPr lang="vi-VN" sz="4000" i="1" kern="0" smtClean="0">
                        <a:solidFill>
                          <a:srgbClr val="000000"/>
                        </a:solidFill>
                        <a:latin typeface="Cambria Math" panose="02040503050406030204" pitchFamily="18" charset="0"/>
                        <a:cs typeface="Arial"/>
                        <a:sym typeface="Arial"/>
                      </a:rPr>
                      <m:t>𝐺</m:t>
                    </m:r>
                  </m:oMath>
                </a14:m>
                <a:r>
                  <a:rPr lang="vi-VN" sz="4000" kern="0">
                    <a:solidFill>
                      <a:srgbClr val="000000"/>
                    </a:solidFill>
                    <a:cs typeface="Arial"/>
                    <a:sym typeface="Arial"/>
                  </a:rPr>
                  <a:t>: </a:t>
                </a:r>
                <a:r>
                  <a:rPr lang="en-US" sz="4000" kern="0" smtClean="0">
                    <a:solidFill>
                      <a:srgbClr val="000000"/>
                    </a:solidFill>
                    <a:cs typeface="Arial"/>
                    <a:sym typeface="Arial"/>
                  </a:rPr>
                  <a:t>“</a:t>
                </a:r>
                <a:r>
                  <a:rPr lang="vi-VN" sz="4000" kern="0" smtClean="0">
                    <a:solidFill>
                      <a:srgbClr val="000000"/>
                    </a:solidFill>
                    <a:cs typeface="Arial"/>
                    <a:sym typeface="Arial"/>
                  </a:rPr>
                  <a:t>Chọn </a:t>
                </a:r>
                <a:r>
                  <a:rPr lang="vi-VN" sz="4000" kern="0">
                    <a:solidFill>
                      <a:srgbClr val="000000"/>
                    </a:solidFill>
                    <a:cs typeface="Arial"/>
                    <a:sym typeface="Arial"/>
                  </a:rPr>
                  <a:t>được một </a:t>
                </a:r>
                <a:r>
                  <a:rPr lang="vi-VN" sz="4000" kern="0">
                    <a:solidFill>
                      <a:srgbClr val="000000"/>
                    </a:solidFill>
                    <a:cs typeface="Arial"/>
                    <a:sym typeface="Arial"/>
                  </a:rPr>
                  <a:t>bạn </a:t>
                </a:r>
                <a:r>
                  <a:rPr lang="vi-VN" sz="4000" kern="0" smtClean="0">
                    <a:solidFill>
                      <a:srgbClr val="000000"/>
                    </a:solidFill>
                    <a:cs typeface="Arial"/>
                    <a:sym typeface="Arial"/>
                  </a:rPr>
                  <a:t>nam</a:t>
                </a:r>
                <a:r>
                  <a:rPr lang="en-US" sz="4000" kern="0" smtClean="0">
                    <a:solidFill>
                      <a:srgbClr val="000000"/>
                    </a:solidFill>
                    <a:cs typeface="Arial"/>
                    <a:sym typeface="Arial"/>
                  </a:rPr>
                  <a:t>”</a:t>
                </a:r>
                <a:r>
                  <a:rPr lang="vi-VN" sz="4000" kern="0" smtClean="0">
                    <a:solidFill>
                      <a:srgbClr val="000000"/>
                    </a:solidFill>
                    <a:cs typeface="Arial"/>
                    <a:sym typeface="Arial"/>
                  </a:rPr>
                  <a:t>;</a:t>
                </a:r>
                <a:endParaRPr lang="vi-VN" sz="4000" kern="0">
                  <a:solidFill>
                    <a:srgbClr val="000000"/>
                  </a:solidFill>
                  <a:cs typeface="Arial"/>
                  <a:sym typeface="Arial"/>
                </a:endParaRPr>
              </a:p>
              <a:p>
                <a:pPr marL="571500" lvl="0" indent="-571500" algn="just">
                  <a:lnSpc>
                    <a:spcPct val="150000"/>
                  </a:lnSpc>
                  <a:buClr>
                    <a:srgbClr val="000000"/>
                  </a:buClr>
                  <a:buFont typeface="Arial" panose="020B0604020202020204" pitchFamily="34" charset="0"/>
                  <a:buChar char="•"/>
                </a:pPr>
                <a14:m>
                  <m:oMath xmlns:m="http://schemas.openxmlformats.org/officeDocument/2006/math">
                    <m:r>
                      <a:rPr lang="vi-VN" sz="4000" i="1" kern="0" smtClean="0">
                        <a:solidFill>
                          <a:srgbClr val="000000"/>
                        </a:solidFill>
                        <a:latin typeface="Cambria Math" panose="02040503050406030204" pitchFamily="18" charset="0"/>
                        <a:cs typeface="Arial"/>
                        <a:sym typeface="Arial"/>
                      </a:rPr>
                      <m:t>𝐻</m:t>
                    </m:r>
                  </m:oMath>
                </a14:m>
                <a:r>
                  <a:rPr lang="vi-VN" sz="4000" kern="0">
                    <a:solidFill>
                      <a:srgbClr val="000000"/>
                    </a:solidFill>
                    <a:cs typeface="Arial"/>
                    <a:sym typeface="Arial"/>
                  </a:rPr>
                  <a:t>: </a:t>
                </a:r>
                <a:r>
                  <a:rPr lang="en-US" sz="4000" kern="0" smtClean="0">
                    <a:solidFill>
                      <a:srgbClr val="000000"/>
                    </a:solidFill>
                    <a:cs typeface="Arial"/>
                    <a:sym typeface="Arial"/>
                  </a:rPr>
                  <a:t>“</a:t>
                </a:r>
                <a:r>
                  <a:rPr lang="vi-VN" sz="4000" kern="0" smtClean="0">
                    <a:solidFill>
                      <a:srgbClr val="000000"/>
                    </a:solidFill>
                    <a:cs typeface="Arial"/>
                    <a:sym typeface="Arial"/>
                  </a:rPr>
                  <a:t>Chọn </a:t>
                </a:r>
                <a:r>
                  <a:rPr lang="vi-VN" sz="4000" kern="0">
                    <a:solidFill>
                      <a:srgbClr val="000000"/>
                    </a:solidFill>
                    <a:cs typeface="Arial"/>
                    <a:sym typeface="Arial"/>
                  </a:rPr>
                  <a:t>được một bạn lớp 8C </a:t>
                </a:r>
                <a:r>
                  <a:rPr lang="vi-VN" sz="4000" kern="0">
                    <a:solidFill>
                      <a:srgbClr val="000000"/>
                    </a:solidFill>
                    <a:cs typeface="Arial"/>
                    <a:sym typeface="Arial"/>
                  </a:rPr>
                  <a:t>hoặc </a:t>
                </a:r>
                <a:r>
                  <a:rPr lang="vi-VN" sz="4000" kern="0" smtClean="0">
                    <a:solidFill>
                      <a:srgbClr val="000000"/>
                    </a:solidFill>
                    <a:cs typeface="Arial"/>
                    <a:sym typeface="Arial"/>
                  </a:rPr>
                  <a:t>8D</a:t>
                </a:r>
                <a:r>
                  <a:rPr lang="en-US" sz="4000" kern="0" smtClean="0">
                    <a:solidFill>
                      <a:srgbClr val="000000"/>
                    </a:solidFill>
                    <a:cs typeface="Arial"/>
                    <a:sym typeface="Arial"/>
                  </a:rPr>
                  <a:t>”</a:t>
                </a:r>
                <a:r>
                  <a:rPr lang="vi-VN" sz="4000" kern="0" smtClean="0">
                    <a:solidFill>
                      <a:srgbClr val="000000"/>
                    </a:solidFill>
                    <a:cs typeface="Arial"/>
                    <a:sym typeface="Arial"/>
                  </a:rPr>
                  <a:t>.</a:t>
                </a:r>
                <a:endParaRPr kumimoji="0" lang="vi-VN" sz="4000" b="0" i="0" u="none" strike="noStrike" kern="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mc:Choice>
        <mc:Fallback>
          <p:sp>
            <p:nvSpPr>
              <p:cNvPr id="12" name="Rectangle 1"/>
              <p:cNvSpPr>
                <a:spLocks noRot="1" noChangeAspect="1" noMove="1" noResize="1" noEditPoints="1" noAdjustHandles="1" noChangeArrowheads="1" noChangeShapeType="1" noTextEdit="1"/>
              </p:cNvSpPr>
              <p:nvPr/>
            </p:nvSpPr>
            <p:spPr bwMode="auto">
              <a:xfrm>
                <a:off x="1784684" y="1976378"/>
                <a:ext cx="15741316" cy="2862322"/>
              </a:xfrm>
              <a:prstGeom prst="rect">
                <a:avLst/>
              </a:prstGeom>
              <a:blipFill>
                <a:blip r:embed="rId3"/>
                <a:stretch>
                  <a:fillRect l="-1394" r="-387" b="-468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5" name="Rectangle 14"/>
          <p:cNvSpPr/>
          <p:nvPr/>
        </p:nvSpPr>
        <p:spPr>
          <a:xfrm>
            <a:off x="9220940" y="4895235"/>
            <a:ext cx="1326004" cy="901593"/>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4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4" name="Rectangle 3"/>
              <p:cNvSpPr/>
              <p:nvPr/>
            </p:nvSpPr>
            <p:spPr>
              <a:xfrm>
                <a:off x="1784684" y="6057900"/>
                <a:ext cx="16198516" cy="378565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da-DK" sz="4000" smtClean="0">
                    <a:latin typeface="Arial" panose="020B0604020202020204" pitchFamily="34" charset="0"/>
                    <a:ea typeface="Arial" panose="020B0604020202020204" pitchFamily="34" charset="0"/>
                    <a:cs typeface="Arial" panose="020B0604020202020204" pitchFamily="34" charset="0"/>
                  </a:rPr>
                  <a:t>Tập </a:t>
                </a:r>
                <a:r>
                  <a:rPr lang="da-DK" sz="4000">
                    <a:latin typeface="Arial" panose="020B0604020202020204" pitchFamily="34" charset="0"/>
                    <a:ea typeface="Arial" panose="020B0604020202020204" pitchFamily="34" charset="0"/>
                    <a:cs typeface="Arial" panose="020B0604020202020204" pitchFamily="34" charset="0"/>
                  </a:rPr>
                  <a:t>hợp các kết quả thuận lợi cho biến cố </a:t>
                </a:r>
                <a14:m>
                  <m:oMath xmlns:m="http://schemas.openxmlformats.org/officeDocument/2006/math">
                    <m:r>
                      <a:rPr lang="en-US" sz="4000" i="1">
                        <a:effectLst/>
                        <a:latin typeface="Cambria Math" panose="02040503050406030204" pitchFamily="18" charset="0"/>
                        <a:ea typeface="Arial" panose="020B0604020202020204" pitchFamily="34" charset="0"/>
                        <a:cs typeface="Times New Roman" panose="02020603050405020304" pitchFamily="18" charset="0"/>
                      </a:rPr>
                      <m:t>𝐺</m:t>
                    </m:r>
                  </m:oMath>
                </a14:m>
                <a:r>
                  <a:rPr lang="da-DK" sz="4000">
                    <a:effectLst/>
                    <a:latin typeface="Arial" panose="020B0604020202020204" pitchFamily="34" charset="0"/>
                    <a:ea typeface="Dotum" panose="020B0600000101010101" pitchFamily="34" charset="-127"/>
                    <a:cs typeface="Arial" panose="020B0604020202020204" pitchFamily="34" charset="0"/>
                  </a:rPr>
                  <a:t> </a:t>
                </a:r>
                <a:r>
                  <a:rPr lang="da-DK" sz="4000" smtClean="0">
                    <a:effectLst/>
                    <a:latin typeface="Arial" panose="020B0604020202020204" pitchFamily="34" charset="0"/>
                    <a:ea typeface="Dotum" panose="020B0600000101010101" pitchFamily="34" charset="-127"/>
                    <a:cs typeface="Arial" panose="020B0604020202020204" pitchFamily="34" charset="0"/>
                  </a:rPr>
                  <a:t>là</a:t>
                </a:r>
              </a:p>
              <a:p>
                <a:pPr algn="ctr">
                  <a:lnSpc>
                    <a:spcPct val="150000"/>
                  </a:lnSpc>
                </a:pPr>
                <a:r>
                  <a:rPr lang="da-DK" sz="4000" smtClean="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sSubSup>
                          <m:sSub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Sup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𝐴</m:t>
                            </m:r>
                          </m:e>
                          <m:sub>
                            <m:r>
                              <a:rPr lang="da-DK" sz="4000" i="1">
                                <a:effectLst/>
                                <a:latin typeface="Cambria Math" panose="02040503050406030204" pitchFamily="18" charset="0"/>
                                <a:ea typeface="Dotum" panose="020B0600000101010101" pitchFamily="34" charset="-127"/>
                                <a:cs typeface="Times New Roman" panose="02020603050405020304" pitchFamily="18" charset="0"/>
                              </a:rPr>
                              <m:t>1</m:t>
                            </m:r>
                          </m:sub>
                          <m:sup>
                            <m:r>
                              <a:rPr lang="en-US" sz="4000" i="1">
                                <a:effectLst/>
                                <a:latin typeface="Cambria Math" panose="02040503050406030204" pitchFamily="18" charset="0"/>
                                <a:ea typeface="Dotum" panose="020B0600000101010101" pitchFamily="34" charset="-127"/>
                                <a:cs typeface="Times New Roman" panose="02020603050405020304" pitchFamily="18" charset="0"/>
                              </a:rPr>
                              <m:t> </m:t>
                            </m:r>
                          </m:sup>
                        </m:sSubSup>
                        <m:r>
                          <a:rPr lang="da-DK" sz="40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𝐴</m:t>
                            </m:r>
                          </m:e>
                          <m:sub>
                            <m:r>
                              <a:rPr lang="da-DK" sz="4000" i="1">
                                <a:effectLst/>
                                <a:latin typeface="Cambria Math" panose="02040503050406030204" pitchFamily="18" charset="0"/>
                                <a:ea typeface="Dotum" panose="020B0600000101010101" pitchFamily="34" charset="-127"/>
                                <a:cs typeface="Times New Roman" panose="02020603050405020304" pitchFamily="18" charset="0"/>
                              </a:rPr>
                              <m:t>2</m:t>
                            </m:r>
                          </m:sub>
                        </m:sSub>
                        <m:r>
                          <a:rPr lang="da-DK" sz="40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𝐴</m:t>
                            </m:r>
                          </m:e>
                          <m:sub>
                            <m:r>
                              <a:rPr lang="da-DK" sz="4000" i="1">
                                <a:effectLst/>
                                <a:latin typeface="Cambria Math" panose="02040503050406030204" pitchFamily="18" charset="0"/>
                                <a:ea typeface="Dotum" panose="020B0600000101010101" pitchFamily="34" charset="-127"/>
                                <a:cs typeface="Times New Roman" panose="02020603050405020304" pitchFamily="18" charset="0"/>
                              </a:rPr>
                              <m:t>3</m:t>
                            </m:r>
                          </m:sub>
                        </m:sSub>
                        <m:r>
                          <a:rPr lang="da-DK" sz="40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𝐴</m:t>
                            </m:r>
                          </m:e>
                          <m:sub>
                            <m:r>
                              <a:rPr lang="da-DK" sz="4000" i="1">
                                <a:effectLst/>
                                <a:latin typeface="Cambria Math" panose="02040503050406030204" pitchFamily="18" charset="0"/>
                                <a:ea typeface="Dotum" panose="020B0600000101010101" pitchFamily="34" charset="-127"/>
                                <a:cs typeface="Times New Roman" panose="02020603050405020304" pitchFamily="18" charset="0"/>
                              </a:rPr>
                              <m:t>4</m:t>
                            </m:r>
                          </m:sub>
                        </m:sSub>
                        <m:r>
                          <a:rPr lang="da-DK" sz="40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𝐶</m:t>
                            </m:r>
                          </m:e>
                          <m:sub>
                            <m:r>
                              <a:rPr lang="da-DK" sz="40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da-DK" sz="40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𝐶</m:t>
                            </m:r>
                          </m:e>
                          <m:sub>
                            <m:r>
                              <a:rPr lang="da-DK" sz="4000" i="1">
                                <a:effectLst/>
                                <a:latin typeface="Cambria Math" panose="02040503050406030204" pitchFamily="18" charset="0"/>
                                <a:ea typeface="Dotum" panose="020B0600000101010101" pitchFamily="34" charset="-127"/>
                                <a:cs typeface="Times New Roman" panose="02020603050405020304" pitchFamily="18" charset="0"/>
                              </a:rPr>
                              <m:t>2</m:t>
                            </m:r>
                          </m:sub>
                        </m:sSub>
                        <m:r>
                          <a:rPr lang="da-DK" sz="40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𝐶</m:t>
                            </m:r>
                          </m:e>
                          <m:sub>
                            <m:r>
                              <a:rPr lang="da-DK" sz="4000" i="1">
                                <a:effectLst/>
                                <a:latin typeface="Cambria Math" panose="02040503050406030204" pitchFamily="18" charset="0"/>
                                <a:ea typeface="Dotum" panose="020B0600000101010101" pitchFamily="34" charset="-127"/>
                                <a:cs typeface="Times New Roman" panose="02020603050405020304" pitchFamily="18" charset="0"/>
                              </a:rPr>
                              <m:t>3</m:t>
                            </m:r>
                          </m:sub>
                        </m:sSub>
                      </m:e>
                    </m:d>
                  </m:oMath>
                </a14:m>
                <a:r>
                  <a:rPr lang="da-DK"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da-DK" sz="4000" smtClean="0">
                    <a:effectLst/>
                    <a:latin typeface="Arial" panose="020B0604020202020204" pitchFamily="34" charset="0"/>
                    <a:ea typeface="Arial" panose="020B0604020202020204" pitchFamily="34" charset="0"/>
                    <a:cs typeface="Arial" panose="020B0604020202020204" pitchFamily="34" charset="0"/>
                  </a:rPr>
                  <a:t>Tập </a:t>
                </a:r>
                <a:r>
                  <a:rPr lang="da-DK" sz="4000">
                    <a:effectLst/>
                    <a:latin typeface="Arial" panose="020B0604020202020204" pitchFamily="34" charset="0"/>
                    <a:ea typeface="Arial" panose="020B0604020202020204" pitchFamily="34" charset="0"/>
                    <a:cs typeface="Arial" panose="020B0604020202020204" pitchFamily="34" charset="0"/>
                  </a:rPr>
                  <a:t>hợp kết quả thuận lợi cho biến cố </a:t>
                </a:r>
                <a14:m>
                  <m:oMath xmlns:m="http://schemas.openxmlformats.org/officeDocument/2006/math">
                    <m:r>
                      <a:rPr lang="en-US" sz="4000" i="1">
                        <a:effectLst/>
                        <a:latin typeface="Cambria Math" panose="02040503050406030204" pitchFamily="18" charset="0"/>
                        <a:ea typeface="Arial" panose="020B0604020202020204" pitchFamily="34" charset="0"/>
                        <a:cs typeface="Times New Roman" panose="02020603050405020304" pitchFamily="18" charset="0"/>
                      </a:rPr>
                      <m:t>𝐻</m:t>
                    </m:r>
                  </m:oMath>
                </a14:m>
                <a:r>
                  <a:rPr lang="da-DK" sz="4000">
                    <a:effectLst/>
                    <a:latin typeface="Arial" panose="020B0604020202020204" pitchFamily="34" charset="0"/>
                    <a:ea typeface="Dotum" panose="020B0600000101010101" pitchFamily="34" charset="-127"/>
                    <a:cs typeface="Arial" panose="020B0604020202020204" pitchFamily="34" charset="0"/>
                  </a:rPr>
                  <a:t> </a:t>
                </a:r>
                <a:r>
                  <a:rPr lang="da-DK" sz="4000">
                    <a:effectLst/>
                    <a:latin typeface="Arial" panose="020B0604020202020204" pitchFamily="34" charset="0"/>
                    <a:ea typeface="Dotum" panose="020B0600000101010101" pitchFamily="34" charset="-127"/>
                    <a:cs typeface="Arial" panose="020B0604020202020204" pitchFamily="34" charset="0"/>
                  </a:rPr>
                  <a:t>là </a:t>
                </a:r>
                <a:endParaRPr lang="da-DK" sz="4000" smtClean="0">
                  <a:effectLst/>
                  <a:latin typeface="Arial" panose="020B0604020202020204" pitchFamily="34" charset="0"/>
                  <a:ea typeface="Dotum" panose="020B0600000101010101" pitchFamily="34" charset="-127"/>
                  <a:cs typeface="Arial" panose="020B0604020202020204" pitchFamily="34" charset="0"/>
                </a:endParaRPr>
              </a:p>
              <a:p>
                <a:pPr algn="ctr">
                  <a:lnSpc>
                    <a:spcPct val="150000"/>
                  </a:lnSpc>
                </a:pPr>
                <a14:m>
                  <m:oMath xmlns:m="http://schemas.openxmlformats.org/officeDocument/2006/math">
                    <m:d>
                      <m:dPr>
                        <m:begChr m:val="{"/>
                        <m:end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𝐶</m:t>
                            </m:r>
                          </m:e>
                          <m:sub>
                            <m:r>
                              <a:rPr lang="da-DK" sz="40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da-DK" sz="40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𝐶</m:t>
                            </m:r>
                          </m:e>
                          <m:sub>
                            <m:r>
                              <a:rPr lang="da-DK" sz="4000" i="1">
                                <a:effectLst/>
                                <a:latin typeface="Cambria Math" panose="02040503050406030204" pitchFamily="18" charset="0"/>
                                <a:ea typeface="Dotum" panose="020B0600000101010101" pitchFamily="34" charset="-127"/>
                                <a:cs typeface="Times New Roman" panose="02020603050405020304" pitchFamily="18" charset="0"/>
                              </a:rPr>
                              <m:t>2</m:t>
                            </m:r>
                          </m:sub>
                        </m:sSub>
                        <m:r>
                          <a:rPr lang="da-DK" sz="40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𝐶</m:t>
                            </m:r>
                          </m:e>
                          <m:sub>
                            <m:r>
                              <a:rPr lang="da-DK" sz="4000" i="1">
                                <a:effectLst/>
                                <a:latin typeface="Cambria Math" panose="02040503050406030204" pitchFamily="18" charset="0"/>
                                <a:ea typeface="Dotum" panose="020B0600000101010101" pitchFamily="34" charset="-127"/>
                                <a:cs typeface="Times New Roman" panose="02020603050405020304" pitchFamily="18" charset="0"/>
                              </a:rPr>
                              <m:t>3</m:t>
                            </m:r>
                          </m:sub>
                        </m:sSub>
                        <m:r>
                          <a:rPr lang="da-DK" sz="40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𝐷</m:t>
                            </m:r>
                          </m:e>
                          <m:sub>
                            <m:r>
                              <a:rPr lang="da-DK" sz="40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da-DK" sz="40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𝐷</m:t>
                            </m:r>
                          </m:e>
                          <m:sub>
                            <m:r>
                              <a:rPr lang="da-DK" sz="4000" i="1">
                                <a:effectLst/>
                                <a:latin typeface="Cambria Math" panose="02040503050406030204" pitchFamily="18" charset="0"/>
                                <a:ea typeface="Dotum" panose="020B0600000101010101" pitchFamily="34" charset="-127"/>
                                <a:cs typeface="Times New Roman" panose="02020603050405020304" pitchFamily="18" charset="0"/>
                              </a:rPr>
                              <m:t>2</m:t>
                            </m:r>
                          </m:sub>
                        </m:sSub>
                      </m:e>
                    </m:d>
                  </m:oMath>
                </a14:m>
                <a:r>
                  <a:rPr lang="da-DK"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784684" y="6057900"/>
                <a:ext cx="16198516" cy="3785652"/>
              </a:xfrm>
              <a:prstGeom prst="rect">
                <a:avLst/>
              </a:prstGeom>
              <a:blipFill>
                <a:blip r:embed="rId4"/>
                <a:stretch>
                  <a:fillRect l="-1204" b="-3060"/>
                </a:stretch>
              </a:blipFill>
            </p:spPr>
            <p:txBody>
              <a:bodyPr/>
              <a:lstStyle/>
              <a:p>
                <a:r>
                  <a:rPr lang="en-US">
                    <a:noFill/>
                  </a:rPr>
                  <a:t> </a:t>
                </a:r>
              </a:p>
            </p:txBody>
          </p:sp>
        </mc:Fallback>
      </mc:AlternateContent>
      <p:pic>
        <p:nvPicPr>
          <p:cNvPr id="8" name="Picture 7"/>
          <p:cNvPicPr>
            <a:picLocks noChangeAspect="1"/>
          </p:cNvPicPr>
          <p:nvPr/>
        </p:nvPicPr>
        <p:blipFill>
          <a:blip r:embed="rId5"/>
          <a:stretch>
            <a:fillRect/>
          </a:stretch>
        </p:blipFill>
        <p:spPr>
          <a:xfrm>
            <a:off x="16687800" y="8567201"/>
            <a:ext cx="1295400" cy="1428751"/>
          </a:xfrm>
          <a:prstGeom prst="rect">
            <a:avLst/>
          </a:prstGeom>
        </p:spPr>
      </p:pic>
      <p:pic>
        <p:nvPicPr>
          <p:cNvPr id="2" name="Picture 1"/>
          <p:cNvPicPr>
            <a:picLocks noChangeAspect="1"/>
          </p:cNvPicPr>
          <p:nvPr/>
        </p:nvPicPr>
        <p:blipFill>
          <a:blip r:embed="rId6"/>
          <a:stretch>
            <a:fillRect/>
          </a:stretch>
        </p:blipFill>
        <p:spPr>
          <a:xfrm flipH="1">
            <a:off x="16992600" y="308320"/>
            <a:ext cx="1599903" cy="959942"/>
          </a:xfrm>
          <a:prstGeom prst="rect">
            <a:avLst/>
          </a:prstGeom>
        </p:spPr>
      </p:pic>
    </p:spTree>
    <p:extLst>
      <p:ext uri="{BB962C8B-B14F-4D97-AF65-F5344CB8AC3E}">
        <p14:creationId xmlns:p14="http://schemas.microsoft.com/office/powerpoint/2010/main" val="4115426106"/>
      </p:ext>
    </p:extLst>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500"/>
                                        <p:tgtEl>
                                          <p:spTgt spid="4">
                                            <p:txEl>
                                              <p:pRg st="0" end="0"/>
                                            </p:txEl>
                                          </p:spTgt>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barn(inVertical)">
                                      <p:cBhvr>
                                        <p:cTn id="28" dur="500"/>
                                        <p:tgtEl>
                                          <p:spTgt spid="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wipe(up)">
                                      <p:cBhvr>
                                        <p:cTn id="33" dur="500"/>
                                        <p:tgtEl>
                                          <p:spTgt spid="4">
                                            <p:txEl>
                                              <p:pRg st="2" end="2"/>
                                            </p:txEl>
                                          </p:spTgt>
                                        </p:tgtEl>
                                      </p:cBhvr>
                                    </p:animEffect>
                                  </p:childTnLst>
                                </p:cTn>
                              </p:par>
                            </p:childTnLst>
                          </p:cTn>
                        </p:par>
                        <p:par>
                          <p:cTn id="34" fill="hold">
                            <p:stCondLst>
                              <p:cond delay="500"/>
                            </p:stCondLst>
                            <p:childTnLst>
                              <p:par>
                                <p:cTn id="35" presetID="22" presetClass="entr" presetSubtype="1" fill="hold" nodeType="after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wipe(up)">
                                      <p:cBhvr>
                                        <p:cTn id="3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95419" y="9258300"/>
            <a:ext cx="18678839" cy="1211190"/>
            <a:chOff x="0" y="0"/>
            <a:chExt cx="4919530" cy="318996"/>
          </a:xfrm>
        </p:grpSpPr>
        <p:sp>
          <p:nvSpPr>
            <p:cNvPr id="3" name="Freeform 3"/>
            <p:cNvSpPr/>
            <p:nvPr/>
          </p:nvSpPr>
          <p:spPr>
            <a:xfrm>
              <a:off x="0" y="0"/>
              <a:ext cx="4919530" cy="318996"/>
            </a:xfrm>
            <a:custGeom>
              <a:avLst/>
              <a:gdLst/>
              <a:ahLst/>
              <a:cxnLst/>
              <a:rect l="l" t="t" r="r" b="b"/>
              <a:pathLst>
                <a:path w="4919530" h="318996">
                  <a:moveTo>
                    <a:pt x="0" y="0"/>
                  </a:moveTo>
                  <a:lnTo>
                    <a:pt x="4919530" y="0"/>
                  </a:lnTo>
                  <a:lnTo>
                    <a:pt x="4919530" y="318996"/>
                  </a:lnTo>
                  <a:lnTo>
                    <a:pt x="0" y="318996"/>
                  </a:lnTo>
                  <a:close/>
                </a:path>
              </a:pathLst>
            </a:custGeom>
            <a:solidFill>
              <a:srgbClr val="A3DFBE"/>
            </a:solidFill>
            <a:ln w="28575" cap="sq">
              <a:solidFill>
                <a:srgbClr val="231F20"/>
              </a:solidFill>
              <a:prstDash val="solid"/>
              <a:miter/>
            </a:ln>
          </p:spPr>
        </p:sp>
        <p:sp>
          <p:nvSpPr>
            <p:cNvPr id="4" name="TextBox 4"/>
            <p:cNvSpPr txBox="1"/>
            <p:nvPr/>
          </p:nvSpPr>
          <p:spPr>
            <a:xfrm>
              <a:off x="0" y="-38100"/>
              <a:ext cx="4919530" cy="35709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40844"/>
            <a:ext cx="16230600" cy="8205312"/>
            <a:chOff x="0" y="0"/>
            <a:chExt cx="21640800" cy="10940416"/>
          </a:xfrm>
        </p:grpSpPr>
        <p:sp>
          <p:nvSpPr>
            <p:cNvPr id="6" name="Freeform 6"/>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grpSp>
      <p:grpSp>
        <p:nvGrpSpPr>
          <p:cNvPr id="8" name="Group 8"/>
          <p:cNvGrpSpPr/>
          <p:nvPr/>
        </p:nvGrpSpPr>
        <p:grpSpPr>
          <a:xfrm>
            <a:off x="6096000" y="1104900"/>
            <a:ext cx="11308327" cy="4378161"/>
            <a:chOff x="0" y="0"/>
            <a:chExt cx="2725844" cy="1510305"/>
          </a:xfrm>
        </p:grpSpPr>
        <p:sp>
          <p:nvSpPr>
            <p:cNvPr id="9" name="Freeform 9"/>
            <p:cNvSpPr/>
            <p:nvPr/>
          </p:nvSpPr>
          <p:spPr>
            <a:xfrm>
              <a:off x="0" y="0"/>
              <a:ext cx="2725844" cy="1510305"/>
            </a:xfrm>
            <a:custGeom>
              <a:avLst/>
              <a:gdLst/>
              <a:ahLst/>
              <a:cxnLst/>
              <a:rect l="l" t="t" r="r" b="b"/>
              <a:pathLst>
                <a:path w="2725844" h="1510305">
                  <a:moveTo>
                    <a:pt x="38150" y="0"/>
                  </a:moveTo>
                  <a:lnTo>
                    <a:pt x="2687694" y="0"/>
                  </a:lnTo>
                  <a:cubicBezTo>
                    <a:pt x="2708764" y="0"/>
                    <a:pt x="2725844" y="17080"/>
                    <a:pt x="2725844" y="38150"/>
                  </a:cubicBezTo>
                  <a:lnTo>
                    <a:pt x="2725844" y="1472155"/>
                  </a:lnTo>
                  <a:cubicBezTo>
                    <a:pt x="2725844" y="1493225"/>
                    <a:pt x="2708764" y="1510305"/>
                    <a:pt x="2687694" y="1510305"/>
                  </a:cubicBezTo>
                  <a:lnTo>
                    <a:pt x="38150" y="1510305"/>
                  </a:lnTo>
                  <a:cubicBezTo>
                    <a:pt x="17080" y="1510305"/>
                    <a:pt x="0" y="1493225"/>
                    <a:pt x="0" y="1472155"/>
                  </a:cubicBezTo>
                  <a:lnTo>
                    <a:pt x="0" y="38150"/>
                  </a:lnTo>
                  <a:cubicBezTo>
                    <a:pt x="0" y="17080"/>
                    <a:pt x="17080" y="0"/>
                    <a:pt x="38150"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2725844" cy="15484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flipH="1">
            <a:off x="619147" y="1914712"/>
            <a:ext cx="7381853" cy="11038285"/>
          </a:xfrm>
          <a:custGeom>
            <a:avLst/>
            <a:gdLst/>
            <a:ahLst/>
            <a:cxnLst/>
            <a:rect l="l" t="t" r="r" b="b"/>
            <a:pathLst>
              <a:path w="7381853" h="11038285">
                <a:moveTo>
                  <a:pt x="7381853" y="0"/>
                </a:moveTo>
                <a:lnTo>
                  <a:pt x="0" y="0"/>
                </a:lnTo>
                <a:lnTo>
                  <a:pt x="0" y="11038285"/>
                </a:lnTo>
                <a:lnTo>
                  <a:pt x="7381853" y="11038285"/>
                </a:lnTo>
                <a:lnTo>
                  <a:pt x="7381853"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rot="4263341">
            <a:off x="16577294" y="6247883"/>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a:off x="7184590" y="7962900"/>
            <a:ext cx="816410" cy="822525"/>
          </a:xfrm>
          <a:custGeom>
            <a:avLst/>
            <a:gdLst/>
            <a:ahLst/>
            <a:cxnLst/>
            <a:rect l="l" t="t" r="r" b="b"/>
            <a:pathLst>
              <a:path w="816410" h="822525">
                <a:moveTo>
                  <a:pt x="0" y="0"/>
                </a:moveTo>
                <a:lnTo>
                  <a:pt x="816410" y="0"/>
                </a:lnTo>
                <a:lnTo>
                  <a:pt x="816410" y="822524"/>
                </a:lnTo>
                <a:lnTo>
                  <a:pt x="0" y="822524"/>
                </a:lnTo>
                <a:lnTo>
                  <a:pt x="0" y="0"/>
                </a:lnTo>
                <a:close/>
              </a:path>
            </a:pathLst>
          </a:custGeom>
          <a:blipFill>
            <a:blip r:embed="rId8">
              <a:extLst>
                <a:ext uri="{96DAC541-7B7A-43D3-8B79-37D633B846F1}">
                  <asvg:svgBlip xmlns:asvg="http://schemas.microsoft.com/office/drawing/2016/SVG/main" xmlns="" r:embed="rId9"/>
                </a:ext>
              </a:extLst>
            </a:blip>
            <a:stretch>
              <a:fillRect l="-16131" t="-123580" r="-514491" b="-293597"/>
            </a:stretch>
          </a:blipFill>
        </p:spPr>
      </p:sp>
      <p:sp>
        <p:nvSpPr>
          <p:cNvPr id="19" name="Freeform 19"/>
          <p:cNvSpPr/>
          <p:nvPr/>
        </p:nvSpPr>
        <p:spPr>
          <a:xfrm>
            <a:off x="1891406" y="1040844"/>
            <a:ext cx="1184337" cy="1225176"/>
          </a:xfrm>
          <a:custGeom>
            <a:avLst/>
            <a:gdLst/>
            <a:ahLst/>
            <a:cxnLst/>
            <a:rect l="l" t="t" r="r" b="b"/>
            <a:pathLst>
              <a:path w="1184337" h="1225176">
                <a:moveTo>
                  <a:pt x="0" y="0"/>
                </a:moveTo>
                <a:lnTo>
                  <a:pt x="1184337" y="0"/>
                </a:lnTo>
                <a:lnTo>
                  <a:pt x="1184337" y="1225176"/>
                </a:lnTo>
                <a:lnTo>
                  <a:pt x="0" y="1225176"/>
                </a:lnTo>
                <a:lnTo>
                  <a:pt x="0" y="0"/>
                </a:lnTo>
                <a:close/>
              </a:path>
            </a:pathLst>
          </a:custGeom>
          <a:blipFill>
            <a:blip r:embed="rId10">
              <a:extLst>
                <a:ext uri="{96DAC541-7B7A-43D3-8B79-37D633B846F1}">
                  <asvg:svgBlip xmlns:asvg="http://schemas.microsoft.com/office/drawing/2016/SVG/main" xmlns="" r:embed="rId11"/>
                </a:ext>
              </a:extLst>
            </a:blip>
            <a:stretch>
              <a:fillRect l="-154855" t="-80817" r="-404244" b="-344018"/>
            </a:stretch>
          </a:blipFill>
        </p:spPr>
      </p:sp>
      <p:sp>
        <p:nvSpPr>
          <p:cNvPr id="22" name="Rectangle 21"/>
          <p:cNvSpPr/>
          <p:nvPr/>
        </p:nvSpPr>
        <p:spPr>
          <a:xfrm>
            <a:off x="6096001" y="1793647"/>
            <a:ext cx="11308326" cy="2317814"/>
          </a:xfrm>
          <a:prstGeom prst="rect">
            <a:avLst/>
          </a:prstGeom>
        </p:spPr>
        <p:txBody>
          <a:bodyPr wrap="square">
            <a:spAutoFit/>
          </a:bodyPr>
          <a:lstStyle/>
          <a:p>
            <a:pPr marL="0" marR="0" lvl="0" indent="0" algn="ctr" defTabSz="1828800" rtl="0" eaLnBrk="1" fontAlgn="auto" latinLnBrk="0" hangingPunct="1">
              <a:lnSpc>
                <a:spcPct val="150000"/>
              </a:lnSpc>
              <a:spcBef>
                <a:spcPts val="0"/>
              </a:spcBef>
              <a:spcAft>
                <a:spcPts val="0"/>
              </a:spcAft>
              <a:buClr>
                <a:srgbClr val="070185"/>
              </a:buClr>
              <a:buSzTx/>
              <a:buFontTx/>
              <a:buNone/>
              <a:tabLst/>
              <a:defRPr/>
            </a:pPr>
            <a:r>
              <a:rPr kumimoji="0" lang="en-US" sz="11000" b="1" i="0" u="none" strike="noStrike" kern="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LUYỆN</a:t>
            </a:r>
            <a:r>
              <a:rPr kumimoji="0" lang="en-US" sz="11000" b="1" i="0" u="none" strike="noStrike" kern="0" cap="none" spc="0" normalizeH="0" noProof="0" smtClean="0">
                <a:ln>
                  <a:noFill/>
                </a:ln>
                <a:solidFill>
                  <a:srgbClr val="1F497D"/>
                </a:solidFill>
                <a:effectLst/>
                <a:uLnTx/>
                <a:uFillTx/>
                <a:latin typeface="Arial" panose="020B0604020202020204" pitchFamily="34" charset="0"/>
                <a:ea typeface="+mn-ea"/>
                <a:cs typeface="Arial" panose="020B0604020202020204" pitchFamily="34" charset="0"/>
              </a:rPr>
              <a:t> TẬP</a:t>
            </a:r>
            <a:endParaRPr kumimoji="0" lang="vi-VN" sz="11000" b="1" i="0" u="none" strike="noStrike" kern="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284780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04800" y="1760809"/>
            <a:ext cx="17598846" cy="1781642"/>
          </a:xfrm>
          <a:prstGeom prst="rect">
            <a:avLst/>
          </a:prstGeom>
          <a:noFill/>
        </p:spPr>
        <p:txBody>
          <a:bodyPr wrap="square" rtlCol="0">
            <a:spAutoFit/>
          </a:bodyPr>
          <a:lstStyle/>
          <a:p>
            <a:pPr marR="30480" algn="just">
              <a:lnSpc>
                <a:spcPct val="150000"/>
              </a:lnSpc>
              <a:spcBef>
                <a:spcPts val="300"/>
              </a:spcBef>
              <a:spcAft>
                <a:spcPts val="300"/>
              </a:spcAft>
            </a:pPr>
            <a:r>
              <a:rPr lang="fr-FR" sz="3900" b="1">
                <a:latin typeface="Arial" panose="020B0604020202020204" pitchFamily="34" charset="0"/>
                <a:ea typeface="Times New Roman" panose="02020603050405020304" pitchFamily="18" charset="0"/>
                <a:cs typeface="Arial" panose="020B0604020202020204" pitchFamily="34" charset="0"/>
              </a:rPr>
              <a:t>Câu 1.</a:t>
            </a:r>
            <a:r>
              <a:rPr lang="fr-FR" sz="3900">
                <a:latin typeface="Arial" panose="020B0604020202020204" pitchFamily="34" charset="0"/>
                <a:ea typeface="Times New Roman" panose="02020603050405020304" pitchFamily="18" charset="0"/>
                <a:cs typeface="Arial" panose="020B0604020202020204" pitchFamily="34" charset="0"/>
              </a:rPr>
              <a:t> Gieo ngẫu nhiên xúc xắc một lần. Xét biến cố “Mặt xuất hiện của xúc xắc có số chấm là số nguyên tố”. Nêu những kết quả thuận lợi cho biến cố đó.</a:t>
            </a:r>
            <a:endParaRPr lang="en-US" sz="39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4" name="TextBox 3"/>
              <p:cNvSpPr txBox="1"/>
              <p:nvPr/>
            </p:nvSpPr>
            <p:spPr>
              <a:xfrm>
                <a:off x="1695102" y="6937362"/>
                <a:ext cx="6380020" cy="1261884"/>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1371600">
                  <a:lnSpc>
                    <a:spcPct val="200000"/>
                  </a:lnSpc>
                </a:pPr>
                <a:r>
                  <a:rPr lang="fr-FR" sz="3800">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r>
                      <a:rPr lang="fr-FR" sz="3800" i="1">
                        <a:effectLst/>
                        <a:latin typeface="Cambria Math" panose="02040503050406030204" pitchFamily="18" charset="0"/>
                        <a:ea typeface="Arial" panose="020B0604020202020204" pitchFamily="34" charset="0"/>
                        <a:cs typeface="Times New Roman" panose="02020603050405020304" pitchFamily="18" charset="0"/>
                      </a:rPr>
                      <m:t>𝐴</m:t>
                    </m:r>
                    <m:r>
                      <a:rPr lang="fr-FR" sz="3800" i="1">
                        <a:effectLst/>
                        <a:latin typeface="Cambria Math" panose="02040503050406030204" pitchFamily="18" charset="0"/>
                        <a:ea typeface="Arial" panose="020B0604020202020204" pitchFamily="34" charset="0"/>
                        <a:cs typeface="Times New Roman" panose="02020603050405020304" pitchFamily="18" charset="0"/>
                      </a:rPr>
                      <m:t> = {2; 3; 5}.</m:t>
                    </m:r>
                  </m:oMath>
                </a14:m>
                <a:r>
                  <a:rPr lang="fr-FR" sz="3800">
                    <a:effectLst/>
                    <a:latin typeface="Arial" panose="020B0604020202020204" pitchFamily="34" charset="0"/>
                    <a:ea typeface="Arial" panose="020B0604020202020204" pitchFamily="34" charset="0"/>
                    <a:cs typeface="Arial" panose="020B0604020202020204" pitchFamily="34" charset="0"/>
                  </a:rPr>
                  <a:t>	</a:t>
                </a:r>
                <a:endParaRPr lang="en-US" sz="3800">
                  <a:solidFill>
                    <a:prstClr val="black"/>
                  </a:solidFill>
                  <a:latin typeface="Arial" panose="020B0604020202020204" pitchFamily="34" charset="0"/>
                  <a:cs typeface="Arial" panose="020B0604020202020204" pitchFamily="34" charset="0"/>
                </a:endParaRPr>
              </a:p>
            </p:txBody>
          </p:sp>
        </mc:Choice>
        <mc:Fallback>
          <p:sp>
            <p:nvSpPr>
              <p:cNvPr id="4" name="TextBox 3"/>
              <p:cNvSpPr txBox="1">
                <a:spLocks noRot="1" noChangeAspect="1" noMove="1" noResize="1" noEditPoints="1" noAdjustHandles="1" noChangeArrowheads="1" noChangeShapeType="1" noTextEdit="1"/>
              </p:cNvSpPr>
              <p:nvPr/>
            </p:nvSpPr>
            <p:spPr>
              <a:xfrm>
                <a:off x="1695102" y="6937362"/>
                <a:ext cx="6380020" cy="1261884"/>
              </a:xfrm>
              <a:prstGeom prst="rect">
                <a:avLst/>
              </a:prstGeom>
              <a:blipFill>
                <a:blip r:embed="rId6"/>
                <a:stretch>
                  <a:fillRect l="-3149" b="-432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p:cNvSpPr txBox="1"/>
              <p:nvPr/>
            </p:nvSpPr>
            <p:spPr>
              <a:xfrm>
                <a:off x="10008048" y="4671701"/>
                <a:ext cx="6380020" cy="1261884"/>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R="30480">
                  <a:lnSpc>
                    <a:spcPct val="200000"/>
                  </a:lnSpc>
                </a:pPr>
                <a:r>
                  <a:rPr lang="fr-FR" sz="380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𝐴</m:t>
                    </m:r>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 = {1; 2; 3; 4; 5; 6}.</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10008048" y="4671701"/>
                <a:ext cx="6380020" cy="1261884"/>
              </a:xfrm>
              <a:prstGeom prst="rect">
                <a:avLst/>
              </a:prstGeom>
              <a:blipFill>
                <a:blip r:embed="rId7"/>
                <a:stretch>
                  <a:fillRect l="-3152" b="-432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p:cNvSpPr txBox="1"/>
              <p:nvPr/>
            </p:nvSpPr>
            <p:spPr>
              <a:xfrm>
                <a:off x="10008048" y="6937362"/>
                <a:ext cx="6380020" cy="1261884"/>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1371600">
                  <a:lnSpc>
                    <a:spcPct val="200000"/>
                  </a:lnSpc>
                </a:pPr>
                <a:r>
                  <a:rPr lang="fr-FR" sz="3800">
                    <a:latin typeface="Arial" panose="020B0604020202020204" pitchFamily="34" charset="0"/>
                    <a:ea typeface="Arial" panose="020B0604020202020204" pitchFamily="34" charset="0"/>
                    <a:cs typeface="Arial" panose="020B0604020202020204" pitchFamily="34" charset="0"/>
                  </a:rPr>
                  <a:t>D. </a:t>
                </a:r>
                <a14:m>
                  <m:oMath xmlns:m="http://schemas.openxmlformats.org/officeDocument/2006/math">
                    <m:r>
                      <a:rPr lang="fr-FR" sz="3800" i="1">
                        <a:effectLst/>
                        <a:latin typeface="Cambria Math" panose="02040503050406030204" pitchFamily="18" charset="0"/>
                        <a:ea typeface="Arial" panose="020B0604020202020204" pitchFamily="34" charset="0"/>
                        <a:cs typeface="Times New Roman" panose="02020603050405020304" pitchFamily="18" charset="0"/>
                      </a:rPr>
                      <m:t>𝐴</m:t>
                    </m:r>
                    <m:r>
                      <a:rPr lang="fr-FR" sz="3800" i="1">
                        <a:effectLst/>
                        <a:latin typeface="Cambria Math" panose="02040503050406030204" pitchFamily="18" charset="0"/>
                        <a:ea typeface="Arial" panose="020B0604020202020204" pitchFamily="34" charset="0"/>
                        <a:cs typeface="Times New Roman" panose="02020603050405020304" pitchFamily="18" charset="0"/>
                      </a:rPr>
                      <m:t> = {2; 4; 6}.</m:t>
                    </m:r>
                  </m:oMath>
                </a14:m>
                <a:endParaRPr lang="en-US" sz="3800">
                  <a:solidFill>
                    <a:prstClr val="black"/>
                  </a:solidFill>
                  <a:latin typeface="Arial" panose="020B0604020202020204" pitchFamily="34" charset="0"/>
                  <a:cs typeface="Arial" panose="020B0604020202020204" pitchFamily="34" charset="0"/>
                </a:endParaRPr>
              </a:p>
            </p:txBody>
          </p:sp>
        </mc:Choice>
        <mc:Fallback>
          <p:sp>
            <p:nvSpPr>
              <p:cNvPr id="6" name="TextBox 5"/>
              <p:cNvSpPr txBox="1">
                <a:spLocks noRot="1" noChangeAspect="1" noMove="1" noResize="1" noEditPoints="1" noAdjustHandles="1" noChangeArrowheads="1" noChangeShapeType="1" noTextEdit="1"/>
              </p:cNvSpPr>
              <p:nvPr/>
            </p:nvSpPr>
            <p:spPr>
              <a:xfrm>
                <a:off x="10008048" y="6937362"/>
                <a:ext cx="6380020" cy="1261884"/>
              </a:xfrm>
              <a:prstGeom prst="rect">
                <a:avLst/>
              </a:prstGeom>
              <a:blipFill>
                <a:blip r:embed="rId8"/>
                <a:stretch>
                  <a:fillRect l="-3152" b="-432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p:cNvSpPr txBox="1"/>
              <p:nvPr/>
            </p:nvSpPr>
            <p:spPr>
              <a:xfrm>
                <a:off x="1662445" y="4695894"/>
                <a:ext cx="6380020" cy="1261884"/>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1371600">
                  <a:lnSpc>
                    <a:spcPct val="200000"/>
                  </a:lnSpc>
                </a:pPr>
                <a:r>
                  <a:rPr lang="fr-FR" sz="3800">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a:rPr lang="fr-FR" sz="3800" i="1">
                        <a:effectLst/>
                        <a:latin typeface="Cambria Math" panose="02040503050406030204" pitchFamily="18" charset="0"/>
                        <a:ea typeface="Arial" panose="020B0604020202020204" pitchFamily="34" charset="0"/>
                        <a:cs typeface="Times New Roman" panose="02020603050405020304" pitchFamily="18" charset="0"/>
                      </a:rPr>
                      <m:t>𝐴</m:t>
                    </m:r>
                    <m:r>
                      <a:rPr lang="fr-FR" sz="3800" i="1">
                        <a:effectLst/>
                        <a:latin typeface="Cambria Math" panose="02040503050406030204" pitchFamily="18" charset="0"/>
                        <a:ea typeface="Arial" panose="020B0604020202020204" pitchFamily="34" charset="0"/>
                        <a:cs typeface="Times New Roman" panose="02020603050405020304" pitchFamily="18" charset="0"/>
                      </a:rPr>
                      <m:t> = {1; 2; 3; 4; 5}.</m:t>
                    </m:r>
                  </m:oMath>
                </a14:m>
                <a:endParaRPr lang="en-US" sz="3800">
                  <a:solidFill>
                    <a:prstClr val="black"/>
                  </a:solidFill>
                  <a:latin typeface="Arial" panose="020B0604020202020204" pitchFamily="34" charset="0"/>
                  <a:cs typeface="Arial" panose="020B0604020202020204" pitchFamily="34"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1662445" y="4695894"/>
                <a:ext cx="6380020" cy="1261884"/>
              </a:xfrm>
              <a:prstGeom prst="rect">
                <a:avLst/>
              </a:prstGeom>
              <a:blipFill>
                <a:blip r:embed="rId9"/>
                <a:stretch>
                  <a:fillRect l="-3152" b="-4327"/>
                </a:stretch>
              </a:blipFill>
            </p:spPr>
            <p:txBody>
              <a:bodyPr/>
              <a:lstStyle/>
              <a:p>
                <a:r>
                  <a:rPr lang="en-US">
                    <a:noFill/>
                  </a:rPr>
                  <a:t> </a:t>
                </a:r>
              </a:p>
            </p:txBody>
          </p:sp>
        </mc:Fallback>
      </mc:AlternateContent>
      <p:pic>
        <p:nvPicPr>
          <p:cNvPr id="9" name="c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100000" l="0" r="100000">
                        <a14:foregroundMark x1="40909" y1="43567" x2="64394" y2="29797"/>
                      </a14:backgroundRemoval>
                    </a14:imgEffect>
                  </a14:imgLayer>
                </a14:imgProps>
              </a:ext>
              <a:ext uri="{28A0092B-C50C-407E-A947-70E740481C1C}">
                <a14:useLocalDpi xmlns:a14="http://schemas.microsoft.com/office/drawing/2010/main"/>
              </a:ext>
            </a:extLst>
          </a:blip>
          <a:srcRect/>
          <a:stretch/>
        </p:blipFill>
        <p:spPr>
          <a:xfrm>
            <a:off x="6641421" y="3308836"/>
            <a:ext cx="6005946" cy="6711464"/>
          </a:xfrm>
          <a:prstGeom prst="rect">
            <a:avLst/>
          </a:prstGeom>
        </p:spPr>
      </p:pic>
      <p:pic>
        <p:nvPicPr>
          <p:cNvPr id="10" name="Picture 9"/>
          <p:cNvPicPr>
            <a:picLocks noChangeAspect="1"/>
          </p:cNvPicPr>
          <p:nvPr/>
        </p:nvPicPr>
        <p:blipFill>
          <a:blip r:embed="rId12">
            <a:extLst>
              <a:ext uri="{BEBA8EAE-BF5A-486C-A8C5-ECC9F3942E4B}">
                <a14:imgProps xmlns:a14="http://schemas.microsoft.com/office/drawing/2010/main">
                  <a14:imgLayer r:embed="rId13">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15350777" y="4422827"/>
            <a:ext cx="1808018" cy="1808018"/>
          </a:xfrm>
          <a:prstGeom prst="rect">
            <a:avLst/>
          </a:prstGeom>
        </p:spPr>
      </p:pic>
      <p:pic>
        <p:nvPicPr>
          <p:cNvPr id="11" name="Picture 10"/>
          <p:cNvPicPr>
            <a:picLocks noChangeAspect="1"/>
          </p:cNvPicPr>
          <p:nvPr/>
        </p:nvPicPr>
        <p:blipFill>
          <a:blip r:embed="rId12">
            <a:extLst>
              <a:ext uri="{BEBA8EAE-BF5A-486C-A8C5-ECC9F3942E4B}">
                <a14:imgProps xmlns:a14="http://schemas.microsoft.com/office/drawing/2010/main">
                  <a14:imgLayer r:embed="rId13">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15361167" y="6556662"/>
            <a:ext cx="1787238" cy="1787238"/>
          </a:xfrm>
          <a:prstGeom prst="rect">
            <a:avLst/>
          </a:prstGeom>
        </p:spPr>
      </p:pic>
      <p:pic>
        <p:nvPicPr>
          <p:cNvPr id="12" name="Picture 11"/>
          <p:cNvPicPr>
            <a:picLocks noChangeAspect="1"/>
          </p:cNvPicPr>
          <p:nvPr/>
        </p:nvPicPr>
        <p:blipFill>
          <a:blip r:embed="rId12">
            <a:extLst>
              <a:ext uri="{BEBA8EAE-BF5A-486C-A8C5-ECC9F3942E4B}">
                <a14:imgProps xmlns:a14="http://schemas.microsoft.com/office/drawing/2010/main">
                  <a14:imgLayer r:embed="rId13">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6704390" y="4457700"/>
            <a:ext cx="1712757" cy="1712757"/>
          </a:xfrm>
          <a:prstGeom prst="rect">
            <a:avLst/>
          </a:prstGeom>
        </p:spPr>
      </p:pic>
      <p:pic>
        <p:nvPicPr>
          <p:cNvPr id="13"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0438058" y="2034987"/>
            <a:ext cx="914400" cy="914400"/>
          </a:xfrm>
          <a:prstGeom prst="rect">
            <a:avLst/>
          </a:prstGeom>
        </p:spPr>
      </p:pic>
      <p:pic>
        <p:nvPicPr>
          <p:cNvPr id="1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9621500" y="3757301"/>
            <a:ext cx="914400" cy="914400"/>
          </a:xfrm>
          <a:prstGeom prst="rect">
            <a:avLst/>
          </a:prstGeom>
        </p:spPr>
      </p:pic>
      <p:pic>
        <p:nvPicPr>
          <p:cNvPr id="15"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20438058" y="7833204"/>
            <a:ext cx="914400" cy="914400"/>
          </a:xfrm>
          <a:prstGeom prst="rect">
            <a:avLst/>
          </a:prstGeom>
        </p:spPr>
      </p:pic>
      <p:pic>
        <p:nvPicPr>
          <p:cNvPr id="16"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9621500" y="5953922"/>
            <a:ext cx="914400" cy="914400"/>
          </a:xfrm>
          <a:prstGeom prst="rect">
            <a:avLst/>
          </a:prstGeom>
        </p:spPr>
      </p:pic>
      <p:sp>
        <p:nvSpPr>
          <p:cNvPr id="17" name="Rectangle 16"/>
          <p:cNvSpPr/>
          <p:nvPr/>
        </p:nvSpPr>
        <p:spPr>
          <a:xfrm>
            <a:off x="3474474" y="207719"/>
            <a:ext cx="11308326" cy="1306255"/>
          </a:xfrm>
          <a:prstGeom prst="rect">
            <a:avLst/>
          </a:prstGeom>
        </p:spPr>
        <p:txBody>
          <a:bodyPr wrap="square">
            <a:spAutoFit/>
          </a:bodyPr>
          <a:lstStyle/>
          <a:p>
            <a:pPr marL="0" marR="0" lvl="0" indent="0" algn="ctr" defTabSz="1828800" rtl="0" eaLnBrk="1" fontAlgn="auto" latinLnBrk="0" hangingPunct="1">
              <a:lnSpc>
                <a:spcPct val="150000"/>
              </a:lnSpc>
              <a:spcBef>
                <a:spcPts val="0"/>
              </a:spcBef>
              <a:spcAft>
                <a:spcPts val="0"/>
              </a:spcAft>
              <a:buClr>
                <a:srgbClr val="070185"/>
              </a:buClr>
              <a:buSzTx/>
              <a:buFontTx/>
              <a:buNone/>
              <a:tabLst/>
              <a:defRPr/>
            </a:pPr>
            <a:r>
              <a:rPr kumimoji="0" lang="en-US" sz="6000" b="1" i="0" u="none" strike="noStrike" kern="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CÂU</a:t>
            </a:r>
            <a:r>
              <a:rPr kumimoji="0" lang="en-US" sz="6000" b="1" i="0" u="none" strike="noStrike" kern="0" cap="none" spc="0" normalizeH="0" noProof="0" smtClean="0">
                <a:ln>
                  <a:noFill/>
                </a:ln>
                <a:solidFill>
                  <a:srgbClr val="C00000"/>
                </a:solidFill>
                <a:effectLst/>
                <a:uLnTx/>
                <a:uFillTx/>
                <a:latin typeface="Arial" panose="020B0604020202020204" pitchFamily="34" charset="0"/>
                <a:ea typeface="+mn-ea"/>
                <a:cs typeface="Arial" panose="020B0604020202020204" pitchFamily="34" charset="0"/>
              </a:rPr>
              <a:t> HỎI TRẮC NGHIỆM</a:t>
            </a:r>
            <a:endParaRPr kumimoji="0" lang="vi-VN" sz="6000" b="1" i="0" u="none" strike="noStrike" kern="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41814913"/>
      </p:ext>
    </p:extLst>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500"/>
                                        <p:tgtEl>
                                          <p:spTgt spid="3"/>
                                        </p:tgtEl>
                                      </p:cBhvr>
                                    </p:animEffect>
                                  </p:childTnLst>
                                </p:cTn>
                              </p:par>
                            </p:childTnLst>
                          </p:cTn>
                        </p:par>
                        <p:par>
                          <p:cTn id="13" fill="hold">
                            <p:stCondLst>
                              <p:cond delay="500"/>
                            </p:stCondLst>
                            <p:childTnLst>
                              <p:par>
                                <p:cTn id="14" presetID="6"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500"/>
                                        <p:tgtEl>
                                          <p:spTgt spid="7"/>
                                        </p:tgtEl>
                                      </p:cBhvr>
                                    </p:animEffect>
                                  </p:childTnLst>
                                </p:cTn>
                              </p:par>
                            </p:childTnLst>
                          </p:cTn>
                        </p:par>
                        <p:par>
                          <p:cTn id="17" fill="hold">
                            <p:stCondLst>
                              <p:cond delay="1000"/>
                            </p:stCondLst>
                            <p:childTnLst>
                              <p:par>
                                <p:cTn id="18" presetID="6" presetClass="entr" presetSubtype="16"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500"/>
                                        <p:tgtEl>
                                          <p:spTgt spid="5"/>
                                        </p:tgtEl>
                                      </p:cBhvr>
                                    </p:animEffect>
                                  </p:childTnLst>
                                </p:cTn>
                              </p:par>
                            </p:childTnLst>
                          </p:cTn>
                        </p:par>
                        <p:par>
                          <p:cTn id="21" fill="hold">
                            <p:stCondLst>
                              <p:cond delay="1500"/>
                            </p:stCondLst>
                            <p:childTnLst>
                              <p:par>
                                <p:cTn id="22" presetID="6" presetClass="entr" presetSubtype="16"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500"/>
                                        <p:tgtEl>
                                          <p:spTgt spid="4"/>
                                        </p:tgtEl>
                                      </p:cBhvr>
                                    </p:animEffect>
                                  </p:childTnLst>
                                </p:cTn>
                              </p:par>
                            </p:childTnLst>
                          </p:cTn>
                        </p:par>
                        <p:par>
                          <p:cTn id="25" fill="hold">
                            <p:stCondLst>
                              <p:cond delay="2000"/>
                            </p:stCondLst>
                            <p:childTnLst>
                              <p:par>
                                <p:cTn id="26" presetID="6" presetClass="entr" presetSubtype="16"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 presetClass="mediacall" presetSubtype="0" fill="hold" nodeType="withEffect">
                                  <p:stCondLst>
                                    <p:cond delay="0"/>
                                  </p:stCondLst>
                                  <p:childTnLst>
                                    <p:cmd type="call" cmd="playFrom(0.0)">
                                      <p:cBhvr>
                                        <p:cTn id="36" dur="8080" fill="hold"/>
                                        <p:tgtEl>
                                          <p:spTgt spid="13"/>
                                        </p:tgtEl>
                                      </p:cBhvr>
                                    </p:cmd>
                                  </p:childTnLst>
                                </p:cTn>
                              </p:par>
                            </p:childTnLst>
                          </p:cTn>
                        </p:par>
                      </p:childTnLst>
                    </p:cTn>
                  </p:par>
                </p:childTnLst>
              </p:cTn>
              <p:nextCondLst>
                <p:cond evt="onClick" delay="0">
                  <p:tgtEl>
                    <p:spTgt spid="4"/>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par>
                                <p:cTn id="43" presetID="1" presetClass="mediacall" presetSubtype="0" fill="hold" nodeType="withEffect">
                                  <p:stCondLst>
                                    <p:cond delay="0"/>
                                  </p:stCondLst>
                                  <p:childTnLst>
                                    <p:cmd type="call" cmd="playFrom(0.0)">
                                      <p:cBhvr>
                                        <p:cTn id="44" dur="8080" fill="hold"/>
                                        <p:tgtEl>
                                          <p:spTgt spid="14"/>
                                        </p:tgtEl>
                                      </p:cBhvr>
                                    </p:cmd>
                                  </p:child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7"/>
                    </p:tgtEl>
                  </p:cond>
                </p:stCondLst>
                <p:endSync evt="end" delay="0">
                  <p:rtn val="all"/>
                </p:endSync>
                <p:childTnLst>
                  <p:par>
                    <p:cTn id="46" fill="hold">
                      <p:stCondLst>
                        <p:cond delay="0"/>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par>
                                <p:cTn id="51" presetID="1" presetClass="mediacall" presetSubtype="0" fill="hold" nodeType="withEffect">
                                  <p:stCondLst>
                                    <p:cond delay="0"/>
                                  </p:stCondLst>
                                  <p:childTnLst>
                                    <p:cmd type="call" cmd="playFrom(0.0)">
                                      <p:cBhvr>
                                        <p:cTn id="52" dur="8080" fill="hold"/>
                                        <p:tgtEl>
                                          <p:spTgt spid="16"/>
                                        </p:tgtEl>
                                      </p:cBhvr>
                                    </p:cmd>
                                  </p:childTnLst>
                                </p:cTn>
                              </p:par>
                            </p:childTnLst>
                          </p:cTn>
                        </p:par>
                      </p:childTnLst>
                    </p:cTn>
                  </p:par>
                </p:childTnLst>
              </p:cTn>
              <p:nextCondLst>
                <p:cond evt="onClick" delay="0">
                  <p:tgtEl>
                    <p:spTgt spid="7"/>
                  </p:tgtEl>
                </p:cond>
              </p:nextCondLst>
            </p:seq>
            <p:seq concurrent="1" nextAc="seek">
              <p:cTn id="53" restart="whenNotActive" fill="hold" evtFilter="cancelBubble" nodeType="interactiveSeq">
                <p:stCondLst>
                  <p:cond evt="onClick" delay="0">
                    <p:tgtEl>
                      <p:spTgt spid="6"/>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cTn>
                              </p:par>
                              <p:par>
                                <p:cTn id="59" presetID="1" presetClass="mediacall" presetSubtype="0" fill="hold" nodeType="withEffect">
                                  <p:stCondLst>
                                    <p:cond delay="0"/>
                                  </p:stCondLst>
                                  <p:childTnLst>
                                    <p:cmd type="call" cmd="playFrom(0.0)">
                                      <p:cBhvr>
                                        <p:cTn id="60" dur="8080" fill="hold"/>
                                        <p:tgtEl>
                                          <p:spTgt spid="15"/>
                                        </p:tgtEl>
                                      </p:cBhvr>
                                    </p:cmd>
                                  </p:childTnLst>
                                </p:cTn>
                              </p:par>
                            </p:childTnLst>
                          </p:cTn>
                        </p:par>
                      </p:childTnLst>
                    </p:cTn>
                  </p:par>
                </p:childTnLst>
              </p:cTn>
              <p:nextCondLst>
                <p:cond evt="onClick" delay="0">
                  <p:tgtEl>
                    <p:spTgt spid="6"/>
                  </p:tgtEl>
                </p:cond>
              </p:nextCondLst>
            </p:seq>
            <p:audio>
              <p:cMediaNode vol="80000">
                <p:cTn id="61" fill="hold" display="0">
                  <p:stCondLst>
                    <p:cond delay="indefinite"/>
                  </p:stCondLst>
                  <p:endCondLst>
                    <p:cond evt="onStopAudio" delay="0">
                      <p:tgtEl>
                        <p:sldTgt/>
                      </p:tgtEl>
                    </p:cond>
                  </p:endCondLst>
                </p:cTn>
                <p:tgtEl>
                  <p:spTgt spid="13"/>
                </p:tgtEl>
              </p:cMediaNode>
            </p:audio>
            <p:audio>
              <p:cMediaNode vol="80000">
                <p:cTn id="62" fill="hold" display="0">
                  <p:stCondLst>
                    <p:cond delay="indefinite"/>
                  </p:stCondLst>
                  <p:endCondLst>
                    <p:cond evt="onStopAudio" delay="0">
                      <p:tgtEl>
                        <p:sldTgt/>
                      </p:tgtEl>
                    </p:cond>
                  </p:endCondLst>
                </p:cTn>
                <p:tgtEl>
                  <p:spTgt spid="14"/>
                </p:tgtEl>
              </p:cMediaNode>
            </p:audio>
            <p:audio>
              <p:cMediaNode vol="80000">
                <p:cTn id="63" fill="hold" display="0">
                  <p:stCondLst>
                    <p:cond delay="indefinite"/>
                  </p:stCondLst>
                  <p:endCondLst>
                    <p:cond evt="onStopAudio" delay="0">
                      <p:tgtEl>
                        <p:sldTgt/>
                      </p:tgtEl>
                    </p:cond>
                  </p:endCondLst>
                </p:cTn>
                <p:tgtEl>
                  <p:spTgt spid="15"/>
                </p:tgtEl>
              </p:cMediaNode>
            </p:audio>
            <p:audio>
              <p:cMediaNode vol="80000">
                <p:cTn id="64" fill="hold" display="0">
                  <p:stCondLst>
                    <p:cond delay="indefinite"/>
                  </p:stCondLst>
                  <p:endCondLst>
                    <p:cond evt="onStopAudio" delay="0">
                      <p:tgtEl>
                        <p:sldTgt/>
                      </p:tgtEl>
                    </p:cond>
                  </p:endCondLst>
                </p:cTn>
                <p:tgtEl>
                  <p:spTgt spid="16"/>
                </p:tgtEl>
              </p:cMediaNode>
            </p:audio>
            <p:seq concurrent="1" nextAc="seek">
              <p:cTn id="65" restart="whenNotActive" fill="hold" evtFilter="cancelBubble" nodeType="interactiveSeq">
                <p:stCondLst>
                  <p:cond evt="onClick" delay="0">
                    <p:tgtEl>
                      <p:spTgt spid="9"/>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9"/>
                                        </p:tgtEl>
                                      </p:cBhvr>
                                    </p:animEffect>
                                    <p:set>
                                      <p:cBhvr>
                                        <p:cTn id="7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3" grpId="0"/>
      <p:bldP spid="4" grpId="0" animBg="1"/>
      <p:bldP spid="5" grpId="0" animBg="1"/>
      <p:bldP spid="6" grpId="0" animBg="1"/>
      <p:bldP spid="7" grpId="0"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04800" y="1790700"/>
            <a:ext cx="17598846" cy="2748253"/>
          </a:xfrm>
          <a:prstGeom prst="rect">
            <a:avLst/>
          </a:prstGeom>
          <a:noFill/>
        </p:spPr>
        <p:txBody>
          <a:bodyPr wrap="square" rtlCol="0">
            <a:spAutoFit/>
          </a:bodyPr>
          <a:lstStyle/>
          <a:p>
            <a:pPr marR="30480" algn="just">
              <a:lnSpc>
                <a:spcPct val="150000"/>
              </a:lnSpc>
              <a:spcBef>
                <a:spcPts val="300"/>
              </a:spcBef>
              <a:spcAft>
                <a:spcPts val="300"/>
              </a:spcAft>
            </a:pPr>
            <a:r>
              <a:rPr lang="fr-FR" sz="4000" b="1">
                <a:latin typeface="Arial" panose="020B0604020202020204" pitchFamily="34" charset="0"/>
                <a:ea typeface="Times New Roman" panose="02020603050405020304" pitchFamily="18" charset="0"/>
                <a:cs typeface="Arial" panose="020B0604020202020204" pitchFamily="34" charset="0"/>
              </a:rPr>
              <a:t>Câu 2</a:t>
            </a:r>
            <a:r>
              <a:rPr lang="fr-FR" sz="4000">
                <a:latin typeface="Arial" panose="020B0604020202020204" pitchFamily="34" charset="0"/>
                <a:ea typeface="Times New Roman" panose="02020603050405020304" pitchFamily="18" charset="0"/>
                <a:cs typeface="Arial" panose="020B0604020202020204" pitchFamily="34" charset="0"/>
              </a:rPr>
              <a:t>. Một hộp đựng 9 thẻ màu có hình dạng, kích thước như nhau, trong đó có 3 thẻ màu xanh, 4 thẻ màu đỏ, 2 thẻ màu đen. Hỏi: Nếu lấy ngẫu nhiên 1 thẻ trong hộp ra thì có tất cả bao nhiêu kết quả có thể?</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4" name="TextBox 3"/>
              <p:cNvSpPr txBox="1"/>
              <p:nvPr/>
            </p:nvSpPr>
            <p:spPr>
              <a:xfrm>
                <a:off x="2805676" y="5481015"/>
                <a:ext cx="4272267"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1371600" rtl="0" eaLnBrk="1" fontAlgn="auto" latinLnBrk="0" hangingPunct="1">
                  <a:lnSpc>
                    <a:spcPct val="200000"/>
                  </a:lnSpc>
                  <a:spcBef>
                    <a:spcPts val="0"/>
                  </a:spcBef>
                  <a:spcAft>
                    <a:spcPts val="0"/>
                  </a:spcAft>
                  <a:buClrTx/>
                  <a:buSzTx/>
                  <a:buFontTx/>
                  <a:buNone/>
                  <a:tabLst/>
                  <a:defRPr/>
                </a:pPr>
                <a:r>
                  <a:rPr lang="fr-FR" sz="4000" smtClean="0">
                    <a:solidFill>
                      <a:prstClr val="black"/>
                    </a:solidFill>
                    <a:latin typeface="Arial" panose="020B0604020202020204" pitchFamily="34" charset="0"/>
                    <a:ea typeface="Arial" panose="020B0604020202020204" pitchFamily="34" charset="0"/>
                    <a:cs typeface="Arial" panose="020B0604020202020204" pitchFamily="34" charset="0"/>
                  </a:rPr>
                  <a:t>A</a:t>
                </a:r>
                <a:r>
                  <a:rPr kumimoji="0" lang="fr-FR"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4" name="TextBox 3"/>
              <p:cNvSpPr txBox="1">
                <a:spLocks noRot="1" noChangeAspect="1" noMove="1" noResize="1" noEditPoints="1" noAdjustHandles="1" noChangeArrowheads="1" noChangeShapeType="1" noTextEdit="1"/>
              </p:cNvSpPr>
              <p:nvPr/>
            </p:nvSpPr>
            <p:spPr>
              <a:xfrm>
                <a:off x="2805676" y="5481015"/>
                <a:ext cx="4272267" cy="1323439"/>
              </a:xfrm>
              <a:prstGeom prst="rect">
                <a:avLst/>
              </a:prstGeom>
              <a:blipFill>
                <a:blip r:embed="rId6"/>
                <a:stretch>
                  <a:fillRect b="-41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p:cNvSpPr txBox="1"/>
              <p:nvPr/>
            </p:nvSpPr>
            <p:spPr>
              <a:xfrm>
                <a:off x="10462897" y="5481015"/>
                <a:ext cx="4272267"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30480" lvl="0" indent="0" algn="ctr" defTabSz="914400" rtl="0" eaLnBrk="1" fontAlgn="auto" latinLnBrk="0" hangingPunct="1">
                  <a:lnSpc>
                    <a:spcPct val="200000"/>
                  </a:lnSpc>
                  <a:spcBef>
                    <a:spcPts val="0"/>
                  </a:spcBef>
                  <a:spcAft>
                    <a:spcPts val="0"/>
                  </a:spcAft>
                  <a:buClrTx/>
                  <a:buSzTx/>
                  <a:buFontTx/>
                  <a:buNone/>
                  <a:tabLst/>
                  <a:defRPr/>
                </a:pPr>
                <a:r>
                  <a:rPr kumimoji="0" lang="fr-FR"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9</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10462897" y="5481015"/>
                <a:ext cx="4272267" cy="1323439"/>
              </a:xfrm>
              <a:prstGeom prst="rect">
                <a:avLst/>
              </a:prstGeom>
              <a:blipFill>
                <a:blip r:embed="rId7"/>
                <a:stretch>
                  <a:fillRect b="-41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p:cNvSpPr txBox="1"/>
              <p:nvPr/>
            </p:nvSpPr>
            <p:spPr>
              <a:xfrm>
                <a:off x="10462897" y="7525581"/>
                <a:ext cx="4272267"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1371600" rtl="0" eaLnBrk="1" fontAlgn="auto" latinLnBrk="0" hangingPunct="1">
                  <a:lnSpc>
                    <a:spcPct val="200000"/>
                  </a:lnSpc>
                  <a:spcBef>
                    <a:spcPts val="0"/>
                  </a:spcBef>
                  <a:spcAft>
                    <a:spcPts val="0"/>
                  </a:spcAft>
                  <a:buClrTx/>
                  <a:buSzTx/>
                  <a:buFontTx/>
                  <a:buNone/>
                  <a:tabLst/>
                  <a:defRPr/>
                </a:pPr>
                <a:r>
                  <a:rPr kumimoji="0" lang="fr-FR"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D.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12</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6" name="TextBox 5"/>
              <p:cNvSpPr txBox="1">
                <a:spLocks noRot="1" noChangeAspect="1" noMove="1" noResize="1" noEditPoints="1" noAdjustHandles="1" noChangeArrowheads="1" noChangeShapeType="1" noTextEdit="1"/>
              </p:cNvSpPr>
              <p:nvPr/>
            </p:nvSpPr>
            <p:spPr>
              <a:xfrm>
                <a:off x="10462897" y="7525581"/>
                <a:ext cx="4272267" cy="1323439"/>
              </a:xfrm>
              <a:prstGeom prst="rect">
                <a:avLst/>
              </a:prstGeom>
              <a:blipFill>
                <a:blip r:embed="rId8"/>
                <a:stretch>
                  <a:fillRect b="-41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p:cNvSpPr txBox="1"/>
              <p:nvPr/>
            </p:nvSpPr>
            <p:spPr>
              <a:xfrm>
                <a:off x="2800233" y="7530091"/>
                <a:ext cx="4272267"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1371600" rtl="0" eaLnBrk="1" fontAlgn="auto" latinLnBrk="0" hangingPunct="1">
                  <a:lnSpc>
                    <a:spcPct val="200000"/>
                  </a:lnSpc>
                  <a:spcBef>
                    <a:spcPts val="0"/>
                  </a:spcBef>
                  <a:spcAft>
                    <a:spcPts val="0"/>
                  </a:spcAft>
                  <a:buClrTx/>
                  <a:buSzTx/>
                  <a:buFontTx/>
                  <a:buNone/>
                  <a:tabLst/>
                  <a:defRPr/>
                </a:pPr>
                <a:r>
                  <a:rPr kumimoji="0" lang="fr-FR"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6</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2800233" y="7530091"/>
                <a:ext cx="4272267" cy="1323439"/>
              </a:xfrm>
              <a:prstGeom prst="rect">
                <a:avLst/>
              </a:prstGeom>
              <a:blipFill>
                <a:blip r:embed="rId9"/>
                <a:stretch>
                  <a:fillRect b="-4128"/>
                </a:stretch>
              </a:blipFill>
            </p:spPr>
            <p:txBody>
              <a:bodyPr/>
              <a:lstStyle/>
              <a:p>
                <a:r>
                  <a:rPr lang="en-US">
                    <a:noFill/>
                  </a:rPr>
                  <a:t> </a:t>
                </a:r>
              </a:p>
            </p:txBody>
          </p:sp>
        </mc:Fallback>
      </mc:AlternateContent>
      <p:pic>
        <p:nvPicPr>
          <p:cNvPr id="9" name="c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100000" l="0" r="100000">
                        <a14:foregroundMark x1="40909" y1="43567" x2="64394" y2="29797"/>
                      </a14:backgroundRemoval>
                    </a14:imgEffect>
                  </a14:imgLayer>
                </a14:imgProps>
              </a:ext>
              <a:ext uri="{28A0092B-C50C-407E-A947-70E740481C1C}">
                <a14:useLocalDpi xmlns:a14="http://schemas.microsoft.com/office/drawing/2010/main"/>
              </a:ext>
            </a:extLst>
          </a:blip>
          <a:srcRect/>
          <a:stretch/>
        </p:blipFill>
        <p:spPr>
          <a:xfrm>
            <a:off x="6166586" y="3390900"/>
            <a:ext cx="6005946" cy="6711464"/>
          </a:xfrm>
          <a:prstGeom prst="rect">
            <a:avLst/>
          </a:prstGeom>
        </p:spPr>
      </p:pic>
      <p:pic>
        <p:nvPicPr>
          <p:cNvPr id="10" name="Picture 9"/>
          <p:cNvPicPr>
            <a:picLocks noChangeAspect="1"/>
          </p:cNvPicPr>
          <p:nvPr/>
        </p:nvPicPr>
        <p:blipFill>
          <a:blip r:embed="rId12">
            <a:extLst>
              <a:ext uri="{BEBA8EAE-BF5A-486C-A8C5-ECC9F3942E4B}">
                <a14:imgProps xmlns:a14="http://schemas.microsoft.com/office/drawing/2010/main">
                  <a14:imgLayer r:embed="rId13">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13622902" y="5238725"/>
            <a:ext cx="1808018" cy="1808018"/>
          </a:xfrm>
          <a:prstGeom prst="rect">
            <a:avLst/>
          </a:prstGeom>
        </p:spPr>
      </p:pic>
      <p:pic>
        <p:nvPicPr>
          <p:cNvPr id="11" name="Picture 10"/>
          <p:cNvPicPr>
            <a:picLocks noChangeAspect="1"/>
          </p:cNvPicPr>
          <p:nvPr/>
        </p:nvPicPr>
        <p:blipFill>
          <a:blip r:embed="rId12">
            <a:extLst>
              <a:ext uri="{BEBA8EAE-BF5A-486C-A8C5-ECC9F3942E4B}">
                <a14:imgProps xmlns:a14="http://schemas.microsoft.com/office/drawing/2010/main">
                  <a14:imgLayer r:embed="rId13">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13622611" y="7293681"/>
            <a:ext cx="1787238" cy="1787238"/>
          </a:xfrm>
          <a:prstGeom prst="rect">
            <a:avLst/>
          </a:prstGeom>
        </p:spPr>
      </p:pic>
      <p:pic>
        <p:nvPicPr>
          <p:cNvPr id="12" name="Picture 11"/>
          <p:cNvPicPr>
            <a:picLocks noChangeAspect="1"/>
          </p:cNvPicPr>
          <p:nvPr/>
        </p:nvPicPr>
        <p:blipFill>
          <a:blip r:embed="rId12">
            <a:extLst>
              <a:ext uri="{BEBA8EAE-BF5A-486C-A8C5-ECC9F3942E4B}">
                <a14:imgProps xmlns:a14="http://schemas.microsoft.com/office/drawing/2010/main">
                  <a14:imgLayer r:embed="rId13">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5943600" y="7316943"/>
            <a:ext cx="1712757" cy="1712757"/>
          </a:xfrm>
          <a:prstGeom prst="rect">
            <a:avLst/>
          </a:prstGeom>
        </p:spPr>
      </p:pic>
      <p:pic>
        <p:nvPicPr>
          <p:cNvPr id="13"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0438058" y="2034987"/>
            <a:ext cx="914400" cy="914400"/>
          </a:xfrm>
          <a:prstGeom prst="rect">
            <a:avLst/>
          </a:prstGeom>
        </p:spPr>
      </p:pic>
      <p:pic>
        <p:nvPicPr>
          <p:cNvPr id="1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9621500" y="3757301"/>
            <a:ext cx="914400" cy="914400"/>
          </a:xfrm>
          <a:prstGeom prst="rect">
            <a:avLst/>
          </a:prstGeom>
        </p:spPr>
      </p:pic>
      <p:pic>
        <p:nvPicPr>
          <p:cNvPr id="15"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20438058" y="7833204"/>
            <a:ext cx="914400" cy="914400"/>
          </a:xfrm>
          <a:prstGeom prst="rect">
            <a:avLst/>
          </a:prstGeom>
        </p:spPr>
      </p:pic>
      <p:pic>
        <p:nvPicPr>
          <p:cNvPr id="16"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9621500" y="5953922"/>
            <a:ext cx="914400" cy="914400"/>
          </a:xfrm>
          <a:prstGeom prst="rect">
            <a:avLst/>
          </a:prstGeom>
        </p:spPr>
      </p:pic>
      <p:sp>
        <p:nvSpPr>
          <p:cNvPr id="17" name="Rectangle 16"/>
          <p:cNvSpPr/>
          <p:nvPr/>
        </p:nvSpPr>
        <p:spPr>
          <a:xfrm>
            <a:off x="3474474" y="207719"/>
            <a:ext cx="11308326" cy="1306255"/>
          </a:xfrm>
          <a:prstGeom prst="rect">
            <a:avLst/>
          </a:prstGeom>
        </p:spPr>
        <p:txBody>
          <a:bodyPr wrap="square">
            <a:spAutoFit/>
          </a:bodyPr>
          <a:lstStyle/>
          <a:p>
            <a:pPr marL="0" marR="0" lvl="0" indent="0" algn="ctr" defTabSz="1828800" rtl="0" eaLnBrk="1" fontAlgn="auto" latinLnBrk="0" hangingPunct="1">
              <a:lnSpc>
                <a:spcPct val="150000"/>
              </a:lnSpc>
              <a:spcBef>
                <a:spcPts val="0"/>
              </a:spcBef>
              <a:spcAft>
                <a:spcPts val="0"/>
              </a:spcAft>
              <a:buClr>
                <a:srgbClr val="070185"/>
              </a:buClr>
              <a:buSzTx/>
              <a:buFontTx/>
              <a:buNone/>
              <a:tabLst/>
              <a:defRPr/>
            </a:pPr>
            <a:r>
              <a:rPr kumimoji="0" lang="en-US" sz="6000" b="1" i="0" u="none" strike="noStrike" kern="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CÂU HỎI TRẮC NGHIỆM</a:t>
            </a:r>
            <a:endParaRPr kumimoji="0" lang="vi-VN" sz="6000" b="1" i="0" u="none" strike="noStrike" kern="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413129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500"/>
                                        <p:tgtEl>
                                          <p:spTgt spid="4"/>
                                        </p:tgtEl>
                                      </p:cBhvr>
                                    </p:animEffect>
                                  </p:childTnLst>
                                </p:cTn>
                              </p:par>
                            </p:childTnLst>
                          </p:cTn>
                        </p:par>
                        <p:par>
                          <p:cTn id="12" fill="hold">
                            <p:stCondLst>
                              <p:cond delay="1000"/>
                            </p:stCondLst>
                            <p:childTnLst>
                              <p:par>
                                <p:cTn id="13" presetID="6"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childTnLst>
                          </p:cTn>
                        </p:par>
                        <p:par>
                          <p:cTn id="16" fill="hold">
                            <p:stCondLst>
                              <p:cond delay="1500"/>
                            </p:stCondLst>
                            <p:childTnLst>
                              <p:par>
                                <p:cTn id="17" presetID="6"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500"/>
                                        <p:tgtEl>
                                          <p:spTgt spid="7"/>
                                        </p:tgtEl>
                                      </p:cBhvr>
                                    </p:animEffect>
                                  </p:childTnLst>
                                </p:cTn>
                              </p:par>
                            </p:childTnLst>
                          </p:cTn>
                        </p:par>
                        <p:par>
                          <p:cTn id="20" fill="hold">
                            <p:stCondLst>
                              <p:cond delay="2000"/>
                            </p:stCondLst>
                            <p:childTnLst>
                              <p:par>
                                <p:cTn id="21" presetID="6" presetClass="entr" presetSubtype="16"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 presetClass="mediacall" presetSubtype="0" fill="hold" nodeType="withEffect">
                                  <p:stCondLst>
                                    <p:cond delay="0"/>
                                  </p:stCondLst>
                                  <p:childTnLst>
                                    <p:cmd type="call" cmd="playFrom(0.0)">
                                      <p:cBhvr>
                                        <p:cTn id="31" dur="8080" fill="hold"/>
                                        <p:tgtEl>
                                          <p:spTgt spid="13"/>
                                        </p:tgtEl>
                                      </p:cBhvr>
                                    </p:cmd>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 presetClass="mediacall" presetSubtype="0" fill="hold" nodeType="withEffect">
                                  <p:stCondLst>
                                    <p:cond delay="0"/>
                                  </p:stCondLst>
                                  <p:childTnLst>
                                    <p:cmd type="call" cmd="playFrom(0.0)">
                                      <p:cBhvr>
                                        <p:cTn id="39" dur="8080" fill="hold"/>
                                        <p:tgtEl>
                                          <p:spTgt spid="14"/>
                                        </p:tgtEl>
                                      </p:cBhvr>
                                    </p:cmd>
                                  </p:child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 presetClass="mediacall" presetSubtype="0" fill="hold" nodeType="withEffect">
                                  <p:stCondLst>
                                    <p:cond delay="0"/>
                                  </p:stCondLst>
                                  <p:childTnLst>
                                    <p:cmd type="call" cmd="playFrom(0.0)">
                                      <p:cBhvr>
                                        <p:cTn id="47" dur="8080" fill="hold"/>
                                        <p:tgtEl>
                                          <p:spTgt spid="16"/>
                                        </p:tgtEl>
                                      </p:cBhvr>
                                    </p:cmd>
                                  </p:childTnLst>
                                </p:cTn>
                              </p:par>
                            </p:childTnLst>
                          </p:cTn>
                        </p:par>
                      </p:childTnLst>
                    </p:cTn>
                  </p:par>
                </p:childTnLst>
              </p:cTn>
              <p:nextCondLst>
                <p:cond evt="onClick" delay="0">
                  <p:tgtEl>
                    <p:spTgt spid="7"/>
                  </p:tgtEl>
                </p:cond>
              </p:nextCondLst>
            </p:seq>
            <p:seq concurrent="1" nextAc="seek">
              <p:cTn id="48" restart="whenNotActive" fill="hold" evtFilter="cancelBubble" nodeType="interactiveSeq">
                <p:stCondLst>
                  <p:cond evt="onClick" delay="0">
                    <p:tgtEl>
                      <p:spTgt spid="6"/>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par>
                                <p:cTn id="54" presetID="1" presetClass="mediacall" presetSubtype="0" fill="hold" nodeType="withEffect">
                                  <p:stCondLst>
                                    <p:cond delay="0"/>
                                  </p:stCondLst>
                                  <p:childTnLst>
                                    <p:cmd type="call" cmd="playFrom(0.0)">
                                      <p:cBhvr>
                                        <p:cTn id="55" dur="8080" fill="hold"/>
                                        <p:tgtEl>
                                          <p:spTgt spid="15"/>
                                        </p:tgtEl>
                                      </p:cBhvr>
                                    </p:cmd>
                                  </p:childTnLst>
                                </p:cTn>
                              </p:par>
                            </p:childTnLst>
                          </p:cTn>
                        </p:par>
                      </p:childTnLst>
                    </p:cTn>
                  </p:par>
                </p:childTnLst>
              </p:cTn>
              <p:nextCondLst>
                <p:cond evt="onClick" delay="0">
                  <p:tgtEl>
                    <p:spTgt spid="6"/>
                  </p:tgtEl>
                </p:cond>
              </p:nextCondLst>
            </p:seq>
            <p:audio>
              <p:cMediaNode vol="80000">
                <p:cTn id="56" fill="hold" display="0">
                  <p:stCondLst>
                    <p:cond delay="indefinite"/>
                  </p:stCondLst>
                  <p:endCondLst>
                    <p:cond evt="onStopAudio" delay="0">
                      <p:tgtEl>
                        <p:sldTgt/>
                      </p:tgtEl>
                    </p:cond>
                  </p:endCondLst>
                </p:cTn>
                <p:tgtEl>
                  <p:spTgt spid="13"/>
                </p:tgtEl>
              </p:cMediaNode>
            </p:audio>
            <p:audio>
              <p:cMediaNode vol="80000">
                <p:cTn id="57" fill="hold" display="0">
                  <p:stCondLst>
                    <p:cond delay="indefinite"/>
                  </p:stCondLst>
                  <p:endCondLst>
                    <p:cond evt="onStopAudio" delay="0">
                      <p:tgtEl>
                        <p:sldTgt/>
                      </p:tgtEl>
                    </p:cond>
                  </p:endCondLst>
                </p:cTn>
                <p:tgtEl>
                  <p:spTgt spid="14"/>
                </p:tgtEl>
              </p:cMediaNode>
            </p:audio>
            <p:audio>
              <p:cMediaNode vol="80000">
                <p:cTn id="58" fill="hold" display="0">
                  <p:stCondLst>
                    <p:cond delay="indefinite"/>
                  </p:stCondLst>
                  <p:endCondLst>
                    <p:cond evt="onStopAudio" delay="0">
                      <p:tgtEl>
                        <p:sldTgt/>
                      </p:tgtEl>
                    </p:cond>
                  </p:endCondLst>
                </p:cTn>
                <p:tgtEl>
                  <p:spTgt spid="15"/>
                </p:tgtEl>
              </p:cMediaNode>
            </p:audio>
            <p:audio>
              <p:cMediaNode vol="80000">
                <p:cTn id="59" fill="hold" display="0">
                  <p:stCondLst>
                    <p:cond delay="indefinite"/>
                  </p:stCondLst>
                  <p:endCondLst>
                    <p:cond evt="onStopAudio" delay="0">
                      <p:tgtEl>
                        <p:sldTgt/>
                      </p:tgtEl>
                    </p:cond>
                  </p:endCondLst>
                </p:cTn>
                <p:tgtEl>
                  <p:spTgt spid="16"/>
                </p:tgtEl>
              </p:cMediaNode>
            </p:audio>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3" grpId="0"/>
      <p:bldP spid="4" grpId="0" animBg="1"/>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95419" y="9715500"/>
            <a:ext cx="18678839" cy="1211190"/>
            <a:chOff x="0" y="0"/>
            <a:chExt cx="4919530" cy="318996"/>
          </a:xfrm>
        </p:grpSpPr>
        <p:sp>
          <p:nvSpPr>
            <p:cNvPr id="3" name="Freeform 3"/>
            <p:cNvSpPr/>
            <p:nvPr/>
          </p:nvSpPr>
          <p:spPr>
            <a:xfrm>
              <a:off x="0" y="0"/>
              <a:ext cx="4919530" cy="318996"/>
            </a:xfrm>
            <a:custGeom>
              <a:avLst/>
              <a:gdLst/>
              <a:ahLst/>
              <a:cxnLst/>
              <a:rect l="l" t="t" r="r" b="b"/>
              <a:pathLst>
                <a:path w="4919530" h="318996">
                  <a:moveTo>
                    <a:pt x="0" y="0"/>
                  </a:moveTo>
                  <a:lnTo>
                    <a:pt x="4919530" y="0"/>
                  </a:lnTo>
                  <a:lnTo>
                    <a:pt x="4919530" y="318996"/>
                  </a:lnTo>
                  <a:lnTo>
                    <a:pt x="0" y="318996"/>
                  </a:lnTo>
                  <a:close/>
                </a:path>
              </a:pathLst>
            </a:custGeom>
            <a:solidFill>
              <a:srgbClr val="A3DFBE"/>
            </a:solidFill>
            <a:ln w="28575" cap="sq">
              <a:solidFill>
                <a:srgbClr val="231F20"/>
              </a:solidFill>
              <a:prstDash val="solid"/>
              <a:miter/>
            </a:ln>
          </p:spPr>
        </p:sp>
        <p:sp>
          <p:nvSpPr>
            <p:cNvPr id="4" name="TextBox 4"/>
            <p:cNvSpPr txBox="1"/>
            <p:nvPr/>
          </p:nvSpPr>
          <p:spPr>
            <a:xfrm>
              <a:off x="0" y="-38100"/>
              <a:ext cx="4919530" cy="35709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363335" y="-6145206"/>
            <a:ext cx="18809921" cy="9509277"/>
            <a:chOff x="0" y="0"/>
            <a:chExt cx="25079894" cy="12679036"/>
          </a:xfrm>
        </p:grpSpPr>
        <p:sp>
          <p:nvSpPr>
            <p:cNvPr id="6" name="Freeform 6"/>
            <p:cNvSpPr/>
            <p:nvPr/>
          </p:nvSpPr>
          <p:spPr>
            <a:xfrm>
              <a:off x="0" y="29282"/>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0946091" y="0"/>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grpSp>
      <p:grpSp>
        <p:nvGrpSpPr>
          <p:cNvPr id="8" name="Group 8"/>
          <p:cNvGrpSpPr/>
          <p:nvPr/>
        </p:nvGrpSpPr>
        <p:grpSpPr>
          <a:xfrm>
            <a:off x="304800" y="952501"/>
            <a:ext cx="17678400" cy="8596378"/>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17679316">
            <a:off x="452133" y="8938861"/>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grpSp>
        <p:nvGrpSpPr>
          <p:cNvPr id="36" name="Group 35"/>
          <p:cNvGrpSpPr/>
          <p:nvPr/>
        </p:nvGrpSpPr>
        <p:grpSpPr>
          <a:xfrm>
            <a:off x="5867146" y="221088"/>
            <a:ext cx="6553707" cy="1644141"/>
            <a:chOff x="5867147" y="1137159"/>
            <a:chExt cx="6553707" cy="1644141"/>
          </a:xfrm>
        </p:grpSpPr>
        <p:grpSp>
          <p:nvGrpSpPr>
            <p:cNvPr id="35" name="Group 34"/>
            <p:cNvGrpSpPr/>
            <p:nvPr/>
          </p:nvGrpSpPr>
          <p:grpSpPr>
            <a:xfrm>
              <a:off x="6248400" y="1137159"/>
              <a:ext cx="5696104" cy="1644141"/>
              <a:chOff x="6248400" y="1137159"/>
              <a:chExt cx="5696104" cy="1644141"/>
            </a:xfrm>
          </p:grpSpPr>
          <p:sp>
            <p:nvSpPr>
              <p:cNvPr id="13" name="Freeform 13"/>
              <p:cNvSpPr/>
              <p:nvPr/>
            </p:nvSpPr>
            <p:spPr>
              <a:xfrm>
                <a:off x="6248400" y="1244207"/>
                <a:ext cx="5696104" cy="1537093"/>
              </a:xfrm>
              <a:custGeom>
                <a:avLst/>
                <a:gdLst/>
                <a:ahLst/>
                <a:cxnLst/>
                <a:rect l="l" t="t" r="r" b="b"/>
                <a:pathLst>
                  <a:path w="2480955" h="547074">
                    <a:moveTo>
                      <a:pt x="41915" y="0"/>
                    </a:moveTo>
                    <a:lnTo>
                      <a:pt x="2439040" y="0"/>
                    </a:lnTo>
                    <a:cubicBezTo>
                      <a:pt x="2450157" y="0"/>
                      <a:pt x="2460818" y="4416"/>
                      <a:pt x="2468679" y="12277"/>
                    </a:cubicBezTo>
                    <a:cubicBezTo>
                      <a:pt x="2476539" y="20137"/>
                      <a:pt x="2480955" y="30799"/>
                      <a:pt x="2480955" y="41915"/>
                    </a:cubicBezTo>
                    <a:lnTo>
                      <a:pt x="2480955" y="505158"/>
                    </a:lnTo>
                    <a:cubicBezTo>
                      <a:pt x="2480955" y="516275"/>
                      <a:pt x="2476539" y="526936"/>
                      <a:pt x="2468679" y="534797"/>
                    </a:cubicBezTo>
                    <a:cubicBezTo>
                      <a:pt x="2460818" y="542658"/>
                      <a:pt x="2450157" y="547074"/>
                      <a:pt x="2439040" y="547074"/>
                    </a:cubicBezTo>
                    <a:lnTo>
                      <a:pt x="41915" y="547074"/>
                    </a:lnTo>
                    <a:cubicBezTo>
                      <a:pt x="30799" y="547074"/>
                      <a:pt x="20137" y="542658"/>
                      <a:pt x="12277" y="534797"/>
                    </a:cubicBezTo>
                    <a:cubicBezTo>
                      <a:pt x="4416" y="526936"/>
                      <a:pt x="0" y="516275"/>
                      <a:pt x="0" y="505158"/>
                    </a:cubicBezTo>
                    <a:lnTo>
                      <a:pt x="0" y="41915"/>
                    </a:lnTo>
                    <a:cubicBezTo>
                      <a:pt x="0" y="30799"/>
                      <a:pt x="4416" y="20137"/>
                      <a:pt x="12277" y="12277"/>
                    </a:cubicBezTo>
                    <a:cubicBezTo>
                      <a:pt x="20137" y="4416"/>
                      <a:pt x="30799" y="0"/>
                      <a:pt x="41915" y="0"/>
                    </a:cubicBezTo>
                    <a:close/>
                  </a:path>
                </a:pathLst>
              </a:custGeom>
              <a:solidFill>
                <a:srgbClr val="FFE397"/>
              </a:solidFill>
              <a:ln w="28575" cap="rnd">
                <a:solidFill>
                  <a:srgbClr val="231F20"/>
                </a:solidFill>
                <a:prstDash val="solid"/>
                <a:round/>
              </a:ln>
            </p:spPr>
          </p:sp>
          <p:sp>
            <p:nvSpPr>
              <p:cNvPr id="14" name="TextBox 14"/>
              <p:cNvSpPr txBox="1"/>
              <p:nvPr/>
            </p:nvSpPr>
            <p:spPr>
              <a:xfrm>
                <a:off x="6248400" y="1137159"/>
                <a:ext cx="5696104" cy="164414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31"/>
            <p:cNvSpPr txBox="1"/>
            <p:nvPr/>
          </p:nvSpPr>
          <p:spPr>
            <a:xfrm>
              <a:off x="5867147" y="1594741"/>
              <a:ext cx="6553707" cy="962058"/>
            </a:xfrm>
            <a:prstGeom prst="rect">
              <a:avLst/>
            </a:prstGeom>
          </p:spPr>
          <p:txBody>
            <a:bodyPr lIns="0" tIns="0" rIns="0" bIns="0" rtlCol="0" anchor="t">
              <a:spAutoFit/>
            </a:bodyPr>
            <a:lstStyle/>
            <a:p>
              <a:pPr lvl="0" algn="ctr">
                <a:lnSpc>
                  <a:spcPts val="8000"/>
                </a:lnSpc>
              </a:pPr>
              <a:r>
                <a:rPr lang="en-US" sz="6600" b="1">
                  <a:solidFill>
                    <a:srgbClr val="231F20"/>
                  </a:solidFill>
                  <a:latin typeface="Arial" panose="020B0604020202020204" pitchFamily="34" charset="0"/>
                  <a:cs typeface="Arial" panose="020B0604020202020204" pitchFamily="34" charset="0"/>
                </a:rPr>
                <a:t>KHỞI ĐỘNG</a:t>
              </a:r>
              <a:endParaRPr lang="en-US" sz="6600" b="1">
                <a:solidFill>
                  <a:srgbClr val="231F20"/>
                </a:solidFill>
                <a:latin typeface="Arial" panose="020B0604020202020204" pitchFamily="34" charset="0"/>
                <a:cs typeface="Arial" panose="020B0604020202020204" pitchFamily="34" charset="0"/>
              </a:endParaRPr>
            </a:p>
          </p:txBody>
        </p:sp>
      </p:grpSp>
      <p:sp>
        <p:nvSpPr>
          <p:cNvPr id="32" name="Freeform 32"/>
          <p:cNvSpPr/>
          <p:nvPr/>
        </p:nvSpPr>
        <p:spPr>
          <a:xfrm rot="-6634202" flipV="1">
            <a:off x="182844" y="497993"/>
            <a:ext cx="742193" cy="1369149"/>
          </a:xfrm>
          <a:custGeom>
            <a:avLst/>
            <a:gdLst/>
            <a:ahLst/>
            <a:cxnLst/>
            <a:rect l="l" t="t" r="r" b="b"/>
            <a:pathLst>
              <a:path w="742193" h="1369149">
                <a:moveTo>
                  <a:pt x="0" y="1369149"/>
                </a:moveTo>
                <a:lnTo>
                  <a:pt x="742193" y="1369149"/>
                </a:lnTo>
                <a:lnTo>
                  <a:pt x="742193" y="0"/>
                </a:lnTo>
                <a:lnTo>
                  <a:pt x="0" y="0"/>
                </a:lnTo>
                <a:lnTo>
                  <a:pt x="0" y="1369149"/>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37" name="Rectangle 36"/>
          <p:cNvSpPr/>
          <p:nvPr/>
        </p:nvSpPr>
        <p:spPr>
          <a:xfrm>
            <a:off x="808014" y="2171700"/>
            <a:ext cx="16671969" cy="6973319"/>
          </a:xfrm>
          <a:prstGeom prst="rect">
            <a:avLst/>
          </a:prstGeom>
        </p:spPr>
        <p:txBody>
          <a:bodyPr wrap="square">
            <a:spAutoFit/>
          </a:bodyPr>
          <a:lstStyle/>
          <a:p>
            <a:pPr algn="just">
              <a:lnSpc>
                <a:spcPct val="150000"/>
              </a:lnSpc>
              <a:spcBef>
                <a:spcPts val="300"/>
              </a:spcBef>
              <a:spcAft>
                <a:spcPts val="300"/>
              </a:spcAft>
            </a:pPr>
            <a:r>
              <a:rPr lang="da-DK" sz="3700">
                <a:latin typeface="Arial" panose="020B0604020202020204" pitchFamily="34" charset="0"/>
                <a:ea typeface="Calibri" panose="020F0502020204030204" pitchFamily="34" charset="0"/>
                <a:cs typeface="Arial" panose="020B0604020202020204" pitchFamily="34" charset="0"/>
              </a:rPr>
              <a:t>Tại vòng chung kết cuộc thi </a:t>
            </a:r>
            <a:r>
              <a:rPr lang="da-DK" sz="3700" i="1">
                <a:latin typeface="Arial" panose="020B0604020202020204" pitchFamily="34" charset="0"/>
                <a:ea typeface="Calibri" panose="020F0502020204030204" pitchFamily="34" charset="0"/>
                <a:cs typeface="Arial" panose="020B0604020202020204" pitchFamily="34" charset="0"/>
              </a:rPr>
              <a:t>Chinh phục tri thức,</a:t>
            </a:r>
            <a:r>
              <a:rPr lang="da-DK" sz="3700">
                <a:latin typeface="Arial" panose="020B0604020202020204" pitchFamily="34" charset="0"/>
                <a:ea typeface="Calibri" panose="020F0502020204030204" pitchFamily="34" charset="0"/>
                <a:cs typeface="Arial" panose="020B0604020202020204" pitchFamily="34" charset="0"/>
              </a:rPr>
              <a:t> ban tổ chức soạn 20 câu hỏi thuộc các lĩnh vực khác nhau, mỗi câu hỏi được viết trong một phiếu và được đánh số từ 1 đến 20. Các câu hỏi từ số 1 đến số 4 thuộc lĩnh vực Lịch sử - Địa lí, từ số 5 đến số 12 thuộc lĩnh vực Khoa học tự nhiên, từ số 13 đến số 18 thuộc lĩnh vực Văn học; từ số 19 đến số 20 thuộc lĩnh vực Toán học.</a:t>
            </a:r>
            <a:endParaRPr lang="en-US" sz="37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da-DK" sz="3700">
                <a:latin typeface="Arial" panose="020B0604020202020204" pitchFamily="34" charset="0"/>
                <a:ea typeface="Calibri" panose="020F0502020204030204" pitchFamily="34" charset="0"/>
                <a:cs typeface="Arial" panose="020B0604020202020204" pitchFamily="34" charset="0"/>
              </a:rPr>
              <a:t>Bạn Sơn rút ngẫu nhiên một phiếu từ hộp đựng các phiếu câu hỏi. Sơn học giỏi môn Lịch sử nên mong rút được câu hỏi thuộc lĩnh vực Lịch sử - Địa lí.</a:t>
            </a:r>
            <a:endParaRPr lang="en-US" sz="37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da-DK" sz="3700">
                <a:latin typeface="Arial" panose="020B0604020202020204" pitchFamily="34" charset="0"/>
                <a:ea typeface="Calibri" panose="020F0502020204030204" pitchFamily="34" charset="0"/>
                <a:cs typeface="Arial" panose="020B0604020202020204" pitchFamily="34" charset="0"/>
              </a:rPr>
              <a:t>Liệu bạn Sơn có rút được phiếu câu hỏi mình mong muốn không?</a:t>
            </a:r>
            <a:endParaRPr lang="en-US" sz="3700">
              <a:effectLst/>
              <a:latin typeface="Arial" panose="020B0604020202020204" pitchFamily="34" charset="0"/>
              <a:ea typeface="Arial" panose="020B0604020202020204" pitchFamily="34" charset="0"/>
              <a:cs typeface="Arial" panose="020B0604020202020204" pitchFamily="34" charset="0"/>
            </a:endParaRPr>
          </a:p>
        </p:txBody>
      </p:sp>
      <p:pic>
        <p:nvPicPr>
          <p:cNvPr id="38" name="Picture 37"/>
          <p:cNvPicPr>
            <a:picLocks noChangeAspect="1"/>
          </p:cNvPicPr>
          <p:nvPr/>
        </p:nvPicPr>
        <p:blipFill>
          <a:blip r:embed="rId8"/>
          <a:stretch>
            <a:fillRect/>
          </a:stretch>
        </p:blipFill>
        <p:spPr>
          <a:xfrm>
            <a:off x="14798088" y="171747"/>
            <a:ext cx="3185112" cy="1734467"/>
          </a:xfrm>
          <a:prstGeom prst="rect">
            <a:avLst/>
          </a:prstGeom>
        </p:spPr>
      </p:pic>
    </p:spTree>
    <p:extLst>
      <p:ext uri="{BB962C8B-B14F-4D97-AF65-F5344CB8AC3E}">
        <p14:creationId xmlns:p14="http://schemas.microsoft.com/office/powerpoint/2010/main" val="4280193532"/>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anim calcmode="lin" valueType="num">
                                      <p:cBhvr>
                                        <p:cTn id="13" dur="500" fill="hold"/>
                                        <p:tgtEl>
                                          <p:spTgt spid="37"/>
                                        </p:tgtEl>
                                        <p:attrNameLst>
                                          <p:attrName>ppt_x</p:attrName>
                                        </p:attrNameLst>
                                      </p:cBhvr>
                                      <p:tavLst>
                                        <p:tav tm="0">
                                          <p:val>
                                            <p:strVal val="#ppt_x"/>
                                          </p:val>
                                        </p:tav>
                                        <p:tav tm="100000">
                                          <p:val>
                                            <p:strVal val="#ppt_x"/>
                                          </p:val>
                                        </p:tav>
                                      </p:tavLst>
                                    </p:anim>
                                    <p:anim calcmode="lin" valueType="num">
                                      <p:cBhvr>
                                        <p:cTn id="14"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04800" y="1790700"/>
            <a:ext cx="17598846" cy="2748253"/>
          </a:xfrm>
          <a:prstGeom prst="rect">
            <a:avLst/>
          </a:prstGeom>
          <a:noFill/>
        </p:spPr>
        <p:txBody>
          <a:bodyPr wrap="square" rtlCol="0">
            <a:spAutoFit/>
          </a:bodyPr>
          <a:lstStyle/>
          <a:p>
            <a:pPr marR="30480" lvl="0" algn="just">
              <a:lnSpc>
                <a:spcPct val="150000"/>
              </a:lnSpc>
              <a:spcBef>
                <a:spcPts val="300"/>
              </a:spcBef>
              <a:spcAft>
                <a:spcPts val="300"/>
              </a:spcAft>
            </a:pPr>
            <a:r>
              <a:rPr lang="fr-FR" sz="4000" b="1">
                <a:solidFill>
                  <a:prstClr val="black"/>
                </a:solidFill>
                <a:latin typeface="Arial" panose="020B0604020202020204" pitchFamily="34" charset="0"/>
                <a:ea typeface="Times New Roman" panose="02020603050405020304" pitchFamily="18" charset="0"/>
                <a:cs typeface="Arial" panose="020B0604020202020204" pitchFamily="34" charset="0"/>
              </a:rPr>
              <a:t>Câu 3. </a:t>
            </a:r>
            <a:r>
              <a:rPr lang="fr-FR" sz="4000">
                <a:solidFill>
                  <a:prstClr val="black"/>
                </a:solidFill>
                <a:latin typeface="Arial" panose="020B0604020202020204" pitchFamily="34" charset="0"/>
                <a:ea typeface="Times New Roman" panose="02020603050405020304" pitchFamily="18" charset="0"/>
                <a:cs typeface="Arial" panose="020B0604020202020204" pitchFamily="34" charset="0"/>
              </a:rPr>
              <a:t>Một nhóm học sinh trong đó có 4 bạn nam và 3 bạn nữ. Chọn ngẫu nhiên một học sinh để đi thi văn nghệ. Hỏi có tất cả bao nhiêu kết quả có thể xảy ra?</a:t>
            </a:r>
            <a:endParaRPr kumimoji="0" lang="en-US" sz="400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4" name="TextBox 3"/>
              <p:cNvSpPr txBox="1"/>
              <p:nvPr/>
            </p:nvSpPr>
            <p:spPr>
              <a:xfrm>
                <a:off x="10634463" y="7758690"/>
                <a:ext cx="4272267"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1371600" rtl="0" eaLnBrk="1" fontAlgn="auto" latinLnBrk="0" hangingPunct="1">
                  <a:lnSpc>
                    <a:spcPct val="200000"/>
                  </a:lnSpc>
                  <a:spcBef>
                    <a:spcPts val="0"/>
                  </a:spcBef>
                  <a:spcAft>
                    <a:spcPts val="0"/>
                  </a:spcAft>
                  <a:buClrTx/>
                  <a:buSzTx/>
                  <a:buFontTx/>
                  <a:buNone/>
                  <a:tabLst/>
                  <a:defRPr/>
                </a:pPr>
                <a:r>
                  <a:rPr kumimoji="0" lang="fr-FR"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D.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7</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4" name="TextBox 3"/>
              <p:cNvSpPr txBox="1">
                <a:spLocks noRot="1" noChangeAspect="1" noMove="1" noResize="1" noEditPoints="1" noAdjustHandles="1" noChangeArrowheads="1" noChangeShapeType="1" noTextEdit="1"/>
              </p:cNvSpPr>
              <p:nvPr/>
            </p:nvSpPr>
            <p:spPr>
              <a:xfrm>
                <a:off x="10634463" y="7758690"/>
                <a:ext cx="4272267" cy="1323439"/>
              </a:xfrm>
              <a:prstGeom prst="rect">
                <a:avLst/>
              </a:prstGeom>
              <a:blipFill>
                <a:blip r:embed="rId6"/>
                <a:stretch>
                  <a:fillRect b="-41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p:cNvSpPr txBox="1"/>
              <p:nvPr/>
            </p:nvSpPr>
            <p:spPr>
              <a:xfrm>
                <a:off x="10634463" y="5520802"/>
                <a:ext cx="4272266"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30480" lvl="0" indent="0" algn="ctr" defTabSz="914400" rtl="0" eaLnBrk="1" fontAlgn="auto" latinLnBrk="0" hangingPunct="1">
                  <a:lnSpc>
                    <a:spcPct val="200000"/>
                  </a:lnSpc>
                  <a:spcBef>
                    <a:spcPts val="0"/>
                  </a:spcBef>
                  <a:spcAft>
                    <a:spcPts val="0"/>
                  </a:spcAft>
                  <a:buClrTx/>
                  <a:buSzTx/>
                  <a:buFontTx/>
                  <a:buNone/>
                  <a:tabLst/>
                  <a:defRPr/>
                </a:pPr>
                <a:r>
                  <a:rPr kumimoji="0" lang="fr-FR"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10634463" y="5520802"/>
                <a:ext cx="4272266" cy="1323439"/>
              </a:xfrm>
              <a:prstGeom prst="rect">
                <a:avLst/>
              </a:prstGeom>
              <a:blipFill>
                <a:blip r:embed="rId7"/>
                <a:stretch>
                  <a:fillRect b="-41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p:cNvSpPr txBox="1"/>
              <p:nvPr/>
            </p:nvSpPr>
            <p:spPr>
              <a:xfrm>
                <a:off x="2971800" y="5523968"/>
                <a:ext cx="4272267"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1371600" rtl="0" eaLnBrk="1" fontAlgn="auto" latinLnBrk="0" hangingPunct="1">
                  <a:lnSpc>
                    <a:spcPct val="200000"/>
                  </a:lnSpc>
                  <a:spcBef>
                    <a:spcPts val="0"/>
                  </a:spcBef>
                  <a:spcAft>
                    <a:spcPts val="0"/>
                  </a:spcAft>
                  <a:buClrTx/>
                  <a:buSzTx/>
                  <a:buFontTx/>
                  <a:buNone/>
                  <a:tabLst/>
                  <a:defRPr/>
                </a:pPr>
                <a:r>
                  <a:rPr kumimoji="0" lang="fr-FR"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6" name="TextBox 5"/>
              <p:cNvSpPr txBox="1">
                <a:spLocks noRot="1" noChangeAspect="1" noMove="1" noResize="1" noEditPoints="1" noAdjustHandles="1" noChangeArrowheads="1" noChangeShapeType="1" noTextEdit="1"/>
              </p:cNvSpPr>
              <p:nvPr/>
            </p:nvSpPr>
            <p:spPr>
              <a:xfrm>
                <a:off x="2971800" y="5523968"/>
                <a:ext cx="4272267" cy="1323439"/>
              </a:xfrm>
              <a:prstGeom prst="rect">
                <a:avLst/>
              </a:prstGeom>
              <a:blipFill>
                <a:blip r:embed="rId8"/>
                <a:stretch>
                  <a:fillRect b="-41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p:cNvSpPr txBox="1"/>
              <p:nvPr/>
            </p:nvSpPr>
            <p:spPr>
              <a:xfrm>
                <a:off x="2971800" y="7758691"/>
                <a:ext cx="4272267"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1371600" rtl="0" eaLnBrk="1" fontAlgn="auto" latinLnBrk="0" hangingPunct="1">
                  <a:lnSpc>
                    <a:spcPct val="200000"/>
                  </a:lnSpc>
                  <a:spcBef>
                    <a:spcPts val="0"/>
                  </a:spcBef>
                  <a:spcAft>
                    <a:spcPts val="0"/>
                  </a:spcAft>
                  <a:buClrTx/>
                  <a:buSzTx/>
                  <a:buFontTx/>
                  <a:buNone/>
                  <a:tabLst/>
                  <a:defRPr/>
                </a:pPr>
                <a:r>
                  <a:rPr kumimoji="0" lang="fr-FR"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2971800" y="7758691"/>
                <a:ext cx="4272267" cy="1323439"/>
              </a:xfrm>
              <a:prstGeom prst="rect">
                <a:avLst/>
              </a:prstGeom>
              <a:blipFill>
                <a:blip r:embed="rId9"/>
                <a:stretch>
                  <a:fillRect b="-4128"/>
                </a:stretch>
              </a:blipFill>
            </p:spPr>
            <p:txBody>
              <a:bodyPr/>
              <a:lstStyle/>
              <a:p>
                <a:r>
                  <a:rPr lang="en-US">
                    <a:noFill/>
                  </a:rPr>
                  <a:t> </a:t>
                </a:r>
              </a:p>
            </p:txBody>
          </p:sp>
        </mc:Fallback>
      </mc:AlternateContent>
      <p:pic>
        <p:nvPicPr>
          <p:cNvPr id="9" name="c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100000" l="0" r="100000">
                        <a14:foregroundMark x1="40909" y1="43567" x2="64394" y2="29797"/>
                      </a14:backgroundRemoval>
                    </a14:imgEffect>
                  </a14:imgLayer>
                </a14:imgProps>
              </a:ext>
              <a:ext uri="{28A0092B-C50C-407E-A947-70E740481C1C}">
                <a14:useLocalDpi xmlns:a14="http://schemas.microsoft.com/office/drawing/2010/main"/>
              </a:ext>
            </a:extLst>
          </a:blip>
          <a:srcRect/>
          <a:stretch/>
        </p:blipFill>
        <p:spPr>
          <a:xfrm>
            <a:off x="5958948" y="3055390"/>
            <a:ext cx="6005946" cy="6711464"/>
          </a:xfrm>
          <a:prstGeom prst="rect">
            <a:avLst/>
          </a:prstGeom>
        </p:spPr>
      </p:pic>
      <p:pic>
        <p:nvPicPr>
          <p:cNvPr id="10" name="Picture 9"/>
          <p:cNvPicPr>
            <a:picLocks noChangeAspect="1"/>
          </p:cNvPicPr>
          <p:nvPr/>
        </p:nvPicPr>
        <p:blipFill>
          <a:blip r:embed="rId12">
            <a:extLst>
              <a:ext uri="{BEBA8EAE-BF5A-486C-A8C5-ECC9F3942E4B}">
                <a14:imgProps xmlns:a14="http://schemas.microsoft.com/office/drawing/2010/main">
                  <a14:imgLayer r:embed="rId13">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13985179" y="5278512"/>
            <a:ext cx="1808018" cy="1808018"/>
          </a:xfrm>
          <a:prstGeom prst="rect">
            <a:avLst/>
          </a:prstGeom>
        </p:spPr>
      </p:pic>
      <p:pic>
        <p:nvPicPr>
          <p:cNvPr id="11" name="Picture 10"/>
          <p:cNvPicPr>
            <a:picLocks noChangeAspect="1"/>
          </p:cNvPicPr>
          <p:nvPr/>
        </p:nvPicPr>
        <p:blipFill>
          <a:blip r:embed="rId12">
            <a:extLst>
              <a:ext uri="{BEBA8EAE-BF5A-486C-A8C5-ECC9F3942E4B}">
                <a14:imgProps xmlns:a14="http://schemas.microsoft.com/office/drawing/2010/main">
                  <a14:imgLayer r:embed="rId13">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6131514" y="5292068"/>
            <a:ext cx="1787238" cy="1787238"/>
          </a:xfrm>
          <a:prstGeom prst="rect">
            <a:avLst/>
          </a:prstGeom>
        </p:spPr>
      </p:pic>
      <p:pic>
        <p:nvPicPr>
          <p:cNvPr id="12" name="Picture 11"/>
          <p:cNvPicPr>
            <a:picLocks noChangeAspect="1"/>
          </p:cNvPicPr>
          <p:nvPr/>
        </p:nvPicPr>
        <p:blipFill>
          <a:blip r:embed="rId12">
            <a:extLst>
              <a:ext uri="{BEBA8EAE-BF5A-486C-A8C5-ECC9F3942E4B}">
                <a14:imgProps xmlns:a14="http://schemas.microsoft.com/office/drawing/2010/main">
                  <a14:imgLayer r:embed="rId13">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5958948" y="7594594"/>
            <a:ext cx="1712757" cy="1712757"/>
          </a:xfrm>
          <a:prstGeom prst="rect">
            <a:avLst/>
          </a:prstGeom>
        </p:spPr>
      </p:pic>
      <p:pic>
        <p:nvPicPr>
          <p:cNvPr id="13"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0438058" y="2034987"/>
            <a:ext cx="914400" cy="914400"/>
          </a:xfrm>
          <a:prstGeom prst="rect">
            <a:avLst/>
          </a:prstGeom>
        </p:spPr>
      </p:pic>
      <p:pic>
        <p:nvPicPr>
          <p:cNvPr id="1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9621500" y="3757301"/>
            <a:ext cx="914400" cy="914400"/>
          </a:xfrm>
          <a:prstGeom prst="rect">
            <a:avLst/>
          </a:prstGeom>
        </p:spPr>
      </p:pic>
      <p:pic>
        <p:nvPicPr>
          <p:cNvPr id="15"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20438058" y="7833204"/>
            <a:ext cx="914400" cy="914400"/>
          </a:xfrm>
          <a:prstGeom prst="rect">
            <a:avLst/>
          </a:prstGeom>
        </p:spPr>
      </p:pic>
      <p:pic>
        <p:nvPicPr>
          <p:cNvPr id="16"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9621500" y="5953922"/>
            <a:ext cx="914400" cy="914400"/>
          </a:xfrm>
          <a:prstGeom prst="rect">
            <a:avLst/>
          </a:prstGeom>
        </p:spPr>
      </p:pic>
      <p:sp>
        <p:nvSpPr>
          <p:cNvPr id="17" name="Rectangle 16"/>
          <p:cNvSpPr/>
          <p:nvPr/>
        </p:nvSpPr>
        <p:spPr>
          <a:xfrm>
            <a:off x="3474474" y="207719"/>
            <a:ext cx="11308326" cy="1306255"/>
          </a:xfrm>
          <a:prstGeom prst="rect">
            <a:avLst/>
          </a:prstGeom>
        </p:spPr>
        <p:txBody>
          <a:bodyPr wrap="square">
            <a:spAutoFit/>
          </a:bodyPr>
          <a:lstStyle/>
          <a:p>
            <a:pPr marL="0" marR="0" lvl="0" indent="0" algn="ctr" defTabSz="1828800" rtl="0" eaLnBrk="1" fontAlgn="auto" latinLnBrk="0" hangingPunct="1">
              <a:lnSpc>
                <a:spcPct val="150000"/>
              </a:lnSpc>
              <a:spcBef>
                <a:spcPts val="0"/>
              </a:spcBef>
              <a:spcAft>
                <a:spcPts val="0"/>
              </a:spcAft>
              <a:buClr>
                <a:srgbClr val="070185"/>
              </a:buClr>
              <a:buSzTx/>
              <a:buFontTx/>
              <a:buNone/>
              <a:tabLst/>
              <a:defRPr/>
            </a:pPr>
            <a:r>
              <a:rPr kumimoji="0" lang="en-US" sz="6000" b="1" i="0" u="none" strike="noStrike" kern="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CÂU HỎI TRẮC NGHIỆM</a:t>
            </a:r>
            <a:endParaRPr kumimoji="0" lang="vi-VN" sz="6000" b="1" i="0" u="none" strike="noStrike" kern="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92577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500"/>
                                        <p:tgtEl>
                                          <p:spTgt spid="6"/>
                                        </p:tgtEl>
                                      </p:cBhvr>
                                    </p:animEffect>
                                  </p:childTnLst>
                                </p:cTn>
                              </p:par>
                            </p:childTnLst>
                          </p:cTn>
                        </p:par>
                        <p:par>
                          <p:cTn id="12" fill="hold">
                            <p:stCondLst>
                              <p:cond delay="1000"/>
                            </p:stCondLst>
                            <p:childTnLst>
                              <p:par>
                                <p:cTn id="13" presetID="6"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childTnLst>
                          </p:cTn>
                        </p:par>
                        <p:par>
                          <p:cTn id="16" fill="hold">
                            <p:stCondLst>
                              <p:cond delay="1500"/>
                            </p:stCondLst>
                            <p:childTnLst>
                              <p:par>
                                <p:cTn id="17" presetID="6"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500"/>
                                        <p:tgtEl>
                                          <p:spTgt spid="7"/>
                                        </p:tgtEl>
                                      </p:cBhvr>
                                    </p:animEffect>
                                  </p:childTnLst>
                                </p:cTn>
                              </p:par>
                            </p:childTnLst>
                          </p:cTn>
                        </p:par>
                        <p:par>
                          <p:cTn id="20" fill="hold">
                            <p:stCondLst>
                              <p:cond delay="2000"/>
                            </p:stCondLst>
                            <p:childTnLst>
                              <p:par>
                                <p:cTn id="21" presetID="6" presetClass="entr" presetSubtype="16"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 presetClass="mediacall" presetSubtype="0" fill="hold" nodeType="withEffect">
                                  <p:stCondLst>
                                    <p:cond delay="0"/>
                                  </p:stCondLst>
                                  <p:childTnLst>
                                    <p:cmd type="call" cmd="playFrom(0.0)">
                                      <p:cBhvr>
                                        <p:cTn id="31" dur="8080" fill="hold"/>
                                        <p:tgtEl>
                                          <p:spTgt spid="13"/>
                                        </p:tgtEl>
                                      </p:cBhvr>
                                    </p:cmd>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 presetClass="mediacall" presetSubtype="0" fill="hold" nodeType="withEffect">
                                  <p:stCondLst>
                                    <p:cond delay="0"/>
                                  </p:stCondLst>
                                  <p:childTnLst>
                                    <p:cmd type="call" cmd="playFrom(0.0)">
                                      <p:cBhvr>
                                        <p:cTn id="39" dur="8080" fill="hold"/>
                                        <p:tgtEl>
                                          <p:spTgt spid="14"/>
                                        </p:tgtEl>
                                      </p:cBhvr>
                                    </p:cmd>
                                  </p:child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 presetClass="mediacall" presetSubtype="0" fill="hold" nodeType="withEffect">
                                  <p:stCondLst>
                                    <p:cond delay="0"/>
                                  </p:stCondLst>
                                  <p:childTnLst>
                                    <p:cmd type="call" cmd="playFrom(0.0)">
                                      <p:cBhvr>
                                        <p:cTn id="47" dur="8080" fill="hold"/>
                                        <p:tgtEl>
                                          <p:spTgt spid="16"/>
                                        </p:tgtEl>
                                      </p:cBhvr>
                                    </p:cmd>
                                  </p:childTnLst>
                                </p:cTn>
                              </p:par>
                            </p:childTnLst>
                          </p:cTn>
                        </p:par>
                      </p:childTnLst>
                    </p:cTn>
                  </p:par>
                </p:childTnLst>
              </p:cTn>
              <p:nextCondLst>
                <p:cond evt="onClick" delay="0">
                  <p:tgtEl>
                    <p:spTgt spid="7"/>
                  </p:tgtEl>
                </p:cond>
              </p:nextCondLst>
            </p:seq>
            <p:seq concurrent="1" nextAc="seek">
              <p:cTn id="48" restart="whenNotActive" fill="hold" evtFilter="cancelBubble" nodeType="interactiveSeq">
                <p:stCondLst>
                  <p:cond evt="onClick" delay="0">
                    <p:tgtEl>
                      <p:spTgt spid="6"/>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par>
                                <p:cTn id="54" presetID="1" presetClass="mediacall" presetSubtype="0" fill="hold" nodeType="withEffect">
                                  <p:stCondLst>
                                    <p:cond delay="0"/>
                                  </p:stCondLst>
                                  <p:childTnLst>
                                    <p:cmd type="call" cmd="playFrom(0.0)">
                                      <p:cBhvr>
                                        <p:cTn id="55" dur="8080" fill="hold"/>
                                        <p:tgtEl>
                                          <p:spTgt spid="15"/>
                                        </p:tgtEl>
                                      </p:cBhvr>
                                    </p:cmd>
                                  </p:childTnLst>
                                </p:cTn>
                              </p:par>
                            </p:childTnLst>
                          </p:cTn>
                        </p:par>
                      </p:childTnLst>
                    </p:cTn>
                  </p:par>
                </p:childTnLst>
              </p:cTn>
              <p:nextCondLst>
                <p:cond evt="onClick" delay="0">
                  <p:tgtEl>
                    <p:spTgt spid="6"/>
                  </p:tgtEl>
                </p:cond>
              </p:nextCondLst>
            </p:seq>
            <p:audio>
              <p:cMediaNode vol="80000">
                <p:cTn id="56" fill="hold" display="0">
                  <p:stCondLst>
                    <p:cond delay="indefinite"/>
                  </p:stCondLst>
                  <p:endCondLst>
                    <p:cond evt="onStopAudio" delay="0">
                      <p:tgtEl>
                        <p:sldTgt/>
                      </p:tgtEl>
                    </p:cond>
                  </p:endCondLst>
                </p:cTn>
                <p:tgtEl>
                  <p:spTgt spid="13"/>
                </p:tgtEl>
              </p:cMediaNode>
            </p:audio>
            <p:audio>
              <p:cMediaNode vol="80000">
                <p:cTn id="57" fill="hold" display="0">
                  <p:stCondLst>
                    <p:cond delay="indefinite"/>
                  </p:stCondLst>
                  <p:endCondLst>
                    <p:cond evt="onStopAudio" delay="0">
                      <p:tgtEl>
                        <p:sldTgt/>
                      </p:tgtEl>
                    </p:cond>
                  </p:endCondLst>
                </p:cTn>
                <p:tgtEl>
                  <p:spTgt spid="14"/>
                </p:tgtEl>
              </p:cMediaNode>
            </p:audio>
            <p:audio>
              <p:cMediaNode vol="80000">
                <p:cTn id="58" fill="hold" display="0">
                  <p:stCondLst>
                    <p:cond delay="indefinite"/>
                  </p:stCondLst>
                  <p:endCondLst>
                    <p:cond evt="onStopAudio" delay="0">
                      <p:tgtEl>
                        <p:sldTgt/>
                      </p:tgtEl>
                    </p:cond>
                  </p:endCondLst>
                </p:cTn>
                <p:tgtEl>
                  <p:spTgt spid="15"/>
                </p:tgtEl>
              </p:cMediaNode>
            </p:audio>
            <p:audio>
              <p:cMediaNode vol="80000">
                <p:cTn id="59" fill="hold" display="0">
                  <p:stCondLst>
                    <p:cond delay="indefinite"/>
                  </p:stCondLst>
                  <p:endCondLst>
                    <p:cond evt="onStopAudio" delay="0">
                      <p:tgtEl>
                        <p:sldTgt/>
                      </p:tgtEl>
                    </p:cond>
                  </p:endCondLst>
                </p:cTn>
                <p:tgtEl>
                  <p:spTgt spid="16"/>
                </p:tgtEl>
              </p:cMediaNode>
            </p:audio>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3" grpId="0"/>
      <p:bldP spid="4" grpId="0" animBg="1"/>
      <p:bldP spid="5"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04800" y="2124223"/>
            <a:ext cx="17598846" cy="1824923"/>
          </a:xfrm>
          <a:prstGeom prst="rect">
            <a:avLst/>
          </a:prstGeom>
          <a:noFill/>
        </p:spPr>
        <p:txBody>
          <a:bodyPr wrap="square" rtlCol="0">
            <a:spAutoFit/>
          </a:bodyPr>
          <a:lstStyle/>
          <a:p>
            <a:pPr marR="30480" lvl="0" algn="just">
              <a:lnSpc>
                <a:spcPct val="150000"/>
              </a:lnSpc>
              <a:spcBef>
                <a:spcPts val="300"/>
              </a:spcBef>
              <a:spcAft>
                <a:spcPts val="300"/>
              </a:spcAft>
            </a:pPr>
            <a:r>
              <a:rPr lang="fr-FR" sz="4000" b="1">
                <a:solidFill>
                  <a:prstClr val="black"/>
                </a:solidFill>
                <a:latin typeface="Arial" panose="020B0604020202020204" pitchFamily="34" charset="0"/>
                <a:ea typeface="Times New Roman" panose="02020603050405020304" pitchFamily="18" charset="0"/>
                <a:cs typeface="Arial" panose="020B0604020202020204" pitchFamily="34" charset="0"/>
              </a:rPr>
              <a:t>Câu 4. </a:t>
            </a:r>
            <a:r>
              <a:rPr lang="fr-FR" sz="4000">
                <a:solidFill>
                  <a:prstClr val="black"/>
                </a:solidFill>
                <a:latin typeface="Arial" panose="020B0604020202020204" pitchFamily="34" charset="0"/>
                <a:ea typeface="Times New Roman" panose="02020603050405020304" pitchFamily="18" charset="0"/>
                <a:cs typeface="Arial" panose="020B0604020202020204" pitchFamily="34" charset="0"/>
              </a:rPr>
              <a:t>Chọn ngẫu nhiên một chữ cái trong cụm từ "ĐÔNG NAM Á". Liệt kê tất cả các kết quả có thể của hành động này</a:t>
            </a:r>
            <a:endParaRPr kumimoji="0" lang="en-US" sz="400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4" name="TextBox 3"/>
          <p:cNvSpPr txBox="1"/>
          <p:nvPr/>
        </p:nvSpPr>
        <p:spPr>
          <a:xfrm>
            <a:off x="1927632" y="5164704"/>
            <a:ext cx="6076457"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lvl="0" defTabSz="1371600">
              <a:lnSpc>
                <a:spcPct val="200000"/>
              </a:lnSpc>
            </a:pPr>
            <a:r>
              <a:rPr lang="pt-BR" sz="4000">
                <a:solidFill>
                  <a:prstClr val="black"/>
                </a:solidFill>
                <a:latin typeface="Arial" panose="020B0604020202020204" pitchFamily="34" charset="0"/>
                <a:ea typeface="Arial" panose="020B0604020202020204" pitchFamily="34" charset="0"/>
                <a:cs typeface="Arial" panose="020B0604020202020204" pitchFamily="34" charset="0"/>
              </a:rPr>
              <a:t>A. Đ, O, N, G, A, M</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9584854" y="5164704"/>
            <a:ext cx="6081900"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R="30480" lvl="0">
              <a:lnSpc>
                <a:spcPct val="200000"/>
              </a:lnSpc>
            </a:pPr>
            <a:r>
              <a:rPr lang="pt-BR" sz="4000">
                <a:solidFill>
                  <a:prstClr val="black"/>
                </a:solidFill>
                <a:latin typeface="Arial" panose="020B0604020202020204" pitchFamily="34" charset="0"/>
                <a:ea typeface="Times New Roman" panose="02020603050405020304" pitchFamily="18" charset="0"/>
                <a:cs typeface="Arial" panose="020B0604020202020204" pitchFamily="34" charset="0"/>
              </a:rPr>
              <a:t>B. Đ, O, N, G, N, A, M, A</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6" name="TextBox 5"/>
          <p:cNvSpPr txBox="1"/>
          <p:nvPr/>
        </p:nvSpPr>
        <p:spPr>
          <a:xfrm>
            <a:off x="9584854" y="7445712"/>
            <a:ext cx="6081900"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lvl="0" defTabSz="1371600">
              <a:lnSpc>
                <a:spcPct val="200000"/>
              </a:lnSpc>
            </a:pPr>
            <a:r>
              <a:rPr lang="pt-BR" sz="4000">
                <a:solidFill>
                  <a:prstClr val="black"/>
                </a:solidFill>
                <a:latin typeface="Arial" panose="020B0604020202020204" pitchFamily="34" charset="0"/>
                <a:ea typeface="Arial" panose="020B0604020202020204" pitchFamily="34" charset="0"/>
                <a:cs typeface="Arial" panose="020B0604020202020204" pitchFamily="34" charset="0"/>
              </a:rPr>
              <a:t>D. Đ, O, N, N, A, M</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p:cNvSpPr txBox="1"/>
          <p:nvPr/>
        </p:nvSpPr>
        <p:spPr>
          <a:xfrm>
            <a:off x="1922190" y="7450222"/>
            <a:ext cx="6081900"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lvl="0" defTabSz="1371600">
              <a:lnSpc>
                <a:spcPct val="200000"/>
              </a:lnSpc>
            </a:pPr>
            <a:r>
              <a:rPr lang="pt-BR" sz="4000">
                <a:solidFill>
                  <a:prstClr val="black"/>
                </a:solidFill>
                <a:latin typeface="Arial" panose="020B0604020202020204" pitchFamily="34" charset="0"/>
                <a:ea typeface="Arial" panose="020B0604020202020204" pitchFamily="34" charset="0"/>
                <a:cs typeface="Arial" panose="020B0604020202020204" pitchFamily="34" charset="0"/>
              </a:rPr>
              <a:t>C. Đ, O, N, G, A</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9" name="c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100000" l="0" r="100000">
                        <a14:foregroundMark x1="40909" y1="43567" x2="64394" y2="29797"/>
                      </a14:backgroundRemoval>
                    </a14:imgEffect>
                  </a14:imgLayer>
                </a14:imgProps>
              </a:ext>
              <a:ext uri="{28A0092B-C50C-407E-A947-70E740481C1C}">
                <a14:useLocalDpi xmlns:a14="http://schemas.microsoft.com/office/drawing/2010/main"/>
              </a:ext>
            </a:extLst>
          </a:blip>
          <a:srcRect/>
          <a:stretch/>
        </p:blipFill>
        <p:spPr>
          <a:xfrm>
            <a:off x="6295536" y="2851636"/>
            <a:ext cx="6005946" cy="6711464"/>
          </a:xfrm>
          <a:prstGeom prst="rect">
            <a:avLst/>
          </a:prstGeom>
        </p:spPr>
      </p:pic>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14500285" y="4872879"/>
            <a:ext cx="1808018" cy="1808018"/>
          </a:xfrm>
          <a:prstGeom prst="rect">
            <a:avLst/>
          </a:prstGeom>
        </p:spPr>
      </p:pic>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14554200" y="7213812"/>
            <a:ext cx="1787238" cy="1787238"/>
          </a:xfrm>
          <a:prstGeom prst="rect">
            <a:avLst/>
          </a:prstGeom>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6745443" y="7200900"/>
            <a:ext cx="1712757" cy="1712757"/>
          </a:xfrm>
          <a:prstGeom prst="rect">
            <a:avLst/>
          </a:prstGeom>
        </p:spPr>
      </p:pic>
      <p:pic>
        <p:nvPicPr>
          <p:cNvPr id="13"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438058" y="2288433"/>
            <a:ext cx="914400" cy="914400"/>
          </a:xfrm>
          <a:prstGeom prst="rect">
            <a:avLst/>
          </a:prstGeom>
        </p:spPr>
      </p:pic>
      <p:pic>
        <p:nvPicPr>
          <p:cNvPr id="1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9621500" y="4010747"/>
            <a:ext cx="914400" cy="914400"/>
          </a:xfrm>
          <a:prstGeom prst="rect">
            <a:avLst/>
          </a:prstGeom>
        </p:spPr>
      </p:pic>
      <p:pic>
        <p:nvPicPr>
          <p:cNvPr id="15"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0438058" y="8086650"/>
            <a:ext cx="914400" cy="914400"/>
          </a:xfrm>
          <a:prstGeom prst="rect">
            <a:avLst/>
          </a:prstGeom>
        </p:spPr>
      </p:pic>
      <p:pic>
        <p:nvPicPr>
          <p:cNvPr id="16"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9621500" y="6207368"/>
            <a:ext cx="914400" cy="914400"/>
          </a:xfrm>
          <a:prstGeom prst="rect">
            <a:avLst/>
          </a:prstGeom>
        </p:spPr>
      </p:pic>
      <p:sp>
        <p:nvSpPr>
          <p:cNvPr id="17" name="Rectangle 16"/>
          <p:cNvSpPr/>
          <p:nvPr/>
        </p:nvSpPr>
        <p:spPr>
          <a:xfrm>
            <a:off x="3474474" y="207719"/>
            <a:ext cx="11308326" cy="1306255"/>
          </a:xfrm>
          <a:prstGeom prst="rect">
            <a:avLst/>
          </a:prstGeom>
        </p:spPr>
        <p:txBody>
          <a:bodyPr wrap="square">
            <a:spAutoFit/>
          </a:bodyPr>
          <a:lstStyle/>
          <a:p>
            <a:pPr marL="0" marR="0" lvl="0" indent="0" algn="ctr" defTabSz="1828800" rtl="0" eaLnBrk="1" fontAlgn="auto" latinLnBrk="0" hangingPunct="1">
              <a:lnSpc>
                <a:spcPct val="150000"/>
              </a:lnSpc>
              <a:spcBef>
                <a:spcPts val="0"/>
              </a:spcBef>
              <a:spcAft>
                <a:spcPts val="0"/>
              </a:spcAft>
              <a:buClr>
                <a:srgbClr val="070185"/>
              </a:buClr>
              <a:buSzTx/>
              <a:buFontTx/>
              <a:buNone/>
              <a:tabLst/>
              <a:defRPr/>
            </a:pPr>
            <a:r>
              <a:rPr kumimoji="0" lang="en-US" sz="6000" b="1" i="0" u="none" strike="noStrike" kern="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CÂU HỎI TRẮC NGHIỆM</a:t>
            </a:r>
            <a:endParaRPr kumimoji="0" lang="vi-VN" sz="6000" b="1" i="0" u="none" strike="noStrike" kern="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399822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500"/>
                                        <p:tgtEl>
                                          <p:spTgt spid="4"/>
                                        </p:tgtEl>
                                      </p:cBhvr>
                                    </p:animEffect>
                                  </p:childTnLst>
                                </p:cTn>
                              </p:par>
                            </p:childTnLst>
                          </p:cTn>
                        </p:par>
                        <p:par>
                          <p:cTn id="12" fill="hold">
                            <p:stCondLst>
                              <p:cond delay="1000"/>
                            </p:stCondLst>
                            <p:childTnLst>
                              <p:par>
                                <p:cTn id="13" presetID="6"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childTnLst>
                          </p:cTn>
                        </p:par>
                        <p:par>
                          <p:cTn id="16" fill="hold">
                            <p:stCondLst>
                              <p:cond delay="1500"/>
                            </p:stCondLst>
                            <p:childTnLst>
                              <p:par>
                                <p:cTn id="17" presetID="6"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500"/>
                                        <p:tgtEl>
                                          <p:spTgt spid="7"/>
                                        </p:tgtEl>
                                      </p:cBhvr>
                                    </p:animEffect>
                                  </p:childTnLst>
                                </p:cTn>
                              </p:par>
                            </p:childTnLst>
                          </p:cTn>
                        </p:par>
                        <p:par>
                          <p:cTn id="20" fill="hold">
                            <p:stCondLst>
                              <p:cond delay="2000"/>
                            </p:stCondLst>
                            <p:childTnLst>
                              <p:par>
                                <p:cTn id="21" presetID="6" presetClass="entr" presetSubtype="16"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 presetClass="mediacall" presetSubtype="0" fill="hold" nodeType="withEffect">
                                  <p:stCondLst>
                                    <p:cond delay="0"/>
                                  </p:stCondLst>
                                  <p:childTnLst>
                                    <p:cmd type="call" cmd="playFrom(0.0)">
                                      <p:cBhvr>
                                        <p:cTn id="31" dur="8080" fill="hold"/>
                                        <p:tgtEl>
                                          <p:spTgt spid="13"/>
                                        </p:tgtEl>
                                      </p:cBhvr>
                                    </p:cmd>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 presetClass="mediacall" presetSubtype="0" fill="hold" nodeType="withEffect">
                                  <p:stCondLst>
                                    <p:cond delay="0"/>
                                  </p:stCondLst>
                                  <p:childTnLst>
                                    <p:cmd type="call" cmd="playFrom(0.0)">
                                      <p:cBhvr>
                                        <p:cTn id="39" dur="8080" fill="hold"/>
                                        <p:tgtEl>
                                          <p:spTgt spid="14"/>
                                        </p:tgtEl>
                                      </p:cBhvr>
                                    </p:cmd>
                                  </p:child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 presetClass="mediacall" presetSubtype="0" fill="hold" nodeType="withEffect">
                                  <p:stCondLst>
                                    <p:cond delay="0"/>
                                  </p:stCondLst>
                                  <p:childTnLst>
                                    <p:cmd type="call" cmd="playFrom(0.0)">
                                      <p:cBhvr>
                                        <p:cTn id="47" dur="8080" fill="hold"/>
                                        <p:tgtEl>
                                          <p:spTgt spid="16"/>
                                        </p:tgtEl>
                                      </p:cBhvr>
                                    </p:cmd>
                                  </p:childTnLst>
                                </p:cTn>
                              </p:par>
                            </p:childTnLst>
                          </p:cTn>
                        </p:par>
                      </p:childTnLst>
                    </p:cTn>
                  </p:par>
                </p:childTnLst>
              </p:cTn>
              <p:nextCondLst>
                <p:cond evt="onClick" delay="0">
                  <p:tgtEl>
                    <p:spTgt spid="7"/>
                  </p:tgtEl>
                </p:cond>
              </p:nextCondLst>
            </p:seq>
            <p:seq concurrent="1" nextAc="seek">
              <p:cTn id="48" restart="whenNotActive" fill="hold" evtFilter="cancelBubble" nodeType="interactiveSeq">
                <p:stCondLst>
                  <p:cond evt="onClick" delay="0">
                    <p:tgtEl>
                      <p:spTgt spid="6"/>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par>
                                <p:cTn id="54" presetID="1" presetClass="mediacall" presetSubtype="0" fill="hold" nodeType="withEffect">
                                  <p:stCondLst>
                                    <p:cond delay="0"/>
                                  </p:stCondLst>
                                  <p:childTnLst>
                                    <p:cmd type="call" cmd="playFrom(0.0)">
                                      <p:cBhvr>
                                        <p:cTn id="55" dur="8080" fill="hold"/>
                                        <p:tgtEl>
                                          <p:spTgt spid="15"/>
                                        </p:tgtEl>
                                      </p:cBhvr>
                                    </p:cmd>
                                  </p:childTnLst>
                                </p:cTn>
                              </p:par>
                            </p:childTnLst>
                          </p:cTn>
                        </p:par>
                      </p:childTnLst>
                    </p:cTn>
                  </p:par>
                </p:childTnLst>
              </p:cTn>
              <p:nextCondLst>
                <p:cond evt="onClick" delay="0">
                  <p:tgtEl>
                    <p:spTgt spid="6"/>
                  </p:tgtEl>
                </p:cond>
              </p:nextCondLst>
            </p:seq>
            <p:audio>
              <p:cMediaNode vol="80000">
                <p:cTn id="56" fill="hold" display="0">
                  <p:stCondLst>
                    <p:cond delay="indefinite"/>
                  </p:stCondLst>
                  <p:endCondLst>
                    <p:cond evt="onStopAudio" delay="0">
                      <p:tgtEl>
                        <p:sldTgt/>
                      </p:tgtEl>
                    </p:cond>
                  </p:endCondLst>
                </p:cTn>
                <p:tgtEl>
                  <p:spTgt spid="13"/>
                </p:tgtEl>
              </p:cMediaNode>
            </p:audio>
            <p:audio>
              <p:cMediaNode vol="80000">
                <p:cTn id="57" fill="hold" display="0">
                  <p:stCondLst>
                    <p:cond delay="indefinite"/>
                  </p:stCondLst>
                  <p:endCondLst>
                    <p:cond evt="onStopAudio" delay="0">
                      <p:tgtEl>
                        <p:sldTgt/>
                      </p:tgtEl>
                    </p:cond>
                  </p:endCondLst>
                </p:cTn>
                <p:tgtEl>
                  <p:spTgt spid="14"/>
                </p:tgtEl>
              </p:cMediaNode>
            </p:audio>
            <p:audio>
              <p:cMediaNode vol="80000">
                <p:cTn id="58" fill="hold" display="0">
                  <p:stCondLst>
                    <p:cond delay="indefinite"/>
                  </p:stCondLst>
                  <p:endCondLst>
                    <p:cond evt="onStopAudio" delay="0">
                      <p:tgtEl>
                        <p:sldTgt/>
                      </p:tgtEl>
                    </p:cond>
                  </p:endCondLst>
                </p:cTn>
                <p:tgtEl>
                  <p:spTgt spid="15"/>
                </p:tgtEl>
              </p:cMediaNode>
            </p:audio>
            <p:audio>
              <p:cMediaNode vol="80000">
                <p:cTn id="59" fill="hold" display="0">
                  <p:stCondLst>
                    <p:cond delay="indefinite"/>
                  </p:stCondLst>
                  <p:endCondLst>
                    <p:cond evt="onStopAudio" delay="0">
                      <p:tgtEl>
                        <p:sldTgt/>
                      </p:tgtEl>
                    </p:cond>
                  </p:endCondLst>
                </p:cTn>
                <p:tgtEl>
                  <p:spTgt spid="16"/>
                </p:tgtEl>
              </p:cMediaNode>
            </p:audio>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3" grpId="0"/>
      <p:bldP spid="4" grpId="0" animBg="1"/>
      <p:bldP spid="5"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04800" y="2095500"/>
            <a:ext cx="17598846" cy="1824923"/>
          </a:xfrm>
          <a:prstGeom prst="rect">
            <a:avLst/>
          </a:prstGeom>
          <a:noFill/>
        </p:spPr>
        <p:txBody>
          <a:bodyPr wrap="square" rtlCol="0">
            <a:spAutoFit/>
          </a:bodyPr>
          <a:lstStyle/>
          <a:p>
            <a:pPr marR="30480" lvl="0" algn="just">
              <a:lnSpc>
                <a:spcPct val="150000"/>
              </a:lnSpc>
              <a:spcBef>
                <a:spcPts val="300"/>
              </a:spcBef>
              <a:spcAft>
                <a:spcPts val="300"/>
              </a:spcAft>
            </a:pPr>
            <a:r>
              <a:rPr lang="fr-FR" sz="4000" b="1">
                <a:solidFill>
                  <a:prstClr val="black"/>
                </a:solidFill>
                <a:latin typeface="Arial" panose="020B0604020202020204" pitchFamily="34" charset="0"/>
                <a:ea typeface="Times New Roman" panose="02020603050405020304" pitchFamily="18" charset="0"/>
                <a:cs typeface="Arial" panose="020B0604020202020204" pitchFamily="34" charset="0"/>
              </a:rPr>
              <a:t>Câu 5. </a:t>
            </a:r>
            <a:r>
              <a:rPr lang="fr-FR" sz="4000">
                <a:solidFill>
                  <a:prstClr val="black"/>
                </a:solidFill>
                <a:latin typeface="Arial" panose="020B0604020202020204" pitchFamily="34" charset="0"/>
                <a:ea typeface="Times New Roman" panose="02020603050405020304" pitchFamily="18" charset="0"/>
                <a:cs typeface="Arial" panose="020B0604020202020204" pitchFamily="34" charset="0"/>
              </a:rPr>
              <a:t>Tung con xúc xắc 1 lần. Hỏi số kết quả thuận lợi cho biến cố E: “Mặt xuất hiện có số chấm chia hết cho 3” là?</a:t>
            </a:r>
            <a:endParaRPr kumimoji="0" lang="en-US" sz="400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4" name="TextBox 3"/>
          <p:cNvSpPr txBox="1"/>
          <p:nvPr/>
        </p:nvSpPr>
        <p:spPr>
          <a:xfrm>
            <a:off x="2198916" y="5074250"/>
            <a:ext cx="5805173"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lvl="0" algn="ctr" defTabSz="1371600">
              <a:lnSpc>
                <a:spcPct val="200000"/>
              </a:lnSpc>
            </a:pPr>
            <a:r>
              <a:rPr lang="pt-BR" sz="4000">
                <a:solidFill>
                  <a:prstClr val="black"/>
                </a:solidFill>
                <a:latin typeface="Arial" panose="020B0604020202020204" pitchFamily="34" charset="0"/>
                <a:ea typeface="Arial" panose="020B0604020202020204" pitchFamily="34" charset="0"/>
                <a:cs typeface="Arial" panose="020B0604020202020204" pitchFamily="34" charset="0"/>
              </a:rPr>
              <a:t>A. 2 kết quả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10294048" y="5074250"/>
            <a:ext cx="5372706"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R="30480" lvl="0" algn="ctr">
              <a:lnSpc>
                <a:spcPct val="200000"/>
              </a:lnSpc>
            </a:pPr>
            <a:r>
              <a:rPr lang="pt-BR" sz="4000">
                <a:solidFill>
                  <a:prstClr val="black"/>
                </a:solidFill>
                <a:latin typeface="Arial" panose="020B0604020202020204" pitchFamily="34" charset="0"/>
                <a:ea typeface="Times New Roman" panose="02020603050405020304" pitchFamily="18" charset="0"/>
                <a:cs typeface="Arial" panose="020B0604020202020204" pitchFamily="34" charset="0"/>
              </a:rPr>
              <a:t>B. 3 kết quả</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6" name="TextBox 5"/>
          <p:cNvSpPr txBox="1"/>
          <p:nvPr/>
        </p:nvSpPr>
        <p:spPr>
          <a:xfrm>
            <a:off x="10294048" y="7445712"/>
            <a:ext cx="5372706"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lvl="0" algn="ctr" defTabSz="1371600">
              <a:lnSpc>
                <a:spcPct val="200000"/>
              </a:lnSpc>
            </a:pPr>
            <a:r>
              <a:rPr lang="pt-BR" sz="4000">
                <a:solidFill>
                  <a:prstClr val="black"/>
                </a:solidFill>
                <a:latin typeface="Arial" panose="020B0604020202020204" pitchFamily="34" charset="0"/>
                <a:ea typeface="Arial" panose="020B0604020202020204" pitchFamily="34" charset="0"/>
                <a:cs typeface="Arial" panose="020B0604020202020204" pitchFamily="34" charset="0"/>
              </a:rPr>
              <a:t>D. 1 kết quả</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p:cNvSpPr txBox="1"/>
          <p:nvPr/>
        </p:nvSpPr>
        <p:spPr>
          <a:xfrm>
            <a:off x="2198916" y="7450222"/>
            <a:ext cx="5805174"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lvl="0" algn="ctr" defTabSz="1371600">
              <a:lnSpc>
                <a:spcPct val="200000"/>
              </a:lnSpc>
            </a:pPr>
            <a:r>
              <a:rPr lang="pt-BR" sz="4000">
                <a:solidFill>
                  <a:prstClr val="black"/>
                </a:solidFill>
                <a:latin typeface="Arial" panose="020B0604020202020204" pitchFamily="34" charset="0"/>
                <a:ea typeface="Arial" panose="020B0604020202020204" pitchFamily="34" charset="0"/>
                <a:cs typeface="Arial" panose="020B0604020202020204" pitchFamily="34" charset="0"/>
              </a:rPr>
              <a:t>C. 6 kết quả</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9" name="c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100000" l="0" r="100000">
                        <a14:foregroundMark x1="40909" y1="43567" x2="64394" y2="29797"/>
                      </a14:backgroundRemoval>
                    </a14:imgEffect>
                  </a14:imgLayer>
                </a14:imgProps>
              </a:ext>
              <a:ext uri="{28A0092B-C50C-407E-A947-70E740481C1C}">
                <a14:useLocalDpi xmlns:a14="http://schemas.microsoft.com/office/drawing/2010/main"/>
              </a:ext>
            </a:extLst>
          </a:blip>
          <a:srcRect/>
          <a:stretch/>
        </p:blipFill>
        <p:spPr>
          <a:xfrm>
            <a:off x="6295536" y="2851636"/>
            <a:ext cx="6005946" cy="6711464"/>
          </a:xfrm>
          <a:prstGeom prst="rect">
            <a:avLst/>
          </a:prstGeom>
        </p:spPr>
      </p:pic>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14478000" y="4838700"/>
            <a:ext cx="1808018" cy="1808018"/>
          </a:xfrm>
          <a:prstGeom prst="rect">
            <a:avLst/>
          </a:prstGeom>
        </p:spPr>
      </p:pic>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14554200" y="7213812"/>
            <a:ext cx="1787238" cy="1787238"/>
          </a:xfrm>
          <a:prstGeom prst="rect">
            <a:avLst/>
          </a:prstGeom>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6664118" y="7288293"/>
            <a:ext cx="1712757" cy="1712757"/>
          </a:xfrm>
          <a:prstGeom prst="rect">
            <a:avLst/>
          </a:prstGeom>
        </p:spPr>
      </p:pic>
      <p:pic>
        <p:nvPicPr>
          <p:cNvPr id="13"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438058" y="2288433"/>
            <a:ext cx="914400" cy="914400"/>
          </a:xfrm>
          <a:prstGeom prst="rect">
            <a:avLst/>
          </a:prstGeom>
        </p:spPr>
      </p:pic>
      <p:pic>
        <p:nvPicPr>
          <p:cNvPr id="1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9621500" y="4010747"/>
            <a:ext cx="914400" cy="914400"/>
          </a:xfrm>
          <a:prstGeom prst="rect">
            <a:avLst/>
          </a:prstGeom>
        </p:spPr>
      </p:pic>
      <p:pic>
        <p:nvPicPr>
          <p:cNvPr id="15"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0438058" y="8086650"/>
            <a:ext cx="914400" cy="914400"/>
          </a:xfrm>
          <a:prstGeom prst="rect">
            <a:avLst/>
          </a:prstGeom>
        </p:spPr>
      </p:pic>
      <p:pic>
        <p:nvPicPr>
          <p:cNvPr id="16"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9621500" y="6207368"/>
            <a:ext cx="914400" cy="914400"/>
          </a:xfrm>
          <a:prstGeom prst="rect">
            <a:avLst/>
          </a:prstGeom>
        </p:spPr>
      </p:pic>
      <p:sp>
        <p:nvSpPr>
          <p:cNvPr id="17" name="Rectangle 16"/>
          <p:cNvSpPr/>
          <p:nvPr/>
        </p:nvSpPr>
        <p:spPr>
          <a:xfrm>
            <a:off x="3474474" y="207719"/>
            <a:ext cx="11308326" cy="1306255"/>
          </a:xfrm>
          <a:prstGeom prst="rect">
            <a:avLst/>
          </a:prstGeom>
        </p:spPr>
        <p:txBody>
          <a:bodyPr wrap="square">
            <a:spAutoFit/>
          </a:bodyPr>
          <a:lstStyle/>
          <a:p>
            <a:pPr marL="0" marR="0" lvl="0" indent="0" algn="ctr" defTabSz="1828800" rtl="0" eaLnBrk="1" fontAlgn="auto" latinLnBrk="0" hangingPunct="1">
              <a:lnSpc>
                <a:spcPct val="150000"/>
              </a:lnSpc>
              <a:spcBef>
                <a:spcPts val="0"/>
              </a:spcBef>
              <a:spcAft>
                <a:spcPts val="0"/>
              </a:spcAft>
              <a:buClr>
                <a:srgbClr val="070185"/>
              </a:buClr>
              <a:buSzTx/>
              <a:buFontTx/>
              <a:buNone/>
              <a:tabLst/>
              <a:defRPr/>
            </a:pPr>
            <a:r>
              <a:rPr kumimoji="0" lang="en-US" sz="6000" b="1" i="0" u="none" strike="noStrike" kern="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CÂU HỎI TRẮC NGHIỆM</a:t>
            </a:r>
            <a:endParaRPr kumimoji="0" lang="vi-VN" sz="6000" b="1" i="0" u="none" strike="noStrike" kern="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721955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500"/>
                                        <p:tgtEl>
                                          <p:spTgt spid="4"/>
                                        </p:tgtEl>
                                      </p:cBhvr>
                                    </p:animEffect>
                                  </p:childTnLst>
                                </p:cTn>
                              </p:par>
                            </p:childTnLst>
                          </p:cTn>
                        </p:par>
                        <p:par>
                          <p:cTn id="12" fill="hold">
                            <p:stCondLst>
                              <p:cond delay="1000"/>
                            </p:stCondLst>
                            <p:childTnLst>
                              <p:par>
                                <p:cTn id="13" presetID="6"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childTnLst>
                          </p:cTn>
                        </p:par>
                        <p:par>
                          <p:cTn id="16" fill="hold">
                            <p:stCondLst>
                              <p:cond delay="1500"/>
                            </p:stCondLst>
                            <p:childTnLst>
                              <p:par>
                                <p:cTn id="17" presetID="6"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500"/>
                                        <p:tgtEl>
                                          <p:spTgt spid="7"/>
                                        </p:tgtEl>
                                      </p:cBhvr>
                                    </p:animEffect>
                                  </p:childTnLst>
                                </p:cTn>
                              </p:par>
                            </p:childTnLst>
                          </p:cTn>
                        </p:par>
                        <p:par>
                          <p:cTn id="20" fill="hold">
                            <p:stCondLst>
                              <p:cond delay="2000"/>
                            </p:stCondLst>
                            <p:childTnLst>
                              <p:par>
                                <p:cTn id="21" presetID="6" presetClass="entr" presetSubtype="16"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 presetClass="mediacall" presetSubtype="0" fill="hold" nodeType="withEffect">
                                  <p:stCondLst>
                                    <p:cond delay="0"/>
                                  </p:stCondLst>
                                  <p:childTnLst>
                                    <p:cmd type="call" cmd="playFrom(0.0)">
                                      <p:cBhvr>
                                        <p:cTn id="31" dur="8080" fill="hold"/>
                                        <p:tgtEl>
                                          <p:spTgt spid="13"/>
                                        </p:tgtEl>
                                      </p:cBhvr>
                                    </p:cmd>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 presetClass="mediacall" presetSubtype="0" fill="hold" nodeType="withEffect">
                                  <p:stCondLst>
                                    <p:cond delay="0"/>
                                  </p:stCondLst>
                                  <p:childTnLst>
                                    <p:cmd type="call" cmd="playFrom(0.0)">
                                      <p:cBhvr>
                                        <p:cTn id="39" dur="8080" fill="hold"/>
                                        <p:tgtEl>
                                          <p:spTgt spid="14"/>
                                        </p:tgtEl>
                                      </p:cBhvr>
                                    </p:cmd>
                                  </p:child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 presetClass="mediacall" presetSubtype="0" fill="hold" nodeType="withEffect">
                                  <p:stCondLst>
                                    <p:cond delay="0"/>
                                  </p:stCondLst>
                                  <p:childTnLst>
                                    <p:cmd type="call" cmd="playFrom(0.0)">
                                      <p:cBhvr>
                                        <p:cTn id="47" dur="8080" fill="hold"/>
                                        <p:tgtEl>
                                          <p:spTgt spid="16"/>
                                        </p:tgtEl>
                                      </p:cBhvr>
                                    </p:cmd>
                                  </p:childTnLst>
                                </p:cTn>
                              </p:par>
                            </p:childTnLst>
                          </p:cTn>
                        </p:par>
                      </p:childTnLst>
                    </p:cTn>
                  </p:par>
                </p:childTnLst>
              </p:cTn>
              <p:nextCondLst>
                <p:cond evt="onClick" delay="0">
                  <p:tgtEl>
                    <p:spTgt spid="7"/>
                  </p:tgtEl>
                </p:cond>
              </p:nextCondLst>
            </p:seq>
            <p:seq concurrent="1" nextAc="seek">
              <p:cTn id="48" restart="whenNotActive" fill="hold" evtFilter="cancelBubble" nodeType="interactiveSeq">
                <p:stCondLst>
                  <p:cond evt="onClick" delay="0">
                    <p:tgtEl>
                      <p:spTgt spid="6"/>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par>
                                <p:cTn id="54" presetID="1" presetClass="mediacall" presetSubtype="0" fill="hold" nodeType="withEffect">
                                  <p:stCondLst>
                                    <p:cond delay="0"/>
                                  </p:stCondLst>
                                  <p:childTnLst>
                                    <p:cmd type="call" cmd="playFrom(0.0)">
                                      <p:cBhvr>
                                        <p:cTn id="55" dur="8080" fill="hold"/>
                                        <p:tgtEl>
                                          <p:spTgt spid="15"/>
                                        </p:tgtEl>
                                      </p:cBhvr>
                                    </p:cmd>
                                  </p:childTnLst>
                                </p:cTn>
                              </p:par>
                            </p:childTnLst>
                          </p:cTn>
                        </p:par>
                      </p:childTnLst>
                    </p:cTn>
                  </p:par>
                </p:childTnLst>
              </p:cTn>
              <p:nextCondLst>
                <p:cond evt="onClick" delay="0">
                  <p:tgtEl>
                    <p:spTgt spid="6"/>
                  </p:tgtEl>
                </p:cond>
              </p:nextCondLst>
            </p:seq>
            <p:audio>
              <p:cMediaNode vol="80000">
                <p:cTn id="56" fill="hold" display="0">
                  <p:stCondLst>
                    <p:cond delay="indefinite"/>
                  </p:stCondLst>
                  <p:endCondLst>
                    <p:cond evt="onStopAudio" delay="0">
                      <p:tgtEl>
                        <p:sldTgt/>
                      </p:tgtEl>
                    </p:cond>
                  </p:endCondLst>
                </p:cTn>
                <p:tgtEl>
                  <p:spTgt spid="13"/>
                </p:tgtEl>
              </p:cMediaNode>
            </p:audio>
            <p:audio>
              <p:cMediaNode vol="80000">
                <p:cTn id="57" fill="hold" display="0">
                  <p:stCondLst>
                    <p:cond delay="indefinite"/>
                  </p:stCondLst>
                  <p:endCondLst>
                    <p:cond evt="onStopAudio" delay="0">
                      <p:tgtEl>
                        <p:sldTgt/>
                      </p:tgtEl>
                    </p:cond>
                  </p:endCondLst>
                </p:cTn>
                <p:tgtEl>
                  <p:spTgt spid="14"/>
                </p:tgtEl>
              </p:cMediaNode>
            </p:audio>
            <p:audio>
              <p:cMediaNode vol="80000">
                <p:cTn id="58" fill="hold" display="0">
                  <p:stCondLst>
                    <p:cond delay="indefinite"/>
                  </p:stCondLst>
                  <p:endCondLst>
                    <p:cond evt="onStopAudio" delay="0">
                      <p:tgtEl>
                        <p:sldTgt/>
                      </p:tgtEl>
                    </p:cond>
                  </p:endCondLst>
                </p:cTn>
                <p:tgtEl>
                  <p:spTgt spid="15"/>
                </p:tgtEl>
              </p:cMediaNode>
            </p:audio>
            <p:audio>
              <p:cMediaNode vol="80000">
                <p:cTn id="59" fill="hold" display="0">
                  <p:stCondLst>
                    <p:cond delay="indefinite"/>
                  </p:stCondLst>
                  <p:endCondLst>
                    <p:cond evt="onStopAudio" delay="0">
                      <p:tgtEl>
                        <p:sldTgt/>
                      </p:tgtEl>
                    </p:cond>
                  </p:endCondLst>
                </p:cTn>
                <p:tgtEl>
                  <p:spTgt spid="16"/>
                </p:tgtEl>
              </p:cMediaNode>
            </p:audio>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3" grpId="0"/>
      <p:bldP spid="4" grpId="0" animBg="1"/>
      <p:bldP spid="5"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rot="5400000">
            <a:off x="-8882220" y="5457225"/>
            <a:ext cx="18678839" cy="982589"/>
            <a:chOff x="0" y="0"/>
            <a:chExt cx="4919530" cy="537497"/>
          </a:xfrm>
        </p:grpSpPr>
        <p:sp>
          <p:nvSpPr>
            <p:cNvPr id="6" name="Freeform 6"/>
            <p:cNvSpPr/>
            <p:nvPr/>
          </p:nvSpPr>
          <p:spPr>
            <a:xfrm>
              <a:off x="0" y="0"/>
              <a:ext cx="4919530" cy="537497"/>
            </a:xfrm>
            <a:custGeom>
              <a:avLst/>
              <a:gdLst/>
              <a:ahLst/>
              <a:cxnLst/>
              <a:rect l="l" t="t" r="r" b="b"/>
              <a:pathLst>
                <a:path w="4919530" h="537497">
                  <a:moveTo>
                    <a:pt x="0" y="0"/>
                  </a:moveTo>
                  <a:lnTo>
                    <a:pt x="4919530" y="0"/>
                  </a:lnTo>
                  <a:lnTo>
                    <a:pt x="4919530" y="537497"/>
                  </a:lnTo>
                  <a:lnTo>
                    <a:pt x="0" y="537497"/>
                  </a:lnTo>
                  <a:close/>
                </a:path>
              </a:pathLst>
            </a:custGeom>
            <a:solidFill>
              <a:srgbClr val="A3DFBE"/>
            </a:solidFill>
            <a:ln w="28575" cap="sq">
              <a:solidFill>
                <a:srgbClr val="231F20"/>
              </a:solidFill>
              <a:prstDash val="solid"/>
              <a:miter/>
            </a:ln>
          </p:spPr>
        </p:sp>
        <p:sp>
          <p:nvSpPr>
            <p:cNvPr id="7" name="TextBox 7"/>
            <p:cNvSpPr txBox="1"/>
            <p:nvPr/>
          </p:nvSpPr>
          <p:spPr>
            <a:xfrm>
              <a:off x="0" y="-38100"/>
              <a:ext cx="4919530" cy="57559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p:cNvPicPr>
            <a:picLocks noChangeAspect="1"/>
          </p:cNvPicPr>
          <p:nvPr/>
        </p:nvPicPr>
        <p:blipFill>
          <a:blip r:embed="rId3"/>
          <a:stretch>
            <a:fillRect/>
          </a:stretch>
        </p:blipFill>
        <p:spPr>
          <a:xfrm>
            <a:off x="16421100" y="8573909"/>
            <a:ext cx="1295400" cy="1428751"/>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1981200" y="260829"/>
                <a:ext cx="15087600" cy="5216813"/>
              </a:xfrm>
              <a:prstGeom prst="rect">
                <a:avLst/>
              </a:prstGeom>
            </p:spPr>
            <p:txBody>
              <a:bodyPr wrap="square">
                <a:spAutoFit/>
              </a:bodyPr>
              <a:lstStyle/>
              <a:p>
                <a:pPr algn="just">
                  <a:lnSpc>
                    <a:spcPct val="150000"/>
                  </a:lnSpc>
                  <a:buClr>
                    <a:srgbClr val="000000"/>
                  </a:buClr>
                  <a:buFont typeface="Arial"/>
                  <a:buNone/>
                </a:pPr>
                <a:r>
                  <a:rPr lang="en-US" sz="3700" b="1" smtClean="0">
                    <a:solidFill>
                      <a:srgbClr val="1F497D"/>
                    </a:solidFill>
                    <a:latin typeface="Arial"/>
                    <a:ea typeface="Times New Roman" panose="02020603050405020304" pitchFamily="18" charset="0"/>
                    <a:cs typeface="Arial" panose="020B0604020202020204" pitchFamily="34" charset="0"/>
                    <a:sym typeface="Arial"/>
                  </a:rPr>
                  <a:t>Bài </a:t>
                </a:r>
                <a:r>
                  <a:rPr lang="en-US" sz="3700" b="1">
                    <a:solidFill>
                      <a:srgbClr val="1F497D"/>
                    </a:solidFill>
                    <a:latin typeface="Arial"/>
                    <a:ea typeface="Times New Roman" panose="02020603050405020304" pitchFamily="18" charset="0"/>
                    <a:cs typeface="Arial" panose="020B0604020202020204" pitchFamily="34" charset="0"/>
                    <a:sym typeface="Arial"/>
                  </a:rPr>
                  <a:t>tập </a:t>
                </a:r>
                <a:r>
                  <a:rPr lang="en-US" sz="3700" b="1" smtClean="0">
                    <a:solidFill>
                      <a:srgbClr val="1F497D"/>
                    </a:solidFill>
                    <a:latin typeface="Arial"/>
                    <a:ea typeface="Times New Roman" panose="02020603050405020304" pitchFamily="18" charset="0"/>
                    <a:cs typeface="Arial" panose="020B0604020202020204" pitchFamily="34" charset="0"/>
                    <a:sym typeface="Arial"/>
                  </a:rPr>
                  <a:t>8.1 </a:t>
                </a:r>
                <a:r>
                  <a:rPr lang="en-US" sz="3700" b="1">
                    <a:solidFill>
                      <a:srgbClr val="1F497D"/>
                    </a:solidFill>
                    <a:latin typeface="Arial"/>
                    <a:ea typeface="Times New Roman" panose="02020603050405020304" pitchFamily="18" charset="0"/>
                    <a:cs typeface="Arial" panose="020B0604020202020204" pitchFamily="34" charset="0"/>
                    <a:sym typeface="Arial"/>
                  </a:rPr>
                  <a:t>(SGK </a:t>
                </a:r>
                <a:r>
                  <a:rPr lang="en-US" sz="3700" b="1">
                    <a:solidFill>
                      <a:srgbClr val="1F497D"/>
                    </a:solidFill>
                    <a:latin typeface="Arial"/>
                    <a:ea typeface="Times New Roman" panose="02020603050405020304" pitchFamily="18" charset="0"/>
                    <a:cs typeface="Arial" panose="020B0604020202020204" pitchFamily="34" charset="0"/>
                    <a:sym typeface="Arial"/>
                  </a:rPr>
                  <a:t>– </a:t>
                </a:r>
                <a:r>
                  <a:rPr lang="en-US" sz="3700" b="1" smtClean="0">
                    <a:solidFill>
                      <a:srgbClr val="1F497D"/>
                    </a:solidFill>
                    <a:latin typeface="Arial"/>
                    <a:ea typeface="Times New Roman" panose="02020603050405020304" pitchFamily="18" charset="0"/>
                    <a:cs typeface="Arial" panose="020B0604020202020204" pitchFamily="34" charset="0"/>
                    <a:sym typeface="Arial"/>
                  </a:rPr>
                  <a:t>tr62)</a:t>
                </a:r>
                <a:r>
                  <a:rPr lang="vi-VN" sz="3700" b="1" smtClean="0">
                    <a:solidFill>
                      <a:srgbClr val="1F497D"/>
                    </a:solidFill>
                    <a:ea typeface="Times New Roman" panose="02020603050405020304" pitchFamily="18" charset="0"/>
                    <a:cs typeface="Arial" panose="020B0604020202020204" pitchFamily="34" charset="0"/>
                    <a:sym typeface="Arial"/>
                  </a:rPr>
                  <a:t> </a:t>
                </a:r>
                <a:r>
                  <a:rPr lang="vi-VN" sz="3700" kern="0">
                    <a:solidFill>
                      <a:srgbClr val="000000"/>
                    </a:solidFill>
                    <a:cs typeface="Arial" panose="020B0604020202020204" pitchFamily="34" charset="0"/>
                    <a:sym typeface="Arial"/>
                  </a:rPr>
                  <a:t>Vuông thực nghiệm gieo một con </a:t>
                </a:r>
                <a:r>
                  <a:rPr lang="vi-VN" sz="3700" kern="0">
                    <a:solidFill>
                      <a:srgbClr val="000000"/>
                    </a:solidFill>
                    <a:cs typeface="Arial" panose="020B0604020202020204" pitchFamily="34" charset="0"/>
                    <a:sym typeface="Arial"/>
                  </a:rPr>
                  <a:t>xúc </a:t>
                </a:r>
                <a:r>
                  <a:rPr lang="vi-VN" sz="3700" kern="0" smtClean="0">
                    <a:solidFill>
                      <a:srgbClr val="000000"/>
                    </a:solidFill>
                    <a:cs typeface="Arial" panose="020B0604020202020204" pitchFamily="34" charset="0"/>
                    <a:sym typeface="Arial"/>
                  </a:rPr>
                  <a:t>xắc</a:t>
                </a:r>
                <a:endParaRPr lang="en-US" sz="3700" kern="0" smtClean="0">
                  <a:solidFill>
                    <a:srgbClr val="000000"/>
                  </a:solidFill>
                  <a:cs typeface="Arial" panose="020B0604020202020204" pitchFamily="34" charset="0"/>
                  <a:sym typeface="Arial"/>
                </a:endParaRPr>
              </a:p>
              <a:p>
                <a:pPr algn="just">
                  <a:lnSpc>
                    <a:spcPct val="150000"/>
                  </a:lnSpc>
                  <a:buClr>
                    <a:srgbClr val="000000"/>
                  </a:buClr>
                  <a:buFont typeface="Arial"/>
                  <a:buNone/>
                </a:pPr>
                <a:r>
                  <a:rPr lang="vi-VN" sz="3700" kern="0">
                    <a:solidFill>
                      <a:srgbClr val="000000"/>
                    </a:solidFill>
                    <a:cs typeface="Arial" panose="020B0604020202020204" pitchFamily="34" charset="0"/>
                    <a:sym typeface="Arial"/>
                  </a:rPr>
                  <a:t>a) Liệt kê các kết quả có thể của thực nghiệm </a:t>
                </a:r>
                <a:r>
                  <a:rPr lang="vi-VN" sz="3700" kern="0">
                    <a:solidFill>
                      <a:srgbClr val="000000"/>
                    </a:solidFill>
                    <a:cs typeface="Arial" panose="020B0604020202020204" pitchFamily="34" charset="0"/>
                    <a:sym typeface="Arial"/>
                  </a:rPr>
                  <a:t>trên</a:t>
                </a:r>
                <a:r>
                  <a:rPr lang="vi-VN" sz="3700" kern="0" smtClean="0">
                    <a:solidFill>
                      <a:srgbClr val="000000"/>
                    </a:solidFill>
                    <a:cs typeface="Arial" panose="020B0604020202020204" pitchFamily="34" charset="0"/>
                    <a:sym typeface="Arial"/>
                  </a:rPr>
                  <a:t>.</a:t>
                </a:r>
                <a:endParaRPr lang="vi-VN" sz="3700" kern="0">
                  <a:solidFill>
                    <a:srgbClr val="000000"/>
                  </a:solidFill>
                  <a:cs typeface="Arial" panose="020B0604020202020204" pitchFamily="34" charset="0"/>
                  <a:sym typeface="Arial"/>
                </a:endParaRPr>
              </a:p>
              <a:p>
                <a:pPr algn="just">
                  <a:lnSpc>
                    <a:spcPct val="150000"/>
                  </a:lnSpc>
                  <a:buClr>
                    <a:srgbClr val="000000"/>
                  </a:buClr>
                  <a:buFont typeface="Arial"/>
                  <a:buNone/>
                </a:pPr>
                <a:r>
                  <a:rPr lang="vi-VN" sz="3700" kern="0">
                    <a:solidFill>
                      <a:srgbClr val="000000"/>
                    </a:solidFill>
                    <a:cs typeface="Arial" panose="020B0604020202020204" pitchFamily="34" charset="0"/>
                    <a:sym typeface="Arial"/>
                  </a:rPr>
                  <a:t>b) Liệt kê các kết quả thuận lợi cho các biến cố </a:t>
                </a:r>
                <a:r>
                  <a:rPr lang="vi-VN" sz="3700" kern="0">
                    <a:solidFill>
                      <a:srgbClr val="000000"/>
                    </a:solidFill>
                    <a:cs typeface="Arial" panose="020B0604020202020204" pitchFamily="34" charset="0"/>
                    <a:sym typeface="Arial"/>
                  </a:rPr>
                  <a:t>sau</a:t>
                </a:r>
                <a:r>
                  <a:rPr lang="vi-VN" sz="3700" kern="0" smtClean="0">
                    <a:solidFill>
                      <a:srgbClr val="000000"/>
                    </a:solidFill>
                    <a:cs typeface="Arial" panose="020B0604020202020204" pitchFamily="34" charset="0"/>
                    <a:sym typeface="Arial"/>
                  </a:rPr>
                  <a:t>:</a:t>
                </a:r>
                <a:endParaRPr lang="vi-VN" sz="3700" kern="0">
                  <a:solidFill>
                    <a:srgbClr val="000000"/>
                  </a:solidFill>
                  <a:cs typeface="Arial" panose="020B0604020202020204" pitchFamily="34" charset="0"/>
                  <a:sym typeface="Arial"/>
                </a:endParaRPr>
              </a:p>
              <a:p>
                <a:pPr marL="571500" indent="-571500" algn="just">
                  <a:lnSpc>
                    <a:spcPct val="150000"/>
                  </a:lnSpc>
                  <a:buClr>
                    <a:srgbClr val="000000"/>
                  </a:buClr>
                  <a:buFont typeface="Arial" panose="020B0604020202020204" pitchFamily="34" charset="0"/>
                  <a:buChar char="•"/>
                </a:pPr>
                <a14:m>
                  <m:oMath xmlns:m="http://schemas.openxmlformats.org/officeDocument/2006/math">
                    <m:r>
                      <a:rPr lang="fr-FR" sz="3700" i="1">
                        <a:latin typeface="Cambria Math" panose="02040503050406030204" pitchFamily="18" charset="0"/>
                        <a:ea typeface="Calibri" panose="020F0502020204030204" pitchFamily="34" charset="0"/>
                        <a:cs typeface="Times New Roman" panose="02020603050405020304" pitchFamily="18" charset="0"/>
                      </a:rPr>
                      <m:t>𝐴</m:t>
                    </m:r>
                    <m:r>
                      <a:rPr lang="fr-FR" sz="3700" i="1">
                        <a:latin typeface="Cambria Math" panose="02040503050406030204" pitchFamily="18" charset="0"/>
                        <a:ea typeface="Calibri" panose="020F0502020204030204" pitchFamily="34" charset="0"/>
                        <a:cs typeface="Times New Roman" panose="02020603050405020304" pitchFamily="18" charset="0"/>
                      </a:rPr>
                      <m:t> </m:t>
                    </m:r>
                  </m:oMath>
                </a14:m>
                <a:r>
                  <a:rPr lang="vi-VN" sz="3700" kern="0">
                    <a:solidFill>
                      <a:srgbClr val="000000"/>
                    </a:solidFill>
                    <a:cs typeface="Arial" panose="020B0604020202020204" pitchFamily="34" charset="0"/>
                    <a:sym typeface="Arial"/>
                  </a:rPr>
                  <a:t>: "Số chấm xuất hiện trên con xúc xắc là hợp </a:t>
                </a:r>
                <a:r>
                  <a:rPr lang="vi-VN" sz="3700" kern="0">
                    <a:solidFill>
                      <a:srgbClr val="000000"/>
                    </a:solidFill>
                    <a:cs typeface="Arial" panose="020B0604020202020204" pitchFamily="34" charset="0"/>
                    <a:sym typeface="Arial"/>
                  </a:rPr>
                  <a:t>số</a:t>
                </a:r>
                <a:r>
                  <a:rPr lang="vi-VN" sz="3700" kern="0" smtClean="0">
                    <a:solidFill>
                      <a:srgbClr val="000000"/>
                    </a:solidFill>
                    <a:cs typeface="Arial" panose="020B0604020202020204" pitchFamily="34" charset="0"/>
                    <a:sym typeface="Arial"/>
                  </a:rPr>
                  <a:t>";</a:t>
                </a:r>
                <a:endParaRPr lang="en-US" sz="3700" kern="0" smtClean="0">
                  <a:solidFill>
                    <a:srgbClr val="000000"/>
                  </a:solidFill>
                  <a:cs typeface="Arial" panose="020B0604020202020204" pitchFamily="34" charset="0"/>
                  <a:sym typeface="Arial"/>
                </a:endParaRPr>
              </a:p>
              <a:p>
                <a:pPr marL="571500" indent="-571500" algn="just">
                  <a:lnSpc>
                    <a:spcPct val="150000"/>
                  </a:lnSpc>
                  <a:buClr>
                    <a:srgbClr val="000000"/>
                  </a:buClr>
                  <a:buFont typeface="Arial" panose="020B0604020202020204" pitchFamily="34" charset="0"/>
                  <a:buChar char="•"/>
                </a:pPr>
                <a14:m>
                  <m:oMath xmlns:m="http://schemas.openxmlformats.org/officeDocument/2006/math">
                    <m:r>
                      <a:rPr lang="vi-VN" sz="3700" i="1" kern="0" smtClean="0">
                        <a:solidFill>
                          <a:srgbClr val="000000"/>
                        </a:solidFill>
                        <a:latin typeface="Cambria Math" panose="02040503050406030204" pitchFamily="18" charset="0"/>
                        <a:cs typeface="Arial" panose="020B0604020202020204" pitchFamily="34" charset="0"/>
                        <a:sym typeface="Arial"/>
                      </a:rPr>
                      <m:t>𝐵</m:t>
                    </m:r>
                    <m:r>
                      <a:rPr lang="en-US" sz="3700" b="0" i="1" kern="0" smtClean="0">
                        <a:solidFill>
                          <a:srgbClr val="000000"/>
                        </a:solidFill>
                        <a:latin typeface="Cambria Math" panose="02040503050406030204" pitchFamily="18" charset="0"/>
                        <a:cs typeface="Arial" panose="020B0604020202020204" pitchFamily="34" charset="0"/>
                        <a:sym typeface="Arial"/>
                      </a:rPr>
                      <m:t> </m:t>
                    </m:r>
                  </m:oMath>
                </a14:m>
                <a:r>
                  <a:rPr lang="vi-VN" sz="3700" kern="0">
                    <a:solidFill>
                      <a:srgbClr val="000000"/>
                    </a:solidFill>
                    <a:cs typeface="Arial" panose="020B0604020202020204" pitchFamily="34" charset="0"/>
                    <a:sym typeface="Arial"/>
                  </a:rPr>
                  <a:t>: "Số chấm xuất hiện trên con xúc xắc nhỏ hơn </a:t>
                </a:r>
                <a14:m>
                  <m:oMath xmlns:m="http://schemas.openxmlformats.org/officeDocument/2006/math">
                    <m:r>
                      <a:rPr lang="vi-VN" sz="3700" i="1" kern="0" smtClean="0">
                        <a:solidFill>
                          <a:srgbClr val="000000"/>
                        </a:solidFill>
                        <a:latin typeface="Cambria Math" panose="02040503050406030204" pitchFamily="18" charset="0"/>
                        <a:cs typeface="Arial" panose="020B0604020202020204" pitchFamily="34" charset="0"/>
                        <a:sym typeface="Arial"/>
                      </a:rPr>
                      <m:t>5</m:t>
                    </m:r>
                  </m:oMath>
                </a14:m>
                <a:r>
                  <a:rPr lang="vi-VN" sz="3700" kern="0" smtClean="0">
                    <a:solidFill>
                      <a:srgbClr val="000000"/>
                    </a:solidFill>
                    <a:cs typeface="Arial" panose="020B0604020202020204" pitchFamily="34" charset="0"/>
                    <a:sym typeface="Arial"/>
                  </a:rPr>
                  <a:t>";</a:t>
                </a:r>
                <a:endParaRPr lang="en-US" sz="3700" kern="0" smtClean="0">
                  <a:solidFill>
                    <a:srgbClr val="000000"/>
                  </a:solidFill>
                  <a:cs typeface="Arial" panose="020B0604020202020204" pitchFamily="34" charset="0"/>
                  <a:sym typeface="Arial"/>
                </a:endParaRPr>
              </a:p>
              <a:p>
                <a:pPr marL="571500" indent="-571500" algn="just">
                  <a:lnSpc>
                    <a:spcPct val="150000"/>
                  </a:lnSpc>
                  <a:buClr>
                    <a:srgbClr val="000000"/>
                  </a:buClr>
                  <a:buFont typeface="Arial" panose="020B0604020202020204" pitchFamily="34" charset="0"/>
                  <a:buChar char="•"/>
                </a:pPr>
                <a14:m>
                  <m:oMath xmlns:m="http://schemas.openxmlformats.org/officeDocument/2006/math">
                    <m:r>
                      <a:rPr lang="vi-VN" sz="3700" i="1" kern="0" smtClean="0">
                        <a:solidFill>
                          <a:srgbClr val="000000"/>
                        </a:solidFill>
                        <a:latin typeface="Cambria Math" panose="02040503050406030204" pitchFamily="18" charset="0"/>
                        <a:cs typeface="Arial" panose="020B0604020202020204" pitchFamily="34" charset="0"/>
                        <a:sym typeface="Arial"/>
                      </a:rPr>
                      <m:t>𝐶</m:t>
                    </m:r>
                    <m:r>
                      <a:rPr lang="en-US" sz="3700" b="0" i="1" kern="0" smtClean="0">
                        <a:solidFill>
                          <a:srgbClr val="000000"/>
                        </a:solidFill>
                        <a:latin typeface="Cambria Math" panose="02040503050406030204" pitchFamily="18" charset="0"/>
                        <a:cs typeface="Arial" panose="020B0604020202020204" pitchFamily="34" charset="0"/>
                        <a:sym typeface="Arial"/>
                      </a:rPr>
                      <m:t> </m:t>
                    </m:r>
                  </m:oMath>
                </a14:m>
                <a:r>
                  <a:rPr lang="vi-VN" sz="3700" kern="0">
                    <a:solidFill>
                      <a:srgbClr val="000000"/>
                    </a:solidFill>
                    <a:cs typeface="Arial" panose="020B0604020202020204" pitchFamily="34" charset="0"/>
                    <a:sym typeface="Arial"/>
                  </a:rPr>
                  <a:t>: "Số chấm xuất hiện trên con xúc xắc là số lẻ".</a:t>
                </a:r>
              </a:p>
            </p:txBody>
          </p:sp>
        </mc:Choice>
        <mc:Fallback>
          <p:sp>
            <p:nvSpPr>
              <p:cNvPr id="13" name="Rectangle 12"/>
              <p:cNvSpPr>
                <a:spLocks noRot="1" noChangeAspect="1" noMove="1" noResize="1" noEditPoints="1" noAdjustHandles="1" noChangeArrowheads="1" noChangeShapeType="1" noTextEdit="1"/>
              </p:cNvSpPr>
              <p:nvPr/>
            </p:nvSpPr>
            <p:spPr>
              <a:xfrm>
                <a:off x="1981200" y="260829"/>
                <a:ext cx="15087600" cy="5216813"/>
              </a:xfrm>
              <a:prstGeom prst="rect">
                <a:avLst/>
              </a:prstGeom>
              <a:blipFill>
                <a:blip r:embed="rId4"/>
                <a:stretch>
                  <a:fillRect l="-1253" b="-1519"/>
                </a:stretch>
              </a:blipFill>
            </p:spPr>
            <p:txBody>
              <a:bodyPr/>
              <a:lstStyle/>
              <a:p>
                <a:r>
                  <a:rPr lang="en-US">
                    <a:noFill/>
                  </a:rPr>
                  <a:t> </a:t>
                </a:r>
              </a:p>
            </p:txBody>
          </p:sp>
        </mc:Fallback>
      </mc:AlternateContent>
      <p:sp>
        <p:nvSpPr>
          <p:cNvPr id="14" name="Rectangle 13"/>
          <p:cNvSpPr/>
          <p:nvPr/>
        </p:nvSpPr>
        <p:spPr>
          <a:xfrm>
            <a:off x="6470984" y="5372100"/>
            <a:ext cx="1239442" cy="840871"/>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37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2" name="Rectangle 1"/>
              <p:cNvSpPr/>
              <p:nvPr/>
            </p:nvSpPr>
            <p:spPr>
              <a:xfrm>
                <a:off x="1981200" y="6362700"/>
                <a:ext cx="12115800" cy="3633944"/>
              </a:xfrm>
              <a:prstGeom prst="rect">
                <a:avLst/>
              </a:prstGeom>
            </p:spPr>
            <p:txBody>
              <a:bodyPr wrap="square">
                <a:spAutoFit/>
              </a:bodyPr>
              <a:lstStyle/>
              <a:p>
                <a:pPr algn="just">
                  <a:lnSpc>
                    <a:spcPct val="150000"/>
                  </a:lnSpc>
                  <a:spcBef>
                    <a:spcPts val="300"/>
                  </a:spcBef>
                  <a:spcAft>
                    <a:spcPts val="300"/>
                  </a:spcAft>
                </a:pPr>
                <a:r>
                  <a:rPr lang="fr-FR" sz="3700">
                    <a:latin typeface="Arial" panose="020B0604020202020204" pitchFamily="34" charset="0"/>
                    <a:ea typeface="Calibri" panose="020F0502020204030204" pitchFamily="34" charset="0"/>
                    <a:cs typeface="Arial" panose="020B0604020202020204" pitchFamily="34" charset="0"/>
                  </a:rPr>
                  <a:t>a) Các kết quả thực nghiệm là: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1;2;3;4;5;6</m:t>
                    </m:r>
                  </m:oMath>
                </a14:m>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fr-FR" sz="3700">
                    <a:effectLst/>
                    <a:latin typeface="Arial" panose="020B0604020202020204" pitchFamily="34" charset="0"/>
                    <a:ea typeface="Calibri" panose="020F0502020204030204" pitchFamily="34" charset="0"/>
                    <a:cs typeface="Arial" panose="020B0604020202020204" pitchFamily="34" charset="0"/>
                  </a:rPr>
                  <a:t>b</a:t>
                </a:r>
                <a:r>
                  <a:rPr lang="fr-FR" sz="3700">
                    <a:effectLst/>
                    <a:latin typeface="Arial" panose="020B0604020202020204" pitchFamily="34" charset="0"/>
                    <a:ea typeface="Calibri" panose="020F0502020204030204" pitchFamily="34" charset="0"/>
                    <a:cs typeface="Arial" panose="020B0604020202020204" pitchFamily="34" charset="0"/>
                  </a:rPr>
                  <a:t>) </a:t>
                </a:r>
                <a:r>
                  <a:rPr lang="fr-FR" sz="3700" smtClean="0">
                    <a:effectLst/>
                    <a:latin typeface="Arial" panose="020B0604020202020204" pitchFamily="34" charset="0"/>
                    <a:ea typeface="Calibri" panose="020F0502020204030204" pitchFamily="34" charset="0"/>
                    <a:cs typeface="Arial" panose="020B0604020202020204" pitchFamily="34" charset="0"/>
                  </a:rPr>
                  <a:t>Các </a:t>
                </a:r>
                <a:r>
                  <a:rPr lang="fr-FR" sz="3700">
                    <a:effectLst/>
                    <a:latin typeface="Arial" panose="020B0604020202020204" pitchFamily="34" charset="0"/>
                    <a:ea typeface="Calibri" panose="020F0502020204030204" pitchFamily="34" charset="0"/>
                    <a:cs typeface="Arial" panose="020B0604020202020204" pitchFamily="34" charset="0"/>
                  </a:rPr>
                  <a:t>kết quả thuận lợi cho biến cố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𝐴</m:t>
                    </m:r>
                  </m:oMath>
                </a14:m>
                <a:r>
                  <a:rPr lang="fr-FR" sz="37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d>
                      <m:dPr>
                        <m:begChr m:val="{"/>
                        <m:endChr m:val="}"/>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700" i="1">
                            <a:effectLst/>
                            <a:latin typeface="Cambria Math" panose="02040503050406030204" pitchFamily="18" charset="0"/>
                            <a:ea typeface="Calibri" panose="020F0502020204030204" pitchFamily="34" charset="0"/>
                            <a:cs typeface="Times New Roman" panose="02020603050405020304" pitchFamily="18" charset="0"/>
                          </a:rPr>
                          <m:t>4;6</m:t>
                        </m:r>
                      </m:e>
                    </m:d>
                  </m:oMath>
                </a14:m>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fr-FR" sz="3700" smtClean="0">
                    <a:effectLst/>
                    <a:latin typeface="Arial" panose="020B0604020202020204" pitchFamily="34" charset="0"/>
                    <a:ea typeface="Calibri" panose="020F0502020204030204" pitchFamily="34" charset="0"/>
                    <a:cs typeface="Arial" panose="020B0604020202020204" pitchFamily="34" charset="0"/>
                  </a:rPr>
                  <a:t>    Các </a:t>
                </a:r>
                <a:r>
                  <a:rPr lang="fr-FR" sz="3700">
                    <a:effectLst/>
                    <a:latin typeface="Arial" panose="020B0604020202020204" pitchFamily="34" charset="0"/>
                    <a:ea typeface="Calibri" panose="020F0502020204030204" pitchFamily="34" charset="0"/>
                    <a:cs typeface="Arial" panose="020B0604020202020204" pitchFamily="34" charset="0"/>
                  </a:rPr>
                  <a:t>kết quả thuận lợi cho biến cố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𝐵</m:t>
                    </m:r>
                  </m:oMath>
                </a14:m>
                <a:r>
                  <a:rPr lang="fr-FR" sz="37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d>
                      <m:dPr>
                        <m:begChr m:val="{"/>
                        <m:endChr m:val="}"/>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700" i="1">
                            <a:effectLst/>
                            <a:latin typeface="Cambria Math" panose="02040503050406030204" pitchFamily="18" charset="0"/>
                            <a:ea typeface="Calibri" panose="020F0502020204030204" pitchFamily="34" charset="0"/>
                            <a:cs typeface="Times New Roman" panose="02020603050405020304" pitchFamily="18" charset="0"/>
                          </a:rPr>
                          <m:t>1;2;3;4</m:t>
                        </m:r>
                      </m:e>
                    </m:d>
                  </m:oMath>
                </a14:m>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fr-FR" sz="3700" smtClean="0">
                    <a:effectLst/>
                    <a:latin typeface="Arial" panose="020B0604020202020204" pitchFamily="34" charset="0"/>
                    <a:ea typeface="Calibri" panose="020F0502020204030204" pitchFamily="34" charset="0"/>
                    <a:cs typeface="Arial" panose="020B0604020202020204" pitchFamily="34" charset="0"/>
                  </a:rPr>
                  <a:t>    Các </a:t>
                </a:r>
                <a:r>
                  <a:rPr lang="fr-FR" sz="3700">
                    <a:effectLst/>
                    <a:latin typeface="Arial" panose="020B0604020202020204" pitchFamily="34" charset="0"/>
                    <a:ea typeface="Calibri" panose="020F0502020204030204" pitchFamily="34" charset="0"/>
                    <a:cs typeface="Arial" panose="020B0604020202020204" pitchFamily="34" charset="0"/>
                  </a:rPr>
                  <a:t>kết quả thuận lợi cho biến cố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𝐶</m:t>
                    </m:r>
                  </m:oMath>
                </a14:m>
                <a:r>
                  <a:rPr lang="fr-FR" sz="37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d>
                      <m:dPr>
                        <m:begChr m:val="{"/>
                        <m:endChr m:val="}"/>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700" i="1">
                            <a:effectLst/>
                            <a:latin typeface="Cambria Math" panose="02040503050406030204" pitchFamily="18" charset="0"/>
                            <a:ea typeface="Calibri" panose="020F0502020204030204" pitchFamily="34" charset="0"/>
                            <a:cs typeface="Times New Roman" panose="02020603050405020304" pitchFamily="18" charset="0"/>
                          </a:rPr>
                          <m:t>1;3;5</m:t>
                        </m:r>
                      </m:e>
                    </m:d>
                  </m:oMath>
                </a14:m>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981200" y="6362700"/>
                <a:ext cx="12115800" cy="3633944"/>
              </a:xfrm>
              <a:prstGeom prst="rect">
                <a:avLst/>
              </a:prstGeom>
              <a:blipFill>
                <a:blip r:embed="rId5"/>
                <a:stretch>
                  <a:fillRect l="-1559" b="-5537"/>
                </a:stretch>
              </a:blipFill>
            </p:spPr>
            <p:txBody>
              <a:bodyPr/>
              <a:lstStyle/>
              <a:p>
                <a:r>
                  <a:rPr lang="en-US">
                    <a:noFill/>
                  </a:rPr>
                  <a:t> </a:t>
                </a:r>
              </a:p>
            </p:txBody>
          </p:sp>
        </mc:Fallback>
      </mc:AlternateContent>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20800" y="2476500"/>
            <a:ext cx="4225020" cy="3135923"/>
          </a:xfrm>
          <a:prstGeom prst="rect">
            <a:avLst/>
          </a:prstGeom>
        </p:spPr>
      </p:pic>
    </p:spTree>
    <p:extLst>
      <p:ext uri="{BB962C8B-B14F-4D97-AF65-F5344CB8AC3E}">
        <p14:creationId xmlns:p14="http://schemas.microsoft.com/office/powerpoint/2010/main" val="2154568226"/>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wipe(down)">
                                      <p:cBhvr>
                                        <p:cTn id="24" dur="500"/>
                                        <p:tgtEl>
                                          <p:spTgt spid="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fade">
                                      <p:cBhvr>
                                        <p:cTn id="29" dur="500"/>
                                        <p:tgtEl>
                                          <p:spTgt spid="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Effect transition="in" filter="randombar(horizontal)">
                                      <p:cBhvr>
                                        <p:cTn id="34" dur="500"/>
                                        <p:tgtEl>
                                          <p:spTgt spid="2">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animEffect transition="in" filter="wipe(left)">
                                      <p:cBhvr>
                                        <p:cTn id="3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7"/>
          <p:cNvGrpSpPr/>
          <p:nvPr/>
        </p:nvGrpSpPr>
        <p:grpSpPr>
          <a:xfrm>
            <a:off x="533400" y="495300"/>
            <a:ext cx="17221200" cy="9340516"/>
            <a:chOff x="0" y="0"/>
            <a:chExt cx="4521135" cy="2620190"/>
          </a:xfrm>
        </p:grpSpPr>
        <p:sp>
          <p:nvSpPr>
            <p:cNvPr id="17"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8"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p:cNvPicPr>
            <a:picLocks noChangeAspect="1"/>
          </p:cNvPicPr>
          <p:nvPr/>
        </p:nvPicPr>
        <p:blipFill>
          <a:blip r:embed="rId2"/>
          <a:stretch>
            <a:fillRect/>
          </a:stretch>
        </p:blipFill>
        <p:spPr>
          <a:xfrm rot="1033155" flipH="1">
            <a:off x="140169" y="8897485"/>
            <a:ext cx="1340100" cy="1149892"/>
          </a:xfrm>
          <a:prstGeom prst="rect">
            <a:avLst/>
          </a:prstGeom>
        </p:spPr>
      </p:pic>
      <mc:AlternateContent xmlns:mc="http://schemas.openxmlformats.org/markup-compatibility/2006">
        <mc:Choice xmlns:a14="http://schemas.microsoft.com/office/drawing/2010/main" Requires="a14">
          <p:sp>
            <p:nvSpPr>
              <p:cNvPr id="19" name="Rectangle 18"/>
              <p:cNvSpPr/>
              <p:nvPr/>
            </p:nvSpPr>
            <p:spPr>
              <a:xfrm>
                <a:off x="1036466" y="952500"/>
                <a:ext cx="16215068" cy="7480317"/>
              </a:xfrm>
              <a:prstGeom prst="rect">
                <a:avLst/>
              </a:prstGeom>
            </p:spPr>
            <p:txBody>
              <a:bodyPr wrap="square">
                <a:spAutoFit/>
              </a:bodyPr>
              <a:lstStyle/>
              <a:p>
                <a:pPr algn="just">
                  <a:lnSpc>
                    <a:spcPct val="175000"/>
                  </a:lnSpc>
                  <a:buClr>
                    <a:srgbClr val="000000"/>
                  </a:buClr>
                  <a:buFont typeface="Arial"/>
                  <a:buNone/>
                </a:pPr>
                <a:r>
                  <a:rPr lang="en-US" sz="4000" b="1" smtClean="0">
                    <a:solidFill>
                      <a:srgbClr val="1F497D"/>
                    </a:solidFill>
                    <a:latin typeface="Arial"/>
                    <a:ea typeface="Times New Roman" panose="02020603050405020304" pitchFamily="18" charset="0"/>
                    <a:cs typeface="Arial" panose="020B0604020202020204" pitchFamily="34" charset="0"/>
                    <a:sym typeface="Arial"/>
                  </a:rPr>
                  <a:t>Bài </a:t>
                </a:r>
                <a:r>
                  <a:rPr lang="en-US" sz="4000" b="1">
                    <a:solidFill>
                      <a:srgbClr val="1F497D"/>
                    </a:solidFill>
                    <a:latin typeface="Arial"/>
                    <a:ea typeface="Times New Roman" panose="02020603050405020304" pitchFamily="18" charset="0"/>
                    <a:cs typeface="Arial" panose="020B0604020202020204" pitchFamily="34" charset="0"/>
                    <a:sym typeface="Arial"/>
                  </a:rPr>
                  <a:t>tập </a:t>
                </a:r>
                <a:r>
                  <a:rPr lang="en-US" sz="4000" b="1" smtClean="0">
                    <a:solidFill>
                      <a:srgbClr val="1F497D"/>
                    </a:solidFill>
                    <a:latin typeface="Arial"/>
                    <a:ea typeface="Times New Roman" panose="02020603050405020304" pitchFamily="18" charset="0"/>
                    <a:cs typeface="Arial" panose="020B0604020202020204" pitchFamily="34" charset="0"/>
                    <a:sym typeface="Arial"/>
                  </a:rPr>
                  <a:t>8.2 </a:t>
                </a:r>
                <a:r>
                  <a:rPr lang="en-US" sz="4000" b="1">
                    <a:solidFill>
                      <a:srgbClr val="1F497D"/>
                    </a:solidFill>
                    <a:latin typeface="Arial"/>
                    <a:ea typeface="Times New Roman" panose="02020603050405020304" pitchFamily="18" charset="0"/>
                    <a:cs typeface="Arial" panose="020B0604020202020204" pitchFamily="34" charset="0"/>
                    <a:sym typeface="Arial"/>
                  </a:rPr>
                  <a:t>(SGK </a:t>
                </a:r>
                <a:r>
                  <a:rPr lang="en-US" sz="4000" b="1">
                    <a:solidFill>
                      <a:srgbClr val="1F497D"/>
                    </a:solidFill>
                    <a:latin typeface="Arial"/>
                    <a:ea typeface="Times New Roman" panose="02020603050405020304" pitchFamily="18" charset="0"/>
                    <a:cs typeface="Arial" panose="020B0604020202020204" pitchFamily="34" charset="0"/>
                    <a:sym typeface="Arial"/>
                  </a:rPr>
                  <a:t>– </a:t>
                </a:r>
                <a:r>
                  <a:rPr lang="en-US" sz="4000" b="1" smtClean="0">
                    <a:solidFill>
                      <a:srgbClr val="1F497D"/>
                    </a:solidFill>
                    <a:latin typeface="Arial"/>
                    <a:ea typeface="Times New Roman" panose="02020603050405020304" pitchFamily="18" charset="0"/>
                    <a:cs typeface="Arial" panose="020B0604020202020204" pitchFamily="34" charset="0"/>
                    <a:sym typeface="Arial"/>
                  </a:rPr>
                  <a:t>tr62)</a:t>
                </a:r>
                <a:r>
                  <a:rPr lang="vi-VN" sz="4000" b="1" smtClean="0">
                    <a:solidFill>
                      <a:srgbClr val="1F497D"/>
                    </a:solidFill>
                    <a:ea typeface="Times New Roman" panose="02020603050405020304" pitchFamily="18" charset="0"/>
                    <a:cs typeface="Arial" panose="020B0604020202020204" pitchFamily="34" charset="0"/>
                    <a:sym typeface="Arial"/>
                  </a:rPr>
                  <a:t> </a:t>
                </a:r>
                <a:r>
                  <a:rPr lang="vi-VN" sz="4000" kern="0">
                    <a:solidFill>
                      <a:srgbClr val="000000"/>
                    </a:solidFill>
                    <a:cs typeface="Arial" panose="020B0604020202020204" pitchFamily="34" charset="0"/>
                    <a:sym typeface="Arial"/>
                  </a:rPr>
                  <a:t>Một hộp đựng 12 tấm thẻ, được ghi số 1; 2; …; 12. Bạn Nam rút ngẫu nhiên một thẻ từ trong </a:t>
                </a:r>
                <a:r>
                  <a:rPr lang="vi-VN" sz="4000" kern="0">
                    <a:solidFill>
                      <a:srgbClr val="000000"/>
                    </a:solidFill>
                    <a:cs typeface="Arial" panose="020B0604020202020204" pitchFamily="34" charset="0"/>
                    <a:sym typeface="Arial"/>
                  </a:rPr>
                  <a:t>hộp</a:t>
                </a:r>
                <a:r>
                  <a:rPr lang="vi-VN" sz="4000" kern="0" smtClean="0">
                    <a:solidFill>
                      <a:srgbClr val="000000"/>
                    </a:solidFill>
                    <a:cs typeface="Arial" panose="020B0604020202020204" pitchFamily="34" charset="0"/>
                    <a:sym typeface="Arial"/>
                  </a:rPr>
                  <a:t>.</a:t>
                </a:r>
                <a:endParaRPr lang="en-US" sz="4000" kern="0" smtClean="0">
                  <a:solidFill>
                    <a:srgbClr val="000000"/>
                  </a:solidFill>
                  <a:cs typeface="Arial" panose="020B0604020202020204" pitchFamily="34" charset="0"/>
                  <a:sym typeface="Arial"/>
                </a:endParaRPr>
              </a:p>
              <a:p>
                <a:pPr algn="just">
                  <a:lnSpc>
                    <a:spcPct val="175000"/>
                  </a:lnSpc>
                  <a:buClr>
                    <a:srgbClr val="000000"/>
                  </a:buClr>
                  <a:buFont typeface="Arial"/>
                  <a:buNone/>
                </a:pPr>
                <a:r>
                  <a:rPr lang="vi-VN" sz="4000" kern="0">
                    <a:solidFill>
                      <a:srgbClr val="000000"/>
                    </a:solidFill>
                    <a:cs typeface="Arial" panose="020B0604020202020204" pitchFamily="34" charset="0"/>
                    <a:sym typeface="Arial"/>
                  </a:rPr>
                  <a:t>a) Liệt kê các kết quả có thể của hành động </a:t>
                </a:r>
                <a:r>
                  <a:rPr lang="vi-VN" sz="4000" kern="0">
                    <a:solidFill>
                      <a:srgbClr val="000000"/>
                    </a:solidFill>
                    <a:cs typeface="Arial" panose="020B0604020202020204" pitchFamily="34" charset="0"/>
                    <a:sym typeface="Arial"/>
                  </a:rPr>
                  <a:t>trên</a:t>
                </a:r>
                <a:r>
                  <a:rPr lang="vi-VN" sz="4000" kern="0" smtClean="0">
                    <a:solidFill>
                      <a:srgbClr val="000000"/>
                    </a:solidFill>
                    <a:cs typeface="Arial" panose="020B0604020202020204" pitchFamily="34" charset="0"/>
                    <a:sym typeface="Arial"/>
                  </a:rPr>
                  <a:t>.</a:t>
                </a:r>
                <a:endParaRPr lang="vi-VN" sz="4000" kern="0">
                  <a:solidFill>
                    <a:srgbClr val="000000"/>
                  </a:solidFill>
                  <a:cs typeface="Arial" panose="020B0604020202020204" pitchFamily="34" charset="0"/>
                  <a:sym typeface="Arial"/>
                </a:endParaRPr>
              </a:p>
              <a:p>
                <a:pPr algn="just">
                  <a:lnSpc>
                    <a:spcPct val="175000"/>
                  </a:lnSpc>
                  <a:buClr>
                    <a:srgbClr val="000000"/>
                  </a:buClr>
                  <a:buFont typeface="Arial"/>
                  <a:buNone/>
                </a:pPr>
                <a:r>
                  <a:rPr lang="vi-VN" sz="4000" kern="0">
                    <a:solidFill>
                      <a:srgbClr val="000000"/>
                    </a:solidFill>
                    <a:cs typeface="Arial" panose="020B0604020202020204" pitchFamily="34" charset="0"/>
                    <a:sym typeface="Arial"/>
                  </a:rPr>
                  <a:t>b) Liệt kê các kết quả thuận lợi cho các biến cố </a:t>
                </a:r>
                <a:r>
                  <a:rPr lang="vi-VN" sz="4000" kern="0">
                    <a:solidFill>
                      <a:srgbClr val="000000"/>
                    </a:solidFill>
                    <a:cs typeface="Arial" panose="020B0604020202020204" pitchFamily="34" charset="0"/>
                    <a:sym typeface="Arial"/>
                  </a:rPr>
                  <a:t>sau</a:t>
                </a:r>
                <a:r>
                  <a:rPr lang="vi-VN" sz="4000" kern="0" smtClean="0">
                    <a:solidFill>
                      <a:srgbClr val="000000"/>
                    </a:solidFill>
                    <a:cs typeface="Arial" panose="020B0604020202020204" pitchFamily="34" charset="0"/>
                    <a:sym typeface="Arial"/>
                  </a:rPr>
                  <a:t>:</a:t>
                </a:r>
                <a:endParaRPr lang="vi-VN" sz="4000" kern="0">
                  <a:solidFill>
                    <a:srgbClr val="000000"/>
                  </a:solidFill>
                  <a:cs typeface="Arial" panose="020B0604020202020204" pitchFamily="34" charset="0"/>
                  <a:sym typeface="Arial"/>
                </a:endParaRPr>
              </a:p>
              <a:p>
                <a:pPr marL="571500" indent="-571500" algn="just">
                  <a:lnSpc>
                    <a:spcPct val="175000"/>
                  </a:lnSpc>
                  <a:buClr>
                    <a:srgbClr val="000000"/>
                  </a:buClr>
                  <a:buFontTx/>
                  <a:buChar char="-"/>
                </a:pPr>
                <a14:m>
                  <m:oMath xmlns:m="http://schemas.openxmlformats.org/officeDocument/2006/math">
                    <m:r>
                      <a:rPr lang="vi-VN" sz="4000" i="1" kern="0" smtClean="0">
                        <a:solidFill>
                          <a:srgbClr val="000000"/>
                        </a:solidFill>
                        <a:latin typeface="Cambria Math" panose="02040503050406030204" pitchFamily="18" charset="0"/>
                        <a:cs typeface="Arial" panose="020B0604020202020204" pitchFamily="34" charset="0"/>
                        <a:sym typeface="Arial"/>
                      </a:rPr>
                      <m:t>𝐴</m:t>
                    </m:r>
                  </m:oMath>
                </a14:m>
                <a:r>
                  <a:rPr lang="vi-VN" sz="4000" kern="0">
                    <a:solidFill>
                      <a:srgbClr val="000000"/>
                    </a:solidFill>
                    <a:cs typeface="Arial" panose="020B0604020202020204" pitchFamily="34" charset="0"/>
                    <a:sym typeface="Arial"/>
                  </a:rPr>
                  <a:t>: “Rút được tấm thẻ ghi số </a:t>
                </a:r>
                <a:r>
                  <a:rPr lang="vi-VN" sz="4000" kern="0">
                    <a:solidFill>
                      <a:srgbClr val="000000"/>
                    </a:solidFill>
                    <a:cs typeface="Arial" panose="020B0604020202020204" pitchFamily="34" charset="0"/>
                    <a:sym typeface="Arial"/>
                  </a:rPr>
                  <a:t>chẵn</a:t>
                </a:r>
                <a:r>
                  <a:rPr lang="vi-VN" sz="4000" kern="0" smtClean="0">
                    <a:solidFill>
                      <a:srgbClr val="000000"/>
                    </a:solidFill>
                    <a:cs typeface="Arial" panose="020B0604020202020204" pitchFamily="34" charset="0"/>
                    <a:sym typeface="Arial"/>
                  </a:rPr>
                  <a:t>”;</a:t>
                </a:r>
                <a:endParaRPr lang="en-US" sz="4000" kern="0">
                  <a:solidFill>
                    <a:srgbClr val="000000"/>
                  </a:solidFill>
                  <a:cs typeface="Arial" panose="020B0604020202020204" pitchFamily="34" charset="0"/>
                  <a:sym typeface="Arial"/>
                </a:endParaRPr>
              </a:p>
              <a:p>
                <a:pPr marL="571500" indent="-571500" algn="just">
                  <a:lnSpc>
                    <a:spcPct val="175000"/>
                  </a:lnSpc>
                  <a:buClr>
                    <a:srgbClr val="000000"/>
                  </a:buClr>
                  <a:buFontTx/>
                  <a:buChar char="-"/>
                </a:pPr>
                <a14:m>
                  <m:oMath xmlns:m="http://schemas.openxmlformats.org/officeDocument/2006/math">
                    <m:r>
                      <a:rPr lang="vi-VN" sz="4000" i="1" kern="0" smtClean="0">
                        <a:solidFill>
                          <a:srgbClr val="000000"/>
                        </a:solidFill>
                        <a:latin typeface="Cambria Math" panose="02040503050406030204" pitchFamily="18" charset="0"/>
                        <a:cs typeface="Arial" panose="020B0604020202020204" pitchFamily="34" charset="0"/>
                        <a:sym typeface="Arial"/>
                      </a:rPr>
                      <m:t>𝐵</m:t>
                    </m:r>
                  </m:oMath>
                </a14:m>
                <a:r>
                  <a:rPr lang="vi-VN" sz="4000" kern="0">
                    <a:solidFill>
                      <a:srgbClr val="000000"/>
                    </a:solidFill>
                    <a:cs typeface="Arial" panose="020B0604020202020204" pitchFamily="34" charset="0"/>
                    <a:sym typeface="Arial"/>
                  </a:rPr>
                  <a:t>: “Rút được tấm thẻ ghi số nguyên </a:t>
                </a:r>
                <a:r>
                  <a:rPr lang="vi-VN" sz="4000" kern="0">
                    <a:solidFill>
                      <a:srgbClr val="000000"/>
                    </a:solidFill>
                    <a:cs typeface="Arial" panose="020B0604020202020204" pitchFamily="34" charset="0"/>
                    <a:sym typeface="Arial"/>
                  </a:rPr>
                  <a:t>tố</a:t>
                </a:r>
                <a:r>
                  <a:rPr lang="vi-VN" sz="4000" kern="0" smtClean="0">
                    <a:solidFill>
                      <a:srgbClr val="000000"/>
                    </a:solidFill>
                    <a:cs typeface="Arial" panose="020B0604020202020204" pitchFamily="34" charset="0"/>
                    <a:sym typeface="Arial"/>
                  </a:rPr>
                  <a:t>”;</a:t>
                </a:r>
                <a:endParaRPr lang="en-US" sz="4000" kern="0">
                  <a:solidFill>
                    <a:srgbClr val="000000"/>
                  </a:solidFill>
                  <a:cs typeface="Arial" panose="020B0604020202020204" pitchFamily="34" charset="0"/>
                  <a:sym typeface="Arial"/>
                </a:endParaRPr>
              </a:p>
              <a:p>
                <a:pPr marL="571500" indent="-571500" algn="just">
                  <a:lnSpc>
                    <a:spcPct val="175000"/>
                  </a:lnSpc>
                  <a:buClr>
                    <a:srgbClr val="000000"/>
                  </a:buClr>
                  <a:buFontTx/>
                  <a:buChar char="-"/>
                </a:pPr>
                <a14:m>
                  <m:oMath xmlns:m="http://schemas.openxmlformats.org/officeDocument/2006/math">
                    <m:r>
                      <a:rPr lang="vi-VN" sz="4000" i="1" kern="0" smtClean="0">
                        <a:solidFill>
                          <a:srgbClr val="000000"/>
                        </a:solidFill>
                        <a:latin typeface="Cambria Math" panose="02040503050406030204" pitchFamily="18" charset="0"/>
                        <a:cs typeface="Arial" panose="020B0604020202020204" pitchFamily="34" charset="0"/>
                        <a:sym typeface="Arial"/>
                      </a:rPr>
                      <m:t>𝐶</m:t>
                    </m:r>
                  </m:oMath>
                </a14:m>
                <a:r>
                  <a:rPr lang="vi-VN" sz="4000" kern="0">
                    <a:solidFill>
                      <a:srgbClr val="000000"/>
                    </a:solidFill>
                    <a:cs typeface="Arial" panose="020B0604020202020204" pitchFamily="34" charset="0"/>
                    <a:sym typeface="Arial"/>
                  </a:rPr>
                  <a:t>: “Rút được tấm thẻ ghi số chính phương”.</a:t>
                </a:r>
              </a:p>
            </p:txBody>
          </p:sp>
        </mc:Choice>
        <mc:Fallback>
          <p:sp>
            <p:nvSpPr>
              <p:cNvPr id="19" name="Rectangle 18"/>
              <p:cNvSpPr>
                <a:spLocks noRot="1" noChangeAspect="1" noMove="1" noResize="1" noEditPoints="1" noAdjustHandles="1" noChangeArrowheads="1" noChangeShapeType="1" noTextEdit="1"/>
              </p:cNvSpPr>
              <p:nvPr/>
            </p:nvSpPr>
            <p:spPr>
              <a:xfrm>
                <a:off x="1036466" y="952500"/>
                <a:ext cx="16215068" cy="7480317"/>
              </a:xfrm>
              <a:prstGeom prst="rect">
                <a:avLst/>
              </a:prstGeom>
              <a:blipFill>
                <a:blip r:embed="rId3"/>
                <a:stretch>
                  <a:fillRect l="-1316" r="-1353" b="-2526"/>
                </a:stretch>
              </a:blipFill>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a:off x="15339633" y="6972300"/>
            <a:ext cx="2163434" cy="2652531"/>
          </a:xfrm>
          <a:prstGeom prst="rect">
            <a:avLst/>
          </a:prstGeom>
        </p:spPr>
      </p:pic>
    </p:spTree>
    <p:extLst>
      <p:ext uri="{BB962C8B-B14F-4D97-AF65-F5344CB8AC3E}">
        <p14:creationId xmlns:p14="http://schemas.microsoft.com/office/powerpoint/2010/main" val="3904836889"/>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7"/>
          <p:cNvGrpSpPr/>
          <p:nvPr/>
        </p:nvGrpSpPr>
        <p:grpSpPr>
          <a:xfrm>
            <a:off x="533400" y="495300"/>
            <a:ext cx="17221200" cy="9340516"/>
            <a:chOff x="0" y="0"/>
            <a:chExt cx="4521135" cy="2620190"/>
          </a:xfrm>
        </p:grpSpPr>
        <p:sp>
          <p:nvSpPr>
            <p:cNvPr id="17"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8"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p:cNvPicPr>
            <a:picLocks noChangeAspect="1"/>
          </p:cNvPicPr>
          <p:nvPr/>
        </p:nvPicPr>
        <p:blipFill>
          <a:blip r:embed="rId2"/>
          <a:stretch>
            <a:fillRect/>
          </a:stretch>
        </p:blipFill>
        <p:spPr>
          <a:xfrm rot="1033155" flipH="1">
            <a:off x="140169" y="8897485"/>
            <a:ext cx="1340100" cy="1149892"/>
          </a:xfrm>
          <a:prstGeom prst="rect">
            <a:avLst/>
          </a:prstGeom>
        </p:spPr>
      </p:pic>
      <p:pic>
        <p:nvPicPr>
          <p:cNvPr id="4" name="Picture 3"/>
          <p:cNvPicPr>
            <a:picLocks noChangeAspect="1"/>
          </p:cNvPicPr>
          <p:nvPr/>
        </p:nvPicPr>
        <p:blipFill>
          <a:blip r:embed="rId3"/>
          <a:stretch>
            <a:fillRect/>
          </a:stretch>
        </p:blipFill>
        <p:spPr>
          <a:xfrm>
            <a:off x="16838600" y="8463144"/>
            <a:ext cx="1119567" cy="1372672"/>
          </a:xfrm>
          <a:prstGeom prst="rect">
            <a:avLst/>
          </a:prstGeom>
        </p:spPr>
      </p:pic>
      <p:sp>
        <p:nvSpPr>
          <p:cNvPr id="8" name="Rectangle 7"/>
          <p:cNvSpPr/>
          <p:nvPr/>
        </p:nvSpPr>
        <p:spPr>
          <a:xfrm>
            <a:off x="8480998" y="736707"/>
            <a:ext cx="1326004" cy="901593"/>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4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9" name="Rectangle 8"/>
              <p:cNvSpPr/>
              <p:nvPr/>
            </p:nvSpPr>
            <p:spPr>
              <a:xfrm>
                <a:off x="1245833" y="1790700"/>
                <a:ext cx="15796333" cy="6863417"/>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fr-FR"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Các kết quả có thể là tấm thẻ ghi một trong các số </a:t>
                </a:r>
                <a14:m>
                  <m:oMath xmlns:m="http://schemas.openxmlformats.org/officeDocument/2006/math">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1;2 ;…;12</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fr-FR"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571500" marR="0" lvl="0" indent="-571500" algn="just" defTabSz="914400" rtl="0" eaLnBrk="1" fontAlgn="auto" latinLnBrk="0" hangingPunct="1">
                  <a:lnSpc>
                    <a:spcPct val="150000"/>
                  </a:lnSpc>
                  <a:spcBef>
                    <a:spcPts val="300"/>
                  </a:spcBef>
                  <a:spcAft>
                    <a:spcPts val="300"/>
                  </a:spcAft>
                  <a:buClrTx/>
                  <a:buSzTx/>
                  <a:buFont typeface="Arial" panose="020B0604020202020204" pitchFamily="34" charset="0"/>
                  <a:buChar char="•"/>
                  <a:tabLst/>
                  <a:defRPr/>
                </a:pPr>
                <a:r>
                  <a:rPr kumimoji="0" lang="fr-FR"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Các </a:t>
                </a:r>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kết quả thuận lợi cho biến cố </a:t>
                </a:r>
                <a14:m>
                  <m:oMath xmlns:m="http://schemas.openxmlformats.org/officeDocument/2006/math">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𝐴</m:t>
                    </m:r>
                  </m:oMath>
                </a14:m>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là tấm thẻ ghi một trong các số </a:t>
                </a:r>
                <a14:m>
                  <m:oMath xmlns:m="http://schemas.openxmlformats.org/officeDocument/2006/math">
                    <m:d>
                      <m:dPr>
                        <m:begChr m:val="{"/>
                        <m:endChr m:val="}"/>
                        <m:ctrlP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d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2;4;6;8;10;12</m:t>
                        </m:r>
                      </m:e>
                    </m:d>
                  </m:oMath>
                </a14:m>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571500" marR="0" lvl="0" indent="-571500" algn="just" defTabSz="914400" rtl="0" eaLnBrk="1" fontAlgn="auto" latinLnBrk="0" hangingPunct="1">
                  <a:lnSpc>
                    <a:spcPct val="150000"/>
                  </a:lnSpc>
                  <a:spcBef>
                    <a:spcPts val="300"/>
                  </a:spcBef>
                  <a:spcAft>
                    <a:spcPts val="300"/>
                  </a:spcAft>
                  <a:buClrTx/>
                  <a:buSzTx/>
                  <a:buFont typeface="Arial" panose="020B0604020202020204" pitchFamily="34" charset="0"/>
                  <a:buChar char="•"/>
                  <a:tabLst/>
                  <a:defRPr/>
                </a:pPr>
                <a:r>
                  <a:rPr kumimoji="0" lang="fr-FR"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Các </a:t>
                </a:r>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kết quả thuận lợi cho biến cố </a:t>
                </a:r>
                <a14:m>
                  <m:oMath xmlns:m="http://schemas.openxmlformats.org/officeDocument/2006/math">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𝐵</m:t>
                    </m:r>
                  </m:oMath>
                </a14:m>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là tấm thẻ ghi một trong các số </a:t>
                </a:r>
                <a14:m>
                  <m:oMath xmlns:m="http://schemas.openxmlformats.org/officeDocument/2006/math">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2;3;5;7;11</m:t>
                    </m:r>
                  </m:oMath>
                </a14:m>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571500" marR="0" lvl="0" indent="-571500" algn="just" defTabSz="914400" rtl="0" eaLnBrk="1" fontAlgn="auto" latinLnBrk="0" hangingPunct="1">
                  <a:lnSpc>
                    <a:spcPct val="150000"/>
                  </a:lnSpc>
                  <a:spcBef>
                    <a:spcPts val="300"/>
                  </a:spcBef>
                  <a:spcAft>
                    <a:spcPts val="300"/>
                  </a:spcAft>
                  <a:buClrTx/>
                  <a:buSzTx/>
                  <a:buFont typeface="Arial" panose="020B0604020202020204" pitchFamily="34" charset="0"/>
                  <a:buChar char="•"/>
                  <a:tabLst/>
                  <a:defRPr/>
                </a:pPr>
                <a:r>
                  <a:rPr kumimoji="0" lang="fr-FR"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Các </a:t>
                </a:r>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kết quả thuận lợi cho biến cố </a:t>
                </a:r>
                <a14:m>
                  <m:oMath xmlns:m="http://schemas.openxmlformats.org/officeDocument/2006/math">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𝐶</m:t>
                    </m:r>
                  </m:oMath>
                </a14:m>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là tấm thẻ nghi số </a:t>
                </a:r>
                <a14:m>
                  <m:oMath xmlns:m="http://schemas.openxmlformats.org/officeDocument/2006/math">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4</m:t>
                    </m:r>
                  </m:oMath>
                </a14:m>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hoặc </a:t>
                </a:r>
                <a14:m>
                  <m:oMath xmlns:m="http://schemas.openxmlformats.org/officeDocument/2006/math">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9</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1245833" y="1790700"/>
                <a:ext cx="15796333" cy="6863417"/>
              </a:xfrm>
              <a:prstGeom prst="rect">
                <a:avLst/>
              </a:prstGeom>
              <a:blipFill>
                <a:blip r:embed="rId4"/>
                <a:stretch>
                  <a:fillRect l="-1350" r="-1350" b="-1243"/>
                </a:stretch>
              </a:blipFill>
            </p:spPr>
            <p:txBody>
              <a:bodyPr/>
              <a:lstStyle/>
              <a:p>
                <a:r>
                  <a:rPr lang="en-US">
                    <a:noFill/>
                  </a:rPr>
                  <a:t> </a:t>
                </a:r>
              </a:p>
            </p:txBody>
          </p:sp>
        </mc:Fallback>
      </mc:AlternateContent>
    </p:spTree>
    <p:extLst>
      <p:ext uri="{BB962C8B-B14F-4D97-AF65-F5344CB8AC3E}">
        <p14:creationId xmlns:p14="http://schemas.microsoft.com/office/powerpoint/2010/main" val="12076091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randombar(horizontal)">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up)">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fade">
                                      <p:cBhvr>
                                        <p:cTn id="3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95419" y="9258300"/>
            <a:ext cx="18678839" cy="1211190"/>
            <a:chOff x="0" y="0"/>
            <a:chExt cx="4919530" cy="318996"/>
          </a:xfrm>
        </p:grpSpPr>
        <p:sp>
          <p:nvSpPr>
            <p:cNvPr id="3" name="Freeform 3"/>
            <p:cNvSpPr/>
            <p:nvPr/>
          </p:nvSpPr>
          <p:spPr>
            <a:xfrm>
              <a:off x="0" y="0"/>
              <a:ext cx="4919530" cy="318996"/>
            </a:xfrm>
            <a:custGeom>
              <a:avLst/>
              <a:gdLst/>
              <a:ahLst/>
              <a:cxnLst/>
              <a:rect l="l" t="t" r="r" b="b"/>
              <a:pathLst>
                <a:path w="4919530" h="318996">
                  <a:moveTo>
                    <a:pt x="0" y="0"/>
                  </a:moveTo>
                  <a:lnTo>
                    <a:pt x="4919530" y="0"/>
                  </a:lnTo>
                  <a:lnTo>
                    <a:pt x="4919530" y="318996"/>
                  </a:lnTo>
                  <a:lnTo>
                    <a:pt x="0" y="318996"/>
                  </a:lnTo>
                  <a:close/>
                </a:path>
              </a:pathLst>
            </a:custGeom>
            <a:solidFill>
              <a:srgbClr val="A3DFBE"/>
            </a:solidFill>
            <a:ln w="28575" cap="sq">
              <a:solidFill>
                <a:srgbClr val="231F20"/>
              </a:solidFill>
              <a:prstDash val="solid"/>
              <a:miter/>
            </a:ln>
          </p:spPr>
        </p:sp>
        <p:sp>
          <p:nvSpPr>
            <p:cNvPr id="4" name="TextBox 4"/>
            <p:cNvSpPr txBox="1"/>
            <p:nvPr/>
          </p:nvSpPr>
          <p:spPr>
            <a:xfrm>
              <a:off x="0" y="-38100"/>
              <a:ext cx="4919530" cy="35709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40844"/>
            <a:ext cx="16230600" cy="8205312"/>
            <a:chOff x="0" y="0"/>
            <a:chExt cx="21640800" cy="10940416"/>
          </a:xfrm>
        </p:grpSpPr>
        <p:sp>
          <p:nvSpPr>
            <p:cNvPr id="6" name="Freeform 6"/>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grpSp>
      <p:grpSp>
        <p:nvGrpSpPr>
          <p:cNvPr id="8" name="Group 8"/>
          <p:cNvGrpSpPr/>
          <p:nvPr/>
        </p:nvGrpSpPr>
        <p:grpSpPr>
          <a:xfrm>
            <a:off x="6096000" y="1104900"/>
            <a:ext cx="11308327" cy="4378161"/>
            <a:chOff x="0" y="0"/>
            <a:chExt cx="2725844" cy="1510305"/>
          </a:xfrm>
        </p:grpSpPr>
        <p:sp>
          <p:nvSpPr>
            <p:cNvPr id="9" name="Freeform 9"/>
            <p:cNvSpPr/>
            <p:nvPr/>
          </p:nvSpPr>
          <p:spPr>
            <a:xfrm>
              <a:off x="0" y="0"/>
              <a:ext cx="2725844" cy="1510305"/>
            </a:xfrm>
            <a:custGeom>
              <a:avLst/>
              <a:gdLst/>
              <a:ahLst/>
              <a:cxnLst/>
              <a:rect l="l" t="t" r="r" b="b"/>
              <a:pathLst>
                <a:path w="2725844" h="1510305">
                  <a:moveTo>
                    <a:pt x="38150" y="0"/>
                  </a:moveTo>
                  <a:lnTo>
                    <a:pt x="2687694" y="0"/>
                  </a:lnTo>
                  <a:cubicBezTo>
                    <a:pt x="2708764" y="0"/>
                    <a:pt x="2725844" y="17080"/>
                    <a:pt x="2725844" y="38150"/>
                  </a:cubicBezTo>
                  <a:lnTo>
                    <a:pt x="2725844" y="1472155"/>
                  </a:lnTo>
                  <a:cubicBezTo>
                    <a:pt x="2725844" y="1493225"/>
                    <a:pt x="2708764" y="1510305"/>
                    <a:pt x="2687694" y="1510305"/>
                  </a:cubicBezTo>
                  <a:lnTo>
                    <a:pt x="38150" y="1510305"/>
                  </a:lnTo>
                  <a:cubicBezTo>
                    <a:pt x="17080" y="1510305"/>
                    <a:pt x="0" y="1493225"/>
                    <a:pt x="0" y="1472155"/>
                  </a:cubicBezTo>
                  <a:lnTo>
                    <a:pt x="0" y="38150"/>
                  </a:lnTo>
                  <a:cubicBezTo>
                    <a:pt x="0" y="17080"/>
                    <a:pt x="17080" y="0"/>
                    <a:pt x="38150"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2725844" cy="15484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flipH="1">
            <a:off x="619147" y="1914712"/>
            <a:ext cx="7381853" cy="11038285"/>
          </a:xfrm>
          <a:custGeom>
            <a:avLst/>
            <a:gdLst/>
            <a:ahLst/>
            <a:cxnLst/>
            <a:rect l="l" t="t" r="r" b="b"/>
            <a:pathLst>
              <a:path w="7381853" h="11038285">
                <a:moveTo>
                  <a:pt x="7381853" y="0"/>
                </a:moveTo>
                <a:lnTo>
                  <a:pt x="0" y="0"/>
                </a:lnTo>
                <a:lnTo>
                  <a:pt x="0" y="11038285"/>
                </a:lnTo>
                <a:lnTo>
                  <a:pt x="7381853" y="11038285"/>
                </a:lnTo>
                <a:lnTo>
                  <a:pt x="7381853"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rot="4263341">
            <a:off x="16577294" y="6247883"/>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a:off x="7184590" y="7962900"/>
            <a:ext cx="816410" cy="822525"/>
          </a:xfrm>
          <a:custGeom>
            <a:avLst/>
            <a:gdLst/>
            <a:ahLst/>
            <a:cxnLst/>
            <a:rect l="l" t="t" r="r" b="b"/>
            <a:pathLst>
              <a:path w="816410" h="822525">
                <a:moveTo>
                  <a:pt x="0" y="0"/>
                </a:moveTo>
                <a:lnTo>
                  <a:pt x="816410" y="0"/>
                </a:lnTo>
                <a:lnTo>
                  <a:pt x="816410" y="822524"/>
                </a:lnTo>
                <a:lnTo>
                  <a:pt x="0" y="822524"/>
                </a:lnTo>
                <a:lnTo>
                  <a:pt x="0" y="0"/>
                </a:lnTo>
                <a:close/>
              </a:path>
            </a:pathLst>
          </a:custGeom>
          <a:blipFill>
            <a:blip r:embed="rId8">
              <a:extLst>
                <a:ext uri="{96DAC541-7B7A-43D3-8B79-37D633B846F1}">
                  <asvg:svgBlip xmlns:asvg="http://schemas.microsoft.com/office/drawing/2016/SVG/main" xmlns="" r:embed="rId9"/>
                </a:ext>
              </a:extLst>
            </a:blip>
            <a:stretch>
              <a:fillRect l="-16131" t="-123580" r="-514491" b="-293597"/>
            </a:stretch>
          </a:blipFill>
        </p:spPr>
      </p:sp>
      <p:sp>
        <p:nvSpPr>
          <p:cNvPr id="19" name="Freeform 19"/>
          <p:cNvSpPr/>
          <p:nvPr/>
        </p:nvSpPr>
        <p:spPr>
          <a:xfrm>
            <a:off x="1891406" y="1040844"/>
            <a:ext cx="1184337" cy="1225176"/>
          </a:xfrm>
          <a:custGeom>
            <a:avLst/>
            <a:gdLst/>
            <a:ahLst/>
            <a:cxnLst/>
            <a:rect l="l" t="t" r="r" b="b"/>
            <a:pathLst>
              <a:path w="1184337" h="1225176">
                <a:moveTo>
                  <a:pt x="0" y="0"/>
                </a:moveTo>
                <a:lnTo>
                  <a:pt x="1184337" y="0"/>
                </a:lnTo>
                <a:lnTo>
                  <a:pt x="1184337" y="1225176"/>
                </a:lnTo>
                <a:lnTo>
                  <a:pt x="0" y="1225176"/>
                </a:lnTo>
                <a:lnTo>
                  <a:pt x="0" y="0"/>
                </a:lnTo>
                <a:close/>
              </a:path>
            </a:pathLst>
          </a:custGeom>
          <a:blipFill>
            <a:blip r:embed="rId10">
              <a:extLst>
                <a:ext uri="{96DAC541-7B7A-43D3-8B79-37D633B846F1}">
                  <asvg:svgBlip xmlns:asvg="http://schemas.microsoft.com/office/drawing/2016/SVG/main" xmlns="" r:embed="rId11"/>
                </a:ext>
              </a:extLst>
            </a:blip>
            <a:stretch>
              <a:fillRect l="-154855" t="-80817" r="-404244" b="-344018"/>
            </a:stretch>
          </a:blipFill>
        </p:spPr>
      </p:sp>
      <p:sp>
        <p:nvSpPr>
          <p:cNvPr id="22" name="Rectangle 21"/>
          <p:cNvSpPr/>
          <p:nvPr/>
        </p:nvSpPr>
        <p:spPr>
          <a:xfrm>
            <a:off x="6096001" y="1793647"/>
            <a:ext cx="11308326" cy="2317814"/>
          </a:xfrm>
          <a:prstGeom prst="rect">
            <a:avLst/>
          </a:prstGeom>
        </p:spPr>
        <p:txBody>
          <a:bodyPr wrap="square">
            <a:spAutoFit/>
          </a:bodyPr>
          <a:lstStyle/>
          <a:p>
            <a:pPr marL="0" marR="0" lvl="0" indent="0" algn="ctr" defTabSz="1828800" rtl="0" eaLnBrk="1" fontAlgn="auto" latinLnBrk="0" hangingPunct="1">
              <a:lnSpc>
                <a:spcPct val="150000"/>
              </a:lnSpc>
              <a:spcBef>
                <a:spcPts val="0"/>
              </a:spcBef>
              <a:spcAft>
                <a:spcPts val="0"/>
              </a:spcAft>
              <a:buClr>
                <a:srgbClr val="070185"/>
              </a:buClr>
              <a:buSzTx/>
              <a:buFontTx/>
              <a:buNone/>
              <a:tabLst/>
              <a:defRPr/>
            </a:pPr>
            <a:r>
              <a:rPr kumimoji="0" lang="en-US" sz="11000" b="1" i="0" u="none" strike="noStrike" kern="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VẬN</a:t>
            </a:r>
            <a:r>
              <a:rPr kumimoji="0" lang="en-US" sz="11000" b="1" i="0" u="none" strike="noStrike" kern="0" cap="none" spc="0" normalizeH="0" noProof="0" smtClean="0">
                <a:ln>
                  <a:noFill/>
                </a:ln>
                <a:solidFill>
                  <a:srgbClr val="1F497D"/>
                </a:solidFill>
                <a:effectLst/>
                <a:uLnTx/>
                <a:uFillTx/>
                <a:latin typeface="Arial" panose="020B0604020202020204" pitchFamily="34" charset="0"/>
                <a:ea typeface="+mn-ea"/>
                <a:cs typeface="Arial" panose="020B0604020202020204" pitchFamily="34" charset="0"/>
              </a:rPr>
              <a:t> DỤNG</a:t>
            </a:r>
            <a:endParaRPr kumimoji="0" lang="vi-VN" sz="11000" b="1" i="0" u="none" strike="noStrike" kern="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185390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228601" y="9320249"/>
            <a:ext cx="18678839" cy="982589"/>
            <a:chOff x="0" y="0"/>
            <a:chExt cx="4919530" cy="537497"/>
          </a:xfrm>
        </p:grpSpPr>
        <p:sp>
          <p:nvSpPr>
            <p:cNvPr id="6" name="Freeform 6"/>
            <p:cNvSpPr/>
            <p:nvPr/>
          </p:nvSpPr>
          <p:spPr>
            <a:xfrm>
              <a:off x="0" y="0"/>
              <a:ext cx="4919530" cy="537497"/>
            </a:xfrm>
            <a:custGeom>
              <a:avLst/>
              <a:gdLst/>
              <a:ahLst/>
              <a:cxnLst/>
              <a:rect l="l" t="t" r="r" b="b"/>
              <a:pathLst>
                <a:path w="4919530" h="537497">
                  <a:moveTo>
                    <a:pt x="0" y="0"/>
                  </a:moveTo>
                  <a:lnTo>
                    <a:pt x="4919530" y="0"/>
                  </a:lnTo>
                  <a:lnTo>
                    <a:pt x="4919530" y="537497"/>
                  </a:lnTo>
                  <a:lnTo>
                    <a:pt x="0" y="537497"/>
                  </a:lnTo>
                  <a:close/>
                </a:path>
              </a:pathLst>
            </a:custGeom>
            <a:solidFill>
              <a:srgbClr val="A3DFBE"/>
            </a:solidFill>
            <a:ln w="28575" cap="sq">
              <a:solidFill>
                <a:srgbClr val="231F20"/>
              </a:solidFill>
              <a:prstDash val="solid"/>
              <a:miter/>
            </a:ln>
          </p:spPr>
        </p:sp>
        <p:sp>
          <p:nvSpPr>
            <p:cNvPr id="7" name="TextBox 7"/>
            <p:cNvSpPr txBox="1"/>
            <p:nvPr/>
          </p:nvSpPr>
          <p:spPr>
            <a:xfrm>
              <a:off x="0" y="-38100"/>
              <a:ext cx="4919530" cy="57559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6"/>
          <p:cNvSpPr/>
          <p:nvPr/>
        </p:nvSpPr>
        <p:spPr>
          <a:xfrm rot="4581191">
            <a:off x="16994738" y="3626625"/>
            <a:ext cx="1580464" cy="1592530"/>
          </a:xfrm>
          <a:custGeom>
            <a:avLst/>
            <a:gdLst/>
            <a:ahLst/>
            <a:cxnLst/>
            <a:rect l="l" t="t" r="r" b="b"/>
            <a:pathLst>
              <a:path w="2255901" h="1911394">
                <a:moveTo>
                  <a:pt x="0" y="0"/>
                </a:moveTo>
                <a:lnTo>
                  <a:pt x="2255901" y="0"/>
                </a:lnTo>
                <a:lnTo>
                  <a:pt x="2255901" y="1911394"/>
                </a:lnTo>
                <a:lnTo>
                  <a:pt x="0" y="1911394"/>
                </a:lnTo>
                <a:lnTo>
                  <a:pt x="0" y="0"/>
                </a:lnTo>
                <a:close/>
              </a:path>
            </a:pathLst>
          </a:custGeom>
          <a:blipFill>
            <a:blip r:embed="rId3">
              <a:extLst>
                <a:ext uri="{96DAC541-7B7A-43D3-8B79-37D633B846F1}">
                  <asvg:svgBlip xmlns:asvg="http://schemas.microsoft.com/office/drawing/2016/SVG/main" xmlns="" r:embed="rId5"/>
                </a:ext>
              </a:extLst>
            </a:blip>
            <a:stretch>
              <a:fillRect t="-232761" r="-499472" b="-229128"/>
            </a:stretch>
          </a:blipFill>
        </p:spPr>
      </p:sp>
      <mc:AlternateContent xmlns:mc="http://schemas.openxmlformats.org/markup-compatibility/2006">
        <mc:Choice xmlns:a14="http://schemas.microsoft.com/office/drawing/2010/main" Requires="a14">
          <p:sp>
            <p:nvSpPr>
              <p:cNvPr id="13" name="Rectangle 12"/>
              <p:cNvSpPr/>
              <p:nvPr/>
            </p:nvSpPr>
            <p:spPr>
              <a:xfrm>
                <a:off x="377551" y="342900"/>
                <a:ext cx="17513407" cy="8464625"/>
              </a:xfrm>
              <a:prstGeom prst="rect">
                <a:avLst/>
              </a:prstGeom>
            </p:spPr>
            <p:txBody>
              <a:bodyPr wrap="square">
                <a:spAutoFit/>
              </a:bodyPr>
              <a:lstStyle/>
              <a:p>
                <a:pPr algn="just">
                  <a:lnSpc>
                    <a:spcPct val="155000"/>
                  </a:lnSpc>
                  <a:buClr>
                    <a:srgbClr val="000000"/>
                  </a:buClr>
                  <a:buFont typeface="Arial"/>
                  <a:buNone/>
                </a:pPr>
                <a:r>
                  <a:rPr lang="en-US" sz="3900" b="1" smtClean="0">
                    <a:solidFill>
                      <a:srgbClr val="1F497D"/>
                    </a:solidFill>
                    <a:latin typeface="Arial"/>
                    <a:ea typeface="Times New Roman" panose="02020603050405020304" pitchFamily="18" charset="0"/>
                    <a:cs typeface="Arial" panose="020B0604020202020204" pitchFamily="34" charset="0"/>
                    <a:sym typeface="Arial"/>
                  </a:rPr>
                  <a:t>Bài </a:t>
                </a:r>
                <a:r>
                  <a:rPr lang="en-US" sz="3900" b="1">
                    <a:solidFill>
                      <a:srgbClr val="1F497D"/>
                    </a:solidFill>
                    <a:latin typeface="Arial"/>
                    <a:ea typeface="Times New Roman" panose="02020603050405020304" pitchFamily="18" charset="0"/>
                    <a:cs typeface="Arial" panose="020B0604020202020204" pitchFamily="34" charset="0"/>
                    <a:sym typeface="Arial"/>
                  </a:rPr>
                  <a:t>tập </a:t>
                </a:r>
                <a:r>
                  <a:rPr lang="en-US" sz="3900" b="1" smtClean="0">
                    <a:solidFill>
                      <a:srgbClr val="1F497D"/>
                    </a:solidFill>
                    <a:latin typeface="Arial"/>
                    <a:ea typeface="Times New Roman" panose="02020603050405020304" pitchFamily="18" charset="0"/>
                    <a:cs typeface="Arial" panose="020B0604020202020204" pitchFamily="34" charset="0"/>
                    <a:sym typeface="Arial"/>
                  </a:rPr>
                  <a:t>8.3 </a:t>
                </a:r>
                <a:r>
                  <a:rPr lang="en-US" sz="3900" b="1">
                    <a:solidFill>
                      <a:srgbClr val="1F497D"/>
                    </a:solidFill>
                    <a:latin typeface="Arial"/>
                    <a:ea typeface="Times New Roman" panose="02020603050405020304" pitchFamily="18" charset="0"/>
                    <a:cs typeface="Arial" panose="020B0604020202020204" pitchFamily="34" charset="0"/>
                    <a:sym typeface="Arial"/>
                  </a:rPr>
                  <a:t>(SGK </a:t>
                </a:r>
                <a:r>
                  <a:rPr lang="en-US" sz="3900" b="1">
                    <a:solidFill>
                      <a:srgbClr val="1F497D"/>
                    </a:solidFill>
                    <a:latin typeface="Arial"/>
                    <a:ea typeface="Times New Roman" panose="02020603050405020304" pitchFamily="18" charset="0"/>
                    <a:cs typeface="Arial" panose="020B0604020202020204" pitchFamily="34" charset="0"/>
                    <a:sym typeface="Arial"/>
                  </a:rPr>
                  <a:t>– </a:t>
                </a:r>
                <a:r>
                  <a:rPr lang="en-US" sz="3900" b="1" smtClean="0">
                    <a:solidFill>
                      <a:srgbClr val="1F497D"/>
                    </a:solidFill>
                    <a:latin typeface="Arial"/>
                    <a:ea typeface="Times New Roman" panose="02020603050405020304" pitchFamily="18" charset="0"/>
                    <a:cs typeface="Arial" panose="020B0604020202020204" pitchFamily="34" charset="0"/>
                    <a:sym typeface="Arial"/>
                  </a:rPr>
                  <a:t>tr62)</a:t>
                </a:r>
                <a:r>
                  <a:rPr lang="vi-VN" sz="3900" b="1" smtClean="0">
                    <a:solidFill>
                      <a:srgbClr val="1F497D"/>
                    </a:solidFill>
                    <a:ea typeface="Times New Roman" panose="02020603050405020304" pitchFamily="18" charset="0"/>
                    <a:cs typeface="Arial" panose="020B0604020202020204" pitchFamily="34" charset="0"/>
                    <a:sym typeface="Arial"/>
                  </a:rPr>
                  <a:t> </a:t>
                </a:r>
                <a:r>
                  <a:rPr lang="vi-VN" sz="3900" kern="0">
                    <a:solidFill>
                      <a:srgbClr val="000000"/>
                    </a:solidFill>
                    <a:cs typeface="Arial" panose="020B0604020202020204" pitchFamily="34" charset="0"/>
                    <a:sym typeface="Arial"/>
                  </a:rPr>
                  <a:t>Bạn An có 16 </a:t>
                </a:r>
                <a:r>
                  <a:rPr lang="vi-VN" sz="3900" kern="0">
                    <a:solidFill>
                      <a:srgbClr val="000000"/>
                    </a:solidFill>
                    <a:cs typeface="Arial" panose="020B0604020202020204" pitchFamily="34" charset="0"/>
                    <a:sym typeface="Arial"/>
                  </a:rPr>
                  <a:t>cuốn </a:t>
                </a:r>
                <a:r>
                  <a:rPr lang="vi-VN" sz="3900" kern="0" smtClean="0">
                    <a:solidFill>
                      <a:srgbClr val="000000"/>
                    </a:solidFill>
                    <a:cs typeface="Arial" panose="020B0604020202020204" pitchFamily="34" charset="0"/>
                    <a:sym typeface="Arial"/>
                  </a:rPr>
                  <a:t>sách</a:t>
                </a:r>
                <a:r>
                  <a:rPr lang="en-US" sz="3900" kern="0" smtClean="0">
                    <a:solidFill>
                      <a:srgbClr val="000000"/>
                    </a:solidFill>
                    <a:cs typeface="Arial" panose="020B0604020202020204" pitchFamily="34" charset="0"/>
                    <a:sym typeface="Arial"/>
                  </a:rPr>
                  <a:t> </a:t>
                </a:r>
                <a:r>
                  <a:rPr lang="en-US" sz="3900" kern="0" smtClean="0">
                    <a:solidFill>
                      <a:srgbClr val="000000"/>
                    </a:solidFill>
                    <a:latin typeface="Arial" panose="020B0604020202020204" pitchFamily="34" charset="0"/>
                    <a:cs typeface="Arial" panose="020B0604020202020204" pitchFamily="34" charset="0"/>
                    <a:sym typeface="Arial"/>
                  </a:rPr>
                  <a:t>khác nhau</a:t>
                </a:r>
                <a:r>
                  <a:rPr lang="vi-VN" sz="3900" kern="0" smtClean="0">
                    <a:solidFill>
                      <a:srgbClr val="000000"/>
                    </a:solidFill>
                    <a:cs typeface="Arial" panose="020B0604020202020204" pitchFamily="34" charset="0"/>
                    <a:sym typeface="Arial"/>
                  </a:rPr>
                  <a:t>, </a:t>
                </a:r>
                <a:r>
                  <a:rPr lang="vi-VN" sz="3900" kern="0">
                    <a:solidFill>
                      <a:srgbClr val="000000"/>
                    </a:solidFill>
                    <a:cs typeface="Arial" panose="020B0604020202020204" pitchFamily="34" charset="0"/>
                    <a:sym typeface="Arial"/>
                  </a:rPr>
                  <a:t>trong đó có 4 cuốn sách tiểu thuyết, 5 cuốn sách Lịch sử, 3 cuốn sách Khoa học tự nhiên và 4 cuốn sách Toán. Các cuốn sách này được xếp tùy ý trong tủ sách. Bạn Bình đến chơi và lấy ngẫu nhiên một cuốn sách trong tủ sách của </a:t>
                </a:r>
                <a:r>
                  <a:rPr lang="vi-VN" sz="3900" kern="0">
                    <a:solidFill>
                      <a:srgbClr val="000000"/>
                    </a:solidFill>
                    <a:cs typeface="Arial" panose="020B0604020202020204" pitchFamily="34" charset="0"/>
                    <a:sym typeface="Arial"/>
                  </a:rPr>
                  <a:t>An</a:t>
                </a:r>
                <a:r>
                  <a:rPr lang="vi-VN" sz="3900" kern="0" smtClean="0">
                    <a:solidFill>
                      <a:srgbClr val="000000"/>
                    </a:solidFill>
                    <a:cs typeface="Arial" panose="020B0604020202020204" pitchFamily="34" charset="0"/>
                    <a:sym typeface="Arial"/>
                  </a:rPr>
                  <a:t>.</a:t>
                </a:r>
                <a:endParaRPr lang="en-US" sz="3900" kern="0" smtClean="0">
                  <a:solidFill>
                    <a:srgbClr val="000000"/>
                  </a:solidFill>
                  <a:cs typeface="Arial" panose="020B0604020202020204" pitchFamily="34" charset="0"/>
                  <a:sym typeface="Arial"/>
                </a:endParaRPr>
              </a:p>
              <a:p>
                <a:pPr algn="just">
                  <a:lnSpc>
                    <a:spcPct val="155000"/>
                  </a:lnSpc>
                  <a:buClr>
                    <a:srgbClr val="000000"/>
                  </a:buClr>
                  <a:buFont typeface="Arial"/>
                  <a:buNone/>
                </a:pPr>
                <a:r>
                  <a:rPr lang="vi-VN" sz="3900" kern="0">
                    <a:solidFill>
                      <a:srgbClr val="000000"/>
                    </a:solidFill>
                    <a:cs typeface="Arial" panose="020B0604020202020204" pitchFamily="34" charset="0"/>
                    <a:sym typeface="Arial"/>
                  </a:rPr>
                  <a:t>a) Liệt kê các kết quả có thể của hành động </a:t>
                </a:r>
                <a:r>
                  <a:rPr lang="vi-VN" sz="3900" kern="0">
                    <a:solidFill>
                      <a:srgbClr val="000000"/>
                    </a:solidFill>
                    <a:cs typeface="Arial" panose="020B0604020202020204" pitchFamily="34" charset="0"/>
                    <a:sym typeface="Arial"/>
                  </a:rPr>
                  <a:t>trên</a:t>
                </a:r>
                <a:r>
                  <a:rPr lang="vi-VN" sz="3900" kern="0" smtClean="0">
                    <a:solidFill>
                      <a:srgbClr val="000000"/>
                    </a:solidFill>
                    <a:cs typeface="Arial" panose="020B0604020202020204" pitchFamily="34" charset="0"/>
                    <a:sym typeface="Arial"/>
                  </a:rPr>
                  <a:t>.</a:t>
                </a:r>
                <a:endParaRPr lang="vi-VN" sz="3900" kern="0">
                  <a:solidFill>
                    <a:srgbClr val="000000"/>
                  </a:solidFill>
                  <a:cs typeface="Arial" panose="020B0604020202020204" pitchFamily="34" charset="0"/>
                  <a:sym typeface="Arial"/>
                </a:endParaRPr>
              </a:p>
              <a:p>
                <a:pPr algn="just">
                  <a:lnSpc>
                    <a:spcPct val="155000"/>
                  </a:lnSpc>
                  <a:buClr>
                    <a:srgbClr val="000000"/>
                  </a:buClr>
                  <a:buFont typeface="Arial"/>
                  <a:buNone/>
                </a:pPr>
                <a:r>
                  <a:rPr lang="vi-VN" sz="3900" kern="0">
                    <a:solidFill>
                      <a:srgbClr val="000000"/>
                    </a:solidFill>
                    <a:cs typeface="Arial" panose="020B0604020202020204" pitchFamily="34" charset="0"/>
                    <a:sym typeface="Arial"/>
                  </a:rPr>
                  <a:t>b) Liệt kê các kết quả thuận lợi cho các biến cố </a:t>
                </a:r>
                <a:r>
                  <a:rPr lang="vi-VN" sz="3900" kern="0">
                    <a:solidFill>
                      <a:srgbClr val="000000"/>
                    </a:solidFill>
                    <a:cs typeface="Arial" panose="020B0604020202020204" pitchFamily="34" charset="0"/>
                    <a:sym typeface="Arial"/>
                  </a:rPr>
                  <a:t>sau</a:t>
                </a:r>
                <a:r>
                  <a:rPr lang="vi-VN" sz="3900" kern="0" smtClean="0">
                    <a:solidFill>
                      <a:srgbClr val="000000"/>
                    </a:solidFill>
                    <a:cs typeface="Arial" panose="020B0604020202020204" pitchFamily="34" charset="0"/>
                    <a:sym typeface="Arial"/>
                  </a:rPr>
                  <a:t>:</a:t>
                </a:r>
                <a:endParaRPr lang="vi-VN" sz="3900" kern="0">
                  <a:solidFill>
                    <a:srgbClr val="000000"/>
                  </a:solidFill>
                  <a:cs typeface="Arial" panose="020B0604020202020204" pitchFamily="34" charset="0"/>
                  <a:sym typeface="Arial"/>
                </a:endParaRPr>
              </a:p>
              <a:p>
                <a:pPr marL="571500" indent="-571500" algn="just">
                  <a:lnSpc>
                    <a:spcPct val="155000"/>
                  </a:lnSpc>
                  <a:buClr>
                    <a:srgbClr val="000000"/>
                  </a:buClr>
                  <a:buFont typeface="Arial" panose="020B0604020202020204" pitchFamily="34" charset="0"/>
                  <a:buChar char="•"/>
                </a:pPr>
                <a14:m>
                  <m:oMath xmlns:m="http://schemas.openxmlformats.org/officeDocument/2006/math">
                    <m:r>
                      <a:rPr lang="vi-VN" sz="3900" i="1" kern="0" smtClean="0">
                        <a:solidFill>
                          <a:srgbClr val="000000"/>
                        </a:solidFill>
                        <a:latin typeface="Cambria Math" panose="02040503050406030204" pitchFamily="18" charset="0"/>
                        <a:cs typeface="Arial" panose="020B0604020202020204" pitchFamily="34" charset="0"/>
                        <a:sym typeface="Arial"/>
                      </a:rPr>
                      <m:t>𝐸</m:t>
                    </m:r>
                  </m:oMath>
                </a14:m>
                <a:r>
                  <a:rPr lang="vi-VN" sz="3900" kern="0">
                    <a:solidFill>
                      <a:srgbClr val="000000"/>
                    </a:solidFill>
                    <a:cs typeface="Arial" panose="020B0604020202020204" pitchFamily="34" charset="0"/>
                    <a:sym typeface="Arial"/>
                  </a:rPr>
                  <a:t>: "Bình lấy được một cuốn sách tiểu </a:t>
                </a:r>
                <a:r>
                  <a:rPr lang="vi-VN" sz="3900" kern="0">
                    <a:solidFill>
                      <a:srgbClr val="000000"/>
                    </a:solidFill>
                    <a:cs typeface="Arial" panose="020B0604020202020204" pitchFamily="34" charset="0"/>
                    <a:sym typeface="Arial"/>
                  </a:rPr>
                  <a:t>thuyết</a:t>
                </a:r>
                <a:r>
                  <a:rPr lang="vi-VN" sz="3900" kern="0" smtClean="0">
                    <a:solidFill>
                      <a:srgbClr val="000000"/>
                    </a:solidFill>
                    <a:cs typeface="Arial" panose="020B0604020202020204" pitchFamily="34" charset="0"/>
                    <a:sym typeface="Arial"/>
                  </a:rPr>
                  <a:t>";</a:t>
                </a:r>
                <a:endParaRPr lang="vi-VN" sz="3900" kern="0">
                  <a:solidFill>
                    <a:srgbClr val="000000"/>
                  </a:solidFill>
                  <a:cs typeface="Arial" panose="020B0604020202020204" pitchFamily="34" charset="0"/>
                  <a:sym typeface="Arial"/>
                </a:endParaRPr>
              </a:p>
              <a:p>
                <a:pPr marL="571500" indent="-571500" algn="just">
                  <a:lnSpc>
                    <a:spcPct val="155000"/>
                  </a:lnSpc>
                  <a:buClr>
                    <a:srgbClr val="000000"/>
                  </a:buClr>
                  <a:buFont typeface="Arial" panose="020B0604020202020204" pitchFamily="34" charset="0"/>
                  <a:buChar char="•"/>
                </a:pPr>
                <a14:m>
                  <m:oMath xmlns:m="http://schemas.openxmlformats.org/officeDocument/2006/math">
                    <m:r>
                      <a:rPr lang="vi-VN" sz="3900" i="1" kern="0" smtClean="0">
                        <a:solidFill>
                          <a:srgbClr val="000000"/>
                        </a:solidFill>
                        <a:latin typeface="Cambria Math" panose="02040503050406030204" pitchFamily="18" charset="0"/>
                        <a:cs typeface="Arial" panose="020B0604020202020204" pitchFamily="34" charset="0"/>
                        <a:sym typeface="Arial"/>
                      </a:rPr>
                      <m:t>𝐹</m:t>
                    </m:r>
                  </m:oMath>
                </a14:m>
                <a:r>
                  <a:rPr lang="vi-VN" sz="3900" kern="0">
                    <a:solidFill>
                      <a:srgbClr val="000000"/>
                    </a:solidFill>
                    <a:cs typeface="Arial" panose="020B0604020202020204" pitchFamily="34" charset="0"/>
                    <a:sym typeface="Arial"/>
                  </a:rPr>
                  <a:t>: "Bình lấy được một cuốn sách Khoa học tự nhiên hoặc cuốn sách </a:t>
                </a:r>
                <a:r>
                  <a:rPr lang="vi-VN" sz="3900" kern="0">
                    <a:solidFill>
                      <a:srgbClr val="000000"/>
                    </a:solidFill>
                    <a:cs typeface="Arial" panose="020B0604020202020204" pitchFamily="34" charset="0"/>
                    <a:sym typeface="Arial"/>
                  </a:rPr>
                  <a:t>Toán</a:t>
                </a:r>
                <a:r>
                  <a:rPr lang="vi-VN" sz="3900" kern="0" smtClean="0">
                    <a:solidFill>
                      <a:srgbClr val="000000"/>
                    </a:solidFill>
                    <a:cs typeface="Arial" panose="020B0604020202020204" pitchFamily="34" charset="0"/>
                    <a:sym typeface="Arial"/>
                  </a:rPr>
                  <a:t>";</a:t>
                </a:r>
                <a:endParaRPr lang="vi-VN" sz="3900" kern="0">
                  <a:solidFill>
                    <a:srgbClr val="000000"/>
                  </a:solidFill>
                  <a:cs typeface="Arial" panose="020B0604020202020204" pitchFamily="34" charset="0"/>
                  <a:sym typeface="Arial"/>
                </a:endParaRPr>
              </a:p>
              <a:p>
                <a:pPr marL="571500" indent="-571500" algn="just">
                  <a:lnSpc>
                    <a:spcPct val="155000"/>
                  </a:lnSpc>
                  <a:buClr>
                    <a:srgbClr val="000000"/>
                  </a:buClr>
                  <a:buFont typeface="Arial" panose="020B0604020202020204" pitchFamily="34" charset="0"/>
                  <a:buChar char="•"/>
                </a:pPr>
                <a14:m>
                  <m:oMath xmlns:m="http://schemas.openxmlformats.org/officeDocument/2006/math">
                    <m:r>
                      <a:rPr lang="vi-VN" sz="3900" i="1" kern="0" smtClean="0">
                        <a:solidFill>
                          <a:srgbClr val="000000"/>
                        </a:solidFill>
                        <a:latin typeface="Cambria Math" panose="02040503050406030204" pitchFamily="18" charset="0"/>
                        <a:cs typeface="Arial" panose="020B0604020202020204" pitchFamily="34" charset="0"/>
                        <a:sym typeface="Arial"/>
                      </a:rPr>
                      <m:t>𝐺</m:t>
                    </m:r>
                  </m:oMath>
                </a14:m>
                <a:r>
                  <a:rPr lang="vi-VN" sz="3900" kern="0">
                    <a:solidFill>
                      <a:srgbClr val="000000"/>
                    </a:solidFill>
                    <a:cs typeface="Arial" panose="020B0604020202020204" pitchFamily="34" charset="0"/>
                    <a:sym typeface="Arial"/>
                  </a:rPr>
                  <a:t>: "Bình lấy được một cuốn sách không phải là sách Lịch sử".</a:t>
                </a:r>
              </a:p>
            </p:txBody>
          </p:sp>
        </mc:Choice>
        <mc:Fallback>
          <p:sp>
            <p:nvSpPr>
              <p:cNvPr id="13" name="Rectangle 12"/>
              <p:cNvSpPr>
                <a:spLocks noRot="1" noChangeAspect="1" noMove="1" noResize="1" noEditPoints="1" noAdjustHandles="1" noChangeArrowheads="1" noChangeShapeType="1" noTextEdit="1"/>
              </p:cNvSpPr>
              <p:nvPr/>
            </p:nvSpPr>
            <p:spPr>
              <a:xfrm>
                <a:off x="377551" y="342900"/>
                <a:ext cx="17513407" cy="8464625"/>
              </a:xfrm>
              <a:prstGeom prst="rect">
                <a:avLst/>
              </a:prstGeom>
              <a:blipFill>
                <a:blip r:embed="rId6"/>
                <a:stretch>
                  <a:fillRect l="-1183" r="-1183" b="-576"/>
                </a:stretch>
              </a:blipFill>
            </p:spPr>
            <p:txBody>
              <a:bodyPr/>
              <a:lstStyle/>
              <a:p>
                <a:r>
                  <a:rPr lang="en-US">
                    <a:noFill/>
                  </a:rPr>
                  <a:t> </a:t>
                </a:r>
              </a:p>
            </p:txBody>
          </p:sp>
        </mc:Fallback>
      </mc:AlternateContent>
      <p:pic>
        <p:nvPicPr>
          <p:cNvPr id="2" name="Picture 1"/>
          <p:cNvPicPr>
            <a:picLocks noChangeAspect="1"/>
          </p:cNvPicPr>
          <p:nvPr/>
        </p:nvPicPr>
        <p:blipFill>
          <a:blip r:embed="rId7"/>
          <a:stretch>
            <a:fillRect/>
          </a:stretch>
        </p:blipFill>
        <p:spPr>
          <a:xfrm>
            <a:off x="16448702" y="8191500"/>
            <a:ext cx="1598105" cy="1447978"/>
          </a:xfrm>
          <a:prstGeom prst="rect">
            <a:avLst/>
          </a:prstGeom>
        </p:spPr>
      </p:pic>
    </p:spTree>
    <p:extLst>
      <p:ext uri="{BB962C8B-B14F-4D97-AF65-F5344CB8AC3E}">
        <p14:creationId xmlns:p14="http://schemas.microsoft.com/office/powerpoint/2010/main" val="251706843"/>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228601" y="9320249"/>
            <a:ext cx="18678839" cy="982589"/>
            <a:chOff x="0" y="0"/>
            <a:chExt cx="4919530" cy="537497"/>
          </a:xfrm>
        </p:grpSpPr>
        <p:sp>
          <p:nvSpPr>
            <p:cNvPr id="6" name="Freeform 6"/>
            <p:cNvSpPr/>
            <p:nvPr/>
          </p:nvSpPr>
          <p:spPr>
            <a:xfrm>
              <a:off x="0" y="0"/>
              <a:ext cx="4919530" cy="537497"/>
            </a:xfrm>
            <a:custGeom>
              <a:avLst/>
              <a:gdLst/>
              <a:ahLst/>
              <a:cxnLst/>
              <a:rect l="l" t="t" r="r" b="b"/>
              <a:pathLst>
                <a:path w="4919530" h="537497">
                  <a:moveTo>
                    <a:pt x="0" y="0"/>
                  </a:moveTo>
                  <a:lnTo>
                    <a:pt x="4919530" y="0"/>
                  </a:lnTo>
                  <a:lnTo>
                    <a:pt x="4919530" y="537497"/>
                  </a:lnTo>
                  <a:lnTo>
                    <a:pt x="0" y="537497"/>
                  </a:lnTo>
                  <a:close/>
                </a:path>
              </a:pathLst>
            </a:custGeom>
            <a:solidFill>
              <a:srgbClr val="A3DFBE"/>
            </a:solidFill>
            <a:ln w="28575" cap="sq">
              <a:solidFill>
                <a:srgbClr val="231F20"/>
              </a:solidFill>
              <a:prstDash val="solid"/>
              <a:miter/>
            </a:ln>
          </p:spPr>
        </p:sp>
        <p:sp>
          <p:nvSpPr>
            <p:cNvPr id="7" name="TextBox 7"/>
            <p:cNvSpPr txBox="1"/>
            <p:nvPr/>
          </p:nvSpPr>
          <p:spPr>
            <a:xfrm>
              <a:off x="0" y="-38100"/>
              <a:ext cx="4919530" cy="57559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6"/>
          <p:cNvSpPr/>
          <p:nvPr/>
        </p:nvSpPr>
        <p:spPr>
          <a:xfrm rot="293953">
            <a:off x="16520486" y="225001"/>
            <a:ext cx="1580464" cy="1592530"/>
          </a:xfrm>
          <a:custGeom>
            <a:avLst/>
            <a:gdLst/>
            <a:ahLst/>
            <a:cxnLst/>
            <a:rect l="l" t="t" r="r" b="b"/>
            <a:pathLst>
              <a:path w="2255901" h="1911394">
                <a:moveTo>
                  <a:pt x="0" y="0"/>
                </a:moveTo>
                <a:lnTo>
                  <a:pt x="2255901" y="0"/>
                </a:lnTo>
                <a:lnTo>
                  <a:pt x="2255901" y="1911394"/>
                </a:lnTo>
                <a:lnTo>
                  <a:pt x="0" y="1911394"/>
                </a:lnTo>
                <a:lnTo>
                  <a:pt x="0" y="0"/>
                </a:lnTo>
                <a:close/>
              </a:path>
            </a:pathLst>
          </a:custGeom>
          <a:blipFill>
            <a:blip r:embed="rId3">
              <a:extLst>
                <a:ext uri="{96DAC541-7B7A-43D3-8B79-37D633B846F1}">
                  <asvg:svgBlip xmlns:asvg="http://schemas.microsoft.com/office/drawing/2016/SVG/main" xmlns="" r:embed="rId5"/>
                </a:ext>
              </a:extLst>
            </a:blip>
            <a:stretch>
              <a:fillRect t="-232761" r="-499472" b="-229128"/>
            </a:stretch>
          </a:blipFill>
        </p:spPr>
      </p:sp>
      <p:pic>
        <p:nvPicPr>
          <p:cNvPr id="2" name="Picture 1"/>
          <p:cNvPicPr>
            <a:picLocks noChangeAspect="1"/>
          </p:cNvPicPr>
          <p:nvPr/>
        </p:nvPicPr>
        <p:blipFill>
          <a:blip r:embed="rId6"/>
          <a:stretch>
            <a:fillRect/>
          </a:stretch>
        </p:blipFill>
        <p:spPr>
          <a:xfrm>
            <a:off x="16401137" y="7886522"/>
            <a:ext cx="1598105" cy="1447978"/>
          </a:xfrm>
          <a:prstGeom prst="rect">
            <a:avLst/>
          </a:prstGeom>
        </p:spPr>
      </p:pic>
      <p:sp>
        <p:nvSpPr>
          <p:cNvPr id="8" name="Rectangle 7"/>
          <p:cNvSpPr/>
          <p:nvPr/>
        </p:nvSpPr>
        <p:spPr>
          <a:xfrm>
            <a:off x="8568413" y="127107"/>
            <a:ext cx="1326004" cy="901593"/>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4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3" name="Rectangle 2"/>
              <p:cNvSpPr/>
              <p:nvPr/>
            </p:nvSpPr>
            <p:spPr>
              <a:xfrm>
                <a:off x="364958" y="1181100"/>
                <a:ext cx="17542042" cy="7986802"/>
              </a:xfrm>
              <a:prstGeom prst="rect">
                <a:avLst/>
              </a:prstGeom>
            </p:spPr>
            <p:txBody>
              <a:bodyPr wrap="square">
                <a:spAutoFit/>
              </a:bodyPr>
              <a:lstStyle/>
              <a:p>
                <a:pPr algn="just">
                  <a:lnSpc>
                    <a:spcPct val="150000"/>
                  </a:lnSpc>
                </a:pPr>
                <a:r>
                  <a:rPr lang="fr-FR" sz="3800" smtClean="0">
                    <a:latin typeface="Arial" panose="020B0604020202020204" pitchFamily="34" charset="0"/>
                    <a:ea typeface="Calibri" panose="020F0502020204030204" pitchFamily="34" charset="0"/>
                    <a:cs typeface="Arial" panose="020B0604020202020204" pitchFamily="34" charset="0"/>
                  </a:rPr>
                  <a:t>Kí </a:t>
                </a:r>
                <a:r>
                  <a:rPr lang="fr-FR" sz="3800" smtClean="0">
                    <a:latin typeface="Arial" panose="020B0604020202020204" pitchFamily="34" charset="0"/>
                    <a:ea typeface="Calibri" panose="020F0502020204030204" pitchFamily="34" charset="0"/>
                    <a:cs typeface="Arial" panose="020B0604020202020204" pitchFamily="34" charset="0"/>
                  </a:rPr>
                  <a:t>hiệu </a:t>
                </a:r>
              </a:p>
              <a:p>
                <a:pPr algn="just">
                  <a:lnSpc>
                    <a:spcPct val="150000"/>
                  </a:lnSpc>
                </a:pPr>
                <a:r>
                  <a:rPr lang="fr-FR" sz="3800" smtClean="0">
                    <a:latin typeface="Arial" panose="020B0604020202020204" pitchFamily="34" charset="0"/>
                    <a:ea typeface="Calibri" panose="020F0502020204030204" pitchFamily="34" charset="0"/>
                    <a:cs typeface="Arial" panose="020B0604020202020204" pitchFamily="34" charset="0"/>
                  </a:rPr>
                  <a:t>4 </a:t>
                </a:r>
                <a:r>
                  <a:rPr lang="fr-FR" sz="3800" smtClean="0">
                    <a:latin typeface="Arial" panose="020B0604020202020204" pitchFamily="34" charset="0"/>
                    <a:ea typeface="Calibri" panose="020F0502020204030204" pitchFamily="34" charset="0"/>
                    <a:cs typeface="Arial" panose="020B0604020202020204" pitchFamily="34" charset="0"/>
                  </a:rPr>
                  <a:t>cuốn tiểu thuyết là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3800">
                    <a:effectLst/>
                    <a:latin typeface="Arial" panose="020B0604020202020204" pitchFamily="34" charset="0"/>
                    <a:ea typeface="Calibri" panose="020F0502020204030204" pitchFamily="34" charset="0"/>
                    <a:cs typeface="Arial" panose="020B0604020202020204" pitchFamily="34" charset="0"/>
                  </a:rPr>
                  <a:t>;  </a:t>
                </a:r>
                <a:r>
                  <a:rPr lang="fr-FR" sz="3800" smtClean="0">
                    <a:effectLst/>
                    <a:latin typeface="Arial" panose="020B0604020202020204" pitchFamily="34" charset="0"/>
                    <a:ea typeface="Calibri" panose="020F0502020204030204" pitchFamily="34" charset="0"/>
                    <a:cs typeface="Arial" panose="020B0604020202020204" pitchFamily="34" charset="0"/>
                  </a:rPr>
                  <a:t>5 </a:t>
                </a:r>
                <a:r>
                  <a:rPr lang="fr-FR" sz="3800">
                    <a:effectLst/>
                    <a:latin typeface="Arial" panose="020B0604020202020204" pitchFamily="34" charset="0"/>
                    <a:ea typeface="Calibri" panose="020F0502020204030204" pitchFamily="34" charset="0"/>
                    <a:cs typeface="Arial" panose="020B0604020202020204" pitchFamily="34" charset="0"/>
                  </a:rPr>
                  <a:t>cuốn sách Lịch sử là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5</m:t>
                        </m:r>
                      </m:sub>
                    </m:sSub>
                  </m:oMath>
                </a14:m>
                <a:r>
                  <a:rPr lang="en-US" sz="3800" smtClean="0">
                    <a:effectLst/>
                    <a:latin typeface="Arial" panose="020B0604020202020204" pitchFamily="34" charset="0"/>
                    <a:ea typeface="Arial" panose="020B0604020202020204" pitchFamily="34" charset="0"/>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800" smtClean="0">
                    <a:effectLst/>
                    <a:latin typeface="Arial" panose="020B0604020202020204" pitchFamily="34" charset="0"/>
                    <a:ea typeface="Calibri" panose="020F0502020204030204" pitchFamily="34" charset="0"/>
                    <a:cs typeface="Arial" panose="020B0604020202020204" pitchFamily="34" charset="0"/>
                  </a:rPr>
                  <a:t>3 </a:t>
                </a:r>
                <a:r>
                  <a:rPr lang="fr-FR" sz="3800">
                    <a:effectLst/>
                    <a:latin typeface="Arial" panose="020B0604020202020204" pitchFamily="34" charset="0"/>
                    <a:ea typeface="Calibri" panose="020F0502020204030204" pitchFamily="34" charset="0"/>
                    <a:cs typeface="Arial" panose="020B0604020202020204" pitchFamily="34" charset="0"/>
                  </a:rPr>
                  <a:t>cuốn sách Khoa học tự nhiên là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b>
                    </m:sSub>
                  </m:oMath>
                </a14:m>
                <a:r>
                  <a:rPr lang="fr-FR" sz="3800">
                    <a:effectLst/>
                    <a:latin typeface="Arial" panose="020B0604020202020204" pitchFamily="34" charset="0"/>
                    <a:ea typeface="Calibri" panose="020F0502020204030204" pitchFamily="34" charset="0"/>
                    <a:cs typeface="Arial" panose="020B0604020202020204" pitchFamily="34" charset="0"/>
                  </a:rPr>
                  <a:t> và 4 cuốn sách </a:t>
                </a:r>
                <a:r>
                  <a:rPr lang="fr-FR" sz="3800">
                    <a:effectLst/>
                    <a:latin typeface="Arial" panose="020B0604020202020204" pitchFamily="34" charset="0"/>
                    <a:ea typeface="Calibri" panose="020F0502020204030204" pitchFamily="34" charset="0"/>
                    <a:cs typeface="Arial" panose="020B0604020202020204" pitchFamily="34" charset="0"/>
                  </a:rPr>
                  <a:t>Toán </a:t>
                </a:r>
                <a:r>
                  <a:rPr lang="fr-FR" sz="3800" smtClean="0">
                    <a:effectLst/>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sub>
                    </m:sSub>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800" smtClean="0">
                    <a:effectLst/>
                    <a:latin typeface="Arial" panose="020B0604020202020204" pitchFamily="34" charset="0"/>
                    <a:ea typeface="Calibri" panose="020F0502020204030204" pitchFamily="34" charset="0"/>
                    <a:cs typeface="Arial" panose="020B0604020202020204" pitchFamily="34" charset="0"/>
                  </a:rPr>
                  <a:t>a) Các </a:t>
                </a:r>
                <a:r>
                  <a:rPr lang="fr-FR" sz="3800">
                    <a:effectLst/>
                    <a:latin typeface="Arial" panose="020B0604020202020204" pitchFamily="34" charset="0"/>
                    <a:ea typeface="Calibri" panose="020F0502020204030204" pitchFamily="34" charset="0"/>
                    <a:cs typeface="Arial" panose="020B0604020202020204" pitchFamily="34" charset="0"/>
                  </a:rPr>
                  <a:t>kết quả có </a:t>
                </a:r>
                <a:r>
                  <a:rPr lang="fr-FR" sz="3800">
                    <a:effectLst/>
                    <a:latin typeface="Arial" panose="020B0604020202020204" pitchFamily="34" charset="0"/>
                    <a:ea typeface="Calibri" panose="020F0502020204030204" pitchFamily="34" charset="0"/>
                    <a:cs typeface="Arial" panose="020B0604020202020204" pitchFamily="34" charset="0"/>
                  </a:rPr>
                  <a:t>thể </a:t>
                </a:r>
                <a:r>
                  <a:rPr lang="fr-FR" sz="3800" smtClean="0">
                    <a:effectLst/>
                    <a:latin typeface="Arial" panose="020B0604020202020204" pitchFamily="34" charset="0"/>
                    <a:ea typeface="Calibri" panose="020F0502020204030204" pitchFamily="34" charset="0"/>
                    <a:cs typeface="Arial" panose="020B0604020202020204" pitchFamily="34" charset="0"/>
                  </a:rPr>
                  <a:t>là</a:t>
                </a:r>
              </a:p>
              <a:p>
                <a:pPr algn="ctr">
                  <a:lnSpc>
                    <a:spcPct val="150000"/>
                  </a:lnSpc>
                </a:pPr>
                <a:r>
                  <a:rPr lang="fr-FR" sz="3800" smtClean="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5</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sub>
                    </m:sSub>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800">
                    <a:effectLst/>
                    <a:latin typeface="Arial" panose="020B0604020202020204" pitchFamily="34" charset="0"/>
                    <a:ea typeface="Calibri" panose="020F0502020204030204" pitchFamily="34" charset="0"/>
                    <a:cs typeface="Arial" panose="020B0604020202020204" pitchFamily="34" charset="0"/>
                  </a:rPr>
                  <a:t>b</a:t>
                </a:r>
                <a:r>
                  <a:rPr lang="fr-FR" sz="3800">
                    <a:effectLst/>
                    <a:latin typeface="Arial" panose="020B0604020202020204" pitchFamily="34" charset="0"/>
                    <a:ea typeface="Calibri" panose="020F0502020204030204" pitchFamily="34" charset="0"/>
                    <a:cs typeface="Arial" panose="020B0604020202020204" pitchFamily="34" charset="0"/>
                  </a:rPr>
                  <a:t>) </a:t>
                </a:r>
                <a:r>
                  <a:rPr lang="fr-FR" sz="3800" smtClean="0">
                    <a:effectLst/>
                    <a:latin typeface="Arial" panose="020B0604020202020204" pitchFamily="34" charset="0"/>
                    <a:ea typeface="Calibri" panose="020F0502020204030204" pitchFamily="34" charset="0"/>
                    <a:cs typeface="Arial" panose="020B0604020202020204" pitchFamily="34" charset="0"/>
                  </a:rPr>
                  <a:t>Các </a:t>
                </a:r>
                <a:r>
                  <a:rPr lang="fr-FR" sz="3800">
                    <a:effectLst/>
                    <a:latin typeface="Arial" panose="020B0604020202020204" pitchFamily="34" charset="0"/>
                    <a:ea typeface="Calibri" panose="020F0502020204030204" pitchFamily="34" charset="0"/>
                    <a:cs typeface="Arial" panose="020B0604020202020204" pitchFamily="34" charset="0"/>
                  </a:rPr>
                  <a:t>kết quả thuận lợi cho biến cố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𝐸</m:t>
                    </m:r>
                  </m:oMath>
                </a14:m>
                <a:r>
                  <a:rPr lang="fr-FR" sz="38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sub>
                    </m:sSub>
                  </m:oMath>
                </a14:m>
                <a:endParaRPr lang="fr-FR" sz="38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3800" smtClean="0">
                    <a:effectLst/>
                    <a:latin typeface="Arial" panose="020B0604020202020204" pitchFamily="34" charset="0"/>
                    <a:ea typeface="Calibri" panose="020F0502020204030204" pitchFamily="34" charset="0"/>
                    <a:cs typeface="Arial" panose="020B0604020202020204" pitchFamily="34" charset="0"/>
                  </a:rPr>
                  <a:t>    Các </a:t>
                </a:r>
                <a:r>
                  <a:rPr lang="fr-FR" sz="3800">
                    <a:effectLst/>
                    <a:latin typeface="Arial" panose="020B0604020202020204" pitchFamily="34" charset="0"/>
                    <a:ea typeface="Calibri" panose="020F0502020204030204" pitchFamily="34" charset="0"/>
                    <a:cs typeface="Arial" panose="020B0604020202020204" pitchFamily="34" charset="0"/>
                  </a:rPr>
                  <a:t>kết quả thuận lợi cho biến cố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𝐹</m:t>
                    </m:r>
                  </m:oMath>
                </a14:m>
                <a:r>
                  <a:rPr lang="fr-FR" sz="38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sub>
                    </m:sSub>
                  </m:oMath>
                </a14:m>
                <a:endParaRPr lang="en-US" sz="3800" smtClean="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pPr>
                <a:r>
                  <a:rPr lang="fr-FR" sz="3800" smtClean="0">
                    <a:effectLst/>
                    <a:latin typeface="Arial" panose="020B0604020202020204" pitchFamily="34" charset="0"/>
                    <a:ea typeface="Calibri" panose="020F0502020204030204" pitchFamily="34" charset="0"/>
                    <a:cs typeface="Arial" panose="020B0604020202020204" pitchFamily="34" charset="0"/>
                  </a:rPr>
                  <a:t>    Các </a:t>
                </a:r>
                <a:r>
                  <a:rPr lang="fr-FR" sz="3800">
                    <a:effectLst/>
                    <a:latin typeface="Arial" panose="020B0604020202020204" pitchFamily="34" charset="0"/>
                    <a:ea typeface="Calibri" panose="020F0502020204030204" pitchFamily="34" charset="0"/>
                    <a:cs typeface="Arial" panose="020B0604020202020204" pitchFamily="34" charset="0"/>
                  </a:rPr>
                  <a:t>kết quả thuận lợi cho biến cố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𝐺</m:t>
                    </m:r>
                  </m:oMath>
                </a14:m>
                <a:r>
                  <a:rPr lang="fr-FR" sz="3800">
                    <a:effectLst/>
                    <a:latin typeface="Arial" panose="020B0604020202020204" pitchFamily="34" charset="0"/>
                    <a:ea typeface="Calibri" panose="020F0502020204030204" pitchFamily="34" charset="0"/>
                    <a:cs typeface="Arial" panose="020B0604020202020204" pitchFamily="34" charset="0"/>
                  </a:rPr>
                  <a:t> </a:t>
                </a:r>
                <a:r>
                  <a:rPr lang="fr-FR" sz="3800" smtClean="0">
                    <a:effectLst/>
                    <a:latin typeface="Arial" panose="020B0604020202020204" pitchFamily="34" charset="0"/>
                    <a:ea typeface="Calibri" panose="020F0502020204030204" pitchFamily="34" charset="0"/>
                    <a:cs typeface="Arial" panose="020B0604020202020204" pitchFamily="34" charset="0"/>
                  </a:rPr>
                  <a:t>là</a:t>
                </a:r>
              </a:p>
              <a:p>
                <a:pPr algn="ctr">
                  <a:lnSpc>
                    <a:spcPct val="150000"/>
                  </a:lnSpc>
                </a:pPr>
                <a:r>
                  <a:rPr lang="fr-FR" sz="3800" smtClean="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sub>
                    </m:sSub>
                  </m:oMath>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364958" y="1181100"/>
                <a:ext cx="17542042" cy="7986802"/>
              </a:xfrm>
              <a:prstGeom prst="rect">
                <a:avLst/>
              </a:prstGeom>
              <a:blipFill>
                <a:blip r:embed="rId7"/>
                <a:stretch>
                  <a:fillRect l="-1147"/>
                </a:stretch>
              </a:blipFill>
            </p:spPr>
            <p:txBody>
              <a:bodyPr/>
              <a:lstStyle/>
              <a:p>
                <a:r>
                  <a:rPr lang="en-US">
                    <a:noFill/>
                  </a:rPr>
                  <a:t> </a:t>
                </a:r>
              </a:p>
            </p:txBody>
          </p:sp>
        </mc:Fallback>
      </mc:AlternateContent>
    </p:spTree>
    <p:extLst>
      <p:ext uri="{BB962C8B-B14F-4D97-AF65-F5344CB8AC3E}">
        <p14:creationId xmlns:p14="http://schemas.microsoft.com/office/powerpoint/2010/main" val="42173702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up)">
                                      <p:cBhvr>
                                        <p:cTn id="25" dur="500"/>
                                        <p:tgtEl>
                                          <p:spTgt spid="3">
                                            <p:txEl>
                                              <p:pRg st="3" end="3"/>
                                            </p:txEl>
                                          </p:spTgt>
                                        </p:tgtEl>
                                      </p:cBhvr>
                                    </p:animEffect>
                                  </p:childTnLst>
                                </p:cTn>
                              </p:par>
                              <p:par>
                                <p:cTn id="26" presetID="22" presetClass="entr" presetSubtype="1"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ipe(up)">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ipe(down)">
                                      <p:cBhvr>
                                        <p:cTn id="33" dur="5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wipe(left)">
                                      <p:cBhvr>
                                        <p:cTn id="38" dur="5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3" dur="500"/>
                                        <p:tgtEl>
                                          <p:spTgt spid="3">
                                            <p:txEl>
                                              <p:pRg st="7" end="7"/>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randombar(horizontal)">
                                      <p:cBhvr>
                                        <p:cTn id="4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95419" y="6012036"/>
            <a:ext cx="18678839" cy="4457454"/>
            <a:chOff x="0" y="0"/>
            <a:chExt cx="4919530" cy="1173980"/>
          </a:xfrm>
        </p:grpSpPr>
        <p:sp>
          <p:nvSpPr>
            <p:cNvPr id="3" name="Freeform 3"/>
            <p:cNvSpPr/>
            <p:nvPr/>
          </p:nvSpPr>
          <p:spPr>
            <a:xfrm>
              <a:off x="0" y="0"/>
              <a:ext cx="4919530" cy="1173980"/>
            </a:xfrm>
            <a:custGeom>
              <a:avLst/>
              <a:gdLst/>
              <a:ahLst/>
              <a:cxnLst/>
              <a:rect l="l" t="t" r="r" b="b"/>
              <a:pathLst>
                <a:path w="4919530" h="1173980">
                  <a:moveTo>
                    <a:pt x="0" y="0"/>
                  </a:moveTo>
                  <a:lnTo>
                    <a:pt x="4919530" y="0"/>
                  </a:lnTo>
                  <a:lnTo>
                    <a:pt x="4919530" y="1173980"/>
                  </a:lnTo>
                  <a:lnTo>
                    <a:pt x="0" y="1173980"/>
                  </a:lnTo>
                  <a:close/>
                </a:path>
              </a:pathLst>
            </a:custGeom>
            <a:solidFill>
              <a:srgbClr val="A3DFBE"/>
            </a:solidFill>
            <a:ln w="28575" cap="sq">
              <a:solidFill>
                <a:srgbClr val="231F20"/>
              </a:solidFill>
              <a:prstDash val="solid"/>
              <a:miter/>
            </a:ln>
          </p:spPr>
        </p:sp>
        <p:sp>
          <p:nvSpPr>
            <p:cNvPr id="4" name="TextBox 4"/>
            <p:cNvSpPr txBox="1"/>
            <p:nvPr/>
          </p:nvSpPr>
          <p:spPr>
            <a:xfrm>
              <a:off x="0" y="-38100"/>
              <a:ext cx="4919530" cy="121208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260960" y="-5944295"/>
            <a:ext cx="18809921" cy="9509277"/>
            <a:chOff x="0" y="0"/>
            <a:chExt cx="25079894" cy="12679036"/>
          </a:xfrm>
        </p:grpSpPr>
        <p:sp>
          <p:nvSpPr>
            <p:cNvPr id="6" name="Freeform 6"/>
            <p:cNvSpPr/>
            <p:nvPr/>
          </p:nvSpPr>
          <p:spPr>
            <a:xfrm>
              <a:off x="0" y="29282"/>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0946091" y="0"/>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grpSp>
      <p:grpSp>
        <p:nvGrpSpPr>
          <p:cNvPr id="8" name="Group 8"/>
          <p:cNvGrpSpPr/>
          <p:nvPr/>
        </p:nvGrpSpPr>
        <p:grpSpPr>
          <a:xfrm>
            <a:off x="1028700" y="2058291"/>
            <a:ext cx="16230600" cy="7200009"/>
            <a:chOff x="0" y="0"/>
            <a:chExt cx="4274726" cy="1896299"/>
          </a:xfrm>
        </p:grpSpPr>
        <p:sp>
          <p:nvSpPr>
            <p:cNvPr id="9" name="Freeform 9"/>
            <p:cNvSpPr/>
            <p:nvPr/>
          </p:nvSpPr>
          <p:spPr>
            <a:xfrm>
              <a:off x="0" y="0"/>
              <a:ext cx="4274726" cy="1896299"/>
            </a:xfrm>
            <a:custGeom>
              <a:avLst/>
              <a:gdLst/>
              <a:ahLst/>
              <a:cxnLst/>
              <a:rect l="l" t="t" r="r" b="b"/>
              <a:pathLst>
                <a:path w="4274726" h="1896299">
                  <a:moveTo>
                    <a:pt x="24327" y="0"/>
                  </a:moveTo>
                  <a:lnTo>
                    <a:pt x="4250399" y="0"/>
                  </a:lnTo>
                  <a:cubicBezTo>
                    <a:pt x="4263834" y="0"/>
                    <a:pt x="4274726" y="10891"/>
                    <a:pt x="4274726" y="24327"/>
                  </a:cubicBezTo>
                  <a:lnTo>
                    <a:pt x="4274726" y="1871972"/>
                  </a:lnTo>
                  <a:cubicBezTo>
                    <a:pt x="4274726" y="1885407"/>
                    <a:pt x="4263834" y="1896299"/>
                    <a:pt x="4250399" y="1896299"/>
                  </a:cubicBezTo>
                  <a:lnTo>
                    <a:pt x="24327" y="1896299"/>
                  </a:lnTo>
                  <a:cubicBezTo>
                    <a:pt x="10891" y="1896299"/>
                    <a:pt x="0" y="1885407"/>
                    <a:pt x="0" y="1871972"/>
                  </a:cubicBezTo>
                  <a:lnTo>
                    <a:pt x="0" y="24327"/>
                  </a:lnTo>
                  <a:cubicBezTo>
                    <a:pt x="0" y="10891"/>
                    <a:pt x="10891" y="0"/>
                    <a:pt x="24327"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4274726" cy="1934399"/>
            </a:xfrm>
            <a:prstGeom prst="rect">
              <a:avLst/>
            </a:prstGeom>
          </p:spPr>
          <p:txBody>
            <a:bodyPr lIns="50800" tIns="50800" rIns="50800" bIns="50800" rtlCol="0" anchor="ctr"/>
            <a:lstStyle/>
            <a:p>
              <a:pPr algn="ctr">
                <a:lnSpc>
                  <a:spcPts val="2659"/>
                </a:lnSpc>
                <a:spcBef>
                  <a:spcPct val="0"/>
                </a:spcBef>
              </a:pPr>
              <a:endParaRPr/>
            </a:p>
          </p:txBody>
        </p:sp>
      </p:grpSp>
      <p:sp>
        <p:nvSpPr>
          <p:cNvPr id="40" name="Freeform 40"/>
          <p:cNvSpPr/>
          <p:nvPr/>
        </p:nvSpPr>
        <p:spPr>
          <a:xfrm rot="-6634202" flipV="1">
            <a:off x="15319149" y="404753"/>
            <a:ext cx="742193" cy="1369149"/>
          </a:xfrm>
          <a:custGeom>
            <a:avLst/>
            <a:gdLst/>
            <a:ahLst/>
            <a:cxnLst/>
            <a:rect l="l" t="t" r="r" b="b"/>
            <a:pathLst>
              <a:path w="742193" h="1369149">
                <a:moveTo>
                  <a:pt x="0" y="1369149"/>
                </a:moveTo>
                <a:lnTo>
                  <a:pt x="742193" y="1369149"/>
                </a:lnTo>
                <a:lnTo>
                  <a:pt x="742193" y="0"/>
                </a:lnTo>
                <a:lnTo>
                  <a:pt x="0" y="0"/>
                </a:lnTo>
                <a:lnTo>
                  <a:pt x="0" y="1369149"/>
                </a:lnTo>
                <a:close/>
              </a:path>
            </a:pathLst>
          </a:custGeom>
          <a:blipFill>
            <a:blip r:embed="rId4">
              <a:extLst>
                <a:ext uri="{96DAC541-7B7A-43D3-8B79-37D633B846F1}">
                  <asvg:svgBlip xmlns:asvg="http://schemas.microsoft.com/office/drawing/2016/SVG/main" xmlns="" r:embed="rId15"/>
                </a:ext>
              </a:extLst>
            </a:blip>
            <a:stretch>
              <a:fillRect/>
            </a:stretch>
          </a:blipFill>
        </p:spPr>
      </p:sp>
      <p:sp>
        <p:nvSpPr>
          <p:cNvPr id="41" name="Freeform 41"/>
          <p:cNvSpPr/>
          <p:nvPr/>
        </p:nvSpPr>
        <p:spPr>
          <a:xfrm>
            <a:off x="2691796" y="647700"/>
            <a:ext cx="768019" cy="768019"/>
          </a:xfrm>
          <a:custGeom>
            <a:avLst/>
            <a:gdLst/>
            <a:ahLst/>
            <a:cxnLst/>
            <a:rect l="l" t="t" r="r" b="b"/>
            <a:pathLst>
              <a:path w="768019" h="768019">
                <a:moveTo>
                  <a:pt x="0" y="0"/>
                </a:moveTo>
                <a:lnTo>
                  <a:pt x="768019" y="0"/>
                </a:lnTo>
                <a:lnTo>
                  <a:pt x="768019" y="768019"/>
                </a:lnTo>
                <a:lnTo>
                  <a:pt x="0" y="76801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42" name="Freeform 42"/>
          <p:cNvSpPr/>
          <p:nvPr/>
        </p:nvSpPr>
        <p:spPr>
          <a:xfrm>
            <a:off x="16875291" y="5667562"/>
            <a:ext cx="768019" cy="768019"/>
          </a:xfrm>
          <a:custGeom>
            <a:avLst/>
            <a:gdLst/>
            <a:ahLst/>
            <a:cxnLst/>
            <a:rect l="l" t="t" r="r" b="b"/>
            <a:pathLst>
              <a:path w="768019" h="768019">
                <a:moveTo>
                  <a:pt x="0" y="0"/>
                </a:moveTo>
                <a:lnTo>
                  <a:pt x="768018" y="0"/>
                </a:lnTo>
                <a:lnTo>
                  <a:pt x="768018" y="768019"/>
                </a:lnTo>
                <a:lnTo>
                  <a:pt x="0" y="76801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43" name="Freeform 43"/>
          <p:cNvSpPr/>
          <p:nvPr/>
        </p:nvSpPr>
        <p:spPr>
          <a:xfrm rot="-4110694">
            <a:off x="938723" y="3172266"/>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4">
              <a:extLst>
                <a:ext uri="{96DAC541-7B7A-43D3-8B79-37D633B846F1}">
                  <asvg:svgBlip xmlns:asvg="http://schemas.microsoft.com/office/drawing/2016/SVG/main" xmlns="" r:embed="rId15"/>
                </a:ext>
              </a:extLst>
            </a:blip>
            <a:stretch>
              <a:fillRect/>
            </a:stretch>
          </a:blipFill>
        </p:spPr>
      </p:sp>
      <p:grpSp>
        <p:nvGrpSpPr>
          <p:cNvPr id="44" name="Group 43"/>
          <p:cNvGrpSpPr/>
          <p:nvPr/>
        </p:nvGrpSpPr>
        <p:grpSpPr>
          <a:xfrm>
            <a:off x="4227468" y="1181100"/>
            <a:ext cx="9833064" cy="1644141"/>
            <a:chOff x="5410201" y="1137159"/>
            <a:chExt cx="9833064" cy="1644141"/>
          </a:xfrm>
        </p:grpSpPr>
        <p:grpSp>
          <p:nvGrpSpPr>
            <p:cNvPr id="45" name="Group 44"/>
            <p:cNvGrpSpPr/>
            <p:nvPr/>
          </p:nvGrpSpPr>
          <p:grpSpPr>
            <a:xfrm>
              <a:off x="5410201" y="1137159"/>
              <a:ext cx="9833064" cy="1644141"/>
              <a:chOff x="5410201" y="1137159"/>
              <a:chExt cx="9833064" cy="1644141"/>
            </a:xfrm>
          </p:grpSpPr>
          <p:sp>
            <p:nvSpPr>
              <p:cNvPr id="47" name="Freeform 13"/>
              <p:cNvSpPr/>
              <p:nvPr/>
            </p:nvSpPr>
            <p:spPr>
              <a:xfrm>
                <a:off x="5410201" y="1244207"/>
                <a:ext cx="9833064" cy="1537093"/>
              </a:xfrm>
              <a:custGeom>
                <a:avLst/>
                <a:gdLst/>
                <a:ahLst/>
                <a:cxnLst/>
                <a:rect l="l" t="t" r="r" b="b"/>
                <a:pathLst>
                  <a:path w="2480955" h="547074">
                    <a:moveTo>
                      <a:pt x="41915" y="0"/>
                    </a:moveTo>
                    <a:lnTo>
                      <a:pt x="2439040" y="0"/>
                    </a:lnTo>
                    <a:cubicBezTo>
                      <a:pt x="2450157" y="0"/>
                      <a:pt x="2460818" y="4416"/>
                      <a:pt x="2468679" y="12277"/>
                    </a:cubicBezTo>
                    <a:cubicBezTo>
                      <a:pt x="2476539" y="20137"/>
                      <a:pt x="2480955" y="30799"/>
                      <a:pt x="2480955" y="41915"/>
                    </a:cubicBezTo>
                    <a:lnTo>
                      <a:pt x="2480955" y="505158"/>
                    </a:lnTo>
                    <a:cubicBezTo>
                      <a:pt x="2480955" y="516275"/>
                      <a:pt x="2476539" y="526936"/>
                      <a:pt x="2468679" y="534797"/>
                    </a:cubicBezTo>
                    <a:cubicBezTo>
                      <a:pt x="2460818" y="542658"/>
                      <a:pt x="2450157" y="547074"/>
                      <a:pt x="2439040" y="547074"/>
                    </a:cubicBezTo>
                    <a:lnTo>
                      <a:pt x="41915" y="547074"/>
                    </a:lnTo>
                    <a:cubicBezTo>
                      <a:pt x="30799" y="547074"/>
                      <a:pt x="20137" y="542658"/>
                      <a:pt x="12277" y="534797"/>
                    </a:cubicBezTo>
                    <a:cubicBezTo>
                      <a:pt x="4416" y="526936"/>
                      <a:pt x="0" y="516275"/>
                      <a:pt x="0" y="505158"/>
                    </a:cubicBezTo>
                    <a:lnTo>
                      <a:pt x="0" y="41915"/>
                    </a:lnTo>
                    <a:cubicBezTo>
                      <a:pt x="0" y="30799"/>
                      <a:pt x="4416" y="20137"/>
                      <a:pt x="12277" y="12277"/>
                    </a:cubicBezTo>
                    <a:cubicBezTo>
                      <a:pt x="20137" y="4416"/>
                      <a:pt x="30799" y="0"/>
                      <a:pt x="41915" y="0"/>
                    </a:cubicBezTo>
                    <a:close/>
                  </a:path>
                </a:pathLst>
              </a:custGeom>
              <a:solidFill>
                <a:srgbClr val="FFE397"/>
              </a:solidFill>
              <a:ln w="28575" cap="rnd">
                <a:solidFill>
                  <a:srgbClr val="231F20"/>
                </a:solidFill>
                <a:prstDash val="solid"/>
                <a:round/>
              </a:ln>
            </p:spPr>
          </p:sp>
          <p:sp>
            <p:nvSpPr>
              <p:cNvPr id="48" name="TextBox 14"/>
              <p:cNvSpPr txBox="1"/>
              <p:nvPr/>
            </p:nvSpPr>
            <p:spPr>
              <a:xfrm>
                <a:off x="6248400" y="1137159"/>
                <a:ext cx="5696104" cy="164414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6" name="TextBox 31"/>
            <p:cNvSpPr txBox="1"/>
            <p:nvPr/>
          </p:nvSpPr>
          <p:spPr>
            <a:xfrm>
              <a:off x="5867147" y="1594741"/>
              <a:ext cx="9051785" cy="1025922"/>
            </a:xfrm>
            <a:prstGeom prst="rect">
              <a:avLst/>
            </a:prstGeom>
          </p:spPr>
          <p:txBody>
            <a:bodyPr wrap="square" lIns="0" tIns="0" rIns="0" bIns="0" rtlCol="0" anchor="t">
              <a:spAutoFit/>
            </a:bodyPr>
            <a:lstStyle/>
            <a:p>
              <a:pPr lvl="0" algn="ctr">
                <a:lnSpc>
                  <a:spcPts val="8000"/>
                </a:lnSpc>
              </a:pPr>
              <a:r>
                <a:rPr lang="vi-VN" sz="6600" b="1">
                  <a:solidFill>
                    <a:srgbClr val="231F20"/>
                  </a:solidFill>
                  <a:cs typeface="Arial" panose="020B0604020202020204" pitchFamily="34" charset="0"/>
                </a:rPr>
                <a:t>HƯỚNG DẪN VỀ NHÀ</a:t>
              </a:r>
            </a:p>
          </p:txBody>
        </p:sp>
      </p:grpSp>
      <p:sp>
        <p:nvSpPr>
          <p:cNvPr id="49" name="Rectangle 48"/>
          <p:cNvSpPr/>
          <p:nvPr/>
        </p:nvSpPr>
        <p:spPr>
          <a:xfrm>
            <a:off x="3145759" y="3522628"/>
            <a:ext cx="7677422" cy="1061829"/>
          </a:xfrm>
          <a:prstGeom prst="rect">
            <a:avLst/>
          </a:prstGeom>
        </p:spPr>
        <p:txBody>
          <a:bodyPr wrap="square">
            <a:spAutoFit/>
          </a:bodyPr>
          <a:lstStyle/>
          <a:p>
            <a:pPr marL="685800" indent="-685800" algn="just">
              <a:lnSpc>
                <a:spcPct val="150000"/>
              </a:lnSpc>
              <a:buClr>
                <a:srgbClr val="000000"/>
              </a:buClr>
              <a:buFont typeface="Wingdings" panose="05000000000000000000" pitchFamily="2" charset="2"/>
              <a:buChar char="q"/>
              <a:defRPr/>
            </a:pPr>
            <a:r>
              <a:rPr lang="en-US" sz="4200" kern="0" dirty="0" err="1">
                <a:solidFill>
                  <a:srgbClr val="000000"/>
                </a:solidFill>
                <a:latin typeface="Arial"/>
                <a:cs typeface="Arial"/>
                <a:sym typeface="Arial"/>
              </a:rPr>
              <a:t>Ôn</a:t>
            </a:r>
            <a:r>
              <a:rPr lang="en-US" sz="4200" kern="0" dirty="0">
                <a:solidFill>
                  <a:srgbClr val="000000"/>
                </a:solidFill>
                <a:latin typeface="Arial"/>
                <a:cs typeface="Arial"/>
                <a:sym typeface="Arial"/>
              </a:rPr>
              <a:t> </a:t>
            </a:r>
            <a:r>
              <a:rPr lang="en-US" sz="4200" kern="0" dirty="0" err="1">
                <a:solidFill>
                  <a:srgbClr val="000000"/>
                </a:solidFill>
                <a:latin typeface="Arial"/>
                <a:cs typeface="Arial"/>
                <a:sym typeface="Arial"/>
              </a:rPr>
              <a:t>tập</a:t>
            </a:r>
            <a:r>
              <a:rPr lang="en-US" sz="4200" kern="0" dirty="0">
                <a:solidFill>
                  <a:srgbClr val="000000"/>
                </a:solidFill>
                <a:latin typeface="Arial"/>
                <a:cs typeface="Arial"/>
                <a:sym typeface="Arial"/>
              </a:rPr>
              <a:t> </a:t>
            </a:r>
            <a:r>
              <a:rPr lang="en-US" sz="4200" kern="0" dirty="0" err="1">
                <a:solidFill>
                  <a:srgbClr val="000000"/>
                </a:solidFill>
                <a:latin typeface="Arial"/>
                <a:cs typeface="Arial"/>
                <a:sym typeface="Arial"/>
              </a:rPr>
              <a:t>kiến</a:t>
            </a:r>
            <a:r>
              <a:rPr lang="en-US" sz="4200" kern="0" dirty="0">
                <a:solidFill>
                  <a:srgbClr val="000000"/>
                </a:solidFill>
                <a:latin typeface="Arial"/>
                <a:cs typeface="Arial"/>
                <a:sym typeface="Arial"/>
              </a:rPr>
              <a:t> </a:t>
            </a:r>
            <a:r>
              <a:rPr lang="en-US" sz="4200" kern="0" dirty="0" err="1">
                <a:solidFill>
                  <a:srgbClr val="000000"/>
                </a:solidFill>
                <a:latin typeface="Arial"/>
                <a:cs typeface="Arial"/>
                <a:sym typeface="Arial"/>
              </a:rPr>
              <a:t>thức</a:t>
            </a:r>
            <a:r>
              <a:rPr lang="en-US" sz="4200" kern="0" dirty="0">
                <a:solidFill>
                  <a:srgbClr val="000000"/>
                </a:solidFill>
                <a:latin typeface="Arial"/>
                <a:cs typeface="Arial"/>
                <a:sym typeface="Arial"/>
              </a:rPr>
              <a:t> </a:t>
            </a:r>
            <a:r>
              <a:rPr lang="en-US" sz="4200" kern="0" err="1">
                <a:solidFill>
                  <a:srgbClr val="000000"/>
                </a:solidFill>
                <a:latin typeface="Arial"/>
                <a:cs typeface="Arial"/>
                <a:sym typeface="Arial"/>
              </a:rPr>
              <a:t>đã</a:t>
            </a:r>
            <a:r>
              <a:rPr lang="en-US" sz="4200" kern="0">
                <a:solidFill>
                  <a:srgbClr val="000000"/>
                </a:solidFill>
                <a:latin typeface="Arial"/>
                <a:cs typeface="Arial"/>
                <a:sym typeface="Arial"/>
              </a:rPr>
              <a:t> </a:t>
            </a:r>
            <a:r>
              <a:rPr lang="en-US" sz="4200" kern="0" smtClean="0">
                <a:solidFill>
                  <a:srgbClr val="000000"/>
                </a:solidFill>
                <a:latin typeface="Arial"/>
                <a:cs typeface="Arial"/>
                <a:sym typeface="Arial"/>
              </a:rPr>
              <a:t>học</a:t>
            </a:r>
            <a:endParaRPr lang="en-US" sz="4200" kern="0" dirty="0">
              <a:solidFill>
                <a:srgbClr val="000000"/>
              </a:solidFill>
              <a:latin typeface="Arial"/>
              <a:cs typeface="Arial"/>
              <a:sym typeface="Arial"/>
            </a:endParaRPr>
          </a:p>
        </p:txBody>
      </p:sp>
      <p:sp>
        <p:nvSpPr>
          <p:cNvPr id="50" name="Rectangle 49"/>
          <p:cNvSpPr/>
          <p:nvPr/>
        </p:nvSpPr>
        <p:spPr>
          <a:xfrm>
            <a:off x="3165200" y="5148471"/>
            <a:ext cx="8277130" cy="1061829"/>
          </a:xfrm>
          <a:prstGeom prst="rect">
            <a:avLst/>
          </a:prstGeom>
        </p:spPr>
        <p:txBody>
          <a:bodyPr wrap="square">
            <a:spAutoFit/>
          </a:bodyPr>
          <a:lstStyle/>
          <a:p>
            <a:pPr marL="685800" indent="-685800">
              <a:lnSpc>
                <a:spcPct val="150000"/>
              </a:lnSpc>
              <a:spcAft>
                <a:spcPts val="800"/>
              </a:spcAft>
              <a:buClr>
                <a:srgbClr val="000000"/>
              </a:buClr>
              <a:buFont typeface="Wingdings" panose="05000000000000000000" pitchFamily="2" charset="2"/>
              <a:buChar char="q"/>
              <a:defRPr/>
            </a:pPr>
            <a:r>
              <a:rPr lang="vi-VN" sz="4200" kern="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Arial"/>
              </a:rPr>
              <a:t>Hoàn thành bài tập </a:t>
            </a:r>
            <a:r>
              <a:rPr lang="vi-VN" sz="4200" kern="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Arial"/>
              </a:rPr>
              <a:t>trong </a:t>
            </a:r>
            <a:r>
              <a:rPr lang="vi-VN" sz="4200" kern="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Arial"/>
              </a:rPr>
              <a:t>SBT</a:t>
            </a:r>
            <a:endParaRPr lang="en-US" sz="4200" b="1" i="1" kern="0" dirty="0">
              <a:solidFill>
                <a:srgbClr val="000000"/>
              </a:solidFill>
              <a:latin typeface="Arial"/>
              <a:ea typeface="DengXian"/>
              <a:cs typeface="Times New Roman" panose="02020603050405020304" pitchFamily="18" charset="0"/>
              <a:sym typeface="Arial"/>
            </a:endParaRPr>
          </a:p>
        </p:txBody>
      </p:sp>
      <p:sp>
        <p:nvSpPr>
          <p:cNvPr id="51" name="Rectangle 50"/>
          <p:cNvSpPr/>
          <p:nvPr/>
        </p:nvSpPr>
        <p:spPr>
          <a:xfrm>
            <a:off x="3145759" y="6819900"/>
            <a:ext cx="12904256" cy="2031325"/>
          </a:xfrm>
          <a:prstGeom prst="rect">
            <a:avLst/>
          </a:prstGeom>
        </p:spPr>
        <p:txBody>
          <a:bodyPr wrap="square">
            <a:spAutoFit/>
          </a:bodyPr>
          <a:lstStyle/>
          <a:p>
            <a:pPr marL="685800" indent="-685800">
              <a:lnSpc>
                <a:spcPct val="150000"/>
              </a:lnSpc>
              <a:buFont typeface="Wingdings" panose="05000000000000000000" pitchFamily="2" charset="2"/>
              <a:buChar char="q"/>
              <a:defRPr/>
            </a:pPr>
            <a:r>
              <a:rPr lang="en-US" sz="42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Đọc</a:t>
            </a:r>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2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và</a:t>
            </a:r>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2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chuẩn</a:t>
            </a:r>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2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bị</a:t>
            </a:r>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20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trước</a:t>
            </a:r>
            <a:r>
              <a:rPr lang="en-US" sz="420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vi-VN" sz="4200" b="1" i="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Bài</a:t>
            </a:r>
            <a:r>
              <a:rPr lang="en-US" sz="4200" b="1" i="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200" b="1" i="1"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31.</a:t>
            </a:r>
            <a:r>
              <a:rPr lang="vi-VN" sz="4200" b="1" i="1">
                <a:solidFill>
                  <a:prstClr val="black"/>
                </a:solidFill>
                <a:ea typeface="Times New Roman" panose="02020603050405020304" pitchFamily="18" charset="0"/>
                <a:cs typeface="Arial" panose="020B0604020202020204" pitchFamily="34" charset="0"/>
                <a:sym typeface="Arial"/>
              </a:rPr>
              <a:t> Cách tính xác suất của biến cố bằng tỉ số</a:t>
            </a:r>
            <a:endParaRPr lang="en-US" sz="4200" b="1" dirty="0">
              <a:solidFill>
                <a:prstClr val="black"/>
              </a:solidFill>
              <a:latin typeface="Arial" panose="020B0604020202020204" pitchFamily="34" charset="0"/>
              <a:cs typeface="Arial" panose="020B0604020202020204" pitchFamily="34" charset="0"/>
              <a:sym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randombar(horizontal)">
                                      <p:cBhvr>
                                        <p:cTn id="15" dur="500"/>
                                        <p:tgtEl>
                                          <p:spTgt spid="50"/>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down)">
                                      <p:cBhvr>
                                        <p:cTn id="1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703508" y="5777018"/>
            <a:ext cx="21695015" cy="11040295"/>
            <a:chOff x="0" y="0"/>
            <a:chExt cx="1424432" cy="724874"/>
          </a:xfrm>
        </p:grpSpPr>
        <p:sp>
          <p:nvSpPr>
            <p:cNvPr id="3" name="Freeform 3"/>
            <p:cNvSpPr/>
            <p:nvPr/>
          </p:nvSpPr>
          <p:spPr>
            <a:xfrm>
              <a:off x="0" y="0"/>
              <a:ext cx="1424432" cy="724874"/>
            </a:xfrm>
            <a:custGeom>
              <a:avLst/>
              <a:gdLst/>
              <a:ahLst/>
              <a:cxnLst/>
              <a:rect l="l" t="t" r="r" b="b"/>
              <a:pathLst>
                <a:path w="1424432" h="724874">
                  <a:moveTo>
                    <a:pt x="712216" y="0"/>
                  </a:moveTo>
                  <a:cubicBezTo>
                    <a:pt x="318870" y="0"/>
                    <a:pt x="0" y="162269"/>
                    <a:pt x="0" y="362437"/>
                  </a:cubicBezTo>
                  <a:cubicBezTo>
                    <a:pt x="0" y="562605"/>
                    <a:pt x="318870" y="724874"/>
                    <a:pt x="712216" y="724874"/>
                  </a:cubicBezTo>
                  <a:cubicBezTo>
                    <a:pt x="1105562" y="724874"/>
                    <a:pt x="1424432" y="562605"/>
                    <a:pt x="1424432" y="362437"/>
                  </a:cubicBezTo>
                  <a:cubicBezTo>
                    <a:pt x="1424432" y="162269"/>
                    <a:pt x="1105562" y="0"/>
                    <a:pt x="712216" y="0"/>
                  </a:cubicBezTo>
                  <a:close/>
                </a:path>
              </a:pathLst>
            </a:custGeom>
            <a:solidFill>
              <a:srgbClr val="A3DFBE"/>
            </a:solidFill>
            <a:ln w="28575" cap="sq">
              <a:solidFill>
                <a:srgbClr val="231F20"/>
              </a:solidFill>
              <a:prstDash val="solid"/>
              <a:miter/>
            </a:ln>
          </p:spPr>
        </p:sp>
        <p:sp>
          <p:nvSpPr>
            <p:cNvPr id="4" name="TextBox 4"/>
            <p:cNvSpPr txBox="1"/>
            <p:nvPr/>
          </p:nvSpPr>
          <p:spPr>
            <a:xfrm>
              <a:off x="133540" y="10807"/>
              <a:ext cx="1157351" cy="646110"/>
            </a:xfrm>
            <a:prstGeom prst="rect">
              <a:avLst/>
            </a:prstGeom>
          </p:spPr>
          <p:txBody>
            <a:bodyPr lIns="50800" tIns="50800" rIns="50800" bIns="50800" rtlCol="0" anchor="ctr"/>
            <a:lstStyle/>
            <a:p>
              <a:pPr algn="ctr">
                <a:lnSpc>
                  <a:spcPts val="3489"/>
                </a:lnSpc>
              </a:pPr>
              <a:endParaRPr/>
            </a:p>
          </p:txBody>
        </p:sp>
      </p:grpSp>
      <p:sp>
        <p:nvSpPr>
          <p:cNvPr id="36" name="Rectangle 35"/>
          <p:cNvSpPr/>
          <p:nvPr/>
        </p:nvSpPr>
        <p:spPr>
          <a:xfrm>
            <a:off x="455568" y="438913"/>
            <a:ext cx="17338656" cy="9392646"/>
          </a:xfrm>
          <a:prstGeom prst="rect">
            <a:avLst/>
          </a:prstGeom>
          <a:solidFill>
            <a:srgbClr val="FFFFFF"/>
          </a:solidFill>
          <a:ln w="25400" cap="flat" cmpd="sng" algn="ctr">
            <a:solidFill>
              <a:srgbClr val="F2825C">
                <a:shade val="50000"/>
              </a:srgbClr>
            </a:solidFill>
            <a:prstDash val="solid"/>
          </a:ln>
          <a:effectLst/>
        </p:spPr>
        <p:txBody>
          <a:bodyPr rtlCol="0" anchor="ctr"/>
          <a:lstStyle/>
          <a:p>
            <a:pPr marL="0" marR="0" lvl="0" indent="0" algn="ctr" defTabSz="182880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smtClean="0">
              <a:ln>
                <a:noFill/>
              </a:ln>
              <a:solidFill>
                <a:srgbClr val="FFD495"/>
              </a:solidFill>
              <a:effectLst/>
              <a:uLnTx/>
              <a:uFillTx/>
              <a:latin typeface="Arial"/>
              <a:ea typeface="+mn-ea"/>
              <a:cs typeface="+mn-cs"/>
              <a:sym typeface="Arial"/>
            </a:endParaRPr>
          </a:p>
        </p:txBody>
      </p:sp>
      <p:sp>
        <p:nvSpPr>
          <p:cNvPr id="8" name="Freeform 8"/>
          <p:cNvSpPr/>
          <p:nvPr/>
        </p:nvSpPr>
        <p:spPr>
          <a:xfrm rot="707461">
            <a:off x="15879374" y="7229946"/>
            <a:ext cx="2092460" cy="3065644"/>
          </a:xfrm>
          <a:custGeom>
            <a:avLst/>
            <a:gdLst/>
            <a:ahLst/>
            <a:cxnLst/>
            <a:rect l="l" t="t" r="r" b="b"/>
            <a:pathLst>
              <a:path w="2092460" h="3065644">
                <a:moveTo>
                  <a:pt x="0" y="0"/>
                </a:moveTo>
                <a:lnTo>
                  <a:pt x="2092459" y="0"/>
                </a:lnTo>
                <a:lnTo>
                  <a:pt x="2092459" y="3065644"/>
                </a:lnTo>
                <a:lnTo>
                  <a:pt x="0" y="3065644"/>
                </a:lnTo>
                <a:lnTo>
                  <a:pt x="0" y="0"/>
                </a:lnTo>
                <a:close/>
              </a:path>
            </a:pathLst>
          </a:custGeom>
          <a:blipFill>
            <a:blip r:embed="rId2">
              <a:extLst>
                <a:ext uri="{96DAC541-7B7A-43D3-8B79-37D633B846F1}">
                  <asvg:svgBlip xmlns:asvg="http://schemas.microsoft.com/office/drawing/2016/SVG/main" xmlns="" r:embed="rId3"/>
                </a:ext>
              </a:extLst>
            </a:blip>
            <a:stretch>
              <a:fillRect l="-507910" t="-102500" b="-178197"/>
            </a:stretch>
          </a:blipFill>
        </p:spPr>
      </p:sp>
      <p:sp>
        <p:nvSpPr>
          <p:cNvPr id="27" name="Freeform 27"/>
          <p:cNvSpPr/>
          <p:nvPr/>
        </p:nvSpPr>
        <p:spPr>
          <a:xfrm>
            <a:off x="0" y="8412042"/>
            <a:ext cx="1575195" cy="1792440"/>
          </a:xfrm>
          <a:custGeom>
            <a:avLst/>
            <a:gdLst/>
            <a:ahLst/>
            <a:cxnLst/>
            <a:rect l="l" t="t" r="r" b="b"/>
            <a:pathLst>
              <a:path w="1034865" h="1145743">
                <a:moveTo>
                  <a:pt x="0" y="0"/>
                </a:moveTo>
                <a:lnTo>
                  <a:pt x="1034865" y="0"/>
                </a:lnTo>
                <a:lnTo>
                  <a:pt x="1034865" y="1145743"/>
                </a:lnTo>
                <a:lnTo>
                  <a:pt x="0" y="1145743"/>
                </a:lnTo>
                <a:lnTo>
                  <a:pt x="0" y="0"/>
                </a:lnTo>
                <a:close/>
              </a:path>
            </a:pathLst>
          </a:custGeom>
          <a:blipFill>
            <a:blip r:embed="rId4">
              <a:extLst>
                <a:ext uri="{96DAC541-7B7A-43D3-8B79-37D633B846F1}">
                  <asvg:svgBlip xmlns:asvg="http://schemas.microsoft.com/office/drawing/2016/SVG/main" xmlns="" r:embed="rId11"/>
                </a:ext>
              </a:extLst>
            </a:blip>
            <a:stretch>
              <a:fillRect l="-302707" t="-69356" r="-28898" b="-189782"/>
            </a:stretch>
          </a:blipFill>
        </p:spPr>
      </p:sp>
      <p:sp>
        <p:nvSpPr>
          <p:cNvPr id="28" name="Freeform 28"/>
          <p:cNvSpPr/>
          <p:nvPr/>
        </p:nvSpPr>
        <p:spPr>
          <a:xfrm rot="4951506">
            <a:off x="-655595" y="469691"/>
            <a:ext cx="2504248" cy="2411772"/>
          </a:xfrm>
          <a:custGeom>
            <a:avLst/>
            <a:gdLst/>
            <a:ahLst/>
            <a:cxnLst/>
            <a:rect l="l" t="t" r="r" b="b"/>
            <a:pathLst>
              <a:path w="2504248" h="2121815">
                <a:moveTo>
                  <a:pt x="0" y="0"/>
                </a:moveTo>
                <a:lnTo>
                  <a:pt x="2504248" y="0"/>
                </a:lnTo>
                <a:lnTo>
                  <a:pt x="2504248" y="2121815"/>
                </a:lnTo>
                <a:lnTo>
                  <a:pt x="0" y="2121815"/>
                </a:lnTo>
                <a:lnTo>
                  <a:pt x="0" y="0"/>
                </a:lnTo>
                <a:close/>
              </a:path>
            </a:pathLst>
          </a:custGeom>
          <a:blipFill>
            <a:blip r:embed="rId12">
              <a:extLst>
                <a:ext uri="{96DAC541-7B7A-43D3-8B79-37D633B846F1}">
                  <asvg:svgBlip xmlns:asvg="http://schemas.microsoft.com/office/drawing/2016/SVG/main" xmlns="" r:embed="rId13"/>
                </a:ext>
              </a:extLst>
            </a:blip>
            <a:stretch>
              <a:fillRect t="-232761" r="-499472" b="-229128"/>
            </a:stretch>
          </a:blipFill>
        </p:spPr>
      </p:sp>
      <p:sp>
        <p:nvSpPr>
          <p:cNvPr id="30" name="Google Shape;2260;p35"/>
          <p:cNvSpPr txBox="1">
            <a:spLocks/>
          </p:cNvSpPr>
          <p:nvPr/>
        </p:nvSpPr>
        <p:spPr>
          <a:xfrm>
            <a:off x="1450726" y="-38100"/>
            <a:ext cx="15348340" cy="4608600"/>
          </a:xfrm>
          <a:prstGeom prst="rect">
            <a:avLst/>
          </a:prstGeom>
          <a:noFill/>
          <a:ln>
            <a:noFill/>
          </a:ln>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9000"/>
              <a:buFont typeface="Lilita One"/>
              <a:buNone/>
              <a:defRPr sz="90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2pPr>
            <a:lvl3pPr marR="0" lvl="2"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3pPr>
            <a:lvl4pPr marR="0" lvl="3"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4pPr>
            <a:lvl5pPr marR="0" lvl="4"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5pPr>
            <a:lvl6pPr marR="0" lvl="5"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6pPr>
            <a:lvl7pPr marR="0" lvl="6"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7pPr>
            <a:lvl8pPr marR="0" lvl="7"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8pPr>
            <a:lvl9pPr marR="0" lvl="8"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9pPr>
          </a:lstStyle>
          <a:p>
            <a:pPr defTabSz="1828800">
              <a:lnSpc>
                <a:spcPct val="150000"/>
              </a:lnSpc>
              <a:buClr>
                <a:srgbClr val="000F7C"/>
              </a:buClr>
            </a:pPr>
            <a:r>
              <a:rPr lang="vi-VN" sz="7800" b="1" kern="0">
                <a:solidFill>
                  <a:srgbClr val="000F7C"/>
                </a:solidFill>
                <a:latin typeface="Arial" panose="020B0604020202020204" pitchFamily="34" charset="0"/>
              </a:rPr>
              <a:t>CHƯƠNG VIII. MỞ ĐẦU VỀ TÍNH XÁC SUẤT CỦA BIẾN CỐ</a:t>
            </a:r>
            <a:endParaRPr lang="vi-VN" sz="7800" kern="0">
              <a:solidFill>
                <a:srgbClr val="D51460"/>
              </a:solidFill>
            </a:endParaRPr>
          </a:p>
        </p:txBody>
      </p:sp>
      <p:sp>
        <p:nvSpPr>
          <p:cNvPr id="31" name="Rectangle 30"/>
          <p:cNvSpPr/>
          <p:nvPr/>
        </p:nvSpPr>
        <p:spPr>
          <a:xfrm>
            <a:off x="2071939" y="4610100"/>
            <a:ext cx="14105914" cy="3470887"/>
          </a:xfrm>
          <a:prstGeom prst="rect">
            <a:avLst/>
          </a:prstGeom>
        </p:spPr>
        <p:txBody>
          <a:bodyPr wrap="square">
            <a:spAutoFit/>
          </a:bodyPr>
          <a:lstStyle/>
          <a:p>
            <a:pPr algn="ctr" defTabSz="1828800">
              <a:lnSpc>
                <a:spcPct val="150000"/>
              </a:lnSpc>
              <a:buClr>
                <a:srgbClr val="000000"/>
              </a:buClr>
            </a:pPr>
            <a:r>
              <a:rPr lang="vi-VN" sz="7800" b="1" kern="0">
                <a:solidFill>
                  <a:srgbClr val="D51460"/>
                </a:solidFill>
                <a:latin typeface="Arial"/>
                <a:cs typeface="Arial"/>
                <a:sym typeface="Lilita One"/>
              </a:rPr>
              <a:t>BÀI 30. KẾT QUẢ CÓ THỂ VÀ KẾT QUẢ THUẬN LỢI </a:t>
            </a:r>
            <a:endParaRPr lang="en-US" sz="7800" b="1" kern="0">
              <a:solidFill>
                <a:srgbClr val="000000"/>
              </a:solidFill>
              <a:latin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14:prism isInverted="1"/>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95419" y="7793391"/>
            <a:ext cx="18678839" cy="2676099"/>
            <a:chOff x="0" y="0"/>
            <a:chExt cx="4919530" cy="704816"/>
          </a:xfrm>
        </p:grpSpPr>
        <p:sp>
          <p:nvSpPr>
            <p:cNvPr id="3" name="Freeform 3"/>
            <p:cNvSpPr/>
            <p:nvPr/>
          </p:nvSpPr>
          <p:spPr>
            <a:xfrm>
              <a:off x="0" y="0"/>
              <a:ext cx="4919530" cy="704816"/>
            </a:xfrm>
            <a:custGeom>
              <a:avLst/>
              <a:gdLst/>
              <a:ahLst/>
              <a:cxnLst/>
              <a:rect l="l" t="t" r="r" b="b"/>
              <a:pathLst>
                <a:path w="4919530" h="704816">
                  <a:moveTo>
                    <a:pt x="0" y="0"/>
                  </a:moveTo>
                  <a:lnTo>
                    <a:pt x="4919530" y="0"/>
                  </a:lnTo>
                  <a:lnTo>
                    <a:pt x="4919530" y="704816"/>
                  </a:lnTo>
                  <a:lnTo>
                    <a:pt x="0" y="704816"/>
                  </a:lnTo>
                  <a:close/>
                </a:path>
              </a:pathLst>
            </a:custGeom>
            <a:solidFill>
              <a:srgbClr val="A3DFBE"/>
            </a:solidFill>
            <a:ln w="28575" cap="sq">
              <a:solidFill>
                <a:srgbClr val="231F20"/>
              </a:solidFill>
              <a:prstDash val="solid"/>
              <a:miter/>
            </a:ln>
          </p:spPr>
        </p:sp>
        <p:sp>
          <p:nvSpPr>
            <p:cNvPr id="4" name="TextBox 4"/>
            <p:cNvSpPr txBox="1"/>
            <p:nvPr/>
          </p:nvSpPr>
          <p:spPr>
            <a:xfrm>
              <a:off x="0" y="-38100"/>
              <a:ext cx="4919530" cy="742916"/>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8700" y="1040844"/>
            <a:ext cx="16230600" cy="8205312"/>
            <a:chOff x="0" y="0"/>
            <a:chExt cx="21640800" cy="10940416"/>
          </a:xfrm>
        </p:grpSpPr>
        <p:sp>
          <p:nvSpPr>
            <p:cNvPr id="6" name="Freeform 6"/>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grpSp>
      <p:grpSp>
        <p:nvGrpSpPr>
          <p:cNvPr id="9" name="Group 9"/>
          <p:cNvGrpSpPr/>
          <p:nvPr/>
        </p:nvGrpSpPr>
        <p:grpSpPr>
          <a:xfrm>
            <a:off x="791909" y="723900"/>
            <a:ext cx="11890127" cy="5025599"/>
            <a:chOff x="0" y="0"/>
            <a:chExt cx="2725844" cy="1064653"/>
          </a:xfrm>
        </p:grpSpPr>
        <p:sp>
          <p:nvSpPr>
            <p:cNvPr id="10" name="Freeform 10"/>
            <p:cNvSpPr/>
            <p:nvPr/>
          </p:nvSpPr>
          <p:spPr>
            <a:xfrm>
              <a:off x="0" y="0"/>
              <a:ext cx="2725844" cy="1064654"/>
            </a:xfrm>
            <a:custGeom>
              <a:avLst/>
              <a:gdLst/>
              <a:ahLst/>
              <a:cxnLst/>
              <a:rect l="l" t="t" r="r" b="b"/>
              <a:pathLst>
                <a:path w="2725844" h="1064654">
                  <a:moveTo>
                    <a:pt x="38150" y="0"/>
                  </a:moveTo>
                  <a:lnTo>
                    <a:pt x="2687694" y="0"/>
                  </a:lnTo>
                  <a:cubicBezTo>
                    <a:pt x="2708764" y="0"/>
                    <a:pt x="2725844" y="17080"/>
                    <a:pt x="2725844" y="38150"/>
                  </a:cubicBezTo>
                  <a:lnTo>
                    <a:pt x="2725844" y="1026504"/>
                  </a:lnTo>
                  <a:cubicBezTo>
                    <a:pt x="2725844" y="1047573"/>
                    <a:pt x="2708764" y="1064654"/>
                    <a:pt x="2687694" y="1064654"/>
                  </a:cubicBezTo>
                  <a:lnTo>
                    <a:pt x="38150" y="1064654"/>
                  </a:lnTo>
                  <a:cubicBezTo>
                    <a:pt x="28032" y="1064654"/>
                    <a:pt x="18328" y="1060634"/>
                    <a:pt x="11174" y="1053480"/>
                  </a:cubicBezTo>
                  <a:cubicBezTo>
                    <a:pt x="4019" y="1046325"/>
                    <a:pt x="0" y="1036622"/>
                    <a:pt x="0" y="1026504"/>
                  </a:cubicBezTo>
                  <a:lnTo>
                    <a:pt x="0" y="38150"/>
                  </a:lnTo>
                  <a:cubicBezTo>
                    <a:pt x="0" y="17080"/>
                    <a:pt x="17080" y="0"/>
                    <a:pt x="38150" y="0"/>
                  </a:cubicBezTo>
                  <a:close/>
                </a:path>
              </a:pathLst>
            </a:custGeom>
            <a:solidFill>
              <a:srgbClr val="FFFFFF"/>
            </a:solidFill>
            <a:ln w="28575" cap="rnd">
              <a:solidFill>
                <a:srgbClr val="231F20"/>
              </a:solidFill>
              <a:prstDash val="solid"/>
              <a:round/>
            </a:ln>
          </p:spPr>
        </p:sp>
        <p:sp>
          <p:nvSpPr>
            <p:cNvPr id="11" name="TextBox 11"/>
            <p:cNvSpPr txBox="1"/>
            <p:nvPr/>
          </p:nvSpPr>
          <p:spPr>
            <a:xfrm>
              <a:off x="0" y="-38100"/>
              <a:ext cx="2725844" cy="1102753"/>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flipH="1">
            <a:off x="8545379" y="1084936"/>
            <a:ext cx="11229297" cy="8772888"/>
          </a:xfrm>
          <a:custGeom>
            <a:avLst/>
            <a:gdLst/>
            <a:ahLst/>
            <a:cxnLst/>
            <a:rect l="l" t="t" r="r" b="b"/>
            <a:pathLst>
              <a:path w="11229297" h="8772888">
                <a:moveTo>
                  <a:pt x="11229297" y="0"/>
                </a:moveTo>
                <a:lnTo>
                  <a:pt x="0" y="0"/>
                </a:lnTo>
                <a:lnTo>
                  <a:pt x="0" y="8772888"/>
                </a:lnTo>
                <a:lnTo>
                  <a:pt x="11229297" y="8772888"/>
                </a:lnTo>
                <a:lnTo>
                  <a:pt x="11229297"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3" name="Freeform 13"/>
          <p:cNvSpPr/>
          <p:nvPr/>
        </p:nvSpPr>
        <p:spPr>
          <a:xfrm rot="7257529">
            <a:off x="1171502" y="4626259"/>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0" name="Freeform 20"/>
          <p:cNvSpPr/>
          <p:nvPr/>
        </p:nvSpPr>
        <p:spPr>
          <a:xfrm>
            <a:off x="13215754" y="552579"/>
            <a:ext cx="1035351" cy="1043105"/>
          </a:xfrm>
          <a:custGeom>
            <a:avLst/>
            <a:gdLst/>
            <a:ahLst/>
            <a:cxnLst/>
            <a:rect l="l" t="t" r="r" b="b"/>
            <a:pathLst>
              <a:path w="1035351" h="1043105">
                <a:moveTo>
                  <a:pt x="0" y="0"/>
                </a:moveTo>
                <a:lnTo>
                  <a:pt x="1035352" y="0"/>
                </a:lnTo>
                <a:lnTo>
                  <a:pt x="1035352" y="1043105"/>
                </a:lnTo>
                <a:lnTo>
                  <a:pt x="0" y="1043105"/>
                </a:lnTo>
                <a:lnTo>
                  <a:pt x="0" y="0"/>
                </a:lnTo>
                <a:close/>
              </a:path>
            </a:pathLst>
          </a:custGeom>
          <a:blipFill>
            <a:blip r:embed="rId10">
              <a:extLst>
                <a:ext uri="{96DAC541-7B7A-43D3-8B79-37D633B846F1}">
                  <asvg:svgBlip xmlns:asvg="http://schemas.microsoft.com/office/drawing/2016/SVG/main" xmlns="" r:embed="rId13"/>
                </a:ext>
              </a:extLst>
            </a:blip>
            <a:stretch>
              <a:fillRect l="-16131" t="-123580" r="-514491" b="-293597"/>
            </a:stretch>
          </a:blipFill>
        </p:spPr>
      </p:sp>
      <p:sp>
        <p:nvSpPr>
          <p:cNvPr id="22" name="Google Shape;2831;p46"/>
          <p:cNvSpPr txBox="1">
            <a:spLocks/>
          </p:cNvSpPr>
          <p:nvPr/>
        </p:nvSpPr>
        <p:spPr>
          <a:xfrm>
            <a:off x="76200" y="1866900"/>
            <a:ext cx="13008778" cy="2073600"/>
          </a:xfrm>
          <a:prstGeom prst="rect">
            <a:avLst/>
          </a:prstGeom>
        </p:spPr>
        <p:txBody>
          <a:bodyPr spcFirstLastPara="1" wrap="square" lIns="182850" tIns="182850" rIns="182850" bIns="1828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vi-VN" sz="8000" b="1" smtClean="0">
                <a:solidFill>
                  <a:schemeClr val="tx2"/>
                </a:solidFill>
                <a:latin typeface="+mn-lt"/>
              </a:rPr>
              <a:t>CẢM ƠN CÁC EM ĐÃ CHÚ Ý LẮNG NGHE!</a:t>
            </a:r>
            <a:endParaRPr lang="vi-VN" sz="8000" b="1">
              <a:solidFill>
                <a:schemeClr val="tx2"/>
              </a:solidFill>
              <a:latin typeface="+mn-lt"/>
            </a:endParaRPr>
          </a:p>
        </p:txBody>
      </p:sp>
    </p:spTree>
  </p:cSld>
  <p:clrMapOvr>
    <a:masterClrMapping/>
  </p:clrMapOvr>
  <p:transition spd="slow">
    <p:comb/>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95419" y="7374864"/>
            <a:ext cx="18678839" cy="3094625"/>
            <a:chOff x="0" y="0"/>
            <a:chExt cx="4919530" cy="815045"/>
          </a:xfrm>
        </p:grpSpPr>
        <p:sp>
          <p:nvSpPr>
            <p:cNvPr id="3" name="Freeform 3"/>
            <p:cNvSpPr/>
            <p:nvPr/>
          </p:nvSpPr>
          <p:spPr>
            <a:xfrm>
              <a:off x="0" y="0"/>
              <a:ext cx="4919530" cy="815045"/>
            </a:xfrm>
            <a:custGeom>
              <a:avLst/>
              <a:gdLst/>
              <a:ahLst/>
              <a:cxnLst/>
              <a:rect l="l" t="t" r="r" b="b"/>
              <a:pathLst>
                <a:path w="4919530" h="815045">
                  <a:moveTo>
                    <a:pt x="0" y="0"/>
                  </a:moveTo>
                  <a:lnTo>
                    <a:pt x="4919530" y="0"/>
                  </a:lnTo>
                  <a:lnTo>
                    <a:pt x="4919530" y="815045"/>
                  </a:lnTo>
                  <a:lnTo>
                    <a:pt x="0" y="815045"/>
                  </a:lnTo>
                  <a:close/>
                </a:path>
              </a:pathLst>
            </a:custGeom>
            <a:solidFill>
              <a:srgbClr val="A3DFBE"/>
            </a:solidFill>
            <a:ln w="28575" cap="sq">
              <a:solidFill>
                <a:srgbClr val="231F20"/>
              </a:solidFill>
              <a:prstDash val="solid"/>
              <a:miter/>
            </a:ln>
          </p:spPr>
        </p:sp>
        <p:sp>
          <p:nvSpPr>
            <p:cNvPr id="4" name="TextBox 4"/>
            <p:cNvSpPr txBox="1"/>
            <p:nvPr/>
          </p:nvSpPr>
          <p:spPr>
            <a:xfrm>
              <a:off x="0" y="-38100"/>
              <a:ext cx="4919530" cy="85314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8700" y="1189568"/>
            <a:ext cx="12898160" cy="7920007"/>
            <a:chOff x="0" y="0"/>
            <a:chExt cx="3397046" cy="2085928"/>
          </a:xfrm>
        </p:grpSpPr>
        <p:sp>
          <p:nvSpPr>
            <p:cNvPr id="6" name="Freeform 6"/>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FFFFFF"/>
            </a:solidFill>
            <a:ln w="28575" cap="rnd">
              <a:solidFill>
                <a:srgbClr val="231F20"/>
              </a:solidFill>
              <a:prstDash val="solid"/>
              <a:round/>
            </a:ln>
          </p:spPr>
        </p:sp>
        <p:sp>
          <p:nvSpPr>
            <p:cNvPr id="7" name="TextBox 7"/>
            <p:cNvSpPr txBox="1"/>
            <p:nvPr/>
          </p:nvSpPr>
          <p:spPr>
            <a:xfrm>
              <a:off x="0" y="-38100"/>
              <a:ext cx="3397046" cy="2124028"/>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3400407" y="2293091"/>
            <a:ext cx="4635447" cy="8270104"/>
          </a:xfrm>
          <a:custGeom>
            <a:avLst/>
            <a:gdLst/>
            <a:ahLst/>
            <a:cxnLst/>
            <a:rect l="l" t="t" r="r" b="b"/>
            <a:pathLst>
              <a:path w="4635447" h="8270104">
                <a:moveTo>
                  <a:pt x="0" y="0"/>
                </a:moveTo>
                <a:lnTo>
                  <a:pt x="4635447" y="0"/>
                </a:lnTo>
                <a:lnTo>
                  <a:pt x="4635447" y="8270104"/>
                </a:lnTo>
                <a:lnTo>
                  <a:pt x="0" y="8270104"/>
                </a:lnTo>
                <a:lnTo>
                  <a:pt x="0" y="0"/>
                </a:lnTo>
                <a:close/>
              </a:path>
            </a:pathLst>
          </a:custGeom>
          <a:blipFill>
            <a:blip r:embed="rId2">
              <a:extLst>
                <a:ext uri="{96DAC541-7B7A-43D3-8B79-37D633B846F1}">
                  <asvg:svgBlip xmlns:asvg="http://schemas.microsoft.com/office/drawing/2016/SVG/main" xmlns="" r:embed="rId3"/>
                </a:ext>
              </a:extLst>
            </a:blip>
            <a:stretch>
              <a:fillRect b="-74476"/>
            </a:stretch>
          </a:blipFill>
        </p:spPr>
      </p:sp>
      <p:sp>
        <p:nvSpPr>
          <p:cNvPr id="12" name="Freeform 12"/>
          <p:cNvSpPr/>
          <p:nvPr/>
        </p:nvSpPr>
        <p:spPr>
          <a:xfrm>
            <a:off x="16243289" y="790780"/>
            <a:ext cx="1395615" cy="1214143"/>
          </a:xfrm>
          <a:custGeom>
            <a:avLst/>
            <a:gdLst/>
            <a:ahLst/>
            <a:cxnLst/>
            <a:rect l="l" t="t" r="r" b="b"/>
            <a:pathLst>
              <a:path w="1395615" h="1214143">
                <a:moveTo>
                  <a:pt x="0" y="0"/>
                </a:moveTo>
                <a:lnTo>
                  <a:pt x="1395614" y="0"/>
                </a:lnTo>
                <a:lnTo>
                  <a:pt x="1395614" y="1214143"/>
                </a:lnTo>
                <a:lnTo>
                  <a:pt x="0" y="1214143"/>
                </a:lnTo>
                <a:lnTo>
                  <a:pt x="0" y="0"/>
                </a:lnTo>
                <a:close/>
              </a:path>
            </a:pathLst>
          </a:custGeom>
          <a:blipFill>
            <a:blip r:embed="rId4">
              <a:extLst>
                <a:ext uri="{96DAC541-7B7A-43D3-8B79-37D633B846F1}">
                  <asvg:svgBlip xmlns:asvg="http://schemas.microsoft.com/office/drawing/2016/SVG/main" xmlns="" r:embed="rId5"/>
                </a:ext>
              </a:extLst>
            </a:blip>
            <a:stretch>
              <a:fillRect l="-390925" t="-53925" r="-66984" b="-282959"/>
            </a:stretch>
          </a:blipFill>
        </p:spPr>
      </p:sp>
      <p:sp>
        <p:nvSpPr>
          <p:cNvPr id="13" name="Freeform 13"/>
          <p:cNvSpPr/>
          <p:nvPr/>
        </p:nvSpPr>
        <p:spPr>
          <a:xfrm rot="6925403" flipV="1">
            <a:off x="673800" y="1823939"/>
            <a:ext cx="709799" cy="1309391"/>
          </a:xfrm>
          <a:custGeom>
            <a:avLst/>
            <a:gdLst/>
            <a:ahLst/>
            <a:cxnLst/>
            <a:rect l="l" t="t" r="r" b="b"/>
            <a:pathLst>
              <a:path w="709799" h="1309391">
                <a:moveTo>
                  <a:pt x="0" y="1309391"/>
                </a:moveTo>
                <a:lnTo>
                  <a:pt x="709800" y="1309391"/>
                </a:lnTo>
                <a:lnTo>
                  <a:pt x="709800" y="0"/>
                </a:lnTo>
                <a:lnTo>
                  <a:pt x="0" y="0"/>
                </a:lnTo>
                <a:lnTo>
                  <a:pt x="0" y="1309391"/>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rot="4263341">
            <a:off x="13555764" y="7458272"/>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TextBox 15"/>
          <p:cNvSpPr txBox="1"/>
          <p:nvPr/>
        </p:nvSpPr>
        <p:spPr>
          <a:xfrm>
            <a:off x="2911151" y="1790700"/>
            <a:ext cx="9133257" cy="962058"/>
          </a:xfrm>
          <a:prstGeom prst="rect">
            <a:avLst/>
          </a:prstGeom>
        </p:spPr>
        <p:txBody>
          <a:bodyPr lIns="0" tIns="0" rIns="0" bIns="0" rtlCol="0" anchor="t">
            <a:spAutoFit/>
          </a:bodyPr>
          <a:lstStyle/>
          <a:p>
            <a:pPr algn="ctr">
              <a:lnSpc>
                <a:spcPts val="8000"/>
              </a:lnSpc>
            </a:pPr>
            <a:r>
              <a:rPr lang="en-US" sz="6600" b="1">
                <a:solidFill>
                  <a:srgbClr val="C00000"/>
                </a:solidFill>
                <a:latin typeface="Arial" panose="020B0604020202020204" pitchFamily="34" charset="0"/>
                <a:cs typeface="Arial" panose="020B0604020202020204" pitchFamily="34" charset="0"/>
              </a:rPr>
              <a:t>NỘI DUNG BÀI HỌC</a:t>
            </a:r>
            <a:endParaRPr lang="en-US" sz="6600" b="1">
              <a:solidFill>
                <a:srgbClr val="C00000"/>
              </a:solidFill>
              <a:latin typeface="Arial" panose="020B0604020202020204" pitchFamily="34" charset="0"/>
              <a:cs typeface="Arial" panose="020B0604020202020204" pitchFamily="34" charset="0"/>
            </a:endParaRPr>
          </a:p>
        </p:txBody>
      </p:sp>
      <p:grpSp>
        <p:nvGrpSpPr>
          <p:cNvPr id="31" name="Group 31"/>
          <p:cNvGrpSpPr/>
          <p:nvPr/>
        </p:nvGrpSpPr>
        <p:grpSpPr>
          <a:xfrm>
            <a:off x="2416216" y="3771900"/>
            <a:ext cx="1131301" cy="1541021"/>
            <a:chOff x="-3316" y="-33927"/>
            <a:chExt cx="297956" cy="405865"/>
          </a:xfrm>
        </p:grpSpPr>
        <p:sp>
          <p:nvSpPr>
            <p:cNvPr id="32" name="Freeform 32"/>
            <p:cNvSpPr/>
            <p:nvPr/>
          </p:nvSpPr>
          <p:spPr>
            <a:xfrm>
              <a:off x="0" y="0"/>
              <a:ext cx="294640" cy="291565"/>
            </a:xfrm>
            <a:custGeom>
              <a:avLst/>
              <a:gdLst/>
              <a:ahLst/>
              <a:cxnLst/>
              <a:rect l="l" t="t" r="r" b="b"/>
              <a:pathLst>
                <a:path w="294640" h="291565">
                  <a:moveTo>
                    <a:pt x="145783" y="0"/>
                  </a:moveTo>
                  <a:lnTo>
                    <a:pt x="148857" y="0"/>
                  </a:lnTo>
                  <a:cubicBezTo>
                    <a:pt x="229371" y="0"/>
                    <a:pt x="294640" y="65269"/>
                    <a:pt x="294640" y="145783"/>
                  </a:cubicBezTo>
                  <a:lnTo>
                    <a:pt x="294640" y="145783"/>
                  </a:lnTo>
                  <a:cubicBezTo>
                    <a:pt x="294640" y="184447"/>
                    <a:pt x="279281" y="221527"/>
                    <a:pt x="251941" y="248867"/>
                  </a:cubicBezTo>
                  <a:cubicBezTo>
                    <a:pt x="224602" y="276206"/>
                    <a:pt x="187521" y="291565"/>
                    <a:pt x="148857" y="291565"/>
                  </a:cubicBezTo>
                  <a:lnTo>
                    <a:pt x="145783" y="291565"/>
                  </a:lnTo>
                  <a:cubicBezTo>
                    <a:pt x="107119" y="291565"/>
                    <a:pt x="70038" y="276206"/>
                    <a:pt x="42699" y="248867"/>
                  </a:cubicBezTo>
                  <a:cubicBezTo>
                    <a:pt x="15359" y="221527"/>
                    <a:pt x="0" y="184447"/>
                    <a:pt x="0" y="145783"/>
                  </a:cubicBezTo>
                  <a:lnTo>
                    <a:pt x="0" y="145783"/>
                  </a:lnTo>
                  <a:cubicBezTo>
                    <a:pt x="0" y="107119"/>
                    <a:pt x="15359" y="70038"/>
                    <a:pt x="42699" y="42699"/>
                  </a:cubicBezTo>
                  <a:cubicBezTo>
                    <a:pt x="70038" y="15359"/>
                    <a:pt x="107119" y="0"/>
                    <a:pt x="145783" y="0"/>
                  </a:cubicBezTo>
                  <a:close/>
                </a:path>
              </a:pathLst>
            </a:custGeom>
            <a:solidFill>
              <a:srgbClr val="FFE397"/>
            </a:solidFill>
            <a:ln w="28575" cap="rnd">
              <a:solidFill>
                <a:srgbClr val="231F20"/>
              </a:solidFill>
              <a:prstDash val="solid"/>
              <a:round/>
            </a:ln>
          </p:spPr>
        </p:sp>
        <p:sp>
          <p:nvSpPr>
            <p:cNvPr id="33" name="TextBox 33"/>
            <p:cNvSpPr txBox="1"/>
            <p:nvPr/>
          </p:nvSpPr>
          <p:spPr>
            <a:xfrm>
              <a:off x="-3316" y="-33927"/>
              <a:ext cx="294640" cy="405865"/>
            </a:xfrm>
            <a:prstGeom prst="rect">
              <a:avLst/>
            </a:prstGeom>
          </p:spPr>
          <p:txBody>
            <a:bodyPr lIns="50800" tIns="50800" rIns="50800" bIns="50800" rtlCol="0" anchor="ctr"/>
            <a:lstStyle/>
            <a:p>
              <a:pPr algn="ctr">
                <a:lnSpc>
                  <a:spcPts val="3919"/>
                </a:lnSpc>
              </a:pPr>
              <a:r>
                <a:rPr lang="en-US" sz="5000" b="1" smtClean="0">
                  <a:solidFill>
                    <a:srgbClr val="231F20"/>
                  </a:solidFill>
                  <a:latin typeface="Arial" panose="020B0604020202020204" pitchFamily="34" charset="0"/>
                  <a:cs typeface="Arial" panose="020B0604020202020204" pitchFamily="34" charset="0"/>
                </a:rPr>
                <a:t>1</a:t>
              </a:r>
              <a:endParaRPr lang="en-US" sz="5000" b="1">
                <a:solidFill>
                  <a:srgbClr val="231F20"/>
                </a:solidFill>
                <a:latin typeface="Arial" panose="020B0604020202020204" pitchFamily="34" charset="0"/>
                <a:cs typeface="Arial" panose="020B0604020202020204" pitchFamily="34" charset="0"/>
              </a:endParaRPr>
            </a:p>
          </p:txBody>
        </p:sp>
      </p:grpSp>
      <p:sp>
        <p:nvSpPr>
          <p:cNvPr id="49" name="Freeform 49"/>
          <p:cNvSpPr/>
          <p:nvPr/>
        </p:nvSpPr>
        <p:spPr>
          <a:xfrm>
            <a:off x="14694831" y="1710615"/>
            <a:ext cx="768019" cy="768019"/>
          </a:xfrm>
          <a:custGeom>
            <a:avLst/>
            <a:gdLst/>
            <a:ahLst/>
            <a:cxnLst/>
            <a:rect l="l" t="t" r="r" b="b"/>
            <a:pathLst>
              <a:path w="768019" h="768019">
                <a:moveTo>
                  <a:pt x="0" y="0"/>
                </a:moveTo>
                <a:lnTo>
                  <a:pt x="768018" y="0"/>
                </a:lnTo>
                <a:lnTo>
                  <a:pt x="768018" y="768019"/>
                </a:lnTo>
                <a:lnTo>
                  <a:pt x="0" y="76801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0" name="Google Shape;2007;p39"/>
          <p:cNvSpPr txBox="1">
            <a:spLocks/>
          </p:cNvSpPr>
          <p:nvPr/>
        </p:nvSpPr>
        <p:spPr>
          <a:xfrm>
            <a:off x="3919345" y="4665934"/>
            <a:ext cx="8805117" cy="969600"/>
          </a:xfrm>
          <a:prstGeom prst="rect">
            <a:avLst/>
          </a:prstGeom>
          <a:noFill/>
          <a:ln>
            <a:noFill/>
          </a:ln>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indent="0" algn="just" defTabSz="1828800">
              <a:lnSpc>
                <a:spcPct val="150000"/>
              </a:lnSpc>
              <a:buClr>
                <a:srgbClr val="070185"/>
              </a:buClr>
            </a:pPr>
            <a:r>
              <a:rPr lang="vi-VN" sz="4500" b="1" kern="0">
                <a:solidFill>
                  <a:schemeClr val="tx1"/>
                </a:solidFill>
                <a:latin typeface="Arial" panose="020B0604020202020204" pitchFamily="34" charset="0"/>
              </a:rPr>
              <a:t>Kết quả có thể của hành động, thực nghiệm</a:t>
            </a:r>
            <a:endParaRPr lang="vi-VN" sz="4500" b="1" kern="0">
              <a:solidFill>
                <a:schemeClr val="tx1"/>
              </a:solidFill>
              <a:latin typeface="Arial" panose="020B0604020202020204" pitchFamily="34" charset="0"/>
            </a:endParaRPr>
          </a:p>
        </p:txBody>
      </p:sp>
      <p:grpSp>
        <p:nvGrpSpPr>
          <p:cNvPr id="51" name="Group 31"/>
          <p:cNvGrpSpPr/>
          <p:nvPr/>
        </p:nvGrpSpPr>
        <p:grpSpPr>
          <a:xfrm>
            <a:off x="2403626" y="6220385"/>
            <a:ext cx="1131301" cy="1541021"/>
            <a:chOff x="-3316" y="-33927"/>
            <a:chExt cx="297956" cy="405865"/>
          </a:xfrm>
        </p:grpSpPr>
        <p:sp>
          <p:nvSpPr>
            <p:cNvPr id="52" name="Freeform 32"/>
            <p:cNvSpPr/>
            <p:nvPr/>
          </p:nvSpPr>
          <p:spPr>
            <a:xfrm>
              <a:off x="0" y="0"/>
              <a:ext cx="294640" cy="291565"/>
            </a:xfrm>
            <a:custGeom>
              <a:avLst/>
              <a:gdLst/>
              <a:ahLst/>
              <a:cxnLst/>
              <a:rect l="l" t="t" r="r" b="b"/>
              <a:pathLst>
                <a:path w="294640" h="291565">
                  <a:moveTo>
                    <a:pt x="145783" y="0"/>
                  </a:moveTo>
                  <a:lnTo>
                    <a:pt x="148857" y="0"/>
                  </a:lnTo>
                  <a:cubicBezTo>
                    <a:pt x="229371" y="0"/>
                    <a:pt x="294640" y="65269"/>
                    <a:pt x="294640" y="145783"/>
                  </a:cubicBezTo>
                  <a:lnTo>
                    <a:pt x="294640" y="145783"/>
                  </a:lnTo>
                  <a:cubicBezTo>
                    <a:pt x="294640" y="184447"/>
                    <a:pt x="279281" y="221527"/>
                    <a:pt x="251941" y="248867"/>
                  </a:cubicBezTo>
                  <a:cubicBezTo>
                    <a:pt x="224602" y="276206"/>
                    <a:pt x="187521" y="291565"/>
                    <a:pt x="148857" y="291565"/>
                  </a:cubicBezTo>
                  <a:lnTo>
                    <a:pt x="145783" y="291565"/>
                  </a:lnTo>
                  <a:cubicBezTo>
                    <a:pt x="107119" y="291565"/>
                    <a:pt x="70038" y="276206"/>
                    <a:pt x="42699" y="248867"/>
                  </a:cubicBezTo>
                  <a:cubicBezTo>
                    <a:pt x="15359" y="221527"/>
                    <a:pt x="0" y="184447"/>
                    <a:pt x="0" y="145783"/>
                  </a:cubicBezTo>
                  <a:lnTo>
                    <a:pt x="0" y="145783"/>
                  </a:lnTo>
                  <a:cubicBezTo>
                    <a:pt x="0" y="107119"/>
                    <a:pt x="15359" y="70038"/>
                    <a:pt x="42699" y="42699"/>
                  </a:cubicBezTo>
                  <a:cubicBezTo>
                    <a:pt x="70038" y="15359"/>
                    <a:pt x="107119" y="0"/>
                    <a:pt x="145783" y="0"/>
                  </a:cubicBezTo>
                  <a:close/>
                </a:path>
              </a:pathLst>
            </a:custGeom>
            <a:solidFill>
              <a:srgbClr val="FFE397"/>
            </a:solidFill>
            <a:ln w="28575" cap="rnd">
              <a:solidFill>
                <a:srgbClr val="231F20"/>
              </a:solidFill>
              <a:prstDash val="solid"/>
              <a:round/>
            </a:ln>
          </p:spPr>
        </p:sp>
        <p:sp>
          <p:nvSpPr>
            <p:cNvPr id="53" name="TextBox 33"/>
            <p:cNvSpPr txBox="1"/>
            <p:nvPr/>
          </p:nvSpPr>
          <p:spPr>
            <a:xfrm>
              <a:off x="-3316" y="-33927"/>
              <a:ext cx="294640" cy="405865"/>
            </a:xfrm>
            <a:prstGeom prst="rect">
              <a:avLst/>
            </a:prstGeom>
          </p:spPr>
          <p:txBody>
            <a:bodyPr lIns="50800" tIns="50800" rIns="50800" bIns="50800" rtlCol="0" anchor="ctr"/>
            <a:lstStyle/>
            <a:p>
              <a:pPr algn="ctr">
                <a:lnSpc>
                  <a:spcPts val="3919"/>
                </a:lnSpc>
              </a:pPr>
              <a:r>
                <a:rPr lang="en-US" sz="5000" b="1" smtClean="0">
                  <a:solidFill>
                    <a:srgbClr val="231F20"/>
                  </a:solidFill>
                  <a:latin typeface="Arial" panose="020B0604020202020204" pitchFamily="34" charset="0"/>
                  <a:cs typeface="Arial" panose="020B0604020202020204" pitchFamily="34" charset="0"/>
                </a:rPr>
                <a:t>2</a:t>
              </a:r>
              <a:endParaRPr lang="en-US" sz="5000" b="1">
                <a:solidFill>
                  <a:srgbClr val="231F20"/>
                </a:solidFill>
                <a:latin typeface="Arial" panose="020B0604020202020204" pitchFamily="34" charset="0"/>
                <a:cs typeface="Arial" panose="020B0604020202020204" pitchFamily="34" charset="0"/>
              </a:endParaRPr>
            </a:p>
          </p:txBody>
        </p:sp>
      </p:grpSp>
      <p:sp>
        <p:nvSpPr>
          <p:cNvPr id="54" name="Google Shape;2007;p39"/>
          <p:cNvSpPr txBox="1">
            <a:spLocks/>
          </p:cNvSpPr>
          <p:nvPr/>
        </p:nvSpPr>
        <p:spPr>
          <a:xfrm>
            <a:off x="3906755" y="7114419"/>
            <a:ext cx="8805117" cy="969600"/>
          </a:xfrm>
          <a:prstGeom prst="rect">
            <a:avLst/>
          </a:prstGeom>
          <a:noFill/>
          <a:ln>
            <a:noFill/>
          </a:ln>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indent="0" algn="just" defTabSz="1828800">
              <a:lnSpc>
                <a:spcPct val="150000"/>
              </a:lnSpc>
              <a:buClr>
                <a:srgbClr val="070185"/>
              </a:buClr>
            </a:pPr>
            <a:r>
              <a:rPr lang="vi-VN" sz="4500" b="1" kern="0">
                <a:solidFill>
                  <a:schemeClr val="tx1"/>
                </a:solidFill>
                <a:latin typeface="Arial" panose="020B0604020202020204" pitchFamily="34" charset="0"/>
              </a:rPr>
              <a:t>Kết quả thuận lợi cho </a:t>
            </a:r>
            <a:r>
              <a:rPr lang="vi-VN" sz="4500" b="1" kern="0">
                <a:solidFill>
                  <a:schemeClr val="tx1"/>
                </a:solidFill>
                <a:latin typeface="Arial" panose="020B0604020202020204" pitchFamily="34" charset="0"/>
              </a:rPr>
              <a:t>một </a:t>
            </a:r>
            <a:r>
              <a:rPr lang="en-US" sz="4500" b="1" kern="0" smtClean="0">
                <a:solidFill>
                  <a:schemeClr val="tx1"/>
                </a:solidFill>
                <a:latin typeface="Arial" panose="020B0604020202020204" pitchFamily="34" charset="0"/>
              </a:rPr>
              <a:t>  </a:t>
            </a:r>
            <a:r>
              <a:rPr lang="vi-VN" sz="4500" b="1" kern="0" smtClean="0">
                <a:solidFill>
                  <a:schemeClr val="tx1"/>
                </a:solidFill>
                <a:latin typeface="Arial" panose="020B0604020202020204" pitchFamily="34" charset="0"/>
              </a:rPr>
              <a:t>biến </a:t>
            </a:r>
            <a:r>
              <a:rPr lang="vi-VN" sz="4500" b="1" kern="0">
                <a:solidFill>
                  <a:schemeClr val="tx1"/>
                </a:solidFill>
                <a:latin typeface="Arial" panose="020B0604020202020204" pitchFamily="34" charset="0"/>
              </a:rPr>
              <a:t>cố</a:t>
            </a:r>
            <a:endParaRPr lang="vi-VN" sz="4500" b="1" kern="0">
              <a:solidFill>
                <a:schemeClr val="tx1"/>
              </a:solidFill>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up)">
                                      <p:cBhvr>
                                        <p:cTn id="11" dur="500"/>
                                        <p:tgtEl>
                                          <p:spTgt spid="50"/>
                                        </p:tgtEl>
                                      </p:cBhvr>
                                    </p:animEffect>
                                  </p:childTnLst>
                                </p:cTn>
                              </p:par>
                              <p:par>
                                <p:cTn id="12" presetID="22" presetClass="entr" presetSubtype="1" fill="hold" nodeType="with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up)">
                                      <p:cBhvr>
                                        <p:cTn id="14" dur="500"/>
                                        <p:tgtEl>
                                          <p:spTgt spid="31"/>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up)">
                                      <p:cBhvr>
                                        <p:cTn id="18" dur="500"/>
                                        <p:tgtEl>
                                          <p:spTgt spid="54"/>
                                        </p:tgtEl>
                                      </p:cBhvr>
                                    </p:animEffect>
                                  </p:childTnLst>
                                </p:cTn>
                              </p:par>
                              <p:par>
                                <p:cTn id="19" presetID="22" presetClass="entr" presetSubtype="1"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up)">
                                      <p:cBhvr>
                                        <p:cTn id="2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0" grpId="0"/>
      <p:bldP spid="5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95419" y="9258300"/>
            <a:ext cx="18678839" cy="1211190"/>
            <a:chOff x="0" y="0"/>
            <a:chExt cx="4919530" cy="318996"/>
          </a:xfrm>
        </p:grpSpPr>
        <p:sp>
          <p:nvSpPr>
            <p:cNvPr id="3" name="Freeform 3"/>
            <p:cNvSpPr/>
            <p:nvPr/>
          </p:nvSpPr>
          <p:spPr>
            <a:xfrm>
              <a:off x="0" y="0"/>
              <a:ext cx="4919530" cy="318996"/>
            </a:xfrm>
            <a:custGeom>
              <a:avLst/>
              <a:gdLst/>
              <a:ahLst/>
              <a:cxnLst/>
              <a:rect l="l" t="t" r="r" b="b"/>
              <a:pathLst>
                <a:path w="4919530" h="318996">
                  <a:moveTo>
                    <a:pt x="0" y="0"/>
                  </a:moveTo>
                  <a:lnTo>
                    <a:pt x="4919530" y="0"/>
                  </a:lnTo>
                  <a:lnTo>
                    <a:pt x="4919530" y="318996"/>
                  </a:lnTo>
                  <a:lnTo>
                    <a:pt x="0" y="318996"/>
                  </a:lnTo>
                  <a:close/>
                </a:path>
              </a:pathLst>
            </a:custGeom>
            <a:solidFill>
              <a:srgbClr val="A3DFBE"/>
            </a:solidFill>
            <a:ln w="28575" cap="sq">
              <a:solidFill>
                <a:srgbClr val="231F20"/>
              </a:solidFill>
              <a:prstDash val="solid"/>
              <a:miter/>
            </a:ln>
          </p:spPr>
        </p:sp>
        <p:sp>
          <p:nvSpPr>
            <p:cNvPr id="4" name="TextBox 4"/>
            <p:cNvSpPr txBox="1"/>
            <p:nvPr/>
          </p:nvSpPr>
          <p:spPr>
            <a:xfrm>
              <a:off x="0" y="-38100"/>
              <a:ext cx="4919530" cy="357096"/>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8700" y="1040844"/>
            <a:ext cx="16230600" cy="8205312"/>
            <a:chOff x="0" y="0"/>
            <a:chExt cx="21640800" cy="10940416"/>
          </a:xfrm>
        </p:grpSpPr>
        <p:sp>
          <p:nvSpPr>
            <p:cNvPr id="6" name="Freeform 6"/>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grpSp>
      <p:grpSp>
        <p:nvGrpSpPr>
          <p:cNvPr id="8" name="Group 8"/>
          <p:cNvGrpSpPr/>
          <p:nvPr/>
        </p:nvGrpSpPr>
        <p:grpSpPr>
          <a:xfrm>
            <a:off x="6019800" y="796432"/>
            <a:ext cx="11704583" cy="6175868"/>
            <a:chOff x="0" y="0"/>
            <a:chExt cx="2725844" cy="1510305"/>
          </a:xfrm>
        </p:grpSpPr>
        <p:sp>
          <p:nvSpPr>
            <p:cNvPr id="9" name="Freeform 9"/>
            <p:cNvSpPr/>
            <p:nvPr/>
          </p:nvSpPr>
          <p:spPr>
            <a:xfrm>
              <a:off x="0" y="0"/>
              <a:ext cx="2725844" cy="1510305"/>
            </a:xfrm>
            <a:custGeom>
              <a:avLst/>
              <a:gdLst/>
              <a:ahLst/>
              <a:cxnLst/>
              <a:rect l="l" t="t" r="r" b="b"/>
              <a:pathLst>
                <a:path w="2725844" h="1510305">
                  <a:moveTo>
                    <a:pt x="38150" y="0"/>
                  </a:moveTo>
                  <a:lnTo>
                    <a:pt x="2687694" y="0"/>
                  </a:lnTo>
                  <a:cubicBezTo>
                    <a:pt x="2708764" y="0"/>
                    <a:pt x="2725844" y="17080"/>
                    <a:pt x="2725844" y="38150"/>
                  </a:cubicBezTo>
                  <a:lnTo>
                    <a:pt x="2725844" y="1472155"/>
                  </a:lnTo>
                  <a:cubicBezTo>
                    <a:pt x="2725844" y="1493225"/>
                    <a:pt x="2708764" y="1510305"/>
                    <a:pt x="2687694" y="1510305"/>
                  </a:cubicBezTo>
                  <a:lnTo>
                    <a:pt x="38150" y="1510305"/>
                  </a:lnTo>
                  <a:cubicBezTo>
                    <a:pt x="17080" y="1510305"/>
                    <a:pt x="0" y="1493225"/>
                    <a:pt x="0" y="1472155"/>
                  </a:cubicBezTo>
                  <a:lnTo>
                    <a:pt x="0" y="38150"/>
                  </a:lnTo>
                  <a:cubicBezTo>
                    <a:pt x="0" y="17080"/>
                    <a:pt x="17080" y="0"/>
                    <a:pt x="38150"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2725844" cy="1548405"/>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flipH="1">
            <a:off x="619147" y="1914712"/>
            <a:ext cx="7381853" cy="11038285"/>
          </a:xfrm>
          <a:custGeom>
            <a:avLst/>
            <a:gdLst/>
            <a:ahLst/>
            <a:cxnLst/>
            <a:rect l="l" t="t" r="r" b="b"/>
            <a:pathLst>
              <a:path w="7381853" h="11038285">
                <a:moveTo>
                  <a:pt x="7381853" y="0"/>
                </a:moveTo>
                <a:lnTo>
                  <a:pt x="0" y="0"/>
                </a:lnTo>
                <a:lnTo>
                  <a:pt x="0" y="11038285"/>
                </a:lnTo>
                <a:lnTo>
                  <a:pt x="7381853" y="11038285"/>
                </a:lnTo>
                <a:lnTo>
                  <a:pt x="7381853"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rot="4263341">
            <a:off x="16577294" y="6247883"/>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a:off x="7184590" y="7962900"/>
            <a:ext cx="816410" cy="822525"/>
          </a:xfrm>
          <a:custGeom>
            <a:avLst/>
            <a:gdLst/>
            <a:ahLst/>
            <a:cxnLst/>
            <a:rect l="l" t="t" r="r" b="b"/>
            <a:pathLst>
              <a:path w="816410" h="822525">
                <a:moveTo>
                  <a:pt x="0" y="0"/>
                </a:moveTo>
                <a:lnTo>
                  <a:pt x="816410" y="0"/>
                </a:lnTo>
                <a:lnTo>
                  <a:pt x="816410" y="822524"/>
                </a:lnTo>
                <a:lnTo>
                  <a:pt x="0" y="822524"/>
                </a:lnTo>
                <a:lnTo>
                  <a:pt x="0" y="0"/>
                </a:lnTo>
                <a:close/>
              </a:path>
            </a:pathLst>
          </a:custGeom>
          <a:blipFill>
            <a:blip r:embed="rId8">
              <a:extLst>
                <a:ext uri="{96DAC541-7B7A-43D3-8B79-37D633B846F1}">
                  <asvg:svgBlip xmlns:asvg="http://schemas.microsoft.com/office/drawing/2016/SVG/main" xmlns="" r:embed="rId9"/>
                </a:ext>
              </a:extLst>
            </a:blip>
            <a:stretch>
              <a:fillRect l="-16131" t="-123580" r="-514491" b="-293597"/>
            </a:stretch>
          </a:blipFill>
        </p:spPr>
      </p:sp>
      <p:sp>
        <p:nvSpPr>
          <p:cNvPr id="19" name="Freeform 19"/>
          <p:cNvSpPr/>
          <p:nvPr/>
        </p:nvSpPr>
        <p:spPr>
          <a:xfrm>
            <a:off x="1891406" y="1040844"/>
            <a:ext cx="1184337" cy="1225176"/>
          </a:xfrm>
          <a:custGeom>
            <a:avLst/>
            <a:gdLst/>
            <a:ahLst/>
            <a:cxnLst/>
            <a:rect l="l" t="t" r="r" b="b"/>
            <a:pathLst>
              <a:path w="1184337" h="1225176">
                <a:moveTo>
                  <a:pt x="0" y="0"/>
                </a:moveTo>
                <a:lnTo>
                  <a:pt x="1184337" y="0"/>
                </a:lnTo>
                <a:lnTo>
                  <a:pt x="1184337" y="1225176"/>
                </a:lnTo>
                <a:lnTo>
                  <a:pt x="0" y="1225176"/>
                </a:lnTo>
                <a:lnTo>
                  <a:pt x="0" y="0"/>
                </a:lnTo>
                <a:close/>
              </a:path>
            </a:pathLst>
          </a:custGeom>
          <a:blipFill>
            <a:blip r:embed="rId10">
              <a:extLst>
                <a:ext uri="{96DAC541-7B7A-43D3-8B79-37D633B846F1}">
                  <asvg:svgBlip xmlns:asvg="http://schemas.microsoft.com/office/drawing/2016/SVG/main" xmlns="" r:embed="rId11"/>
                </a:ext>
              </a:extLst>
            </a:blip>
            <a:stretch>
              <a:fillRect l="-154855" t="-80817" r="-404244" b="-344018"/>
            </a:stretch>
          </a:blipFill>
        </p:spPr>
      </p:sp>
      <p:sp>
        <p:nvSpPr>
          <p:cNvPr id="22" name="Rectangle 21"/>
          <p:cNvSpPr/>
          <p:nvPr/>
        </p:nvSpPr>
        <p:spPr>
          <a:xfrm>
            <a:off x="6248400" y="1229038"/>
            <a:ext cx="11308326" cy="5286062"/>
          </a:xfrm>
          <a:prstGeom prst="rect">
            <a:avLst/>
          </a:prstGeom>
        </p:spPr>
        <p:txBody>
          <a:bodyPr wrap="square">
            <a:spAutoFit/>
          </a:bodyPr>
          <a:lstStyle/>
          <a:p>
            <a:pPr lvl="0" algn="ctr" defTabSz="1828800">
              <a:lnSpc>
                <a:spcPct val="150000"/>
              </a:lnSpc>
              <a:buClr>
                <a:srgbClr val="070185"/>
              </a:buClr>
            </a:pPr>
            <a:r>
              <a:rPr lang="en-US" sz="7500" b="1" kern="0" smtClean="0">
                <a:solidFill>
                  <a:schemeClr val="tx2"/>
                </a:solidFill>
                <a:latin typeface="Arial" panose="020B0604020202020204" pitchFamily="34" charset="0"/>
                <a:cs typeface="Arial" panose="020B0604020202020204" pitchFamily="34" charset="0"/>
              </a:rPr>
              <a:t>1. KẾT QUẢ CÓ THỂ CỦA HÀNH ĐỘNG, THỰC NGHIỆM</a:t>
            </a:r>
            <a:endParaRPr lang="vi-VN" sz="7500" b="1" kern="0">
              <a:solidFill>
                <a:schemeClr val="tx2"/>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228600" y="9031597"/>
            <a:ext cx="18678839" cy="1369703"/>
            <a:chOff x="0" y="0"/>
            <a:chExt cx="4919530" cy="537497"/>
          </a:xfrm>
        </p:grpSpPr>
        <p:sp>
          <p:nvSpPr>
            <p:cNvPr id="6" name="Freeform 6"/>
            <p:cNvSpPr/>
            <p:nvPr/>
          </p:nvSpPr>
          <p:spPr>
            <a:xfrm>
              <a:off x="0" y="0"/>
              <a:ext cx="4919530" cy="537497"/>
            </a:xfrm>
            <a:custGeom>
              <a:avLst/>
              <a:gdLst/>
              <a:ahLst/>
              <a:cxnLst/>
              <a:rect l="l" t="t" r="r" b="b"/>
              <a:pathLst>
                <a:path w="4919530" h="537497">
                  <a:moveTo>
                    <a:pt x="0" y="0"/>
                  </a:moveTo>
                  <a:lnTo>
                    <a:pt x="4919530" y="0"/>
                  </a:lnTo>
                  <a:lnTo>
                    <a:pt x="4919530" y="537497"/>
                  </a:lnTo>
                  <a:lnTo>
                    <a:pt x="0" y="537497"/>
                  </a:lnTo>
                  <a:close/>
                </a:path>
              </a:pathLst>
            </a:custGeom>
            <a:solidFill>
              <a:srgbClr val="A3DFBE"/>
            </a:solidFill>
            <a:ln w="28575" cap="sq">
              <a:solidFill>
                <a:srgbClr val="231F20"/>
              </a:solidFill>
              <a:prstDash val="solid"/>
              <a:miter/>
            </a:ln>
          </p:spPr>
        </p:sp>
        <p:sp>
          <p:nvSpPr>
            <p:cNvPr id="7" name="TextBox 7"/>
            <p:cNvSpPr txBox="1"/>
            <p:nvPr/>
          </p:nvSpPr>
          <p:spPr>
            <a:xfrm>
              <a:off x="0" y="-38100"/>
              <a:ext cx="4919530" cy="57559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5" name="Title 21"/>
          <p:cNvSpPr txBox="1">
            <a:spLocks/>
          </p:cNvSpPr>
          <p:nvPr/>
        </p:nvSpPr>
        <p:spPr>
          <a:xfrm>
            <a:off x="457200" y="850804"/>
            <a:ext cx="1752600" cy="982915"/>
          </a:xfrm>
          <a:prstGeom prst="rect">
            <a:avLst/>
          </a:prstGeom>
          <a:solidFill>
            <a:srgbClr val="F4FF5C"/>
          </a:solidFill>
          <a:ln w="5715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algn="ctr">
              <a:buClr>
                <a:srgbClr val="070185"/>
              </a:buClr>
              <a:defRPr/>
            </a:pPr>
            <a:r>
              <a:rPr lang="nl-NL" sz="4100" b="1">
                <a:solidFill>
                  <a:srgbClr val="000000"/>
                </a:solidFill>
                <a:latin typeface="Arial" panose="020B0604020202020204" pitchFamily="34" charset="0"/>
                <a:ea typeface="+mn-ea"/>
                <a:cs typeface="Arial" panose="020B0604020202020204" pitchFamily="34" charset="0"/>
                <a:sym typeface="Arial"/>
              </a:rPr>
              <a:t>HĐ 1</a:t>
            </a:r>
            <a:endParaRPr lang="en-US" sz="4100" b="1" dirty="0">
              <a:solidFill>
                <a:srgbClr val="000000"/>
              </a:solidFill>
              <a:latin typeface="Arial" panose="020B0604020202020204" pitchFamily="34" charset="0"/>
              <a:ea typeface="+mn-ea"/>
              <a:cs typeface="Arial" panose="020B0604020202020204" pitchFamily="34" charset="0"/>
              <a:sym typeface="Arial"/>
            </a:endParaRPr>
          </a:p>
        </p:txBody>
      </p:sp>
      <p:sp>
        <p:nvSpPr>
          <p:cNvPr id="46" name="Rectangle 45"/>
          <p:cNvSpPr/>
          <p:nvPr/>
        </p:nvSpPr>
        <p:spPr>
          <a:xfrm>
            <a:off x="2436626" y="528578"/>
            <a:ext cx="15544800" cy="3056029"/>
          </a:xfrm>
          <a:prstGeom prst="rect">
            <a:avLst/>
          </a:prstGeom>
        </p:spPr>
        <p:txBody>
          <a:bodyPr wrap="square">
            <a:spAutoFit/>
          </a:bodyPr>
          <a:lstStyle/>
          <a:p>
            <a:pPr algn="just" defTabSz="1828800">
              <a:lnSpc>
                <a:spcPct val="150000"/>
              </a:lnSpc>
              <a:spcBef>
                <a:spcPts val="600"/>
              </a:spcBef>
              <a:spcAft>
                <a:spcPts val="600"/>
              </a:spcAft>
              <a:buClr>
                <a:srgbClr val="000000"/>
              </a:buClr>
            </a:pPr>
            <a:r>
              <a:rPr lang="vi-VN" sz="4000" kern="0">
                <a:solidFill>
                  <a:srgbClr val="000000"/>
                </a:solidFill>
                <a:cs typeface="Arial"/>
                <a:sym typeface="Arial"/>
              </a:rPr>
              <a:t>Trong tình huống mở đầu, em hãy cho </a:t>
            </a:r>
            <a:r>
              <a:rPr lang="vi-VN" sz="4000" kern="0">
                <a:solidFill>
                  <a:srgbClr val="000000"/>
                </a:solidFill>
                <a:cs typeface="Arial"/>
                <a:sym typeface="Arial"/>
              </a:rPr>
              <a:t>biết</a:t>
            </a:r>
            <a:r>
              <a:rPr lang="vi-VN" sz="4000" kern="0" smtClean="0">
                <a:solidFill>
                  <a:srgbClr val="000000"/>
                </a:solidFill>
                <a:cs typeface="Arial"/>
                <a:sym typeface="Arial"/>
              </a:rPr>
              <a:t>:</a:t>
            </a:r>
            <a:endParaRPr lang="vi-VN" sz="4000" kern="0">
              <a:solidFill>
                <a:srgbClr val="000000"/>
              </a:solidFill>
              <a:cs typeface="Arial"/>
              <a:sym typeface="Arial"/>
            </a:endParaRPr>
          </a:p>
          <a:p>
            <a:pPr algn="just" defTabSz="1828800">
              <a:lnSpc>
                <a:spcPct val="150000"/>
              </a:lnSpc>
              <a:spcBef>
                <a:spcPts val="600"/>
              </a:spcBef>
              <a:spcAft>
                <a:spcPts val="600"/>
              </a:spcAft>
              <a:buClr>
                <a:srgbClr val="000000"/>
              </a:buClr>
            </a:pPr>
            <a:r>
              <a:rPr lang="vi-VN" sz="4000" kern="0">
                <a:solidFill>
                  <a:srgbClr val="000000"/>
                </a:solidFill>
                <a:cs typeface="Arial"/>
                <a:sym typeface="Arial"/>
              </a:rPr>
              <a:t>a) Bạn Sơn có chắc chắn rút được phiếu câu hỏi số 2 hay </a:t>
            </a:r>
            <a:r>
              <a:rPr lang="vi-VN" sz="4000" kern="0">
                <a:solidFill>
                  <a:srgbClr val="000000"/>
                </a:solidFill>
                <a:cs typeface="Arial"/>
                <a:sym typeface="Arial"/>
              </a:rPr>
              <a:t>không</a:t>
            </a:r>
            <a:r>
              <a:rPr lang="vi-VN" sz="4000" kern="0" smtClean="0">
                <a:solidFill>
                  <a:srgbClr val="000000"/>
                </a:solidFill>
                <a:cs typeface="Arial"/>
                <a:sym typeface="Arial"/>
              </a:rPr>
              <a:t>?</a:t>
            </a:r>
            <a:endParaRPr lang="vi-VN" sz="4000" kern="0">
              <a:solidFill>
                <a:srgbClr val="000000"/>
              </a:solidFill>
              <a:cs typeface="Arial"/>
              <a:sym typeface="Arial"/>
            </a:endParaRPr>
          </a:p>
          <a:p>
            <a:pPr algn="just" defTabSz="1828800">
              <a:lnSpc>
                <a:spcPct val="150000"/>
              </a:lnSpc>
              <a:spcBef>
                <a:spcPts val="600"/>
              </a:spcBef>
              <a:spcAft>
                <a:spcPts val="600"/>
              </a:spcAft>
              <a:buClr>
                <a:srgbClr val="000000"/>
              </a:buClr>
            </a:pPr>
            <a:r>
              <a:rPr lang="vi-VN" sz="4000" kern="0">
                <a:solidFill>
                  <a:srgbClr val="000000"/>
                </a:solidFill>
                <a:cs typeface="Arial"/>
                <a:sym typeface="Arial"/>
              </a:rPr>
              <a:t>b) Khi bạn Sơn rút một phiếu bất kì thì có bao nhiêu kết quả xảy ra?</a:t>
            </a:r>
          </a:p>
        </p:txBody>
      </p:sp>
      <p:sp>
        <p:nvSpPr>
          <p:cNvPr id="48" name="Rectangle 47"/>
          <p:cNvSpPr/>
          <p:nvPr/>
        </p:nvSpPr>
        <p:spPr>
          <a:xfrm>
            <a:off x="2452668" y="4184439"/>
            <a:ext cx="1326004" cy="901593"/>
          </a:xfrm>
          <a:prstGeom prst="rect">
            <a:avLst/>
          </a:prstGeom>
        </p:spPr>
        <p:txBody>
          <a:bodyPr wrap="none">
            <a:spAutoFit/>
          </a:bodyPr>
          <a:lstStyle/>
          <a:p>
            <a:pPr algn="just" defTabSz="1828800">
              <a:lnSpc>
                <a:spcPct val="150000"/>
              </a:lnSpc>
              <a:spcBef>
                <a:spcPts val="600"/>
              </a:spcBef>
              <a:spcAft>
                <a:spcPts val="600"/>
              </a:spcAft>
              <a:buClr>
                <a:srgbClr val="000000"/>
              </a:buClr>
            </a:pPr>
            <a:r>
              <a:rPr lang="en-US" sz="4000" b="1" i="1" u="sng" kern="0">
                <a:solidFill>
                  <a:srgbClr val="C00000"/>
                </a:solidFill>
                <a:latin typeface="Arial"/>
                <a:ea typeface="Calibri" panose="020F0502020204030204" pitchFamily="34" charset="0"/>
                <a:cs typeface="Times New Roman" panose="02020603050405020304" pitchFamily="18" charset="0"/>
                <a:sym typeface="Arial"/>
              </a:rPr>
              <a:t>Giải:</a:t>
            </a:r>
            <a:endParaRPr lang="en-US" sz="4000" b="1" i="1" u="sng" kern="0">
              <a:solidFill>
                <a:srgbClr val="C00000"/>
              </a:solidFill>
              <a:latin typeface="Arial"/>
              <a:ea typeface="Calibri" panose="020F0502020204030204" pitchFamily="34" charset="0"/>
              <a:cs typeface="Times New Roman" panose="02020603050405020304" pitchFamily="18" charset="0"/>
              <a:sym typeface="Arial"/>
            </a:endParaRPr>
          </a:p>
        </p:txBody>
      </p:sp>
      <p:sp>
        <p:nvSpPr>
          <p:cNvPr id="49" name="Rectangle 48"/>
          <p:cNvSpPr/>
          <p:nvPr/>
        </p:nvSpPr>
        <p:spPr>
          <a:xfrm>
            <a:off x="3778672" y="5445480"/>
            <a:ext cx="9144000" cy="2517420"/>
          </a:xfrm>
          <a:prstGeom prst="rect">
            <a:avLst/>
          </a:prstGeom>
        </p:spPr>
        <p:txBody>
          <a:bodyPr>
            <a:spAutoFit/>
          </a:bodyPr>
          <a:lstStyle/>
          <a:p>
            <a:pPr algn="just">
              <a:lnSpc>
                <a:spcPct val="200000"/>
              </a:lnSpc>
              <a:spcBef>
                <a:spcPts val="600"/>
              </a:spcBef>
              <a:spcAft>
                <a:spcPts val="600"/>
              </a:spcAft>
            </a:pPr>
            <a:r>
              <a:rPr lang="da-DK" sz="4000">
                <a:latin typeface="Arial" panose="020B0604020202020204" pitchFamily="34" charset="0"/>
                <a:ea typeface="Dotum" panose="020B0600000101010101" pitchFamily="34" charset="-127"/>
                <a:cs typeface="Arial" panose="020B0604020202020204" pitchFamily="34" charset="0"/>
              </a:rPr>
              <a:t>a) </a:t>
            </a:r>
            <a:r>
              <a:rPr lang="da-DK" sz="4000">
                <a:latin typeface="Arial" panose="020B0604020202020204" pitchFamily="34" charset="0"/>
                <a:ea typeface="Dotum" panose="020B0600000101010101" pitchFamily="34" charset="-127"/>
                <a:cs typeface="Arial" panose="020B0604020202020204" pitchFamily="34" charset="0"/>
              </a:rPr>
              <a:t>Không </a:t>
            </a:r>
            <a:r>
              <a:rPr lang="da-DK" sz="4000" smtClean="0">
                <a:latin typeface="Arial" panose="020B0604020202020204" pitchFamily="34" charset="0"/>
                <a:ea typeface="Dotum" panose="020B0600000101010101" pitchFamily="34" charset="-127"/>
                <a:cs typeface="Arial" panose="020B0604020202020204" pitchFamily="34" charset="0"/>
              </a:rPr>
              <a:t>chắc.</a:t>
            </a:r>
            <a:endParaRPr lang="en-US" sz="4000">
              <a:latin typeface="Arial" panose="020B0604020202020204" pitchFamily="34" charset="0"/>
              <a:ea typeface="Arial" panose="020B0604020202020204" pitchFamily="34" charset="0"/>
              <a:cs typeface="Arial" panose="020B0604020202020204" pitchFamily="34" charset="0"/>
            </a:endParaRPr>
          </a:p>
          <a:p>
            <a:pPr algn="just">
              <a:lnSpc>
                <a:spcPct val="200000"/>
              </a:lnSpc>
              <a:spcBef>
                <a:spcPts val="600"/>
              </a:spcBef>
              <a:spcAft>
                <a:spcPts val="600"/>
              </a:spcAft>
            </a:pPr>
            <a:r>
              <a:rPr lang="da-DK" sz="4000">
                <a:latin typeface="Arial" panose="020B0604020202020204" pitchFamily="34" charset="0"/>
                <a:ea typeface="Dotum" panose="020B0600000101010101" pitchFamily="34" charset="-127"/>
                <a:cs typeface="Arial" panose="020B0604020202020204" pitchFamily="34" charset="0"/>
              </a:rPr>
              <a:t>b) Có 20 kết quả có thể </a:t>
            </a:r>
            <a:r>
              <a:rPr lang="da-DK" sz="4000">
                <a:latin typeface="Arial" panose="020B0604020202020204" pitchFamily="34" charset="0"/>
                <a:ea typeface="Dotum" panose="020B0600000101010101" pitchFamily="34" charset="-127"/>
                <a:cs typeface="Arial" panose="020B0604020202020204" pitchFamily="34" charset="0"/>
              </a:rPr>
              <a:t>xảy </a:t>
            </a:r>
            <a:r>
              <a:rPr lang="da-DK" sz="4000" smtClean="0">
                <a:latin typeface="Arial" panose="020B0604020202020204" pitchFamily="34" charset="0"/>
                <a:ea typeface="Dotum" panose="020B0600000101010101" pitchFamily="34" charset="-127"/>
                <a:cs typeface="Arial" panose="020B0604020202020204" pitchFamily="34" charset="0"/>
              </a:rPr>
              <a:t>ra.</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pic>
        <p:nvPicPr>
          <p:cNvPr id="51" name="Picture 50"/>
          <p:cNvPicPr>
            <a:picLocks noChangeAspect="1"/>
          </p:cNvPicPr>
          <p:nvPr/>
        </p:nvPicPr>
        <p:blipFill>
          <a:blip r:embed="rId2"/>
          <a:stretch>
            <a:fillRect/>
          </a:stretch>
        </p:blipFill>
        <p:spPr>
          <a:xfrm>
            <a:off x="15316200" y="5524500"/>
            <a:ext cx="2118097" cy="3762408"/>
          </a:xfrm>
          <a:prstGeom prst="rect">
            <a:avLst/>
          </a:prstGeom>
        </p:spPr>
      </p:pic>
      <p:sp>
        <p:nvSpPr>
          <p:cNvPr id="52" name="Freeform 15"/>
          <p:cNvSpPr/>
          <p:nvPr/>
        </p:nvSpPr>
        <p:spPr>
          <a:xfrm>
            <a:off x="685800" y="8494403"/>
            <a:ext cx="840097" cy="840097"/>
          </a:xfrm>
          <a:custGeom>
            <a:avLst/>
            <a:gdLst/>
            <a:ahLst/>
            <a:cxnLst/>
            <a:rect l="l" t="t" r="r" b="b"/>
            <a:pathLst>
              <a:path w="840097" h="840097">
                <a:moveTo>
                  <a:pt x="0" y="0"/>
                </a:moveTo>
                <a:lnTo>
                  <a:pt x="840097" y="0"/>
                </a:lnTo>
                <a:lnTo>
                  <a:pt x="840097" y="840097"/>
                </a:lnTo>
                <a:lnTo>
                  <a:pt x="0" y="840097"/>
                </a:lnTo>
                <a:lnTo>
                  <a:pt x="0" y="0"/>
                </a:lnTo>
                <a:close/>
              </a:path>
            </a:pathLst>
          </a:custGeom>
          <a:blipFill>
            <a:blip r:embed="rId3">
              <a:extLst>
                <a:ext uri="{96DAC541-7B7A-43D3-8B79-37D633B846F1}">
                  <asvg:svgBlip xmlns:asvg="http://schemas.microsoft.com/office/drawing/2016/SVG/main" xmlns="" r:embed="rId9"/>
                </a:ext>
              </a:extLst>
            </a:blip>
            <a:stretch>
              <a:fillRect/>
            </a:stretch>
          </a:blipFill>
        </p:spPr>
      </p:sp>
    </p:spTree>
    <p:extLst>
      <p:ext uri="{BB962C8B-B14F-4D97-AF65-F5344CB8AC3E}">
        <p14:creationId xmlns:p14="http://schemas.microsoft.com/office/powerpoint/2010/main" val="1962126457"/>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barn(inVertical)">
                                      <p:cBhvr>
                                        <p:cTn id="19" dur="500"/>
                                        <p:tgtEl>
                                          <p:spTgt spid="4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9">
                                            <p:txEl>
                                              <p:pRg st="0" end="0"/>
                                            </p:txEl>
                                          </p:spTgt>
                                        </p:tgtEl>
                                        <p:attrNameLst>
                                          <p:attrName>style.visibility</p:attrName>
                                        </p:attrNameLst>
                                      </p:cBhvr>
                                      <p:to>
                                        <p:strVal val="visible"/>
                                      </p:to>
                                    </p:set>
                                    <p:animEffect transition="in" filter="wipe(left)">
                                      <p:cBhvr>
                                        <p:cTn id="24" dur="500"/>
                                        <p:tgtEl>
                                          <p:spTgt spid="4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49">
                                            <p:txEl>
                                              <p:pRg st="1" end="1"/>
                                            </p:txEl>
                                          </p:spTgt>
                                        </p:tgtEl>
                                        <p:attrNameLst>
                                          <p:attrName>style.visibility</p:attrName>
                                        </p:attrNameLst>
                                      </p:cBhvr>
                                      <p:to>
                                        <p:strVal val="visible"/>
                                      </p:to>
                                    </p:set>
                                    <p:animEffect transition="in" filter="randombar(horizontal)">
                                      <p:cBhvr>
                                        <p:cTn id="29" dur="500"/>
                                        <p:tgtEl>
                                          <p:spTgt spid="4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48"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028700" y="1040844"/>
            <a:ext cx="16230600" cy="8205312"/>
            <a:chOff x="0" y="0"/>
            <a:chExt cx="21640800" cy="10940416"/>
          </a:xfrm>
        </p:grpSpPr>
        <p:sp>
          <p:nvSpPr>
            <p:cNvPr id="3" name="Freeform 3"/>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grpSp>
      <p:grpSp>
        <p:nvGrpSpPr>
          <p:cNvPr id="5" name="Group 5"/>
          <p:cNvGrpSpPr/>
          <p:nvPr/>
        </p:nvGrpSpPr>
        <p:grpSpPr>
          <a:xfrm>
            <a:off x="-1524000" y="7644946"/>
            <a:ext cx="21695015" cy="10239898"/>
            <a:chOff x="0" y="0"/>
            <a:chExt cx="1424432" cy="672322"/>
          </a:xfrm>
        </p:grpSpPr>
        <p:sp>
          <p:nvSpPr>
            <p:cNvPr id="6" name="Freeform 6"/>
            <p:cNvSpPr/>
            <p:nvPr/>
          </p:nvSpPr>
          <p:spPr>
            <a:xfrm>
              <a:off x="0" y="0"/>
              <a:ext cx="1424432" cy="672322"/>
            </a:xfrm>
            <a:custGeom>
              <a:avLst/>
              <a:gdLst/>
              <a:ahLst/>
              <a:cxnLst/>
              <a:rect l="l" t="t" r="r" b="b"/>
              <a:pathLst>
                <a:path w="1424432" h="672322">
                  <a:moveTo>
                    <a:pt x="712216" y="0"/>
                  </a:moveTo>
                  <a:cubicBezTo>
                    <a:pt x="318870" y="0"/>
                    <a:pt x="0" y="150504"/>
                    <a:pt x="0" y="336161"/>
                  </a:cubicBezTo>
                  <a:cubicBezTo>
                    <a:pt x="0" y="521818"/>
                    <a:pt x="318870" y="672322"/>
                    <a:pt x="712216" y="672322"/>
                  </a:cubicBezTo>
                  <a:cubicBezTo>
                    <a:pt x="1105562" y="672322"/>
                    <a:pt x="1424432" y="521818"/>
                    <a:pt x="1424432" y="336161"/>
                  </a:cubicBezTo>
                  <a:cubicBezTo>
                    <a:pt x="1424432" y="150504"/>
                    <a:pt x="1105562" y="0"/>
                    <a:pt x="712216" y="0"/>
                  </a:cubicBezTo>
                  <a:close/>
                </a:path>
              </a:pathLst>
            </a:custGeom>
            <a:solidFill>
              <a:srgbClr val="A3DFBE"/>
            </a:solidFill>
            <a:ln w="28575" cap="sq">
              <a:solidFill>
                <a:srgbClr val="231F20"/>
              </a:solidFill>
              <a:prstDash val="solid"/>
              <a:miter/>
            </a:ln>
          </p:spPr>
        </p:sp>
        <p:sp>
          <p:nvSpPr>
            <p:cNvPr id="7" name="TextBox 7"/>
            <p:cNvSpPr txBox="1"/>
            <p:nvPr/>
          </p:nvSpPr>
          <p:spPr>
            <a:xfrm>
              <a:off x="133540" y="5880"/>
              <a:ext cx="1157351" cy="603412"/>
            </a:xfrm>
            <a:prstGeom prst="rect">
              <a:avLst/>
            </a:prstGeom>
          </p:spPr>
          <p:txBody>
            <a:bodyPr lIns="50800" tIns="50800" rIns="50800" bIns="50800" rtlCol="0" anchor="ctr"/>
            <a:lstStyle/>
            <a:p>
              <a:pPr algn="ctr">
                <a:lnSpc>
                  <a:spcPts val="3489"/>
                </a:lnSpc>
              </a:pPr>
              <a:endParaRPr/>
            </a:p>
          </p:txBody>
        </p:sp>
      </p:grpSp>
      <p:sp>
        <p:nvSpPr>
          <p:cNvPr id="11" name="Freeform 11"/>
          <p:cNvSpPr/>
          <p:nvPr/>
        </p:nvSpPr>
        <p:spPr>
          <a:xfrm flipH="1">
            <a:off x="1040608" y="4709191"/>
            <a:ext cx="4763238" cy="5380119"/>
          </a:xfrm>
          <a:custGeom>
            <a:avLst/>
            <a:gdLst/>
            <a:ahLst/>
            <a:cxnLst/>
            <a:rect l="l" t="t" r="r" b="b"/>
            <a:pathLst>
              <a:path w="6433067" h="7228166">
                <a:moveTo>
                  <a:pt x="6433068" y="0"/>
                </a:moveTo>
                <a:lnTo>
                  <a:pt x="0" y="0"/>
                </a:lnTo>
                <a:lnTo>
                  <a:pt x="0" y="7228165"/>
                </a:lnTo>
                <a:lnTo>
                  <a:pt x="6433068" y="7228165"/>
                </a:lnTo>
                <a:lnTo>
                  <a:pt x="6433068"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15"/>
          <p:cNvSpPr/>
          <p:nvPr/>
        </p:nvSpPr>
        <p:spPr>
          <a:xfrm rot="4276557">
            <a:off x="16939116" y="6183857"/>
            <a:ext cx="640370" cy="1181313"/>
          </a:xfrm>
          <a:custGeom>
            <a:avLst/>
            <a:gdLst/>
            <a:ahLst/>
            <a:cxnLst/>
            <a:rect l="l" t="t" r="r" b="b"/>
            <a:pathLst>
              <a:path w="640370" h="1181313">
                <a:moveTo>
                  <a:pt x="0" y="0"/>
                </a:moveTo>
                <a:lnTo>
                  <a:pt x="640370" y="0"/>
                </a:lnTo>
                <a:lnTo>
                  <a:pt x="640370" y="1181313"/>
                </a:lnTo>
                <a:lnTo>
                  <a:pt x="0" y="118131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6" name="Freeform 16"/>
          <p:cNvSpPr/>
          <p:nvPr/>
        </p:nvSpPr>
        <p:spPr>
          <a:xfrm>
            <a:off x="1645478" y="1257300"/>
            <a:ext cx="1250122" cy="1197113"/>
          </a:xfrm>
          <a:custGeom>
            <a:avLst/>
            <a:gdLst/>
            <a:ahLst/>
            <a:cxnLst/>
            <a:rect l="l" t="t" r="r" b="b"/>
            <a:pathLst>
              <a:path w="816410" h="822525">
                <a:moveTo>
                  <a:pt x="0" y="0"/>
                </a:moveTo>
                <a:lnTo>
                  <a:pt x="816410" y="0"/>
                </a:lnTo>
                <a:lnTo>
                  <a:pt x="816410" y="822525"/>
                </a:lnTo>
                <a:lnTo>
                  <a:pt x="0" y="822525"/>
                </a:lnTo>
                <a:lnTo>
                  <a:pt x="0" y="0"/>
                </a:lnTo>
                <a:close/>
              </a:path>
            </a:pathLst>
          </a:custGeom>
          <a:blipFill>
            <a:blip r:embed="rId8">
              <a:extLst>
                <a:ext uri="{96DAC541-7B7A-43D3-8B79-37D633B846F1}">
                  <asvg:svgBlip xmlns:asvg="http://schemas.microsoft.com/office/drawing/2016/SVG/main" xmlns="" r:embed="rId9"/>
                </a:ext>
              </a:extLst>
            </a:blip>
            <a:stretch>
              <a:fillRect l="-16131" t="-123580" r="-514491" b="-293597"/>
            </a:stretch>
          </a:blipFill>
        </p:spPr>
      </p:sp>
      <p:sp>
        <p:nvSpPr>
          <p:cNvPr id="18" name="Freeform 18"/>
          <p:cNvSpPr/>
          <p:nvPr/>
        </p:nvSpPr>
        <p:spPr>
          <a:xfrm>
            <a:off x="5936570" y="9470527"/>
            <a:ext cx="616778" cy="616778"/>
          </a:xfrm>
          <a:custGeom>
            <a:avLst/>
            <a:gdLst/>
            <a:ahLst/>
            <a:cxnLst/>
            <a:rect l="l" t="t" r="r" b="b"/>
            <a:pathLst>
              <a:path w="616778" h="616778">
                <a:moveTo>
                  <a:pt x="0" y="0"/>
                </a:moveTo>
                <a:lnTo>
                  <a:pt x="616778" y="0"/>
                </a:lnTo>
                <a:lnTo>
                  <a:pt x="616778" y="616778"/>
                </a:lnTo>
                <a:lnTo>
                  <a:pt x="0" y="61677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19" name="Group 19"/>
          <p:cNvGrpSpPr/>
          <p:nvPr/>
        </p:nvGrpSpPr>
        <p:grpSpPr>
          <a:xfrm>
            <a:off x="6334554" y="-100983"/>
            <a:ext cx="10524316" cy="5422662"/>
            <a:chOff x="-43955" y="-105898"/>
            <a:chExt cx="2056730" cy="430037"/>
          </a:xfrm>
        </p:grpSpPr>
        <p:sp>
          <p:nvSpPr>
            <p:cNvPr id="20" name="Freeform 20"/>
            <p:cNvSpPr/>
            <p:nvPr/>
          </p:nvSpPr>
          <p:spPr>
            <a:xfrm>
              <a:off x="-43955" y="-11578"/>
              <a:ext cx="2056730" cy="335717"/>
            </a:xfrm>
            <a:custGeom>
              <a:avLst/>
              <a:gdLst/>
              <a:ahLst/>
              <a:cxnLst/>
              <a:rect l="l" t="t" r="r" b="b"/>
              <a:pathLst>
                <a:path w="1917479" h="291565">
                  <a:moveTo>
                    <a:pt x="106339" y="0"/>
                  </a:moveTo>
                  <a:lnTo>
                    <a:pt x="1811141" y="0"/>
                  </a:lnTo>
                  <a:cubicBezTo>
                    <a:pt x="1839344" y="0"/>
                    <a:pt x="1866391" y="11204"/>
                    <a:pt x="1886334" y="31146"/>
                  </a:cubicBezTo>
                  <a:cubicBezTo>
                    <a:pt x="1906276" y="51088"/>
                    <a:pt x="1917479" y="78136"/>
                    <a:pt x="1917479" y="106339"/>
                  </a:cubicBezTo>
                  <a:lnTo>
                    <a:pt x="1917479" y="185227"/>
                  </a:lnTo>
                  <a:cubicBezTo>
                    <a:pt x="1917479" y="213429"/>
                    <a:pt x="1906276" y="240477"/>
                    <a:pt x="1886334" y="260420"/>
                  </a:cubicBezTo>
                  <a:cubicBezTo>
                    <a:pt x="1866391" y="280362"/>
                    <a:pt x="1839344" y="291565"/>
                    <a:pt x="1811141" y="291565"/>
                  </a:cubicBezTo>
                  <a:lnTo>
                    <a:pt x="106339" y="291565"/>
                  </a:lnTo>
                  <a:cubicBezTo>
                    <a:pt x="78136" y="291565"/>
                    <a:pt x="51088" y="280362"/>
                    <a:pt x="31146" y="260420"/>
                  </a:cubicBezTo>
                  <a:cubicBezTo>
                    <a:pt x="11204" y="240477"/>
                    <a:pt x="0" y="213429"/>
                    <a:pt x="0" y="185227"/>
                  </a:cubicBezTo>
                  <a:lnTo>
                    <a:pt x="0" y="106339"/>
                  </a:lnTo>
                  <a:cubicBezTo>
                    <a:pt x="0" y="78136"/>
                    <a:pt x="11204" y="51088"/>
                    <a:pt x="31146" y="31146"/>
                  </a:cubicBezTo>
                  <a:cubicBezTo>
                    <a:pt x="51088" y="11204"/>
                    <a:pt x="78136" y="0"/>
                    <a:pt x="106339" y="0"/>
                  </a:cubicBezTo>
                  <a:close/>
                </a:path>
              </a:pathLst>
            </a:custGeom>
            <a:solidFill>
              <a:srgbClr val="FFE397"/>
            </a:solidFill>
            <a:ln w="28575" cap="rnd">
              <a:solidFill>
                <a:srgbClr val="231F20"/>
              </a:solidFill>
              <a:prstDash val="solid"/>
              <a:round/>
            </a:ln>
          </p:spPr>
        </p:sp>
        <p:sp>
          <p:nvSpPr>
            <p:cNvPr id="21" name="TextBox 21"/>
            <p:cNvSpPr txBox="1"/>
            <p:nvPr/>
          </p:nvSpPr>
          <p:spPr>
            <a:xfrm>
              <a:off x="63209" y="-105898"/>
              <a:ext cx="1839086" cy="405865"/>
            </a:xfrm>
            <a:prstGeom prst="rect">
              <a:avLst/>
            </a:prstGeom>
          </p:spPr>
          <p:txBody>
            <a:bodyPr lIns="50800" tIns="50800" rIns="50800" bIns="50800" rtlCol="0" anchor="ctr"/>
            <a:lstStyle/>
            <a:p>
              <a:pPr algn="just">
                <a:lnSpc>
                  <a:spcPct val="170000"/>
                </a:lnSpc>
                <a:spcBef>
                  <a:spcPts val="300"/>
                </a:spcBef>
                <a:spcAft>
                  <a:spcPts val="300"/>
                </a:spcAft>
              </a:pPr>
              <a:r>
                <a:rPr lang="da-DK" sz="4800">
                  <a:latin typeface="Arial" panose="020B0604020202020204" pitchFamily="34" charset="0"/>
                  <a:ea typeface="Dotum" panose="020B0600000101010101" pitchFamily="34" charset="-127"/>
                  <a:cs typeface="Arial" panose="020B0604020202020204" pitchFamily="34" charset="0"/>
                </a:rPr>
                <a:t> </a:t>
              </a:r>
              <a:endParaRPr lang="en-US" sz="4800">
                <a:latin typeface="Arial" panose="020B0604020202020204" pitchFamily="34" charset="0"/>
                <a:ea typeface="Arial" panose="020B0604020202020204" pitchFamily="34" charset="0"/>
                <a:cs typeface="Arial" panose="020B0604020202020204" pitchFamily="34" charset="0"/>
              </a:endParaRPr>
            </a:p>
            <a:p>
              <a:pPr algn="just">
                <a:lnSpc>
                  <a:spcPct val="170000"/>
                </a:lnSpc>
                <a:spcBef>
                  <a:spcPts val="300"/>
                </a:spcBef>
                <a:spcAft>
                  <a:spcPts val="300"/>
                </a:spcAft>
              </a:pPr>
              <a:r>
                <a:rPr lang="da-DK" sz="4800" b="1">
                  <a:latin typeface="Arial" panose="020B0604020202020204" pitchFamily="34" charset="0"/>
                  <a:ea typeface="Dotum" panose="020B0600000101010101" pitchFamily="34" charset="-127"/>
                  <a:cs typeface="Arial" panose="020B0604020202020204" pitchFamily="34" charset="0"/>
                </a:rPr>
                <a:t>Kết quả có thể</a:t>
              </a:r>
              <a:r>
                <a:rPr lang="da-DK" sz="4800">
                  <a:latin typeface="Arial" panose="020B0604020202020204" pitchFamily="34" charset="0"/>
                  <a:ea typeface="Dotum" panose="020B0600000101010101" pitchFamily="34" charset="-127"/>
                  <a:cs typeface="Arial" panose="020B0604020202020204" pitchFamily="34" charset="0"/>
                </a:rPr>
                <a:t> là tất cả các kết quả có thể xảy ra của một hành động, thực nghiệm.</a:t>
              </a:r>
              <a:endParaRPr lang="en-US" sz="4800">
                <a:effectLst/>
                <a:latin typeface="Arial" panose="020B0604020202020204" pitchFamily="34" charset="0"/>
                <a:ea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389553" y="419100"/>
            <a:ext cx="19058553" cy="9509279"/>
            <a:chOff x="-433109" y="0"/>
            <a:chExt cx="25411403" cy="12679038"/>
          </a:xfrm>
        </p:grpSpPr>
        <p:sp>
          <p:nvSpPr>
            <p:cNvPr id="6" name="Freeform 6"/>
            <p:cNvSpPr/>
            <p:nvPr/>
          </p:nvSpPr>
          <p:spPr>
            <a:xfrm>
              <a:off x="-433109" y="29283"/>
              <a:ext cx="14133803" cy="12649755"/>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0844490" y="0"/>
              <a:ext cx="14133804" cy="12649755"/>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grpSp>
      <p:grpSp>
        <p:nvGrpSpPr>
          <p:cNvPr id="8" name="Group 8"/>
          <p:cNvGrpSpPr/>
          <p:nvPr/>
        </p:nvGrpSpPr>
        <p:grpSpPr>
          <a:xfrm>
            <a:off x="533400" y="495299"/>
            <a:ext cx="17145000" cy="9350639"/>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4274726" cy="1730364"/>
            </a:xfrm>
            <a:prstGeom prst="rect">
              <a:avLst/>
            </a:prstGeom>
          </p:spPr>
          <p:txBody>
            <a:bodyPr lIns="50800" tIns="50800" rIns="50800" bIns="50800" rtlCol="0" anchor="ctr"/>
            <a:lstStyle/>
            <a:p>
              <a:pPr algn="ctr">
                <a:lnSpc>
                  <a:spcPts val="2659"/>
                </a:lnSpc>
                <a:spcBef>
                  <a:spcPct val="0"/>
                </a:spcBef>
              </a:pPr>
              <a:endParaRPr/>
            </a:p>
          </p:txBody>
        </p:sp>
      </p:grpSp>
      <p:sp>
        <p:nvSpPr>
          <p:cNvPr id="36" name="TextBox 35"/>
          <p:cNvSpPr txBox="1"/>
          <p:nvPr/>
        </p:nvSpPr>
        <p:spPr>
          <a:xfrm>
            <a:off x="838200" y="687848"/>
            <a:ext cx="10668000" cy="4362733"/>
          </a:xfrm>
          <a:prstGeom prst="rect">
            <a:avLst/>
          </a:prstGeom>
          <a:noFill/>
        </p:spPr>
        <p:txBody>
          <a:bodyPr wrap="square" rtlCol="0">
            <a:spAutoFit/>
          </a:bodyPr>
          <a:lstStyle/>
          <a:p>
            <a:pPr algn="just">
              <a:lnSpc>
                <a:spcPct val="150000"/>
              </a:lnSpc>
              <a:buClr>
                <a:srgbClr val="000000"/>
              </a:buClr>
              <a:buFont typeface="Arial"/>
              <a:buNone/>
            </a:pPr>
            <a:r>
              <a:rPr lang="en-US" sz="3700" b="1" kern="0" smtClean="0">
                <a:solidFill>
                  <a:srgbClr val="FDFDFD"/>
                </a:solidFill>
                <a:highlight>
                  <a:srgbClr val="CE4D8E"/>
                </a:highlight>
                <a:latin typeface="Arial"/>
                <a:cs typeface="Arial"/>
                <a:sym typeface="Arial"/>
              </a:rPr>
              <a:t>Ví dụ 1</a:t>
            </a:r>
            <a:r>
              <a:rPr lang="en-US" sz="3700" b="1" kern="0" smtClean="0">
                <a:solidFill>
                  <a:srgbClr val="FDFDFD"/>
                </a:solidFill>
                <a:highlight>
                  <a:srgbClr val="CE4D8E"/>
                </a:highlight>
                <a:latin typeface="Arial"/>
                <a:cs typeface="Arial"/>
                <a:sym typeface="Arial"/>
              </a:rPr>
              <a:t>:</a:t>
            </a:r>
            <a:r>
              <a:rPr lang="en-US" sz="3700" smtClean="0">
                <a:solidFill>
                  <a:srgbClr val="FDFDFD"/>
                </a:solidFill>
                <a:latin typeface="Arial"/>
                <a:cs typeface="Arial" panose="020B0604020202020204" pitchFamily="34" charset="0"/>
                <a:sym typeface="Arial"/>
              </a:rPr>
              <a:t> </a:t>
            </a:r>
            <a:r>
              <a:rPr lang="vi-VN" sz="3700" kern="0">
                <a:solidFill>
                  <a:srgbClr val="000000"/>
                </a:solidFill>
                <a:cs typeface="Arial"/>
                <a:sym typeface="Arial"/>
              </a:rPr>
              <a:t>Một hộp đựng 5 quả cầu màu xanh được đánh số 1; 2; 3; 4; </a:t>
            </a:r>
            <a:r>
              <a:rPr lang="vi-VN" sz="3700" kern="0">
                <a:solidFill>
                  <a:srgbClr val="000000"/>
                </a:solidFill>
                <a:cs typeface="Arial"/>
                <a:sym typeface="Arial"/>
              </a:rPr>
              <a:t>5 </a:t>
            </a:r>
            <a:r>
              <a:rPr lang="vi-VN" sz="3700" kern="0" smtClean="0">
                <a:solidFill>
                  <a:srgbClr val="000000"/>
                </a:solidFill>
                <a:cs typeface="Arial"/>
                <a:sym typeface="Arial"/>
              </a:rPr>
              <a:t>và 4 quả cầu màu đỏ được đánh số 1; 2; 3; 4. Lấy ngẫu nhiên một quả cầu trong hộp. Liệt kê tất cả các kết quả có thể của hành động này. Có bao nhiêu kết quả có thể?</a:t>
            </a:r>
            <a:endParaRPr lang="vi-VN" sz="3700" kern="0">
              <a:solidFill>
                <a:srgbClr val="000000"/>
              </a:solidFill>
              <a:cs typeface="Arial"/>
              <a:sym typeface="Arial"/>
            </a:endParaRPr>
          </a:p>
        </p:txBody>
      </p:sp>
      <p:sp>
        <p:nvSpPr>
          <p:cNvPr id="37" name="Rectangle 36"/>
          <p:cNvSpPr/>
          <p:nvPr/>
        </p:nvSpPr>
        <p:spPr>
          <a:xfrm>
            <a:off x="8520001" y="5028523"/>
            <a:ext cx="1239442" cy="840871"/>
          </a:xfrm>
          <a:prstGeom prst="rect">
            <a:avLst/>
          </a:prstGeom>
        </p:spPr>
        <p:txBody>
          <a:bodyPr wrap="none">
            <a:spAutoFit/>
          </a:bodyPr>
          <a:lstStyle/>
          <a:p>
            <a:pPr algn="just" defTabSz="1828800">
              <a:lnSpc>
                <a:spcPct val="150000"/>
              </a:lnSpc>
              <a:spcBef>
                <a:spcPts val="600"/>
              </a:spcBef>
              <a:spcAft>
                <a:spcPts val="600"/>
              </a:spcAft>
              <a:buClr>
                <a:srgbClr val="000000"/>
              </a:buClr>
            </a:pPr>
            <a:r>
              <a:rPr lang="en-US" sz="3700" b="1" i="1" u="sng" kern="0">
                <a:solidFill>
                  <a:srgbClr val="C00000"/>
                </a:solidFill>
                <a:latin typeface="Arial"/>
                <a:ea typeface="Calibri" panose="020F0502020204030204" pitchFamily="34" charset="0"/>
                <a:cs typeface="Times New Roman" panose="02020603050405020304" pitchFamily="18" charset="0"/>
                <a:sym typeface="Arial"/>
              </a:rPr>
              <a:t>Giải:</a:t>
            </a:r>
            <a:endParaRPr lang="en-US" sz="3700" b="1" i="1" u="sng" kern="0">
              <a:solidFill>
                <a:srgbClr val="C00000"/>
              </a:solidFill>
              <a:latin typeface="Arial"/>
              <a:ea typeface="Calibri" panose="020F0502020204030204" pitchFamily="34" charset="0"/>
              <a:cs typeface="Times New Roman" panose="02020603050405020304" pitchFamily="18" charset="0"/>
              <a:sym typeface="Arial"/>
            </a:endParaRPr>
          </a:p>
        </p:txBody>
      </p:sp>
      <p:sp>
        <p:nvSpPr>
          <p:cNvPr id="38" name="Rectangle 37"/>
          <p:cNvSpPr/>
          <p:nvPr/>
        </p:nvSpPr>
        <p:spPr>
          <a:xfrm>
            <a:off x="838199" y="6057900"/>
            <a:ext cx="16603047" cy="3636893"/>
          </a:xfrm>
          <a:prstGeom prst="rect">
            <a:avLst/>
          </a:prstGeom>
        </p:spPr>
        <p:txBody>
          <a:bodyPr wrap="square">
            <a:spAutoFit/>
          </a:bodyPr>
          <a:lstStyle/>
          <a:p>
            <a:pPr algn="just">
              <a:lnSpc>
                <a:spcPct val="150000"/>
              </a:lnSpc>
              <a:spcAft>
                <a:spcPts val="500"/>
              </a:spcAft>
            </a:pPr>
            <a:r>
              <a:rPr lang="vi-VN" sz="3700"/>
              <a:t>Kí hiệu 5 quả cầu màu xanh được đánh số 1; 2; 3; 4; 5 là X1, X2, X3, X4, X5 và 4 quả cầu màu đỏ được đánh số 1; 2; 3; 4 là D1, D2, D3, D4.</a:t>
            </a:r>
          </a:p>
          <a:p>
            <a:pPr algn="just">
              <a:lnSpc>
                <a:spcPct val="150000"/>
              </a:lnSpc>
              <a:spcAft>
                <a:spcPts val="500"/>
              </a:spcAft>
            </a:pPr>
            <a:r>
              <a:rPr lang="vi-VN" sz="3700" smtClean="0"/>
              <a:t>Các </a:t>
            </a:r>
            <a:r>
              <a:rPr lang="vi-VN" sz="3700"/>
              <a:t>kết quả có thể của hành động này là X1, X2, X3, X4, X5, D1, D2, D3, D4</a:t>
            </a:r>
            <a:r>
              <a:rPr lang="vi-VN" sz="3700"/>
              <a:t>. </a:t>
            </a:r>
            <a:endParaRPr lang="en-US" sz="3700" smtClean="0"/>
          </a:p>
          <a:p>
            <a:pPr algn="just">
              <a:lnSpc>
                <a:spcPct val="150000"/>
              </a:lnSpc>
              <a:spcAft>
                <a:spcPts val="500"/>
              </a:spcAft>
            </a:pPr>
            <a:r>
              <a:rPr lang="vi-VN" sz="3700" smtClean="0"/>
              <a:t>Có </a:t>
            </a:r>
            <a:r>
              <a:rPr lang="vi-VN" sz="3700"/>
              <a:t>tất cả 9 kết quả có </a:t>
            </a:r>
            <a:r>
              <a:rPr lang="vi-VN" sz="3700"/>
              <a:t>thể</a:t>
            </a:r>
            <a:r>
              <a:rPr lang="vi-VN" sz="3700" smtClean="0"/>
              <a:t>.</a:t>
            </a:r>
            <a:endParaRPr lang="en-US" sz="3700"/>
          </a:p>
        </p:txBody>
      </p:sp>
      <p:pic>
        <p:nvPicPr>
          <p:cNvPr id="39" name="Picture 38"/>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bright="20000" contrast="-40000"/>
                    </a14:imgEffect>
                  </a14:imgLayer>
                </a14:imgProps>
              </a:ext>
            </a:extLst>
          </a:blip>
          <a:stretch>
            <a:fillRect/>
          </a:stretch>
        </p:blipFill>
        <p:spPr>
          <a:xfrm>
            <a:off x="11734800" y="697874"/>
            <a:ext cx="5767105" cy="2792731"/>
          </a:xfrm>
          <a:prstGeom prst="rect">
            <a:avLst/>
          </a:prstGeom>
        </p:spPr>
      </p:pic>
      <p:sp>
        <p:nvSpPr>
          <p:cNvPr id="40" name="Freeform 17"/>
          <p:cNvSpPr/>
          <p:nvPr/>
        </p:nvSpPr>
        <p:spPr>
          <a:xfrm>
            <a:off x="227244" y="5397619"/>
            <a:ext cx="747601" cy="750518"/>
          </a:xfrm>
          <a:custGeom>
            <a:avLst/>
            <a:gdLst/>
            <a:ahLst/>
            <a:cxnLst/>
            <a:rect l="l" t="t" r="r" b="b"/>
            <a:pathLst>
              <a:path w="840097" h="840097">
                <a:moveTo>
                  <a:pt x="0" y="0"/>
                </a:moveTo>
                <a:lnTo>
                  <a:pt x="840097" y="0"/>
                </a:lnTo>
                <a:lnTo>
                  <a:pt x="840097" y="840097"/>
                </a:lnTo>
                <a:lnTo>
                  <a:pt x="0" y="840097"/>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pic>
        <p:nvPicPr>
          <p:cNvPr id="41" name="Picture 40"/>
          <p:cNvPicPr>
            <a:picLocks noChangeAspect="1"/>
          </p:cNvPicPr>
          <p:nvPr/>
        </p:nvPicPr>
        <p:blipFill>
          <a:blip r:embed="rId10"/>
          <a:stretch>
            <a:fillRect/>
          </a:stretch>
        </p:blipFill>
        <p:spPr>
          <a:xfrm>
            <a:off x="16408483" y="3858226"/>
            <a:ext cx="1384217" cy="1832052"/>
          </a:xfrm>
          <a:prstGeom prst="rect">
            <a:avLst/>
          </a:prstGeom>
        </p:spPr>
      </p:pic>
      <p:pic>
        <p:nvPicPr>
          <p:cNvPr id="42" name="Picture 41"/>
          <p:cNvPicPr>
            <a:picLocks noChangeAspect="1"/>
          </p:cNvPicPr>
          <p:nvPr/>
        </p:nvPicPr>
        <p:blipFill>
          <a:blip r:embed="rId11"/>
          <a:stretch>
            <a:fillRect/>
          </a:stretch>
        </p:blipFill>
        <p:spPr>
          <a:xfrm rot="7160663">
            <a:off x="16579189" y="8873016"/>
            <a:ext cx="1475360" cy="13290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anim calcmode="lin" valueType="num">
                                      <p:cBhvr>
                                        <p:cTn id="13" dur="500" fill="hold"/>
                                        <p:tgtEl>
                                          <p:spTgt spid="39"/>
                                        </p:tgtEl>
                                        <p:attrNameLst>
                                          <p:attrName>ppt_x</p:attrName>
                                        </p:attrNameLst>
                                      </p:cBhvr>
                                      <p:tavLst>
                                        <p:tav tm="0">
                                          <p:val>
                                            <p:strVal val="#ppt_x"/>
                                          </p:val>
                                        </p:tav>
                                        <p:tav tm="100000">
                                          <p:val>
                                            <p:strVal val="#ppt_x"/>
                                          </p:val>
                                        </p:tav>
                                      </p:tavLst>
                                    </p:anim>
                                    <p:anim calcmode="lin" valueType="num">
                                      <p:cBhvr>
                                        <p:cTn id="14"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barn(inVertical)">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4" dur="500"/>
                                        <p:tgtEl>
                                          <p:spTgt spid="3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8">
                                            <p:txEl>
                                              <p:pRg st="1" end="1"/>
                                            </p:txEl>
                                          </p:spTgt>
                                        </p:tgtEl>
                                        <p:attrNameLst>
                                          <p:attrName>style.visibility</p:attrName>
                                        </p:attrNameLst>
                                      </p:cBhvr>
                                      <p:to>
                                        <p:strVal val="visible"/>
                                      </p:to>
                                    </p:set>
                                    <p:animEffect transition="in" filter="wipe(up)">
                                      <p:cBhvr>
                                        <p:cTn id="29" dur="500"/>
                                        <p:tgtEl>
                                          <p:spTgt spid="38">
                                            <p:txEl>
                                              <p:pRg st="1" end="1"/>
                                            </p:txEl>
                                          </p:spTgt>
                                        </p:tgtEl>
                                      </p:cBhvr>
                                    </p:animEffect>
                                  </p:childTnLst>
                                </p:cTn>
                              </p:par>
                              <p:par>
                                <p:cTn id="30" presetID="22" presetClass="entr" presetSubtype="1" fill="hold" nodeType="withEffect">
                                  <p:stCondLst>
                                    <p:cond delay="0"/>
                                  </p:stCondLst>
                                  <p:childTnLst>
                                    <p:set>
                                      <p:cBhvr>
                                        <p:cTn id="31" dur="1" fill="hold">
                                          <p:stCondLst>
                                            <p:cond delay="0"/>
                                          </p:stCondLst>
                                        </p:cTn>
                                        <p:tgtEl>
                                          <p:spTgt spid="38">
                                            <p:txEl>
                                              <p:pRg st="2" end="2"/>
                                            </p:txEl>
                                          </p:spTgt>
                                        </p:tgtEl>
                                        <p:attrNameLst>
                                          <p:attrName>style.visibility</p:attrName>
                                        </p:attrNameLst>
                                      </p:cBhvr>
                                      <p:to>
                                        <p:strVal val="visible"/>
                                      </p:to>
                                    </p:set>
                                    <p:animEffect transition="in" filter="wipe(up)">
                                      <p:cBhvr>
                                        <p:cTn id="32"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228601" y="9320249"/>
            <a:ext cx="18678839" cy="982589"/>
            <a:chOff x="0" y="0"/>
            <a:chExt cx="4919530" cy="537497"/>
          </a:xfrm>
        </p:grpSpPr>
        <p:sp>
          <p:nvSpPr>
            <p:cNvPr id="6" name="Freeform 6"/>
            <p:cNvSpPr/>
            <p:nvPr/>
          </p:nvSpPr>
          <p:spPr>
            <a:xfrm>
              <a:off x="0" y="0"/>
              <a:ext cx="4919530" cy="537497"/>
            </a:xfrm>
            <a:custGeom>
              <a:avLst/>
              <a:gdLst/>
              <a:ahLst/>
              <a:cxnLst/>
              <a:rect l="l" t="t" r="r" b="b"/>
              <a:pathLst>
                <a:path w="4919530" h="537497">
                  <a:moveTo>
                    <a:pt x="0" y="0"/>
                  </a:moveTo>
                  <a:lnTo>
                    <a:pt x="4919530" y="0"/>
                  </a:lnTo>
                  <a:lnTo>
                    <a:pt x="4919530" y="537497"/>
                  </a:lnTo>
                  <a:lnTo>
                    <a:pt x="0" y="537497"/>
                  </a:lnTo>
                  <a:close/>
                </a:path>
              </a:pathLst>
            </a:custGeom>
            <a:solidFill>
              <a:srgbClr val="A3DFBE"/>
            </a:solidFill>
            <a:ln w="28575" cap="sq">
              <a:solidFill>
                <a:srgbClr val="231F20"/>
              </a:solidFill>
              <a:prstDash val="solid"/>
              <a:miter/>
            </a:ln>
          </p:spPr>
        </p:sp>
        <p:sp>
          <p:nvSpPr>
            <p:cNvPr id="7" name="TextBox 7"/>
            <p:cNvSpPr txBox="1"/>
            <p:nvPr/>
          </p:nvSpPr>
          <p:spPr>
            <a:xfrm>
              <a:off x="0" y="-38100"/>
              <a:ext cx="4919530" cy="57559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0"/>
          <p:cNvSpPr txBox="1"/>
          <p:nvPr/>
        </p:nvSpPr>
        <p:spPr>
          <a:xfrm>
            <a:off x="709863" y="624638"/>
            <a:ext cx="3810000" cy="1131079"/>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defTabSz="457200">
              <a:lnSpc>
                <a:spcPct val="150000"/>
              </a:lnSpc>
              <a:defRPr/>
            </a:pPr>
            <a:r>
              <a:rPr lang="en-US" sz="4500" b="1" smtClean="0">
                <a:solidFill>
                  <a:srgbClr val="070185"/>
                </a:solidFill>
                <a:latin typeface="Arial"/>
                <a:cs typeface="Arial" panose="020B0604020202020204" pitchFamily="34" charset="0"/>
                <a:sym typeface="Arial"/>
              </a:rPr>
              <a:t>Luyện tập 1</a:t>
            </a:r>
            <a:endParaRPr lang="en-US" sz="4500" b="1">
              <a:solidFill>
                <a:srgbClr val="070185"/>
              </a:solidFill>
              <a:latin typeface="Arial"/>
              <a:cs typeface="Arial" panose="020B0604020202020204" pitchFamily="34" charset="0"/>
              <a:sym typeface="Arial"/>
            </a:endParaRPr>
          </a:p>
        </p:txBody>
      </p:sp>
      <p:sp>
        <p:nvSpPr>
          <p:cNvPr id="12" name="Rectangle 1"/>
          <p:cNvSpPr>
            <a:spLocks noChangeArrowheads="1"/>
          </p:cNvSpPr>
          <p:nvPr/>
        </p:nvSpPr>
        <p:spPr bwMode="auto">
          <a:xfrm>
            <a:off x="609600" y="2140046"/>
            <a:ext cx="10972800" cy="2748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buClr>
                <a:srgbClr val="000000"/>
              </a:buClr>
              <a:buFont typeface="Arial"/>
              <a:buNone/>
            </a:pPr>
            <a:r>
              <a:rPr lang="vi-VN" sz="4000" kern="0">
                <a:solidFill>
                  <a:srgbClr val="000000"/>
                </a:solidFill>
                <a:cs typeface="Arial"/>
                <a:sym typeface="Arial"/>
              </a:rPr>
              <a:t>Chọn ngẫu nhiên một chữ cái trong cụm từ "TOÁN HỌC VÀ TUỔI TRẺ". Liệt kê tất cả các kết quả có thể của hành động </a:t>
            </a:r>
            <a:r>
              <a:rPr lang="vi-VN" sz="4000" kern="0">
                <a:solidFill>
                  <a:srgbClr val="000000"/>
                </a:solidFill>
                <a:cs typeface="Arial"/>
                <a:sym typeface="Arial"/>
              </a:rPr>
              <a:t>này</a:t>
            </a:r>
            <a:r>
              <a:rPr lang="vi-VN" sz="4000" kern="0" smtClean="0">
                <a:solidFill>
                  <a:srgbClr val="000000"/>
                </a:solidFill>
                <a:cs typeface="Arial"/>
                <a:sym typeface="Arial"/>
              </a:rPr>
              <a:t>.</a:t>
            </a:r>
            <a:endParaRPr lang="vi-VN" sz="4000" kern="0">
              <a:solidFill>
                <a:srgbClr val="000000"/>
              </a:solidFill>
              <a:cs typeface="Arial"/>
              <a:sym typeface="Arial"/>
            </a:endParaRPr>
          </a:p>
        </p:txBody>
      </p:sp>
      <p:pic>
        <p:nvPicPr>
          <p:cNvPr id="3" name="Picture 2"/>
          <p:cNvPicPr>
            <a:picLocks noChangeAspect="1"/>
          </p:cNvPicPr>
          <p:nvPr/>
        </p:nvPicPr>
        <p:blipFill>
          <a:blip r:embed="rId3"/>
          <a:stretch>
            <a:fillRect/>
          </a:stretch>
        </p:blipFill>
        <p:spPr>
          <a:xfrm>
            <a:off x="12508832" y="1222317"/>
            <a:ext cx="5181600" cy="3665982"/>
          </a:xfrm>
          <a:prstGeom prst="rect">
            <a:avLst/>
          </a:prstGeom>
        </p:spPr>
      </p:pic>
      <p:sp>
        <p:nvSpPr>
          <p:cNvPr id="15" name="Rectangle 14"/>
          <p:cNvSpPr/>
          <p:nvPr/>
        </p:nvSpPr>
        <p:spPr>
          <a:xfrm>
            <a:off x="8447817" y="5349924"/>
            <a:ext cx="1326004" cy="901593"/>
          </a:xfrm>
          <a:prstGeom prst="rect">
            <a:avLst/>
          </a:prstGeom>
        </p:spPr>
        <p:txBody>
          <a:bodyPr wrap="none">
            <a:spAutoFit/>
          </a:bodyPr>
          <a:lstStyle/>
          <a:p>
            <a:pPr algn="just" defTabSz="1828800">
              <a:lnSpc>
                <a:spcPct val="150000"/>
              </a:lnSpc>
              <a:spcBef>
                <a:spcPts val="600"/>
              </a:spcBef>
              <a:spcAft>
                <a:spcPts val="600"/>
              </a:spcAft>
              <a:buClr>
                <a:srgbClr val="000000"/>
              </a:buClr>
            </a:pPr>
            <a:r>
              <a:rPr lang="en-US" sz="4000" b="1" i="1" u="sng" kern="0">
                <a:solidFill>
                  <a:srgbClr val="C00000"/>
                </a:solidFill>
                <a:latin typeface="Arial"/>
                <a:ea typeface="Calibri" panose="020F0502020204030204" pitchFamily="34" charset="0"/>
                <a:cs typeface="Times New Roman" panose="02020603050405020304" pitchFamily="18" charset="0"/>
                <a:sym typeface="Arial"/>
              </a:rPr>
              <a:t>Giải:</a:t>
            </a:r>
            <a:endParaRPr lang="en-US" sz="4000" b="1" i="1" u="sng" kern="0">
              <a:solidFill>
                <a:srgbClr val="C00000"/>
              </a:solidFill>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4" name="Rectangle 3"/>
              <p:cNvSpPr/>
              <p:nvPr/>
            </p:nvSpPr>
            <p:spPr>
              <a:xfrm>
                <a:off x="709863" y="6840458"/>
                <a:ext cx="14642432" cy="1932067"/>
              </a:xfrm>
              <a:prstGeom prst="rect">
                <a:avLst/>
              </a:prstGeom>
            </p:spPr>
            <p:txBody>
              <a:bodyPr wrap="square">
                <a:spAutoFit/>
              </a:bodyPr>
              <a:lstStyle/>
              <a:p>
                <a:pPr algn="just">
                  <a:lnSpc>
                    <a:spcPct val="150000"/>
                  </a:lnSpc>
                  <a:spcBef>
                    <a:spcPts val="300"/>
                  </a:spcBef>
                  <a:spcAft>
                    <a:spcPts val="300"/>
                  </a:spcAft>
                </a:pPr>
                <a:r>
                  <a:rPr lang="da-DK" sz="4000" smtClean="0">
                    <a:latin typeface="Arial" panose="020B0604020202020204" pitchFamily="34" charset="0"/>
                    <a:ea typeface="Dotum" panose="020B0600000101010101" pitchFamily="34" charset="-127"/>
                    <a:cs typeface="Arial" panose="020B0604020202020204" pitchFamily="34" charset="0"/>
                  </a:rPr>
                  <a:t>Tập hợp các kết quả có thể là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𝑇</m:t>
                    </m:r>
                    <m:r>
                      <a:rPr lang="da-DK" sz="4000" i="1">
                        <a:effectLst/>
                        <a:latin typeface="Cambria Math" panose="02040503050406030204" pitchFamily="18" charset="0"/>
                        <a:ea typeface="Dotum" panose="020B0600000101010101" pitchFamily="34" charset="-127"/>
                        <a:cs typeface="Times New Roman" panose="02020603050405020304" pitchFamily="18" charset="0"/>
                      </a:rPr>
                      <m:t>;</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𝑂</m:t>
                    </m:r>
                    <m:r>
                      <a:rPr lang="da-DK" sz="4000" i="1">
                        <a:effectLst/>
                        <a:latin typeface="Cambria Math" panose="02040503050406030204" pitchFamily="18" charset="0"/>
                        <a:ea typeface="Dotum" panose="020B0600000101010101" pitchFamily="34" charset="-127"/>
                        <a:cs typeface="Times New Roman" panose="02020603050405020304" pitchFamily="18" charset="0"/>
                      </a:rPr>
                      <m:t>;Ô;</m:t>
                    </m:r>
                    <m:r>
                      <a:rPr lang="da-DK" sz="4000" i="1">
                        <a:effectLst/>
                        <a:latin typeface="Cambria Math" panose="02040503050406030204" pitchFamily="18" charset="0"/>
                        <a:ea typeface="Dotum" panose="020B0600000101010101" pitchFamily="34" charset="-127"/>
                        <a:cs typeface="Times New Roman" panose="02020603050405020304" pitchFamily="18" charset="0"/>
                      </a:rPr>
                      <m:t>𝐴</m:t>
                    </m:r>
                    <m:r>
                      <a:rPr lang="da-DK" sz="4000" i="1">
                        <a:effectLst/>
                        <a:latin typeface="Cambria Math" panose="02040503050406030204" pitchFamily="18" charset="0"/>
                        <a:ea typeface="Dotum" panose="020B0600000101010101" pitchFamily="34" charset="-127"/>
                        <a:cs typeface="Times New Roman" panose="02020603050405020304" pitchFamily="18" charset="0"/>
                      </a:rPr>
                      <m:t>;</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𝑁</m:t>
                    </m:r>
                    <m:r>
                      <a:rPr lang="da-DK" sz="4000" i="1">
                        <a:effectLst/>
                        <a:latin typeface="Cambria Math" panose="02040503050406030204" pitchFamily="18" charset="0"/>
                        <a:ea typeface="Dotum" panose="020B0600000101010101" pitchFamily="34" charset="-127"/>
                        <a:cs typeface="Times New Roman" panose="02020603050405020304" pitchFamily="18" charset="0"/>
                      </a:rPr>
                      <m:t>;</m:t>
                    </m:r>
                    <m:r>
                      <a:rPr lang="da-DK" sz="4000" i="1">
                        <a:effectLst/>
                        <a:latin typeface="Cambria Math" panose="02040503050406030204" pitchFamily="18" charset="0"/>
                        <a:ea typeface="Dotum" panose="020B0600000101010101" pitchFamily="34" charset="-127"/>
                        <a:cs typeface="Times New Roman" panose="02020603050405020304" pitchFamily="18" charset="0"/>
                      </a:rPr>
                      <m:t>𝐻</m:t>
                    </m:r>
                    <m:r>
                      <a:rPr lang="da-DK" sz="4000" i="1">
                        <a:effectLst/>
                        <a:latin typeface="Cambria Math" panose="02040503050406030204" pitchFamily="18" charset="0"/>
                        <a:ea typeface="Dotum" panose="020B0600000101010101" pitchFamily="34" charset="-127"/>
                        <a:cs typeface="Times New Roman" panose="02020603050405020304" pitchFamily="18" charset="0"/>
                      </a:rPr>
                      <m:t>;</m:t>
                    </m:r>
                    <m:r>
                      <a:rPr lang="da-DK" sz="4000" i="1">
                        <a:effectLst/>
                        <a:latin typeface="Cambria Math" panose="02040503050406030204" pitchFamily="18" charset="0"/>
                        <a:ea typeface="Dotum" panose="020B0600000101010101" pitchFamily="34" charset="-127"/>
                        <a:cs typeface="Times New Roman" panose="02020603050405020304" pitchFamily="18" charset="0"/>
                      </a:rPr>
                      <m:t>𝐶</m:t>
                    </m:r>
                    <m:r>
                      <a:rPr lang="da-DK" sz="4000" i="1">
                        <a:effectLst/>
                        <a:latin typeface="Cambria Math" panose="02040503050406030204" pitchFamily="18" charset="0"/>
                        <a:ea typeface="Dotum" panose="020B0600000101010101" pitchFamily="34" charset="-127"/>
                        <a:cs typeface="Times New Roman" panose="02020603050405020304" pitchFamily="18" charset="0"/>
                      </a:rPr>
                      <m:t>;</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𝑉</m:t>
                    </m:r>
                    <m:r>
                      <a:rPr lang="da-DK" sz="4000" i="1">
                        <a:effectLst/>
                        <a:latin typeface="Cambria Math" panose="02040503050406030204" pitchFamily="18" charset="0"/>
                        <a:ea typeface="Dotum" panose="020B0600000101010101" pitchFamily="34" charset="-127"/>
                        <a:cs typeface="Times New Roman" panose="02020603050405020304" pitchFamily="18" charset="0"/>
                      </a:rPr>
                      <m:t>;</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𝑈</m:t>
                    </m:r>
                    <m:r>
                      <a:rPr lang="da-DK" sz="4000" i="1">
                        <a:effectLst/>
                        <a:latin typeface="Cambria Math" panose="02040503050406030204" pitchFamily="18" charset="0"/>
                        <a:ea typeface="Dotum" panose="020B0600000101010101" pitchFamily="34" charset="-127"/>
                        <a:cs typeface="Times New Roman" panose="02020603050405020304" pitchFamily="18" charset="0"/>
                      </a:rPr>
                      <m:t>;</m:t>
                    </m:r>
                    <m:r>
                      <a:rPr lang="da-DK" sz="4000" i="1">
                        <a:effectLst/>
                        <a:latin typeface="Cambria Math" panose="02040503050406030204" pitchFamily="18" charset="0"/>
                        <a:ea typeface="Dotum" panose="020B0600000101010101" pitchFamily="34" charset="-127"/>
                        <a:cs typeface="Times New Roman" panose="02020603050405020304" pitchFamily="18" charset="0"/>
                      </a:rPr>
                      <m:t>𝐼</m:t>
                    </m:r>
                    <m:r>
                      <a:rPr lang="da-DK" sz="4000" i="1">
                        <a:effectLst/>
                        <a:latin typeface="Cambria Math" panose="02040503050406030204" pitchFamily="18" charset="0"/>
                        <a:ea typeface="Dotum" panose="020B0600000101010101" pitchFamily="34" charset="-127"/>
                        <a:cs typeface="Times New Roman" panose="02020603050405020304" pitchFamily="18" charset="0"/>
                      </a:rPr>
                      <m:t>;</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𝑅</m:t>
                    </m:r>
                    <m:r>
                      <a:rPr lang="da-DK" sz="4000" i="1">
                        <a:effectLst/>
                        <a:latin typeface="Cambria Math" panose="02040503050406030204" pitchFamily="18" charset="0"/>
                        <a:ea typeface="Dotum" panose="020B0600000101010101" pitchFamily="34" charset="-127"/>
                        <a:cs typeface="Times New Roman" panose="02020603050405020304" pitchFamily="18" charset="0"/>
                      </a:rPr>
                      <m:t>;</m:t>
                    </m:r>
                    <m:r>
                      <a:rPr lang="da-DK" sz="4000" i="1">
                        <a:effectLst/>
                        <a:latin typeface="Cambria Math" panose="02040503050406030204" pitchFamily="18" charset="0"/>
                        <a:ea typeface="Dotum" panose="020B0600000101010101" pitchFamily="34" charset="-127"/>
                        <a:cs typeface="Times New Roman" panose="02020603050405020304" pitchFamily="18" charset="0"/>
                      </a:rPr>
                      <m:t>𝐸</m:t>
                    </m:r>
                    <m:r>
                      <a:rPr lang="da-DK" sz="40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r>
                      <a:rPr lang="en-US" sz="4000">
                        <a:latin typeface="Cambria Math" panose="02040503050406030204" pitchFamily="18" charset="0"/>
                        <a:ea typeface="Dotum" panose="020B0600000101010101" pitchFamily="34" charset="-127"/>
                        <a:cs typeface="Times New Roman" panose="02020603050405020304" pitchFamily="18" charset="0"/>
                      </a:rPr>
                      <m:t>⇒</m:t>
                    </m:r>
                  </m:oMath>
                </a14:m>
                <a:r>
                  <a:rPr lang="da-DK" sz="4000">
                    <a:effectLst/>
                    <a:latin typeface="Arial" panose="020B0604020202020204" pitchFamily="34" charset="0"/>
                    <a:ea typeface="Dotum" panose="020B0600000101010101" pitchFamily="34" charset="-127"/>
                    <a:cs typeface="Arial" panose="020B0604020202020204" pitchFamily="34" charset="0"/>
                  </a:rPr>
                  <a:t> Có 12 kết quả có thể.</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709863" y="6840458"/>
                <a:ext cx="14642432" cy="1932067"/>
              </a:xfrm>
              <a:prstGeom prst="rect">
                <a:avLst/>
              </a:prstGeom>
              <a:blipFill>
                <a:blip r:embed="rId4"/>
                <a:stretch>
                  <a:fillRect l="-1457" b="-12618"/>
                </a:stretch>
              </a:blipFill>
            </p:spPr>
            <p:txBody>
              <a:bodyPr/>
              <a:lstStyle/>
              <a:p>
                <a:r>
                  <a:rPr lang="en-US">
                    <a:noFill/>
                  </a:rPr>
                  <a:t> </a:t>
                </a:r>
              </a:p>
            </p:txBody>
          </p:sp>
        </mc:Fallback>
      </mc:AlternateContent>
      <p:pic>
        <p:nvPicPr>
          <p:cNvPr id="8" name="Picture 7"/>
          <p:cNvPicPr>
            <a:picLocks noChangeAspect="1"/>
          </p:cNvPicPr>
          <p:nvPr/>
        </p:nvPicPr>
        <p:blipFill>
          <a:blip r:embed="rId5"/>
          <a:stretch>
            <a:fillRect/>
          </a:stretch>
        </p:blipFill>
        <p:spPr>
          <a:xfrm>
            <a:off x="16687800" y="8058149"/>
            <a:ext cx="1295400" cy="1428751"/>
          </a:xfrm>
          <a:prstGeom prst="rect">
            <a:avLst/>
          </a:prstGeom>
        </p:spPr>
      </p:pic>
      <p:sp>
        <p:nvSpPr>
          <p:cNvPr id="18" name="Freeform 16"/>
          <p:cNvSpPr/>
          <p:nvPr/>
        </p:nvSpPr>
        <p:spPr>
          <a:xfrm rot="4581191">
            <a:off x="-325769" y="5406640"/>
            <a:ext cx="1079676" cy="1022390"/>
          </a:xfrm>
          <a:custGeom>
            <a:avLst/>
            <a:gdLst/>
            <a:ahLst/>
            <a:cxnLst/>
            <a:rect l="l" t="t" r="r" b="b"/>
            <a:pathLst>
              <a:path w="2255901" h="1911394">
                <a:moveTo>
                  <a:pt x="0" y="0"/>
                </a:moveTo>
                <a:lnTo>
                  <a:pt x="2255901" y="0"/>
                </a:lnTo>
                <a:lnTo>
                  <a:pt x="2255901" y="1911394"/>
                </a:lnTo>
                <a:lnTo>
                  <a:pt x="0" y="1911394"/>
                </a:lnTo>
                <a:lnTo>
                  <a:pt x="0" y="0"/>
                </a:lnTo>
                <a:close/>
              </a:path>
            </a:pathLst>
          </a:custGeom>
          <a:blipFill>
            <a:blip r:embed="rId6">
              <a:extLst>
                <a:ext uri="{96DAC541-7B7A-43D3-8B79-37D633B846F1}">
                  <asvg:svgBlip xmlns:asvg="http://schemas.microsoft.com/office/drawing/2016/SVG/main" xmlns="" r:embed="rId7"/>
                </a:ext>
              </a:extLst>
            </a:blip>
            <a:stretch>
              <a:fillRect t="-232761" r="-499472" b="-229128"/>
            </a:stretch>
          </a:blipFill>
        </p:spPr>
      </p:sp>
    </p:spTree>
    <p:extLst>
      <p:ext uri="{BB962C8B-B14F-4D97-AF65-F5344CB8AC3E}">
        <p14:creationId xmlns:p14="http://schemas.microsoft.com/office/powerpoint/2010/main" val="3812358570"/>
      </p:ext>
    </p:extLst>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wipe(left)">
                                      <p:cBhvr>
                                        <p:cTn id="3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TotalTime>
  <Words>1861</Words>
  <Application>Microsoft Office PowerPoint</Application>
  <PresentationFormat>Custom</PresentationFormat>
  <Paragraphs>152</Paragraphs>
  <Slides>30</Slides>
  <Notes>5</Notes>
  <HiddenSlides>0</HiddenSlides>
  <MMClips>20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30</vt:i4>
      </vt:variant>
    </vt:vector>
  </HeadingPairs>
  <TitlesOfParts>
    <vt:vector size="44" baseType="lpstr">
      <vt:lpstr>Maven Pro ExtraBold</vt:lpstr>
      <vt:lpstr>Calibri Light</vt:lpstr>
      <vt:lpstr>Calibri</vt:lpstr>
      <vt:lpstr>Wingdings</vt:lpstr>
      <vt:lpstr>Dotum</vt:lpstr>
      <vt:lpstr>Arial</vt:lpstr>
      <vt:lpstr>DengXian</vt:lpstr>
      <vt:lpstr>Lilita One</vt:lpstr>
      <vt:lpstr>DM Sans</vt:lpstr>
      <vt:lpstr>Cambria Math</vt:lpstr>
      <vt:lpstr>Times New Roman</vt:lpstr>
      <vt:lpstr>Maven Pro SemiBold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Cute Illustrative Business Report Presentation</dc:title>
  <dc:creator>Hà Ngân</dc:creator>
  <cp:lastModifiedBy>Admin</cp:lastModifiedBy>
  <cp:revision>27</cp:revision>
  <dcterms:created xsi:type="dcterms:W3CDTF">2006-08-16T00:00:00Z</dcterms:created>
  <dcterms:modified xsi:type="dcterms:W3CDTF">2023-12-01T07:58:20Z</dcterms:modified>
  <dc:identifier>DAF1cG6LnJ4</dc:identifier>
</cp:coreProperties>
</file>