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7" r:id="rId2"/>
    <p:sldId id="256" r:id="rId3"/>
    <p:sldId id="257" r:id="rId4"/>
    <p:sldId id="260" r:id="rId5"/>
    <p:sldId id="258" r:id="rId6"/>
    <p:sldId id="259" r:id="rId7"/>
    <p:sldId id="261" r:id="rId8"/>
    <p:sldId id="262" r:id="rId9"/>
    <p:sldId id="263" r:id="rId10"/>
    <p:sldId id="264" r:id="rId11"/>
    <p:sldId id="265" r:id="rId12"/>
    <p:sldId id="266" r:id="rId13"/>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E692AE-53F9-4CC7-9F3E-86BCB658D9D2}" type="datetimeFigureOut">
              <a:rPr lang="vi-VN" smtClean="0"/>
              <a:t>16/04/2024</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A4FE22-1E19-491B-805A-39E4E9C025ED}" type="slidenum">
              <a:rPr lang="vi-VN" smtClean="0"/>
              <a:t>‹#›</a:t>
            </a:fld>
            <a:endParaRPr lang="vi-VN"/>
          </a:p>
        </p:txBody>
      </p:sp>
    </p:spTree>
    <p:extLst>
      <p:ext uri="{BB962C8B-B14F-4D97-AF65-F5344CB8AC3E}">
        <p14:creationId xmlns:p14="http://schemas.microsoft.com/office/powerpoint/2010/main" val="1820454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10A4FE22-1E19-491B-805A-39E4E9C025ED}" type="slidenum">
              <a:rPr lang="vi-VN" smtClean="0"/>
              <a:t>10</a:t>
            </a:fld>
            <a:endParaRPr lang="vi-VN"/>
          </a:p>
        </p:txBody>
      </p:sp>
    </p:spTree>
    <p:extLst>
      <p:ext uri="{BB962C8B-B14F-4D97-AF65-F5344CB8AC3E}">
        <p14:creationId xmlns:p14="http://schemas.microsoft.com/office/powerpoint/2010/main" val="3965874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10A4FE22-1E19-491B-805A-39E4E9C025ED}" type="slidenum">
              <a:rPr lang="vi-VN" smtClean="0"/>
              <a:t>11</a:t>
            </a:fld>
            <a:endParaRPr lang="vi-VN"/>
          </a:p>
        </p:txBody>
      </p:sp>
    </p:spTree>
    <p:extLst>
      <p:ext uri="{BB962C8B-B14F-4D97-AF65-F5344CB8AC3E}">
        <p14:creationId xmlns:p14="http://schemas.microsoft.com/office/powerpoint/2010/main" val="104714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62E7C-D7F5-6A4E-D57F-10B0991F3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D4829CD0-E4AD-0CF5-DC7D-A377BCC30B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D234EBC4-3CD6-7ABF-B9C9-87CA2C38E89B}"/>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5" name="Footer Placeholder 4">
            <a:extLst>
              <a:ext uri="{FF2B5EF4-FFF2-40B4-BE49-F238E27FC236}">
                <a16:creationId xmlns:a16="http://schemas.microsoft.com/office/drawing/2014/main" id="{E4C83A4F-E3EB-0D75-F524-184043F23947}"/>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C43133E-132A-47E9-8B71-5766151E61F2}"/>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106209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5853E-3223-068C-8545-ABB1B5CED4BB}"/>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D27E6BCE-97EC-14CE-08A4-4B5C0A65C8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2E5F1621-35F7-D4A6-191B-BC7B790647A5}"/>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5" name="Footer Placeholder 4">
            <a:extLst>
              <a:ext uri="{FF2B5EF4-FFF2-40B4-BE49-F238E27FC236}">
                <a16:creationId xmlns:a16="http://schemas.microsoft.com/office/drawing/2014/main" id="{68A3013C-0F35-28B1-C8D1-D0C83806C20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F881C4F-07F0-7214-D530-15C430CBB35D}"/>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2287683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DD9CF2-355A-16FE-5FF2-961508D1866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6373760D-E3C6-705C-36D5-C3774378FA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4A9EA19A-E2DE-2402-7B04-143920F03DF7}"/>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5" name="Footer Placeholder 4">
            <a:extLst>
              <a:ext uri="{FF2B5EF4-FFF2-40B4-BE49-F238E27FC236}">
                <a16:creationId xmlns:a16="http://schemas.microsoft.com/office/drawing/2014/main" id="{24E3305A-6C7A-4A9F-EF21-4108498696C1}"/>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F05AA06F-A8E5-5C5A-900B-483C22F6DD8E}"/>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227860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DED41-0812-768B-D030-E4666AECC034}"/>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591FF85E-E6A6-8AAE-139C-8ED2EC6C4C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F00A72FE-803E-5E57-DA90-7A0868302A89}"/>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5" name="Footer Placeholder 4">
            <a:extLst>
              <a:ext uri="{FF2B5EF4-FFF2-40B4-BE49-F238E27FC236}">
                <a16:creationId xmlns:a16="http://schemas.microsoft.com/office/drawing/2014/main" id="{56A91D31-5FD4-562E-E0F2-B0524E382FB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F8965659-333A-2B76-DBB5-78FB3797E5EC}"/>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122614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82481-811A-C701-C185-60DADC8C09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913CA4CA-E4DD-6E02-6385-056D298890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A99AD3-0CBC-3D5C-072D-33E982CD22B9}"/>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5" name="Footer Placeholder 4">
            <a:extLst>
              <a:ext uri="{FF2B5EF4-FFF2-40B4-BE49-F238E27FC236}">
                <a16:creationId xmlns:a16="http://schemas.microsoft.com/office/drawing/2014/main" id="{813DEC27-F23B-26F2-0301-CCE2EAD0DE7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F36A58C-18DE-C1EA-64AA-9495F04BAC53}"/>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69851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49443-987C-740E-91B5-3ABB1A276B27}"/>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5597B5B-D2A9-E423-91D3-EA0E333D25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94AECF25-18A2-3407-D9E4-1B283C111C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988AEEF-D6E1-170D-D203-B6D7AB49381D}"/>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6" name="Footer Placeholder 5">
            <a:extLst>
              <a:ext uri="{FF2B5EF4-FFF2-40B4-BE49-F238E27FC236}">
                <a16:creationId xmlns:a16="http://schemas.microsoft.com/office/drawing/2014/main" id="{19189E5D-6EE6-E722-5287-72E6CE8D1EBB}"/>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63C2C9EE-205C-BA06-D223-B1C9F69E13EA}"/>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2129630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9C1D7-1645-5566-4668-36E3817B6BAD}"/>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3BD78A79-B5C2-C29A-9995-E394C9FB01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9FC858-A1DD-BFE0-8220-AD194A29D1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B8DFFFC8-92C6-71D3-C257-729790002F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E0C268-B173-EBC8-FC21-7DB1672BDD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08DB52B6-D4FD-2DFD-AFD7-00BB0E22A538}"/>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8" name="Footer Placeholder 7">
            <a:extLst>
              <a:ext uri="{FF2B5EF4-FFF2-40B4-BE49-F238E27FC236}">
                <a16:creationId xmlns:a16="http://schemas.microsoft.com/office/drawing/2014/main" id="{78CD5D01-50F9-8903-F32B-C4F294945E5B}"/>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C5EAB5CB-2CFE-049D-837D-AF24794E7C6D}"/>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734954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EFE2E-CE2C-3AB7-3481-9E6EB152296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D231A76F-7B21-F3EA-21D8-2A37372B690B}"/>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4" name="Footer Placeholder 3">
            <a:extLst>
              <a:ext uri="{FF2B5EF4-FFF2-40B4-BE49-F238E27FC236}">
                <a16:creationId xmlns:a16="http://schemas.microsoft.com/office/drawing/2014/main" id="{E36230C7-67C5-D469-500F-AE0376CE3B54}"/>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8F7D1DD9-FE2C-A13A-B4CB-FAD29843CDBF}"/>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2041179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8432BB-0447-8C7A-20B5-FD7EFAF1E160}"/>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3" name="Footer Placeholder 2">
            <a:extLst>
              <a:ext uri="{FF2B5EF4-FFF2-40B4-BE49-F238E27FC236}">
                <a16:creationId xmlns:a16="http://schemas.microsoft.com/office/drawing/2014/main" id="{7D8732E7-FA97-E352-A459-8072D4B791BB}"/>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4C40ACE8-8B7B-20B9-DC27-7A04EE4143B1}"/>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408196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20E1A-4045-AD82-4251-A7611BF4D4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52CC794C-3043-9F8D-9EE5-E705411439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1A903B79-C2DA-6954-9572-5CB7BC1252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6B8C98-F972-D489-9209-185B2C5BA210}"/>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6" name="Footer Placeholder 5">
            <a:extLst>
              <a:ext uri="{FF2B5EF4-FFF2-40B4-BE49-F238E27FC236}">
                <a16:creationId xmlns:a16="http://schemas.microsoft.com/office/drawing/2014/main" id="{231216F8-DFAF-C282-4099-1CD34C3B358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87C2C728-B562-7E9F-775B-48B3A95F21FC}"/>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1044012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A9E8C-C2FA-4D97-16D7-A531A63F83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1FB90BC1-C06C-0E91-3C25-AB6BE4A4A7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34D7AFF4-B2DA-5CF4-2BD8-E1979C2F9D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A85FCA-65DA-D058-7BEC-48EC5FA27BE8}"/>
              </a:ext>
            </a:extLst>
          </p:cNvPr>
          <p:cNvSpPr>
            <a:spLocks noGrp="1"/>
          </p:cNvSpPr>
          <p:nvPr>
            <p:ph type="dt" sz="half" idx="10"/>
          </p:nvPr>
        </p:nvSpPr>
        <p:spPr/>
        <p:txBody>
          <a:bodyPr/>
          <a:lstStyle/>
          <a:p>
            <a:fld id="{B8BEC3EF-FDBD-46E0-9E82-4DADDE573AD0}" type="datetimeFigureOut">
              <a:rPr lang="vi-VN" smtClean="0"/>
              <a:t>16/04/2024</a:t>
            </a:fld>
            <a:endParaRPr lang="vi-VN"/>
          </a:p>
        </p:txBody>
      </p:sp>
      <p:sp>
        <p:nvSpPr>
          <p:cNvPr id="6" name="Footer Placeholder 5">
            <a:extLst>
              <a:ext uri="{FF2B5EF4-FFF2-40B4-BE49-F238E27FC236}">
                <a16:creationId xmlns:a16="http://schemas.microsoft.com/office/drawing/2014/main" id="{C5542277-0286-166A-2344-E0B7B74CDCB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DAA75A38-D898-B717-5194-5CD79BD9DABE}"/>
              </a:ext>
            </a:extLst>
          </p:cNvPr>
          <p:cNvSpPr>
            <a:spLocks noGrp="1"/>
          </p:cNvSpPr>
          <p:nvPr>
            <p:ph type="sldNum" sz="quarter" idx="12"/>
          </p:nvPr>
        </p:nvSpPr>
        <p:spPr/>
        <p:txBody>
          <a:bodyPr/>
          <a:lstStyle/>
          <a:p>
            <a:fld id="{0F961C33-A2D1-457F-9547-F79018920216}" type="slidenum">
              <a:rPr lang="vi-VN" smtClean="0"/>
              <a:t>‹#›</a:t>
            </a:fld>
            <a:endParaRPr lang="vi-VN"/>
          </a:p>
        </p:txBody>
      </p:sp>
    </p:spTree>
    <p:extLst>
      <p:ext uri="{BB962C8B-B14F-4D97-AF65-F5344CB8AC3E}">
        <p14:creationId xmlns:p14="http://schemas.microsoft.com/office/powerpoint/2010/main" val="3826886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35F894-CCCC-7589-9B38-27696C8BF4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F7D6155A-9E17-AC10-C8F5-7DA2D6C4A3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32A1796A-E365-3624-8FDF-3B4360D4B0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EC3EF-FDBD-46E0-9E82-4DADDE573AD0}" type="datetimeFigureOut">
              <a:rPr lang="vi-VN" smtClean="0"/>
              <a:t>16/04/2024</a:t>
            </a:fld>
            <a:endParaRPr lang="vi-VN"/>
          </a:p>
        </p:txBody>
      </p:sp>
      <p:sp>
        <p:nvSpPr>
          <p:cNvPr id="5" name="Footer Placeholder 4">
            <a:extLst>
              <a:ext uri="{FF2B5EF4-FFF2-40B4-BE49-F238E27FC236}">
                <a16:creationId xmlns:a16="http://schemas.microsoft.com/office/drawing/2014/main" id="{B65E7B60-191D-A489-B795-29CB3EA6B3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7D91ADD4-EE3F-5703-D669-609400CF99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61C33-A2D1-457F-9547-F79018920216}" type="slidenum">
              <a:rPr lang="vi-VN" smtClean="0"/>
              <a:t>‹#›</a:t>
            </a:fld>
            <a:endParaRPr lang="vi-VN"/>
          </a:p>
        </p:txBody>
      </p:sp>
    </p:spTree>
    <p:extLst>
      <p:ext uri="{BB962C8B-B14F-4D97-AF65-F5344CB8AC3E}">
        <p14:creationId xmlns:p14="http://schemas.microsoft.com/office/powerpoint/2010/main" val="2181255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2578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735521-9479-C662-56A2-A6929CE6091A}"/>
              </a:ext>
            </a:extLst>
          </p:cNvPr>
          <p:cNvSpPr txBox="1"/>
          <p:nvPr/>
        </p:nvSpPr>
        <p:spPr>
          <a:xfrm>
            <a:off x="569167" y="572736"/>
            <a:ext cx="11053666" cy="6093976"/>
          </a:xfrm>
          <a:prstGeom prst="rect">
            <a:avLst/>
          </a:prstGeom>
          <a:noFill/>
        </p:spPr>
        <p:txBody>
          <a:bodyPr wrap="square">
            <a:spAutoFit/>
          </a:bodyPr>
          <a:lstStyle/>
          <a:p>
            <a:pPr algn="just"/>
            <a:r>
              <a:rPr lang="vi-VN" sz="2600" b="1" dirty="0">
                <a:latin typeface="+mj-lt"/>
              </a:rPr>
              <a:t>Em ấn tượng với di sản mĩ thuật tượng gỗ phủ sơn Phật bà Quan Âm nhất. Pho tượng Quan Âm chùa Hội Hạ là một trong những pho tượng bằng gỗ có phong cách nghệ thuật sớm nhất hiện còn được lưu giữ. Pho tượng được ghép từ nhiều miếng gỗ lớn, nhỏ bằng nghệ thuật tạo tác đạt ở đỉnh cao của nghề gỗ. Ngày 30/12/2013, Pho tượng Phật Bà Quan Âm chùa Hội Hạ, hiện vật thuộc Bảo tàng Mỹ thuật Việt Nam được Thủ tướng Chính phủ ký quyết định công nhận là Bảo vật quốc gia. Pho tượng cao 315 cm, nặng khoảng 3 tấn. Đây là một trong những pho tượng Quan Âm Bồ Tát bằng gỗ lớn và đẹp nhất của loại hình tượng Quan Âm Diệu Thiện mang phong cách nghệ thuật thế kỷ 16. Phần tượng thể hiện là hình ảnh Phật Bà Quan Âm với 42 tay. Đầu đội mũ Thiên quan, gương mặt tròn đầy thể hiện vẻ đẹp của sự từ bi, đức độ. Những bắp tay căng tròn, những bàn tay với ngón tay mềm, mũm mĩm, duyên dáng đang vươn ra. Trong số 42 tay, đôi tay chính chắp trước ngực thể hiện thủ ấn Liên hoa hợp chưởng, hai tay đặt dưới lòng kết thủ ấn Thượng phẩm thượng sanh.</a:t>
            </a:r>
          </a:p>
        </p:txBody>
      </p:sp>
    </p:spTree>
    <p:extLst>
      <p:ext uri="{BB962C8B-B14F-4D97-AF65-F5344CB8AC3E}">
        <p14:creationId xmlns:p14="http://schemas.microsoft.com/office/powerpoint/2010/main" val="916992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E142AA5-7791-523C-53A4-8FA8EE6FEB24}"/>
              </a:ext>
            </a:extLst>
          </p:cNvPr>
          <p:cNvSpPr txBox="1"/>
          <p:nvPr/>
        </p:nvSpPr>
        <p:spPr>
          <a:xfrm>
            <a:off x="249593" y="1854961"/>
            <a:ext cx="5846407" cy="2677656"/>
          </a:xfrm>
          <a:prstGeom prst="rect">
            <a:avLst/>
          </a:prstGeom>
          <a:noFill/>
        </p:spPr>
        <p:txBody>
          <a:bodyPr wrap="square">
            <a:spAutoFit/>
          </a:bodyPr>
          <a:lstStyle/>
          <a:p>
            <a:pPr algn="just"/>
            <a:r>
              <a:rPr lang="vi-VN" sz="2400" b="1" i="0" dirty="0">
                <a:solidFill>
                  <a:srgbClr val="333333"/>
                </a:solidFill>
                <a:effectLst/>
                <a:latin typeface="+mj-lt"/>
              </a:rPr>
              <a:t>Thảo luận nhóm: Sử dụng kiến thức của bài học để phân tích Bảo vật quốc gia ở hình bên:</a:t>
            </a:r>
          </a:p>
          <a:p>
            <a:pPr algn="just"/>
            <a:r>
              <a:rPr lang="vi-VN" sz="2400" b="1" i="0" dirty="0">
                <a:solidFill>
                  <a:srgbClr val="333333"/>
                </a:solidFill>
                <a:effectLst/>
                <a:latin typeface="+mj-lt"/>
              </a:rPr>
              <a:t>Gợi ý:</a:t>
            </a:r>
          </a:p>
          <a:p>
            <a:pPr algn="just">
              <a:buFont typeface="Arial" panose="020B0604020202020204" pitchFamily="34" charset="0"/>
              <a:buChar char="•"/>
            </a:pPr>
            <a:r>
              <a:rPr lang="vi-VN" sz="2400" b="1" i="0" dirty="0">
                <a:solidFill>
                  <a:srgbClr val="333333"/>
                </a:solidFill>
                <a:effectLst/>
                <a:latin typeface="+mj-lt"/>
              </a:rPr>
              <a:t> Đặc điểm bố cục tượng và chất cảm (trang phục, da tay và mặt,...).</a:t>
            </a:r>
          </a:p>
          <a:p>
            <a:pPr algn="just">
              <a:buFont typeface="Arial" panose="020B0604020202020204" pitchFamily="34" charset="0"/>
              <a:buChar char="•"/>
            </a:pPr>
            <a:r>
              <a:rPr lang="vi-VN" sz="2400" b="1" i="0" dirty="0">
                <a:solidFill>
                  <a:srgbClr val="333333"/>
                </a:solidFill>
                <a:effectLst/>
                <a:latin typeface="+mj-lt"/>
              </a:rPr>
              <a:t> Vẻ đẹp của bức tượng.</a:t>
            </a:r>
          </a:p>
        </p:txBody>
      </p:sp>
      <p:pic>
        <p:nvPicPr>
          <p:cNvPr id="6" name="Picture 5">
            <a:extLst>
              <a:ext uri="{FF2B5EF4-FFF2-40B4-BE49-F238E27FC236}">
                <a16:creationId xmlns:a16="http://schemas.microsoft.com/office/drawing/2014/main" id="{238837B5-4247-1D40-4766-738796B0292A}"/>
              </a:ext>
            </a:extLst>
          </p:cNvPr>
          <p:cNvPicPr>
            <a:picLocks noChangeAspect="1"/>
          </p:cNvPicPr>
          <p:nvPr/>
        </p:nvPicPr>
        <p:blipFill>
          <a:blip r:embed="rId3"/>
          <a:stretch>
            <a:fillRect/>
          </a:stretch>
        </p:blipFill>
        <p:spPr>
          <a:xfrm>
            <a:off x="6316824" y="692408"/>
            <a:ext cx="5625584" cy="6100277"/>
          </a:xfrm>
          <a:prstGeom prst="rect">
            <a:avLst/>
          </a:prstGeom>
        </p:spPr>
      </p:pic>
      <p:sp>
        <p:nvSpPr>
          <p:cNvPr id="7" name="TextBox 6">
            <a:extLst>
              <a:ext uri="{FF2B5EF4-FFF2-40B4-BE49-F238E27FC236}">
                <a16:creationId xmlns:a16="http://schemas.microsoft.com/office/drawing/2014/main" id="{9DD36F2F-D7FA-900C-8C82-D79699713E3B}"/>
              </a:ext>
            </a:extLst>
          </p:cNvPr>
          <p:cNvSpPr txBox="1"/>
          <p:nvPr/>
        </p:nvSpPr>
        <p:spPr>
          <a:xfrm>
            <a:off x="5071965" y="65314"/>
            <a:ext cx="1709447" cy="523220"/>
          </a:xfrm>
          <a:prstGeom prst="rect">
            <a:avLst/>
          </a:prstGeom>
          <a:noFill/>
        </p:spPr>
        <p:txBody>
          <a:bodyPr wrap="square" rtlCol="0">
            <a:spAutoFit/>
          </a:bodyPr>
          <a:lstStyle/>
          <a:p>
            <a:pPr algn="just"/>
            <a:r>
              <a:rPr lang="vi-VN" sz="2800" b="1" dirty="0">
                <a:solidFill>
                  <a:srgbClr val="FF0000"/>
                </a:solidFill>
                <a:latin typeface="+mj-lt"/>
              </a:rPr>
              <a:t>Vận dụng</a:t>
            </a:r>
          </a:p>
        </p:txBody>
      </p:sp>
    </p:spTree>
    <p:extLst>
      <p:ext uri="{BB962C8B-B14F-4D97-AF65-F5344CB8AC3E}">
        <p14:creationId xmlns:p14="http://schemas.microsoft.com/office/powerpoint/2010/main" val="568141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6DE0E0-42E0-BDEE-F0B9-49EF7D323CB8}"/>
              </a:ext>
            </a:extLst>
          </p:cNvPr>
          <p:cNvSpPr txBox="1"/>
          <p:nvPr/>
        </p:nvSpPr>
        <p:spPr>
          <a:xfrm>
            <a:off x="171062" y="999208"/>
            <a:ext cx="11849876" cy="5632311"/>
          </a:xfrm>
          <a:prstGeom prst="rect">
            <a:avLst/>
          </a:prstGeom>
          <a:noFill/>
        </p:spPr>
        <p:txBody>
          <a:bodyPr wrap="square">
            <a:spAutoFit/>
          </a:bodyPr>
          <a:lstStyle/>
          <a:p>
            <a:pPr algn="l">
              <a:buFont typeface="Arial" panose="020B0604020202020204" pitchFamily="34" charset="0"/>
              <a:buChar char="•"/>
            </a:pPr>
            <a:r>
              <a:rPr lang="vi-VN" sz="2000" b="1" i="0" dirty="0">
                <a:solidFill>
                  <a:srgbClr val="333333"/>
                </a:solidFill>
                <a:effectLst/>
                <a:latin typeface="+mj-lt"/>
              </a:rPr>
              <a:t> Kích thước: Tượng cao 111cm, khuôn mặt 19cm, ngang vai 43cm, ngang 2 đầu gối 67cm, dày thân tượng 45 cm</a:t>
            </a:r>
          </a:p>
          <a:p>
            <a:pPr algn="l">
              <a:buFont typeface="Arial" panose="020B0604020202020204" pitchFamily="34" charset="0"/>
              <a:buChar char="•"/>
            </a:pPr>
            <a:r>
              <a:rPr lang="vi-VN" sz="2000" b="1" i="0" dirty="0">
                <a:solidFill>
                  <a:srgbClr val="333333"/>
                </a:solidFill>
                <a:effectLst/>
                <a:latin typeface="+mj-lt"/>
              </a:rPr>
              <a:t> Miêu tả: Pho tượng được tạc nguyên khối mô tả hình ảnh bà Trịnh Thị Ngọc Trúc trong tư thế chân xếp bằng kiểu Kiết Già toàn phần; một tay ngửa ra đặt trong lòng đùi, tay kia giơ ngang ngực kết ấn Vô Úy. Thế tay này tượng trưng cho sự phổ độ chúng sinh, đồng thời thể hiện tâm Phật của nhân vật được tạc.</a:t>
            </a:r>
          </a:p>
          <a:p>
            <a:pPr algn="l">
              <a:buFont typeface="Arial" panose="020B0604020202020204" pitchFamily="34" charset="0"/>
              <a:buChar char="•"/>
            </a:pPr>
            <a:r>
              <a:rPr lang="vi-VN" sz="2000" b="1" i="0" dirty="0">
                <a:solidFill>
                  <a:srgbClr val="333333"/>
                </a:solidFill>
                <a:effectLst/>
                <a:latin typeface="+mj-lt"/>
              </a:rPr>
              <a:t> Các chi tiết đặc sắc của pho tượng:</a:t>
            </a:r>
          </a:p>
          <a:p>
            <a:pPr algn="l"/>
            <a:r>
              <a:rPr lang="vi-VN" sz="2000" b="1" i="0" dirty="0">
                <a:solidFill>
                  <a:srgbClr val="333333"/>
                </a:solidFill>
                <a:effectLst/>
                <a:latin typeface="+mj-lt"/>
              </a:rPr>
              <a:t>Chiếc vương miện được chạm khắc tỉ mỉ với nhiều lớp khác nhau: Vành ôm sát đầu chạm vân xoắn. Vành thứ hai chạm các cụm sen nổi cao. Vành trên cùng chạm thủng hình hoa sen và vân lửa rất đặc trưng cho điêu khắc thế kỷ XVII. Phía trước trán, đỉnh của vành mũ được chạm hình vòng cung, trong có tượng Adida ngồi tọa thiền. </a:t>
            </a:r>
          </a:p>
          <a:p>
            <a:pPr algn="l"/>
            <a:r>
              <a:rPr lang="vi-VN" sz="2000" b="1" i="0" dirty="0">
                <a:solidFill>
                  <a:srgbClr val="333333"/>
                </a:solidFill>
                <a:effectLst/>
                <a:latin typeface="+mj-lt"/>
              </a:rPr>
              <a:t>Trang phục của pho tượng so với hầu hết các tác phẩm điêu khắc tượng hậu thế kỉ XVII, là loại trang triều phục cầu kì nhất với 3 lớp áo trong và một áo vân kiên khoác ngoài. Riêng tấm áo choàng vân kiên này được đánh giá là một trong những tấm áo được chạm đẹp nhất với mô típ lưỡng long triều phụng trước ngực (đôi rồng chầu phượng). Áo phía dưới có 3 lớp đính ngọc châu tỉ mỉ. Cổ bà đeo chuỗi hạt rủ mềm xuống lòng đùi.</a:t>
            </a:r>
          </a:p>
          <a:p>
            <a:pPr algn="l"/>
            <a:r>
              <a:rPr lang="vi-VN" sz="2000" b="1" i="0" dirty="0">
                <a:solidFill>
                  <a:srgbClr val="333333"/>
                </a:solidFill>
                <a:effectLst/>
                <a:latin typeface="+mj-lt"/>
              </a:rPr>
              <a:t>Điểm nhấn đặc sắc nhất của pho tượng chính là gương mặt của bà Hoàng hậu Trịnh Thị Ngọc Trúc tươi sáng rạng rỡ, phúc hậu, chân thực với dái tai dài, cổ cao ba ngấn. Pho tượng này được đánh giá là tác phẩm đẹp nhất, đỉnh cao của nghệ thuật điêu khắc tượng chân dung người Việt thế kỷ XVII.</a:t>
            </a:r>
          </a:p>
        </p:txBody>
      </p:sp>
      <p:sp>
        <p:nvSpPr>
          <p:cNvPr id="6" name="TextBox 5">
            <a:extLst>
              <a:ext uri="{FF2B5EF4-FFF2-40B4-BE49-F238E27FC236}">
                <a16:creationId xmlns:a16="http://schemas.microsoft.com/office/drawing/2014/main" id="{CA549E71-5C11-F59A-2496-5FB29666EC22}"/>
              </a:ext>
            </a:extLst>
          </p:cNvPr>
          <p:cNvSpPr txBox="1"/>
          <p:nvPr/>
        </p:nvSpPr>
        <p:spPr>
          <a:xfrm>
            <a:off x="1576873" y="291796"/>
            <a:ext cx="9311951" cy="523220"/>
          </a:xfrm>
          <a:prstGeom prst="rect">
            <a:avLst/>
          </a:prstGeom>
          <a:noFill/>
        </p:spPr>
        <p:txBody>
          <a:bodyPr wrap="square" rtlCol="0">
            <a:spAutoFit/>
          </a:bodyPr>
          <a:lstStyle/>
          <a:p>
            <a:pPr algn="just"/>
            <a:r>
              <a:rPr lang="vi-VN" sz="2800" b="1" dirty="0">
                <a:solidFill>
                  <a:srgbClr val="FF0000"/>
                </a:solidFill>
                <a:latin typeface="+mj-lt"/>
              </a:rPr>
              <a:t>Bảo vật quốc gia: Tượng “Hoàng hậu Trịnh Thị Ngọc Trúc”</a:t>
            </a:r>
          </a:p>
        </p:txBody>
      </p:sp>
    </p:spTree>
    <p:extLst>
      <p:ext uri="{BB962C8B-B14F-4D97-AF65-F5344CB8AC3E}">
        <p14:creationId xmlns:p14="http://schemas.microsoft.com/office/powerpoint/2010/main" val="48635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7E3FE3D-B20B-39E5-F6D0-432A3B6DD4F8}"/>
              </a:ext>
            </a:extLst>
          </p:cNvPr>
          <p:cNvSpPr txBox="1"/>
          <p:nvPr/>
        </p:nvSpPr>
        <p:spPr>
          <a:xfrm>
            <a:off x="-195943" y="1520889"/>
            <a:ext cx="12269755" cy="4154984"/>
          </a:xfrm>
          <a:prstGeom prst="rect">
            <a:avLst/>
          </a:prstGeom>
          <a:noFill/>
        </p:spPr>
        <p:txBody>
          <a:bodyPr wrap="square" rtlCol="0">
            <a:spAutoFit/>
          </a:bodyPr>
          <a:lstStyle/>
          <a:p>
            <a:pPr algn="ctr"/>
            <a:r>
              <a:rPr lang="vi-VN" sz="4400" b="1" dirty="0">
                <a:latin typeface="+mj-lt"/>
              </a:rPr>
              <a:t>CHỦ ĐỀ 8: </a:t>
            </a:r>
          </a:p>
          <a:p>
            <a:pPr algn="ctr"/>
            <a:r>
              <a:rPr lang="vi-VN" sz="4400" b="1" dirty="0">
                <a:latin typeface="+mj-lt"/>
              </a:rPr>
              <a:t>MĨ THUẬT VIỆT NAM THỜI KỲ TRUNG ĐẠI</a:t>
            </a:r>
          </a:p>
          <a:p>
            <a:pPr algn="ctr"/>
            <a:endParaRPr lang="vi-VN" sz="4400" b="1" dirty="0">
              <a:latin typeface="+mj-lt"/>
            </a:endParaRPr>
          </a:p>
          <a:p>
            <a:pPr algn="ctr"/>
            <a:r>
              <a:rPr lang="vi-VN" sz="4400" b="1" dirty="0">
                <a:latin typeface="+mj-lt"/>
              </a:rPr>
              <a:t>BÀI 15: </a:t>
            </a:r>
          </a:p>
          <a:p>
            <a:pPr algn="ctr"/>
            <a:r>
              <a:rPr lang="vi-VN" sz="4400" b="1" dirty="0">
                <a:latin typeface="+mj-lt"/>
              </a:rPr>
              <a:t>DI SẢN MĨ THUẬT VIỆT NAM THỜI KỲ TRUNG ĐẠI</a:t>
            </a:r>
          </a:p>
        </p:txBody>
      </p:sp>
    </p:spTree>
    <p:extLst>
      <p:ext uri="{BB962C8B-B14F-4D97-AF65-F5344CB8AC3E}">
        <p14:creationId xmlns:p14="http://schemas.microsoft.com/office/powerpoint/2010/main" val="2181953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C70E40A-86E7-1571-F766-AA42A3FF08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6699"/>
            <a:ext cx="5402424" cy="6451341"/>
          </a:xfrm>
          <a:prstGeom prst="rect">
            <a:avLst/>
          </a:prstGeom>
        </p:spPr>
      </p:pic>
      <p:pic>
        <p:nvPicPr>
          <p:cNvPr id="8" name="Picture 7">
            <a:extLst>
              <a:ext uri="{FF2B5EF4-FFF2-40B4-BE49-F238E27FC236}">
                <a16:creationId xmlns:a16="http://schemas.microsoft.com/office/drawing/2014/main" id="{6B10984F-FBDC-1EDE-229E-7EFE9F33F8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4537" y="354563"/>
            <a:ext cx="6204002" cy="6242180"/>
          </a:xfrm>
          <a:prstGeom prst="rect">
            <a:avLst/>
          </a:prstGeom>
        </p:spPr>
      </p:pic>
    </p:spTree>
    <p:extLst>
      <p:ext uri="{BB962C8B-B14F-4D97-AF65-F5344CB8AC3E}">
        <p14:creationId xmlns:p14="http://schemas.microsoft.com/office/powerpoint/2010/main" val="811296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845B2E4-B595-15B0-84B6-F95ABD91F519}"/>
              </a:ext>
            </a:extLst>
          </p:cNvPr>
          <p:cNvSpPr txBox="1"/>
          <p:nvPr/>
        </p:nvSpPr>
        <p:spPr>
          <a:xfrm>
            <a:off x="183502" y="748109"/>
            <a:ext cx="12008498" cy="1200329"/>
          </a:xfrm>
          <a:prstGeom prst="rect">
            <a:avLst/>
          </a:prstGeom>
          <a:noFill/>
        </p:spPr>
        <p:txBody>
          <a:bodyPr wrap="square">
            <a:spAutoFit/>
          </a:bodyPr>
          <a:lstStyle/>
          <a:p>
            <a:pPr algn="just"/>
            <a:r>
              <a:rPr lang="vi-VN" sz="2400" b="1" i="0" dirty="0">
                <a:solidFill>
                  <a:srgbClr val="333333"/>
                </a:solidFill>
                <a:effectLst/>
                <a:latin typeface="+mj-lt"/>
              </a:rPr>
              <a:t>- Di sản tiêu biểu của mĩ thuật trung đại Việt Nam thường thể hiện những hình tượng gì?</a:t>
            </a:r>
          </a:p>
          <a:p>
            <a:pPr algn="just"/>
            <a:r>
              <a:rPr lang="vi-VN" sz="2400" b="1" i="0" dirty="0">
                <a:solidFill>
                  <a:srgbClr val="333333"/>
                </a:solidFill>
                <a:effectLst/>
                <a:latin typeface="+mj-lt"/>
              </a:rPr>
              <a:t>- Di sản ra đời ở khoảng thời gian nào?</a:t>
            </a:r>
          </a:p>
          <a:p>
            <a:pPr algn="just"/>
            <a:r>
              <a:rPr lang="vi-VN" sz="2400" b="1" i="0" dirty="0">
                <a:solidFill>
                  <a:srgbClr val="333333"/>
                </a:solidFill>
                <a:effectLst/>
                <a:latin typeface="+mj-lt"/>
              </a:rPr>
              <a:t>- Em ấn tượng với di sản mĩ thuật nào? Vì sao?</a:t>
            </a:r>
          </a:p>
        </p:txBody>
      </p:sp>
      <p:sp>
        <p:nvSpPr>
          <p:cNvPr id="6" name="TextBox 5">
            <a:extLst>
              <a:ext uri="{FF2B5EF4-FFF2-40B4-BE49-F238E27FC236}">
                <a16:creationId xmlns:a16="http://schemas.microsoft.com/office/drawing/2014/main" id="{8B2D97F7-B80B-5457-403C-C18A1B035514}"/>
              </a:ext>
            </a:extLst>
          </p:cNvPr>
          <p:cNvSpPr txBox="1"/>
          <p:nvPr/>
        </p:nvSpPr>
        <p:spPr>
          <a:xfrm>
            <a:off x="1866122" y="186612"/>
            <a:ext cx="8459755" cy="461665"/>
          </a:xfrm>
          <a:prstGeom prst="rect">
            <a:avLst/>
          </a:prstGeom>
          <a:noFill/>
        </p:spPr>
        <p:txBody>
          <a:bodyPr wrap="square" rtlCol="0">
            <a:spAutoFit/>
          </a:bodyPr>
          <a:lstStyle/>
          <a:p>
            <a:r>
              <a:rPr lang="vi-VN" sz="2400" b="1" dirty="0">
                <a:solidFill>
                  <a:srgbClr val="FF0000"/>
                </a:solidFill>
                <a:latin typeface="+mj-lt"/>
              </a:rPr>
              <a:t>Tìm hiểu một số di sản mĩ thuật Việt Nam thời kỳ trung đại</a:t>
            </a:r>
          </a:p>
        </p:txBody>
      </p:sp>
      <p:pic>
        <p:nvPicPr>
          <p:cNvPr id="8" name="Picture 7">
            <a:extLst>
              <a:ext uri="{FF2B5EF4-FFF2-40B4-BE49-F238E27FC236}">
                <a16:creationId xmlns:a16="http://schemas.microsoft.com/office/drawing/2014/main" id="{D03B065B-505A-69BA-065B-ECA797E72D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0460" y="2048270"/>
            <a:ext cx="5881396" cy="4471728"/>
          </a:xfrm>
          <a:prstGeom prst="rect">
            <a:avLst/>
          </a:prstGeom>
        </p:spPr>
      </p:pic>
      <p:pic>
        <p:nvPicPr>
          <p:cNvPr id="10" name="Picture 9">
            <a:extLst>
              <a:ext uri="{FF2B5EF4-FFF2-40B4-BE49-F238E27FC236}">
                <a16:creationId xmlns:a16="http://schemas.microsoft.com/office/drawing/2014/main" id="{96B6E597-BA15-A61F-8CB1-DDFD89EFC1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8814" y="1521278"/>
            <a:ext cx="4375202" cy="4998720"/>
          </a:xfrm>
          <a:prstGeom prst="rect">
            <a:avLst/>
          </a:prstGeom>
        </p:spPr>
      </p:pic>
    </p:spTree>
    <p:extLst>
      <p:ext uri="{BB962C8B-B14F-4D97-AF65-F5344CB8AC3E}">
        <p14:creationId xmlns:p14="http://schemas.microsoft.com/office/powerpoint/2010/main" val="1202084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0ED0957-B7E3-5E2B-B1A6-D8209D260CC4}"/>
              </a:ext>
            </a:extLst>
          </p:cNvPr>
          <p:cNvGraphicFramePr>
            <a:graphicFrameLocks noGrp="1"/>
          </p:cNvGraphicFramePr>
          <p:nvPr>
            <p:extLst>
              <p:ext uri="{D42A27DB-BD31-4B8C-83A1-F6EECF244321}">
                <p14:modId xmlns:p14="http://schemas.microsoft.com/office/powerpoint/2010/main" val="1461309908"/>
              </p:ext>
            </p:extLst>
          </p:nvPr>
        </p:nvGraphicFramePr>
        <p:xfrm>
          <a:off x="485191" y="2389664"/>
          <a:ext cx="11028784" cy="3535680"/>
        </p:xfrm>
        <a:graphic>
          <a:graphicData uri="http://schemas.openxmlformats.org/drawingml/2006/table">
            <a:tbl>
              <a:tblPr/>
              <a:tblGrid>
                <a:gridCol w="6988629">
                  <a:extLst>
                    <a:ext uri="{9D8B030D-6E8A-4147-A177-3AD203B41FA5}">
                      <a16:colId xmlns:a16="http://schemas.microsoft.com/office/drawing/2014/main" val="4255923458"/>
                    </a:ext>
                  </a:extLst>
                </a:gridCol>
                <a:gridCol w="4040155">
                  <a:extLst>
                    <a:ext uri="{9D8B030D-6E8A-4147-A177-3AD203B41FA5}">
                      <a16:colId xmlns:a16="http://schemas.microsoft.com/office/drawing/2014/main" val="173642095"/>
                    </a:ext>
                  </a:extLst>
                </a:gridCol>
              </a:tblGrid>
              <a:tr h="0">
                <a:tc>
                  <a:txBody>
                    <a:bodyPr/>
                    <a:lstStyle/>
                    <a:p>
                      <a:pPr algn="ctr" fontAlgn="t"/>
                      <a:r>
                        <a:rPr lang="vi-VN" sz="2400" b="1" dirty="0">
                          <a:effectLst/>
                          <a:latin typeface="+mj-lt"/>
                        </a:rPr>
                        <a:t>Tác phẩm</a:t>
                      </a:r>
                    </a:p>
                  </a:txBody>
                  <a:tcPr marL="38100" marR="38100" marT="38100" marB="38100">
                    <a:lnL w="12700" cap="flat" cmpd="sng" algn="ctr">
                      <a:solidFill>
                        <a:srgbClr val="600AD3"/>
                      </a:solidFill>
                      <a:prstDash val="solid"/>
                      <a:round/>
                      <a:headEnd type="none" w="med" len="med"/>
                      <a:tailEnd type="none" w="med" len="med"/>
                    </a:lnL>
                    <a:lnR w="12700" cap="flat" cmpd="sng" algn="ctr">
                      <a:solidFill>
                        <a:srgbClr val="600AD3"/>
                      </a:solidFill>
                      <a:prstDash val="solid"/>
                      <a:round/>
                      <a:headEnd type="none" w="med" len="med"/>
                      <a:tailEnd type="none" w="med" len="med"/>
                    </a:lnR>
                    <a:lnT w="12700" cap="flat" cmpd="sng" algn="ctr">
                      <a:solidFill>
                        <a:srgbClr val="600AD3"/>
                      </a:solidFill>
                      <a:prstDash val="solid"/>
                      <a:round/>
                      <a:headEnd type="none" w="med" len="med"/>
                      <a:tailEnd type="none" w="med" len="med"/>
                    </a:lnT>
                    <a:lnB w="12700" cap="flat" cmpd="sng" algn="ctr">
                      <a:solidFill>
                        <a:srgbClr val="A80AD3"/>
                      </a:solidFill>
                      <a:prstDash val="solid"/>
                      <a:round/>
                      <a:headEnd type="none" w="med" len="med"/>
                      <a:tailEnd type="none" w="med" len="med"/>
                    </a:lnB>
                    <a:solidFill>
                      <a:srgbClr val="FFFFFF"/>
                    </a:solidFill>
                  </a:tcPr>
                </a:tc>
                <a:tc>
                  <a:txBody>
                    <a:bodyPr/>
                    <a:lstStyle/>
                    <a:p>
                      <a:pPr algn="ctr" fontAlgn="t"/>
                      <a:r>
                        <a:rPr lang="vi-VN" sz="2400" b="1">
                          <a:effectLst/>
                          <a:latin typeface="+mj-lt"/>
                        </a:rPr>
                        <a:t>Thời gian ra đời</a:t>
                      </a:r>
                    </a:p>
                  </a:txBody>
                  <a:tcPr marL="38100" marR="38100" marT="38100" marB="38100">
                    <a:lnL w="12700" cap="flat" cmpd="sng" algn="ctr">
                      <a:solidFill>
                        <a:srgbClr val="600AD3"/>
                      </a:solidFill>
                      <a:prstDash val="solid"/>
                      <a:round/>
                      <a:headEnd type="none" w="med" len="med"/>
                      <a:tailEnd type="none" w="med" len="med"/>
                    </a:lnL>
                    <a:lnR w="12700" cap="flat" cmpd="sng" algn="ctr">
                      <a:solidFill>
                        <a:srgbClr val="600AD3"/>
                      </a:solidFill>
                      <a:prstDash val="solid"/>
                      <a:round/>
                      <a:headEnd type="none" w="med" len="med"/>
                      <a:tailEnd type="none" w="med" len="med"/>
                    </a:lnR>
                    <a:lnT w="12700" cap="flat" cmpd="sng" algn="ctr">
                      <a:solidFill>
                        <a:srgbClr val="600AD3"/>
                      </a:solidFill>
                      <a:prstDash val="solid"/>
                      <a:round/>
                      <a:headEnd type="none" w="med" len="med"/>
                      <a:tailEnd type="none" w="med" len="med"/>
                    </a:lnT>
                    <a:lnB w="12700" cap="flat" cmpd="sng" algn="ctr">
                      <a:solidFill>
                        <a:srgbClr val="A80AD3"/>
                      </a:solidFill>
                      <a:prstDash val="solid"/>
                      <a:round/>
                      <a:headEnd type="none" w="med" len="med"/>
                      <a:tailEnd type="none" w="med" len="med"/>
                    </a:lnB>
                    <a:solidFill>
                      <a:srgbClr val="FFFFFF"/>
                    </a:solidFill>
                  </a:tcPr>
                </a:tc>
                <a:extLst>
                  <a:ext uri="{0D108BD9-81ED-4DB2-BD59-A6C34878D82A}">
                    <a16:rowId xmlns:a16="http://schemas.microsoft.com/office/drawing/2014/main" val="2390038520"/>
                  </a:ext>
                </a:extLst>
              </a:tr>
              <a:tr h="0">
                <a:tc>
                  <a:txBody>
                    <a:bodyPr/>
                    <a:lstStyle/>
                    <a:p>
                      <a:pPr fontAlgn="t"/>
                      <a:r>
                        <a:rPr lang="vi-VN" sz="2400" b="1" dirty="0">
                          <a:effectLst/>
                          <a:latin typeface="+mj-lt"/>
                        </a:rPr>
                        <a:t>Tượng đầu phượng, đất nung</a:t>
                      </a:r>
                    </a:p>
                  </a:txBody>
                  <a:tcPr marL="38100" marR="38100" marT="38100" marB="38100">
                    <a:lnL w="12700" cap="flat" cmpd="sng" algn="ctr">
                      <a:solidFill>
                        <a:srgbClr val="A80AD3"/>
                      </a:solidFill>
                      <a:prstDash val="solid"/>
                      <a:round/>
                      <a:headEnd type="none" w="med" len="med"/>
                      <a:tailEnd type="none" w="med" len="med"/>
                    </a:lnL>
                    <a:lnR w="12700" cap="flat" cmpd="sng" algn="ctr">
                      <a:solidFill>
                        <a:srgbClr val="A80AD3"/>
                      </a:solidFill>
                      <a:prstDash val="solid"/>
                      <a:round/>
                      <a:headEnd type="none" w="med" len="med"/>
                      <a:tailEnd type="none" w="med" len="med"/>
                    </a:lnR>
                    <a:lnT w="12700" cap="flat" cmpd="sng" algn="ctr">
                      <a:solidFill>
                        <a:srgbClr val="A80AD3"/>
                      </a:solidFill>
                      <a:prstDash val="solid"/>
                      <a:round/>
                      <a:headEnd type="none" w="med" len="med"/>
                      <a:tailEnd type="none" w="med" len="med"/>
                    </a:lnT>
                    <a:lnB w="12700" cap="flat" cmpd="sng" algn="ctr">
                      <a:solidFill>
                        <a:srgbClr val="500BD3"/>
                      </a:solidFill>
                      <a:prstDash val="solid"/>
                      <a:round/>
                      <a:headEnd type="none" w="med" len="med"/>
                      <a:tailEnd type="none" w="med" len="med"/>
                    </a:lnB>
                    <a:solidFill>
                      <a:srgbClr val="FFFFFF"/>
                    </a:solidFill>
                  </a:tcPr>
                </a:tc>
                <a:tc>
                  <a:txBody>
                    <a:bodyPr/>
                    <a:lstStyle/>
                    <a:p>
                      <a:pPr fontAlgn="t"/>
                      <a:r>
                        <a:rPr lang="vi-VN" sz="2400" b="1" dirty="0">
                          <a:effectLst/>
                          <a:latin typeface="+mj-lt"/>
                        </a:rPr>
                        <a:t>thời Lý, thế kỉ 11 - 23</a:t>
                      </a:r>
                    </a:p>
                  </a:txBody>
                  <a:tcPr marL="38100" marR="38100" marT="38100" marB="38100">
                    <a:lnL w="12700" cap="flat" cmpd="sng" algn="ctr">
                      <a:solidFill>
                        <a:srgbClr val="A80AD3"/>
                      </a:solidFill>
                      <a:prstDash val="solid"/>
                      <a:round/>
                      <a:headEnd type="none" w="med" len="med"/>
                      <a:tailEnd type="none" w="med" len="med"/>
                    </a:lnL>
                    <a:lnR w="12700" cap="flat" cmpd="sng" algn="ctr">
                      <a:solidFill>
                        <a:srgbClr val="A80AD3"/>
                      </a:solidFill>
                      <a:prstDash val="solid"/>
                      <a:round/>
                      <a:headEnd type="none" w="med" len="med"/>
                      <a:tailEnd type="none" w="med" len="med"/>
                    </a:lnR>
                    <a:lnT w="12700" cap="flat" cmpd="sng" algn="ctr">
                      <a:solidFill>
                        <a:srgbClr val="A80AD3"/>
                      </a:solidFill>
                      <a:prstDash val="solid"/>
                      <a:round/>
                      <a:headEnd type="none" w="med" len="med"/>
                      <a:tailEnd type="none" w="med" len="med"/>
                    </a:lnT>
                    <a:lnB w="12700" cap="flat" cmpd="sng" algn="ctr">
                      <a:solidFill>
                        <a:srgbClr val="500BD3"/>
                      </a:solidFill>
                      <a:prstDash val="solid"/>
                      <a:round/>
                      <a:headEnd type="none" w="med" len="med"/>
                      <a:tailEnd type="none" w="med" len="med"/>
                    </a:lnB>
                    <a:solidFill>
                      <a:srgbClr val="FFFFFF"/>
                    </a:solidFill>
                  </a:tcPr>
                </a:tc>
                <a:extLst>
                  <a:ext uri="{0D108BD9-81ED-4DB2-BD59-A6C34878D82A}">
                    <a16:rowId xmlns:a16="http://schemas.microsoft.com/office/drawing/2014/main" val="2762773867"/>
                  </a:ext>
                </a:extLst>
              </a:tr>
              <a:tr h="0">
                <a:tc>
                  <a:txBody>
                    <a:bodyPr/>
                    <a:lstStyle/>
                    <a:p>
                      <a:pPr fontAlgn="t"/>
                      <a:r>
                        <a:rPr lang="vi-VN" sz="2400" b="1" dirty="0">
                          <a:effectLst/>
                          <a:latin typeface="+mj-lt"/>
                        </a:rPr>
                        <a:t>Tượng hổ, đá</a:t>
                      </a:r>
                    </a:p>
                  </a:txBody>
                  <a:tcPr marL="38100" marR="38100" marT="38100" marB="38100">
                    <a:lnL w="12700" cap="flat" cmpd="sng" algn="ctr">
                      <a:solidFill>
                        <a:srgbClr val="500BD3"/>
                      </a:solidFill>
                      <a:prstDash val="solid"/>
                      <a:round/>
                      <a:headEnd type="none" w="med" len="med"/>
                      <a:tailEnd type="none" w="med" len="med"/>
                    </a:lnL>
                    <a:lnR w="12700" cap="flat" cmpd="sng" algn="ctr">
                      <a:solidFill>
                        <a:srgbClr val="500BD3"/>
                      </a:solidFill>
                      <a:prstDash val="solid"/>
                      <a:round/>
                      <a:headEnd type="none" w="med" len="med"/>
                      <a:tailEnd type="none" w="med" len="med"/>
                    </a:lnR>
                    <a:lnT w="12700" cap="flat" cmpd="sng" algn="ctr">
                      <a:solidFill>
                        <a:srgbClr val="500BD3"/>
                      </a:solidFill>
                      <a:prstDash val="solid"/>
                      <a:round/>
                      <a:headEnd type="none" w="med" len="med"/>
                      <a:tailEnd type="none" w="med" len="med"/>
                    </a:lnT>
                    <a:lnB w="12700" cap="flat" cmpd="sng" algn="ctr">
                      <a:solidFill>
                        <a:srgbClr val="F00AD3"/>
                      </a:solidFill>
                      <a:prstDash val="solid"/>
                      <a:round/>
                      <a:headEnd type="none" w="med" len="med"/>
                      <a:tailEnd type="none" w="med" len="med"/>
                    </a:lnB>
                    <a:solidFill>
                      <a:srgbClr val="FFFFFF"/>
                    </a:solidFill>
                  </a:tcPr>
                </a:tc>
                <a:tc>
                  <a:txBody>
                    <a:bodyPr/>
                    <a:lstStyle/>
                    <a:p>
                      <a:pPr fontAlgn="t"/>
                      <a:r>
                        <a:rPr lang="vi-VN" sz="2400" b="1">
                          <a:effectLst/>
                          <a:latin typeface="+mj-lt"/>
                        </a:rPr>
                        <a:t>thời Trần, thế kỉ 13</a:t>
                      </a:r>
                    </a:p>
                  </a:txBody>
                  <a:tcPr marL="38100" marR="38100" marT="38100" marB="38100">
                    <a:lnL w="12700" cap="flat" cmpd="sng" algn="ctr">
                      <a:solidFill>
                        <a:srgbClr val="500BD3"/>
                      </a:solidFill>
                      <a:prstDash val="solid"/>
                      <a:round/>
                      <a:headEnd type="none" w="med" len="med"/>
                      <a:tailEnd type="none" w="med" len="med"/>
                    </a:lnL>
                    <a:lnR w="12700" cap="flat" cmpd="sng" algn="ctr">
                      <a:solidFill>
                        <a:srgbClr val="500BD3"/>
                      </a:solidFill>
                      <a:prstDash val="solid"/>
                      <a:round/>
                      <a:headEnd type="none" w="med" len="med"/>
                      <a:tailEnd type="none" w="med" len="med"/>
                    </a:lnR>
                    <a:lnT w="12700" cap="flat" cmpd="sng" algn="ctr">
                      <a:solidFill>
                        <a:srgbClr val="500BD3"/>
                      </a:solidFill>
                      <a:prstDash val="solid"/>
                      <a:round/>
                      <a:headEnd type="none" w="med" len="med"/>
                      <a:tailEnd type="none" w="med" len="med"/>
                    </a:lnT>
                    <a:lnB w="12700" cap="flat" cmpd="sng" algn="ctr">
                      <a:solidFill>
                        <a:srgbClr val="F00AD3"/>
                      </a:solidFill>
                      <a:prstDash val="solid"/>
                      <a:round/>
                      <a:headEnd type="none" w="med" len="med"/>
                      <a:tailEnd type="none" w="med" len="med"/>
                    </a:lnB>
                    <a:solidFill>
                      <a:srgbClr val="FFFFFF"/>
                    </a:solidFill>
                  </a:tcPr>
                </a:tc>
                <a:extLst>
                  <a:ext uri="{0D108BD9-81ED-4DB2-BD59-A6C34878D82A}">
                    <a16:rowId xmlns:a16="http://schemas.microsoft.com/office/drawing/2014/main" val="2977123723"/>
                  </a:ext>
                </a:extLst>
              </a:tr>
              <a:tr h="0">
                <a:tc>
                  <a:txBody>
                    <a:bodyPr/>
                    <a:lstStyle/>
                    <a:p>
                      <a:pPr fontAlgn="t"/>
                      <a:r>
                        <a:rPr lang="vi-VN" sz="2400" b="1" dirty="0">
                          <a:effectLst/>
                          <a:latin typeface="+mj-lt"/>
                        </a:rPr>
                        <a:t>Tượng sư tử, đá cát</a:t>
                      </a:r>
                    </a:p>
                  </a:txBody>
                  <a:tcPr marL="38100" marR="38100" marT="38100" marB="38100">
                    <a:lnL w="12700" cap="flat" cmpd="sng" algn="ctr">
                      <a:solidFill>
                        <a:srgbClr val="F00AD3"/>
                      </a:solidFill>
                      <a:prstDash val="solid"/>
                      <a:round/>
                      <a:headEnd type="none" w="med" len="med"/>
                      <a:tailEnd type="none" w="med" len="med"/>
                    </a:lnL>
                    <a:lnR w="12700" cap="flat" cmpd="sng" algn="ctr">
                      <a:solidFill>
                        <a:srgbClr val="F00AD3"/>
                      </a:solidFill>
                      <a:prstDash val="solid"/>
                      <a:round/>
                      <a:headEnd type="none" w="med" len="med"/>
                      <a:tailEnd type="none" w="med" len="med"/>
                    </a:lnR>
                    <a:lnT w="12700" cap="flat" cmpd="sng" algn="ctr">
                      <a:solidFill>
                        <a:srgbClr val="F00AD3"/>
                      </a:solidFill>
                      <a:prstDash val="solid"/>
                      <a:round/>
                      <a:headEnd type="none" w="med" len="med"/>
                      <a:tailEnd type="none" w="med" len="med"/>
                    </a:lnT>
                    <a:lnB w="12700" cap="flat" cmpd="sng" algn="ctr">
                      <a:solidFill>
                        <a:srgbClr val="B00BD3"/>
                      </a:solidFill>
                      <a:prstDash val="solid"/>
                      <a:round/>
                      <a:headEnd type="none" w="med" len="med"/>
                      <a:tailEnd type="none" w="med" len="med"/>
                    </a:lnB>
                    <a:solidFill>
                      <a:srgbClr val="FFFFFF"/>
                    </a:solidFill>
                  </a:tcPr>
                </a:tc>
                <a:tc>
                  <a:txBody>
                    <a:bodyPr/>
                    <a:lstStyle/>
                    <a:p>
                      <a:pPr fontAlgn="t"/>
                      <a:r>
                        <a:rPr lang="vi-VN" sz="2400" b="1" dirty="0">
                          <a:effectLst/>
                          <a:latin typeface="+mj-lt"/>
                        </a:rPr>
                        <a:t>thế kỉ 12 - 13</a:t>
                      </a:r>
                    </a:p>
                  </a:txBody>
                  <a:tcPr marL="38100" marR="38100" marT="38100" marB="38100">
                    <a:lnL w="12700" cap="flat" cmpd="sng" algn="ctr">
                      <a:solidFill>
                        <a:srgbClr val="F00AD3"/>
                      </a:solidFill>
                      <a:prstDash val="solid"/>
                      <a:round/>
                      <a:headEnd type="none" w="med" len="med"/>
                      <a:tailEnd type="none" w="med" len="med"/>
                    </a:lnL>
                    <a:lnR w="12700" cap="flat" cmpd="sng" algn="ctr">
                      <a:solidFill>
                        <a:srgbClr val="F00AD3"/>
                      </a:solidFill>
                      <a:prstDash val="solid"/>
                      <a:round/>
                      <a:headEnd type="none" w="med" len="med"/>
                      <a:tailEnd type="none" w="med" len="med"/>
                    </a:lnR>
                    <a:lnT w="12700" cap="flat" cmpd="sng" algn="ctr">
                      <a:solidFill>
                        <a:srgbClr val="F00AD3"/>
                      </a:solidFill>
                      <a:prstDash val="solid"/>
                      <a:round/>
                      <a:headEnd type="none" w="med" len="med"/>
                      <a:tailEnd type="none" w="med" len="med"/>
                    </a:lnT>
                    <a:lnB w="12700" cap="flat" cmpd="sng" algn="ctr">
                      <a:solidFill>
                        <a:srgbClr val="B00BD3"/>
                      </a:solidFill>
                      <a:prstDash val="solid"/>
                      <a:round/>
                      <a:headEnd type="none" w="med" len="med"/>
                      <a:tailEnd type="none" w="med" len="med"/>
                    </a:lnB>
                    <a:solidFill>
                      <a:srgbClr val="FFFFFF"/>
                    </a:solidFill>
                  </a:tcPr>
                </a:tc>
                <a:extLst>
                  <a:ext uri="{0D108BD9-81ED-4DB2-BD59-A6C34878D82A}">
                    <a16:rowId xmlns:a16="http://schemas.microsoft.com/office/drawing/2014/main" val="3205054929"/>
                  </a:ext>
                </a:extLst>
              </a:tr>
              <a:tr h="0">
                <a:tc>
                  <a:txBody>
                    <a:bodyPr/>
                    <a:lstStyle/>
                    <a:p>
                      <a:pPr fontAlgn="t"/>
                      <a:r>
                        <a:rPr lang="vi-VN" sz="2400" b="1" dirty="0">
                          <a:effectLst/>
                          <a:latin typeface="+mj-lt"/>
                        </a:rPr>
                        <a:t>Phù điêu gỗ ở đình làng Hạ Hiệp, Hà Nội</a:t>
                      </a:r>
                    </a:p>
                  </a:txBody>
                  <a:tcPr marL="38100" marR="38100" marT="38100" marB="38100">
                    <a:lnL w="12700" cap="flat" cmpd="sng" algn="ctr">
                      <a:solidFill>
                        <a:srgbClr val="B00BD3"/>
                      </a:solidFill>
                      <a:prstDash val="solid"/>
                      <a:round/>
                      <a:headEnd type="none" w="med" len="med"/>
                      <a:tailEnd type="none" w="med" len="med"/>
                    </a:lnL>
                    <a:lnR w="12700" cap="flat" cmpd="sng" algn="ctr">
                      <a:solidFill>
                        <a:srgbClr val="B00BD3"/>
                      </a:solidFill>
                      <a:prstDash val="solid"/>
                      <a:round/>
                      <a:headEnd type="none" w="med" len="med"/>
                      <a:tailEnd type="none" w="med" len="med"/>
                    </a:lnR>
                    <a:lnT w="12700" cap="flat" cmpd="sng" algn="ctr">
                      <a:solidFill>
                        <a:srgbClr val="B00BD3"/>
                      </a:solidFill>
                      <a:prstDash val="solid"/>
                      <a:round/>
                      <a:headEnd type="none" w="med" len="med"/>
                      <a:tailEnd type="none" w="med" len="med"/>
                    </a:lnT>
                    <a:lnB w="12700" cap="flat" cmpd="sng" algn="ctr">
                      <a:solidFill>
                        <a:srgbClr val="500BD3"/>
                      </a:solidFill>
                      <a:prstDash val="solid"/>
                      <a:round/>
                      <a:headEnd type="none" w="med" len="med"/>
                      <a:tailEnd type="none" w="med" len="med"/>
                    </a:lnB>
                    <a:solidFill>
                      <a:srgbClr val="FFFFFF"/>
                    </a:solidFill>
                  </a:tcPr>
                </a:tc>
                <a:tc>
                  <a:txBody>
                    <a:bodyPr/>
                    <a:lstStyle/>
                    <a:p>
                      <a:pPr fontAlgn="t"/>
                      <a:r>
                        <a:rPr lang="vi-VN" sz="2400" b="1" dirty="0">
                          <a:effectLst/>
                          <a:latin typeface="+mj-lt"/>
                        </a:rPr>
                        <a:t>thời Lê trung hưng, thế kỉ 17</a:t>
                      </a:r>
                    </a:p>
                  </a:txBody>
                  <a:tcPr marL="38100" marR="38100" marT="38100" marB="38100">
                    <a:lnL w="12700" cap="flat" cmpd="sng" algn="ctr">
                      <a:solidFill>
                        <a:srgbClr val="B00BD3"/>
                      </a:solidFill>
                      <a:prstDash val="solid"/>
                      <a:round/>
                      <a:headEnd type="none" w="med" len="med"/>
                      <a:tailEnd type="none" w="med" len="med"/>
                    </a:lnL>
                    <a:lnR w="12700" cap="flat" cmpd="sng" algn="ctr">
                      <a:solidFill>
                        <a:srgbClr val="B00BD3"/>
                      </a:solidFill>
                      <a:prstDash val="solid"/>
                      <a:round/>
                      <a:headEnd type="none" w="med" len="med"/>
                      <a:tailEnd type="none" w="med" len="med"/>
                    </a:lnR>
                    <a:lnT w="12700" cap="flat" cmpd="sng" algn="ctr">
                      <a:solidFill>
                        <a:srgbClr val="B00BD3"/>
                      </a:solidFill>
                      <a:prstDash val="solid"/>
                      <a:round/>
                      <a:headEnd type="none" w="med" len="med"/>
                      <a:tailEnd type="none" w="med" len="med"/>
                    </a:lnT>
                    <a:lnB w="12700" cap="flat" cmpd="sng" algn="ctr">
                      <a:solidFill>
                        <a:srgbClr val="500BD3"/>
                      </a:solidFill>
                      <a:prstDash val="solid"/>
                      <a:round/>
                      <a:headEnd type="none" w="med" len="med"/>
                      <a:tailEnd type="none" w="med" len="med"/>
                    </a:lnB>
                    <a:solidFill>
                      <a:srgbClr val="FFFFFF"/>
                    </a:solidFill>
                  </a:tcPr>
                </a:tc>
                <a:extLst>
                  <a:ext uri="{0D108BD9-81ED-4DB2-BD59-A6C34878D82A}">
                    <a16:rowId xmlns:a16="http://schemas.microsoft.com/office/drawing/2014/main" val="110543546"/>
                  </a:ext>
                </a:extLst>
              </a:tr>
              <a:tr h="0">
                <a:tc>
                  <a:txBody>
                    <a:bodyPr/>
                    <a:lstStyle/>
                    <a:p>
                      <a:pPr fontAlgn="t"/>
                      <a:r>
                        <a:rPr lang="vi-VN" sz="2400" b="1">
                          <a:effectLst/>
                          <a:latin typeface="+mj-lt"/>
                        </a:rPr>
                        <a:t>Chân dung Trịnh Đỉnh Kiên, tranh lụa</a:t>
                      </a:r>
                    </a:p>
                  </a:txBody>
                  <a:tcPr marL="38100" marR="38100" marT="38100" marB="38100">
                    <a:lnL w="12700" cap="flat" cmpd="sng" algn="ctr">
                      <a:solidFill>
                        <a:srgbClr val="500BD3"/>
                      </a:solidFill>
                      <a:prstDash val="solid"/>
                      <a:round/>
                      <a:headEnd type="none" w="med" len="med"/>
                      <a:tailEnd type="none" w="med" len="med"/>
                    </a:lnL>
                    <a:lnR w="12700" cap="flat" cmpd="sng" algn="ctr">
                      <a:solidFill>
                        <a:srgbClr val="500BD3"/>
                      </a:solidFill>
                      <a:prstDash val="solid"/>
                      <a:round/>
                      <a:headEnd type="none" w="med" len="med"/>
                      <a:tailEnd type="none" w="med" len="med"/>
                    </a:lnR>
                    <a:lnT w="12700" cap="flat" cmpd="sng" algn="ctr">
                      <a:solidFill>
                        <a:srgbClr val="500BD3"/>
                      </a:solidFill>
                      <a:prstDash val="solid"/>
                      <a:round/>
                      <a:headEnd type="none" w="med" len="med"/>
                      <a:tailEnd type="none" w="med" len="med"/>
                    </a:lnT>
                    <a:lnB w="12700" cap="flat" cmpd="sng" algn="ctr">
                      <a:solidFill>
                        <a:srgbClr val="B00BD3"/>
                      </a:solidFill>
                      <a:prstDash val="solid"/>
                      <a:round/>
                      <a:headEnd type="none" w="med" len="med"/>
                      <a:tailEnd type="none" w="med" len="med"/>
                    </a:lnB>
                    <a:solidFill>
                      <a:srgbClr val="FFFFFF"/>
                    </a:solidFill>
                  </a:tcPr>
                </a:tc>
                <a:tc>
                  <a:txBody>
                    <a:bodyPr/>
                    <a:lstStyle/>
                    <a:p>
                      <a:pPr fontAlgn="t"/>
                      <a:r>
                        <a:rPr lang="vi-VN" sz="2400" b="1" dirty="0">
                          <a:effectLst/>
                          <a:latin typeface="+mj-lt"/>
                        </a:rPr>
                        <a:t>khoảng thế kỉ 18</a:t>
                      </a:r>
                    </a:p>
                  </a:txBody>
                  <a:tcPr marL="38100" marR="38100" marT="38100" marB="38100">
                    <a:lnL w="12700" cap="flat" cmpd="sng" algn="ctr">
                      <a:solidFill>
                        <a:srgbClr val="500BD3"/>
                      </a:solidFill>
                      <a:prstDash val="solid"/>
                      <a:round/>
                      <a:headEnd type="none" w="med" len="med"/>
                      <a:tailEnd type="none" w="med" len="med"/>
                    </a:lnL>
                    <a:lnR w="12700" cap="flat" cmpd="sng" algn="ctr">
                      <a:solidFill>
                        <a:srgbClr val="500BD3"/>
                      </a:solidFill>
                      <a:prstDash val="solid"/>
                      <a:round/>
                      <a:headEnd type="none" w="med" len="med"/>
                      <a:tailEnd type="none" w="med" len="med"/>
                    </a:lnR>
                    <a:lnT w="12700" cap="flat" cmpd="sng" algn="ctr">
                      <a:solidFill>
                        <a:srgbClr val="500BD3"/>
                      </a:solidFill>
                      <a:prstDash val="solid"/>
                      <a:round/>
                      <a:headEnd type="none" w="med" len="med"/>
                      <a:tailEnd type="none" w="med" len="med"/>
                    </a:lnT>
                    <a:lnB w="12700" cap="flat" cmpd="sng" algn="ctr">
                      <a:solidFill>
                        <a:srgbClr val="B00BD3"/>
                      </a:solidFill>
                      <a:prstDash val="solid"/>
                      <a:round/>
                      <a:headEnd type="none" w="med" len="med"/>
                      <a:tailEnd type="none" w="med" len="med"/>
                    </a:lnB>
                    <a:solidFill>
                      <a:srgbClr val="FFFFFF"/>
                    </a:solidFill>
                  </a:tcPr>
                </a:tc>
                <a:extLst>
                  <a:ext uri="{0D108BD9-81ED-4DB2-BD59-A6C34878D82A}">
                    <a16:rowId xmlns:a16="http://schemas.microsoft.com/office/drawing/2014/main" val="2611102810"/>
                  </a:ext>
                </a:extLst>
              </a:tr>
              <a:tr h="0">
                <a:tc>
                  <a:txBody>
                    <a:bodyPr/>
                    <a:lstStyle/>
                    <a:p>
                      <a:pPr fontAlgn="t"/>
                      <a:r>
                        <a:rPr lang="vi-VN" sz="2400" b="1">
                          <a:effectLst/>
                          <a:latin typeface="+mj-lt"/>
                        </a:rPr>
                        <a:t>Phật bà Quan âm, tượng gỗ phủ sơn</a:t>
                      </a:r>
                    </a:p>
                  </a:txBody>
                  <a:tcPr marL="38100" marR="38100" marT="38100" marB="38100">
                    <a:lnL w="12700" cap="flat" cmpd="sng" algn="ctr">
                      <a:solidFill>
                        <a:srgbClr val="B00BD3"/>
                      </a:solidFill>
                      <a:prstDash val="solid"/>
                      <a:round/>
                      <a:headEnd type="none" w="med" len="med"/>
                      <a:tailEnd type="none" w="med" len="med"/>
                    </a:lnL>
                    <a:lnR w="12700" cap="flat" cmpd="sng" algn="ctr">
                      <a:solidFill>
                        <a:srgbClr val="B00BD3"/>
                      </a:solidFill>
                      <a:prstDash val="solid"/>
                      <a:round/>
                      <a:headEnd type="none" w="med" len="med"/>
                      <a:tailEnd type="none" w="med" len="med"/>
                    </a:lnR>
                    <a:lnT w="12700" cap="flat" cmpd="sng" algn="ctr">
                      <a:solidFill>
                        <a:srgbClr val="B00BD3"/>
                      </a:solidFill>
                      <a:prstDash val="solid"/>
                      <a:round/>
                      <a:headEnd type="none" w="med" len="med"/>
                      <a:tailEnd type="none" w="med" len="med"/>
                    </a:lnT>
                    <a:lnB w="12700" cap="flat" cmpd="sng" algn="ctr">
                      <a:solidFill>
                        <a:srgbClr val="A009D3"/>
                      </a:solidFill>
                      <a:prstDash val="solid"/>
                      <a:round/>
                      <a:headEnd type="none" w="med" len="med"/>
                      <a:tailEnd type="none" w="med" len="med"/>
                    </a:lnB>
                    <a:solidFill>
                      <a:srgbClr val="FFFFFF"/>
                    </a:solidFill>
                  </a:tcPr>
                </a:tc>
                <a:tc>
                  <a:txBody>
                    <a:bodyPr/>
                    <a:lstStyle/>
                    <a:p>
                      <a:pPr fontAlgn="t"/>
                      <a:r>
                        <a:rPr lang="vi-VN" sz="2400" b="1" dirty="0">
                          <a:effectLst/>
                          <a:latin typeface="+mj-lt"/>
                        </a:rPr>
                        <a:t>thời Mạc, thế kỉ 16</a:t>
                      </a:r>
                    </a:p>
                  </a:txBody>
                  <a:tcPr marL="38100" marR="38100" marT="38100" marB="38100">
                    <a:lnL w="12700" cap="flat" cmpd="sng" algn="ctr">
                      <a:solidFill>
                        <a:srgbClr val="B00BD3"/>
                      </a:solidFill>
                      <a:prstDash val="solid"/>
                      <a:round/>
                      <a:headEnd type="none" w="med" len="med"/>
                      <a:tailEnd type="none" w="med" len="med"/>
                    </a:lnL>
                    <a:lnR w="12700" cap="flat" cmpd="sng" algn="ctr">
                      <a:solidFill>
                        <a:srgbClr val="B00BD3"/>
                      </a:solidFill>
                      <a:prstDash val="solid"/>
                      <a:round/>
                      <a:headEnd type="none" w="med" len="med"/>
                      <a:tailEnd type="none" w="med" len="med"/>
                    </a:lnR>
                    <a:lnT w="12700" cap="flat" cmpd="sng" algn="ctr">
                      <a:solidFill>
                        <a:srgbClr val="B00BD3"/>
                      </a:solidFill>
                      <a:prstDash val="solid"/>
                      <a:round/>
                      <a:headEnd type="none" w="med" len="med"/>
                      <a:tailEnd type="none" w="med" len="med"/>
                    </a:lnT>
                    <a:lnB w="12700" cap="flat" cmpd="sng" algn="ctr">
                      <a:solidFill>
                        <a:srgbClr val="A009D3"/>
                      </a:solidFill>
                      <a:prstDash val="solid"/>
                      <a:round/>
                      <a:headEnd type="none" w="med" len="med"/>
                      <a:tailEnd type="none" w="med" len="med"/>
                    </a:lnB>
                    <a:solidFill>
                      <a:srgbClr val="FFFFFF"/>
                    </a:solidFill>
                  </a:tcPr>
                </a:tc>
                <a:extLst>
                  <a:ext uri="{0D108BD9-81ED-4DB2-BD59-A6C34878D82A}">
                    <a16:rowId xmlns:a16="http://schemas.microsoft.com/office/drawing/2014/main" val="3651760376"/>
                  </a:ext>
                </a:extLst>
              </a:tr>
              <a:tr h="0">
                <a:tc>
                  <a:txBody>
                    <a:bodyPr/>
                    <a:lstStyle/>
                    <a:p>
                      <a:pPr fontAlgn="t"/>
                      <a:r>
                        <a:rPr lang="vi-VN" sz="2400" b="1">
                          <a:effectLst/>
                          <a:latin typeface="+mj-lt"/>
                        </a:rPr>
                        <a:t>Tượng gốm hoa lam dát vàng</a:t>
                      </a:r>
                    </a:p>
                  </a:txBody>
                  <a:tcPr marL="38100" marR="38100" marT="38100" marB="38100">
                    <a:lnL w="12700" cap="flat" cmpd="sng" algn="ctr">
                      <a:solidFill>
                        <a:srgbClr val="A009D3"/>
                      </a:solidFill>
                      <a:prstDash val="solid"/>
                      <a:round/>
                      <a:headEnd type="none" w="med" len="med"/>
                      <a:tailEnd type="none" w="med" len="med"/>
                    </a:lnL>
                    <a:lnR w="12700" cap="flat" cmpd="sng" algn="ctr">
                      <a:solidFill>
                        <a:srgbClr val="A009D3"/>
                      </a:solidFill>
                      <a:prstDash val="solid"/>
                      <a:round/>
                      <a:headEnd type="none" w="med" len="med"/>
                      <a:tailEnd type="none" w="med" len="med"/>
                    </a:lnR>
                    <a:lnT w="12700" cap="flat" cmpd="sng" algn="ctr">
                      <a:solidFill>
                        <a:srgbClr val="A009D3"/>
                      </a:solidFill>
                      <a:prstDash val="solid"/>
                      <a:round/>
                      <a:headEnd type="none" w="med" len="med"/>
                      <a:tailEnd type="none" w="med" len="med"/>
                    </a:lnT>
                    <a:lnB w="12700" cap="flat" cmpd="sng" algn="ctr">
                      <a:solidFill>
                        <a:srgbClr val="A009D3"/>
                      </a:solidFill>
                      <a:prstDash val="solid"/>
                      <a:round/>
                      <a:headEnd type="none" w="med" len="med"/>
                      <a:tailEnd type="none" w="med" len="med"/>
                    </a:lnB>
                    <a:solidFill>
                      <a:srgbClr val="FFFFFF"/>
                    </a:solidFill>
                  </a:tcPr>
                </a:tc>
                <a:tc>
                  <a:txBody>
                    <a:bodyPr/>
                    <a:lstStyle/>
                    <a:p>
                      <a:pPr fontAlgn="t"/>
                      <a:r>
                        <a:rPr lang="vi-VN" sz="2400" b="1" dirty="0">
                          <a:effectLst/>
                          <a:latin typeface="+mj-lt"/>
                        </a:rPr>
                        <a:t>thời Lê sơ, thế kỉ 15</a:t>
                      </a:r>
                    </a:p>
                  </a:txBody>
                  <a:tcPr marL="38100" marR="38100" marT="38100" marB="38100">
                    <a:lnL w="12700" cap="flat" cmpd="sng" algn="ctr">
                      <a:solidFill>
                        <a:srgbClr val="A009D3"/>
                      </a:solidFill>
                      <a:prstDash val="solid"/>
                      <a:round/>
                      <a:headEnd type="none" w="med" len="med"/>
                      <a:tailEnd type="none" w="med" len="med"/>
                    </a:lnL>
                    <a:lnR w="12700" cap="flat" cmpd="sng" algn="ctr">
                      <a:solidFill>
                        <a:srgbClr val="A009D3"/>
                      </a:solidFill>
                      <a:prstDash val="solid"/>
                      <a:round/>
                      <a:headEnd type="none" w="med" len="med"/>
                      <a:tailEnd type="none" w="med" len="med"/>
                    </a:lnR>
                    <a:lnT w="12700" cap="flat" cmpd="sng" algn="ctr">
                      <a:solidFill>
                        <a:srgbClr val="A009D3"/>
                      </a:solidFill>
                      <a:prstDash val="solid"/>
                      <a:round/>
                      <a:headEnd type="none" w="med" len="med"/>
                      <a:tailEnd type="none" w="med" len="med"/>
                    </a:lnT>
                    <a:lnB w="12700" cap="flat" cmpd="sng" algn="ctr">
                      <a:solidFill>
                        <a:srgbClr val="A009D3"/>
                      </a:solidFill>
                      <a:prstDash val="solid"/>
                      <a:round/>
                      <a:headEnd type="none" w="med" len="med"/>
                      <a:tailEnd type="none" w="med" len="med"/>
                    </a:lnB>
                    <a:solidFill>
                      <a:srgbClr val="FFFFFF"/>
                    </a:solidFill>
                  </a:tcPr>
                </a:tc>
                <a:extLst>
                  <a:ext uri="{0D108BD9-81ED-4DB2-BD59-A6C34878D82A}">
                    <a16:rowId xmlns:a16="http://schemas.microsoft.com/office/drawing/2014/main" val="3676909802"/>
                  </a:ext>
                </a:extLst>
              </a:tr>
            </a:tbl>
          </a:graphicData>
        </a:graphic>
      </p:graphicFrame>
      <p:sp>
        <p:nvSpPr>
          <p:cNvPr id="5" name="Rectangle 1">
            <a:extLst>
              <a:ext uri="{FF2B5EF4-FFF2-40B4-BE49-F238E27FC236}">
                <a16:creationId xmlns:a16="http://schemas.microsoft.com/office/drawing/2014/main" id="{B3FC4270-32FA-E4FD-50E3-EDCA723DE6C3}"/>
              </a:ext>
            </a:extLst>
          </p:cNvPr>
          <p:cNvSpPr>
            <a:spLocks noChangeArrowheads="1"/>
          </p:cNvSpPr>
          <p:nvPr/>
        </p:nvSpPr>
        <p:spPr bwMode="auto">
          <a:xfrm>
            <a:off x="485191" y="-151363"/>
            <a:ext cx="11308703" cy="19851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1400" b="0" i="0" u="none" strike="noStrike" cap="none" normalizeH="0" baseline="0" dirty="0">
              <a:ln>
                <a:noFill/>
              </a:ln>
              <a:effectLst/>
              <a:latin typeface="+mj-l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vi-VN" altLang="vi-VN" sz="2000" b="1" i="0" u="none" strike="noStrike" cap="none" normalizeH="0" baseline="0" dirty="0">
                <a:ln>
                  <a:noFill/>
                </a:ln>
                <a:effectLst/>
                <a:latin typeface="+mj-lt"/>
              </a:rPr>
              <a:t> </a:t>
            </a:r>
            <a:r>
              <a:rPr kumimoji="0" lang="vi-VN" altLang="vi-VN" sz="2800" b="1" i="0" u="none" strike="noStrike" cap="none" normalizeH="0" baseline="0" dirty="0">
                <a:ln>
                  <a:noFill/>
                </a:ln>
                <a:effectLst/>
                <a:latin typeface="+mj-lt"/>
              </a:rPr>
              <a:t>Di sản tiêu biểu của mĩ thuật trung đại Việt Nam thường thể hiện những hình tượng chính như: những con vật trong đời sống tín ngưỡng, tôn giáo, hình ảnh sinh hoạt trong cuộc sống và thiên nhiên...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vi-VN" altLang="vi-VN" sz="2800" b="1" i="0" u="none" strike="noStrike" cap="none" normalizeH="0" baseline="0" dirty="0">
                <a:ln>
                  <a:noFill/>
                </a:ln>
                <a:effectLst/>
                <a:latin typeface="+mj-lt"/>
              </a:rPr>
              <a:t> Thời gian ra đời của các di sản: </a:t>
            </a:r>
          </a:p>
        </p:txBody>
      </p:sp>
    </p:spTree>
    <p:extLst>
      <p:ext uri="{BB962C8B-B14F-4D97-AF65-F5344CB8AC3E}">
        <p14:creationId xmlns:p14="http://schemas.microsoft.com/office/powerpoint/2010/main" val="2466352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DE89C64-2E97-5194-FBC0-ECFF206D450C}"/>
              </a:ext>
            </a:extLst>
          </p:cNvPr>
          <p:cNvSpPr txBox="1"/>
          <p:nvPr/>
        </p:nvSpPr>
        <p:spPr>
          <a:xfrm>
            <a:off x="1184989" y="186612"/>
            <a:ext cx="10207690" cy="461665"/>
          </a:xfrm>
          <a:prstGeom prst="rect">
            <a:avLst/>
          </a:prstGeom>
          <a:noFill/>
        </p:spPr>
        <p:txBody>
          <a:bodyPr wrap="square" rtlCol="0">
            <a:spAutoFit/>
          </a:bodyPr>
          <a:lstStyle/>
          <a:p>
            <a:r>
              <a:rPr lang="vi-VN" sz="2400" b="1" dirty="0">
                <a:solidFill>
                  <a:srgbClr val="FF0000"/>
                </a:solidFill>
                <a:latin typeface="+mj-lt"/>
              </a:rPr>
              <a:t>Các bước gợi ý mô phỏng một di sản mĩ thuật Việt Nam thời kỳ trung đại</a:t>
            </a:r>
          </a:p>
        </p:txBody>
      </p:sp>
      <p:sp>
        <p:nvSpPr>
          <p:cNvPr id="6" name="TextBox 5">
            <a:extLst>
              <a:ext uri="{FF2B5EF4-FFF2-40B4-BE49-F238E27FC236}">
                <a16:creationId xmlns:a16="http://schemas.microsoft.com/office/drawing/2014/main" id="{461DA488-4218-AE5B-6DF3-C1CB5629D069}"/>
              </a:ext>
            </a:extLst>
          </p:cNvPr>
          <p:cNvSpPr txBox="1"/>
          <p:nvPr/>
        </p:nvSpPr>
        <p:spPr>
          <a:xfrm>
            <a:off x="410547" y="648277"/>
            <a:ext cx="11504645" cy="1200329"/>
          </a:xfrm>
          <a:prstGeom prst="rect">
            <a:avLst/>
          </a:prstGeom>
          <a:noFill/>
        </p:spPr>
        <p:txBody>
          <a:bodyPr wrap="square">
            <a:spAutoFit/>
          </a:bodyPr>
          <a:lstStyle/>
          <a:p>
            <a:pPr algn="just"/>
            <a:r>
              <a:rPr lang="vi-VN" sz="2400" dirty="0">
                <a:latin typeface="+mj-lt"/>
              </a:rPr>
              <a:t>- Sản phẩm mĩ thuật trên mô phỏng di sản mĩ thuật nào của Việt Nam thời kì trung đại?</a:t>
            </a:r>
          </a:p>
          <a:p>
            <a:pPr algn="just"/>
            <a:r>
              <a:rPr lang="vi-VN" sz="2400" dirty="0">
                <a:latin typeface="+mj-lt"/>
              </a:rPr>
              <a:t>- Nêu các bước thực hiện sản phẩm mĩ thuật. Em có thể thực hiện sản phẩm này theo những cách nào?</a:t>
            </a:r>
          </a:p>
        </p:txBody>
      </p:sp>
      <p:pic>
        <p:nvPicPr>
          <p:cNvPr id="7" name="Picture 6">
            <a:extLst>
              <a:ext uri="{FF2B5EF4-FFF2-40B4-BE49-F238E27FC236}">
                <a16:creationId xmlns:a16="http://schemas.microsoft.com/office/drawing/2014/main" id="{0F26658F-5527-F193-3F52-DBE2A3A67B6F}"/>
              </a:ext>
            </a:extLst>
          </p:cNvPr>
          <p:cNvPicPr>
            <a:picLocks noChangeAspect="1"/>
          </p:cNvPicPr>
          <p:nvPr/>
        </p:nvPicPr>
        <p:blipFill>
          <a:blip r:embed="rId2"/>
          <a:stretch>
            <a:fillRect/>
          </a:stretch>
        </p:blipFill>
        <p:spPr>
          <a:xfrm>
            <a:off x="998377" y="1782146"/>
            <a:ext cx="10394302" cy="4982547"/>
          </a:xfrm>
          <a:prstGeom prst="rect">
            <a:avLst/>
          </a:prstGeom>
        </p:spPr>
      </p:pic>
    </p:spTree>
    <p:extLst>
      <p:ext uri="{BB962C8B-B14F-4D97-AF65-F5344CB8AC3E}">
        <p14:creationId xmlns:p14="http://schemas.microsoft.com/office/powerpoint/2010/main" val="306375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804D6A-4F02-7DE1-3344-2631E915C659}"/>
              </a:ext>
            </a:extLst>
          </p:cNvPr>
          <p:cNvSpPr txBox="1"/>
          <p:nvPr/>
        </p:nvSpPr>
        <p:spPr>
          <a:xfrm>
            <a:off x="464198" y="481901"/>
            <a:ext cx="11236390" cy="2677656"/>
          </a:xfrm>
          <a:prstGeom prst="rect">
            <a:avLst/>
          </a:prstGeom>
          <a:noFill/>
        </p:spPr>
        <p:txBody>
          <a:bodyPr wrap="square">
            <a:spAutoFit/>
          </a:bodyPr>
          <a:lstStyle/>
          <a:p>
            <a:pPr algn="just"/>
            <a:r>
              <a:rPr lang="vi-VN" sz="2400" b="1" i="0" dirty="0">
                <a:solidFill>
                  <a:srgbClr val="333333"/>
                </a:solidFill>
                <a:effectLst/>
                <a:latin typeface="+mj-lt"/>
              </a:rPr>
              <a:t>- Sản phẩm mô phỏng tượng voi đá ở lăng vua Lê Hiến Tông, khu du tích Lam Kinh, Thanh Hóa.</a:t>
            </a:r>
          </a:p>
          <a:p>
            <a:pPr algn="just"/>
            <a:r>
              <a:rPr lang="vi-VN" sz="2400" b="1" i="0" dirty="0">
                <a:solidFill>
                  <a:srgbClr val="333333"/>
                </a:solidFill>
                <a:effectLst/>
                <a:latin typeface="+mj-lt"/>
              </a:rPr>
              <a:t>- Các bước thực hiện sản phẩm mĩ thuật:</a:t>
            </a:r>
          </a:p>
          <a:p>
            <a:pPr algn="just">
              <a:buFont typeface="Arial" panose="020B0604020202020204" pitchFamily="34" charset="0"/>
              <a:buChar char="•"/>
            </a:pPr>
            <a:r>
              <a:rPr lang="vi-VN" sz="2400" b="1" i="0" dirty="0">
                <a:solidFill>
                  <a:srgbClr val="333333"/>
                </a:solidFill>
                <a:effectLst/>
                <a:latin typeface="+mj-lt"/>
              </a:rPr>
              <a:t> Bước 1: Nặn từng bộ phận theo hình mô phỏng</a:t>
            </a:r>
          </a:p>
          <a:p>
            <a:pPr algn="just">
              <a:buFont typeface="Arial" panose="020B0604020202020204" pitchFamily="34" charset="0"/>
              <a:buChar char="•"/>
            </a:pPr>
            <a:r>
              <a:rPr lang="vi-VN" sz="2400" b="1" i="0" dirty="0">
                <a:solidFill>
                  <a:srgbClr val="333333"/>
                </a:solidFill>
                <a:effectLst/>
                <a:latin typeface="+mj-lt"/>
              </a:rPr>
              <a:t> Bước 2: Ghép các bộ phận thành hình mô phỏng</a:t>
            </a:r>
          </a:p>
          <a:p>
            <a:pPr algn="just">
              <a:buFont typeface="Arial" panose="020B0604020202020204" pitchFamily="34" charset="0"/>
              <a:buChar char="•"/>
            </a:pPr>
            <a:r>
              <a:rPr lang="vi-VN" sz="2400" b="1" i="0" dirty="0">
                <a:solidFill>
                  <a:srgbClr val="333333"/>
                </a:solidFill>
                <a:effectLst/>
                <a:latin typeface="+mj-lt"/>
              </a:rPr>
              <a:t> Bước 3: Nặn và ghép các chi tiết trang trí cho sản phẩm</a:t>
            </a:r>
          </a:p>
          <a:p>
            <a:pPr algn="just">
              <a:buFont typeface="Arial" panose="020B0604020202020204" pitchFamily="34" charset="0"/>
              <a:buChar char="•"/>
            </a:pPr>
            <a:r>
              <a:rPr lang="vi-VN" sz="2400" b="1" i="0" dirty="0">
                <a:solidFill>
                  <a:srgbClr val="333333"/>
                </a:solidFill>
                <a:effectLst/>
                <a:latin typeface="+mj-lt"/>
              </a:rPr>
              <a:t> Bước 4: Hoàn thiện và tô màu sản phẩm.</a:t>
            </a:r>
          </a:p>
        </p:txBody>
      </p:sp>
      <p:pic>
        <p:nvPicPr>
          <p:cNvPr id="2050" name="Picture 2" descr="Giải bài 15 Di sản mĩ thuật Việt Nam thời kì trung đại">
            <a:extLst>
              <a:ext uri="{FF2B5EF4-FFF2-40B4-BE49-F238E27FC236}">
                <a16:creationId xmlns:a16="http://schemas.microsoft.com/office/drawing/2014/main" id="{B8255005-8E5E-5209-3FA8-E01F5F0A6F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5560" y="3159557"/>
            <a:ext cx="4574040" cy="367809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D7255CB-587F-6040-5B99-87AA30B16343}"/>
              </a:ext>
            </a:extLst>
          </p:cNvPr>
          <p:cNvSpPr txBox="1"/>
          <p:nvPr/>
        </p:nvSpPr>
        <p:spPr>
          <a:xfrm>
            <a:off x="1197963" y="20349"/>
            <a:ext cx="10161037"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4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Các bước gợi ý mô phỏng một di sản mĩ thuật Việt Nam thời kỳ trung đại</a:t>
            </a:r>
          </a:p>
        </p:txBody>
      </p:sp>
    </p:spTree>
    <p:extLst>
      <p:ext uri="{BB962C8B-B14F-4D97-AF65-F5344CB8AC3E}">
        <p14:creationId xmlns:p14="http://schemas.microsoft.com/office/powerpoint/2010/main" val="2822440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BD86D52-73CC-4E65-FC8E-CF7BB9522D4D}"/>
              </a:ext>
            </a:extLst>
          </p:cNvPr>
          <p:cNvSpPr txBox="1"/>
          <p:nvPr/>
        </p:nvSpPr>
        <p:spPr>
          <a:xfrm>
            <a:off x="821095" y="1554568"/>
            <a:ext cx="10234126" cy="3170099"/>
          </a:xfrm>
          <a:prstGeom prst="rect">
            <a:avLst/>
          </a:prstGeom>
          <a:noFill/>
        </p:spPr>
        <p:txBody>
          <a:bodyPr wrap="square" rtlCol="0">
            <a:spAutoFit/>
          </a:bodyPr>
          <a:lstStyle/>
          <a:p>
            <a:pPr algn="ctr"/>
            <a:r>
              <a:rPr lang="vi-VN" sz="4000" b="1" dirty="0">
                <a:latin typeface="+mj-lt"/>
              </a:rPr>
              <a:t>BÀI TẬP</a:t>
            </a:r>
          </a:p>
          <a:p>
            <a:pPr algn="just"/>
            <a:r>
              <a:rPr lang="vi-VN" sz="4000" b="1" dirty="0">
                <a:latin typeface="+mj-lt"/>
              </a:rPr>
              <a:t>KHAI THÁC ĐẶC ĐIỂM CỦA DI SẢN MĨ THUẬT VIỆT NAM THỜI KỲ TRUNG ĐẠI EM YÊU THÍCH ĐỂ TẠO MỘT SẢN PHẨM MĨ THUẬT</a:t>
            </a:r>
          </a:p>
        </p:txBody>
      </p:sp>
    </p:spTree>
    <p:extLst>
      <p:ext uri="{BB962C8B-B14F-4D97-AF65-F5344CB8AC3E}">
        <p14:creationId xmlns:p14="http://schemas.microsoft.com/office/powerpoint/2010/main" val="175484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FC28A9-3EA3-E74A-7933-040AEE3AB8A4}"/>
              </a:ext>
            </a:extLst>
          </p:cNvPr>
          <p:cNvSpPr txBox="1"/>
          <p:nvPr/>
        </p:nvSpPr>
        <p:spPr>
          <a:xfrm>
            <a:off x="978159" y="1979177"/>
            <a:ext cx="10470502" cy="3108543"/>
          </a:xfrm>
          <a:prstGeom prst="rect">
            <a:avLst/>
          </a:prstGeom>
          <a:noFill/>
        </p:spPr>
        <p:txBody>
          <a:bodyPr wrap="square">
            <a:spAutoFit/>
          </a:bodyPr>
          <a:lstStyle/>
          <a:p>
            <a:pPr algn="just"/>
            <a:r>
              <a:rPr lang="vi-VN" sz="2800" b="1" dirty="0">
                <a:latin typeface="+mj-lt"/>
              </a:rPr>
              <a:t>Hãy trao đổi và thực hiện các nội dung theo gợi ý sau:</a:t>
            </a:r>
          </a:p>
          <a:p>
            <a:pPr algn="just"/>
            <a:r>
              <a:rPr lang="vi-VN" sz="2800" b="1" dirty="0">
                <a:latin typeface="+mj-lt"/>
              </a:rPr>
              <a:t>- Bạn đã khai thác vẻ đẹp tạo hình di sản mĩ thuật nào trong thực hành, sáng tạo sản phẩm mĩ thuật?</a:t>
            </a:r>
          </a:p>
          <a:p>
            <a:pPr algn="just"/>
            <a:r>
              <a:rPr lang="vi-VN" sz="2800" b="1" dirty="0">
                <a:latin typeface="+mj-lt"/>
              </a:rPr>
              <a:t>- Hãy nêu tên một số di sản mĩ thuật Việt Nam thời kì trung đại.</a:t>
            </a:r>
          </a:p>
          <a:p>
            <a:pPr algn="just"/>
            <a:r>
              <a:rPr lang="vi-VN" sz="2800" b="1" dirty="0">
                <a:latin typeface="+mj-lt"/>
              </a:rPr>
              <a:t>- Hãy một đoạn văn (khoảng 5 - 8 câu) giới thiệu về tác phẩm yêu thích theo các gợi ý (tên di sản, giai đoạn thực hiện, đặc điểm tạo hình của di sản, đặc điểm nổi bật của di sản...)</a:t>
            </a:r>
          </a:p>
        </p:txBody>
      </p:sp>
      <p:sp>
        <p:nvSpPr>
          <p:cNvPr id="6" name="TextBox 5">
            <a:extLst>
              <a:ext uri="{FF2B5EF4-FFF2-40B4-BE49-F238E27FC236}">
                <a16:creationId xmlns:a16="http://schemas.microsoft.com/office/drawing/2014/main" id="{C2069C72-BEFC-9795-5D3C-D045D5835ED4}"/>
              </a:ext>
            </a:extLst>
          </p:cNvPr>
          <p:cNvSpPr txBox="1"/>
          <p:nvPr/>
        </p:nvSpPr>
        <p:spPr>
          <a:xfrm>
            <a:off x="5430416" y="550506"/>
            <a:ext cx="2612572" cy="584775"/>
          </a:xfrm>
          <a:prstGeom prst="rect">
            <a:avLst/>
          </a:prstGeom>
          <a:noFill/>
        </p:spPr>
        <p:txBody>
          <a:bodyPr wrap="square" rtlCol="0">
            <a:spAutoFit/>
          </a:bodyPr>
          <a:lstStyle/>
          <a:p>
            <a:pPr algn="just"/>
            <a:r>
              <a:rPr lang="vi-VN" sz="3200" b="1" dirty="0">
                <a:solidFill>
                  <a:srgbClr val="FF0000"/>
                </a:solidFill>
                <a:latin typeface="+mj-lt"/>
              </a:rPr>
              <a:t>Thảo luận</a:t>
            </a:r>
          </a:p>
        </p:txBody>
      </p:sp>
    </p:spTree>
    <p:extLst>
      <p:ext uri="{BB962C8B-B14F-4D97-AF65-F5344CB8AC3E}">
        <p14:creationId xmlns:p14="http://schemas.microsoft.com/office/powerpoint/2010/main" val="2132531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1203</Words>
  <Application>Microsoft Office PowerPoint</Application>
  <PresentationFormat>Widescreen</PresentationFormat>
  <Paragraphs>60</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dc:creator>
  <cp:lastModifiedBy>NG</cp:lastModifiedBy>
  <cp:revision>6</cp:revision>
  <dcterms:created xsi:type="dcterms:W3CDTF">2023-04-10T07:08:16Z</dcterms:created>
  <dcterms:modified xsi:type="dcterms:W3CDTF">2024-04-16T07:52:57Z</dcterms:modified>
</cp:coreProperties>
</file>