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7056A3-DE18-4B7E-AFCE-512CA10E0D2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7D4FCFB-6C2C-483B-B65C-78F28C7263DC}">
      <dgm:prSet phldrT="[Text]" custT="1"/>
      <dgm:spPr>
        <a:solidFill>
          <a:srgbClr val="002060"/>
        </a:solidFill>
      </dgm:spPr>
      <dgm:t>
        <a:bodyPr/>
        <a:lstStyle/>
        <a:p>
          <a:r>
            <a:rPr lang="en-US" sz="2800" b="1" dirty="0">
              <a:solidFill>
                <a:srgbClr val="FFFFFF"/>
              </a:solidFill>
              <a:latin typeface="Arial" panose="020B0604020202020204" pitchFamily="34" charset="0"/>
              <a:cs typeface="Arial" panose="020B0604020202020204" pitchFamily="34" charset="0"/>
            </a:rPr>
            <a:t>I. </a:t>
          </a:r>
          <a:r>
            <a:rPr lang="en-US" sz="2800" b="1" dirty="0" err="1">
              <a:solidFill>
                <a:srgbClr val="FFFFFF"/>
              </a:solidFill>
              <a:latin typeface="Arial" panose="020B0604020202020204" pitchFamily="34" charset="0"/>
              <a:cs typeface="Arial" panose="020B0604020202020204" pitchFamily="34" charset="0"/>
            </a:rPr>
            <a:t>Đa</a:t>
          </a:r>
          <a:r>
            <a:rPr lang="en-US" sz="2800" b="1" dirty="0">
              <a:solidFill>
                <a:srgbClr val="FFFFFF"/>
              </a:solidFill>
              <a:latin typeface="Arial" panose="020B0604020202020204" pitchFamily="34" charset="0"/>
              <a:cs typeface="Arial" panose="020B0604020202020204" pitchFamily="34" charset="0"/>
            </a:rPr>
            <a:t> dạng </a:t>
          </a:r>
          <a:r>
            <a:rPr lang="en-US" sz="2800" b="1" dirty="0" err="1">
              <a:solidFill>
                <a:srgbClr val="FFFFFF"/>
              </a:solidFill>
              <a:latin typeface="Arial" panose="020B0604020202020204" pitchFamily="34" charset="0"/>
              <a:cs typeface="Arial" panose="020B0604020202020204" pitchFamily="34" charset="0"/>
            </a:rPr>
            <a:t>sinh</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học</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là</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gì</a:t>
          </a:r>
          <a:r>
            <a:rPr lang="en-US" sz="2800" b="1" dirty="0">
              <a:solidFill>
                <a:srgbClr val="FFFFFF"/>
              </a:solidFill>
              <a:latin typeface="Arial" panose="020B0604020202020204" pitchFamily="34" charset="0"/>
              <a:cs typeface="Arial" panose="020B0604020202020204" pitchFamily="34" charset="0"/>
            </a:rPr>
            <a:t>?</a:t>
          </a:r>
        </a:p>
      </dgm:t>
    </dgm:pt>
    <dgm:pt modelId="{E02B07C9-A8FA-4D5E-9A50-B9EC3A7BF64D}" type="parTrans" cxnId="{CF9D4A76-5B3E-4978-80E0-370CC485C994}">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B920115E-858D-41C1-9589-FCE568F11FFC}" type="sibTrans" cxnId="{CF9D4A76-5B3E-4978-80E0-370CC485C994}">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FD8EC8E8-536B-44E4-8C82-C92873CAAF5C}">
      <dgm:prSet phldrT="[Text]" custT="1"/>
      <dgm:spPr>
        <a:solidFill>
          <a:srgbClr val="002060"/>
        </a:solidFill>
      </dgm:spPr>
      <dgm:t>
        <a:bodyPr/>
        <a:lstStyle/>
        <a:p>
          <a:r>
            <a:rPr lang="en-US" sz="2800" b="1" dirty="0">
              <a:solidFill>
                <a:srgbClr val="FFFFFF"/>
              </a:solidFill>
              <a:latin typeface="Arial" panose="020B0604020202020204" pitchFamily="34" charset="0"/>
              <a:cs typeface="Arial" panose="020B0604020202020204" pitchFamily="34" charset="0"/>
            </a:rPr>
            <a:t>II. </a:t>
          </a:r>
          <a:r>
            <a:rPr lang="en-US" sz="2800" b="1" dirty="0" err="1">
              <a:solidFill>
                <a:srgbClr val="FFFFFF"/>
              </a:solidFill>
              <a:latin typeface="Arial" panose="020B0604020202020204" pitchFamily="34" charset="0"/>
              <a:cs typeface="Arial" panose="020B0604020202020204" pitchFamily="34" charset="0"/>
            </a:rPr>
            <a:t>Vai</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trò</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của</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đa</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dạng</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sinh</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học</a:t>
          </a:r>
          <a:r>
            <a:rPr lang="en-US" sz="2800" b="1" dirty="0">
              <a:solidFill>
                <a:srgbClr val="FFFFFF"/>
              </a:solidFill>
              <a:latin typeface="Arial" panose="020B0604020202020204" pitchFamily="34" charset="0"/>
              <a:cs typeface="Arial" panose="020B0604020202020204" pitchFamily="34" charset="0"/>
            </a:rPr>
            <a:t>. </a:t>
          </a:r>
        </a:p>
      </dgm:t>
    </dgm:pt>
    <dgm:pt modelId="{2818DD07-7FDA-4F9E-8469-EDE01B64B0AF}" type="parTrans" cxnId="{A5A69376-8AF3-4B9A-9298-49C82F1841F8}">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07799766-9416-4049-9FD2-7921EF00CCC2}" type="sibTrans" cxnId="{A5A69376-8AF3-4B9A-9298-49C82F1841F8}">
      <dgm:prSet/>
      <dgm:spPr/>
      <dgm:t>
        <a:bodyPr/>
        <a:lstStyle/>
        <a:p>
          <a:endParaRPr lang="en-US" sz="2000">
            <a:solidFill>
              <a:srgbClr val="000000"/>
            </a:solidFill>
            <a:latin typeface="Arial" panose="020B0604020202020204" pitchFamily="34" charset="0"/>
            <a:cs typeface="Arial" panose="020B0604020202020204" pitchFamily="34" charset="0"/>
          </a:endParaRPr>
        </a:p>
      </dgm:t>
    </dgm:pt>
    <dgm:pt modelId="{F82F75CE-CF68-4B7F-A406-49C48654AB28}">
      <dgm:prSet phldrT="[Text]" custT="1"/>
      <dgm:spPr>
        <a:solidFill>
          <a:srgbClr val="002060"/>
        </a:solidFill>
      </dgm:spPr>
      <dgm:t>
        <a:bodyPr/>
        <a:lstStyle/>
        <a:p>
          <a:r>
            <a:rPr lang="en-US" sz="2800" b="1" dirty="0">
              <a:solidFill>
                <a:srgbClr val="FFFFFF"/>
              </a:solidFill>
              <a:latin typeface="Arial" panose="020B0604020202020204" pitchFamily="34" charset="0"/>
              <a:cs typeface="Arial" panose="020B0604020202020204" pitchFamily="34" charset="0"/>
            </a:rPr>
            <a:t>III. </a:t>
          </a:r>
          <a:r>
            <a:rPr lang="en-US" sz="2800" b="1" dirty="0" err="1">
              <a:solidFill>
                <a:srgbClr val="FFFFFF"/>
              </a:solidFill>
              <a:latin typeface="Arial" panose="020B0604020202020204" pitchFamily="34" charset="0"/>
              <a:cs typeface="Arial" panose="020B0604020202020204" pitchFamily="34" charset="0"/>
            </a:rPr>
            <a:t>Nguyên</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nhân</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suy</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giảm</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đa</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dạng</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sinh</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học</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và</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hậu</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quả</a:t>
          </a:r>
          <a:r>
            <a:rPr lang="en-US" sz="2800" b="1" dirty="0">
              <a:solidFill>
                <a:srgbClr val="FFFFFF"/>
              </a:solidFill>
              <a:latin typeface="Arial" panose="020B0604020202020204" pitchFamily="34" charset="0"/>
              <a:cs typeface="Arial" panose="020B0604020202020204" pitchFamily="34" charset="0"/>
            </a:rPr>
            <a:t>.</a:t>
          </a:r>
        </a:p>
      </dgm:t>
    </dgm:pt>
    <dgm:pt modelId="{C5423305-B5A8-4023-B898-B61068F29885}" type="parTrans" cxnId="{41347426-2C05-4D05-9B5F-690074B07428}">
      <dgm:prSet/>
      <dgm:spPr/>
      <dgm:t>
        <a:bodyPr/>
        <a:lstStyle/>
        <a:p>
          <a:endParaRPr lang="en-US" sz="2000"/>
        </a:p>
      </dgm:t>
    </dgm:pt>
    <dgm:pt modelId="{00854AF9-8B58-4926-BED7-CE6DA5B6B39F}" type="sibTrans" cxnId="{41347426-2C05-4D05-9B5F-690074B07428}">
      <dgm:prSet/>
      <dgm:spPr/>
      <dgm:t>
        <a:bodyPr/>
        <a:lstStyle/>
        <a:p>
          <a:endParaRPr lang="en-US" sz="2000"/>
        </a:p>
      </dgm:t>
    </dgm:pt>
    <dgm:pt modelId="{8B836638-BE6D-4F8B-B2D9-4A33B716B330}">
      <dgm:prSet phldrT="[Text]" custT="1"/>
      <dgm:spPr>
        <a:solidFill>
          <a:srgbClr val="002060"/>
        </a:solidFill>
      </dgm:spPr>
      <dgm:t>
        <a:bodyPr/>
        <a:lstStyle/>
        <a:p>
          <a:r>
            <a:rPr lang="en-US" sz="2800" b="1" dirty="0">
              <a:solidFill>
                <a:srgbClr val="FFFFFF"/>
              </a:solidFill>
              <a:latin typeface="Arial" panose="020B0604020202020204" pitchFamily="34" charset="0"/>
              <a:cs typeface="Arial" panose="020B0604020202020204" pitchFamily="34" charset="0"/>
            </a:rPr>
            <a:t>IV. </a:t>
          </a:r>
          <a:r>
            <a:rPr lang="en-US" sz="2800" b="1" dirty="0" err="1">
              <a:solidFill>
                <a:srgbClr val="FFFFFF"/>
              </a:solidFill>
              <a:latin typeface="Arial" panose="020B0604020202020204" pitchFamily="34" charset="0"/>
              <a:cs typeface="Arial" panose="020B0604020202020204" pitchFamily="34" charset="0"/>
            </a:rPr>
            <a:t>Bảo</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vệ</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đa</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dạng</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sinh</a:t>
          </a:r>
          <a:r>
            <a:rPr lang="en-US" sz="2800" b="1" dirty="0">
              <a:solidFill>
                <a:srgbClr val="FFFFFF"/>
              </a:solidFill>
              <a:latin typeface="Arial" panose="020B0604020202020204" pitchFamily="34" charset="0"/>
              <a:cs typeface="Arial" panose="020B0604020202020204" pitchFamily="34" charset="0"/>
            </a:rPr>
            <a:t> </a:t>
          </a:r>
          <a:r>
            <a:rPr lang="en-US" sz="2800" b="1" dirty="0" err="1">
              <a:solidFill>
                <a:srgbClr val="FFFFFF"/>
              </a:solidFill>
              <a:latin typeface="Arial" panose="020B0604020202020204" pitchFamily="34" charset="0"/>
              <a:cs typeface="Arial" panose="020B0604020202020204" pitchFamily="34" charset="0"/>
            </a:rPr>
            <a:t>học</a:t>
          </a:r>
          <a:r>
            <a:rPr lang="en-US" sz="2800" b="1">
              <a:solidFill>
                <a:srgbClr val="FFFFFF"/>
              </a:solidFill>
              <a:latin typeface="Arial" panose="020B0604020202020204" pitchFamily="34" charset="0"/>
              <a:cs typeface="Arial" panose="020B0604020202020204" pitchFamily="34" charset="0"/>
            </a:rPr>
            <a:t>.</a:t>
          </a:r>
          <a:endParaRPr lang="en-US" sz="2800" b="1" dirty="0">
            <a:solidFill>
              <a:srgbClr val="FFFFFF"/>
            </a:solidFill>
            <a:latin typeface="Arial" panose="020B0604020202020204" pitchFamily="34" charset="0"/>
            <a:cs typeface="Arial" panose="020B0604020202020204" pitchFamily="34" charset="0"/>
          </a:endParaRPr>
        </a:p>
      </dgm:t>
    </dgm:pt>
    <dgm:pt modelId="{5D5A8448-DB37-480E-A480-B00EAAD941CA}" type="parTrans" cxnId="{8963D173-794F-499B-8C31-246644650D12}">
      <dgm:prSet/>
      <dgm:spPr/>
      <dgm:t>
        <a:bodyPr/>
        <a:lstStyle/>
        <a:p>
          <a:endParaRPr lang="en-US" sz="2000"/>
        </a:p>
      </dgm:t>
    </dgm:pt>
    <dgm:pt modelId="{99D96A98-F59E-4F0F-A271-04FD42A7B4B8}" type="sibTrans" cxnId="{8963D173-794F-499B-8C31-246644650D12}">
      <dgm:prSet/>
      <dgm:spPr/>
      <dgm:t>
        <a:bodyPr/>
        <a:lstStyle/>
        <a:p>
          <a:endParaRPr lang="en-US" sz="2000"/>
        </a:p>
      </dgm:t>
    </dgm:pt>
    <dgm:pt modelId="{FECAD3C2-A52E-4230-B09E-F1785EA565D2}" type="pres">
      <dgm:prSet presAssocID="{6B7056A3-DE18-4B7E-AFCE-512CA10E0D2E}" presName="Name0" presStyleCnt="0">
        <dgm:presLayoutVars>
          <dgm:chMax val="7"/>
          <dgm:chPref val="7"/>
          <dgm:dir/>
        </dgm:presLayoutVars>
      </dgm:prSet>
      <dgm:spPr/>
      <dgm:t>
        <a:bodyPr/>
        <a:lstStyle/>
        <a:p>
          <a:endParaRPr lang="en-US"/>
        </a:p>
      </dgm:t>
    </dgm:pt>
    <dgm:pt modelId="{D5C2695A-9C83-4DF5-8487-C98CD1EF54A9}" type="pres">
      <dgm:prSet presAssocID="{6B7056A3-DE18-4B7E-AFCE-512CA10E0D2E}" presName="Name1" presStyleCnt="0"/>
      <dgm:spPr/>
    </dgm:pt>
    <dgm:pt modelId="{74DB4678-A268-4AEC-9928-ACC136C44D00}" type="pres">
      <dgm:prSet presAssocID="{6B7056A3-DE18-4B7E-AFCE-512CA10E0D2E}" presName="cycle" presStyleCnt="0"/>
      <dgm:spPr/>
    </dgm:pt>
    <dgm:pt modelId="{B663187A-E521-48D5-A14B-EE492EA732BD}" type="pres">
      <dgm:prSet presAssocID="{6B7056A3-DE18-4B7E-AFCE-512CA10E0D2E}" presName="srcNode" presStyleLbl="node1" presStyleIdx="0" presStyleCnt="4"/>
      <dgm:spPr/>
    </dgm:pt>
    <dgm:pt modelId="{2ED56B8A-6D92-42C0-BFE1-27D55B367B17}" type="pres">
      <dgm:prSet presAssocID="{6B7056A3-DE18-4B7E-AFCE-512CA10E0D2E}" presName="conn" presStyleLbl="parChTrans1D2" presStyleIdx="0" presStyleCnt="1"/>
      <dgm:spPr/>
      <dgm:t>
        <a:bodyPr/>
        <a:lstStyle/>
        <a:p>
          <a:endParaRPr lang="en-US"/>
        </a:p>
      </dgm:t>
    </dgm:pt>
    <dgm:pt modelId="{D6095B43-AC0C-4709-A574-6DDF6B85F67C}" type="pres">
      <dgm:prSet presAssocID="{6B7056A3-DE18-4B7E-AFCE-512CA10E0D2E}" presName="extraNode" presStyleLbl="node1" presStyleIdx="0" presStyleCnt="4"/>
      <dgm:spPr/>
    </dgm:pt>
    <dgm:pt modelId="{AFBBCD65-2BD8-4EFB-B7F6-79C64949D046}" type="pres">
      <dgm:prSet presAssocID="{6B7056A3-DE18-4B7E-AFCE-512CA10E0D2E}" presName="dstNode" presStyleLbl="node1" presStyleIdx="0" presStyleCnt="4"/>
      <dgm:spPr/>
    </dgm:pt>
    <dgm:pt modelId="{FE8EEF68-B1B7-4932-8E00-CA59E7081E1B}" type="pres">
      <dgm:prSet presAssocID="{37D4FCFB-6C2C-483B-B65C-78F28C7263DC}" presName="text_1" presStyleLbl="node1" presStyleIdx="0" presStyleCnt="4" custScaleY="131250">
        <dgm:presLayoutVars>
          <dgm:bulletEnabled val="1"/>
        </dgm:presLayoutVars>
      </dgm:prSet>
      <dgm:spPr/>
      <dgm:t>
        <a:bodyPr/>
        <a:lstStyle/>
        <a:p>
          <a:endParaRPr lang="en-US"/>
        </a:p>
      </dgm:t>
    </dgm:pt>
    <dgm:pt modelId="{C15D0B07-789C-433C-B312-B9E3D67936DB}" type="pres">
      <dgm:prSet presAssocID="{37D4FCFB-6C2C-483B-B65C-78F28C7263DC}" presName="accent_1" presStyleCnt="0"/>
      <dgm:spPr/>
    </dgm:pt>
    <dgm:pt modelId="{00D6754D-0832-482E-9689-CD59C03423C7}" type="pres">
      <dgm:prSet presAssocID="{37D4FCFB-6C2C-483B-B65C-78F28C7263DC}" presName="accentRepeatNode" presStyleLbl="solidFgAcc1" presStyleIdx="0" presStyleCnt="4"/>
      <dgm:spPr/>
    </dgm:pt>
    <dgm:pt modelId="{90CA1737-116E-49B9-A8B8-899E0B0EEB08}" type="pres">
      <dgm:prSet presAssocID="{FD8EC8E8-536B-44E4-8C82-C92873CAAF5C}" presName="text_2" presStyleLbl="node1" presStyleIdx="1" presStyleCnt="4" custScaleY="131250">
        <dgm:presLayoutVars>
          <dgm:bulletEnabled val="1"/>
        </dgm:presLayoutVars>
      </dgm:prSet>
      <dgm:spPr/>
      <dgm:t>
        <a:bodyPr/>
        <a:lstStyle/>
        <a:p>
          <a:endParaRPr lang="en-US"/>
        </a:p>
      </dgm:t>
    </dgm:pt>
    <dgm:pt modelId="{74C851BE-C855-438E-A557-ADCB61ADAC07}" type="pres">
      <dgm:prSet presAssocID="{FD8EC8E8-536B-44E4-8C82-C92873CAAF5C}" presName="accent_2" presStyleCnt="0"/>
      <dgm:spPr/>
    </dgm:pt>
    <dgm:pt modelId="{26EB74C9-EC5E-4468-B2C7-8B6097839109}" type="pres">
      <dgm:prSet presAssocID="{FD8EC8E8-536B-44E4-8C82-C92873CAAF5C}" presName="accentRepeatNode" presStyleLbl="solidFgAcc1" presStyleIdx="1" presStyleCnt="4"/>
      <dgm:spPr/>
    </dgm:pt>
    <dgm:pt modelId="{7B644E48-5C62-4EC6-A17E-B50F87D4583B}" type="pres">
      <dgm:prSet presAssocID="{F82F75CE-CF68-4B7F-A406-49C48654AB28}" presName="text_3" presStyleLbl="node1" presStyleIdx="2" presStyleCnt="4">
        <dgm:presLayoutVars>
          <dgm:bulletEnabled val="1"/>
        </dgm:presLayoutVars>
      </dgm:prSet>
      <dgm:spPr/>
      <dgm:t>
        <a:bodyPr/>
        <a:lstStyle/>
        <a:p>
          <a:endParaRPr lang="en-US"/>
        </a:p>
      </dgm:t>
    </dgm:pt>
    <dgm:pt modelId="{0BA37E92-9931-4FE5-BE90-DF23118F002A}" type="pres">
      <dgm:prSet presAssocID="{F82F75CE-CF68-4B7F-A406-49C48654AB28}" presName="accent_3" presStyleCnt="0"/>
      <dgm:spPr/>
    </dgm:pt>
    <dgm:pt modelId="{97D11239-95F4-4362-A288-547262530941}" type="pres">
      <dgm:prSet presAssocID="{F82F75CE-CF68-4B7F-A406-49C48654AB28}" presName="accentRepeatNode" presStyleLbl="solidFgAcc1" presStyleIdx="2" presStyleCnt="4"/>
      <dgm:spPr/>
    </dgm:pt>
    <dgm:pt modelId="{50A51873-3602-4E75-98BA-48F60EAEFC23}" type="pres">
      <dgm:prSet presAssocID="{8B836638-BE6D-4F8B-B2D9-4A33B716B330}" presName="text_4" presStyleLbl="node1" presStyleIdx="3" presStyleCnt="4">
        <dgm:presLayoutVars>
          <dgm:bulletEnabled val="1"/>
        </dgm:presLayoutVars>
      </dgm:prSet>
      <dgm:spPr/>
      <dgm:t>
        <a:bodyPr/>
        <a:lstStyle/>
        <a:p>
          <a:endParaRPr lang="en-US"/>
        </a:p>
      </dgm:t>
    </dgm:pt>
    <dgm:pt modelId="{7CCA415D-C620-4BB7-B2EA-0AA976B97304}" type="pres">
      <dgm:prSet presAssocID="{8B836638-BE6D-4F8B-B2D9-4A33B716B330}" presName="accent_4" presStyleCnt="0"/>
      <dgm:spPr/>
    </dgm:pt>
    <dgm:pt modelId="{39E39651-F3D1-43DE-9A26-244E28ABA243}" type="pres">
      <dgm:prSet presAssocID="{8B836638-BE6D-4F8B-B2D9-4A33B716B330}" presName="accentRepeatNode" presStyleLbl="solidFgAcc1" presStyleIdx="3" presStyleCnt="4"/>
      <dgm:spPr/>
    </dgm:pt>
  </dgm:ptLst>
  <dgm:cxnLst>
    <dgm:cxn modelId="{EE7207D9-DC40-4F21-94F7-AB59AD46205A}" type="presOf" srcId="{37D4FCFB-6C2C-483B-B65C-78F28C7263DC}" destId="{FE8EEF68-B1B7-4932-8E00-CA59E7081E1B}" srcOrd="0" destOrd="0" presId="urn:microsoft.com/office/officeart/2008/layout/VerticalCurvedList"/>
    <dgm:cxn modelId="{A4ECE995-790A-462D-BB47-7508C9DAB2E1}" type="presOf" srcId="{F82F75CE-CF68-4B7F-A406-49C48654AB28}" destId="{7B644E48-5C62-4EC6-A17E-B50F87D4583B}" srcOrd="0" destOrd="0" presId="urn:microsoft.com/office/officeart/2008/layout/VerticalCurvedList"/>
    <dgm:cxn modelId="{41347426-2C05-4D05-9B5F-690074B07428}" srcId="{6B7056A3-DE18-4B7E-AFCE-512CA10E0D2E}" destId="{F82F75CE-CF68-4B7F-A406-49C48654AB28}" srcOrd="2" destOrd="0" parTransId="{C5423305-B5A8-4023-B898-B61068F29885}" sibTransId="{00854AF9-8B58-4926-BED7-CE6DA5B6B39F}"/>
    <dgm:cxn modelId="{CF9D4A76-5B3E-4978-80E0-370CC485C994}" srcId="{6B7056A3-DE18-4B7E-AFCE-512CA10E0D2E}" destId="{37D4FCFB-6C2C-483B-B65C-78F28C7263DC}" srcOrd="0" destOrd="0" parTransId="{E02B07C9-A8FA-4D5E-9A50-B9EC3A7BF64D}" sibTransId="{B920115E-858D-41C1-9589-FCE568F11FFC}"/>
    <dgm:cxn modelId="{D8E73E83-13B7-46ED-93D4-F8AB469D2064}" type="presOf" srcId="{B920115E-858D-41C1-9589-FCE568F11FFC}" destId="{2ED56B8A-6D92-42C0-BFE1-27D55B367B17}" srcOrd="0" destOrd="0" presId="urn:microsoft.com/office/officeart/2008/layout/VerticalCurvedList"/>
    <dgm:cxn modelId="{A5A69376-8AF3-4B9A-9298-49C82F1841F8}" srcId="{6B7056A3-DE18-4B7E-AFCE-512CA10E0D2E}" destId="{FD8EC8E8-536B-44E4-8C82-C92873CAAF5C}" srcOrd="1" destOrd="0" parTransId="{2818DD07-7FDA-4F9E-8469-EDE01B64B0AF}" sibTransId="{07799766-9416-4049-9FD2-7921EF00CCC2}"/>
    <dgm:cxn modelId="{8963D173-794F-499B-8C31-246644650D12}" srcId="{6B7056A3-DE18-4B7E-AFCE-512CA10E0D2E}" destId="{8B836638-BE6D-4F8B-B2D9-4A33B716B330}" srcOrd="3" destOrd="0" parTransId="{5D5A8448-DB37-480E-A480-B00EAAD941CA}" sibTransId="{99D96A98-F59E-4F0F-A271-04FD42A7B4B8}"/>
    <dgm:cxn modelId="{57ADE0E0-DF5E-4E84-88B9-DE28A2627D14}" type="presOf" srcId="{6B7056A3-DE18-4B7E-AFCE-512CA10E0D2E}" destId="{FECAD3C2-A52E-4230-B09E-F1785EA565D2}" srcOrd="0" destOrd="0" presId="urn:microsoft.com/office/officeart/2008/layout/VerticalCurvedList"/>
    <dgm:cxn modelId="{71150D12-2D36-4AD7-92C0-FB37A234B8D0}" type="presOf" srcId="{FD8EC8E8-536B-44E4-8C82-C92873CAAF5C}" destId="{90CA1737-116E-49B9-A8B8-899E0B0EEB08}" srcOrd="0" destOrd="0" presId="urn:microsoft.com/office/officeart/2008/layout/VerticalCurvedList"/>
    <dgm:cxn modelId="{67637B6C-1C48-4817-AF95-8F11DE00FAF5}" type="presOf" srcId="{8B836638-BE6D-4F8B-B2D9-4A33B716B330}" destId="{50A51873-3602-4E75-98BA-48F60EAEFC23}" srcOrd="0" destOrd="0" presId="urn:microsoft.com/office/officeart/2008/layout/VerticalCurvedList"/>
    <dgm:cxn modelId="{E6F737CA-D6C0-4051-98B5-7F750BDA5CD2}" type="presParOf" srcId="{FECAD3C2-A52E-4230-B09E-F1785EA565D2}" destId="{D5C2695A-9C83-4DF5-8487-C98CD1EF54A9}" srcOrd="0" destOrd="0" presId="urn:microsoft.com/office/officeart/2008/layout/VerticalCurvedList"/>
    <dgm:cxn modelId="{B071F6AA-AFD7-4ED3-8F0B-A1A1741EE082}" type="presParOf" srcId="{D5C2695A-9C83-4DF5-8487-C98CD1EF54A9}" destId="{74DB4678-A268-4AEC-9928-ACC136C44D00}" srcOrd="0" destOrd="0" presId="urn:microsoft.com/office/officeart/2008/layout/VerticalCurvedList"/>
    <dgm:cxn modelId="{B05EDAAA-B83C-42A5-BF3C-8F4079D2BADC}" type="presParOf" srcId="{74DB4678-A268-4AEC-9928-ACC136C44D00}" destId="{B663187A-E521-48D5-A14B-EE492EA732BD}" srcOrd="0" destOrd="0" presId="urn:microsoft.com/office/officeart/2008/layout/VerticalCurvedList"/>
    <dgm:cxn modelId="{BC36AD4E-B901-422D-97F4-8B9B215EF311}" type="presParOf" srcId="{74DB4678-A268-4AEC-9928-ACC136C44D00}" destId="{2ED56B8A-6D92-42C0-BFE1-27D55B367B17}" srcOrd="1" destOrd="0" presId="urn:microsoft.com/office/officeart/2008/layout/VerticalCurvedList"/>
    <dgm:cxn modelId="{3ABDEAF7-E8D1-411B-B4AC-26E8BE62D129}" type="presParOf" srcId="{74DB4678-A268-4AEC-9928-ACC136C44D00}" destId="{D6095B43-AC0C-4709-A574-6DDF6B85F67C}" srcOrd="2" destOrd="0" presId="urn:microsoft.com/office/officeart/2008/layout/VerticalCurvedList"/>
    <dgm:cxn modelId="{D125391C-D3CE-4212-B588-15C4E35E8CA0}" type="presParOf" srcId="{74DB4678-A268-4AEC-9928-ACC136C44D00}" destId="{AFBBCD65-2BD8-4EFB-B7F6-79C64949D046}" srcOrd="3" destOrd="0" presId="urn:microsoft.com/office/officeart/2008/layout/VerticalCurvedList"/>
    <dgm:cxn modelId="{DE4C9651-CC7D-4A72-B087-822A724644F3}" type="presParOf" srcId="{D5C2695A-9C83-4DF5-8487-C98CD1EF54A9}" destId="{FE8EEF68-B1B7-4932-8E00-CA59E7081E1B}" srcOrd="1" destOrd="0" presId="urn:microsoft.com/office/officeart/2008/layout/VerticalCurvedList"/>
    <dgm:cxn modelId="{EABB5755-F217-45C1-86C9-9ADF26F1410E}" type="presParOf" srcId="{D5C2695A-9C83-4DF5-8487-C98CD1EF54A9}" destId="{C15D0B07-789C-433C-B312-B9E3D67936DB}" srcOrd="2" destOrd="0" presId="urn:microsoft.com/office/officeart/2008/layout/VerticalCurvedList"/>
    <dgm:cxn modelId="{044992D2-AEC4-4974-9A0A-D786D9F69942}" type="presParOf" srcId="{C15D0B07-789C-433C-B312-B9E3D67936DB}" destId="{00D6754D-0832-482E-9689-CD59C03423C7}" srcOrd="0" destOrd="0" presId="urn:microsoft.com/office/officeart/2008/layout/VerticalCurvedList"/>
    <dgm:cxn modelId="{F0445765-586D-40FA-8104-09BBF8D17871}" type="presParOf" srcId="{D5C2695A-9C83-4DF5-8487-C98CD1EF54A9}" destId="{90CA1737-116E-49B9-A8B8-899E0B0EEB08}" srcOrd="3" destOrd="0" presId="urn:microsoft.com/office/officeart/2008/layout/VerticalCurvedList"/>
    <dgm:cxn modelId="{1C0D350F-9581-4F86-BFF7-ABAB3437C183}" type="presParOf" srcId="{D5C2695A-9C83-4DF5-8487-C98CD1EF54A9}" destId="{74C851BE-C855-438E-A557-ADCB61ADAC07}" srcOrd="4" destOrd="0" presId="urn:microsoft.com/office/officeart/2008/layout/VerticalCurvedList"/>
    <dgm:cxn modelId="{BA7135EF-C8EE-4F11-9432-19D10C833CFD}" type="presParOf" srcId="{74C851BE-C855-438E-A557-ADCB61ADAC07}" destId="{26EB74C9-EC5E-4468-B2C7-8B6097839109}" srcOrd="0" destOrd="0" presId="urn:microsoft.com/office/officeart/2008/layout/VerticalCurvedList"/>
    <dgm:cxn modelId="{66E45080-FDF5-494B-83CB-7B493A287EFB}" type="presParOf" srcId="{D5C2695A-9C83-4DF5-8487-C98CD1EF54A9}" destId="{7B644E48-5C62-4EC6-A17E-B50F87D4583B}" srcOrd="5" destOrd="0" presId="urn:microsoft.com/office/officeart/2008/layout/VerticalCurvedList"/>
    <dgm:cxn modelId="{B0299561-66D2-481B-81ED-C631D4E85A28}" type="presParOf" srcId="{D5C2695A-9C83-4DF5-8487-C98CD1EF54A9}" destId="{0BA37E92-9931-4FE5-BE90-DF23118F002A}" srcOrd="6" destOrd="0" presId="urn:microsoft.com/office/officeart/2008/layout/VerticalCurvedList"/>
    <dgm:cxn modelId="{1DB1DE25-3C87-44FF-8470-697950EEEC48}" type="presParOf" srcId="{0BA37E92-9931-4FE5-BE90-DF23118F002A}" destId="{97D11239-95F4-4362-A288-547262530941}" srcOrd="0" destOrd="0" presId="urn:microsoft.com/office/officeart/2008/layout/VerticalCurvedList"/>
    <dgm:cxn modelId="{630A6FF7-58C4-4DE5-98E4-2B2AA9F60463}" type="presParOf" srcId="{D5C2695A-9C83-4DF5-8487-C98CD1EF54A9}" destId="{50A51873-3602-4E75-98BA-48F60EAEFC23}" srcOrd="7" destOrd="0" presId="urn:microsoft.com/office/officeart/2008/layout/VerticalCurvedList"/>
    <dgm:cxn modelId="{C02C6B54-6FEC-4E6D-BBDC-E4E8ADC573F9}" type="presParOf" srcId="{D5C2695A-9C83-4DF5-8487-C98CD1EF54A9}" destId="{7CCA415D-C620-4BB7-B2EA-0AA976B97304}" srcOrd="8" destOrd="0" presId="urn:microsoft.com/office/officeart/2008/layout/VerticalCurvedList"/>
    <dgm:cxn modelId="{BE51CBE5-39BF-4014-83D9-7F47CFCEE057}" type="presParOf" srcId="{7CCA415D-C620-4BB7-B2EA-0AA976B97304}" destId="{39E39651-F3D1-43DE-9A26-244E28ABA24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56B8A-6D92-42C0-BFE1-27D55B367B17}">
      <dsp:nvSpPr>
        <dsp:cNvPr id="0" name=""/>
        <dsp:cNvSpPr/>
      </dsp:nvSpPr>
      <dsp:spPr>
        <a:xfrm>
          <a:off x="-5858768" y="-896635"/>
          <a:ext cx="6974870" cy="6974870"/>
        </a:xfrm>
        <a:prstGeom prst="blockArc">
          <a:avLst>
            <a:gd name="adj1" fmla="val 18900000"/>
            <a:gd name="adj2" fmla="val 2700000"/>
            <a:gd name="adj3" fmla="val 31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8EEF68-B1B7-4932-8E00-CA59E7081E1B}">
      <dsp:nvSpPr>
        <dsp:cNvPr id="0" name=""/>
        <dsp:cNvSpPr/>
      </dsp:nvSpPr>
      <dsp:spPr>
        <a:xfrm>
          <a:off x="584189" y="273808"/>
          <a:ext cx="7115373" cy="1046242"/>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2728" tIns="71120" rIns="71120" bIns="71120" numCol="1" spcCol="1270" anchor="ctr" anchorCtr="0">
          <a:noAutofit/>
        </a:bodyPr>
        <a:lstStyle/>
        <a:p>
          <a:pPr lvl="0" algn="l" defTabSz="1244600">
            <a:lnSpc>
              <a:spcPct val="90000"/>
            </a:lnSpc>
            <a:spcBef>
              <a:spcPct val="0"/>
            </a:spcBef>
            <a:spcAft>
              <a:spcPct val="35000"/>
            </a:spcAft>
          </a:pPr>
          <a:r>
            <a:rPr lang="en-US" sz="2800" b="1" kern="1200" dirty="0">
              <a:solidFill>
                <a:srgbClr val="FFFFFF"/>
              </a:solidFill>
              <a:latin typeface="Arial" panose="020B0604020202020204" pitchFamily="34" charset="0"/>
              <a:cs typeface="Arial" panose="020B0604020202020204" pitchFamily="34" charset="0"/>
            </a:rPr>
            <a:t>I. </a:t>
          </a:r>
          <a:r>
            <a:rPr lang="en-US" sz="2800" b="1" kern="1200" dirty="0" err="1">
              <a:solidFill>
                <a:srgbClr val="FFFFFF"/>
              </a:solidFill>
              <a:latin typeface="Arial" panose="020B0604020202020204" pitchFamily="34" charset="0"/>
              <a:cs typeface="Arial" panose="020B0604020202020204" pitchFamily="34" charset="0"/>
            </a:rPr>
            <a:t>Đa</a:t>
          </a:r>
          <a:r>
            <a:rPr lang="en-US" sz="2800" b="1" kern="1200" dirty="0">
              <a:solidFill>
                <a:srgbClr val="FFFFFF"/>
              </a:solidFill>
              <a:latin typeface="Arial" panose="020B0604020202020204" pitchFamily="34" charset="0"/>
              <a:cs typeface="Arial" panose="020B0604020202020204" pitchFamily="34" charset="0"/>
            </a:rPr>
            <a:t> dạng </a:t>
          </a:r>
          <a:r>
            <a:rPr lang="en-US" sz="2800" b="1" kern="1200" dirty="0" err="1">
              <a:solidFill>
                <a:srgbClr val="FFFFFF"/>
              </a:solidFill>
              <a:latin typeface="Arial" panose="020B0604020202020204" pitchFamily="34" charset="0"/>
              <a:cs typeface="Arial" panose="020B0604020202020204" pitchFamily="34" charset="0"/>
            </a:rPr>
            <a:t>sinh</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học</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là</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gì</a:t>
          </a:r>
          <a:r>
            <a:rPr lang="en-US" sz="2800" b="1" kern="1200" dirty="0">
              <a:solidFill>
                <a:srgbClr val="FFFFFF"/>
              </a:solidFill>
              <a:latin typeface="Arial" panose="020B0604020202020204" pitchFamily="34" charset="0"/>
              <a:cs typeface="Arial" panose="020B0604020202020204" pitchFamily="34" charset="0"/>
            </a:rPr>
            <a:t>?</a:t>
          </a:r>
        </a:p>
      </dsp:txBody>
      <dsp:txXfrm>
        <a:off x="584189" y="273808"/>
        <a:ext cx="7115373" cy="1046242"/>
      </dsp:txXfrm>
    </dsp:sp>
    <dsp:sp modelId="{00D6754D-0832-482E-9689-CD59C03423C7}">
      <dsp:nvSpPr>
        <dsp:cNvPr id="0" name=""/>
        <dsp:cNvSpPr/>
      </dsp:nvSpPr>
      <dsp:spPr>
        <a:xfrm>
          <a:off x="85978" y="298719"/>
          <a:ext cx="996421" cy="99642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CA1737-116E-49B9-A8B8-899E0B0EEB08}">
      <dsp:nvSpPr>
        <dsp:cNvPr id="0" name=""/>
        <dsp:cNvSpPr/>
      </dsp:nvSpPr>
      <dsp:spPr>
        <a:xfrm>
          <a:off x="1041206" y="1469721"/>
          <a:ext cx="6658356" cy="1046242"/>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2728" tIns="71120" rIns="71120" bIns="71120" numCol="1" spcCol="1270" anchor="ctr" anchorCtr="0">
          <a:noAutofit/>
        </a:bodyPr>
        <a:lstStyle/>
        <a:p>
          <a:pPr lvl="0" algn="l" defTabSz="1244600">
            <a:lnSpc>
              <a:spcPct val="90000"/>
            </a:lnSpc>
            <a:spcBef>
              <a:spcPct val="0"/>
            </a:spcBef>
            <a:spcAft>
              <a:spcPct val="35000"/>
            </a:spcAft>
          </a:pPr>
          <a:r>
            <a:rPr lang="en-US" sz="2800" b="1" kern="1200" dirty="0">
              <a:solidFill>
                <a:srgbClr val="FFFFFF"/>
              </a:solidFill>
              <a:latin typeface="Arial" panose="020B0604020202020204" pitchFamily="34" charset="0"/>
              <a:cs typeface="Arial" panose="020B0604020202020204" pitchFamily="34" charset="0"/>
            </a:rPr>
            <a:t>II. </a:t>
          </a:r>
          <a:r>
            <a:rPr lang="en-US" sz="2800" b="1" kern="1200" dirty="0" err="1">
              <a:solidFill>
                <a:srgbClr val="FFFFFF"/>
              </a:solidFill>
              <a:latin typeface="Arial" panose="020B0604020202020204" pitchFamily="34" charset="0"/>
              <a:cs typeface="Arial" panose="020B0604020202020204" pitchFamily="34" charset="0"/>
            </a:rPr>
            <a:t>Vai</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trò</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của</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đa</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dạng</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sinh</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học</a:t>
          </a:r>
          <a:r>
            <a:rPr lang="en-US" sz="2800" b="1" kern="1200" dirty="0">
              <a:solidFill>
                <a:srgbClr val="FFFFFF"/>
              </a:solidFill>
              <a:latin typeface="Arial" panose="020B0604020202020204" pitchFamily="34" charset="0"/>
              <a:cs typeface="Arial" panose="020B0604020202020204" pitchFamily="34" charset="0"/>
            </a:rPr>
            <a:t>. </a:t>
          </a:r>
        </a:p>
      </dsp:txBody>
      <dsp:txXfrm>
        <a:off x="1041206" y="1469721"/>
        <a:ext cx="6658356" cy="1046242"/>
      </dsp:txXfrm>
    </dsp:sp>
    <dsp:sp modelId="{26EB74C9-EC5E-4468-B2C7-8B6097839109}">
      <dsp:nvSpPr>
        <dsp:cNvPr id="0" name=""/>
        <dsp:cNvSpPr/>
      </dsp:nvSpPr>
      <dsp:spPr>
        <a:xfrm>
          <a:off x="542995" y="1494632"/>
          <a:ext cx="996421" cy="99642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644E48-5C62-4EC6-A17E-B50F87D4583B}">
      <dsp:nvSpPr>
        <dsp:cNvPr id="0" name=""/>
        <dsp:cNvSpPr/>
      </dsp:nvSpPr>
      <dsp:spPr>
        <a:xfrm>
          <a:off x="1041206" y="2790187"/>
          <a:ext cx="6658356" cy="797137"/>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2728" tIns="71120" rIns="71120" bIns="71120" numCol="1" spcCol="1270" anchor="ctr" anchorCtr="0">
          <a:noAutofit/>
        </a:bodyPr>
        <a:lstStyle/>
        <a:p>
          <a:pPr lvl="0" algn="l" defTabSz="1244600">
            <a:lnSpc>
              <a:spcPct val="90000"/>
            </a:lnSpc>
            <a:spcBef>
              <a:spcPct val="0"/>
            </a:spcBef>
            <a:spcAft>
              <a:spcPct val="35000"/>
            </a:spcAft>
          </a:pPr>
          <a:r>
            <a:rPr lang="en-US" sz="2800" b="1" kern="1200" dirty="0">
              <a:solidFill>
                <a:srgbClr val="FFFFFF"/>
              </a:solidFill>
              <a:latin typeface="Arial" panose="020B0604020202020204" pitchFamily="34" charset="0"/>
              <a:cs typeface="Arial" panose="020B0604020202020204" pitchFamily="34" charset="0"/>
            </a:rPr>
            <a:t>III. </a:t>
          </a:r>
          <a:r>
            <a:rPr lang="en-US" sz="2800" b="1" kern="1200" dirty="0" err="1">
              <a:solidFill>
                <a:srgbClr val="FFFFFF"/>
              </a:solidFill>
              <a:latin typeface="Arial" panose="020B0604020202020204" pitchFamily="34" charset="0"/>
              <a:cs typeface="Arial" panose="020B0604020202020204" pitchFamily="34" charset="0"/>
            </a:rPr>
            <a:t>Nguyên</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nhân</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suy</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giảm</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đa</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dạng</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sinh</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học</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và</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hậu</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quả</a:t>
          </a:r>
          <a:r>
            <a:rPr lang="en-US" sz="2800" b="1" kern="1200" dirty="0">
              <a:solidFill>
                <a:srgbClr val="FFFFFF"/>
              </a:solidFill>
              <a:latin typeface="Arial" panose="020B0604020202020204" pitchFamily="34" charset="0"/>
              <a:cs typeface="Arial" panose="020B0604020202020204" pitchFamily="34" charset="0"/>
            </a:rPr>
            <a:t>.</a:t>
          </a:r>
        </a:p>
      </dsp:txBody>
      <dsp:txXfrm>
        <a:off x="1041206" y="2790187"/>
        <a:ext cx="6658356" cy="797137"/>
      </dsp:txXfrm>
    </dsp:sp>
    <dsp:sp modelId="{97D11239-95F4-4362-A288-547262530941}">
      <dsp:nvSpPr>
        <dsp:cNvPr id="0" name=""/>
        <dsp:cNvSpPr/>
      </dsp:nvSpPr>
      <dsp:spPr>
        <a:xfrm>
          <a:off x="542995" y="2690545"/>
          <a:ext cx="996421" cy="99642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A51873-3602-4E75-98BA-48F60EAEFC23}">
      <dsp:nvSpPr>
        <dsp:cNvPr id="0" name=""/>
        <dsp:cNvSpPr/>
      </dsp:nvSpPr>
      <dsp:spPr>
        <a:xfrm>
          <a:off x="584189" y="3986101"/>
          <a:ext cx="7115373" cy="797137"/>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2728" tIns="71120" rIns="71120" bIns="71120" numCol="1" spcCol="1270" anchor="ctr" anchorCtr="0">
          <a:noAutofit/>
        </a:bodyPr>
        <a:lstStyle/>
        <a:p>
          <a:pPr lvl="0" algn="l" defTabSz="1244600">
            <a:lnSpc>
              <a:spcPct val="90000"/>
            </a:lnSpc>
            <a:spcBef>
              <a:spcPct val="0"/>
            </a:spcBef>
            <a:spcAft>
              <a:spcPct val="35000"/>
            </a:spcAft>
          </a:pPr>
          <a:r>
            <a:rPr lang="en-US" sz="2800" b="1" kern="1200" dirty="0">
              <a:solidFill>
                <a:srgbClr val="FFFFFF"/>
              </a:solidFill>
              <a:latin typeface="Arial" panose="020B0604020202020204" pitchFamily="34" charset="0"/>
              <a:cs typeface="Arial" panose="020B0604020202020204" pitchFamily="34" charset="0"/>
            </a:rPr>
            <a:t>IV. </a:t>
          </a:r>
          <a:r>
            <a:rPr lang="en-US" sz="2800" b="1" kern="1200" dirty="0" err="1">
              <a:solidFill>
                <a:srgbClr val="FFFFFF"/>
              </a:solidFill>
              <a:latin typeface="Arial" panose="020B0604020202020204" pitchFamily="34" charset="0"/>
              <a:cs typeface="Arial" panose="020B0604020202020204" pitchFamily="34" charset="0"/>
            </a:rPr>
            <a:t>Bảo</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vệ</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đa</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dạng</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sinh</a:t>
          </a:r>
          <a:r>
            <a:rPr lang="en-US" sz="2800" b="1" kern="1200" dirty="0">
              <a:solidFill>
                <a:srgbClr val="FFFFFF"/>
              </a:solidFill>
              <a:latin typeface="Arial" panose="020B0604020202020204" pitchFamily="34" charset="0"/>
              <a:cs typeface="Arial" panose="020B0604020202020204" pitchFamily="34" charset="0"/>
            </a:rPr>
            <a:t> </a:t>
          </a:r>
          <a:r>
            <a:rPr lang="en-US" sz="2800" b="1" kern="1200" dirty="0" err="1">
              <a:solidFill>
                <a:srgbClr val="FFFFFF"/>
              </a:solidFill>
              <a:latin typeface="Arial" panose="020B0604020202020204" pitchFamily="34" charset="0"/>
              <a:cs typeface="Arial" panose="020B0604020202020204" pitchFamily="34" charset="0"/>
            </a:rPr>
            <a:t>học</a:t>
          </a:r>
          <a:r>
            <a:rPr lang="en-US" sz="2800" b="1" kern="1200">
              <a:solidFill>
                <a:srgbClr val="FFFFFF"/>
              </a:solidFill>
              <a:latin typeface="Arial" panose="020B0604020202020204" pitchFamily="34" charset="0"/>
              <a:cs typeface="Arial" panose="020B0604020202020204" pitchFamily="34" charset="0"/>
            </a:rPr>
            <a:t>.</a:t>
          </a:r>
          <a:endParaRPr lang="en-US" sz="2800" b="1" kern="1200" dirty="0">
            <a:solidFill>
              <a:srgbClr val="FFFFFF"/>
            </a:solidFill>
            <a:latin typeface="Arial" panose="020B0604020202020204" pitchFamily="34" charset="0"/>
            <a:cs typeface="Arial" panose="020B0604020202020204" pitchFamily="34" charset="0"/>
          </a:endParaRPr>
        </a:p>
      </dsp:txBody>
      <dsp:txXfrm>
        <a:off x="584189" y="3986101"/>
        <a:ext cx="7115373" cy="797137"/>
      </dsp:txXfrm>
    </dsp:sp>
    <dsp:sp modelId="{39E39651-F3D1-43DE-9A26-244E28ABA243}">
      <dsp:nvSpPr>
        <dsp:cNvPr id="0" name=""/>
        <dsp:cNvSpPr/>
      </dsp:nvSpPr>
      <dsp:spPr>
        <a:xfrm>
          <a:off x="85978" y="3886459"/>
          <a:ext cx="996421" cy="99642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smtClean="0">
                <a:latin typeface="+mn-lt"/>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E46B90A5-B42C-4FA8-886D-7A26C5081113}" type="datetimeFigureOut">
              <a:rPr lang="en-US"/>
              <a:pPr>
                <a:defRPr/>
              </a:pPr>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smtClean="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16F8EFD5-6A82-4D0F-B285-429BCAC2473B}" type="slidenum">
              <a:rPr lang="en-US"/>
              <a:pPr>
                <a:defRPr/>
              </a:pPr>
              <a:t>‹#›</a:t>
            </a:fld>
            <a:endParaRPr lang="en-US"/>
          </a:p>
        </p:txBody>
      </p:sp>
    </p:spTree>
    <p:extLst>
      <p:ext uri="{BB962C8B-B14F-4D97-AF65-F5344CB8AC3E}">
        <p14:creationId xmlns:p14="http://schemas.microsoft.com/office/powerpoint/2010/main" val="18013462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vi-VN"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E2AB55-064A-434A-BCF6-FEBEDC5CE84D}" type="slidenum">
              <a:rPr lang="en-US" altLang="en-US">
                <a:latin typeface="Times New Roman" panose="02020603050405020304" pitchFamily="18" charset="0"/>
              </a:rPr>
              <a:pPr fontAlgn="base">
                <a:spcBef>
                  <a:spcPct val="0"/>
                </a:spcBef>
                <a:spcAft>
                  <a:spcPct val="0"/>
                </a:spcAft>
              </a:pPr>
              <a:t>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905796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7EC2F12-070E-40BF-9777-054D459B35A3}" type="datetimeFigureOut">
              <a:rPr lang="en-US"/>
              <a:pPr>
                <a:defRPr/>
              </a:pPr>
              <a:t>4/17/2025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6926B1-B4CE-46B6-82D8-F3E473D02A6D}" type="slidenum">
              <a:rPr lang="en-US"/>
              <a:pPr>
                <a:defRPr/>
              </a:pPr>
              <a:t>‹#›</a:t>
            </a:fld>
            <a:endParaRPr lang="en-US"/>
          </a:p>
        </p:txBody>
      </p:sp>
    </p:spTree>
    <p:extLst>
      <p:ext uri="{BB962C8B-B14F-4D97-AF65-F5344CB8AC3E}">
        <p14:creationId xmlns:p14="http://schemas.microsoft.com/office/powerpoint/2010/main" val="3021228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527FD92-0EF3-4BAF-A09F-358A8F47BF2E}" type="datetimeFigureOut">
              <a:rPr lang="en-US"/>
              <a:pPr>
                <a:defRPr/>
              </a:pPr>
              <a:t>4/17/2025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B6A41B-7444-435A-A093-67EA5809389E}" type="slidenum">
              <a:rPr lang="en-US"/>
              <a:pPr>
                <a:defRPr/>
              </a:pPr>
              <a:t>‹#›</a:t>
            </a:fld>
            <a:endParaRPr lang="en-US"/>
          </a:p>
        </p:txBody>
      </p:sp>
    </p:spTree>
    <p:extLst>
      <p:ext uri="{BB962C8B-B14F-4D97-AF65-F5344CB8AC3E}">
        <p14:creationId xmlns:p14="http://schemas.microsoft.com/office/powerpoint/2010/main" val="2355866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C711F60-296E-4B55-8D88-3E1C9457DE33}" type="datetimeFigureOut">
              <a:rPr lang="en-US"/>
              <a:pPr>
                <a:defRPr/>
              </a:pPr>
              <a:t>4/17/2025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817AAC-D412-4A90-B087-5BC0FFB2B710}" type="slidenum">
              <a:rPr lang="en-US"/>
              <a:pPr>
                <a:defRPr/>
              </a:pPr>
              <a:t>‹#›</a:t>
            </a:fld>
            <a:endParaRPr lang="en-US"/>
          </a:p>
        </p:txBody>
      </p:sp>
    </p:spTree>
    <p:extLst>
      <p:ext uri="{BB962C8B-B14F-4D97-AF65-F5344CB8AC3E}">
        <p14:creationId xmlns:p14="http://schemas.microsoft.com/office/powerpoint/2010/main" val="215474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3114465-629C-4F1D-BB61-C78587F4EA3A}" type="datetimeFigureOut">
              <a:rPr lang="en-US"/>
              <a:pPr>
                <a:defRPr/>
              </a:pPr>
              <a:t>4/17/2025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0CF9DA-71A1-4810-BB46-D293026ED430}" type="slidenum">
              <a:rPr lang="en-US"/>
              <a:pPr>
                <a:defRPr/>
              </a:pPr>
              <a:t>‹#›</a:t>
            </a:fld>
            <a:endParaRPr lang="en-US"/>
          </a:p>
        </p:txBody>
      </p:sp>
    </p:spTree>
    <p:extLst>
      <p:ext uri="{BB962C8B-B14F-4D97-AF65-F5344CB8AC3E}">
        <p14:creationId xmlns:p14="http://schemas.microsoft.com/office/powerpoint/2010/main" val="4010898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414BBB9-C86B-4B82-8B9B-F46BE98BFBD8}" type="datetimeFigureOut">
              <a:rPr lang="en-US"/>
              <a:pPr>
                <a:defRPr/>
              </a:pPr>
              <a:t>4/17/2025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AB6119-57F2-4BC6-8E20-2CD6522360B2}" type="slidenum">
              <a:rPr lang="en-US"/>
              <a:pPr>
                <a:defRPr/>
              </a:pPr>
              <a:t>‹#›</a:t>
            </a:fld>
            <a:endParaRPr lang="en-US"/>
          </a:p>
        </p:txBody>
      </p:sp>
    </p:spTree>
    <p:extLst>
      <p:ext uri="{BB962C8B-B14F-4D97-AF65-F5344CB8AC3E}">
        <p14:creationId xmlns:p14="http://schemas.microsoft.com/office/powerpoint/2010/main" val="2073007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A89CE40-C464-49DC-A521-8262EADA1069}" type="datetimeFigureOut">
              <a:rPr lang="en-US"/>
              <a:pPr>
                <a:defRPr/>
              </a:pPr>
              <a:t>4/17/2025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7F9D67-9140-44FA-A62B-622C144E7561}" type="slidenum">
              <a:rPr lang="en-US"/>
              <a:pPr>
                <a:defRPr/>
              </a:pPr>
              <a:t>‹#›</a:t>
            </a:fld>
            <a:endParaRPr lang="en-US"/>
          </a:p>
        </p:txBody>
      </p:sp>
    </p:spTree>
    <p:extLst>
      <p:ext uri="{BB962C8B-B14F-4D97-AF65-F5344CB8AC3E}">
        <p14:creationId xmlns:p14="http://schemas.microsoft.com/office/powerpoint/2010/main" val="338954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5496AB-A463-4DBB-80A6-2D33BD705389}" type="datetimeFigureOut">
              <a:rPr lang="en-US"/>
              <a:pPr>
                <a:defRPr/>
              </a:pPr>
              <a:t>4/17/2025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CCF751-823E-494B-8084-1FBA8EF37775}" type="slidenum">
              <a:rPr lang="en-US"/>
              <a:pPr>
                <a:defRPr/>
              </a:pPr>
              <a:t>‹#›</a:t>
            </a:fld>
            <a:endParaRPr lang="en-US"/>
          </a:p>
        </p:txBody>
      </p:sp>
    </p:spTree>
    <p:extLst>
      <p:ext uri="{BB962C8B-B14F-4D97-AF65-F5344CB8AC3E}">
        <p14:creationId xmlns:p14="http://schemas.microsoft.com/office/powerpoint/2010/main" val="472459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AC8A7C5-78BB-4EF0-B0F8-363C75C94B47}" type="datetimeFigureOut">
              <a:rPr lang="en-US"/>
              <a:pPr>
                <a:defRPr/>
              </a:pPr>
              <a:t>4/17/2025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B0366C8-5735-4464-A663-4C2A570352AE}" type="slidenum">
              <a:rPr lang="en-US"/>
              <a:pPr>
                <a:defRPr/>
              </a:pPr>
              <a:t>‹#›</a:t>
            </a:fld>
            <a:endParaRPr lang="en-US"/>
          </a:p>
        </p:txBody>
      </p:sp>
    </p:spTree>
    <p:extLst>
      <p:ext uri="{BB962C8B-B14F-4D97-AF65-F5344CB8AC3E}">
        <p14:creationId xmlns:p14="http://schemas.microsoft.com/office/powerpoint/2010/main" val="398346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6167CFB-A071-4C88-B09F-C3E7F95619E3}" type="datetimeFigureOut">
              <a:rPr lang="en-US"/>
              <a:pPr>
                <a:defRPr/>
              </a:pPr>
              <a:t>4/17/2025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D4BC551-5245-4161-8090-92B973054E68}" type="slidenum">
              <a:rPr lang="en-US"/>
              <a:pPr>
                <a:defRPr/>
              </a:pPr>
              <a:t>‹#›</a:t>
            </a:fld>
            <a:endParaRPr lang="en-US"/>
          </a:p>
        </p:txBody>
      </p:sp>
    </p:spTree>
    <p:extLst>
      <p:ext uri="{BB962C8B-B14F-4D97-AF65-F5344CB8AC3E}">
        <p14:creationId xmlns:p14="http://schemas.microsoft.com/office/powerpoint/2010/main" val="2617238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6C9440-CBDB-498B-9DD6-6FF1C400039B}" type="datetimeFigureOut">
              <a:rPr lang="en-US"/>
              <a:pPr>
                <a:defRPr/>
              </a:pPr>
              <a:t>4/17/2025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A746F6F-5201-4DA1-B70D-1236779A6912}" type="slidenum">
              <a:rPr lang="en-US"/>
              <a:pPr>
                <a:defRPr/>
              </a:pPr>
              <a:t>‹#›</a:t>
            </a:fld>
            <a:endParaRPr lang="en-US"/>
          </a:p>
        </p:txBody>
      </p:sp>
    </p:spTree>
    <p:extLst>
      <p:ext uri="{BB962C8B-B14F-4D97-AF65-F5344CB8AC3E}">
        <p14:creationId xmlns:p14="http://schemas.microsoft.com/office/powerpoint/2010/main" val="2990519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smtClean="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B65A56-E56E-4A71-88A7-02D21D2DEBB4}" type="datetimeFigureOut">
              <a:rPr lang="en-US"/>
              <a:pPr>
                <a:defRPr/>
              </a:pPr>
              <a:t>4/17/2025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4E096A-5FBC-4A11-91BA-48111922EE46}" type="slidenum">
              <a:rPr lang="en-US"/>
              <a:pPr>
                <a:defRPr/>
              </a:pPr>
              <a:t>‹#›</a:t>
            </a:fld>
            <a:endParaRPr lang="en-US"/>
          </a:p>
        </p:txBody>
      </p:sp>
    </p:spTree>
    <p:extLst>
      <p:ext uri="{BB962C8B-B14F-4D97-AF65-F5344CB8AC3E}">
        <p14:creationId xmlns:p14="http://schemas.microsoft.com/office/powerpoint/2010/main" val="3241099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smtClean="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7F1426A-275C-4AEC-B443-D58C3270BE89}" type="datetimeFigureOut">
              <a:rPr lang="en-US"/>
              <a:pPr>
                <a:defRPr/>
              </a:pPr>
              <a:t>4/17/2025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87B9B3E-127E-4489-9536-7F80B9FF22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video" Target="file:///D:\D&#7919;%20Li&#7879;u%20Ph&#432;&#417;ng\Chuy&#234;n%20m&#244;n%2021-22\GA%205512-L&#7899;p%206\KHTN6%20-%20KNTTVSC%20-%20Ba&#768;i%2038%20(2%20tie&#770;&#769;t)-%20Hoang%20Phuong\Suy%20gi&#7843;m%20&#273;a%20d&#7841;ng%20sinh%20h&#7885;c.mp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jpeg"/><Relationship Id="rId16"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hyperlink" Target="B&#224;i%2038%20(2%20ti&#7871;t)-%20Hoang%20Phuong-Ti&#7871;t%202.ppt#20. PowerPoint Presentation" TargetMode="External"/><Relationship Id="rId18" Type="http://schemas.openxmlformats.org/officeDocument/2006/relationships/image" Target="../media/image60.png"/><Relationship Id="rId26" Type="http://schemas.openxmlformats.org/officeDocument/2006/relationships/image" Target="../media/image66.png"/><Relationship Id="rId3" Type="http://schemas.openxmlformats.org/officeDocument/2006/relationships/image" Target="../media/image51.png"/><Relationship Id="rId21" Type="http://schemas.openxmlformats.org/officeDocument/2006/relationships/image" Target="../media/image62.png"/><Relationship Id="rId7" Type="http://schemas.openxmlformats.org/officeDocument/2006/relationships/image" Target="../media/image55.png"/><Relationship Id="rId12" Type="http://schemas.openxmlformats.org/officeDocument/2006/relationships/image" Target="../media/image57.png"/><Relationship Id="rId17" Type="http://schemas.openxmlformats.org/officeDocument/2006/relationships/hyperlink" Target="B&#224;i%2038%20(2%20ti&#7871;t)-%20Hoang%20Phuong-Ti&#7871;t%202.ppt#21. PowerPoint Presentation" TargetMode="External"/><Relationship Id="rId25" Type="http://schemas.openxmlformats.org/officeDocument/2006/relationships/image" Target="../media/image65.png"/><Relationship Id="rId2" Type="http://schemas.openxmlformats.org/officeDocument/2006/relationships/image" Target="../media/image48.jpeg"/><Relationship Id="rId16" Type="http://schemas.openxmlformats.org/officeDocument/2006/relationships/image" Target="../media/image59.png"/><Relationship Id="rId20" Type="http://schemas.openxmlformats.org/officeDocument/2006/relationships/image" Target="../media/image61.png"/><Relationship Id="rId29"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hyperlink" Target="B&#224;i%2038%20(2%20ti&#7871;t)-%20Hoang%20Phuong-%20&#272;&#227;%20s&#7917;a.ppt#33. H&#431;&#7898;NG D&#7850;N V&#7872; NH&#192;" TargetMode="External"/><Relationship Id="rId24" Type="http://schemas.openxmlformats.org/officeDocument/2006/relationships/image" Target="../media/image44.png"/><Relationship Id="rId32" Type="http://schemas.openxmlformats.org/officeDocument/2006/relationships/image" Target="../media/image71.png"/><Relationship Id="rId5" Type="http://schemas.openxmlformats.org/officeDocument/2006/relationships/image" Target="../media/image53.png"/><Relationship Id="rId15" Type="http://schemas.openxmlformats.org/officeDocument/2006/relationships/hyperlink" Target="B&#224;i%2038%20(2%20ti&#7871;t)-%20Hoang%20Phuong-Ti&#7871;t%202.ppt#19. PowerPoint Presentation" TargetMode="External"/><Relationship Id="rId23" Type="http://schemas.openxmlformats.org/officeDocument/2006/relationships/image" Target="../media/image64.png"/><Relationship Id="rId28" Type="http://schemas.openxmlformats.org/officeDocument/2006/relationships/image" Target="../media/image68.png"/><Relationship Id="rId10" Type="http://schemas.openxmlformats.org/officeDocument/2006/relationships/image" Target="../media/image41.png"/><Relationship Id="rId19" Type="http://schemas.openxmlformats.org/officeDocument/2006/relationships/hyperlink" Target="B&#224;i%2038%20(2%20ti&#7871;t)-%20Hoang%20Phuong-Ti&#7871;t%202.ppt#22. PowerPoint Presentation" TargetMode="External"/><Relationship Id="rId31" Type="http://schemas.openxmlformats.org/officeDocument/2006/relationships/image" Target="../media/image40.png"/><Relationship Id="rId4" Type="http://schemas.openxmlformats.org/officeDocument/2006/relationships/image" Target="../media/image52.png"/><Relationship Id="rId9" Type="http://schemas.openxmlformats.org/officeDocument/2006/relationships/hyperlink" Target="B&#224;i%2038%20(2%20ti&#7871;t)-%20Hoang%20Phuong-Ti&#7871;t%202.ppt#18. PowerPoint Presentation" TargetMode="External"/><Relationship Id="rId14" Type="http://schemas.openxmlformats.org/officeDocument/2006/relationships/image" Target="../media/image58.png"/><Relationship Id="rId22" Type="http://schemas.openxmlformats.org/officeDocument/2006/relationships/image" Target="../media/image63.png"/><Relationship Id="rId27" Type="http://schemas.openxmlformats.org/officeDocument/2006/relationships/image" Target="../media/image67.png"/><Relationship Id="rId30"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B&#224;i%2038%20(2%20ti&#7871;t)-%20Hoang%20Phuong-Ti&#7871;t%202.ppt#17. PowerPoint Presentation"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B&#224;i%2038%20(2%20ti&#7871;t)-%20Hoang%20Phuong-Ti&#7871;t%202.ppt#17. PowerPoint Presentatio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B&#224;i%2038%20(2%20ti&#7871;t)-%20Hoang%20Phuong-Ti&#7871;t%202.ppt#17. PowerPoint Presentatio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B&#224;i%2038%20(2%20ti&#7871;t)-%20Hoang%20Phuong-Ti&#7871;t%202.ppt#17. PowerPoint Presentatio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hyperlink" Target="B&#224;i%2038%20(2%20ti&#7871;t)-%20Hoang%20Phuong-Ti&#7871;t%202.ppt#17. PowerPoint Presentation"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28600"/>
            <a:ext cx="9037638"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4495800" y="3197225"/>
            <a:ext cx="4114800" cy="996950"/>
          </a:xfrm>
          <a:prstGeom prst="rect">
            <a:avLst/>
          </a:prstGeom>
          <a:solidFill>
            <a:schemeClr val="accent6">
              <a:lumMod val="40000"/>
              <a:lumOff val="60000"/>
            </a:schemeClr>
          </a:solidFill>
          <a:ln>
            <a:noFill/>
          </a:ln>
        </p:spPr>
        <p:txBody>
          <a:bodyPr anchor="ct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3200" b="1" dirty="0" smtClean="0">
                <a:solidFill>
                  <a:srgbClr val="008000"/>
                </a:solidFill>
                <a:latin typeface="Arial" panose="020B0604020202020204" pitchFamily="34" charset="0"/>
                <a:cs typeface="Arial" panose="020B0604020202020204" pitchFamily="34" charset="0"/>
              </a:rPr>
              <a:t>TIẾT 56+57. BÀI </a:t>
            </a:r>
            <a:r>
              <a:rPr lang="en-US" sz="3200" b="1" dirty="0">
                <a:solidFill>
                  <a:srgbClr val="008000"/>
                </a:solidFill>
                <a:latin typeface="Arial" panose="020B0604020202020204" pitchFamily="34" charset="0"/>
                <a:cs typeface="Arial" panose="020B0604020202020204" pitchFamily="34" charset="0"/>
              </a:rPr>
              <a:t>38: </a:t>
            </a:r>
            <a:br>
              <a:rPr lang="en-US" sz="3200" b="1" dirty="0">
                <a:solidFill>
                  <a:srgbClr val="008000"/>
                </a:solidFill>
                <a:latin typeface="Arial" panose="020B0604020202020204" pitchFamily="34" charset="0"/>
                <a:cs typeface="Arial" panose="020B0604020202020204" pitchFamily="34" charset="0"/>
              </a:rPr>
            </a:br>
            <a:r>
              <a:rPr lang="en-US" sz="3200" b="1" dirty="0">
                <a:solidFill>
                  <a:srgbClr val="008000"/>
                </a:solidFill>
                <a:latin typeface="Arial" panose="020B0604020202020204" pitchFamily="34" charset="0"/>
                <a:cs typeface="Arial" panose="020B0604020202020204" pitchFamily="34" charset="0"/>
              </a:rPr>
              <a:t>ĐA DẠNG SINH HỌC </a:t>
            </a:r>
            <a:endParaRPr lang="vi-VN" sz="3200" b="1" dirty="0">
              <a:solidFill>
                <a:srgbClr val="008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1676400" y="196850"/>
            <a:ext cx="8620125" cy="523875"/>
          </a:xfrm>
          <a:prstGeom prst="rect">
            <a:avLst/>
          </a:prstGeom>
          <a:solidFill>
            <a:srgbClr val="002060"/>
          </a:solidFill>
          <a:ln w="9525">
            <a:solidFill>
              <a:schemeClr val="bg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chemeClr val="bg1"/>
                </a:solidFill>
                <a:latin typeface="Times New Roman" panose="02020603050405020304" pitchFamily="18" charset="0"/>
              </a:rPr>
              <a:t>II. Vai trò của đa dạng sinh học là gì?</a:t>
            </a:r>
          </a:p>
        </p:txBody>
      </p:sp>
      <p:sp>
        <p:nvSpPr>
          <p:cNvPr id="3" name="Rectangle 2"/>
          <p:cNvSpPr>
            <a:spLocks noChangeArrowheads="1"/>
          </p:cNvSpPr>
          <p:nvPr/>
        </p:nvSpPr>
        <p:spPr bwMode="auto">
          <a:xfrm>
            <a:off x="1730375" y="942975"/>
            <a:ext cx="8763000" cy="954088"/>
          </a:xfrm>
          <a:prstGeom prst="rect">
            <a:avLst/>
          </a:prstGeom>
          <a:noFill/>
          <a:ln>
            <a:noFill/>
          </a:ln>
        </p:spPr>
        <p:txBody>
          <a:bodyPr>
            <a:spAutoFit/>
          </a:bodyPr>
          <a:lstStyle/>
          <a:p>
            <a:pPr marL="514350" indent="-514350" eaLnBrk="1" fontAlgn="auto" hangingPunct="1">
              <a:spcBef>
                <a:spcPts val="0"/>
              </a:spcBef>
              <a:spcAft>
                <a:spcPts val="0"/>
              </a:spcAft>
              <a:buFontTx/>
              <a:buAutoNum type="arabicPeriod"/>
              <a:defRPr/>
            </a:pPr>
            <a:r>
              <a:rPr lang="en-US" sz="2800">
                <a:solidFill>
                  <a:srgbClr val="C00000"/>
                </a:solidFill>
                <a:latin typeface="+mn-lt"/>
              </a:rPr>
              <a:t>Vai trò của đa dạng sinh học trong tự nhiên</a:t>
            </a:r>
          </a:p>
          <a:p>
            <a:pPr eaLnBrk="1" fontAlgn="auto" hangingPunct="1">
              <a:spcBef>
                <a:spcPts val="0"/>
              </a:spcBef>
              <a:spcAft>
                <a:spcPts val="0"/>
              </a:spcAft>
              <a:defRPr/>
            </a:pPr>
            <a:r>
              <a:rPr lang="en-US" sz="2800">
                <a:solidFill>
                  <a:srgbClr val="002060"/>
                </a:solidFill>
                <a:latin typeface="+mn-lt"/>
              </a:rPr>
              <a:t>- Đa dạng sinh học giúp duy trì sự sống trên trái đất.</a:t>
            </a:r>
            <a:endParaRPr lang="vi-VN" sz="2800">
              <a:solidFill>
                <a:srgbClr val="002060"/>
              </a:solidFill>
              <a:latin typeface="+mn-lt"/>
            </a:endParaRPr>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3352800"/>
            <a:ext cx="88646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a:spLocks noChangeArrowheads="1"/>
          </p:cNvSpPr>
          <p:nvPr/>
        </p:nvSpPr>
        <p:spPr bwMode="auto">
          <a:xfrm>
            <a:off x="1752600" y="2093913"/>
            <a:ext cx="8763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C00000"/>
                </a:solidFill>
                <a:latin typeface="Times New Roman" panose="02020603050405020304" pitchFamily="18" charset="0"/>
              </a:rPr>
              <a:t>2. Vai trò của đa dạng sinh học đối với con người</a:t>
            </a:r>
          </a:p>
          <a:p>
            <a:pPr eaLnBrk="1" hangingPunct="1">
              <a:lnSpc>
                <a:spcPct val="100000"/>
              </a:lnSpc>
              <a:spcBef>
                <a:spcPct val="0"/>
              </a:spcBef>
              <a:buFontTx/>
              <a:buNone/>
            </a:pPr>
            <a:endParaRPr lang="vi-VN" altLang="en-US">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34820"/>
                                        </p:tgtEl>
                                        <p:attrNameLst>
                                          <p:attrName>style.visibility</p:attrName>
                                        </p:attrNameLst>
                                      </p:cBhvr>
                                      <p:to>
                                        <p:strVal val="visible"/>
                                      </p:to>
                                    </p:set>
                                    <p:anim calcmode="lin" valueType="num">
                                      <p:cBhvr>
                                        <p:cTn id="12" dur="500" fill="hold"/>
                                        <p:tgtEl>
                                          <p:spTgt spid="34820"/>
                                        </p:tgtEl>
                                        <p:attrNameLst>
                                          <p:attrName>ppt_w</p:attrName>
                                        </p:attrNameLst>
                                      </p:cBhvr>
                                      <p:tavLst>
                                        <p:tav tm="0">
                                          <p:val>
                                            <p:fltVal val="0"/>
                                          </p:val>
                                        </p:tav>
                                        <p:tav tm="100000">
                                          <p:val>
                                            <p:strVal val="#ppt_w"/>
                                          </p:val>
                                        </p:tav>
                                      </p:tavLst>
                                    </p:anim>
                                    <p:anim calcmode="lin" valueType="num">
                                      <p:cBhvr>
                                        <p:cTn id="13" dur="500" fill="hold"/>
                                        <p:tgtEl>
                                          <p:spTgt spid="34820"/>
                                        </p:tgtEl>
                                        <p:attrNameLst>
                                          <p:attrName>ppt_h</p:attrName>
                                        </p:attrNameLst>
                                      </p:cBhvr>
                                      <p:tavLst>
                                        <p:tav tm="0">
                                          <p:val>
                                            <p:fltVal val="0"/>
                                          </p:val>
                                        </p:tav>
                                        <p:tav tm="100000">
                                          <p:val>
                                            <p:strVal val="#ppt_h"/>
                                          </p:val>
                                        </p:tav>
                                      </p:tavLst>
                                    </p:anim>
                                    <p:animEffect transition="in" filter="fade">
                                      <p:cBhvr>
                                        <p:cTn id="14" dur="500"/>
                                        <p:tgtEl>
                                          <p:spTgt spid="348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1676400" y="152400"/>
            <a:ext cx="8620125" cy="523875"/>
          </a:xfrm>
          <a:prstGeom prst="rect">
            <a:avLst/>
          </a:prstGeom>
          <a:solidFill>
            <a:srgbClr val="002060"/>
          </a:solidFill>
          <a:ln w="9525">
            <a:solidFill>
              <a:schemeClr val="bg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chemeClr val="bg1"/>
                </a:solidFill>
                <a:latin typeface="Times New Roman" panose="02020603050405020304" pitchFamily="18" charset="0"/>
              </a:rPr>
              <a:t>II. Vai trò của đa dạng sinh học là gì?</a:t>
            </a:r>
          </a:p>
        </p:txBody>
      </p:sp>
      <p:pic>
        <p:nvPicPr>
          <p:cNvPr id="92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20725"/>
            <a:ext cx="8686800" cy="621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1000" fill="hold"/>
                                        <p:tgtEl>
                                          <p:spTgt spid="9219"/>
                                        </p:tgtEl>
                                        <p:attrNameLst>
                                          <p:attrName>ppt_w</p:attrName>
                                        </p:attrNameLst>
                                      </p:cBhvr>
                                      <p:tavLst>
                                        <p:tav tm="0">
                                          <p:val>
                                            <p:fltVal val="0"/>
                                          </p:val>
                                        </p:tav>
                                        <p:tav tm="100000">
                                          <p:val>
                                            <p:strVal val="#ppt_w"/>
                                          </p:val>
                                        </p:tav>
                                      </p:tavLst>
                                    </p:anim>
                                    <p:anim calcmode="lin" valueType="num">
                                      <p:cBhvr>
                                        <p:cTn id="8" dur="1000" fill="hold"/>
                                        <p:tgtEl>
                                          <p:spTgt spid="9219"/>
                                        </p:tgtEl>
                                        <p:attrNameLst>
                                          <p:attrName>ppt_h</p:attrName>
                                        </p:attrNameLst>
                                      </p:cBhvr>
                                      <p:tavLst>
                                        <p:tav tm="0">
                                          <p:val>
                                            <p:fltVal val="0"/>
                                          </p:val>
                                        </p:tav>
                                        <p:tav tm="100000">
                                          <p:val>
                                            <p:strVal val="#ppt_h"/>
                                          </p:val>
                                        </p:tav>
                                      </p:tavLst>
                                    </p:anim>
                                    <p:anim calcmode="lin" valueType="num">
                                      <p:cBhvr>
                                        <p:cTn id="9" dur="1000" fill="hold"/>
                                        <p:tgtEl>
                                          <p:spTgt spid="9219"/>
                                        </p:tgtEl>
                                        <p:attrNameLst>
                                          <p:attrName>style.rotation</p:attrName>
                                        </p:attrNameLst>
                                      </p:cBhvr>
                                      <p:tavLst>
                                        <p:tav tm="0">
                                          <p:val>
                                            <p:fltVal val="90"/>
                                          </p:val>
                                        </p:tav>
                                        <p:tav tm="100000">
                                          <p:val>
                                            <p:fltVal val="0"/>
                                          </p:val>
                                        </p:tav>
                                      </p:tavLst>
                                    </p:anim>
                                    <p:animEffect transition="in" filter="fade">
                                      <p:cBhvr>
                                        <p:cTn id="10" dur="10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1676400" y="196850"/>
            <a:ext cx="8620125" cy="523875"/>
          </a:xfrm>
          <a:prstGeom prst="rect">
            <a:avLst/>
          </a:prstGeom>
          <a:solidFill>
            <a:srgbClr val="002060"/>
          </a:solidFill>
          <a:ln w="9525">
            <a:solidFill>
              <a:schemeClr val="bg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chemeClr val="bg1"/>
                </a:solidFill>
                <a:latin typeface="Times New Roman" panose="02020603050405020304" pitchFamily="18" charset="0"/>
              </a:rPr>
              <a:t>II. Vai trò của đa dạng sinh học là gì?</a:t>
            </a:r>
          </a:p>
        </p:txBody>
      </p:sp>
      <p:sp>
        <p:nvSpPr>
          <p:cNvPr id="3" name="Rectangle 2"/>
          <p:cNvSpPr>
            <a:spLocks noChangeArrowheads="1"/>
          </p:cNvSpPr>
          <p:nvPr/>
        </p:nvSpPr>
        <p:spPr bwMode="auto">
          <a:xfrm>
            <a:off x="1730375" y="942975"/>
            <a:ext cx="8763000" cy="954088"/>
          </a:xfrm>
          <a:prstGeom prst="rect">
            <a:avLst/>
          </a:prstGeom>
          <a:noFill/>
          <a:ln>
            <a:noFill/>
          </a:ln>
        </p:spPr>
        <p:txBody>
          <a:bodyPr>
            <a:spAutoFit/>
          </a:bodyPr>
          <a:lstStyle/>
          <a:p>
            <a:pPr marL="514350" indent="-514350" eaLnBrk="1" fontAlgn="auto" hangingPunct="1">
              <a:spcBef>
                <a:spcPts val="0"/>
              </a:spcBef>
              <a:spcAft>
                <a:spcPts val="0"/>
              </a:spcAft>
              <a:buFontTx/>
              <a:buAutoNum type="arabicPeriod"/>
              <a:defRPr/>
            </a:pPr>
            <a:r>
              <a:rPr lang="en-US" sz="2800">
                <a:solidFill>
                  <a:srgbClr val="C00000"/>
                </a:solidFill>
                <a:latin typeface="+mn-lt"/>
              </a:rPr>
              <a:t>Vai trò của đa dạng sinh học trong tự nhiên</a:t>
            </a:r>
          </a:p>
          <a:p>
            <a:pPr eaLnBrk="1" fontAlgn="auto" hangingPunct="1">
              <a:spcBef>
                <a:spcPts val="0"/>
              </a:spcBef>
              <a:spcAft>
                <a:spcPts val="0"/>
              </a:spcAft>
              <a:defRPr/>
            </a:pPr>
            <a:r>
              <a:rPr lang="en-US" sz="2800">
                <a:solidFill>
                  <a:srgbClr val="002060"/>
                </a:solidFill>
                <a:latin typeface="+mn-lt"/>
              </a:rPr>
              <a:t>- Đa dạng sinh học giúp duy trì sự sống trên trái đất.</a:t>
            </a:r>
            <a:endParaRPr lang="vi-VN" sz="2800">
              <a:solidFill>
                <a:srgbClr val="002060"/>
              </a:solidFill>
              <a:latin typeface="+mn-lt"/>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000" y="4419600"/>
            <a:ext cx="8864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5" name="Rectangle 4"/>
          <p:cNvSpPr>
            <a:spLocks noChangeArrowheads="1"/>
          </p:cNvSpPr>
          <p:nvPr/>
        </p:nvSpPr>
        <p:spPr bwMode="auto">
          <a:xfrm>
            <a:off x="1752600" y="1905000"/>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C00000"/>
                </a:solidFill>
                <a:latin typeface="Times New Roman" panose="02020603050405020304" pitchFamily="18" charset="0"/>
              </a:rPr>
              <a:t>2. Vai trò của đa dạng sinh học đối với con người</a:t>
            </a:r>
          </a:p>
        </p:txBody>
      </p:sp>
      <p:sp>
        <p:nvSpPr>
          <p:cNvPr id="2" name="Rectangle 1"/>
          <p:cNvSpPr>
            <a:spLocks noChangeArrowheads="1"/>
          </p:cNvSpPr>
          <p:nvPr/>
        </p:nvSpPr>
        <p:spPr bwMode="auto">
          <a:xfrm>
            <a:off x="1752600" y="2374900"/>
            <a:ext cx="87407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2060"/>
                </a:solidFill>
                <a:latin typeface="Times New Roman" panose="02020603050405020304" pitchFamily="18" charset="0"/>
              </a:rPr>
              <a:t>- Cung cấp cho con người nguồn tài nguyên phong phú, cung cấp lương thực, thực phẩm và nhiều sản phẩm khác cho con người.</a:t>
            </a:r>
          </a:p>
          <a:p>
            <a:pPr eaLnBrk="1" hangingPunct="1">
              <a:lnSpc>
                <a:spcPct val="100000"/>
              </a:lnSpc>
              <a:spcBef>
                <a:spcPct val="0"/>
              </a:spcBef>
              <a:buFontTx/>
              <a:buNone/>
            </a:pPr>
            <a:r>
              <a:rPr lang="en-US" altLang="en-US">
                <a:solidFill>
                  <a:srgbClr val="002060"/>
                </a:solidFill>
                <a:latin typeface="Times New Roman" panose="02020603050405020304" pitchFamily="18" charset="0"/>
              </a:rPr>
              <a:t>- Ổn định hệ sinh thái.</a:t>
            </a:r>
            <a:endParaRPr lang="vi-VN" altLang="en-US">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432175"/>
            <a:ext cx="5889625" cy="341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663" y="3362325"/>
            <a:ext cx="3309937" cy="348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3650" y="76200"/>
            <a:ext cx="305435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6200"/>
            <a:ext cx="6078538"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09738" y="461963"/>
            <a:ext cx="8839200" cy="954087"/>
          </a:xfrm>
          <a:prstGeom prst="rect">
            <a:avLst/>
          </a:prstGeom>
          <a:solidFill>
            <a:srgbClr val="002060"/>
          </a:solidFill>
          <a:ln w="9525">
            <a:solidFill>
              <a:schemeClr val="bg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chemeClr val="bg1"/>
                </a:solidFill>
                <a:latin typeface="Times New Roman" panose="02020603050405020304" pitchFamily="18" charset="0"/>
              </a:rPr>
              <a:t>III. Nguyên nhân gây suy giảm đa dạng sinh học và hậu quả</a:t>
            </a:r>
          </a:p>
        </p:txBody>
      </p:sp>
      <p:graphicFrame>
        <p:nvGraphicFramePr>
          <p:cNvPr id="3" name="Table 2"/>
          <p:cNvGraphicFramePr>
            <a:graphicFrameLocks noGrp="1"/>
          </p:cNvGraphicFramePr>
          <p:nvPr/>
        </p:nvGraphicFramePr>
        <p:xfrm>
          <a:off x="1524000" y="1905000"/>
          <a:ext cx="9144000" cy="4175125"/>
        </p:xfrm>
        <a:graphic>
          <a:graphicData uri="http://schemas.openxmlformats.org/drawingml/2006/table">
            <a:tbl>
              <a:tblPr firstRow="1" bandRow="1">
                <a:tableStyleId>{5940675A-B579-460E-94D1-54222C63F5DA}</a:tableStyleId>
              </a:tblPr>
              <a:tblGrid>
                <a:gridCol w="4419602"/>
                <a:gridCol w="4724398"/>
              </a:tblGrid>
              <a:tr h="530219">
                <a:tc gridSpan="2">
                  <a:txBody>
                    <a:bodyPr/>
                    <a:lstStyle/>
                    <a:p>
                      <a:pPr algn="ctr"/>
                      <a:r>
                        <a:rPr lang="en-US" sz="2800" b="1">
                          <a:solidFill>
                            <a:srgbClr val="008000"/>
                          </a:solidFill>
                        </a:rPr>
                        <a:t>NGUYÊN</a:t>
                      </a:r>
                      <a:r>
                        <a:rPr lang="en-US" sz="2800" b="1" baseline="0">
                          <a:solidFill>
                            <a:srgbClr val="008000"/>
                          </a:solidFill>
                        </a:rPr>
                        <a:t> NHÂN</a:t>
                      </a:r>
                      <a:endParaRPr lang="vi-VN" sz="2800" b="1">
                        <a:solidFill>
                          <a:srgbClr val="008000"/>
                        </a:solidFill>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pPr algn="ctr"/>
                      <a:endParaRPr lang="vi-VN" sz="2800" b="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0066"/>
                    </a:solidFill>
                  </a:tcPr>
                </a:tc>
              </a:tr>
              <a:tr h="536155">
                <a:tc>
                  <a:txBody>
                    <a:bodyPr/>
                    <a:lstStyle/>
                    <a:p>
                      <a:pPr algn="ctr"/>
                      <a:r>
                        <a:rPr lang="en-US" sz="2800" b="1" baseline="0">
                          <a:solidFill>
                            <a:srgbClr val="008000"/>
                          </a:solidFill>
                        </a:rPr>
                        <a:t>Do yếu tố tự nhiên</a:t>
                      </a:r>
                      <a:endParaRPr lang="vi-VN" sz="2800" b="1">
                        <a:solidFill>
                          <a:srgbClr val="008000"/>
                        </a:solidFill>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800" b="1">
                          <a:solidFill>
                            <a:srgbClr val="008000"/>
                          </a:solidFill>
                        </a:rPr>
                        <a:t>Do </a:t>
                      </a:r>
                      <a:r>
                        <a:rPr lang="en-US" sz="2800" b="1" baseline="0">
                          <a:solidFill>
                            <a:srgbClr val="008000"/>
                          </a:solidFill>
                        </a:rPr>
                        <a:t>hoạt động của con người</a:t>
                      </a:r>
                      <a:endParaRPr lang="vi-VN" sz="2800" b="1">
                        <a:solidFill>
                          <a:srgbClr val="008000"/>
                        </a:solidFill>
                      </a:endParaRPr>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3108751">
                <a:tc>
                  <a:txBody>
                    <a:bodyPr/>
                    <a:lstStyle/>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en-US" sz="1800"/>
                    </a:p>
                    <a:p>
                      <a:endParaRPr lang="vi-VN" sz="1800"/>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endParaRPr lang="vi-VN" sz="1800"/>
                    </a:p>
                  </a:txBody>
                  <a:tcPr marT="45701" marB="457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013" y="152400"/>
            <a:ext cx="9170987"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57400" y="6257925"/>
            <a:ext cx="8229600" cy="523875"/>
          </a:xfrm>
          <a:prstGeom prst="rect">
            <a:avLst/>
          </a:prstGeom>
          <a:solidFill>
            <a:schemeClr val="accent6">
              <a:lumMod val="20000"/>
              <a:lumOff val="80000"/>
            </a:schemeClr>
          </a:solidFill>
          <a:ln>
            <a:solidFill>
              <a:srgbClr val="FF0000"/>
            </a:solidFill>
          </a:ln>
        </p:spPr>
        <p:txBody>
          <a:bodyPr>
            <a:spAutoFit/>
          </a:bodyPr>
          <a:lstStyle/>
          <a:p>
            <a:pPr algn="ctr" eaLnBrk="1" fontAlgn="auto" hangingPunct="1">
              <a:spcBef>
                <a:spcPts val="0"/>
              </a:spcBef>
              <a:spcAft>
                <a:spcPts val="0"/>
              </a:spcAft>
              <a:defRPr/>
            </a:pPr>
            <a:r>
              <a:rPr lang="en-US" sz="2800" b="1">
                <a:solidFill>
                  <a:srgbClr val="C00000"/>
                </a:solidFill>
                <a:latin typeface="+mn-lt"/>
              </a:rPr>
              <a:t>Một số nguyên nhân gây suy giảm đa dạng sinh học</a:t>
            </a:r>
            <a:endParaRPr lang="vi-VN" sz="2800" b="1">
              <a:solidFill>
                <a:srgbClr val="C00000"/>
              </a:solidFill>
              <a:latin typeface="+mn-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763" y="-25400"/>
            <a:ext cx="5986462"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3417888"/>
            <a:ext cx="4646613"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8763" y="3430588"/>
            <a:ext cx="4410075"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5063" y="-25400"/>
            <a:ext cx="3221037"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
            <a:ext cx="87915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57388" y="76200"/>
            <a:ext cx="8229600" cy="523875"/>
          </a:xfrm>
          <a:prstGeom prst="rect">
            <a:avLst/>
          </a:prstGeom>
          <a:solidFill>
            <a:schemeClr val="accent6">
              <a:lumMod val="20000"/>
              <a:lumOff val="80000"/>
            </a:schemeClr>
          </a:solidFill>
          <a:ln>
            <a:solidFill>
              <a:srgbClr val="FF0000"/>
            </a:solidFill>
          </a:ln>
        </p:spPr>
        <p:txBody>
          <a:bodyPr>
            <a:spAutoFit/>
          </a:bodyPr>
          <a:lstStyle/>
          <a:p>
            <a:pPr algn="ctr" eaLnBrk="1" fontAlgn="auto" hangingPunct="1">
              <a:spcBef>
                <a:spcPts val="0"/>
              </a:spcBef>
              <a:spcAft>
                <a:spcPts val="0"/>
              </a:spcAft>
              <a:defRPr/>
            </a:pPr>
            <a:r>
              <a:rPr lang="en-US" sz="2800" b="1">
                <a:solidFill>
                  <a:srgbClr val="C00000"/>
                </a:solidFill>
                <a:latin typeface="+mn-lt"/>
              </a:rPr>
              <a:t>Hậu quả của suy giảm đa dạng sinh học với sinh vật</a:t>
            </a:r>
            <a:endParaRPr lang="vi-VN" sz="2800" b="1">
              <a:solidFill>
                <a:srgbClr val="C00000"/>
              </a:solidFill>
              <a:latin typeface="+mn-l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3533775"/>
            <a:ext cx="5033963"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75" y="1588"/>
            <a:ext cx="4411663"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88"/>
            <a:ext cx="38862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5508625" y="1524000"/>
            <a:ext cx="663575" cy="609600"/>
          </a:xfrm>
          <a:prstGeom prst="rightArrow">
            <a:avLst/>
          </a:prstGeom>
          <a:solidFill>
            <a:srgbClr val="FF0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11" name="TextBox 10"/>
          <p:cNvSpPr txBox="1"/>
          <p:nvPr/>
        </p:nvSpPr>
        <p:spPr>
          <a:xfrm>
            <a:off x="1560513" y="4343400"/>
            <a:ext cx="3948112" cy="1384300"/>
          </a:xfrm>
          <a:prstGeom prst="rect">
            <a:avLst/>
          </a:prstGeom>
          <a:solidFill>
            <a:schemeClr val="accent6">
              <a:lumMod val="20000"/>
              <a:lumOff val="80000"/>
            </a:schemeClr>
          </a:solidFill>
          <a:ln>
            <a:solidFill>
              <a:srgbClr val="FF0000"/>
            </a:solidFill>
          </a:ln>
        </p:spPr>
        <p:txBody>
          <a:bodyPr>
            <a:spAutoFit/>
          </a:bodyPr>
          <a:lstStyle/>
          <a:p>
            <a:pPr algn="ctr" eaLnBrk="1" fontAlgn="auto" hangingPunct="1">
              <a:spcBef>
                <a:spcPts val="0"/>
              </a:spcBef>
              <a:spcAft>
                <a:spcPts val="0"/>
              </a:spcAft>
              <a:defRPr/>
            </a:pPr>
            <a:r>
              <a:rPr lang="en-US" sz="2800" b="1">
                <a:solidFill>
                  <a:srgbClr val="C00000"/>
                </a:solidFill>
                <a:latin typeface="+mn-lt"/>
              </a:rPr>
              <a:t>Hậu quả của suy giảm đa dạng sinh học với môi trường</a:t>
            </a:r>
            <a:endParaRPr lang="vi-VN" sz="2800" b="1">
              <a:solidFill>
                <a:srgbClr val="C00000"/>
              </a:solidFill>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65213"/>
            <a:ext cx="9144000" cy="54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9" name="Rectangle 1"/>
          <p:cNvSpPr>
            <a:spLocks noChangeArrowheads="1"/>
          </p:cNvSpPr>
          <p:nvPr/>
        </p:nvSpPr>
        <p:spPr bwMode="auto">
          <a:xfrm>
            <a:off x="2514600" y="304800"/>
            <a:ext cx="6831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b="1">
                <a:solidFill>
                  <a:srgbClr val="002060"/>
                </a:solidFill>
                <a:latin typeface="Times New Roman" panose="02020603050405020304" pitchFamily="18" charset="0"/>
                <a:cs typeface="Calibri" panose="020F0502020204030204" pitchFamily="34" charset="0"/>
              </a:rPr>
              <a:t>Nếu không có sinh vật thì điều gì sẽ xảy ra?</a:t>
            </a:r>
            <a:endParaRPr lang="vi-VN" altLang="en-US" b="1">
              <a:solidFill>
                <a:srgbClr val="00206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09600"/>
            <a:ext cx="9139238"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776413" y="0"/>
            <a:ext cx="8586787" cy="523875"/>
          </a:xfrm>
          <a:prstGeom prst="rect">
            <a:avLst/>
          </a:prstGeom>
          <a:solidFill>
            <a:schemeClr val="accent6">
              <a:lumMod val="20000"/>
              <a:lumOff val="80000"/>
            </a:schemeClr>
          </a:solidFill>
          <a:ln>
            <a:solidFill>
              <a:srgbClr val="FF0000"/>
            </a:solidFill>
          </a:ln>
        </p:spPr>
        <p:txBody>
          <a:bodyPr>
            <a:spAutoFit/>
          </a:bodyPr>
          <a:lstStyle/>
          <a:p>
            <a:pPr algn="ctr" eaLnBrk="1" fontAlgn="auto" hangingPunct="1">
              <a:spcBef>
                <a:spcPts val="0"/>
              </a:spcBef>
              <a:spcAft>
                <a:spcPts val="0"/>
              </a:spcAft>
              <a:defRPr/>
            </a:pPr>
            <a:r>
              <a:rPr lang="en-US" sz="2800" b="1">
                <a:solidFill>
                  <a:srgbClr val="C00000"/>
                </a:solidFill>
                <a:latin typeface="+mn-lt"/>
              </a:rPr>
              <a:t>Hậu quả của suy giảm đa dạng sinh học với con người</a:t>
            </a:r>
            <a:endParaRPr lang="vi-VN" sz="2800" b="1">
              <a:solidFill>
                <a:srgbClr val="C00000"/>
              </a:solidFill>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1709738" y="461963"/>
            <a:ext cx="8839200" cy="954087"/>
          </a:xfrm>
          <a:prstGeom prst="rect">
            <a:avLst/>
          </a:prstGeom>
          <a:solidFill>
            <a:srgbClr val="002060"/>
          </a:solidFill>
          <a:ln w="9525">
            <a:solidFill>
              <a:schemeClr val="bg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chemeClr val="bg1"/>
                </a:solidFill>
                <a:latin typeface="Times New Roman" panose="02020603050405020304" pitchFamily="18" charset="0"/>
              </a:rPr>
              <a:t>III. Nguyên nhân gây suy giảm đa dạng sinh học và hậu quả</a:t>
            </a:r>
          </a:p>
        </p:txBody>
      </p:sp>
      <p:sp>
        <p:nvSpPr>
          <p:cNvPr id="3" name="Rectangle 2"/>
          <p:cNvSpPr>
            <a:spLocks noChangeArrowheads="1"/>
          </p:cNvSpPr>
          <p:nvPr/>
        </p:nvSpPr>
        <p:spPr bwMode="auto">
          <a:xfrm>
            <a:off x="1905000" y="1519238"/>
            <a:ext cx="85344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002060"/>
                </a:solidFill>
                <a:latin typeface="Times New Roman" panose="02020603050405020304" pitchFamily="18" charset="0"/>
              </a:rPr>
              <a:t>1.Nguyên nhân:</a:t>
            </a:r>
            <a:endParaRPr lang="vi-VN" altLang="en-US" sz="2400" b="1">
              <a:solidFill>
                <a:srgbClr val="002060"/>
              </a:solidFill>
              <a:latin typeface="Times New Roman" panose="02020603050405020304" pitchFamily="18" charset="0"/>
            </a:endParaRPr>
          </a:p>
          <a:p>
            <a:pPr eaLnBrk="1" hangingPunct="1">
              <a:lnSpc>
                <a:spcPct val="100000"/>
              </a:lnSpc>
              <a:spcBef>
                <a:spcPct val="0"/>
              </a:spcBef>
              <a:buFontTx/>
              <a:buNone/>
            </a:pPr>
            <a:r>
              <a:rPr lang="en-US" altLang="en-US" sz="2400">
                <a:solidFill>
                  <a:srgbClr val="002060"/>
                </a:solidFill>
                <a:latin typeface="Times New Roman" panose="02020603050405020304" pitchFamily="18" charset="0"/>
              </a:rPr>
              <a:t>- Do yếu tố tự nhiên: Cháy rừng, núi lửa, sóng thần, động đất,....</a:t>
            </a:r>
            <a:endParaRPr lang="vi-VN" altLang="en-US" sz="2400">
              <a:solidFill>
                <a:srgbClr val="002060"/>
              </a:solidFill>
              <a:latin typeface="Times New Roman" panose="02020603050405020304" pitchFamily="18" charset="0"/>
            </a:endParaRPr>
          </a:p>
          <a:p>
            <a:pPr eaLnBrk="1" hangingPunct="1">
              <a:lnSpc>
                <a:spcPct val="100000"/>
              </a:lnSpc>
              <a:spcBef>
                <a:spcPct val="0"/>
              </a:spcBef>
              <a:buFontTx/>
              <a:buNone/>
            </a:pPr>
            <a:r>
              <a:rPr lang="en-US" altLang="en-US" sz="2400">
                <a:solidFill>
                  <a:srgbClr val="002060"/>
                </a:solidFill>
                <a:latin typeface="Times New Roman" panose="02020603050405020304" pitchFamily="18" charset="0"/>
              </a:rPr>
              <a:t>- Do hoạt động của con người: Phá rừng, phun thuốc trừ sâu, diệt cỏ, săn bắt động vật hoang dã,...</a:t>
            </a:r>
            <a:endParaRPr lang="vi-VN" altLang="en-US" sz="2400">
              <a:solidFill>
                <a:srgbClr val="002060"/>
              </a:solidFill>
              <a:latin typeface="Times New Roman" panose="02020603050405020304" pitchFamily="18" charset="0"/>
            </a:endParaRPr>
          </a:p>
          <a:p>
            <a:pPr eaLnBrk="1" hangingPunct="1">
              <a:lnSpc>
                <a:spcPct val="100000"/>
              </a:lnSpc>
              <a:spcBef>
                <a:spcPct val="0"/>
              </a:spcBef>
              <a:buFontTx/>
              <a:buNone/>
            </a:pPr>
            <a:r>
              <a:rPr lang="en-US" altLang="en-US" sz="2400">
                <a:solidFill>
                  <a:srgbClr val="002060"/>
                </a:solidFill>
                <a:latin typeface="Times New Roman" panose="02020603050405020304" pitchFamily="18" charset="0"/>
              </a:rPr>
              <a:t>* Chú ý: Hoạt động của con người là nguyên nhân chính gây suy giảm đa dạng sinh học hiện nay.</a:t>
            </a:r>
            <a:endParaRPr lang="vi-VN" altLang="en-US" sz="2400">
              <a:solidFill>
                <a:srgbClr val="002060"/>
              </a:solidFill>
              <a:latin typeface="Times New Roman" panose="02020603050405020304" pitchFamily="18" charset="0"/>
            </a:endParaRPr>
          </a:p>
          <a:p>
            <a:pPr eaLnBrk="1" hangingPunct="1">
              <a:lnSpc>
                <a:spcPct val="100000"/>
              </a:lnSpc>
              <a:spcBef>
                <a:spcPct val="0"/>
              </a:spcBef>
              <a:buFontTx/>
              <a:buNone/>
            </a:pPr>
            <a:r>
              <a:rPr lang="en-US" altLang="en-US" sz="2400" b="1">
                <a:solidFill>
                  <a:srgbClr val="002060"/>
                </a:solidFill>
                <a:latin typeface="Times New Roman" panose="02020603050405020304" pitchFamily="18" charset="0"/>
              </a:rPr>
              <a:t>2. Hậu quả: </a:t>
            </a:r>
            <a:r>
              <a:rPr lang="en-US" altLang="en-US" sz="2400">
                <a:solidFill>
                  <a:srgbClr val="002060"/>
                </a:solidFill>
                <a:latin typeface="Times New Roman" panose="02020603050405020304" pitchFamily="18" charset="0"/>
              </a:rPr>
              <a:t>Gây ảnh hưởng nghiêm trọng đến tự nhiên và đời sống con người như: </a:t>
            </a:r>
            <a:endParaRPr lang="vi-VN" altLang="en-US" sz="2400">
              <a:solidFill>
                <a:srgbClr val="002060"/>
              </a:solidFill>
              <a:latin typeface="Times New Roman" panose="02020603050405020304" pitchFamily="18" charset="0"/>
            </a:endParaRPr>
          </a:p>
          <a:p>
            <a:pPr eaLnBrk="1" hangingPunct="1">
              <a:lnSpc>
                <a:spcPct val="100000"/>
              </a:lnSpc>
              <a:spcBef>
                <a:spcPct val="0"/>
              </a:spcBef>
              <a:buFontTx/>
              <a:buNone/>
            </a:pPr>
            <a:r>
              <a:rPr lang="en-US" altLang="en-US" sz="2400">
                <a:solidFill>
                  <a:srgbClr val="002060"/>
                </a:solidFill>
                <a:latin typeface="Times New Roman" panose="02020603050405020304" pitchFamily="18" charset="0"/>
              </a:rPr>
              <a:t>- Mất số lượng lớn các loài sinh vật, làm mất nơi ở và nguồn thức ăn dẫn đến sinh vật không tồn tại được. </a:t>
            </a:r>
          </a:p>
          <a:p>
            <a:pPr eaLnBrk="1" hangingPunct="1">
              <a:lnSpc>
                <a:spcPct val="100000"/>
              </a:lnSpc>
              <a:spcBef>
                <a:spcPct val="0"/>
              </a:spcBef>
              <a:buFontTx/>
              <a:buNone/>
            </a:pPr>
            <a:r>
              <a:rPr lang="en-US" altLang="en-US" sz="2400">
                <a:solidFill>
                  <a:srgbClr val="002060"/>
                </a:solidFill>
                <a:latin typeface="Times New Roman" panose="02020603050405020304" pitchFamily="18" charset="0"/>
              </a:rPr>
              <a:t>- Giảm đa dạng nguồn gen.</a:t>
            </a:r>
            <a:endParaRPr lang="vi-VN" altLang="en-US" sz="2400">
              <a:solidFill>
                <a:srgbClr val="002060"/>
              </a:solidFill>
              <a:latin typeface="Times New Roman" panose="02020603050405020304" pitchFamily="18" charset="0"/>
            </a:endParaRPr>
          </a:p>
          <a:p>
            <a:pPr eaLnBrk="1" hangingPunct="1">
              <a:lnSpc>
                <a:spcPct val="100000"/>
              </a:lnSpc>
              <a:spcBef>
                <a:spcPct val="0"/>
              </a:spcBef>
              <a:buFontTx/>
              <a:buNone/>
            </a:pPr>
            <a:r>
              <a:rPr lang="en-US" altLang="en-US" sz="2400">
                <a:solidFill>
                  <a:srgbClr val="002060"/>
                </a:solidFill>
                <a:latin typeface="Times New Roman" panose="02020603050405020304" pitchFamily="18" charset="0"/>
              </a:rPr>
              <a:t>- Gây biến đổi khí hậu, gia tăng thiên tai,...</a:t>
            </a:r>
            <a:endParaRPr lang="vi-VN" altLang="en-US" sz="2400">
              <a:solidFill>
                <a:srgbClr val="002060"/>
              </a:solidFill>
              <a:latin typeface="Times New Roman" panose="02020603050405020304" pitchFamily="18" charset="0"/>
            </a:endParaRPr>
          </a:p>
          <a:p>
            <a:pPr eaLnBrk="1" hangingPunct="1">
              <a:lnSpc>
                <a:spcPct val="100000"/>
              </a:lnSpc>
              <a:spcBef>
                <a:spcPct val="0"/>
              </a:spcBef>
              <a:buFontTx/>
              <a:buNone/>
            </a:pPr>
            <a:r>
              <a:rPr lang="en-US" altLang="en-US" sz="2400">
                <a:solidFill>
                  <a:srgbClr val="002060"/>
                </a:solidFill>
                <a:latin typeface="Times New Roman" panose="02020603050405020304" pitchFamily="18" charset="0"/>
              </a:rPr>
              <a:t>- Thiếu lương thực, thực phẩm, gỗ phục vụ hoạt động sản xuất và sinh hoạt.</a:t>
            </a:r>
            <a:endParaRPr lang="vi-VN" altLang="en-US" sz="2400">
              <a:solidFill>
                <a:srgbClr val="00206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uy giảm đa dạng sinh học.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88519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709738" y="461963"/>
            <a:ext cx="8839200" cy="523875"/>
          </a:xfrm>
          <a:prstGeom prst="rect">
            <a:avLst/>
          </a:prstGeom>
          <a:solidFill>
            <a:srgbClr val="002060"/>
          </a:solidFill>
          <a:ln w="9525">
            <a:solidFill>
              <a:schemeClr val="bg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chemeClr val="bg1"/>
                </a:solidFill>
                <a:latin typeface="Times New Roman" panose="02020603050405020304" pitchFamily="18" charset="0"/>
              </a:rPr>
              <a:t>IV. Bảo vệ đa dạng sinh học</a:t>
            </a:r>
          </a:p>
        </p:txBody>
      </p:sp>
      <p:sp>
        <p:nvSpPr>
          <p:cNvPr id="3" name="Rectangle 2"/>
          <p:cNvSpPr>
            <a:spLocks noChangeArrowheads="1"/>
          </p:cNvSpPr>
          <p:nvPr/>
        </p:nvSpPr>
        <p:spPr bwMode="auto">
          <a:xfrm>
            <a:off x="1709738" y="1304925"/>
            <a:ext cx="88392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a:latin typeface="Times New Roman" panose="02020603050405020304" pitchFamily="18" charset="0"/>
              </a:rPr>
              <a:t>– Xây dựng và mở rộng hệ thống vườn quốc gia, các khu bảo tồn thiên nhiên...</a:t>
            </a:r>
            <a:endParaRPr lang="vi-VN" altLang="en-US" sz="2400">
              <a:latin typeface="Times New Roman" panose="02020603050405020304" pitchFamily="18" charset="0"/>
            </a:endParaRPr>
          </a:p>
          <a:p>
            <a:pPr eaLnBrk="1" hangingPunct="1">
              <a:lnSpc>
                <a:spcPct val="100000"/>
              </a:lnSpc>
              <a:spcBef>
                <a:spcPct val="0"/>
              </a:spcBef>
              <a:buFontTx/>
              <a:buNone/>
            </a:pPr>
            <a:r>
              <a:rPr lang="en-US" altLang="en-US" sz="2400">
                <a:latin typeface="Times New Roman" panose="02020603050405020304" pitchFamily="18" charset="0"/>
              </a:rPr>
              <a:t>– Ban hành Sách đỏ Việt Nam để bảo vệ nguồn gen động, thực vật quý hiếm khỏi nguy cơ tuyệt chủng.</a:t>
            </a:r>
            <a:br>
              <a:rPr lang="en-US" altLang="en-US" sz="2400">
                <a:latin typeface="Times New Roman" panose="02020603050405020304" pitchFamily="18" charset="0"/>
              </a:rPr>
            </a:br>
            <a:r>
              <a:rPr lang="en-US" altLang="en-US" sz="2400">
                <a:latin typeface="Times New Roman" panose="02020603050405020304" pitchFamily="18" charset="0"/>
              </a:rPr>
              <a:t>– Quy định việc khai thác để đảm bảo sử dụng lâu dài các nguồn lợi sinh vật của đất nước.</a:t>
            </a:r>
            <a:endParaRPr lang="vi-VN" altLang="en-US" sz="2400">
              <a:latin typeface="Times New Roman" panose="02020603050405020304" pitchFamily="18" charset="0"/>
            </a:endParaRPr>
          </a:p>
          <a:p>
            <a:pPr eaLnBrk="1" hangingPunct="1">
              <a:lnSpc>
                <a:spcPct val="100000"/>
              </a:lnSpc>
              <a:spcBef>
                <a:spcPct val="0"/>
              </a:spcBef>
              <a:buFontTx/>
              <a:buNone/>
            </a:pPr>
            <a:r>
              <a:rPr lang="en-US" altLang="en-US" sz="2400">
                <a:latin typeface="Times New Roman" panose="02020603050405020304" pitchFamily="18" charset="0"/>
              </a:rPr>
              <a:t>-</a:t>
            </a:r>
            <a:r>
              <a:rPr lang="vi-VN" altLang="en-US" sz="2400">
                <a:latin typeface="Times New Roman" panose="02020603050405020304" pitchFamily="18" charset="0"/>
              </a:rPr>
              <a:t> Nghiêm cấm đốt phá, khai thác rừng bừa bãi, săn bắt buôn bán động vật.</a:t>
            </a:r>
          </a:p>
          <a:p>
            <a:pPr eaLnBrk="1" hangingPunct="1">
              <a:lnSpc>
                <a:spcPct val="100000"/>
              </a:lnSpc>
              <a:spcBef>
                <a:spcPct val="0"/>
              </a:spcBef>
              <a:buFontTx/>
              <a:buNone/>
            </a:pPr>
            <a:r>
              <a:rPr lang="en-US" altLang="en-US" sz="2400">
                <a:latin typeface="Times New Roman" panose="02020603050405020304" pitchFamily="18" charset="0"/>
              </a:rPr>
              <a:t>-</a:t>
            </a:r>
            <a:r>
              <a:rPr lang="vi-VN" altLang="en-US" sz="2400">
                <a:latin typeface="Times New Roman" panose="02020603050405020304" pitchFamily="18" charset="0"/>
              </a:rPr>
              <a:t> Đấy mạnh các biện pháp chống ô nhiễm môi trường</a:t>
            </a:r>
          </a:p>
          <a:p>
            <a:pPr eaLnBrk="1" hangingPunct="1">
              <a:lnSpc>
                <a:spcPct val="100000"/>
              </a:lnSpc>
              <a:spcBef>
                <a:spcPct val="0"/>
              </a:spcBef>
              <a:buFontTx/>
              <a:buNone/>
            </a:pPr>
            <a:r>
              <a:rPr lang="en-US" altLang="en-US" sz="2400">
                <a:latin typeface="Times New Roman" panose="02020603050405020304" pitchFamily="18" charset="0"/>
              </a:rPr>
              <a:t>-</a:t>
            </a:r>
            <a:r>
              <a:rPr lang="vi-VN" altLang="en-US" sz="2400">
                <a:latin typeface="Times New Roman" panose="02020603050405020304" pitchFamily="18" charset="0"/>
              </a:rPr>
              <a:t> Tuyên truyền giáo dục trong nhân dân</a:t>
            </a:r>
            <a:r>
              <a:rPr lang="en-US" altLang="en-US" sz="2400">
                <a:latin typeface="Times New Roman" panose="02020603050405020304" pitchFamily="18" charset="0"/>
              </a:rPr>
              <a:t> luật Bảo vệ môi trường, luật Đa dạng sinh học,...để cùng thực hiện.</a:t>
            </a:r>
            <a:endParaRPr lang="vi-VN" altLang="en-US" sz="2400">
              <a:latin typeface="Times New Roman" panose="02020603050405020304" pitchFamily="18" charset="0"/>
            </a:endParaRPr>
          </a:p>
          <a:p>
            <a:pPr eaLnBrk="1" hangingPunct="1">
              <a:lnSpc>
                <a:spcPct val="100000"/>
              </a:lnSpc>
              <a:spcBef>
                <a:spcPct val="0"/>
              </a:spcBef>
              <a:buFontTx/>
              <a:buNone/>
            </a:pPr>
            <a:r>
              <a:rPr lang="en-US" altLang="en-US" sz="2400">
                <a:latin typeface="Times New Roman" panose="02020603050405020304" pitchFamily="18" charset="0"/>
              </a:rPr>
              <a:t>.....</a:t>
            </a:r>
            <a:endParaRPr lang="vi-VN" altLang="en-US" sz="24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9450" y="152400"/>
            <a:ext cx="8413750" cy="584200"/>
          </a:xfrm>
          <a:prstGeom prst="rect">
            <a:avLst/>
          </a:prstGeom>
          <a:solidFill>
            <a:schemeClr val="accent6">
              <a:lumMod val="40000"/>
              <a:lumOff val="60000"/>
            </a:schemeClr>
          </a:solidFill>
          <a:ln>
            <a:solidFill>
              <a:srgbClr val="FF0000"/>
            </a:solidFill>
          </a:ln>
        </p:spPr>
        <p:txBody>
          <a:bodyPr wrap="none">
            <a:spAutoFit/>
          </a:bodyPr>
          <a:lstStyle/>
          <a:p>
            <a:pPr eaLnBrk="1" fontAlgn="auto" hangingPunct="1">
              <a:spcBef>
                <a:spcPts val="0"/>
              </a:spcBef>
              <a:spcAft>
                <a:spcPts val="0"/>
              </a:spcAft>
              <a:defRPr/>
            </a:pPr>
            <a:r>
              <a:rPr lang="en-GB" sz="3200" b="1">
                <a:solidFill>
                  <a:srgbClr val="002060"/>
                </a:solidFill>
                <a:latin typeface="+mn-lt"/>
              </a:rPr>
              <a:t>poster tuyên truyền bảo vệ sự đa dạng sinh học</a:t>
            </a:r>
            <a:endParaRPr lang="vi-VN" sz="3200" b="1">
              <a:solidFill>
                <a:srgbClr val="002060"/>
              </a:solidFill>
              <a:latin typeface="+mn-lt"/>
            </a:endParaRPr>
          </a:p>
        </p:txBody>
      </p:sp>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990600"/>
            <a:ext cx="4648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l="25600" t="-668" r="25600" b="668"/>
          <a:stretch>
            <a:fillRect/>
          </a:stretch>
        </p:blipFill>
        <p:spPr bwMode="auto">
          <a:xfrm>
            <a:off x="5943600" y="1047750"/>
            <a:ext cx="4648200"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886200"/>
            <a:ext cx="4495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p:cTn id="7" dur="500" fill="hold"/>
                                        <p:tgtEl>
                                          <p:spTgt spid="15363"/>
                                        </p:tgtEl>
                                        <p:attrNameLst>
                                          <p:attrName>ppt_w</p:attrName>
                                        </p:attrNameLst>
                                      </p:cBhvr>
                                      <p:tavLst>
                                        <p:tav tm="0">
                                          <p:val>
                                            <p:fltVal val="0"/>
                                          </p:val>
                                        </p:tav>
                                        <p:tav tm="100000">
                                          <p:val>
                                            <p:strVal val="#ppt_w"/>
                                          </p:val>
                                        </p:tav>
                                      </p:tavLst>
                                    </p:anim>
                                    <p:anim calcmode="lin" valueType="num">
                                      <p:cBhvr>
                                        <p:cTn id="8" dur="500" fill="hold"/>
                                        <p:tgtEl>
                                          <p:spTgt spid="15363"/>
                                        </p:tgtEl>
                                        <p:attrNameLst>
                                          <p:attrName>ppt_h</p:attrName>
                                        </p:attrNameLst>
                                      </p:cBhvr>
                                      <p:tavLst>
                                        <p:tav tm="0">
                                          <p:val>
                                            <p:fltVal val="0"/>
                                          </p:val>
                                        </p:tav>
                                        <p:tav tm="100000">
                                          <p:val>
                                            <p:strVal val="#ppt_h"/>
                                          </p:val>
                                        </p:tav>
                                      </p:tavLst>
                                    </p:anim>
                                    <p:animEffect transition="in" filter="fade">
                                      <p:cBhvr>
                                        <p:cTn id="9" dur="500"/>
                                        <p:tgtEl>
                                          <p:spTgt spid="1536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15365"/>
                                        </p:tgtEl>
                                        <p:attrNameLst>
                                          <p:attrName>style.visibility</p:attrName>
                                        </p:attrNameLst>
                                      </p:cBhvr>
                                      <p:to>
                                        <p:strVal val="visible"/>
                                      </p:to>
                                    </p:set>
                                    <p:anim calcmode="lin" valueType="num">
                                      <p:cBhvr>
                                        <p:cTn id="14" dur="500" fill="hold"/>
                                        <p:tgtEl>
                                          <p:spTgt spid="15365"/>
                                        </p:tgtEl>
                                        <p:attrNameLst>
                                          <p:attrName>ppt_w</p:attrName>
                                        </p:attrNameLst>
                                      </p:cBhvr>
                                      <p:tavLst>
                                        <p:tav tm="0">
                                          <p:val>
                                            <p:fltVal val="0"/>
                                          </p:val>
                                        </p:tav>
                                        <p:tav tm="100000">
                                          <p:val>
                                            <p:strVal val="#ppt_w"/>
                                          </p:val>
                                        </p:tav>
                                      </p:tavLst>
                                    </p:anim>
                                    <p:anim calcmode="lin" valueType="num">
                                      <p:cBhvr>
                                        <p:cTn id="15" dur="500" fill="hold"/>
                                        <p:tgtEl>
                                          <p:spTgt spid="15365"/>
                                        </p:tgtEl>
                                        <p:attrNameLst>
                                          <p:attrName>ppt_h</p:attrName>
                                        </p:attrNameLst>
                                      </p:cBhvr>
                                      <p:tavLst>
                                        <p:tav tm="0">
                                          <p:val>
                                            <p:fltVal val="0"/>
                                          </p:val>
                                        </p:tav>
                                        <p:tav tm="100000">
                                          <p:val>
                                            <p:strVal val="#ppt_h"/>
                                          </p:val>
                                        </p:tav>
                                      </p:tavLst>
                                    </p:anim>
                                    <p:animEffect transition="in" filter="fade">
                                      <p:cBhvr>
                                        <p:cTn id="16" dur="500"/>
                                        <p:tgtEl>
                                          <p:spTgt spid="1536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15366"/>
                                        </p:tgtEl>
                                        <p:attrNameLst>
                                          <p:attrName>style.visibility</p:attrName>
                                        </p:attrNameLst>
                                      </p:cBhvr>
                                      <p:to>
                                        <p:strVal val="visible"/>
                                      </p:to>
                                    </p:set>
                                    <p:anim calcmode="lin" valueType="num">
                                      <p:cBhvr>
                                        <p:cTn id="21" dur="500" fill="hold"/>
                                        <p:tgtEl>
                                          <p:spTgt spid="15366"/>
                                        </p:tgtEl>
                                        <p:attrNameLst>
                                          <p:attrName>ppt_w</p:attrName>
                                        </p:attrNameLst>
                                      </p:cBhvr>
                                      <p:tavLst>
                                        <p:tav tm="0">
                                          <p:val>
                                            <p:fltVal val="0"/>
                                          </p:val>
                                        </p:tav>
                                        <p:tav tm="100000">
                                          <p:val>
                                            <p:strVal val="#ppt_w"/>
                                          </p:val>
                                        </p:tav>
                                      </p:tavLst>
                                    </p:anim>
                                    <p:anim calcmode="lin" valueType="num">
                                      <p:cBhvr>
                                        <p:cTn id="22" dur="500" fill="hold"/>
                                        <p:tgtEl>
                                          <p:spTgt spid="15366"/>
                                        </p:tgtEl>
                                        <p:attrNameLst>
                                          <p:attrName>ppt_h</p:attrName>
                                        </p:attrNameLst>
                                      </p:cBhvr>
                                      <p:tavLst>
                                        <p:tav tm="0">
                                          <p:val>
                                            <p:fltVal val="0"/>
                                          </p:val>
                                        </p:tav>
                                        <p:tav tm="100000">
                                          <p:val>
                                            <p:strVal val="#ppt_h"/>
                                          </p:val>
                                        </p:tav>
                                      </p:tavLst>
                                    </p:anim>
                                    <p:animEffect transition="in" filter="fade">
                                      <p:cBhvr>
                                        <p:cTn id="23"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DMIN\Desktop\Lam tac\9309ac64-8288-4ea0-aa2f-061f9418d4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30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Users\ADMIN\Desktop\Lam tac\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4546600"/>
            <a:ext cx="97155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C:\Users\ADMIN\Desktop\Lam tac\800px_COLOURBOX9774185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1650" y="5330825"/>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C:\Users\ADMIN\Desktop\Lam tac\800px_COLOURBOX9774185 (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5" y="5330825"/>
            <a:ext cx="178752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 descr="C:\Users\ADMIN\Desktop\Lam tac\800px_COLOURBOX9774185 (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5330825"/>
            <a:ext cx="762000"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5" descr="C:\Users\ADMIN\Desktop\Lam tac\800px_COLOURBOX9774185 (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330825"/>
            <a:ext cx="1066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5" descr="C:\Users\ADMIN\Desktop\Lam tac\800px_COLOURBOX9774185 (3).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52000" y="5295900"/>
            <a:ext cx="9144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8" descr="C:\Users\ADMIN\Desktop\Lam tac\il_570xN.938660066_slv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79825"/>
            <a:ext cx="1474788"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5" descr="C:\Users\ADMIN\Desktop\Lam tac\lumberjack-lean-on-the-wood-log-vector-778032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a:off x="8915400" y="3830638"/>
            <a:ext cx="1836738"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Picture 8" descr="Hình ảnh có liên qu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3200" y="-2260600"/>
            <a:ext cx="9282113" cy="1099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8" descr="C:\Users\ADMIN\Desktop\Tai nguyen thiet ke tro choi\Giai cuu rung xanh\playful-wild-monkeys_1308-2930 (4).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38400" y="-133350"/>
            <a:ext cx="914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Picture 14" descr="Hình ảnh có liên qu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0925904" flipH="1">
            <a:off x="2159000" y="3244850"/>
            <a:ext cx="10160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C:\Users\ADMIN\Desktop\Tai nguyen thiet ke tro choi\Bảng gỗ\image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38713" y="-838200"/>
            <a:ext cx="2605087"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410200" y="990600"/>
            <a:ext cx="1676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008000"/>
                </a:solidFill>
                <a:latin typeface="Arial" panose="020B0604020202020204" pitchFamily="34" charset="0"/>
                <a:cs typeface="Arial" panose="020B0604020202020204" pitchFamily="34" charset="0"/>
              </a:rPr>
              <a:t>BẢO VỆ</a:t>
            </a:r>
          </a:p>
          <a:p>
            <a:pPr algn="ctr" eaLnBrk="1" hangingPunct="1">
              <a:lnSpc>
                <a:spcPct val="100000"/>
              </a:lnSpc>
              <a:spcBef>
                <a:spcPct val="0"/>
              </a:spcBef>
              <a:buFontTx/>
              <a:buNone/>
            </a:pPr>
            <a:r>
              <a:rPr lang="en-US" altLang="en-US" sz="2400" b="1">
                <a:solidFill>
                  <a:srgbClr val="008000"/>
                </a:solidFill>
                <a:latin typeface="Arial" panose="020B0604020202020204" pitchFamily="34" charset="0"/>
                <a:cs typeface="Arial" panose="020B0604020202020204" pitchFamily="34" charset="0"/>
              </a:rPr>
              <a:t>ĐA DẠNG SINH HỌC</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49913" y="2746375"/>
            <a:ext cx="115252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3" name="Zen Garden In-Game - Laura Shigihara - NhacCuaTui.MP3">
            <a:hlinkClick r:id="" action="ppaction://media"/>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725400" y="6007100"/>
            <a:ext cx="609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wipe(down)">
                                      <p:cBhvr>
                                        <p:cTn id="7" dur="580">
                                          <p:stCondLst>
                                            <p:cond delay="0"/>
                                          </p:stCondLst>
                                        </p:cTn>
                                        <p:tgtEl>
                                          <p:spTgt spid="1033"/>
                                        </p:tgtEl>
                                      </p:cBhvr>
                                    </p:animEffect>
                                    <p:anim calcmode="lin" valueType="num">
                                      <p:cBhvr>
                                        <p:cTn id="8"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3" dur="26">
                                          <p:stCondLst>
                                            <p:cond delay="650"/>
                                          </p:stCondLst>
                                        </p:cTn>
                                        <p:tgtEl>
                                          <p:spTgt spid="1033"/>
                                        </p:tgtEl>
                                      </p:cBhvr>
                                      <p:to x="100000" y="60000"/>
                                    </p:animScale>
                                    <p:animScale>
                                      <p:cBhvr>
                                        <p:cTn id="14" dur="166" decel="50000">
                                          <p:stCondLst>
                                            <p:cond delay="676"/>
                                          </p:stCondLst>
                                        </p:cTn>
                                        <p:tgtEl>
                                          <p:spTgt spid="1033"/>
                                        </p:tgtEl>
                                      </p:cBhvr>
                                      <p:to x="100000" y="100000"/>
                                    </p:animScale>
                                    <p:animScale>
                                      <p:cBhvr>
                                        <p:cTn id="15" dur="26">
                                          <p:stCondLst>
                                            <p:cond delay="1312"/>
                                          </p:stCondLst>
                                        </p:cTn>
                                        <p:tgtEl>
                                          <p:spTgt spid="1033"/>
                                        </p:tgtEl>
                                      </p:cBhvr>
                                      <p:to x="100000" y="80000"/>
                                    </p:animScale>
                                    <p:animScale>
                                      <p:cBhvr>
                                        <p:cTn id="16" dur="166" decel="50000">
                                          <p:stCondLst>
                                            <p:cond delay="1338"/>
                                          </p:stCondLst>
                                        </p:cTn>
                                        <p:tgtEl>
                                          <p:spTgt spid="1033"/>
                                        </p:tgtEl>
                                      </p:cBhvr>
                                      <p:to x="100000" y="100000"/>
                                    </p:animScale>
                                    <p:animScale>
                                      <p:cBhvr>
                                        <p:cTn id="17" dur="26">
                                          <p:stCondLst>
                                            <p:cond delay="1642"/>
                                          </p:stCondLst>
                                        </p:cTn>
                                        <p:tgtEl>
                                          <p:spTgt spid="1033"/>
                                        </p:tgtEl>
                                      </p:cBhvr>
                                      <p:to x="100000" y="90000"/>
                                    </p:animScale>
                                    <p:animScale>
                                      <p:cBhvr>
                                        <p:cTn id="18" dur="166" decel="50000">
                                          <p:stCondLst>
                                            <p:cond delay="1668"/>
                                          </p:stCondLst>
                                        </p:cTn>
                                        <p:tgtEl>
                                          <p:spTgt spid="1033"/>
                                        </p:tgtEl>
                                      </p:cBhvr>
                                      <p:to x="100000" y="100000"/>
                                    </p:animScale>
                                    <p:animScale>
                                      <p:cBhvr>
                                        <p:cTn id="19" dur="26">
                                          <p:stCondLst>
                                            <p:cond delay="1808"/>
                                          </p:stCondLst>
                                        </p:cTn>
                                        <p:tgtEl>
                                          <p:spTgt spid="1033"/>
                                        </p:tgtEl>
                                      </p:cBhvr>
                                      <p:to x="100000" y="95000"/>
                                    </p:animScale>
                                    <p:animScale>
                                      <p:cBhvr>
                                        <p:cTn id="20" dur="166" decel="50000">
                                          <p:stCondLst>
                                            <p:cond delay="1834"/>
                                          </p:stCondLst>
                                        </p:cTn>
                                        <p:tgtEl>
                                          <p:spTgt spid="103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par>
                          <p:cTn id="37" fill="hold" nodeType="afterGroup">
                            <p:stCondLst>
                              <p:cond delay="2000"/>
                            </p:stCondLst>
                            <p:childTnLst>
                              <p:par>
                                <p:cTn id="38" presetID="10" presetClass="entr" presetSubtype="0" fill="hold" nodeType="afterEffect">
                                  <p:stCondLst>
                                    <p:cond delay="0"/>
                                  </p:stCondLst>
                                  <p:childTnLst>
                                    <p:set>
                                      <p:cBhvr>
                                        <p:cTn id="39" dur="1" fill="hold">
                                          <p:stCondLst>
                                            <p:cond delay="0"/>
                                          </p:stCondLst>
                                        </p:cTn>
                                        <p:tgtEl>
                                          <p:spTgt spid="1034"/>
                                        </p:tgtEl>
                                        <p:attrNameLst>
                                          <p:attrName>style.visibility</p:attrName>
                                        </p:attrNameLst>
                                      </p:cBhvr>
                                      <p:to>
                                        <p:strVal val="visible"/>
                                      </p:to>
                                    </p:set>
                                    <p:animEffect transition="in" filter="fade">
                                      <p:cBhvr>
                                        <p:cTn id="40"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7000"/>
            <a:ext cx="92202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700"/>
            <a:ext cx="84582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3124200" y="1882775"/>
            <a:ext cx="62484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008000"/>
                </a:solidFill>
                <a:latin typeface="Arial" panose="020B0604020202020204" pitchFamily="34" charset="0"/>
                <a:cs typeface="Arial" panose="020B0604020202020204" pitchFamily="34" charset="0"/>
              </a:rPr>
              <a:t>Trả lời đúng các câu hỏi </a:t>
            </a:r>
          </a:p>
          <a:p>
            <a:pPr algn="ctr" eaLnBrk="1" hangingPunct="1">
              <a:lnSpc>
                <a:spcPct val="100000"/>
              </a:lnSpc>
              <a:spcBef>
                <a:spcPct val="0"/>
              </a:spcBef>
              <a:buFontTx/>
              <a:buNone/>
            </a:pPr>
            <a:r>
              <a:rPr lang="en-US" altLang="en-US" sz="3600" b="1">
                <a:solidFill>
                  <a:srgbClr val="008000"/>
                </a:solidFill>
                <a:latin typeface="Arial" panose="020B0604020202020204" pitchFamily="34" charset="0"/>
                <a:cs typeface="Arial" panose="020B0604020202020204" pitchFamily="34" charset="0"/>
              </a:rPr>
              <a:t>Giúp bạn khỉ ngăn chặn hành vi làm suy giảm đa dạng sinh học của con người</a:t>
            </a:r>
          </a:p>
        </p:txBody>
      </p:sp>
      <p:pic>
        <p:nvPicPr>
          <p:cNvPr id="30725" name="Picture 2" descr="C:\Users\ADMIN\Desktop\Tai nguyen thiet ke tro choi\Bảng gỗ\Picture1 (2).png">
            <a:hlinkClick r:id="" action="ppaction://hlinkshowjump?jump=next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8288" y="5969000"/>
            <a:ext cx="126841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7000"/>
            <a:ext cx="92202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C:\Users\ADMIN\Desktop\Lam tac\tải xuố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076700"/>
            <a:ext cx="762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C:\Users\ADMIN\Desktop\Lam tac\800px_COLOURBOX9774185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8938" y="4708525"/>
            <a:ext cx="167640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6" descr="C:\Users\ADMIN\Desktop\Lam tac\800px_COLOURBOX9774185 (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0" y="4708525"/>
            <a:ext cx="1044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descr="C:\Users\ADMIN\Desktop\Lam tac\800px_COLOURBOX9774185 (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9420">
            <a:off x="2005013" y="5170488"/>
            <a:ext cx="10922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6" descr="C:\Users\ADMIN\Desktop\Lam tac\800px_COLOURBOX9774185 (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5338" y="4954588"/>
            <a:ext cx="993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3" descr="C:\Users\ADMIN\Desktop\Lam tac\tree-576145_960_72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5156200"/>
            <a:ext cx="5937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C:\Users\ADMIN\Desktop\Lam tac\lumberjack-lean-on-the-wood-log-vector-7780327.jpg">
            <a:hlinkClick r:id="rId9" action="ppaction://hlinkpres?slideindex=18&amp;slidetitle=PowerPoint Presentation"/>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0243" flipH="1">
            <a:off x="1822450" y="4338638"/>
            <a:ext cx="1455738"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3" descr="C:\Users\ADMIN\Desktop\Untitleda (2).png">
            <a:hlinkClick r:id="rId11" action="ppaction://hlinkpres?slideindex=33&amp;slidetitle=HƯỚNG DẪN VỀ NHÀ"/>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2006600"/>
            <a:ext cx="40894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ADMIN\Desktop\Picture1a (2).png">
            <a:hlinkClick r:id="rId13" action="ppaction://hlinkpres?slideindex=20&amp;slidetitle=PowerPoint Presentation"/>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5188" y="4121150"/>
            <a:ext cx="1560512"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Users\ADMIN\Desktop\Lam tac\il_570xN.938660066_slvo.jpg">
            <a:hlinkClick r:id="rId15" action="ppaction://hlinkpres?slideindex=19&amp;slidetitle=PowerPoint Presentation"/>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33800" y="4316413"/>
            <a:ext cx="11049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ADMIN\Desktop\Lam tac\stock-vector-cartoon-art-of-a-lumberjack-paul-bunyan-type-with-a-log-on-his-shoulder-this-guy-has-the-typical-17555299.jpg">
            <a:hlinkClick r:id="rId17" action="ppaction://hlinkpres?slideindex=21&amp;slidetitle=PowerPoint Presentation"/>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05700" y="5229225"/>
            <a:ext cx="9906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C:\Users\ADMIN\Desktop\Lam tac\e7f4c27d556f238339f9337509756439--lumberjacks-vectors.jpg">
            <a:hlinkClick r:id="rId19" action="ppaction://hlinkpres?slideindex=22&amp;slidetitle=PowerPoint Presentation"/>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96300" y="4252913"/>
            <a:ext cx="179070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C:\Users\ADMIN\Desktop\Tai nguyen thiet ke tro choi\Giai cuu rung xanh\playful-wild-monkeys_1308-2930 (4).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178050" y="-158750"/>
            <a:ext cx="94615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C:\Users\ADMIN\Desktop\Tai nguyen thiet ke tro choi\Giai cuu rung xanh\scimmia-del-fumetto-31653934.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rot="-983207">
            <a:off x="3600450" y="714375"/>
            <a:ext cx="798513"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12" descr="Hình ảnh có liên qua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rot="-1707329">
            <a:off x="7216775" y="-404813"/>
            <a:ext cx="10668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4" descr="Hình ảnh có liên quan"/>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rot="20925904" flipH="1">
            <a:off x="6121400" y="479425"/>
            <a:ext cx="835025"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16" descr="Kết quả hình ảnh cho monkey cartoon"/>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rot="1100560" flipH="1">
            <a:off x="8866188" y="936625"/>
            <a:ext cx="100965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8" descr="Kết quả hình ảnh cho pineapple cartoon"/>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199188" y="1266825"/>
            <a:ext cx="8286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20" descr="Hình ảnh có liên quan"/>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894138" y="1782763"/>
            <a:ext cx="5000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22" descr="Kết quả hình ảnh cho durian cartoon"/>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65375" y="307975"/>
            <a:ext cx="561975"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descr="Hình ảnh có liên quan"/>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91438" y="1309688"/>
            <a:ext cx="48260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2" descr="Kết quả hình ảnh cho durian cartoon"/>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126538" y="2176463"/>
            <a:ext cx="5302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ADMIN\Desktop\Picture1.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05013" y="3665538"/>
            <a:ext cx="16287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5" descr="C:\Users\ADMIN\Desktop\Lam tac\lumberjack-lean-on-the-wood-log-vector-7780327.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5344994" flipH="1">
            <a:off x="887412" y="6005513"/>
            <a:ext cx="1941513"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 descr="C:\Users\ADMIN\Desktop\Picture1.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579813" y="3862388"/>
            <a:ext cx="16287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Users\ADMIN\Desktop\Lam tac\il_570xN.938660066_slvo.jp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rot="12097892" flipH="1">
            <a:off x="3429000" y="5980113"/>
            <a:ext cx="1104900"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 descr="C:\Users\ADMIN\Desktop\Picture1.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876925" y="3765550"/>
            <a:ext cx="16287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descr="C:\Users\ADMIN\Desktop\Picture1a (2).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983466">
            <a:off x="5663406" y="6006307"/>
            <a:ext cx="2079625" cy="226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C:\Users\ADMIN\Desktop\Picture1.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134225" y="4648200"/>
            <a:ext cx="16287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rot="10071364" flipH="1">
            <a:off x="7812088" y="6188075"/>
            <a:ext cx="9906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 descr="C:\Users\ADMIN\Desktop\Picture1.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734425" y="4000500"/>
            <a:ext cx="16287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C:\Users\ADMIN\Desktop\Lam tac\e7f4c27d556f238339f9337509756439--lumberjacks-vectors.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10007595">
            <a:off x="8775700" y="6054725"/>
            <a:ext cx="17907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2438400" y="3733800"/>
            <a:ext cx="436563"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006600"/>
                </a:solidFill>
              </a:rPr>
              <a:t>1</a:t>
            </a:r>
          </a:p>
        </p:txBody>
      </p:sp>
      <p:sp>
        <p:nvSpPr>
          <p:cNvPr id="40" name="Oval 39"/>
          <p:cNvSpPr/>
          <p:nvPr/>
        </p:nvSpPr>
        <p:spPr>
          <a:xfrm>
            <a:off x="4056063" y="3733800"/>
            <a:ext cx="436562"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006600"/>
                </a:solidFill>
              </a:rPr>
              <a:t>2</a:t>
            </a:r>
          </a:p>
        </p:txBody>
      </p:sp>
      <p:sp>
        <p:nvSpPr>
          <p:cNvPr id="41" name="Oval 40"/>
          <p:cNvSpPr/>
          <p:nvPr/>
        </p:nvSpPr>
        <p:spPr>
          <a:xfrm>
            <a:off x="6396038" y="3781425"/>
            <a:ext cx="43497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006600"/>
                </a:solidFill>
              </a:rPr>
              <a:t>3</a:t>
            </a:r>
          </a:p>
        </p:txBody>
      </p:sp>
      <p:sp>
        <p:nvSpPr>
          <p:cNvPr id="42" name="Oval 41"/>
          <p:cNvSpPr/>
          <p:nvPr/>
        </p:nvSpPr>
        <p:spPr>
          <a:xfrm>
            <a:off x="7696200" y="4559300"/>
            <a:ext cx="436563"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006600"/>
                </a:solidFill>
              </a:rPr>
              <a:t>4</a:t>
            </a:r>
          </a:p>
        </p:txBody>
      </p:sp>
      <p:sp>
        <p:nvSpPr>
          <p:cNvPr id="43" name="Oval 42"/>
          <p:cNvSpPr/>
          <p:nvPr/>
        </p:nvSpPr>
        <p:spPr>
          <a:xfrm>
            <a:off x="9134475" y="3836988"/>
            <a:ext cx="436563"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006600"/>
                </a:solidFill>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nodeType="clickPar">
                      <p:stCondLst>
                        <p:cond delay="0"/>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nodeType="afterGroup">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nodeType="afterGroup">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nodeType="afterGroup">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nodeType="afterGroup">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nodeType="afterGroup">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nodeType="afterGroup">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7000"/>
            <a:ext cx="92202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60338"/>
            <a:ext cx="9220200" cy="496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113" y="3632200"/>
            <a:ext cx="4916487"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3048000" y="831850"/>
            <a:ext cx="6477000" cy="2432050"/>
          </a:xfrm>
          <a:prstGeom prst="rect">
            <a:avLst/>
          </a:prstGeom>
          <a:noFill/>
          <a:ln>
            <a:noFill/>
          </a:ln>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fontAlgn="auto" hangingPunct="1">
              <a:spcBef>
                <a:spcPts val="0"/>
              </a:spcBef>
              <a:spcAft>
                <a:spcPts val="0"/>
              </a:spcAft>
              <a:defRPr/>
            </a:pPr>
            <a:r>
              <a:rPr lang="en-US" sz="2800" b="1">
                <a:solidFill>
                  <a:srgbClr val="008000"/>
                </a:solidFill>
                <a:cs typeface="Calibri" pitchFamily="34" charset="0"/>
              </a:rPr>
              <a:t>Đa dạng sinh học không biểu thị ở tiêu chí nào sau đây?</a:t>
            </a:r>
          </a:p>
          <a:p>
            <a:pPr marL="457200" indent="-457200" algn="just" eaLnBrk="1" fontAlgn="auto" hangingPunct="1">
              <a:spcBef>
                <a:spcPts val="0"/>
              </a:spcBef>
              <a:spcAft>
                <a:spcPts val="0"/>
              </a:spcAft>
              <a:buFontTx/>
              <a:buAutoNum type="alphaUcPeriod"/>
              <a:defRPr/>
            </a:pPr>
            <a:r>
              <a:rPr lang="en-US" sz="2400" b="1">
                <a:solidFill>
                  <a:srgbClr val="008000"/>
                </a:solidFill>
              </a:rPr>
              <a:t>Đa dạng nguồn gen. </a:t>
            </a:r>
          </a:p>
          <a:p>
            <a:pPr marL="457200" indent="-457200" algn="just" eaLnBrk="1" fontAlgn="auto" hangingPunct="1">
              <a:spcBef>
                <a:spcPts val="0"/>
              </a:spcBef>
              <a:spcAft>
                <a:spcPts val="0"/>
              </a:spcAft>
              <a:buFontTx/>
              <a:buAutoNum type="alphaUcPeriod"/>
              <a:defRPr/>
            </a:pPr>
            <a:r>
              <a:rPr lang="en-US" sz="2400" b="1">
                <a:solidFill>
                  <a:srgbClr val="008000"/>
                </a:solidFill>
              </a:rPr>
              <a:t>Đa dạng hệ sinh thái.</a:t>
            </a:r>
          </a:p>
          <a:p>
            <a:pPr algn="just" eaLnBrk="1" fontAlgn="auto" hangingPunct="1">
              <a:spcBef>
                <a:spcPts val="0"/>
              </a:spcBef>
              <a:spcAft>
                <a:spcPts val="0"/>
              </a:spcAft>
              <a:defRPr/>
            </a:pPr>
            <a:r>
              <a:rPr lang="en-US" sz="2400" b="1">
                <a:solidFill>
                  <a:srgbClr val="008000"/>
                </a:solidFill>
              </a:rPr>
              <a:t>C. Đa dạng loài.</a:t>
            </a:r>
          </a:p>
          <a:p>
            <a:pPr algn="just" eaLnBrk="1" fontAlgn="auto" hangingPunct="1">
              <a:spcBef>
                <a:spcPts val="0"/>
              </a:spcBef>
              <a:spcAft>
                <a:spcPts val="0"/>
              </a:spcAft>
              <a:defRPr/>
            </a:pPr>
            <a:r>
              <a:rPr lang="en-US" sz="2400" b="1">
                <a:solidFill>
                  <a:srgbClr val="008000"/>
                </a:solidFill>
              </a:rPr>
              <a:t>D. Đa dạng môi trường.</a:t>
            </a:r>
          </a:p>
        </p:txBody>
      </p:sp>
      <p:sp>
        <p:nvSpPr>
          <p:cNvPr id="43" name="TextBox 42"/>
          <p:cNvSpPr txBox="1">
            <a:spLocks noChangeArrowheads="1"/>
          </p:cNvSpPr>
          <p:nvPr/>
        </p:nvSpPr>
        <p:spPr bwMode="auto">
          <a:xfrm>
            <a:off x="4419600" y="4840288"/>
            <a:ext cx="3429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600" b="1">
                <a:solidFill>
                  <a:srgbClr val="008000"/>
                </a:solidFill>
                <a:latin typeface="Times New Roman" panose="02020603050405020304" pitchFamily="18" charset="0"/>
              </a:rPr>
              <a:t>Đáp án: D 	</a:t>
            </a:r>
            <a:endParaRPr lang="vi-VN" altLang="en-US" sz="3600" b="1">
              <a:solidFill>
                <a:srgbClr val="008000"/>
              </a:solidFill>
              <a:latin typeface="Times New Roman" panose="02020603050405020304" pitchFamily="18" charset="0"/>
            </a:endParaRPr>
          </a:p>
        </p:txBody>
      </p:sp>
      <p:pic>
        <p:nvPicPr>
          <p:cNvPr id="32775" name="Picture 2" descr="C:\Users\ADMIN\Desktop\Tai nguyen thiet ke tro choi\Bảng gỗ\Picture1 (2).png">
            <a:hlinkClick r:id="rId4" action="ppaction://hlinkpres?slideindex=17&amp;slidetitle=PowerPoint Presenta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8288" y="5969000"/>
            <a:ext cx="126841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209800" y="139700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123" name="TextBox 2"/>
          <p:cNvSpPr txBox="1">
            <a:spLocks noChangeArrowheads="1"/>
          </p:cNvSpPr>
          <p:nvPr/>
        </p:nvSpPr>
        <p:spPr bwMode="auto">
          <a:xfrm>
            <a:off x="4343400" y="584200"/>
            <a:ext cx="3595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vi-VN" b="1">
                <a:solidFill>
                  <a:schemeClr val="bg1"/>
                </a:solidFill>
                <a:latin typeface="Arial" panose="020B0604020202020204" pitchFamily="34" charset="0"/>
              </a:rPr>
              <a:t>NỘI DUNG BÀI HỌC</a:t>
            </a:r>
            <a:endParaRPr lang="vi-VN" altLang="vi-VN" b="1">
              <a:solidFill>
                <a:schemeClr val="bg1"/>
              </a:solidFill>
              <a:latin typeface="Arial" panose="020B0604020202020204" pitchFamily="34" charset="0"/>
            </a:endParaRPr>
          </a:p>
        </p:txBody>
      </p:sp>
      <p:sp>
        <p:nvSpPr>
          <p:cNvPr id="4" name="Title 1"/>
          <p:cNvSpPr txBox="1">
            <a:spLocks/>
          </p:cNvSpPr>
          <p:nvPr/>
        </p:nvSpPr>
        <p:spPr bwMode="auto">
          <a:xfrm>
            <a:off x="3124200" y="347663"/>
            <a:ext cx="6324600" cy="614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002060"/>
                </a:solidFill>
                <a:latin typeface="Arial" panose="020B0604020202020204" pitchFamily="34" charset="0"/>
                <a:cs typeface="Arial" panose="020B0604020202020204" pitchFamily="34" charset="0"/>
              </a:rPr>
              <a:t>BÀI 38: ĐA DẠNG SINH HỌC</a:t>
            </a:r>
            <a:endParaRPr lang="vi-VN" altLang="en-US" sz="3200" b="1">
              <a:solidFill>
                <a:srgbClr val="002060"/>
              </a:solidFill>
              <a:latin typeface="Arial" panose="020B0604020202020204" pitchFamily="34"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7000"/>
            <a:ext cx="92202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0338"/>
            <a:ext cx="5867400" cy="414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3124200"/>
            <a:ext cx="755015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3733800" y="1193800"/>
            <a:ext cx="4572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rgbClr val="008000"/>
                </a:solidFill>
                <a:latin typeface="Times New Roman" panose="02020603050405020304" pitchFamily="18" charset="0"/>
              </a:rPr>
              <a:t>Vai trò của đa dạng sinh học đối với tự nhiên? </a:t>
            </a:r>
            <a:endParaRPr lang="en-US" altLang="en-US" b="1">
              <a:solidFill>
                <a:srgbClr val="008000"/>
              </a:solidFill>
              <a:latin typeface="Arial" panose="020B0604020202020204" pitchFamily="34" charset="0"/>
              <a:cs typeface="Arial" panose="020B0604020202020204" pitchFamily="34" charset="0"/>
            </a:endParaRPr>
          </a:p>
        </p:txBody>
      </p:sp>
      <p:sp>
        <p:nvSpPr>
          <p:cNvPr id="43" name="TextBox 42"/>
          <p:cNvSpPr txBox="1">
            <a:spLocks noChangeArrowheads="1"/>
          </p:cNvSpPr>
          <p:nvPr/>
        </p:nvSpPr>
        <p:spPr bwMode="auto">
          <a:xfrm>
            <a:off x="3048000" y="4141788"/>
            <a:ext cx="56388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ts val="600"/>
              </a:spcBef>
              <a:spcAft>
                <a:spcPts val="600"/>
              </a:spcAft>
              <a:buFont typeface="Arial" panose="020B0604020202020204" pitchFamily="34" charset="0"/>
              <a:buNone/>
            </a:pPr>
            <a:r>
              <a:rPr lang="en-US" altLang="en-US" sz="2400" b="1">
                <a:solidFill>
                  <a:srgbClr val="006600"/>
                </a:solidFill>
                <a:latin typeface="Times New Roman" panose="02020603050405020304" pitchFamily="18" charset="0"/>
                <a:cs typeface="Calibri" panose="020F0502020204030204" pitchFamily="34" charset="0"/>
              </a:rPr>
              <a:t>- Giúp duy trì sự sống trên trái đất. </a:t>
            </a:r>
            <a:endParaRPr lang="vi-VN" altLang="en-US" sz="2400" b="1">
              <a:solidFill>
                <a:srgbClr val="006600"/>
              </a:solidFill>
              <a:cs typeface="Calibri" panose="020F0502020204030204" pitchFamily="34" charset="0"/>
            </a:endParaRPr>
          </a:p>
          <a:p>
            <a:pPr algn="just" eaLnBrk="1" hangingPunct="1">
              <a:lnSpc>
                <a:spcPct val="100000"/>
              </a:lnSpc>
              <a:spcBef>
                <a:spcPts val="600"/>
              </a:spcBef>
              <a:spcAft>
                <a:spcPts val="600"/>
              </a:spcAft>
              <a:buFont typeface="Arial" panose="020B0604020202020204" pitchFamily="34" charset="0"/>
              <a:buNone/>
            </a:pPr>
            <a:r>
              <a:rPr lang="en-US" altLang="en-US" sz="2400" b="1">
                <a:solidFill>
                  <a:srgbClr val="006600"/>
                </a:solidFill>
                <a:latin typeface="Times New Roman" panose="02020603050405020304" pitchFamily="18" charset="0"/>
                <a:cs typeface="Calibri" panose="020F0502020204030204" pitchFamily="34" charset="0"/>
              </a:rPr>
              <a:t>- Điều hòa không khí.</a:t>
            </a:r>
            <a:endParaRPr lang="vi-VN" altLang="en-US" sz="2400" b="1">
              <a:solidFill>
                <a:srgbClr val="006600"/>
              </a:solidFill>
              <a:cs typeface="Calibri" panose="020F0502020204030204" pitchFamily="34" charset="0"/>
            </a:endParaRPr>
          </a:p>
          <a:p>
            <a:pPr algn="just" eaLnBrk="1" hangingPunct="1">
              <a:lnSpc>
                <a:spcPct val="100000"/>
              </a:lnSpc>
              <a:spcBef>
                <a:spcPts val="600"/>
              </a:spcBef>
              <a:spcAft>
                <a:spcPts val="600"/>
              </a:spcAft>
              <a:buFont typeface="Arial" panose="020B0604020202020204" pitchFamily="34" charset="0"/>
              <a:buNone/>
            </a:pPr>
            <a:r>
              <a:rPr lang="en-US" altLang="en-US" sz="2400" b="1">
                <a:solidFill>
                  <a:srgbClr val="006600"/>
                </a:solidFill>
                <a:latin typeface="Times New Roman" panose="02020603050405020304" pitchFamily="18" charset="0"/>
                <a:cs typeface="Calibri" panose="020F0502020204030204" pitchFamily="34" charset="0"/>
              </a:rPr>
              <a:t>- Cân bằng hệ sinh thái. Đa dạng nguồn gen, các loài sinh vật,....</a:t>
            </a:r>
            <a:endParaRPr lang="en-US" altLang="en-US" sz="2400" b="1">
              <a:solidFill>
                <a:srgbClr val="006600"/>
              </a:solidFill>
              <a:latin typeface="Arial" panose="020B0604020202020204" pitchFamily="34" charset="0"/>
              <a:cs typeface="Arial" panose="020B0604020202020204" pitchFamily="34" charset="0"/>
            </a:endParaRPr>
          </a:p>
        </p:txBody>
      </p:sp>
      <p:pic>
        <p:nvPicPr>
          <p:cNvPr id="33799" name="Picture 2" descr="C:\Users\ADMIN\Desktop\Tai nguyen thiet ke tro choi\Bảng gỗ\Picture1 (2).png">
            <a:hlinkClick r:id="rId4" action="ppaction://hlinkpres?slideindex=17&amp;slidetitle=PowerPoint Presenta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8288" y="5969000"/>
            <a:ext cx="126841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7000"/>
            <a:ext cx="92202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0338"/>
            <a:ext cx="62484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632200"/>
            <a:ext cx="76962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3733800" y="1193800"/>
            <a:ext cx="464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008000"/>
                </a:solidFill>
                <a:latin typeface="Times New Roman" panose="02020603050405020304" pitchFamily="18" charset="0"/>
              </a:rPr>
              <a:t>Vai trò của đa dạng sinh học đối với con người</a:t>
            </a:r>
            <a:endParaRPr lang="en-US" altLang="en-US" sz="2400" b="1">
              <a:solidFill>
                <a:srgbClr val="008000"/>
              </a:solidFill>
              <a:latin typeface="Arial" panose="020B0604020202020204" pitchFamily="34" charset="0"/>
              <a:cs typeface="Arial" panose="020B0604020202020204" pitchFamily="34" charset="0"/>
            </a:endParaRPr>
          </a:p>
          <a:p>
            <a:pPr algn="ctr" eaLnBrk="1" hangingPunct="1">
              <a:lnSpc>
                <a:spcPct val="100000"/>
              </a:lnSpc>
              <a:spcBef>
                <a:spcPct val="0"/>
              </a:spcBef>
              <a:buFontTx/>
              <a:buNone/>
            </a:pPr>
            <a:endParaRPr lang="en-US" altLang="en-US" sz="2400">
              <a:solidFill>
                <a:srgbClr val="008000"/>
              </a:solidFill>
              <a:latin typeface="Arial" panose="020B0604020202020204" pitchFamily="34" charset="0"/>
              <a:cs typeface="Arial" panose="020B0604020202020204" pitchFamily="34" charset="0"/>
            </a:endParaRPr>
          </a:p>
        </p:txBody>
      </p:sp>
      <p:sp>
        <p:nvSpPr>
          <p:cNvPr id="43" name="TextBox 42"/>
          <p:cNvSpPr txBox="1">
            <a:spLocks noChangeArrowheads="1"/>
          </p:cNvSpPr>
          <p:nvPr/>
        </p:nvSpPr>
        <p:spPr bwMode="auto">
          <a:xfrm>
            <a:off x="3429000" y="4591050"/>
            <a:ext cx="5638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2400" b="1">
                <a:solidFill>
                  <a:srgbClr val="006600"/>
                </a:solidFill>
                <a:latin typeface="Times New Roman" panose="02020603050405020304" pitchFamily="18" charset="0"/>
              </a:rPr>
              <a:t>- Cung cấp nguồn tài nguyên phong phú.</a:t>
            </a:r>
            <a:endParaRPr lang="vi-VN" altLang="en-US" sz="2400" b="1">
              <a:solidFill>
                <a:srgbClr val="006600"/>
              </a:solidFill>
              <a:latin typeface="Times New Roman" panose="02020603050405020304" pitchFamily="18" charset="0"/>
            </a:endParaRPr>
          </a:p>
          <a:p>
            <a:pPr eaLnBrk="1" hangingPunct="1">
              <a:lnSpc>
                <a:spcPct val="100000"/>
              </a:lnSpc>
              <a:spcBef>
                <a:spcPct val="0"/>
              </a:spcBef>
              <a:buFontTx/>
              <a:buNone/>
            </a:pPr>
            <a:r>
              <a:rPr lang="en-US" altLang="en-US" sz="2400" b="1">
                <a:solidFill>
                  <a:srgbClr val="006600"/>
                </a:solidFill>
                <a:latin typeface="Times New Roman" panose="02020603050405020304" pitchFamily="18" charset="0"/>
              </a:rPr>
              <a:t>- Cung cấp lương thực, thực phẩm và nhiều sản phẩm khác cho con người.....</a:t>
            </a:r>
          </a:p>
        </p:txBody>
      </p:sp>
      <p:pic>
        <p:nvPicPr>
          <p:cNvPr id="34823" name="Picture 2" descr="C:\Users\ADMIN\Desktop\Tai nguyen thiet ke tro choi\Bảng gỗ\Picture1 (2).png">
            <a:hlinkClick r:id="rId4" action="ppaction://hlinkpres?slideindex=17&amp;slidetitle=PowerPoint Presenta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8288" y="5969000"/>
            <a:ext cx="126841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7000"/>
            <a:ext cx="92202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3700" y="-330200"/>
            <a:ext cx="62484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3365500"/>
            <a:ext cx="86106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3505200" y="1162050"/>
            <a:ext cx="5030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006600"/>
                </a:solidFill>
                <a:latin typeface="Times New Roman" panose="02020603050405020304" pitchFamily="18" charset="0"/>
                <a:cs typeface="Calibri" panose="020F0502020204030204" pitchFamily="34" charset="0"/>
              </a:rPr>
              <a:t>Em hãy tìm hiểu và cho biết những nguyên nhân nào dẫn đến thu hẹp diện tích rừng? </a:t>
            </a:r>
            <a:endParaRPr lang="en-US" altLang="en-US" sz="2400" b="1">
              <a:solidFill>
                <a:srgbClr val="006600"/>
              </a:solidFill>
              <a:latin typeface="Arial" panose="020B0604020202020204" pitchFamily="34" charset="0"/>
              <a:cs typeface="Arial" panose="020B0604020202020204" pitchFamily="34" charset="0"/>
            </a:endParaRPr>
          </a:p>
        </p:txBody>
      </p:sp>
      <p:sp>
        <p:nvSpPr>
          <p:cNvPr id="43" name="TextBox 42"/>
          <p:cNvSpPr txBox="1">
            <a:spLocks noChangeArrowheads="1"/>
          </p:cNvSpPr>
          <p:nvPr/>
        </p:nvSpPr>
        <p:spPr bwMode="auto">
          <a:xfrm>
            <a:off x="3124200" y="4297363"/>
            <a:ext cx="6400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Char char="-"/>
            </a:pPr>
            <a:r>
              <a:rPr lang="en-US" altLang="en-US" sz="2400" b="1">
                <a:solidFill>
                  <a:srgbClr val="006600"/>
                </a:solidFill>
                <a:latin typeface="Times New Roman" panose="02020603050405020304" pitchFamily="18" charset="0"/>
              </a:rPr>
              <a:t>Do hoạt động của con người như khai thác quá mức vượt khả năng phục hồi tự nhiên của rừng...</a:t>
            </a:r>
          </a:p>
          <a:p>
            <a:pPr eaLnBrk="1" hangingPunct="1">
              <a:lnSpc>
                <a:spcPct val="100000"/>
              </a:lnSpc>
              <a:spcBef>
                <a:spcPct val="0"/>
              </a:spcBef>
              <a:buFontTx/>
              <a:buChar char="-"/>
            </a:pPr>
            <a:r>
              <a:rPr lang="en-US" altLang="en-US" sz="2400" b="1">
                <a:solidFill>
                  <a:srgbClr val="006600"/>
                </a:solidFill>
                <a:latin typeface="Times New Roman" panose="02020603050405020304" pitchFamily="18" charset="0"/>
              </a:rPr>
              <a:t>- Do ý thức của người dân chưa cao.</a:t>
            </a:r>
            <a:endParaRPr lang="vi-VN" altLang="en-US" sz="2400" b="1">
              <a:solidFill>
                <a:srgbClr val="006600"/>
              </a:solidFill>
              <a:latin typeface="Times New Roman" panose="02020603050405020304" pitchFamily="18" charset="0"/>
            </a:endParaRPr>
          </a:p>
        </p:txBody>
      </p:sp>
      <p:pic>
        <p:nvPicPr>
          <p:cNvPr id="35847" name="Picture 2" descr="C:\Users\ADMIN\Desktop\Tai nguyen thiet ke tro choi\Bảng gỗ\Picture1 (2).png">
            <a:hlinkClick r:id="rId4" action="ppaction://hlinkpres?slideindex=17&amp;slidetitle=PowerPoint Presenta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8288" y="5969000"/>
            <a:ext cx="126841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7000"/>
            <a:ext cx="922020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60338"/>
            <a:ext cx="6248400" cy="44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2" descr="C:\Users\ADMIN\Desktop\Giai cuu con vat\wooden-board-theme-image-1-vector-clip-art_csp9738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632200"/>
            <a:ext cx="78486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a:spLocks noChangeArrowheads="1"/>
          </p:cNvSpPr>
          <p:nvPr/>
        </p:nvSpPr>
        <p:spPr bwMode="auto">
          <a:xfrm>
            <a:off x="3624263" y="889000"/>
            <a:ext cx="4953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006600"/>
                </a:solidFill>
                <a:latin typeface="Times New Roman" panose="02020603050405020304" pitchFamily="18" charset="0"/>
                <a:cs typeface="Calibri" panose="020F0502020204030204" pitchFamily="34" charset="0"/>
              </a:rPr>
              <a:t>Em hãy tìm hiểu và cho biết những hậu quả của việc thu hẹp diện tích rừng với tự nhiên và con người? </a:t>
            </a:r>
            <a:endParaRPr lang="en-US" altLang="en-US" sz="2400" b="1">
              <a:solidFill>
                <a:srgbClr val="006600"/>
              </a:solidFill>
              <a:latin typeface="Arial" panose="020B0604020202020204" pitchFamily="34" charset="0"/>
              <a:cs typeface="Arial" panose="020B0604020202020204" pitchFamily="34" charset="0"/>
            </a:endParaRPr>
          </a:p>
          <a:p>
            <a:pPr algn="ctr" eaLnBrk="1" hangingPunct="1">
              <a:lnSpc>
                <a:spcPct val="100000"/>
              </a:lnSpc>
              <a:spcBef>
                <a:spcPct val="0"/>
              </a:spcBef>
              <a:buFontTx/>
              <a:buNone/>
            </a:pPr>
            <a:endParaRPr lang="en-US" altLang="en-US" sz="2400">
              <a:solidFill>
                <a:srgbClr val="008000"/>
              </a:solidFill>
              <a:latin typeface="Arial" panose="020B0604020202020204" pitchFamily="34" charset="0"/>
              <a:cs typeface="Arial" panose="020B0604020202020204" pitchFamily="34" charset="0"/>
            </a:endParaRPr>
          </a:p>
        </p:txBody>
      </p:sp>
      <p:sp>
        <p:nvSpPr>
          <p:cNvPr id="43" name="TextBox 42"/>
          <p:cNvSpPr txBox="1">
            <a:spLocks noChangeArrowheads="1"/>
          </p:cNvSpPr>
          <p:nvPr/>
        </p:nvSpPr>
        <p:spPr bwMode="auto">
          <a:xfrm>
            <a:off x="3352800" y="4667250"/>
            <a:ext cx="579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a:solidFill>
                  <a:srgbClr val="006600"/>
                </a:solidFill>
                <a:latin typeface="Times New Roman" panose="02020603050405020304" pitchFamily="18" charset="0"/>
              </a:rPr>
              <a:t>Mất cân bằng khí hậu; gây biến đổi khí hậu làm tăng các thiên tai; suy giảm hệ sinh thái; môi trường ô nhiễm,....</a:t>
            </a:r>
          </a:p>
        </p:txBody>
      </p:sp>
      <p:pic>
        <p:nvPicPr>
          <p:cNvPr id="36871" name="Picture 2" descr="C:\Users\ADMIN\Desktop\Tai nguyen thiet ke tro choi\Bảng gỗ\Picture1 (2).png">
            <a:hlinkClick r:id="rId4" action="ppaction://hlinkpres?slideindex=17&amp;slidetitle=PowerPoint Presenta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8288" y="5969000"/>
            <a:ext cx="126841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altLang="en-US" b="1" smtClean="0">
                <a:solidFill>
                  <a:srgbClr val="C00000"/>
                </a:solidFill>
                <a:latin typeface="Times New Roman" panose="02020603050405020304" pitchFamily="18" charset="0"/>
                <a:cs typeface="Times New Roman" panose="02020603050405020304" pitchFamily="18" charset="0"/>
              </a:rPr>
              <a:t>HƯỚNG DẪN VỀ NHÀ</a:t>
            </a:r>
            <a:endParaRPr lang="vi-VN" altLang="en-US" b="1" smtClean="0">
              <a:solidFill>
                <a:srgbClr val="C00000"/>
              </a:solidFill>
              <a:cs typeface="Times New Roman" panose="02020603050405020304" pitchFamily="18" charset="0"/>
            </a:endParaRPr>
          </a:p>
        </p:txBody>
      </p:sp>
      <p:graphicFrame>
        <p:nvGraphicFramePr>
          <p:cNvPr id="8" name="Content Placeholder 7"/>
          <p:cNvGraphicFramePr>
            <a:graphicFrameLocks noGrp="1"/>
          </p:cNvGraphicFramePr>
          <p:nvPr>
            <p:ph idx="1"/>
          </p:nvPr>
        </p:nvGraphicFramePr>
        <p:xfrm>
          <a:off x="5562600" y="3733800"/>
          <a:ext cx="2895600" cy="1524000"/>
        </p:xfrm>
        <a:graphic>
          <a:graphicData uri="http://schemas.openxmlformats.org/drawingml/2006/table">
            <a:tbl>
              <a:tblPr firstRow="1" firstCol="1" bandRow="1">
                <a:tableStyleId>{5C22544A-7EE6-4342-B048-85BDC9FD1C3A}</a:tableStyleId>
              </a:tblPr>
              <a:tblGrid>
                <a:gridCol w="2895600"/>
              </a:tblGrid>
              <a:tr h="1524000">
                <a:tc>
                  <a:txBody>
                    <a:bodyPr/>
                    <a:lstStyle/>
                    <a:p>
                      <a:pPr algn="just">
                        <a:lnSpc>
                          <a:spcPct val="115000"/>
                        </a:lnSpc>
                        <a:spcAft>
                          <a:spcPts val="0"/>
                        </a:spcAft>
                      </a:pPr>
                      <a:r>
                        <a:rPr lang="en-US" sz="1300">
                          <a:effectLst/>
                        </a:rPr>
                        <a:t>Tên bài: ……………………………….</a:t>
                      </a:r>
                      <a:endParaRPr lang="vi-VN" sz="1100">
                        <a:effectLst/>
                      </a:endParaRPr>
                    </a:p>
                    <a:p>
                      <a:pPr algn="just">
                        <a:lnSpc>
                          <a:spcPct val="115000"/>
                        </a:lnSpc>
                        <a:spcAft>
                          <a:spcPts val="0"/>
                        </a:spcAft>
                      </a:pPr>
                      <a:r>
                        <a:rPr lang="en-US" sz="1300">
                          <a:effectLst/>
                        </a:rPr>
                        <a:t>Địa điểm thu thập: ……………………</a:t>
                      </a:r>
                      <a:endParaRPr lang="vi-VN" sz="1100">
                        <a:effectLst/>
                      </a:endParaRPr>
                    </a:p>
                    <a:p>
                      <a:pPr algn="just">
                        <a:lnSpc>
                          <a:spcPct val="115000"/>
                        </a:lnSpc>
                        <a:spcAft>
                          <a:spcPts val="0"/>
                        </a:spcAft>
                      </a:pPr>
                      <a:r>
                        <a:rPr lang="en-US" sz="1300">
                          <a:effectLst/>
                        </a:rPr>
                        <a:t>Môi trường sống: …………………….</a:t>
                      </a:r>
                      <a:endParaRPr lang="vi-VN" sz="1100">
                        <a:effectLst/>
                      </a:endParaRPr>
                    </a:p>
                    <a:p>
                      <a:pPr algn="just">
                        <a:lnSpc>
                          <a:spcPct val="115000"/>
                        </a:lnSpc>
                        <a:spcAft>
                          <a:spcPts val="0"/>
                        </a:spcAft>
                      </a:pPr>
                      <a:r>
                        <a:rPr lang="en-US" sz="1300">
                          <a:effectLst/>
                        </a:rPr>
                        <a:t>Ngày lấy mẫu: ……………………….</a:t>
                      </a:r>
                      <a:endParaRPr lang="vi-VN" sz="1100">
                        <a:effectLst/>
                      </a:endParaRPr>
                    </a:p>
                    <a:p>
                      <a:pPr algn="just">
                        <a:lnSpc>
                          <a:spcPct val="115000"/>
                        </a:lnSpc>
                        <a:spcAft>
                          <a:spcPts val="0"/>
                        </a:spcAft>
                      </a:pPr>
                      <a:r>
                        <a:rPr lang="en-US" sz="1300">
                          <a:effectLst/>
                        </a:rPr>
                        <a:t>Học sinh lấy mẫu: ……………………</a:t>
                      </a:r>
                      <a:endParaRPr lang="vi-VN" sz="1100">
                        <a:effectLst/>
                      </a:endParaRPr>
                    </a:p>
                    <a:p>
                      <a:pPr algn="just">
                        <a:lnSpc>
                          <a:spcPct val="115000"/>
                        </a:lnSpc>
                        <a:spcAft>
                          <a:spcPts val="0"/>
                        </a:spcAft>
                      </a:pPr>
                      <a:r>
                        <a:rPr lang="en-US" sz="1300">
                          <a:effectLst/>
                        </a:rPr>
                        <a:t> </a:t>
                      </a:r>
                      <a:endParaRPr lang="vi-VN" sz="1100">
                        <a:effectLst/>
                        <a:latin typeface="Calibri"/>
                        <a:ea typeface="Calibri"/>
                        <a:cs typeface="Times New Roman"/>
                      </a:endParaRPr>
                    </a:p>
                  </a:txBody>
                  <a:tcPr marL="68580" marR="68580" marT="0" marB="0"/>
                </a:tc>
              </a:tr>
            </a:tbl>
          </a:graphicData>
        </a:graphic>
      </p:graphicFrame>
      <p:sp>
        <p:nvSpPr>
          <p:cNvPr id="37897" name="Rectangle 5"/>
          <p:cNvSpPr>
            <a:spLocks noChangeArrowheads="1"/>
          </p:cNvSpPr>
          <p:nvPr/>
        </p:nvSpPr>
        <p:spPr bwMode="auto">
          <a:xfrm>
            <a:off x="1741488" y="1284288"/>
            <a:ext cx="85344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Char char="-"/>
            </a:pPr>
            <a:r>
              <a:rPr lang="en-US" altLang="en-US" sz="2400">
                <a:latin typeface="Times New Roman" panose="02020603050405020304" pitchFamily="18" charset="0"/>
                <a:cs typeface="Calibri" panose="020F0502020204030204" pitchFamily="34" charset="0"/>
              </a:rPr>
              <a:t>Nghiên cứu bài 39, sưu tầm tài liệu ảnh để nhận diện nhanh sinh vật ngoài thiên nhiên, khoá phân loại một số nhóm sinh vật.</a:t>
            </a:r>
            <a:endParaRPr lang="en-US" altLang="en-US" sz="2400">
              <a:latin typeface="Times New Roman" panose="02020603050405020304" pitchFamily="18" charset="0"/>
            </a:endParaRPr>
          </a:p>
          <a:p>
            <a:pPr algn="just" eaLnBrk="1" hangingPunct="1">
              <a:lnSpc>
                <a:spcPct val="100000"/>
              </a:lnSpc>
              <a:spcBef>
                <a:spcPct val="0"/>
              </a:spcBef>
              <a:buFontTx/>
              <a:buChar char="-"/>
            </a:pPr>
            <a:r>
              <a:rPr lang="en-US" altLang="en-US" sz="2400">
                <a:latin typeface="Times New Roman" panose="02020603050405020304" pitchFamily="18" charset="0"/>
                <a:cs typeface="Calibri" panose="020F0502020204030204" pitchFamily="34" charset="0"/>
              </a:rPr>
              <a:t>Mỗi nhóm chuẩn bị dụng cụ thực hành: Máy ảnh (điện thoại), vợt lưới, ống nhòm (nếu có), sổ ghi chép, bút chì, lọ đựng mẫu, nhãn dán mẫu bằng giấy trắng được thiết kế theo kích thước 5 - 8 cm, đục lỗ ở góc để buộc dây và để trong túi nilon tránh bị ướt. Nhãn bao gồm các thông tin</a:t>
            </a:r>
            <a:endParaRPr lang="en-US" altLang="en-US" sz="2400">
              <a:latin typeface="Times New Roman" panose="02020603050405020304" pitchFamily="18" charset="0"/>
            </a:endParaRPr>
          </a:p>
        </p:txBody>
      </p:sp>
      <p:sp>
        <p:nvSpPr>
          <p:cNvPr id="37898" name="Rectangle 11"/>
          <p:cNvSpPr>
            <a:spLocks noChangeArrowheads="1"/>
          </p:cNvSpPr>
          <p:nvPr/>
        </p:nvSpPr>
        <p:spPr bwMode="auto">
          <a:xfrm>
            <a:off x="1741488" y="5410200"/>
            <a:ext cx="85344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15000"/>
              </a:lnSpc>
              <a:spcBef>
                <a:spcPct val="0"/>
              </a:spcBef>
              <a:buFontTx/>
              <a:buNone/>
            </a:pPr>
            <a:r>
              <a:rPr lang="en-US" altLang="en-US" sz="2400">
                <a:latin typeface="Times New Roman" panose="02020603050405020304" pitchFamily="18" charset="0"/>
                <a:cs typeface="Calibri" panose="020F0502020204030204" pitchFamily="34" charset="0"/>
              </a:rPr>
              <a:t>- Quan sát  môi trường sống, nhận biết vai trò của thực vật, động vật theo nội dung phiếu học tập sau.</a:t>
            </a:r>
            <a:endParaRPr lang="vi-VN" altLang="en-US" sz="2400">
              <a:cs typeface="Calibri" panose="020F0502020204030204"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7688" y="441325"/>
            <a:ext cx="8697912"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1"/>
          </p:nvPr>
        </p:nvSpPr>
        <p:spPr>
          <a:xfrm>
            <a:off x="1676400" y="457200"/>
            <a:ext cx="8915400" cy="5410200"/>
          </a:xfrm>
        </p:spPr>
        <p:txBody>
          <a:bodyPr rtlCol="0">
            <a:normAutofit/>
          </a:bodyPr>
          <a:lstStyle/>
          <a:p>
            <a:pPr fontAlgn="auto">
              <a:spcAft>
                <a:spcPts val="0"/>
              </a:spcAft>
              <a:buFont typeface="Arial" charset="0"/>
              <a:buChar char="•"/>
              <a:defRPr/>
            </a:pPr>
            <a:r>
              <a:rPr lang="vi-VN" b="1">
                <a:solidFill>
                  <a:srgbClr val="002060"/>
                </a:solidFill>
              </a:rPr>
              <a:t>TRÒ CHƠI: KỂ TÊN CÁC LOÀI SINH VẬT</a:t>
            </a:r>
          </a:p>
          <a:p>
            <a:pPr marL="0" indent="0" fontAlgn="auto">
              <a:spcAft>
                <a:spcPts val="0"/>
              </a:spcAft>
              <a:buFont typeface="Arial" panose="020B0604020202020204" pitchFamily="34" charset="0"/>
              <a:buNone/>
              <a:defRPr/>
            </a:pPr>
            <a:r>
              <a:rPr lang="pt-BR" b="1">
                <a:solidFill>
                  <a:srgbClr val="002060"/>
                </a:solidFill>
              </a:rPr>
              <a:t> Luật chơi: </a:t>
            </a:r>
            <a:endParaRPr lang="vi-VN" b="1">
              <a:solidFill>
                <a:srgbClr val="002060"/>
              </a:solidFill>
            </a:endParaRPr>
          </a:p>
          <a:p>
            <a:pPr fontAlgn="auto">
              <a:spcAft>
                <a:spcPts val="0"/>
              </a:spcAft>
              <a:buFont typeface="Arial" charset="0"/>
              <a:buChar char="•"/>
              <a:defRPr/>
            </a:pPr>
            <a:r>
              <a:rPr lang="pt-BR" b="1">
                <a:solidFill>
                  <a:srgbClr val="002060"/>
                </a:solidFill>
              </a:rPr>
              <a:t>	</a:t>
            </a:r>
            <a:r>
              <a:rPr lang="en-US" b="1">
                <a:solidFill>
                  <a:srgbClr val="002060"/>
                </a:solidFill>
              </a:rPr>
              <a:t>Các tổ lần lượt kể tên các loài sinh vật mà em biết trong tự nhiên trong 5 phút. </a:t>
            </a:r>
          </a:p>
          <a:p>
            <a:pPr fontAlgn="auto">
              <a:spcAft>
                <a:spcPts val="0"/>
              </a:spcAft>
              <a:buFont typeface="Arial" charset="0"/>
              <a:buChar char="•"/>
              <a:defRPr/>
            </a:pPr>
            <a:r>
              <a:rPr lang="en-US" b="1">
                <a:solidFill>
                  <a:srgbClr val="002060"/>
                </a:solidFill>
              </a:rPr>
              <a:t>Tên loài sinh vật của tổ sau không được trùng với tên của loài sinh vật mà tổ trước kể, Các tổ phải kể đủ đại diện của các nhóm sinh vật được học     (Nguyên sinh vật, nấm, thực vật, động vật).</a:t>
            </a:r>
          </a:p>
          <a:p>
            <a:pPr fontAlgn="auto">
              <a:spcAft>
                <a:spcPts val="0"/>
              </a:spcAft>
              <a:buFont typeface="Arial" charset="0"/>
              <a:buChar char="•"/>
              <a:defRPr/>
            </a:pPr>
            <a:r>
              <a:rPr lang="en-US" b="1">
                <a:solidFill>
                  <a:srgbClr val="002060"/>
                </a:solidFill>
              </a:rPr>
              <a:t> Tổ nào kể được nhiều hơn các tổ khác là tổ chiến thắng và được nhận sự khen ngợi từ các tổ còn lại.</a:t>
            </a:r>
            <a:endParaRPr lang="vi-VN" b="1">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arn(inVertical)">
                                      <p:cBhvr>
                                        <p:cTn id="7" dur="500"/>
                                        <p:tgtEl>
                                          <p:spTgt spid="3075">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75">
                                            <p:txEl>
                                              <p:pRg st="1" end="1"/>
                                            </p:txEl>
                                          </p:spTgt>
                                        </p:tgtEl>
                                        <p:attrNameLst>
                                          <p:attrName>style.visibility</p:attrName>
                                        </p:attrNameLst>
                                      </p:cBhvr>
                                      <p:to>
                                        <p:strVal val="visible"/>
                                      </p:to>
                                    </p:set>
                                    <p:animEffect transition="in" filter="barn(inVertical)">
                                      <p:cBhvr>
                                        <p:cTn id="10" dur="500"/>
                                        <p:tgtEl>
                                          <p:spTgt spid="3075">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75">
                                            <p:txEl>
                                              <p:pRg st="2" end="2"/>
                                            </p:txEl>
                                          </p:spTgt>
                                        </p:tgtEl>
                                        <p:attrNameLst>
                                          <p:attrName>style.visibility</p:attrName>
                                        </p:attrNameLst>
                                      </p:cBhvr>
                                      <p:to>
                                        <p:strVal val="visible"/>
                                      </p:to>
                                    </p:set>
                                    <p:animEffect transition="in" filter="barn(inVertical)">
                                      <p:cBhvr>
                                        <p:cTn id="13" dur="500"/>
                                        <p:tgtEl>
                                          <p:spTgt spid="3075">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075">
                                            <p:txEl>
                                              <p:pRg st="3" end="3"/>
                                            </p:txEl>
                                          </p:spTgt>
                                        </p:tgtEl>
                                        <p:attrNameLst>
                                          <p:attrName>style.visibility</p:attrName>
                                        </p:attrNameLst>
                                      </p:cBhvr>
                                      <p:to>
                                        <p:strVal val="visible"/>
                                      </p:to>
                                    </p:set>
                                    <p:animEffect transition="in" filter="barn(inVertical)">
                                      <p:cBhvr>
                                        <p:cTn id="16" dur="500"/>
                                        <p:tgtEl>
                                          <p:spTgt spid="3075">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075">
                                            <p:txEl>
                                              <p:pRg st="4" end="4"/>
                                            </p:txEl>
                                          </p:spTgt>
                                        </p:tgtEl>
                                        <p:attrNameLst>
                                          <p:attrName>style.visibility</p:attrName>
                                        </p:attrNameLst>
                                      </p:cBhvr>
                                      <p:to>
                                        <p:strVal val="visible"/>
                                      </p:to>
                                    </p:set>
                                    <p:animEffect transition="in" filter="barn(inVertical)">
                                      <p:cBhvr>
                                        <p:cTn id="19" dur="500"/>
                                        <p:tgtEl>
                                          <p:spTgt spid="30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p:cNvPicPr>
            <a:picLocks noChangeAspect="1" noChangeArrowheads="1"/>
          </p:cNvPicPr>
          <p:nvPr/>
        </p:nvPicPr>
        <p:blipFill>
          <a:blip r:embed="rId2">
            <a:extLst>
              <a:ext uri="{28A0092B-C50C-407E-A947-70E740481C1C}">
                <a14:useLocalDpi xmlns:a14="http://schemas.microsoft.com/office/drawing/2010/main" val="0"/>
              </a:ext>
            </a:extLst>
          </a:blip>
          <a:srcRect b="6567"/>
          <a:stretch>
            <a:fillRect/>
          </a:stretch>
        </p:blipFill>
        <p:spPr bwMode="auto">
          <a:xfrm>
            <a:off x="1524000" y="1152525"/>
            <a:ext cx="9144000" cy="555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Rectangle 1"/>
          <p:cNvSpPr>
            <a:spLocks noChangeArrowheads="1"/>
          </p:cNvSpPr>
          <p:nvPr/>
        </p:nvSpPr>
        <p:spPr bwMode="auto">
          <a:xfrm>
            <a:off x="3200400" y="76200"/>
            <a:ext cx="61055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20000"/>
              </a:lnSpc>
              <a:spcBef>
                <a:spcPts val="600"/>
              </a:spcBef>
              <a:spcAft>
                <a:spcPts val="600"/>
              </a:spcAft>
              <a:buFont typeface="Arial" panose="020B0604020202020204" pitchFamily="34" charset="0"/>
              <a:buNone/>
            </a:pPr>
            <a:r>
              <a:rPr lang="en-US" altLang="en-US" b="1">
                <a:solidFill>
                  <a:srgbClr val="002060"/>
                </a:solidFill>
                <a:latin typeface="Times New Roman" panose="02020603050405020304" pitchFamily="18" charset="0"/>
                <a:cs typeface="Calibri" panose="020F0502020204030204" pitchFamily="34" charset="0"/>
              </a:rPr>
              <a:t>Trong tự nhiên, số lượng sinh vật rất đa dạng và phong phú.</a:t>
            </a:r>
            <a:endParaRPr lang="vi-VN" altLang="en-US" b="1">
              <a:solidFill>
                <a:srgbClr val="002060"/>
              </a:solidFill>
              <a:cs typeface="Calibri" panose="020F0502020204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225" y="1600200"/>
            <a:ext cx="47402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a:spLocks noChangeArrowheads="1"/>
          </p:cNvSpPr>
          <p:nvPr/>
        </p:nvSpPr>
        <p:spPr bwMode="auto">
          <a:xfrm>
            <a:off x="1546225" y="993775"/>
            <a:ext cx="4800600" cy="523875"/>
          </a:xfrm>
          <a:prstGeom prst="rect">
            <a:avLst/>
          </a:prstGeom>
          <a:solidFill>
            <a:srgbClr val="002060"/>
          </a:solidFill>
          <a:ln w="9525">
            <a:solidFill>
              <a:schemeClr val="bg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chemeClr val="bg1"/>
                </a:solidFill>
                <a:latin typeface="Times New Roman" panose="02020603050405020304" pitchFamily="18" charset="0"/>
              </a:rPr>
              <a:t>I. Đa dạng sinh học là gì?</a:t>
            </a:r>
          </a:p>
        </p:txBody>
      </p:sp>
      <p:sp>
        <p:nvSpPr>
          <p:cNvPr id="9220" name="Title 1"/>
          <p:cNvSpPr txBox="1">
            <a:spLocks/>
          </p:cNvSpPr>
          <p:nvPr/>
        </p:nvSpPr>
        <p:spPr bwMode="auto">
          <a:xfrm>
            <a:off x="3124200" y="347663"/>
            <a:ext cx="6324600" cy="614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003600"/>
                </a:solidFill>
                <a:latin typeface="Times New Roman" panose="02020603050405020304" pitchFamily="18" charset="0"/>
              </a:rPr>
              <a:t>BÀI 38: ĐA DẠNG SINH HỌC</a:t>
            </a:r>
            <a:endParaRPr lang="vi-VN" altLang="en-US" sz="3200" b="1">
              <a:solidFill>
                <a:srgbClr val="003600"/>
              </a:solidFill>
              <a:latin typeface="Times New Roman" panose="02020603050405020304" pitchFamily="18" charset="0"/>
            </a:endParaRPr>
          </a:p>
        </p:txBody>
      </p:sp>
      <p:pic>
        <p:nvPicPr>
          <p:cNvPr id="922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2471738"/>
            <a:ext cx="4395788" cy="431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46225" y="1371600"/>
            <a:ext cx="4800600" cy="523875"/>
          </a:xfrm>
          <a:prstGeom prst="rect">
            <a:avLst/>
          </a:prstGeom>
          <a:solidFill>
            <a:srgbClr val="002060"/>
          </a:solidFill>
          <a:ln w="9525">
            <a:solidFill>
              <a:schemeClr val="bg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chemeClr val="bg1"/>
                </a:solidFill>
                <a:latin typeface="Times New Roman" panose="02020603050405020304" pitchFamily="18" charset="0"/>
              </a:rPr>
              <a:t>I. Đa dạng sinh học là gì?</a:t>
            </a:r>
          </a:p>
        </p:txBody>
      </p:sp>
      <p:sp>
        <p:nvSpPr>
          <p:cNvPr id="10243" name="Title 1"/>
          <p:cNvSpPr txBox="1">
            <a:spLocks/>
          </p:cNvSpPr>
          <p:nvPr/>
        </p:nvSpPr>
        <p:spPr bwMode="auto">
          <a:xfrm>
            <a:off x="3124200" y="347663"/>
            <a:ext cx="6324600" cy="614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200" b="1">
                <a:solidFill>
                  <a:srgbClr val="003600"/>
                </a:solidFill>
                <a:latin typeface="Times New Roman" panose="02020603050405020304" pitchFamily="18" charset="0"/>
              </a:rPr>
              <a:t>BÀI 38: ĐA DẠNG SINH HỌC</a:t>
            </a:r>
            <a:endParaRPr lang="vi-VN" altLang="en-US" sz="3200" b="1">
              <a:solidFill>
                <a:srgbClr val="003600"/>
              </a:solidFill>
              <a:latin typeface="Times New Roman" panose="02020603050405020304" pitchFamily="18" charset="0"/>
            </a:endParaRPr>
          </a:p>
        </p:txBody>
      </p:sp>
      <p:sp>
        <p:nvSpPr>
          <p:cNvPr id="6" name="Rectangle 5"/>
          <p:cNvSpPr>
            <a:spLocks noChangeArrowheads="1"/>
          </p:cNvSpPr>
          <p:nvPr/>
        </p:nvSpPr>
        <p:spPr bwMode="auto">
          <a:xfrm>
            <a:off x="1492250" y="1981200"/>
            <a:ext cx="879475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15000"/>
              </a:lnSpc>
              <a:spcBef>
                <a:spcPct val="0"/>
              </a:spcBef>
              <a:spcAft>
                <a:spcPts val="800"/>
              </a:spcAft>
              <a:buFont typeface="Arial" panose="020B0604020202020204" pitchFamily="34" charset="0"/>
              <a:buNone/>
            </a:pPr>
            <a:r>
              <a:rPr lang="en-GB" altLang="en-US" b="1">
                <a:solidFill>
                  <a:srgbClr val="002060"/>
                </a:solidFill>
                <a:latin typeface="Times New Roman" panose="02020603050405020304" pitchFamily="18" charset="0"/>
              </a:rPr>
              <a:t>là sự phong phú về số lượng loài, số lượng cá thể trong loài và môi trường sống của chúng.</a:t>
            </a:r>
            <a:endParaRPr lang="vi-VN" altLang="en-US" b="1">
              <a:solidFill>
                <a:srgbClr val="002060"/>
              </a:solidFill>
              <a:cs typeface="Calibri" panose="020F0502020204030204" pitchFamily="34" charset="0"/>
            </a:endParaRPr>
          </a:p>
        </p:txBody>
      </p:sp>
      <p:sp>
        <p:nvSpPr>
          <p:cNvPr id="7" name="Rectangle 6"/>
          <p:cNvSpPr>
            <a:spLocks noChangeArrowheads="1"/>
          </p:cNvSpPr>
          <p:nvPr/>
        </p:nvSpPr>
        <p:spPr bwMode="auto">
          <a:xfrm>
            <a:off x="1674813" y="32004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50000"/>
              </a:lnSpc>
              <a:spcBef>
                <a:spcPct val="0"/>
              </a:spcBef>
              <a:buFont typeface="Wingdings" panose="05000000000000000000" pitchFamily="2" charset="2"/>
              <a:buChar char="ü"/>
            </a:pPr>
            <a:r>
              <a:rPr lang="en-US" altLang="en-US" sz="2400" b="1">
                <a:solidFill>
                  <a:srgbClr val="002060"/>
                </a:solidFill>
                <a:latin typeface="Times New Roman" panose="02020603050405020304" pitchFamily="18" charset="0"/>
              </a:rPr>
              <a:t>Đa dạng sinh học biểu thị bằng số lượng loài</a:t>
            </a:r>
          </a:p>
        </p:txBody>
      </p:sp>
      <p:grpSp>
        <p:nvGrpSpPr>
          <p:cNvPr id="14" name="Group 18"/>
          <p:cNvGrpSpPr>
            <a:grpSpLocks/>
          </p:cNvGrpSpPr>
          <p:nvPr/>
        </p:nvGrpSpPr>
        <p:grpSpPr bwMode="auto">
          <a:xfrm>
            <a:off x="1631950" y="4605338"/>
            <a:ext cx="7207250" cy="1262062"/>
            <a:chOff x="414" y="1401"/>
            <a:chExt cx="4893" cy="1060"/>
          </a:xfrm>
        </p:grpSpPr>
        <p:sp>
          <p:nvSpPr>
            <p:cNvPr id="15" name="Line 13"/>
            <p:cNvSpPr>
              <a:spLocks noChangeShapeType="1"/>
            </p:cNvSpPr>
            <p:nvPr/>
          </p:nvSpPr>
          <p:spPr bwMode="auto">
            <a:xfrm flipV="1">
              <a:off x="2496" y="1593"/>
              <a:ext cx="683" cy="336"/>
            </a:xfrm>
            <a:prstGeom prst="line">
              <a:avLst/>
            </a:prstGeom>
            <a:noFill/>
            <a:ln w="25400">
              <a:solidFill>
                <a:schemeClr val="bg1"/>
              </a:solidFill>
              <a:round/>
              <a:headEnd/>
              <a:tailEnd type="triangle" w="med" len="med"/>
            </a:ln>
          </p:spPr>
          <p:txBody>
            <a:bodyPr/>
            <a:lstStyle/>
            <a:p>
              <a:pPr eaLnBrk="1" fontAlgn="auto" hangingPunct="1">
                <a:spcBef>
                  <a:spcPts val="0"/>
                </a:spcBef>
                <a:spcAft>
                  <a:spcPts val="0"/>
                </a:spcAft>
                <a:defRPr/>
              </a:pPr>
              <a:endParaRPr lang="vi-VN" sz="2400">
                <a:latin typeface="+mj-lt"/>
              </a:endParaRPr>
            </a:p>
          </p:txBody>
        </p:sp>
        <p:sp>
          <p:nvSpPr>
            <p:cNvPr id="16" name="Line 14"/>
            <p:cNvSpPr>
              <a:spLocks noChangeShapeType="1"/>
            </p:cNvSpPr>
            <p:nvPr/>
          </p:nvSpPr>
          <p:spPr bwMode="auto">
            <a:xfrm>
              <a:off x="2496" y="1929"/>
              <a:ext cx="683" cy="336"/>
            </a:xfrm>
            <a:prstGeom prst="line">
              <a:avLst/>
            </a:prstGeom>
            <a:noFill/>
            <a:ln w="25400">
              <a:solidFill>
                <a:schemeClr val="bg1"/>
              </a:solidFill>
              <a:round/>
              <a:headEnd/>
              <a:tailEnd type="triangle" w="med" len="med"/>
            </a:ln>
          </p:spPr>
          <p:txBody>
            <a:bodyPr/>
            <a:lstStyle/>
            <a:p>
              <a:pPr eaLnBrk="1" fontAlgn="auto" hangingPunct="1">
                <a:spcBef>
                  <a:spcPts val="0"/>
                </a:spcBef>
                <a:spcAft>
                  <a:spcPts val="0"/>
                </a:spcAft>
                <a:defRPr/>
              </a:pPr>
              <a:endParaRPr lang="vi-VN" sz="2400">
                <a:latin typeface="+mj-lt"/>
              </a:endParaRPr>
            </a:p>
          </p:txBody>
        </p:sp>
        <p:sp>
          <p:nvSpPr>
            <p:cNvPr id="17" name="Text Box 15"/>
            <p:cNvSpPr txBox="1">
              <a:spLocks noChangeArrowheads="1"/>
            </p:cNvSpPr>
            <p:nvPr/>
          </p:nvSpPr>
          <p:spPr bwMode="auto">
            <a:xfrm>
              <a:off x="3264" y="1401"/>
              <a:ext cx="1968" cy="38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50000"/>
                </a:spcBef>
                <a:spcAft>
                  <a:spcPts val="0"/>
                </a:spcAft>
                <a:buFontTx/>
                <a:buNone/>
                <a:defRPr/>
              </a:pPr>
              <a:r>
                <a:rPr lang="en-US" altLang="vi-VN" sz="2400" b="1">
                  <a:solidFill>
                    <a:srgbClr val="002060"/>
                  </a:solidFill>
                  <a:latin typeface="+mj-lt"/>
                  <a:cs typeface="Arial" panose="020B0604020202020204" pitchFamily="34" charset="0"/>
                </a:rPr>
                <a:t>Đa dạng hệ gen</a:t>
              </a:r>
              <a:endParaRPr lang="en-US" altLang="vi-VN" sz="2400" b="1" dirty="0">
                <a:solidFill>
                  <a:srgbClr val="002060"/>
                </a:solidFill>
                <a:latin typeface="+mj-lt"/>
                <a:cs typeface="Arial" panose="020B0604020202020204" pitchFamily="34" charset="0"/>
              </a:endParaRPr>
            </a:p>
          </p:txBody>
        </p:sp>
        <p:sp>
          <p:nvSpPr>
            <p:cNvPr id="18" name="Text Box 16"/>
            <p:cNvSpPr txBox="1">
              <a:spLocks noChangeArrowheads="1"/>
            </p:cNvSpPr>
            <p:nvPr/>
          </p:nvSpPr>
          <p:spPr bwMode="auto">
            <a:xfrm>
              <a:off x="3216" y="2073"/>
              <a:ext cx="2091" cy="38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fontAlgn="auto" hangingPunct="1">
                <a:spcBef>
                  <a:spcPct val="50000"/>
                </a:spcBef>
                <a:spcAft>
                  <a:spcPts val="0"/>
                </a:spcAft>
                <a:buFontTx/>
                <a:buNone/>
                <a:defRPr/>
              </a:pPr>
              <a:r>
                <a:rPr lang="en-US" altLang="vi-VN" sz="2400" b="1">
                  <a:solidFill>
                    <a:srgbClr val="002060"/>
                  </a:solidFill>
                  <a:latin typeface="+mj-lt"/>
                  <a:cs typeface="Arial" panose="020B0604020202020204" pitchFamily="34" charset="0"/>
                </a:rPr>
                <a:t>Đa dạng hệ sinh thái</a:t>
              </a:r>
              <a:endParaRPr lang="en-US" altLang="vi-VN" sz="2400" b="1" dirty="0">
                <a:solidFill>
                  <a:srgbClr val="002060"/>
                </a:solidFill>
                <a:latin typeface="+mj-lt"/>
                <a:cs typeface="Arial" panose="020B0604020202020204" pitchFamily="34" charset="0"/>
              </a:endParaRPr>
            </a:p>
          </p:txBody>
        </p:sp>
        <p:sp>
          <p:nvSpPr>
            <p:cNvPr id="19" name="Rectangle 17"/>
            <p:cNvSpPr>
              <a:spLocks noChangeArrowheads="1"/>
            </p:cNvSpPr>
            <p:nvPr/>
          </p:nvSpPr>
          <p:spPr bwMode="auto">
            <a:xfrm>
              <a:off x="414" y="1718"/>
              <a:ext cx="2198" cy="38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eaLnBrk="1" fontAlgn="auto" hangingPunct="1">
                <a:spcBef>
                  <a:spcPct val="0"/>
                </a:spcBef>
                <a:spcAft>
                  <a:spcPts val="0"/>
                </a:spcAft>
                <a:buFont typeface="Wingdings" panose="05000000000000000000" pitchFamily="2" charset="2"/>
                <a:buChar char="ü"/>
                <a:defRPr/>
              </a:pPr>
              <a:r>
                <a:rPr lang="en-US" altLang="vi-VN" sz="2400" b="1" dirty="0">
                  <a:solidFill>
                    <a:srgbClr val="002060"/>
                  </a:solidFill>
                  <a:latin typeface="+mj-lt"/>
                  <a:cs typeface="Arial" panose="020B0604020202020204" pitchFamily="34" charset="0"/>
                </a:rPr>
                <a:t>Đa </a:t>
              </a:r>
              <a:r>
                <a:rPr lang="en-US" altLang="vi-VN" sz="2400" b="1" dirty="0" err="1">
                  <a:solidFill>
                    <a:srgbClr val="002060"/>
                  </a:solidFill>
                  <a:latin typeface="+mj-lt"/>
                  <a:cs typeface="Arial" panose="020B0604020202020204" pitchFamily="34" charset="0"/>
                </a:rPr>
                <a:t>dạng</a:t>
              </a:r>
              <a:r>
                <a:rPr lang="en-US" altLang="vi-VN" sz="2400" b="1" dirty="0">
                  <a:solidFill>
                    <a:srgbClr val="002060"/>
                  </a:solidFill>
                  <a:latin typeface="+mj-lt"/>
                  <a:cs typeface="Arial" panose="020B0604020202020204" pitchFamily="34" charset="0"/>
                </a:rPr>
                <a:t> </a:t>
              </a:r>
              <a:r>
                <a:rPr lang="en-US" altLang="vi-VN" sz="2400" b="1" dirty="0" err="1">
                  <a:solidFill>
                    <a:srgbClr val="002060"/>
                  </a:solidFill>
                  <a:latin typeface="+mj-lt"/>
                  <a:cs typeface="Arial" panose="020B0604020202020204" pitchFamily="34" charset="0"/>
                </a:rPr>
                <a:t>sinh</a:t>
              </a:r>
              <a:r>
                <a:rPr lang="en-US" altLang="vi-VN" sz="2400" b="1" dirty="0">
                  <a:solidFill>
                    <a:srgbClr val="002060"/>
                  </a:solidFill>
                  <a:latin typeface="+mj-lt"/>
                  <a:cs typeface="Arial" panose="020B0604020202020204" pitchFamily="34" charset="0"/>
                </a:rPr>
                <a:t> </a:t>
              </a:r>
              <a:r>
                <a:rPr lang="en-US" altLang="vi-VN" sz="2400" b="1" dirty="0" err="1">
                  <a:solidFill>
                    <a:srgbClr val="002060"/>
                  </a:solidFill>
                  <a:latin typeface="+mj-lt"/>
                  <a:cs typeface="Arial" panose="020B0604020202020204" pitchFamily="34" charset="0"/>
                </a:rPr>
                <a:t>học</a:t>
              </a:r>
              <a:endParaRPr lang="en-US" altLang="vi-VN" sz="2400" b="1" dirty="0">
                <a:solidFill>
                  <a:srgbClr val="002060"/>
                </a:solidFill>
                <a:latin typeface="+mj-lt"/>
                <a:cs typeface="Arial" panose="020B0604020202020204" pitchFamily="34" charset="0"/>
              </a:endParaRPr>
            </a:p>
          </p:txBody>
        </p:sp>
      </p:grpSp>
      <p:sp>
        <p:nvSpPr>
          <p:cNvPr id="20" name="Rectangle 22"/>
          <p:cNvSpPr>
            <a:spLocks noChangeArrowheads="1"/>
          </p:cNvSpPr>
          <p:nvPr/>
        </p:nvSpPr>
        <p:spPr bwMode="auto">
          <a:xfrm>
            <a:off x="1817688" y="4437063"/>
            <a:ext cx="6767512" cy="461962"/>
          </a:xfrm>
          <a:prstGeom prst="rect">
            <a:avLst/>
          </a:prstGeom>
          <a:noFill/>
          <a:ln w="9525">
            <a:noFill/>
            <a:miter lim="800000"/>
            <a:headEnd/>
            <a:tailEnd/>
          </a:ln>
          <a:effectLst/>
        </p:spPr>
        <p:txBody>
          <a:bodyPr>
            <a:spAutoFit/>
          </a:bodyPr>
          <a:lstStyle/>
          <a:p>
            <a:pPr eaLnBrk="1" fontAlgn="auto" hangingPunct="1">
              <a:spcBef>
                <a:spcPct val="50000"/>
              </a:spcBef>
              <a:spcAft>
                <a:spcPts val="0"/>
              </a:spcAft>
              <a:defRPr/>
            </a:pPr>
            <a:r>
              <a:rPr lang="en-US" sz="2400" b="1" i="1" dirty="0" err="1">
                <a:solidFill>
                  <a:srgbClr val="002060"/>
                </a:solidFill>
                <a:latin typeface="+mj-lt"/>
                <a:cs typeface="Arial" panose="020B0604020202020204" pitchFamily="34" charset="0"/>
              </a:rPr>
              <a:t>Và</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còn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được</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thể</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hiện</a:t>
            </a:r>
            <a:r>
              <a:rPr lang="en-US" sz="2400" b="1" i="1" dirty="0">
                <a:solidFill>
                  <a:srgbClr val="002060"/>
                </a:solidFill>
                <a:latin typeface="+mj-lt"/>
                <a:cs typeface="Arial" panose="020B0604020202020204" pitchFamily="34" charset="0"/>
              </a:rPr>
              <a:t>:</a:t>
            </a:r>
          </a:p>
        </p:txBody>
      </p:sp>
      <p:pic>
        <p:nvPicPr>
          <p:cNvPr id="10248" name="Picture 25"/>
          <p:cNvPicPr>
            <a:picLocks noChangeAspect="1" noChangeArrowheads="1"/>
          </p:cNvPicPr>
          <p:nvPr/>
        </p:nvPicPr>
        <p:blipFill>
          <a:blip r:embed="rId2">
            <a:extLst>
              <a:ext uri="{28A0092B-C50C-407E-A947-70E740481C1C}">
                <a14:useLocalDpi xmlns:a14="http://schemas.microsoft.com/office/drawing/2010/main" val="0"/>
              </a:ext>
            </a:extLst>
          </a:blip>
          <a:srcRect l="-165346" t="-25479" r="165346" b="62883"/>
          <a:stretch>
            <a:fillRect/>
          </a:stretch>
        </p:blipFill>
        <p:spPr bwMode="auto">
          <a:xfrm>
            <a:off x="5111750" y="1766888"/>
            <a:ext cx="1968500" cy="207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descr="E:\Anh\1.jpg"/>
          <p:cNvPicPr>
            <a:picLocks noChangeAspect="1" noChangeArrowheads="1"/>
          </p:cNvPicPr>
          <p:nvPr/>
        </p:nvPicPr>
        <p:blipFill>
          <a:blip r:embed="rId3" cstate="print"/>
          <a:srcRect/>
          <a:stretch>
            <a:fillRect/>
          </a:stretch>
        </p:blipFill>
        <p:spPr bwMode="auto">
          <a:xfrm>
            <a:off x="8654634" y="2743200"/>
            <a:ext cx="1937166" cy="16487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2" descr="E:\Anh\1.jpg"/>
          <p:cNvPicPr>
            <a:picLocks noChangeAspect="1" noChangeArrowheads="1"/>
          </p:cNvPicPr>
          <p:nvPr/>
        </p:nvPicPr>
        <p:blipFill>
          <a:blip r:embed="rId3" cstate="print"/>
          <a:srcRect/>
          <a:stretch>
            <a:fillRect/>
          </a:stretch>
        </p:blipFill>
        <p:spPr bwMode="auto">
          <a:xfrm>
            <a:off x="1905000" y="3108956"/>
            <a:ext cx="8337966" cy="36728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4" name="Straight Arrow Connector 23"/>
          <p:cNvCxnSpPr/>
          <p:nvPr/>
        </p:nvCxnSpPr>
        <p:spPr>
          <a:xfrm flipV="1">
            <a:off x="4495800" y="4899025"/>
            <a:ext cx="1263650" cy="300038"/>
          </a:xfrm>
          <a:prstGeom prst="straightConnector1">
            <a:avLst/>
          </a:prstGeom>
          <a:ln>
            <a:solidFill>
              <a:srgbClr val="002060"/>
            </a:solidFill>
            <a:tailEnd type="arrow"/>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p:nvPr/>
        </p:nvCxnSpPr>
        <p:spPr>
          <a:xfrm>
            <a:off x="4495800" y="5233988"/>
            <a:ext cx="1263650" cy="330200"/>
          </a:xfrm>
          <a:prstGeom prst="straightConnector1">
            <a:avLst/>
          </a:prstGeom>
          <a:ln>
            <a:solidFill>
              <a:srgbClr val="002060"/>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xit" presetSubtype="21" fill="hold" nodeType="clickEffect">
                                  <p:stCondLst>
                                    <p:cond delay="0"/>
                                  </p:stCondLst>
                                  <p:childTnLst>
                                    <p:animEffect transition="out" filter="barn(inVertical)">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31"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ppt_w</p:attrName>
                                        </p:attrNameLst>
                                      </p:cBhvr>
                                      <p:tavLst>
                                        <p:tav tm="0">
                                          <p:val>
                                            <p:fltVal val="0"/>
                                          </p:val>
                                        </p:tav>
                                        <p:tav tm="100000">
                                          <p:val>
                                            <p:strVal val="#ppt_w"/>
                                          </p:val>
                                        </p:tav>
                                      </p:tavLst>
                                    </p:anim>
                                    <p:anim calcmode="lin" valueType="num">
                                      <p:cBhvr>
                                        <p:cTn id="27" dur="1000" fill="hold"/>
                                        <p:tgtEl>
                                          <p:spTgt spid="22"/>
                                        </p:tgtEl>
                                        <p:attrNameLst>
                                          <p:attrName>ppt_h</p:attrName>
                                        </p:attrNameLst>
                                      </p:cBhvr>
                                      <p:tavLst>
                                        <p:tav tm="0">
                                          <p:val>
                                            <p:fltVal val="0"/>
                                          </p:val>
                                        </p:tav>
                                        <p:tav tm="100000">
                                          <p:val>
                                            <p:strVal val="#ppt_h"/>
                                          </p:val>
                                        </p:tav>
                                      </p:tavLst>
                                    </p:anim>
                                    <p:anim calcmode="lin" valueType="num">
                                      <p:cBhvr>
                                        <p:cTn id="28" dur="1000" fill="hold"/>
                                        <p:tgtEl>
                                          <p:spTgt spid="22"/>
                                        </p:tgtEl>
                                        <p:attrNameLst>
                                          <p:attrName>style.rotation</p:attrName>
                                        </p:attrNameLst>
                                      </p:cBhvr>
                                      <p:tavLst>
                                        <p:tav tm="0">
                                          <p:val>
                                            <p:fltVal val="90"/>
                                          </p:val>
                                        </p:tav>
                                        <p:tav tm="100000">
                                          <p:val>
                                            <p:fltVal val="0"/>
                                          </p:val>
                                        </p:tav>
                                      </p:tavLst>
                                    </p:anim>
                                    <p:animEffect transition="in" filter="fade">
                                      <p:cBhvr>
                                        <p:cTn id="29" dur="1000"/>
                                        <p:tgtEl>
                                          <p:spTgt spid="2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0"/>
                                        </p:tgtEl>
                                        <p:attrNameLst>
                                          <p:attrName>style.visibility</p:attrName>
                                        </p:attrNameLst>
                                      </p:cBhvr>
                                      <p:to>
                                        <p:strVal val="visible"/>
                                      </p:to>
                                    </p:set>
                                    <p:anim calcmode="discrete" valueType="clr">
                                      <p:cBhvr override="childStyle">
                                        <p:cTn id="39"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0"/>
                                        </p:tgtEl>
                                        <p:attrNameLst>
                                          <p:attrName>fillcolor</p:attrName>
                                        </p:attrNameLst>
                                      </p:cBhvr>
                                      <p:tavLst>
                                        <p:tav tm="0">
                                          <p:val>
                                            <p:clrVal>
                                              <a:schemeClr val="accent2"/>
                                            </p:clrVal>
                                          </p:val>
                                        </p:tav>
                                        <p:tav tm="50000">
                                          <p:val>
                                            <p:clrVal>
                                              <a:schemeClr val="hlink"/>
                                            </p:clrVal>
                                          </p:val>
                                        </p:tav>
                                      </p:tavLst>
                                    </p:anim>
                                    <p:set>
                                      <p:cBhvr>
                                        <p:cTn id="41" dur="80"/>
                                        <p:tgtEl>
                                          <p:spTgt spid="20"/>
                                        </p:tgtEl>
                                        <p:attrNameLst>
                                          <p:attrName>fill.type</p:attrName>
                                        </p:attrNameLst>
                                      </p:cBhvr>
                                      <p:to>
                                        <p:strVal val="solid"/>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par>
                                <p:cTn id="47" presetID="42"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1000"/>
                                        <p:tgtEl>
                                          <p:spTgt spid="26"/>
                                        </p:tgtEl>
                                      </p:cBhvr>
                                    </p:animEffect>
                                    <p:anim calcmode="lin" valueType="num">
                                      <p:cBhvr>
                                        <p:cTn id="55" dur="1000" fill="hold"/>
                                        <p:tgtEl>
                                          <p:spTgt spid="26"/>
                                        </p:tgtEl>
                                        <p:attrNameLst>
                                          <p:attrName>ppt_x</p:attrName>
                                        </p:attrNameLst>
                                      </p:cBhvr>
                                      <p:tavLst>
                                        <p:tav tm="0">
                                          <p:val>
                                            <p:strVal val="#ppt_x"/>
                                          </p:val>
                                        </p:tav>
                                        <p:tav tm="100000">
                                          <p:val>
                                            <p:strVal val="#ppt_x"/>
                                          </p:val>
                                        </p:tav>
                                      </p:tavLst>
                                    </p:anim>
                                    <p:anim calcmode="lin" valueType="num">
                                      <p:cBhvr>
                                        <p:cTn id="5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9144000" cy="670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676400" y="152400"/>
            <a:ext cx="8620125" cy="523875"/>
          </a:xfrm>
          <a:prstGeom prst="rect">
            <a:avLst/>
          </a:prstGeom>
          <a:solidFill>
            <a:srgbClr val="002060"/>
          </a:solidFill>
          <a:ln w="9525">
            <a:solidFill>
              <a:schemeClr val="bg1"/>
            </a:solidFill>
            <a:miter lim="800000"/>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b="1">
                <a:solidFill>
                  <a:schemeClr val="bg1"/>
                </a:solidFill>
                <a:latin typeface="Times New Roman" panose="02020603050405020304" pitchFamily="18" charset="0"/>
              </a:rPr>
              <a:t>II. Vai trò của đa dạng sinh học là gì?</a:t>
            </a:r>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76288"/>
            <a:ext cx="6019800" cy="608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7400925" y="1371600"/>
            <a:ext cx="33432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latin typeface="Times New Roman" panose="02020603050405020304" pitchFamily="18" charset="0"/>
              </a:rPr>
              <a:t>Quan sát Hình 38.3 và cho biết điều gì xảy ra nếu loài sau trong hình bị giảm số lượng hoặc biến mất.</a:t>
            </a:r>
          </a:p>
        </p:txBody>
      </p:sp>
      <p:sp>
        <p:nvSpPr>
          <p:cNvPr id="5" name="Rounded Rectangular Callout 4"/>
          <p:cNvSpPr/>
          <p:nvPr/>
        </p:nvSpPr>
        <p:spPr>
          <a:xfrm>
            <a:off x="7239000" y="990600"/>
            <a:ext cx="762000" cy="457200"/>
          </a:xfrm>
          <a:prstGeom prst="wedgeRoundRectCallout">
            <a:avLst/>
          </a:prstGeom>
          <a:solidFill>
            <a:schemeClr val="tx2">
              <a:lumMod val="40000"/>
              <a:lumOff val="60000"/>
            </a:schemeClr>
          </a:solidFill>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r>
              <a:rPr lang="en-US" sz="3200" b="1">
                <a:ln w="18000">
                  <a:solidFill>
                    <a:schemeClr val="accent2">
                      <a:satMod val="140000"/>
                    </a:schemeClr>
                  </a:solidFill>
                  <a:prstDash val="solid"/>
                  <a:miter lim="800000"/>
                </a:ln>
                <a:noFill/>
                <a:effectLst>
                  <a:outerShdw blurRad="25500" dist="23000" dir="7020000" algn="tl">
                    <a:srgbClr val="000000">
                      <a:alpha val="50000"/>
                    </a:srgbClr>
                  </a:outerShdw>
                </a:effectLst>
              </a:rPr>
              <a:t>?</a:t>
            </a:r>
            <a:endParaRPr lang="vi-VN" sz="3200"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Rectangle 5"/>
          <p:cNvSpPr>
            <a:spLocks noChangeArrowheads="1"/>
          </p:cNvSpPr>
          <p:nvPr/>
        </p:nvSpPr>
        <p:spPr bwMode="auto">
          <a:xfrm>
            <a:off x="8243888" y="3687763"/>
            <a:ext cx="1657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AutoNum type="arabicPeriod"/>
            </a:pPr>
            <a:r>
              <a:rPr lang="en-US" altLang="en-US">
                <a:solidFill>
                  <a:srgbClr val="000000"/>
                </a:solidFill>
                <a:latin typeface="Times New Roman" panose="02020603050405020304" pitchFamily="18" charset="0"/>
              </a:rPr>
              <a:t>Cú mèo</a:t>
            </a:r>
          </a:p>
        </p:txBody>
      </p:sp>
      <p:sp>
        <p:nvSpPr>
          <p:cNvPr id="7" name="Rectangle 6"/>
          <p:cNvSpPr>
            <a:spLocks noChangeArrowheads="1"/>
          </p:cNvSpPr>
          <p:nvPr/>
        </p:nvSpPr>
        <p:spPr bwMode="auto">
          <a:xfrm>
            <a:off x="8267700" y="4343400"/>
            <a:ext cx="181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a:solidFill>
                  <a:srgbClr val="000000"/>
                </a:solidFill>
                <a:latin typeface="Times New Roman" panose="02020603050405020304" pitchFamily="18" charset="0"/>
              </a:rPr>
              <a:t>2. Thực vật</a:t>
            </a:r>
            <a:endParaRPr lang="vi-VN" altLang="en-US">
              <a:solidFill>
                <a:srgbClr val="000000"/>
              </a:solidFill>
              <a:latin typeface="Times New Roman" panose="02020603050405020304" pitchFamily="18" charset="0"/>
            </a:endParaRPr>
          </a:p>
        </p:txBody>
      </p:sp>
      <p:sp>
        <p:nvSpPr>
          <p:cNvPr id="8" name="Multiply 7"/>
          <p:cNvSpPr/>
          <p:nvPr/>
        </p:nvSpPr>
        <p:spPr>
          <a:xfrm>
            <a:off x="3124200" y="4057650"/>
            <a:ext cx="1295400" cy="112395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11" name="Multiply 10"/>
          <p:cNvSpPr/>
          <p:nvPr/>
        </p:nvSpPr>
        <p:spPr>
          <a:xfrm>
            <a:off x="5791200" y="3657600"/>
            <a:ext cx="1295400" cy="18288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
        <p:nvSpPr>
          <p:cNvPr id="9" name="Rectangle 8"/>
          <p:cNvSpPr/>
          <p:nvPr/>
        </p:nvSpPr>
        <p:spPr>
          <a:xfrm>
            <a:off x="7239000" y="776288"/>
            <a:ext cx="3352800" cy="3970337"/>
          </a:xfrm>
          <a:prstGeom prst="rect">
            <a:avLst/>
          </a:prstGeom>
          <a:solidFill>
            <a:schemeClr val="accent6">
              <a:lumMod val="40000"/>
              <a:lumOff val="60000"/>
            </a:schemeClr>
          </a:solidFill>
          <a:ln>
            <a:solidFill>
              <a:srgbClr val="FF0000"/>
            </a:solidFill>
          </a:ln>
        </p:spPr>
        <p:txBody>
          <a:bodyPr>
            <a:spAutoFit/>
          </a:bodyPr>
          <a:lstStyle/>
          <a:p>
            <a:pPr algn="just" eaLnBrk="1" fontAlgn="auto" hangingPunct="1">
              <a:spcBef>
                <a:spcPts val="0"/>
              </a:spcBef>
              <a:spcAft>
                <a:spcPts val="1000"/>
              </a:spcAft>
              <a:defRPr/>
            </a:pPr>
            <a:r>
              <a:rPr lang="en-US" sz="2800">
                <a:solidFill>
                  <a:srgbClr val="008000"/>
                </a:solidFill>
                <a:latin typeface="+mn-lt"/>
                <a:cs typeface="Calibri" pitchFamily="34" charset="0"/>
              </a:rPr>
              <a:t>       Nếu mất một hoặc vài nhóm sinh vật sẽ ảnh hưởng đến sự sống của tất cả các sinh vật khác hay sự sống trên trái đất nên không thể loại bỏ bất xứ nhóm sv nào khỏi tự nhiên.</a:t>
            </a:r>
            <a:endParaRPr lang="vi-VN" sz="2800">
              <a:solidFill>
                <a:srgbClr val="008000"/>
              </a:solidFill>
              <a:cs typeface="Calibri" pitchFamily="34" charset="0"/>
            </a:endParaRPr>
          </a:p>
        </p:txBody>
      </p:sp>
      <p:sp>
        <p:nvSpPr>
          <p:cNvPr id="10" name="Right Arrow 9"/>
          <p:cNvSpPr/>
          <p:nvPr/>
        </p:nvSpPr>
        <p:spPr>
          <a:xfrm>
            <a:off x="7315200" y="849313"/>
            <a:ext cx="571500" cy="381000"/>
          </a:xfrm>
          <a:prstGeom prst="rightArrow">
            <a:avLst/>
          </a:prstGeom>
          <a:solidFill>
            <a:srgbClr val="FF0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vi-VN"/>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42" presetClass="entr" presetSubtype="0" fill="hold" nodeType="clickEffect">
                                  <p:stCondLst>
                                    <p:cond delay="0"/>
                                  </p:stCondLst>
                                  <p:childTnLst>
                                    <p:set>
                                      <p:cBhvr>
                                        <p:cTn id="10" dur="1" fill="hold">
                                          <p:stCondLst>
                                            <p:cond delay="0"/>
                                          </p:stCondLst>
                                        </p:cTn>
                                        <p:tgtEl>
                                          <p:spTgt spid="54274"/>
                                        </p:tgtEl>
                                        <p:attrNameLst>
                                          <p:attrName>style.visibility</p:attrName>
                                        </p:attrNameLst>
                                      </p:cBhvr>
                                      <p:to>
                                        <p:strVal val="visible"/>
                                      </p:to>
                                    </p:set>
                                    <p:animEffect transition="in" filter="fade">
                                      <p:cBhvr>
                                        <p:cTn id="11" dur="1000"/>
                                        <p:tgtEl>
                                          <p:spTgt spid="54274"/>
                                        </p:tgtEl>
                                      </p:cBhvr>
                                    </p:animEffect>
                                    <p:anim calcmode="lin" valueType="num">
                                      <p:cBhvr>
                                        <p:cTn id="12" dur="1000" fill="hold"/>
                                        <p:tgtEl>
                                          <p:spTgt spid="54274"/>
                                        </p:tgtEl>
                                        <p:attrNameLst>
                                          <p:attrName>ppt_x</p:attrName>
                                        </p:attrNameLst>
                                      </p:cBhvr>
                                      <p:tavLst>
                                        <p:tav tm="0">
                                          <p:val>
                                            <p:strVal val="#ppt_x"/>
                                          </p:val>
                                        </p:tav>
                                        <p:tav tm="100000">
                                          <p:val>
                                            <p:strVal val="#ppt_x"/>
                                          </p:val>
                                        </p:tav>
                                      </p:tavLst>
                                    </p:anim>
                                    <p:anim calcmode="lin" valueType="num">
                                      <p:cBhvr>
                                        <p:cTn id="13" dur="1000" fill="hold"/>
                                        <p:tgtEl>
                                          <p:spTgt spid="5427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xit" presetSubtype="4" fill="hold" nodeType="clickEffect">
                                  <p:stCondLst>
                                    <p:cond delay="0"/>
                                  </p:stCondLst>
                                  <p:childTnLst>
                                    <p:animEffect transition="out" filter="wipe(down)">
                                      <p:cBhvr>
                                        <p:cTn id="38" dur="500"/>
                                        <p:tgtEl>
                                          <p:spTgt spid="8"/>
                                        </p:tgtEl>
                                      </p:cBhvr>
                                    </p:animEffect>
                                    <p:set>
                                      <p:cBhvr>
                                        <p:cTn id="39" dur="1" fill="hold">
                                          <p:stCondLst>
                                            <p:cond delay="499"/>
                                          </p:stCondLst>
                                        </p:cTn>
                                        <p:tgtEl>
                                          <p:spTgt spid="8"/>
                                        </p:tgtEl>
                                        <p:attrNameLst>
                                          <p:attrName>style.visibility</p:attrName>
                                        </p:attrNameLst>
                                      </p:cBhvr>
                                      <p:to>
                                        <p:strVal val="hidden"/>
                                      </p:to>
                                    </p:set>
                                  </p:childTnLst>
                                </p:cTn>
                              </p:par>
                              <p:par>
                                <p:cTn id="40" presetID="53" presetClass="entr" presetSubtype="16"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par>
                                <p:cTn id="45" presetID="3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xit" presetSubtype="4" fill="hold" nodeType="clickEffect">
                                  <p:stCondLst>
                                    <p:cond delay="0"/>
                                  </p:stCondLst>
                                  <p:childTnLst>
                                    <p:animEffect transition="out" filter="wipe(down)">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down)">
                                      <p:cBhvr>
                                        <p:cTn id="60" dur="500"/>
                                        <p:tgtEl>
                                          <p:spTgt spid="10"/>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wipe(down)">
                                      <p:cBhvr>
                                        <p:cTn id="6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7" grpId="0"/>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C810177-71C5-4F74-B4B7-9B643C8B4E5B}" vid="{CB0B102E-5057-4E99-B7C9-BD5C77707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KHTN 6 - Bảo vệ đa dạng sinh học</Template>
  <TotalTime>1</TotalTime>
  <Words>1136</Words>
  <Application>Microsoft Office PowerPoint</Application>
  <PresentationFormat>Widescreen</PresentationFormat>
  <Paragraphs>114</Paragraphs>
  <Slides>36</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Calibri</vt:lpstr>
      <vt:lpstr>Arial</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cp:revision>
  <dcterms:created xsi:type="dcterms:W3CDTF">2025-04-17T02:47:46Z</dcterms:created>
  <dcterms:modified xsi:type="dcterms:W3CDTF">2025-04-17T02:48:50Z</dcterms:modified>
</cp:coreProperties>
</file>