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56" r:id="rId5"/>
    <p:sldId id="268" r:id="rId6"/>
    <p:sldId id="288" r:id="rId7"/>
    <p:sldId id="289" r:id="rId8"/>
    <p:sldId id="297" r:id="rId9"/>
    <p:sldId id="298" r:id="rId10"/>
    <p:sldId id="299" r:id="rId11"/>
    <p:sldId id="300" r:id="rId12"/>
    <p:sldId id="303" r:id="rId13"/>
    <p:sldId id="306" r:id="rId14"/>
    <p:sldId id="307" r:id="rId15"/>
    <p:sldId id="308" r:id="rId16"/>
    <p:sldId id="309" r:id="rId17"/>
    <p:sldId id="310" r:id="rId18"/>
    <p:sldId id="311" r:id="rId19"/>
    <p:sldId id="312" r:id="rId20"/>
    <p:sldId id="313" r:id="rId21"/>
    <p:sldId id="270" r:id="rId22"/>
    <p:sldId id="314" r:id="rId23"/>
    <p:sldId id="280" r:id="rId24"/>
    <p:sldId id="315" r:id="rId25"/>
    <p:sldId id="316" r:id="rId26"/>
    <p:sldId id="317" r:id="rId27"/>
    <p:sldId id="318"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273" r:id="rId45"/>
    <p:sldId id="336" r:id="rId46"/>
    <p:sldId id="266" r:id="rId47"/>
    <p:sldId id="339" r:id="rId48"/>
    <p:sldId id="341" r:id="rId49"/>
    <p:sldId id="340" r:id="rId50"/>
    <p:sldId id="338" r:id="rId51"/>
    <p:sldId id="342" r:id="rId52"/>
    <p:sldId id="343" r:id="rId53"/>
    <p:sldId id="257" r:id="rId54"/>
    <p:sldId id="337" r:id="rId55"/>
    <p:sldId id="262" r:id="rId56"/>
    <p:sldId id="344" r:id="rId57"/>
    <p:sldId id="261" r:id="rId58"/>
    <p:sldId id="27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2B0348"/>
    <a:srgbClr val="FBFFD5"/>
    <a:srgbClr val="E1EDDB"/>
    <a:srgbClr val="003DCE"/>
    <a:srgbClr val="F14D24"/>
    <a:srgbClr val="99FF99"/>
    <a:srgbClr val="00FF00"/>
    <a:srgbClr val="0AF67A"/>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135" autoAdjust="0"/>
  </p:normalViewPr>
  <p:slideViewPr>
    <p:cSldViewPr snapToGrid="0">
      <p:cViewPr varScale="1">
        <p:scale>
          <a:sx n="81" d="100"/>
          <a:sy n="81" d="100"/>
        </p:scale>
        <p:origin x="450"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6/12/2024</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6/12/2024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3</a:t>
            </a:fld>
            <a:endParaRPr lang="en-US" dirty="0"/>
          </a:p>
        </p:txBody>
      </p:sp>
    </p:spTree>
    <p:extLst>
      <p:ext uri="{BB962C8B-B14F-4D97-AF65-F5344CB8AC3E}">
        <p14:creationId xmlns:p14="http://schemas.microsoft.com/office/powerpoint/2010/main" val="5929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7</a:t>
            </a:fld>
            <a:endParaRPr lang="en-US" dirty="0"/>
          </a:p>
        </p:txBody>
      </p:sp>
    </p:spTree>
    <p:extLst>
      <p:ext uri="{BB962C8B-B14F-4D97-AF65-F5344CB8AC3E}">
        <p14:creationId xmlns:p14="http://schemas.microsoft.com/office/powerpoint/2010/main" val="373501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8</a:t>
            </a:fld>
            <a:endParaRPr lang="en-US" dirty="0"/>
          </a:p>
        </p:txBody>
      </p:sp>
    </p:spTree>
    <p:extLst>
      <p:ext uri="{BB962C8B-B14F-4D97-AF65-F5344CB8AC3E}">
        <p14:creationId xmlns:p14="http://schemas.microsoft.com/office/powerpoint/2010/main" val="225036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17</a:t>
            </a:fld>
            <a:endParaRPr lang="en-US" dirty="0"/>
          </a:p>
        </p:txBody>
      </p:sp>
    </p:spTree>
    <p:extLst>
      <p:ext uri="{BB962C8B-B14F-4D97-AF65-F5344CB8AC3E}">
        <p14:creationId xmlns:p14="http://schemas.microsoft.com/office/powerpoint/2010/main" val="17303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46</a:t>
            </a:fld>
            <a:endParaRPr lang="en-US" dirty="0"/>
          </a:p>
        </p:txBody>
      </p:sp>
    </p:spTree>
    <p:extLst>
      <p:ext uri="{BB962C8B-B14F-4D97-AF65-F5344CB8AC3E}">
        <p14:creationId xmlns:p14="http://schemas.microsoft.com/office/powerpoint/2010/main" val="217753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50</a:t>
            </a:fld>
            <a:endParaRPr lang="en-US" dirty="0"/>
          </a:p>
        </p:txBody>
      </p:sp>
    </p:spTree>
    <p:extLst>
      <p:ext uri="{BB962C8B-B14F-4D97-AF65-F5344CB8AC3E}">
        <p14:creationId xmlns:p14="http://schemas.microsoft.com/office/powerpoint/2010/main" val="43649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18347-929E-15DB-5ACA-E5AD4306C90F}"/>
              </a:ext>
            </a:extLst>
          </p:cNvPr>
          <p:cNvSpPr txBox="1"/>
          <p:nvPr/>
        </p:nvSpPr>
        <p:spPr>
          <a:xfrm>
            <a:off x="215155" y="1878726"/>
            <a:ext cx="6798832" cy="1995098"/>
          </a:xfrm>
          <a:prstGeom prst="rect">
            <a:avLst/>
          </a:prstGeom>
          <a:noFill/>
        </p:spPr>
        <p:txBody>
          <a:bodyPr wrap="square" rtlCol="0">
            <a:spAutoFit/>
          </a:bodyPr>
          <a:lstStyle/>
          <a:p>
            <a:pPr>
              <a:lnSpc>
                <a:spcPct val="120000"/>
              </a:lnSpc>
            </a:pPr>
            <a:r>
              <a:rPr lang="en-US" sz="5400" b="1">
                <a:solidFill>
                  <a:schemeClr val="accent6"/>
                </a:solidFill>
              </a:rPr>
              <a:t>NGUYÊN PHÂN VÀ </a:t>
            </a:r>
          </a:p>
          <a:p>
            <a:pPr>
              <a:lnSpc>
                <a:spcPct val="120000"/>
              </a:lnSpc>
            </a:pPr>
            <a:r>
              <a:rPr lang="en-US" sz="5400" b="1">
                <a:solidFill>
                  <a:schemeClr val="accent6"/>
                </a:solidFill>
              </a:rPr>
              <a:t>GIẢM PHÂN</a:t>
            </a:r>
          </a:p>
        </p:txBody>
      </p:sp>
      <p:cxnSp>
        <p:nvCxnSpPr>
          <p:cNvPr id="8" name="Straight Connector 7">
            <a:extLst>
              <a:ext uri="{FF2B5EF4-FFF2-40B4-BE49-F238E27FC236}">
                <a16:creationId xmlns:a16="http://schemas.microsoft.com/office/drawing/2014/main" id="{244E1DF1-4064-1BC4-D9CE-97AD7A4E674D}"/>
              </a:ext>
            </a:extLst>
          </p:cNvPr>
          <p:cNvCxnSpPr/>
          <p:nvPr/>
        </p:nvCxnSpPr>
        <p:spPr>
          <a:xfrm>
            <a:off x="376518" y="3981401"/>
            <a:ext cx="23128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79A1FBBB-9C7A-2756-2BDF-3C7DF55B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5" y="148479"/>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FEDE7-7C51-ABBA-9EC3-95ADA090B18E}"/>
              </a:ext>
            </a:extLst>
          </p:cNvPr>
          <p:cNvSpPr txBox="1"/>
          <p:nvPr/>
        </p:nvSpPr>
        <p:spPr>
          <a:xfrm>
            <a:off x="376517" y="4155612"/>
            <a:ext cx="3431689" cy="1251048"/>
          </a:xfrm>
          <a:prstGeom prst="rect">
            <a:avLst/>
          </a:prstGeom>
          <a:noFill/>
        </p:spPr>
        <p:txBody>
          <a:bodyPr wrap="square" rtlCol="0">
            <a:spAutoFit/>
          </a:bodyPr>
          <a:lstStyle/>
          <a:p>
            <a:pPr>
              <a:lnSpc>
                <a:spcPct val="130000"/>
              </a:lnSpc>
            </a:pPr>
            <a:r>
              <a:rPr lang="en-US" sz="2000" b="1">
                <a:solidFill>
                  <a:schemeClr val="bg1"/>
                </a:solidFill>
              </a:rPr>
              <a:t>KHOA HỌC TỰ NHIÊN 9</a:t>
            </a:r>
          </a:p>
          <a:p>
            <a:pPr>
              <a:lnSpc>
                <a:spcPct val="130000"/>
              </a:lnSpc>
            </a:pPr>
            <a:r>
              <a:rPr lang="en-US" sz="2000" b="1">
                <a:solidFill>
                  <a:schemeClr val="bg1"/>
                </a:solidFill>
              </a:rPr>
              <a:t>GIÁO VIÊN:</a:t>
            </a:r>
          </a:p>
          <a:p>
            <a:pPr>
              <a:lnSpc>
                <a:spcPct val="130000"/>
              </a:lnSpc>
            </a:pPr>
            <a:r>
              <a:rPr lang="en-US" sz="2000" b="1">
                <a:solidFill>
                  <a:schemeClr val="bg1"/>
                </a:solidFill>
              </a:rPr>
              <a:t>NĂM HỌC: </a:t>
            </a:r>
            <a:r>
              <a:rPr lang="en-US" sz="2000">
                <a:solidFill>
                  <a:schemeClr val="bg1"/>
                </a:solidFill>
              </a:rPr>
              <a:t>2024 – 2025 </a:t>
            </a:r>
          </a:p>
        </p:txBody>
      </p:sp>
    </p:spTree>
    <p:extLst>
      <p:ext uri="{BB962C8B-B14F-4D97-AF65-F5344CB8AC3E}">
        <p14:creationId xmlns:p14="http://schemas.microsoft.com/office/powerpoint/2010/main" val="4041433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4" name="TextBox 3">
            <a:extLst>
              <a:ext uri="{FF2B5EF4-FFF2-40B4-BE49-F238E27FC236}">
                <a16:creationId xmlns:a16="http://schemas.microsoft.com/office/drawing/2014/main" id="{627F1216-DECD-C62C-0E0D-710EE7D5CD86}"/>
              </a:ext>
            </a:extLst>
          </p:cNvPr>
          <p:cNvSpPr txBox="1"/>
          <p:nvPr/>
        </p:nvSpPr>
        <p:spPr>
          <a:xfrm>
            <a:off x="1398146" y="2249917"/>
            <a:ext cx="10058401" cy="3230884"/>
          </a:xfrm>
          <a:prstGeom prst="rect">
            <a:avLst/>
          </a:prstGeom>
          <a:noFill/>
        </p:spPr>
        <p:txBody>
          <a:bodyPr wrap="square">
            <a:spAutoFit/>
          </a:bodyPr>
          <a:lstStyle/>
          <a:p>
            <a:pPr algn="just">
              <a:lnSpc>
                <a:spcPct val="130000"/>
              </a:lnSpc>
              <a:spcAft>
                <a:spcPts val="1200"/>
              </a:spcAft>
            </a:pPr>
            <a:r>
              <a:rPr lang="vi-VN" sz="2400" b="1"/>
              <a:t>Ví dụ về nguyên phân: </a:t>
            </a:r>
            <a:endParaRPr lang="en-US" sz="2400" b="1"/>
          </a:p>
          <a:p>
            <a:pPr algn="just">
              <a:lnSpc>
                <a:spcPct val="130000"/>
              </a:lnSpc>
              <a:spcAft>
                <a:spcPts val="1200"/>
              </a:spcAft>
            </a:pPr>
            <a:r>
              <a:rPr lang="en-US" sz="2400"/>
              <a:t>- </a:t>
            </a:r>
            <a:r>
              <a:rPr lang="vi-VN" sz="2400"/>
              <a:t>Ở thực vật, khi hạt nảy mầm, tế bào phôi ở trong hạt nguyên phân liên tiếp và biệt hoá tạo ra số lượng lớn tế bào hình thành các cơ quan như rễ, thân, lá,... </a:t>
            </a:r>
            <a:endParaRPr lang="en-US" sz="2400"/>
          </a:p>
          <a:p>
            <a:pPr algn="just">
              <a:lnSpc>
                <a:spcPct val="130000"/>
              </a:lnSpc>
              <a:spcAft>
                <a:spcPts val="1200"/>
              </a:spcAft>
            </a:pPr>
            <a:r>
              <a:rPr lang="en-US" sz="2400"/>
              <a:t>- </a:t>
            </a:r>
            <a:r>
              <a:rPr lang="vi-VN" sz="2400"/>
              <a:t>Ở người, tế bào ở tầng tế bào sống của da nguyên phân liên tục để tạo các tế bào mới thay thế các tế bào da bị chết.</a:t>
            </a:r>
            <a:endParaRPr lang="en-US" sz="2400" b="1">
              <a:solidFill>
                <a:srgbClr val="00B050"/>
              </a:solidFill>
            </a:endParaRPr>
          </a:p>
        </p:txBody>
      </p:sp>
    </p:spTree>
    <p:extLst>
      <p:ext uri="{BB962C8B-B14F-4D97-AF65-F5344CB8AC3E}">
        <p14:creationId xmlns:p14="http://schemas.microsoft.com/office/powerpoint/2010/main" val="29550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2" name="Picture 2" descr="Cell cycle - Wikiwand">
            <a:extLst>
              <a:ext uri="{FF2B5EF4-FFF2-40B4-BE49-F238E27FC236}">
                <a16:creationId xmlns:a16="http://schemas.microsoft.com/office/drawing/2014/main" id="{577D5BE7-9B0E-0B56-1FB4-15491CD93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2" t="6489" r="5387" b="4851"/>
          <a:stretch/>
        </p:blipFill>
        <p:spPr bwMode="auto">
          <a:xfrm>
            <a:off x="451821" y="2193058"/>
            <a:ext cx="5841404" cy="4422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75463C-27DA-4D05-E7A1-2066452F0771}"/>
              </a:ext>
            </a:extLst>
          </p:cNvPr>
          <p:cNvGrpSpPr/>
          <p:nvPr/>
        </p:nvGrpSpPr>
        <p:grpSpPr>
          <a:xfrm>
            <a:off x="6370653" y="2685501"/>
            <a:ext cx="5519829" cy="1849652"/>
            <a:chOff x="6001611" y="2639757"/>
            <a:chExt cx="5519829" cy="1849652"/>
          </a:xfrm>
        </p:grpSpPr>
        <p:sp>
          <p:nvSpPr>
            <p:cNvPr id="3" name="Rectangle: Rounded Corners 2">
              <a:extLst>
                <a:ext uri="{FF2B5EF4-FFF2-40B4-BE49-F238E27FC236}">
                  <a16:creationId xmlns:a16="http://schemas.microsoft.com/office/drawing/2014/main" id="{39955F5E-34A5-2D73-EEC5-37B0D70D3AF8}"/>
                </a:ext>
              </a:extLst>
            </p:cNvPr>
            <p:cNvSpPr/>
            <p:nvPr/>
          </p:nvSpPr>
          <p:spPr>
            <a:xfrm>
              <a:off x="6096000" y="2759246"/>
              <a:ext cx="5425440" cy="1730163"/>
            </a:xfrm>
            <a:prstGeom prst="roundRect">
              <a:avLst>
                <a:gd name="adj" fmla="val 57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77C181-B2CE-9BD6-B4C3-6807810F3C3F}"/>
                </a:ext>
              </a:extLst>
            </p:cNvPr>
            <p:cNvSpPr/>
            <p:nvPr/>
          </p:nvSpPr>
          <p:spPr>
            <a:xfrm>
              <a:off x="6001611" y="2639757"/>
              <a:ext cx="5425440" cy="1730163"/>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92F45F-7220-AB63-5FF2-442A62E0D73E}"/>
                </a:ext>
              </a:extLst>
            </p:cNvPr>
            <p:cNvSpPr txBox="1"/>
            <p:nvPr/>
          </p:nvSpPr>
          <p:spPr>
            <a:xfrm>
              <a:off x="6096000" y="2788873"/>
              <a:ext cx="5159969" cy="1431930"/>
            </a:xfrm>
            <a:prstGeom prst="rect">
              <a:avLst/>
            </a:prstGeom>
            <a:noFill/>
          </p:spPr>
          <p:txBody>
            <a:bodyPr wrap="square">
              <a:spAutoFit/>
            </a:bodyPr>
            <a:lstStyle/>
            <a:p>
              <a:pPr>
                <a:lnSpc>
                  <a:spcPct val="125000"/>
                </a:lnSpc>
              </a:pPr>
              <a:r>
                <a:rPr lang="en-US" sz="2400" b="1"/>
                <a:t>Câu hỏi trang 187: </a:t>
              </a:r>
            </a:p>
            <a:p>
              <a:pPr>
                <a:lnSpc>
                  <a:spcPct val="125000"/>
                </a:lnSpc>
              </a:pPr>
              <a:r>
                <a:rPr lang="en-US" sz="2400"/>
                <a:t>Nêu thêm ví dụ về nguyên phân mà em biết.</a:t>
              </a:r>
            </a:p>
          </p:txBody>
        </p:sp>
      </p:grpSp>
    </p:spTree>
    <p:extLst>
      <p:ext uri="{BB962C8B-B14F-4D97-AF65-F5344CB8AC3E}">
        <p14:creationId xmlns:p14="http://schemas.microsoft.com/office/powerpoint/2010/main" val="4215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1028" name="Picture 4" descr="EnoViti: Grapevine Inflorescence Formation---Parts 1 and 2">
            <a:extLst>
              <a:ext uri="{FF2B5EF4-FFF2-40B4-BE49-F238E27FC236}">
                <a16:creationId xmlns:a16="http://schemas.microsoft.com/office/drawing/2014/main" id="{F4E21321-65BB-60F8-6D75-2A55B6364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3" t="947" r="904" b="25364"/>
          <a:stretch/>
        </p:blipFill>
        <p:spPr bwMode="auto">
          <a:xfrm>
            <a:off x="3138456" y="2193058"/>
            <a:ext cx="6331349" cy="3933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305C17-102A-2BBE-CBC0-C5B678191844}"/>
              </a:ext>
            </a:extLst>
          </p:cNvPr>
          <p:cNvSpPr txBox="1"/>
          <p:nvPr/>
        </p:nvSpPr>
        <p:spPr>
          <a:xfrm>
            <a:off x="3138456" y="6195512"/>
            <a:ext cx="6271015" cy="508601"/>
          </a:xfrm>
          <a:prstGeom prst="rect">
            <a:avLst/>
          </a:prstGeom>
          <a:noFill/>
        </p:spPr>
        <p:txBody>
          <a:bodyPr wrap="square">
            <a:spAutoFit/>
          </a:bodyPr>
          <a:lstStyle/>
          <a:p>
            <a:pPr algn="ctr">
              <a:lnSpc>
                <a:spcPct val="125000"/>
              </a:lnSpc>
            </a:pPr>
            <a:r>
              <a:rPr lang="en-US" sz="2400" b="1"/>
              <a:t>Hình. </a:t>
            </a:r>
            <a:r>
              <a:rPr lang="en-US" sz="2400"/>
              <a:t>Sự hình thành chồi bên ở thực vật</a:t>
            </a:r>
          </a:p>
        </p:txBody>
      </p:sp>
    </p:spTree>
    <p:extLst>
      <p:ext uri="{BB962C8B-B14F-4D97-AF65-F5344CB8AC3E}">
        <p14:creationId xmlns:p14="http://schemas.microsoft.com/office/powerpoint/2010/main" val="121780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30" y="6196701"/>
            <a:ext cx="8624857" cy="508601"/>
          </a:xfrm>
          <a:prstGeom prst="rect">
            <a:avLst/>
          </a:prstGeom>
          <a:noFill/>
        </p:spPr>
        <p:txBody>
          <a:bodyPr wrap="square">
            <a:spAutoFit/>
          </a:bodyPr>
          <a:lstStyle/>
          <a:p>
            <a:pPr algn="ctr">
              <a:lnSpc>
                <a:spcPct val="125000"/>
              </a:lnSpc>
            </a:pPr>
            <a:r>
              <a:rPr lang="en-US" sz="2400" b="1"/>
              <a:t>Hình. </a:t>
            </a:r>
            <a:r>
              <a:rPr lang="en-US" sz="2400"/>
              <a:t>Sự tái sinh đuôi mới thay cho đuôi bị đứt ở thạch sùng</a:t>
            </a:r>
          </a:p>
        </p:txBody>
      </p:sp>
      <p:pic>
        <p:nvPicPr>
          <p:cNvPr id="2050" name="Picture 2" descr="The secrets of gecko tails could help heal human spine injuries">
            <a:extLst>
              <a:ext uri="{FF2B5EF4-FFF2-40B4-BE49-F238E27FC236}">
                <a16:creationId xmlns:a16="http://schemas.microsoft.com/office/drawing/2014/main" id="{FA7D746F-734A-166D-5FA1-1F2540746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192" y="2193058"/>
            <a:ext cx="5788734" cy="400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11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29" y="6066915"/>
            <a:ext cx="8624857" cy="508601"/>
          </a:xfrm>
          <a:prstGeom prst="rect">
            <a:avLst/>
          </a:prstGeom>
          <a:noFill/>
        </p:spPr>
        <p:txBody>
          <a:bodyPr wrap="square">
            <a:spAutoFit/>
          </a:bodyPr>
          <a:lstStyle/>
          <a:p>
            <a:pPr algn="ctr">
              <a:lnSpc>
                <a:spcPct val="125000"/>
              </a:lnSpc>
            </a:pPr>
            <a:r>
              <a:rPr lang="en-US" sz="2400" b="1"/>
              <a:t>Hình. </a:t>
            </a:r>
            <a:r>
              <a:rPr lang="vi-VN" sz="2400"/>
              <a:t>Sự sinh sản ở thủy tức</a:t>
            </a:r>
            <a:endParaRPr lang="en-US" sz="2400"/>
          </a:p>
        </p:txBody>
      </p:sp>
      <p:pic>
        <p:nvPicPr>
          <p:cNvPr id="3074" name="Picture 2" descr="NCERT Class 8 Science Chapter 9 Notes">
            <a:extLst>
              <a:ext uri="{FF2B5EF4-FFF2-40B4-BE49-F238E27FC236}">
                <a16:creationId xmlns:a16="http://schemas.microsoft.com/office/drawing/2014/main" id="{1816ACA7-001C-441F-A9F6-B698C5BD8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85" b="23512"/>
          <a:stretch/>
        </p:blipFill>
        <p:spPr bwMode="auto">
          <a:xfrm>
            <a:off x="520878" y="2193058"/>
            <a:ext cx="11643360" cy="371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2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4098" name="Picture 2" descr="Plant Tissue Culture">
            <a:extLst>
              <a:ext uri="{FF2B5EF4-FFF2-40B4-BE49-F238E27FC236}">
                <a16:creationId xmlns:a16="http://schemas.microsoft.com/office/drawing/2014/main" id="{2145AB34-B844-70C5-F4E4-2BCA39182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056" y="472916"/>
            <a:ext cx="7336944" cy="5593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305C17-102A-2BBE-CBC0-C5B678191844}"/>
              </a:ext>
            </a:extLst>
          </p:cNvPr>
          <p:cNvSpPr txBox="1"/>
          <p:nvPr/>
        </p:nvSpPr>
        <p:spPr>
          <a:xfrm>
            <a:off x="1333254" y="2391617"/>
            <a:ext cx="4005662" cy="2816925"/>
          </a:xfrm>
          <a:prstGeom prst="rect">
            <a:avLst/>
          </a:prstGeom>
          <a:noFill/>
        </p:spPr>
        <p:txBody>
          <a:bodyPr wrap="square">
            <a:spAutoFit/>
          </a:bodyPr>
          <a:lstStyle/>
          <a:p>
            <a:pPr algn="just">
              <a:lnSpc>
                <a:spcPct val="125000"/>
              </a:lnSpc>
            </a:pPr>
            <a:r>
              <a:rPr lang="vi-VN" sz="2400"/>
              <a:t>Khi </a:t>
            </a:r>
            <a:r>
              <a:rPr lang="vi-VN" sz="2400" b="1"/>
              <a:t>nuôi cấy mô thực vật</a:t>
            </a:r>
            <a:r>
              <a:rPr lang="vi-VN" sz="2400"/>
              <a:t>, các tế bào trong mô nguyên phân liên tiếp và biệt hóa tạo ra số lượng lớn tế bào hình thành các cơ quan để tạo ra cây hoàn chỉnh.</a:t>
            </a:r>
            <a:endParaRPr lang="en-US" sz="2400"/>
          </a:p>
        </p:txBody>
      </p:sp>
      <p:sp>
        <p:nvSpPr>
          <p:cNvPr id="3" name="TextBox 2">
            <a:extLst>
              <a:ext uri="{FF2B5EF4-FFF2-40B4-BE49-F238E27FC236}">
                <a16:creationId xmlns:a16="http://schemas.microsoft.com/office/drawing/2014/main" id="{AC8B1992-5BC5-5E69-45DA-B2A612DBEFE0}"/>
              </a:ext>
            </a:extLst>
          </p:cNvPr>
          <p:cNvSpPr txBox="1"/>
          <p:nvPr/>
        </p:nvSpPr>
        <p:spPr>
          <a:xfrm>
            <a:off x="5266146" y="6058836"/>
            <a:ext cx="5382190" cy="508601"/>
          </a:xfrm>
          <a:prstGeom prst="rect">
            <a:avLst/>
          </a:prstGeom>
          <a:noFill/>
        </p:spPr>
        <p:txBody>
          <a:bodyPr wrap="square">
            <a:spAutoFit/>
          </a:bodyPr>
          <a:lstStyle/>
          <a:p>
            <a:pPr algn="ctr">
              <a:lnSpc>
                <a:spcPct val="125000"/>
              </a:lnSpc>
            </a:pPr>
            <a:r>
              <a:rPr lang="en-US" sz="2400" b="1"/>
              <a:t>Hình. </a:t>
            </a:r>
            <a:r>
              <a:rPr lang="en-US" sz="2400"/>
              <a:t>Nuôi cấy mô thực vật</a:t>
            </a:r>
          </a:p>
        </p:txBody>
      </p:sp>
    </p:spTree>
    <p:extLst>
      <p:ext uri="{BB962C8B-B14F-4D97-AF65-F5344CB8AC3E}">
        <p14:creationId xmlns:p14="http://schemas.microsoft.com/office/powerpoint/2010/main" val="412680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grpSp>
        <p:nvGrpSpPr>
          <p:cNvPr id="4" name="Group 3">
            <a:extLst>
              <a:ext uri="{FF2B5EF4-FFF2-40B4-BE49-F238E27FC236}">
                <a16:creationId xmlns:a16="http://schemas.microsoft.com/office/drawing/2014/main" id="{332BFDE8-E181-091B-A1C1-C947E85A5FE7}"/>
              </a:ext>
            </a:extLst>
          </p:cNvPr>
          <p:cNvGrpSpPr/>
          <p:nvPr/>
        </p:nvGrpSpPr>
        <p:grpSpPr>
          <a:xfrm>
            <a:off x="1662967" y="2369434"/>
            <a:ext cx="9976459" cy="839818"/>
            <a:chOff x="6046932" y="2723642"/>
            <a:chExt cx="5474508" cy="1267258"/>
          </a:xfrm>
        </p:grpSpPr>
        <p:sp>
          <p:nvSpPr>
            <p:cNvPr id="5" name="Rectangle: Rounded Corners 4">
              <a:extLst>
                <a:ext uri="{FF2B5EF4-FFF2-40B4-BE49-F238E27FC236}">
                  <a16:creationId xmlns:a16="http://schemas.microsoft.com/office/drawing/2014/main" id="{3A7772BB-2C14-D157-FD7D-9A5677408987}"/>
                </a:ext>
              </a:extLst>
            </p:cNvPr>
            <p:cNvSpPr/>
            <p:nvPr/>
          </p:nvSpPr>
          <p:spPr>
            <a:xfrm>
              <a:off x="6096000" y="2759246"/>
              <a:ext cx="5425440" cy="1231654"/>
            </a:xfrm>
            <a:prstGeom prst="roundRect">
              <a:avLst>
                <a:gd name="adj" fmla="val 571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EE78B76-94E9-5BBA-A0F8-82D35E95BB84}"/>
                </a:ext>
              </a:extLst>
            </p:cNvPr>
            <p:cNvSpPr/>
            <p:nvPr/>
          </p:nvSpPr>
          <p:spPr>
            <a:xfrm>
              <a:off x="6046932" y="2723642"/>
              <a:ext cx="5425440" cy="1137498"/>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040B2F-8185-5E93-6037-4861E7D29F32}"/>
                </a:ext>
              </a:extLst>
            </p:cNvPr>
            <p:cNvSpPr txBox="1"/>
            <p:nvPr/>
          </p:nvSpPr>
          <p:spPr>
            <a:xfrm>
              <a:off x="6179667" y="2877883"/>
              <a:ext cx="5159969" cy="767462"/>
            </a:xfrm>
            <a:prstGeom prst="rect">
              <a:avLst/>
            </a:prstGeom>
            <a:noFill/>
          </p:spPr>
          <p:txBody>
            <a:bodyPr wrap="square">
              <a:spAutoFit/>
            </a:bodyPr>
            <a:lstStyle/>
            <a:p>
              <a:pPr>
                <a:lnSpc>
                  <a:spcPct val="125000"/>
                </a:lnSpc>
              </a:pPr>
              <a:r>
                <a:rPr lang="en-US" sz="2400" b="1"/>
                <a:t>Câu hỏi: </a:t>
              </a:r>
              <a:r>
                <a:rPr lang="en-US" sz="2400"/>
                <a:t>Trình bày ý nghĩa về mặt di truyền học của nguyên phân.</a:t>
              </a:r>
            </a:p>
          </p:txBody>
        </p:sp>
      </p:grpSp>
      <p:sp>
        <p:nvSpPr>
          <p:cNvPr id="11" name="Rectangle: Rounded Corners 10">
            <a:extLst>
              <a:ext uri="{FF2B5EF4-FFF2-40B4-BE49-F238E27FC236}">
                <a16:creationId xmlns:a16="http://schemas.microsoft.com/office/drawing/2014/main" id="{69134DFE-3366-7DEE-A8B5-11BB0E54F5E8}"/>
              </a:ext>
            </a:extLst>
          </p:cNvPr>
          <p:cNvSpPr/>
          <p:nvPr/>
        </p:nvSpPr>
        <p:spPr>
          <a:xfrm>
            <a:off x="5451004" y="3429000"/>
            <a:ext cx="1569228" cy="429178"/>
          </a:xfrm>
          <a:prstGeom prst="roundRect">
            <a:avLst>
              <a:gd name="adj"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grpSp>
        <p:nvGrpSpPr>
          <p:cNvPr id="14" name="Group 13">
            <a:extLst>
              <a:ext uri="{FF2B5EF4-FFF2-40B4-BE49-F238E27FC236}">
                <a16:creationId xmlns:a16="http://schemas.microsoft.com/office/drawing/2014/main" id="{04C62C30-AC01-F15B-2B67-DD78263044AB}"/>
              </a:ext>
            </a:extLst>
          </p:cNvPr>
          <p:cNvGrpSpPr/>
          <p:nvPr/>
        </p:nvGrpSpPr>
        <p:grpSpPr>
          <a:xfrm>
            <a:off x="1592826" y="4182643"/>
            <a:ext cx="9957181" cy="1758007"/>
            <a:chOff x="1592826" y="4182643"/>
            <a:chExt cx="9957181" cy="1758007"/>
          </a:xfrm>
        </p:grpSpPr>
        <p:sp>
          <p:nvSpPr>
            <p:cNvPr id="12" name="Rectangle: Rounded Corners 11">
              <a:extLst>
                <a:ext uri="{FF2B5EF4-FFF2-40B4-BE49-F238E27FC236}">
                  <a16:creationId xmlns:a16="http://schemas.microsoft.com/office/drawing/2014/main" id="{AA0E1304-E6EA-521B-0267-5EB7C6C8FEEB}"/>
                </a:ext>
              </a:extLst>
            </p:cNvPr>
            <p:cNvSpPr/>
            <p:nvPr/>
          </p:nvSpPr>
          <p:spPr>
            <a:xfrm>
              <a:off x="1592826" y="4182643"/>
              <a:ext cx="9957181" cy="1758007"/>
            </a:xfrm>
            <a:prstGeom prst="roundRect">
              <a:avLst>
                <a:gd name="adj" fmla="val 9620"/>
              </a:avLst>
            </a:prstGeom>
            <a:solidFill>
              <a:schemeClr val="accent6">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0E2373-1D4F-DDBA-F4A0-FCD7A0C33F63}"/>
                </a:ext>
              </a:extLst>
            </p:cNvPr>
            <p:cNvSpPr txBox="1"/>
            <p:nvPr/>
          </p:nvSpPr>
          <p:spPr>
            <a:xfrm>
              <a:off x="1752386" y="4338850"/>
              <a:ext cx="9639268" cy="1431930"/>
            </a:xfrm>
            <a:prstGeom prst="rect">
              <a:avLst/>
            </a:prstGeom>
            <a:noFill/>
          </p:spPr>
          <p:txBody>
            <a:bodyPr wrap="square">
              <a:spAutoFit/>
            </a:bodyPr>
            <a:lstStyle>
              <a:defPPr>
                <a:defRPr lang="en-US"/>
              </a:defPPr>
              <a:lvl1pPr>
                <a:lnSpc>
                  <a:spcPct val="125000"/>
                </a:lnSpc>
                <a:defRPr sz="2400" b="1"/>
              </a:lvl1pPr>
            </a:lstStyle>
            <a:p>
              <a:r>
                <a:rPr lang="vi-VN"/>
                <a:t>Ý nghĩa của nguyên phân:</a:t>
              </a:r>
              <a:endParaRPr lang="en-US"/>
            </a:p>
            <a:p>
              <a:r>
                <a:rPr lang="en-US" b="0"/>
                <a:t>-</a:t>
              </a:r>
              <a:r>
                <a:rPr lang="vi-VN" b="0"/>
                <a:t> Là cơ sở cho sự sinh trưởng và phát triển của sinh vật đa bào.</a:t>
              </a:r>
            </a:p>
            <a:p>
              <a:r>
                <a:rPr lang="en-US" b="0"/>
                <a:t>-</a:t>
              </a:r>
              <a:r>
                <a:rPr lang="vi-VN" b="0"/>
                <a:t> Là hình thức sinh sản ở sinh vật đơn bào.</a:t>
              </a:r>
            </a:p>
          </p:txBody>
        </p:sp>
      </p:grpSp>
    </p:spTree>
    <p:extLst>
      <p:ext uri="{BB962C8B-B14F-4D97-AF65-F5344CB8AC3E}">
        <p14:creationId xmlns:p14="http://schemas.microsoft.com/office/powerpoint/2010/main" val="18104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sp>
        <p:nvSpPr>
          <p:cNvPr id="3" name="TextBox 2">
            <a:extLst>
              <a:ext uri="{FF2B5EF4-FFF2-40B4-BE49-F238E27FC236}">
                <a16:creationId xmlns:a16="http://schemas.microsoft.com/office/drawing/2014/main" id="{BEA1F68B-C071-E02E-716A-4153B85FF217}"/>
              </a:ext>
            </a:extLst>
          </p:cNvPr>
          <p:cNvSpPr txBox="1"/>
          <p:nvPr/>
        </p:nvSpPr>
        <p:spPr>
          <a:xfrm>
            <a:off x="1148899" y="2314794"/>
            <a:ext cx="10236855" cy="3817199"/>
          </a:xfrm>
          <a:prstGeom prst="rect">
            <a:avLst/>
          </a:prstGeom>
          <a:noFill/>
        </p:spPr>
        <p:txBody>
          <a:bodyPr wrap="square">
            <a:spAutoFit/>
          </a:bodyPr>
          <a:lstStyle>
            <a:defPPr>
              <a:defRPr lang="en-US"/>
            </a:defPPr>
            <a:lvl1pPr>
              <a:lnSpc>
                <a:spcPct val="125000"/>
              </a:lnSpc>
              <a:defRPr sz="2400" b="1"/>
            </a:lvl1pPr>
          </a:lstStyle>
          <a:p>
            <a:pPr algn="just">
              <a:spcBef>
                <a:spcPts val="600"/>
              </a:spcBef>
            </a:pPr>
            <a:r>
              <a:rPr lang="en-US">
                <a:solidFill>
                  <a:srgbClr val="FF0000"/>
                </a:solidFill>
              </a:rPr>
              <a:t>- </a:t>
            </a:r>
            <a:r>
              <a:rPr lang="vi-VN">
                <a:solidFill>
                  <a:srgbClr val="FF0000"/>
                </a:solidFill>
              </a:rPr>
              <a:t>Đối với cơ thể đa bào, </a:t>
            </a:r>
            <a:r>
              <a:rPr lang="vi-VN" b="0"/>
              <a:t>trong quá trình sinh trưởng và phát triển, nhờ nguyên phân, các thế hệ tế bào của cơ thể luôn nhận được bộ NST giống nhau và giống với tế bào mẹ. Ở những loài sinh sản vô tính, vật chất di truyền (bộ NST) của cơ thể mẹ cũng được truyền nguyên vẹn cho các thế hệ con cháu nhờ nguyên phân.</a:t>
            </a:r>
          </a:p>
          <a:p>
            <a:pPr algn="just">
              <a:spcBef>
                <a:spcPts val="600"/>
              </a:spcBef>
            </a:pPr>
            <a:r>
              <a:rPr lang="en-US">
                <a:solidFill>
                  <a:srgbClr val="00B050"/>
                </a:solidFill>
              </a:rPr>
              <a:t>- </a:t>
            </a:r>
            <a:r>
              <a:rPr lang="vi-VN">
                <a:solidFill>
                  <a:srgbClr val="00B050"/>
                </a:solidFill>
              </a:rPr>
              <a:t>Đối với cơ thể đơn bào nhân thực, </a:t>
            </a:r>
            <a:r>
              <a:rPr lang="vi-VN" b="0"/>
              <a:t>nguyên phân là hình thức sinh sản của tế bào mẹ để sinh ra các thế hệ con cháu có vật chất di truyền giống tế bào mẹ.</a:t>
            </a:r>
            <a:endParaRPr lang="en-US" b="0"/>
          </a:p>
        </p:txBody>
      </p:sp>
    </p:spTree>
    <p:extLst>
      <p:ext uri="{BB962C8B-B14F-4D97-AF65-F5344CB8AC3E}">
        <p14:creationId xmlns:p14="http://schemas.microsoft.com/office/powerpoint/2010/main" val="7776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5" name="TextBox 4">
            <a:extLst>
              <a:ext uri="{FF2B5EF4-FFF2-40B4-BE49-F238E27FC236}">
                <a16:creationId xmlns:a16="http://schemas.microsoft.com/office/drawing/2014/main" id="{E317757D-F237-1028-DA9B-998CFE2BFF12}"/>
              </a:ext>
            </a:extLst>
          </p:cNvPr>
          <p:cNvSpPr txBox="1"/>
          <p:nvPr/>
        </p:nvSpPr>
        <p:spPr>
          <a:xfrm>
            <a:off x="648751" y="1611959"/>
            <a:ext cx="9321158" cy="970266"/>
          </a:xfrm>
          <a:prstGeom prst="rect">
            <a:avLst/>
          </a:prstGeom>
          <a:noFill/>
        </p:spPr>
        <p:txBody>
          <a:bodyPr wrap="square">
            <a:spAutoFit/>
          </a:bodyPr>
          <a:lstStyle/>
          <a:p>
            <a:pPr algn="just">
              <a:lnSpc>
                <a:spcPct val="125000"/>
              </a:lnSpc>
            </a:pPr>
            <a:r>
              <a:rPr lang="en-US" sz="2400">
                <a:solidFill>
                  <a:schemeClr val="bg1"/>
                </a:solidFill>
              </a:rPr>
              <a:t>– Giảm phân là hình thức phân bào diễn ra ở các tế bào tham gia sinh sản hữu tính (tế bào sinh dục giai đoạn chín).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792627" y="3005837"/>
            <a:ext cx="10436284" cy="2940004"/>
            <a:chOff x="792627" y="3005837"/>
            <a:chExt cx="10436284" cy="2940004"/>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294000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3" y="3152507"/>
              <a:ext cx="10321758" cy="266303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Hoạt động trang 187: </a:t>
              </a:r>
            </a:p>
            <a:p>
              <a:pPr algn="l">
                <a:lnSpc>
                  <a:spcPct val="125000"/>
                </a:lnSpc>
                <a:spcAft>
                  <a:spcPts val="600"/>
                </a:spcAft>
              </a:pPr>
              <a:r>
                <a:rPr lang="en-US" b="1">
                  <a:solidFill>
                    <a:schemeClr val="tx1"/>
                  </a:solidFill>
                </a:rPr>
                <a:t>Quan sát Hình 43.2 và thực hiện các yêu cầu sau:</a:t>
              </a:r>
            </a:p>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a:p>
              <a:pPr algn="l">
                <a:lnSpc>
                  <a:spcPct val="125000"/>
                </a:lnSpc>
                <a:spcAft>
                  <a:spcPts val="600"/>
                </a:spcAft>
              </a:pPr>
              <a:r>
                <a:rPr lang="en-US" b="1">
                  <a:solidFill>
                    <a:schemeClr val="tx1"/>
                  </a:solidFill>
                </a:rPr>
                <a:t>2. </a:t>
              </a:r>
              <a:r>
                <a:rPr lang="en-US">
                  <a:solidFill>
                    <a:schemeClr val="tx1"/>
                  </a:solidFill>
                </a:rPr>
                <a:t>So sánh bộ NST ở các tế bào con so với bộ NST ở tế bào mẹ.</a:t>
              </a:r>
            </a:p>
            <a:p>
              <a:pPr algn="l">
                <a:lnSpc>
                  <a:spcPct val="125000"/>
                </a:lnSpc>
                <a:spcAft>
                  <a:spcPts val="600"/>
                </a:spcAft>
              </a:pPr>
              <a:r>
                <a:rPr lang="en-US" b="1">
                  <a:solidFill>
                    <a:schemeClr val="tx1"/>
                  </a:solidFill>
                </a:rPr>
                <a:t>3. </a:t>
              </a:r>
              <a:r>
                <a:rPr lang="en-US">
                  <a:solidFill>
                    <a:schemeClr val="tx1"/>
                  </a:solidFill>
                </a:rPr>
                <a:t>Cho biết giảm phân là gì?</a:t>
              </a:r>
            </a:p>
          </p:txBody>
        </p:sp>
      </p:grpSp>
    </p:spTree>
    <p:extLst>
      <p:ext uri="{BB962C8B-B14F-4D97-AF65-F5344CB8AC3E}">
        <p14:creationId xmlns:p14="http://schemas.microsoft.com/office/powerpoint/2010/main" val="1877591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cxnSp>
        <p:nvCxnSpPr>
          <p:cNvPr id="12" name="Straight Connector 11">
            <a:extLst>
              <a:ext uri="{FF2B5EF4-FFF2-40B4-BE49-F238E27FC236}">
                <a16:creationId xmlns:a16="http://schemas.microsoft.com/office/drawing/2014/main" id="{4F8000BB-493C-85AF-1566-D133AEBEAC31}"/>
              </a:ext>
            </a:extLst>
          </p:cNvPr>
          <p:cNvCxnSpPr/>
          <p:nvPr/>
        </p:nvCxnSpPr>
        <p:spPr>
          <a:xfrm>
            <a:off x="6096000" y="1828800"/>
            <a:ext cx="0" cy="42239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2ADA8F7-5370-7246-1DA7-0E4FDB317F40}"/>
              </a:ext>
            </a:extLst>
          </p:cNvPr>
          <p:cNvSpPr/>
          <p:nvPr/>
        </p:nvSpPr>
        <p:spPr>
          <a:xfrm>
            <a:off x="159285" y="1989378"/>
            <a:ext cx="5793162" cy="3923070"/>
          </a:xfrm>
          <a:prstGeom prst="rect">
            <a:avLst/>
          </a:prstGeom>
          <a:solidFill>
            <a:schemeClr val="accent3">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CFB2087-563D-754E-0437-714CEB97CED9}"/>
              </a:ext>
            </a:extLst>
          </p:cNvPr>
          <p:cNvSpPr/>
          <p:nvPr/>
        </p:nvSpPr>
        <p:spPr>
          <a:xfrm>
            <a:off x="6239554" y="1989378"/>
            <a:ext cx="5793162" cy="3923070"/>
          </a:xfrm>
          <a:prstGeom prst="rect">
            <a:avLst/>
          </a:prstGeom>
          <a:solidFill>
            <a:schemeClr val="accent6">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EC616C9-3144-9C85-9DC6-C92341F7CD58}"/>
              </a:ext>
            </a:extLst>
          </p:cNvPr>
          <p:cNvSpPr/>
          <p:nvPr/>
        </p:nvSpPr>
        <p:spPr>
          <a:xfrm>
            <a:off x="1841569" y="1786607"/>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a:t>
            </a:r>
          </a:p>
        </p:txBody>
      </p:sp>
      <p:sp>
        <p:nvSpPr>
          <p:cNvPr id="18" name="Rectangle: Rounded Corners 17">
            <a:extLst>
              <a:ext uri="{FF2B5EF4-FFF2-40B4-BE49-F238E27FC236}">
                <a16:creationId xmlns:a16="http://schemas.microsoft.com/office/drawing/2014/main" id="{79E97E5A-A7D4-0C72-43B3-F49BF7CEA254}"/>
              </a:ext>
            </a:extLst>
          </p:cNvPr>
          <p:cNvSpPr/>
          <p:nvPr/>
        </p:nvSpPr>
        <p:spPr>
          <a:xfrm>
            <a:off x="8137179" y="1786606"/>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II</a:t>
            </a:r>
          </a:p>
        </p:txBody>
      </p:sp>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7" name="TextBox 26">
            <a:extLst>
              <a:ext uri="{FF2B5EF4-FFF2-40B4-BE49-F238E27FC236}">
                <a16:creationId xmlns:a16="http://schemas.microsoft.com/office/drawing/2014/main" id="{4A068594-1CF2-B2F6-DF39-A3B807C88684}"/>
              </a:ext>
            </a:extLst>
          </p:cNvPr>
          <p:cNvSpPr txBox="1"/>
          <p:nvPr/>
        </p:nvSpPr>
        <p:spPr>
          <a:xfrm>
            <a:off x="2788841" y="6148857"/>
            <a:ext cx="7094137" cy="430887"/>
          </a:xfrm>
          <a:prstGeom prst="rect">
            <a:avLst/>
          </a:prstGeom>
          <a:noFill/>
        </p:spPr>
        <p:txBody>
          <a:bodyPr wrap="square" rtlCol="0">
            <a:spAutoFit/>
          </a:bodyPr>
          <a:lstStyle/>
          <a:p>
            <a:pPr algn="ctr"/>
            <a:r>
              <a:rPr lang="en-US" sz="2200" b="1">
                <a:solidFill>
                  <a:schemeClr val="bg1"/>
                </a:solidFill>
              </a:rPr>
              <a:t>Hình. </a:t>
            </a:r>
            <a:r>
              <a:rPr lang="en-US" sz="2200">
                <a:solidFill>
                  <a:schemeClr val="bg1"/>
                </a:solidFill>
              </a:rPr>
              <a:t>Sơ đồ quá trình giảm phân ở động vật</a:t>
            </a:r>
            <a:endParaRPr lang="en-US" sz="2200" b="1">
              <a:solidFill>
                <a:schemeClr val="bg1"/>
              </a:solidFill>
            </a:endParaRP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33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pic>
        <p:nvPicPr>
          <p:cNvPr id="5122" name="Picture 2" descr="Drawing Of Telophase">
            <a:extLst>
              <a:ext uri="{FF2B5EF4-FFF2-40B4-BE49-F238E27FC236}">
                <a16:creationId xmlns:a16="http://schemas.microsoft.com/office/drawing/2014/main" id="{087B22D7-ECF0-9AD9-FA2D-C451BD632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091" y="3967465"/>
            <a:ext cx="3838872" cy="23543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itosis | Flashcards">
            <a:extLst>
              <a:ext uri="{FF2B5EF4-FFF2-40B4-BE49-F238E27FC236}">
                <a16:creationId xmlns:a16="http://schemas.microsoft.com/office/drawing/2014/main" id="{CA6C0386-DD2B-DDB6-61AE-87E25640A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8" y="4320052"/>
            <a:ext cx="2579958" cy="1820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duPic Cell Drawings">
            <a:extLst>
              <a:ext uri="{FF2B5EF4-FFF2-40B4-BE49-F238E27FC236}">
                <a16:creationId xmlns:a16="http://schemas.microsoft.com/office/drawing/2014/main" id="{FD8B28B6-ADE0-C666-F54E-16B7EF5B8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777" y="3967465"/>
            <a:ext cx="3766893" cy="235430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2125A67B-4A08-8EAF-98ED-29C29AE8726E}"/>
              </a:ext>
            </a:extLst>
          </p:cNvPr>
          <p:cNvSpPr/>
          <p:nvPr/>
        </p:nvSpPr>
        <p:spPr>
          <a:xfrm>
            <a:off x="3085639"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9379F1A-1821-FC31-9D0D-80B5EF2021C4}"/>
              </a:ext>
            </a:extLst>
          </p:cNvPr>
          <p:cNvSpPr/>
          <p:nvPr/>
        </p:nvSpPr>
        <p:spPr>
          <a:xfrm>
            <a:off x="7530528"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746153-F487-09E8-269A-F40FD5BEAF5C}"/>
              </a:ext>
            </a:extLst>
          </p:cNvPr>
          <p:cNvGrpSpPr/>
          <p:nvPr/>
        </p:nvGrpSpPr>
        <p:grpSpPr>
          <a:xfrm>
            <a:off x="1229364" y="2241578"/>
            <a:ext cx="10469056" cy="1586030"/>
            <a:chOff x="1229364" y="2241578"/>
            <a:chExt cx="10469056" cy="1586030"/>
          </a:xfrm>
        </p:grpSpPr>
        <p:sp>
          <p:nvSpPr>
            <p:cNvPr id="2" name="Rectangle: Rounded Corners 1">
              <a:extLst>
                <a:ext uri="{FF2B5EF4-FFF2-40B4-BE49-F238E27FC236}">
                  <a16:creationId xmlns:a16="http://schemas.microsoft.com/office/drawing/2014/main" id="{E66D33CD-F529-328E-E0A4-0015678166EA}"/>
                </a:ext>
              </a:extLst>
            </p:cNvPr>
            <p:cNvSpPr/>
            <p:nvPr/>
          </p:nvSpPr>
          <p:spPr>
            <a:xfrm>
              <a:off x="1333253" y="2347943"/>
              <a:ext cx="10365167" cy="1479665"/>
            </a:xfrm>
            <a:prstGeom prst="roundRect">
              <a:avLst>
                <a:gd name="adj" fmla="val 1068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250B59D-D27C-CDFE-BA14-6A343C0F1ED4}"/>
                </a:ext>
              </a:extLst>
            </p:cNvPr>
            <p:cNvSpPr/>
            <p:nvPr/>
          </p:nvSpPr>
          <p:spPr>
            <a:xfrm>
              <a:off x="1229364" y="2241578"/>
              <a:ext cx="10365167" cy="1479665"/>
            </a:xfrm>
            <a:prstGeom prst="roundRect">
              <a:avLst>
                <a:gd name="adj" fmla="val 10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83B1144-2ABA-CE4A-4AF9-77822CEA3F1C}"/>
              </a:ext>
            </a:extLst>
          </p:cNvPr>
          <p:cNvSpPr txBox="1"/>
          <p:nvPr/>
        </p:nvSpPr>
        <p:spPr>
          <a:xfrm>
            <a:off x="1438012" y="2290424"/>
            <a:ext cx="9947870" cy="1381147"/>
          </a:xfrm>
          <a:prstGeom prst="rect">
            <a:avLst/>
          </a:prstGeom>
          <a:noFill/>
        </p:spPr>
        <p:txBody>
          <a:bodyPr wrap="square">
            <a:spAutoFit/>
          </a:bodyPr>
          <a:lstStyle>
            <a:defPPr>
              <a:defRPr lang="en-US"/>
            </a:defPPr>
            <a:lvl1pPr algn="just">
              <a:lnSpc>
                <a:spcPct val="125000"/>
              </a:lnSpc>
              <a:defRPr sz="2400" i="1"/>
            </a:lvl1pPr>
          </a:lstStyle>
          <a:p>
            <a:pPr>
              <a:lnSpc>
                <a:spcPct val="120000"/>
              </a:lnSpc>
            </a:pPr>
            <a:r>
              <a:rPr lang="vi-VN" i="0">
                <a:latin typeface="+mj-lt"/>
                <a:cs typeface="Times New Roman" panose="02020603050405020304" pitchFamily="18" charset="0"/>
              </a:rPr>
              <a:t>Ở sinh vật nhân thực, các tế bào được sinh ra và lớn lên thường đến một giới hạn nhất định sẽ </a:t>
            </a:r>
            <a:r>
              <a:rPr lang="vi-VN" b="1" i="0">
                <a:solidFill>
                  <a:schemeClr val="accent2"/>
                </a:solidFill>
                <a:latin typeface="+mj-lt"/>
                <a:cs typeface="Times New Roman" panose="02020603050405020304" pitchFamily="18" charset="0"/>
              </a:rPr>
              <a:t>phân chia bằng hình thức nguyên phân </a:t>
            </a:r>
            <a:r>
              <a:rPr lang="vi-VN" i="0">
                <a:latin typeface="+mj-lt"/>
                <a:cs typeface="Times New Roman" panose="02020603050405020304" pitchFamily="18" charset="0"/>
              </a:rPr>
              <a:t>để tạo ra các tế bào mới.</a:t>
            </a:r>
            <a:endParaRPr lang="en-US" i="0">
              <a:latin typeface="+mj-lt"/>
              <a:cs typeface="Times New Roman" panose="02020603050405020304" pitchFamily="18" charset="0"/>
            </a:endParaRPr>
          </a:p>
        </p:txBody>
      </p:sp>
    </p:spTree>
    <p:extLst>
      <p:ext uri="{BB962C8B-B14F-4D97-AF65-F5344CB8AC3E}">
        <p14:creationId xmlns:p14="http://schemas.microsoft.com/office/powerpoint/2010/main" val="303839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in)">
                                      <p:cBhvr>
                                        <p:cTn id="26" dur="2000"/>
                                        <p:tgtEl>
                                          <p:spTgt spid="5122"/>
                                        </p:tgtEl>
                                      </p:cBhvr>
                                    </p:animEffect>
                                  </p:childTnLst>
                                </p:cTn>
                              </p:par>
                              <p:par>
                                <p:cTn id="27" presetID="6" presetClass="entr" presetSubtype="16"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circle(in)">
                                      <p:cBhvr>
                                        <p:cTn id="29" dur="2000"/>
                                        <p:tgtEl>
                                          <p:spTgt spid="6148"/>
                                        </p:tgtEl>
                                      </p:cBhvr>
                                    </p:animEffect>
                                  </p:childTnLst>
                                </p:cTn>
                              </p:par>
                              <p:par>
                                <p:cTn id="30" presetID="6" presetClass="entr" presetSubtype="16" fill="hold" nodeType="withEffect">
                                  <p:stCondLst>
                                    <p:cond delay="0"/>
                                  </p:stCondLst>
                                  <p:childTnLst>
                                    <p:set>
                                      <p:cBhvr>
                                        <p:cTn id="31" dur="1" fill="hold">
                                          <p:stCondLst>
                                            <p:cond delay="0"/>
                                          </p:stCondLst>
                                        </p:cTn>
                                        <p:tgtEl>
                                          <p:spTgt spid="6150"/>
                                        </p:tgtEl>
                                        <p:attrNameLst>
                                          <p:attrName>style.visibility</p:attrName>
                                        </p:attrNameLst>
                                      </p:cBhvr>
                                      <p:to>
                                        <p:strVal val="visible"/>
                                      </p:to>
                                    </p:set>
                                    <p:animEffect transition="in" filter="circle(in)">
                                      <p:cBhvr>
                                        <p:cTn id="32" dur="2000"/>
                                        <p:tgtEl>
                                          <p:spTgt spid="615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EF5946F-60D8-1246-E084-7C8BD8068E94}"/>
              </a:ext>
            </a:extLst>
          </p:cNvPr>
          <p:cNvGrpSpPr/>
          <p:nvPr/>
        </p:nvGrpSpPr>
        <p:grpSpPr>
          <a:xfrm>
            <a:off x="4630841" y="683838"/>
            <a:ext cx="7304087" cy="5954411"/>
            <a:chOff x="4630841" y="683838"/>
            <a:chExt cx="7304087" cy="5954411"/>
          </a:xfrm>
        </p:grpSpPr>
        <p:pic>
          <p:nvPicPr>
            <p:cNvPr id="5122" name="Picture 2" descr="Meiosis phases Royalty Free Vector Image - VectorStock">
              <a:extLst>
                <a:ext uri="{FF2B5EF4-FFF2-40B4-BE49-F238E27FC236}">
                  <a16:creationId xmlns:a16="http://schemas.microsoft.com/office/drawing/2014/main" id="{888595F0-395A-AD95-9CF2-DBCE713A5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40" b="17234"/>
            <a:stretch/>
          </p:blipFill>
          <p:spPr bwMode="auto">
            <a:xfrm>
              <a:off x="4630841" y="3766001"/>
              <a:ext cx="7304087" cy="2299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iosis phases Royalty Free Vector Image - VectorStock">
              <a:extLst>
                <a:ext uri="{FF2B5EF4-FFF2-40B4-BE49-F238E27FC236}">
                  <a16:creationId xmlns:a16="http://schemas.microsoft.com/office/drawing/2014/main" id="{2A81FCAF-9AA7-50D5-2793-58BE4F12F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62" b="64975"/>
            <a:stretch/>
          </p:blipFill>
          <p:spPr bwMode="auto">
            <a:xfrm>
              <a:off x="4630841" y="1156273"/>
              <a:ext cx="7304087" cy="119757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6E83BBF-12F1-9F6E-B46A-131E0110D76D}"/>
                </a:ext>
              </a:extLst>
            </p:cNvPr>
            <p:cNvSpPr/>
            <p:nvPr/>
          </p:nvSpPr>
          <p:spPr>
            <a:xfrm>
              <a:off x="10919706" y="2637750"/>
              <a:ext cx="342162" cy="555276"/>
            </a:xfrm>
            <a:prstGeom prst="down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8B8EED-4156-EC80-F45A-BF0EF1B8174C}"/>
                </a:ext>
              </a:extLst>
            </p:cNvPr>
            <p:cNvSpPr txBox="1"/>
            <p:nvPr/>
          </p:nvSpPr>
          <p:spPr>
            <a:xfrm>
              <a:off x="7539565" y="2546056"/>
              <a:ext cx="2088182" cy="461665"/>
            </a:xfrm>
            <a:prstGeom prst="rect">
              <a:avLst/>
            </a:prstGeom>
            <a:noFill/>
          </p:spPr>
          <p:txBody>
            <a:bodyPr wrap="square" rtlCol="0">
              <a:spAutoFit/>
            </a:bodyPr>
            <a:lstStyle/>
            <a:p>
              <a:pPr algn="ctr"/>
              <a:r>
                <a:rPr lang="en-US" sz="2400" b="1">
                  <a:solidFill>
                    <a:srgbClr val="FF0000"/>
                  </a:solidFill>
                </a:rPr>
                <a:t>Giảm phân I</a:t>
              </a:r>
            </a:p>
          </p:txBody>
        </p:sp>
        <p:sp>
          <p:nvSpPr>
            <p:cNvPr id="7" name="TextBox 6">
              <a:extLst>
                <a:ext uri="{FF2B5EF4-FFF2-40B4-BE49-F238E27FC236}">
                  <a16:creationId xmlns:a16="http://schemas.microsoft.com/office/drawing/2014/main" id="{206FC848-A01E-3638-DC91-E308B7E40321}"/>
                </a:ext>
              </a:extLst>
            </p:cNvPr>
            <p:cNvSpPr txBox="1"/>
            <p:nvPr/>
          </p:nvSpPr>
          <p:spPr>
            <a:xfrm>
              <a:off x="7539565" y="6176584"/>
              <a:ext cx="2088182" cy="461665"/>
            </a:xfrm>
            <a:prstGeom prst="rect">
              <a:avLst/>
            </a:prstGeom>
            <a:noFill/>
          </p:spPr>
          <p:txBody>
            <a:bodyPr wrap="square" rtlCol="0">
              <a:spAutoFit/>
            </a:bodyPr>
            <a:lstStyle/>
            <a:p>
              <a:pPr algn="ctr"/>
              <a:r>
                <a:rPr lang="en-US" sz="2400" b="1">
                  <a:solidFill>
                    <a:srgbClr val="FF0000"/>
                  </a:solidFill>
                </a:rPr>
                <a:t>Giảm phân II</a:t>
              </a:r>
            </a:p>
          </p:txBody>
        </p:sp>
        <p:sp>
          <p:nvSpPr>
            <p:cNvPr id="8" name="TextBox 7">
              <a:extLst>
                <a:ext uri="{FF2B5EF4-FFF2-40B4-BE49-F238E27FC236}">
                  <a16:creationId xmlns:a16="http://schemas.microsoft.com/office/drawing/2014/main" id="{638B005D-5031-4654-E221-1F328A5705E7}"/>
                </a:ext>
              </a:extLst>
            </p:cNvPr>
            <p:cNvSpPr txBox="1"/>
            <p:nvPr/>
          </p:nvSpPr>
          <p:spPr>
            <a:xfrm>
              <a:off x="4790124" y="692202"/>
              <a:ext cx="1209368" cy="430887"/>
            </a:xfrm>
            <a:prstGeom prst="rect">
              <a:avLst/>
            </a:prstGeom>
            <a:noFill/>
          </p:spPr>
          <p:txBody>
            <a:bodyPr wrap="square" rtlCol="0">
              <a:spAutoFit/>
            </a:bodyPr>
            <a:lstStyle/>
            <a:p>
              <a:pPr algn="ctr"/>
              <a:r>
                <a:rPr lang="en-US" sz="2200" b="1"/>
                <a:t>Kì đầu I</a:t>
              </a:r>
            </a:p>
          </p:txBody>
        </p:sp>
        <p:sp>
          <p:nvSpPr>
            <p:cNvPr id="9" name="TextBox 8">
              <a:extLst>
                <a:ext uri="{FF2B5EF4-FFF2-40B4-BE49-F238E27FC236}">
                  <a16:creationId xmlns:a16="http://schemas.microsoft.com/office/drawing/2014/main" id="{6FA690FF-3172-3029-7E0F-EE43F451E6DE}"/>
                </a:ext>
              </a:extLst>
            </p:cNvPr>
            <p:cNvSpPr txBox="1"/>
            <p:nvPr/>
          </p:nvSpPr>
          <p:spPr>
            <a:xfrm>
              <a:off x="6253163" y="692202"/>
              <a:ext cx="1345205" cy="430887"/>
            </a:xfrm>
            <a:prstGeom prst="rect">
              <a:avLst/>
            </a:prstGeom>
            <a:noFill/>
          </p:spPr>
          <p:txBody>
            <a:bodyPr wrap="square" rtlCol="0">
              <a:spAutoFit/>
            </a:bodyPr>
            <a:lstStyle/>
            <a:p>
              <a:pPr algn="ctr"/>
              <a:r>
                <a:rPr lang="en-US" sz="2200" b="1"/>
                <a:t>Kì giữa I</a:t>
              </a:r>
            </a:p>
          </p:txBody>
        </p:sp>
        <p:sp>
          <p:nvSpPr>
            <p:cNvPr id="10" name="TextBox 9">
              <a:extLst>
                <a:ext uri="{FF2B5EF4-FFF2-40B4-BE49-F238E27FC236}">
                  <a16:creationId xmlns:a16="http://schemas.microsoft.com/office/drawing/2014/main" id="{89E5A0A5-85DE-D1E5-EDD0-65C54975F6C5}"/>
                </a:ext>
              </a:extLst>
            </p:cNvPr>
            <p:cNvSpPr txBox="1"/>
            <p:nvPr/>
          </p:nvSpPr>
          <p:spPr>
            <a:xfrm>
              <a:off x="7940379" y="683838"/>
              <a:ext cx="1209368" cy="430887"/>
            </a:xfrm>
            <a:prstGeom prst="rect">
              <a:avLst/>
            </a:prstGeom>
            <a:noFill/>
          </p:spPr>
          <p:txBody>
            <a:bodyPr wrap="square" rtlCol="0">
              <a:spAutoFit/>
            </a:bodyPr>
            <a:lstStyle/>
            <a:p>
              <a:pPr algn="ctr"/>
              <a:r>
                <a:rPr lang="en-US" sz="2200" b="1"/>
                <a:t>Kì sau I</a:t>
              </a:r>
            </a:p>
          </p:txBody>
        </p:sp>
        <p:sp>
          <p:nvSpPr>
            <p:cNvPr id="11" name="TextBox 10">
              <a:extLst>
                <a:ext uri="{FF2B5EF4-FFF2-40B4-BE49-F238E27FC236}">
                  <a16:creationId xmlns:a16="http://schemas.microsoft.com/office/drawing/2014/main" id="{7AE1D9C4-2441-CFD3-C8DC-6ACFA88513B3}"/>
                </a:ext>
              </a:extLst>
            </p:cNvPr>
            <p:cNvSpPr txBox="1"/>
            <p:nvPr/>
          </p:nvSpPr>
          <p:spPr>
            <a:xfrm>
              <a:off x="9403418" y="683838"/>
              <a:ext cx="2023632" cy="430887"/>
            </a:xfrm>
            <a:prstGeom prst="rect">
              <a:avLst/>
            </a:prstGeom>
            <a:noFill/>
          </p:spPr>
          <p:txBody>
            <a:bodyPr wrap="square" rtlCol="0">
              <a:spAutoFit/>
            </a:bodyPr>
            <a:lstStyle/>
            <a:p>
              <a:pPr algn="ctr"/>
              <a:r>
                <a:rPr lang="en-US" sz="2200" b="1"/>
                <a:t>Kì cuối I</a:t>
              </a:r>
            </a:p>
          </p:txBody>
        </p:sp>
        <p:sp>
          <p:nvSpPr>
            <p:cNvPr id="12" name="TextBox 11">
              <a:extLst>
                <a:ext uri="{FF2B5EF4-FFF2-40B4-BE49-F238E27FC236}">
                  <a16:creationId xmlns:a16="http://schemas.microsoft.com/office/drawing/2014/main" id="{BB0CE85E-4124-D593-D76F-ADCA7EFF2474}"/>
                </a:ext>
              </a:extLst>
            </p:cNvPr>
            <p:cNvSpPr txBox="1"/>
            <p:nvPr/>
          </p:nvSpPr>
          <p:spPr>
            <a:xfrm>
              <a:off x="4790123" y="3269853"/>
              <a:ext cx="1710965" cy="430887"/>
            </a:xfrm>
            <a:prstGeom prst="rect">
              <a:avLst/>
            </a:prstGeom>
            <a:noFill/>
          </p:spPr>
          <p:txBody>
            <a:bodyPr wrap="square" rtlCol="0">
              <a:spAutoFit/>
            </a:bodyPr>
            <a:lstStyle/>
            <a:p>
              <a:pPr algn="ctr"/>
              <a:r>
                <a:rPr lang="en-US" sz="2200" b="1"/>
                <a:t>Kì cuối II</a:t>
              </a:r>
            </a:p>
          </p:txBody>
        </p:sp>
        <p:sp>
          <p:nvSpPr>
            <p:cNvPr id="13" name="TextBox 12">
              <a:extLst>
                <a:ext uri="{FF2B5EF4-FFF2-40B4-BE49-F238E27FC236}">
                  <a16:creationId xmlns:a16="http://schemas.microsoft.com/office/drawing/2014/main" id="{DF153D92-9CE4-2B4E-4619-0D32E7D75089}"/>
                </a:ext>
              </a:extLst>
            </p:cNvPr>
            <p:cNvSpPr txBox="1"/>
            <p:nvPr/>
          </p:nvSpPr>
          <p:spPr>
            <a:xfrm>
              <a:off x="7332741" y="3269853"/>
              <a:ext cx="1345205" cy="430887"/>
            </a:xfrm>
            <a:prstGeom prst="rect">
              <a:avLst/>
            </a:prstGeom>
            <a:noFill/>
          </p:spPr>
          <p:txBody>
            <a:bodyPr wrap="square" rtlCol="0">
              <a:spAutoFit/>
            </a:bodyPr>
            <a:lstStyle/>
            <a:p>
              <a:pPr algn="ctr"/>
              <a:r>
                <a:rPr lang="en-US" sz="2200" b="1"/>
                <a:t>Kì sau II</a:t>
              </a:r>
            </a:p>
          </p:txBody>
        </p:sp>
        <p:sp>
          <p:nvSpPr>
            <p:cNvPr id="14" name="TextBox 13">
              <a:extLst>
                <a:ext uri="{FF2B5EF4-FFF2-40B4-BE49-F238E27FC236}">
                  <a16:creationId xmlns:a16="http://schemas.microsoft.com/office/drawing/2014/main" id="{BF24013E-4FF4-1616-DFDB-FF5B6F3D0276}"/>
                </a:ext>
              </a:extLst>
            </p:cNvPr>
            <p:cNvSpPr txBox="1"/>
            <p:nvPr/>
          </p:nvSpPr>
          <p:spPr>
            <a:xfrm>
              <a:off x="8813636" y="3261489"/>
              <a:ext cx="1445187" cy="430887"/>
            </a:xfrm>
            <a:prstGeom prst="rect">
              <a:avLst/>
            </a:prstGeom>
            <a:noFill/>
          </p:spPr>
          <p:txBody>
            <a:bodyPr wrap="square" rtlCol="0">
              <a:spAutoFit/>
            </a:bodyPr>
            <a:lstStyle/>
            <a:p>
              <a:pPr algn="ctr"/>
              <a:r>
                <a:rPr lang="en-US" sz="2200" b="1"/>
                <a:t>Kì giữa II</a:t>
              </a:r>
            </a:p>
          </p:txBody>
        </p:sp>
        <p:sp>
          <p:nvSpPr>
            <p:cNvPr id="15" name="TextBox 14">
              <a:extLst>
                <a:ext uri="{FF2B5EF4-FFF2-40B4-BE49-F238E27FC236}">
                  <a16:creationId xmlns:a16="http://schemas.microsoft.com/office/drawing/2014/main" id="{E0A4A1FB-954E-9014-44BE-C4E48A450B18}"/>
                </a:ext>
              </a:extLst>
            </p:cNvPr>
            <p:cNvSpPr txBox="1"/>
            <p:nvPr/>
          </p:nvSpPr>
          <p:spPr>
            <a:xfrm>
              <a:off x="10323719" y="3274025"/>
              <a:ext cx="1345205" cy="430887"/>
            </a:xfrm>
            <a:prstGeom prst="rect">
              <a:avLst/>
            </a:prstGeom>
            <a:noFill/>
          </p:spPr>
          <p:txBody>
            <a:bodyPr wrap="square" rtlCol="0">
              <a:spAutoFit/>
            </a:bodyPr>
            <a:lstStyle/>
            <a:p>
              <a:pPr algn="ctr"/>
              <a:r>
                <a:rPr lang="en-US" sz="2200" b="1"/>
                <a:t>Kì đầu II</a:t>
              </a:r>
            </a:p>
          </p:txBody>
        </p:sp>
      </p:grpSp>
      <p:pic>
        <p:nvPicPr>
          <p:cNvPr id="17" name="Picture 2" descr="Meiosis">
            <a:extLst>
              <a:ext uri="{FF2B5EF4-FFF2-40B4-BE49-F238E27FC236}">
                <a16:creationId xmlns:a16="http://schemas.microsoft.com/office/drawing/2014/main" id="{D0BDA6D1-9419-53BC-6A04-DBC27D6D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1" y="233254"/>
            <a:ext cx="3787391" cy="617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3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362453" y="4802715"/>
            <a:ext cx="4634070" cy="1497067"/>
            <a:chOff x="792627" y="3000855"/>
            <a:chExt cx="10436284" cy="816028"/>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811046"/>
            </a:xfrm>
            <a:prstGeom prst="roundRect">
              <a:avLst>
                <a:gd name="adj" fmla="val 168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2" y="3000855"/>
              <a:ext cx="10321759" cy="780523"/>
            </a:xfrm>
            <a:prstGeom prst="rect">
              <a:avLst/>
            </a:prstGeom>
            <a:noFill/>
          </p:spPr>
          <p:txBody>
            <a:bodyPr wrap="square" anchor="ctr">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p:txBody>
        </p:sp>
      </p:grpSp>
      <p:pic>
        <p:nvPicPr>
          <p:cNvPr id="6146" name="Picture 2" descr="Meiosis">
            <a:extLst>
              <a:ext uri="{FF2B5EF4-FFF2-40B4-BE49-F238E27FC236}">
                <a16:creationId xmlns:a16="http://schemas.microsoft.com/office/drawing/2014/main" id="{7C89B879-F023-8D0F-DFB9-5EB187940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6" t="4774" b="3441"/>
          <a:stretch/>
        </p:blipFill>
        <p:spPr bwMode="auto">
          <a:xfrm>
            <a:off x="3998426" y="236004"/>
            <a:ext cx="7996849" cy="6294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733A5F-3CC5-3115-BD2D-78B667A82A09}"/>
              </a:ext>
            </a:extLst>
          </p:cNvPr>
          <p:cNvSpPr txBox="1"/>
          <p:nvPr/>
        </p:nvSpPr>
        <p:spPr>
          <a:xfrm>
            <a:off x="5698127" y="4760780"/>
            <a:ext cx="2083122" cy="461665"/>
          </a:xfrm>
          <a:prstGeom prst="rect">
            <a:avLst/>
          </a:prstGeom>
          <a:noFill/>
        </p:spPr>
        <p:txBody>
          <a:bodyPr wrap="square" rtlCol="0">
            <a:spAutoFit/>
          </a:bodyPr>
          <a:lstStyle/>
          <a:p>
            <a:r>
              <a:rPr lang="en-US" sz="2400" b="1">
                <a:solidFill>
                  <a:srgbClr val="FFFF00"/>
                </a:solidFill>
              </a:rPr>
              <a:t>1 tế bào mẹ</a:t>
            </a:r>
          </a:p>
        </p:txBody>
      </p:sp>
      <p:sp>
        <p:nvSpPr>
          <p:cNvPr id="7" name="TextBox 6">
            <a:extLst>
              <a:ext uri="{FF2B5EF4-FFF2-40B4-BE49-F238E27FC236}">
                <a16:creationId xmlns:a16="http://schemas.microsoft.com/office/drawing/2014/main" id="{A82236BD-3A8E-3166-E375-FA9DF95DA512}"/>
              </a:ext>
            </a:extLst>
          </p:cNvPr>
          <p:cNvSpPr txBox="1"/>
          <p:nvPr/>
        </p:nvSpPr>
        <p:spPr>
          <a:xfrm>
            <a:off x="8317440" y="6068950"/>
            <a:ext cx="2083122" cy="461665"/>
          </a:xfrm>
          <a:prstGeom prst="rect">
            <a:avLst/>
          </a:prstGeom>
          <a:noFill/>
        </p:spPr>
        <p:txBody>
          <a:bodyPr wrap="square" rtlCol="0">
            <a:spAutoFit/>
          </a:bodyPr>
          <a:lstStyle/>
          <a:p>
            <a:r>
              <a:rPr lang="en-US" sz="2400" b="1">
                <a:solidFill>
                  <a:srgbClr val="00FFFF"/>
                </a:solidFill>
              </a:rPr>
              <a:t>4 tế bào con</a:t>
            </a:r>
          </a:p>
        </p:txBody>
      </p:sp>
      <p:grpSp>
        <p:nvGrpSpPr>
          <p:cNvPr id="14" name="Group 13">
            <a:extLst>
              <a:ext uri="{FF2B5EF4-FFF2-40B4-BE49-F238E27FC236}">
                <a16:creationId xmlns:a16="http://schemas.microsoft.com/office/drawing/2014/main" id="{F6ED168F-0AE2-8742-7B1B-9FC460B75428}"/>
              </a:ext>
            </a:extLst>
          </p:cNvPr>
          <p:cNvGrpSpPr/>
          <p:nvPr/>
        </p:nvGrpSpPr>
        <p:grpSpPr>
          <a:xfrm>
            <a:off x="6699762" y="5386111"/>
            <a:ext cx="1537366" cy="790561"/>
            <a:chOff x="6699762" y="5386111"/>
            <a:chExt cx="1537366" cy="790561"/>
          </a:xfrm>
        </p:grpSpPr>
        <p:cxnSp>
          <p:nvCxnSpPr>
            <p:cNvPr id="12" name="Straight Arrow Connector 11">
              <a:extLst>
                <a:ext uri="{FF2B5EF4-FFF2-40B4-BE49-F238E27FC236}">
                  <a16:creationId xmlns:a16="http://schemas.microsoft.com/office/drawing/2014/main" id="{8A593AE7-3F60-D16A-9F63-D3DE14D6991B}"/>
                </a:ext>
              </a:extLst>
            </p:cNvPr>
            <p:cNvCxnSpPr/>
            <p:nvPr/>
          </p:nvCxnSpPr>
          <p:spPr>
            <a:xfrm>
              <a:off x="6762289" y="5386111"/>
              <a:ext cx="1474839" cy="68283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772BF2-C203-1AD3-CE31-CA78EDF62BBC}"/>
                </a:ext>
              </a:extLst>
            </p:cNvPr>
            <p:cNvSpPr txBox="1"/>
            <p:nvPr/>
          </p:nvSpPr>
          <p:spPr>
            <a:xfrm rot="1414427">
              <a:off x="6699762" y="5715007"/>
              <a:ext cx="1259813" cy="461665"/>
            </a:xfrm>
            <a:prstGeom prst="rect">
              <a:avLst/>
            </a:prstGeom>
            <a:noFill/>
          </p:spPr>
          <p:txBody>
            <a:bodyPr wrap="square" rtlCol="0">
              <a:spAutoFit/>
            </a:bodyPr>
            <a:lstStyle/>
            <a:p>
              <a:r>
                <a:rPr lang="en-US" sz="2400" b="1" i="1">
                  <a:solidFill>
                    <a:srgbClr val="FF0000"/>
                  </a:solidFill>
                </a:rPr>
                <a:t>Tạo ra</a:t>
              </a:r>
            </a:p>
          </p:txBody>
        </p:sp>
      </p:grpSp>
    </p:spTree>
    <p:extLst>
      <p:ext uri="{BB962C8B-B14F-4D97-AF65-F5344CB8AC3E}">
        <p14:creationId xmlns:p14="http://schemas.microsoft.com/office/powerpoint/2010/main" val="3733386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800838" y="1592021"/>
            <a:ext cx="10921179" cy="5003458"/>
          </a:xfrm>
          <a:prstGeom prst="roundRect">
            <a:avLst>
              <a:gd name="adj" fmla="val 6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049022" y="1691438"/>
            <a:ext cx="9764495" cy="508601"/>
          </a:xfrm>
          <a:prstGeom prst="rect">
            <a:avLst/>
          </a:prstGeom>
          <a:noFill/>
        </p:spPr>
        <p:txBody>
          <a:bodyPr wrap="square">
            <a:spAutoFit/>
          </a:bodyPr>
          <a:lstStyle/>
          <a:p>
            <a:pPr algn="l">
              <a:lnSpc>
                <a:spcPct val="125000"/>
              </a:lnSpc>
              <a:spcAft>
                <a:spcPts val="600"/>
              </a:spcAft>
            </a:pPr>
            <a:r>
              <a:rPr lang="en-US" sz="2400" b="1">
                <a:solidFill>
                  <a:schemeClr val="tx1"/>
                </a:solidFill>
              </a:rPr>
              <a:t>2. </a:t>
            </a:r>
            <a:r>
              <a:rPr lang="en-US" sz="2400">
                <a:solidFill>
                  <a:schemeClr val="tx1"/>
                </a:solidFill>
              </a:rPr>
              <a:t>So sánh bộ NST ở các tế bào con so với bộ NST ở tế bào mẹ.</a:t>
            </a:r>
          </a:p>
        </p:txBody>
      </p:sp>
      <p:sp>
        <p:nvSpPr>
          <p:cNvPr id="27" name="TextBox 26">
            <a:extLst>
              <a:ext uri="{FF2B5EF4-FFF2-40B4-BE49-F238E27FC236}">
                <a16:creationId xmlns:a16="http://schemas.microsoft.com/office/drawing/2014/main" id="{74431DE8-BDCA-3959-1699-EC6A658CF57F}"/>
              </a:ext>
            </a:extLst>
          </p:cNvPr>
          <p:cNvSpPr txBox="1"/>
          <p:nvPr/>
        </p:nvSpPr>
        <p:spPr>
          <a:xfrm>
            <a:off x="1049022" y="5894345"/>
            <a:ext cx="10496427" cy="508601"/>
          </a:xfrm>
          <a:prstGeom prst="rect">
            <a:avLst/>
          </a:prstGeom>
          <a:noFill/>
        </p:spPr>
        <p:txBody>
          <a:bodyPr wrap="square">
            <a:spAutoFit/>
          </a:bodyPr>
          <a:lstStyle>
            <a:defPPr>
              <a:defRPr lang="en-US"/>
            </a:defPPr>
            <a:lvl1pPr>
              <a:lnSpc>
                <a:spcPct val="125000"/>
              </a:lnSpc>
              <a:spcAft>
                <a:spcPts val="600"/>
              </a:spcAft>
              <a:defRPr sz="2400" b="1"/>
            </a:lvl1pPr>
          </a:lstStyle>
          <a:p>
            <a:r>
              <a:rPr lang="en-US"/>
              <a:t>Bộ NST ở các </a:t>
            </a:r>
            <a:r>
              <a:rPr lang="en-US">
                <a:solidFill>
                  <a:schemeClr val="accent5"/>
                </a:solidFill>
              </a:rPr>
              <a:t>tế bào con </a:t>
            </a:r>
            <a:r>
              <a:rPr lang="en-US">
                <a:solidFill>
                  <a:srgbClr val="FF0000"/>
                </a:solidFill>
              </a:rPr>
              <a:t>giảm đi một nửa </a:t>
            </a:r>
            <a:r>
              <a:rPr lang="en-US"/>
              <a:t>so với bộ NST ở </a:t>
            </a:r>
            <a:r>
              <a:rPr lang="en-US">
                <a:solidFill>
                  <a:srgbClr val="00B050"/>
                </a:solidFill>
              </a:rPr>
              <a:t>tế bào mẹ.</a:t>
            </a:r>
          </a:p>
        </p:txBody>
      </p:sp>
      <p:grpSp>
        <p:nvGrpSpPr>
          <p:cNvPr id="7" name="Group 6">
            <a:extLst>
              <a:ext uri="{FF2B5EF4-FFF2-40B4-BE49-F238E27FC236}">
                <a16:creationId xmlns:a16="http://schemas.microsoft.com/office/drawing/2014/main" id="{DE090FFF-44A8-3F86-F18B-1D67B7113FC6}"/>
              </a:ext>
            </a:extLst>
          </p:cNvPr>
          <p:cNvGrpSpPr/>
          <p:nvPr/>
        </p:nvGrpSpPr>
        <p:grpSpPr>
          <a:xfrm>
            <a:off x="2843489" y="2181333"/>
            <a:ext cx="6885855" cy="3696833"/>
            <a:chOff x="2843489" y="2181333"/>
            <a:chExt cx="6885855" cy="3696833"/>
          </a:xfrm>
        </p:grpSpPr>
        <p:grpSp>
          <p:nvGrpSpPr>
            <p:cNvPr id="28" name="Group 27">
              <a:extLst>
                <a:ext uri="{FF2B5EF4-FFF2-40B4-BE49-F238E27FC236}">
                  <a16:creationId xmlns:a16="http://schemas.microsoft.com/office/drawing/2014/main" id="{0F8DCB38-8485-0518-405C-6BB2E53B4096}"/>
                </a:ext>
              </a:extLst>
            </p:cNvPr>
            <p:cNvGrpSpPr/>
            <p:nvPr/>
          </p:nvGrpSpPr>
          <p:grpSpPr>
            <a:xfrm>
              <a:off x="2843489" y="2181333"/>
              <a:ext cx="6885855" cy="3563219"/>
              <a:chOff x="2843489" y="2181333"/>
              <a:chExt cx="6885855" cy="3563219"/>
            </a:xfrm>
          </p:grpSpPr>
          <p:pic>
            <p:nvPicPr>
              <p:cNvPr id="4" name="Picture 2" descr="Meiosis">
                <a:extLst>
                  <a:ext uri="{FF2B5EF4-FFF2-40B4-BE49-F238E27FC236}">
                    <a16:creationId xmlns:a16="http://schemas.microsoft.com/office/drawing/2014/main" id="{A8A1F19A-16E1-58C8-47A7-B5A09D9A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980" y="2181333"/>
                <a:ext cx="6158926" cy="3563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87C42F-046E-422D-043E-6B4F5D60597F}"/>
                  </a:ext>
                </a:extLst>
              </p:cNvPr>
              <p:cNvSpPr/>
              <p:nvPr/>
            </p:nvSpPr>
            <p:spPr>
              <a:xfrm>
                <a:off x="2843489" y="2645918"/>
                <a:ext cx="1710813" cy="42475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Cặp NST</a:t>
                </a:r>
              </a:p>
            </p:txBody>
          </p:sp>
          <p:sp>
            <p:nvSpPr>
              <p:cNvPr id="16" name="Rectangle 15">
                <a:extLst>
                  <a:ext uri="{FF2B5EF4-FFF2-40B4-BE49-F238E27FC236}">
                    <a16:creationId xmlns:a16="http://schemas.microsoft.com/office/drawing/2014/main" id="{A21F17CC-0396-67B1-8D80-63AB4DC363F0}"/>
                  </a:ext>
                </a:extLst>
              </p:cNvPr>
              <p:cNvSpPr/>
              <p:nvPr/>
            </p:nvSpPr>
            <p:spPr>
              <a:xfrm>
                <a:off x="3008671" y="4774722"/>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D71985-8C71-B46D-9FF5-4069BAF21D14}"/>
                  </a:ext>
                </a:extLst>
              </p:cNvPr>
              <p:cNvSpPr/>
              <p:nvPr/>
            </p:nvSpPr>
            <p:spPr>
              <a:xfrm>
                <a:off x="5639782" y="3743293"/>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8D6D2D-3CB1-3A15-689C-C1F7C975A9B4}"/>
                  </a:ext>
                </a:extLst>
              </p:cNvPr>
              <p:cNvSpPr/>
              <p:nvPr/>
            </p:nvSpPr>
            <p:spPr>
              <a:xfrm>
                <a:off x="5969821" y="374329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sp>
            <p:nvSpPr>
              <p:cNvPr id="20" name="Rectangle 19">
                <a:extLst>
                  <a:ext uri="{FF2B5EF4-FFF2-40B4-BE49-F238E27FC236}">
                    <a16:creationId xmlns:a16="http://schemas.microsoft.com/office/drawing/2014/main" id="{7B43F6AA-06A5-1116-DCBB-1A0D0D7C4FB0}"/>
                  </a:ext>
                </a:extLst>
              </p:cNvPr>
              <p:cNvSpPr/>
              <p:nvPr/>
            </p:nvSpPr>
            <p:spPr>
              <a:xfrm>
                <a:off x="8967678" y="2350452"/>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1" name="Rectangle 20">
                <a:extLst>
                  <a:ext uri="{FF2B5EF4-FFF2-40B4-BE49-F238E27FC236}">
                    <a16:creationId xmlns:a16="http://schemas.microsoft.com/office/drawing/2014/main" id="{AAB72BCB-37CF-2E23-B6D8-3C9C7F81941A}"/>
                  </a:ext>
                </a:extLst>
              </p:cNvPr>
              <p:cNvSpPr/>
              <p:nvPr/>
            </p:nvSpPr>
            <p:spPr>
              <a:xfrm>
                <a:off x="8967678" y="328265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2" name="Rectangle 21">
                <a:extLst>
                  <a:ext uri="{FF2B5EF4-FFF2-40B4-BE49-F238E27FC236}">
                    <a16:creationId xmlns:a16="http://schemas.microsoft.com/office/drawing/2014/main" id="{DD360DEF-6F98-D798-DEE4-F98400AA94FA}"/>
                  </a:ext>
                </a:extLst>
              </p:cNvPr>
              <p:cNvSpPr/>
              <p:nvPr/>
            </p:nvSpPr>
            <p:spPr>
              <a:xfrm>
                <a:off x="8967678" y="421747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3" name="Rectangle 22">
                <a:extLst>
                  <a:ext uri="{FF2B5EF4-FFF2-40B4-BE49-F238E27FC236}">
                    <a16:creationId xmlns:a16="http://schemas.microsoft.com/office/drawing/2014/main" id="{F5E35D5E-DDA7-4C0E-7856-E8554762ED8E}"/>
                  </a:ext>
                </a:extLst>
              </p:cNvPr>
              <p:cNvSpPr/>
              <p:nvPr/>
            </p:nvSpPr>
            <p:spPr>
              <a:xfrm>
                <a:off x="8967678" y="5174230"/>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grpSp>
        <p:sp>
          <p:nvSpPr>
            <p:cNvPr id="6" name="Rectangle 5">
              <a:extLst>
                <a:ext uri="{FF2B5EF4-FFF2-40B4-BE49-F238E27FC236}">
                  <a16:creationId xmlns:a16="http://schemas.microsoft.com/office/drawing/2014/main" id="{DFAB623C-DB9E-0488-269D-B81A03F78BB0}"/>
                </a:ext>
              </a:extLst>
            </p:cNvPr>
            <p:cNvSpPr/>
            <p:nvPr/>
          </p:nvSpPr>
          <p:spPr>
            <a:xfrm>
              <a:off x="5916403" y="545341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grpSp>
    </p:spTree>
    <p:extLst>
      <p:ext uri="{BB962C8B-B14F-4D97-AF65-F5344CB8AC3E}">
        <p14:creationId xmlns:p14="http://schemas.microsoft.com/office/powerpoint/2010/main" val="23651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1114978" y="1592021"/>
            <a:ext cx="4218039" cy="606165"/>
          </a:xfrm>
          <a:prstGeom prst="roundRect">
            <a:avLst>
              <a:gd name="adj" fmla="val 6785"/>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252874" y="1623580"/>
            <a:ext cx="4080143" cy="508601"/>
          </a:xfrm>
          <a:prstGeom prst="rect">
            <a:avLst/>
          </a:prstGeom>
          <a:noFill/>
        </p:spPr>
        <p:txBody>
          <a:bodyPr wrap="square">
            <a:spAutoFit/>
          </a:bodyPr>
          <a:lstStyle/>
          <a:p>
            <a:pPr algn="l">
              <a:lnSpc>
                <a:spcPct val="125000"/>
              </a:lnSpc>
              <a:spcAft>
                <a:spcPts val="600"/>
              </a:spcAft>
            </a:pPr>
            <a:r>
              <a:rPr lang="en-US" sz="2400" b="1">
                <a:solidFill>
                  <a:schemeClr val="tx1"/>
                </a:solidFill>
              </a:rPr>
              <a:t>3. </a:t>
            </a:r>
            <a:r>
              <a:rPr lang="en-US" sz="2400">
                <a:solidFill>
                  <a:schemeClr val="tx1"/>
                </a:solidFill>
              </a:rPr>
              <a:t>Cho biết giảm phân là gì?</a:t>
            </a:r>
          </a:p>
        </p:txBody>
      </p:sp>
      <p:grpSp>
        <p:nvGrpSpPr>
          <p:cNvPr id="39" name="Group 38">
            <a:extLst>
              <a:ext uri="{FF2B5EF4-FFF2-40B4-BE49-F238E27FC236}">
                <a16:creationId xmlns:a16="http://schemas.microsoft.com/office/drawing/2014/main" id="{FC5DF5E4-0D35-62CB-600F-8968CA73AA69}"/>
              </a:ext>
            </a:extLst>
          </p:cNvPr>
          <p:cNvGrpSpPr/>
          <p:nvPr/>
        </p:nvGrpSpPr>
        <p:grpSpPr>
          <a:xfrm>
            <a:off x="692818" y="2733916"/>
            <a:ext cx="6716772" cy="2532063"/>
            <a:chOff x="1698556" y="3501304"/>
            <a:chExt cx="8213763" cy="2834812"/>
          </a:xfrm>
        </p:grpSpPr>
        <p:sp>
          <p:nvSpPr>
            <p:cNvPr id="40" name="Rectangle: Rounded Corners 39">
              <a:extLst>
                <a:ext uri="{FF2B5EF4-FFF2-40B4-BE49-F238E27FC236}">
                  <a16:creationId xmlns:a16="http://schemas.microsoft.com/office/drawing/2014/main" id="{2E1B5B9E-61E9-1738-9D42-B41363F050A3}"/>
                </a:ext>
              </a:extLst>
            </p:cNvPr>
            <p:cNvSpPr/>
            <p:nvPr/>
          </p:nvSpPr>
          <p:spPr>
            <a:xfrm>
              <a:off x="1698556" y="3501304"/>
              <a:ext cx="8213763" cy="2834812"/>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78F87E9-C7AE-7780-7A1A-BC97DC24E7A2}"/>
                </a:ext>
              </a:extLst>
            </p:cNvPr>
            <p:cNvSpPr txBox="1"/>
            <p:nvPr/>
          </p:nvSpPr>
          <p:spPr>
            <a:xfrm>
              <a:off x="1900651" y="3649377"/>
              <a:ext cx="7809574" cy="2538665"/>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Giảm phân </a:t>
              </a:r>
              <a:r>
                <a:rPr lang="vi-VN" b="0">
                  <a:solidFill>
                    <a:schemeClr val="bg1"/>
                  </a:solidFill>
                </a:rPr>
                <a:t>là hình thức phân bào diễn ra ở các tế bào tham gia sinh sản hữu tính, từ một tế bào mẹ ban đầu </a:t>
              </a:r>
              <a:r>
                <a:rPr lang="vi-VN">
                  <a:solidFill>
                    <a:srgbClr val="00FFFF"/>
                  </a:solidFill>
                </a:rPr>
                <a:t>tạo ra bốn tế bào con </a:t>
              </a:r>
              <a:r>
                <a:rPr lang="vi-VN" b="0">
                  <a:solidFill>
                    <a:schemeClr val="bg1"/>
                  </a:solidFill>
                </a:rPr>
                <a:t>có </a:t>
              </a:r>
              <a:r>
                <a:rPr lang="vi-VN">
                  <a:solidFill>
                    <a:srgbClr val="FFC000"/>
                  </a:solidFill>
                </a:rPr>
                <a:t>số lượng NST giảm đi một nửa</a:t>
              </a:r>
              <a:r>
                <a:rPr lang="vi-VN" b="0">
                  <a:solidFill>
                    <a:schemeClr val="bg1"/>
                  </a:solidFill>
                </a:rPr>
                <a:t>, các tế bào con chứa tổ hợp NST khác nhau.</a:t>
              </a:r>
              <a:endParaRPr lang="en-US" b="0">
                <a:solidFill>
                  <a:srgbClr val="00FFFF"/>
                </a:solidFill>
              </a:endParaRPr>
            </a:p>
          </p:txBody>
        </p:sp>
      </p:grpSp>
      <p:pic>
        <p:nvPicPr>
          <p:cNvPr id="42" name="Picture 2" descr="Meiosis">
            <a:extLst>
              <a:ext uri="{FF2B5EF4-FFF2-40B4-BE49-F238E27FC236}">
                <a16:creationId xmlns:a16="http://schemas.microsoft.com/office/drawing/2014/main" id="{4030CCA5-D4D3-BCBF-9837-4D27F9C5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075" y="0"/>
            <a:ext cx="4206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197E7C-FDAD-991B-10CC-C1EABCB57241}"/>
              </a:ext>
            </a:extLst>
          </p:cNvPr>
          <p:cNvSpPr txBox="1"/>
          <p:nvPr/>
        </p:nvSpPr>
        <p:spPr>
          <a:xfrm>
            <a:off x="380992" y="5626046"/>
            <a:ext cx="11491943" cy="970266"/>
          </a:xfrm>
          <a:prstGeom prst="rect">
            <a:avLst/>
          </a:prstGeom>
          <a:noFill/>
        </p:spPr>
        <p:txBody>
          <a:bodyPr wrap="square">
            <a:spAutoFit/>
          </a:bodyPr>
          <a:lstStyle/>
          <a:p>
            <a:pPr algn="just">
              <a:lnSpc>
                <a:spcPct val="125000"/>
              </a:lnSpc>
            </a:pPr>
            <a:r>
              <a:rPr lang="vi-VN" sz="2400">
                <a:solidFill>
                  <a:schemeClr val="tx2"/>
                </a:solidFill>
              </a:rPr>
              <a:t>–</a:t>
            </a:r>
            <a:r>
              <a:rPr lang="en-US" sz="2400">
                <a:solidFill>
                  <a:schemeClr val="tx2"/>
                </a:solidFill>
              </a:rPr>
              <a:t> </a:t>
            </a:r>
            <a:r>
              <a:rPr lang="vi-VN" sz="2400">
                <a:solidFill>
                  <a:schemeClr val="tx2"/>
                </a:solidFill>
              </a:rPr>
              <a:t>Giảm phân gồm </a:t>
            </a:r>
            <a:r>
              <a:rPr lang="vi-VN" sz="2400" b="1">
                <a:solidFill>
                  <a:schemeClr val="tx2"/>
                </a:solidFill>
              </a:rPr>
              <a:t>hai lần </a:t>
            </a:r>
            <a:r>
              <a:rPr lang="vi-VN" sz="2400">
                <a:solidFill>
                  <a:schemeClr val="tx2"/>
                </a:solidFill>
              </a:rPr>
              <a:t>phân chia tế bào kế tiếp nhau (giảm phân I và giảm phân II), trong đó NST chỉ nhân đôi một lần trước khi tế bào bước vào giảm phân I.</a:t>
            </a:r>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Tree>
    <p:extLst>
      <p:ext uri="{BB962C8B-B14F-4D97-AF65-F5344CB8AC3E}">
        <p14:creationId xmlns:p14="http://schemas.microsoft.com/office/powerpoint/2010/main" val="4029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
        <p:nvSpPr>
          <p:cNvPr id="6" name="TextBox 5">
            <a:extLst>
              <a:ext uri="{FF2B5EF4-FFF2-40B4-BE49-F238E27FC236}">
                <a16:creationId xmlns:a16="http://schemas.microsoft.com/office/drawing/2014/main" id="{467AA8B3-66E9-0DBE-D1DD-3C398F68EA3A}"/>
              </a:ext>
            </a:extLst>
          </p:cNvPr>
          <p:cNvSpPr txBox="1"/>
          <p:nvPr/>
        </p:nvSpPr>
        <p:spPr>
          <a:xfrm>
            <a:off x="331106" y="5674653"/>
            <a:ext cx="11424588" cy="970266"/>
          </a:xfrm>
          <a:prstGeom prst="rect">
            <a:avLst/>
          </a:prstGeom>
          <a:noFill/>
        </p:spPr>
        <p:txBody>
          <a:bodyPr wrap="square">
            <a:spAutoFit/>
          </a:bodyPr>
          <a:lstStyle>
            <a:defPPr>
              <a:defRPr lang="en-US"/>
            </a:defPPr>
            <a:lvl1pPr algn="just">
              <a:lnSpc>
                <a:spcPct val="125000"/>
              </a:lnSpc>
              <a:defRPr sz="2400">
                <a:solidFill>
                  <a:schemeClr val="tx2"/>
                </a:solidFill>
              </a:defRPr>
            </a:lvl1pPr>
          </a:lstStyle>
          <a:p>
            <a:r>
              <a:rPr lang="vi-VN"/>
              <a:t>–</a:t>
            </a:r>
            <a:r>
              <a:rPr lang="en-US"/>
              <a:t> </a:t>
            </a:r>
            <a:r>
              <a:rPr lang="vi-VN"/>
              <a:t>Mỗi lần phân chia tế bào đều gồm </a:t>
            </a:r>
            <a:r>
              <a:rPr lang="vi-VN" b="1"/>
              <a:t>bốn kì</a:t>
            </a:r>
            <a:r>
              <a:rPr lang="vi-VN"/>
              <a:t>: kì đầu, kì giữa, kì sau, kì cuối. </a:t>
            </a:r>
          </a:p>
          <a:p>
            <a:r>
              <a:rPr lang="vi-VN"/>
              <a:t>–</a:t>
            </a:r>
            <a:r>
              <a:rPr lang="en-US"/>
              <a:t> </a:t>
            </a:r>
            <a:r>
              <a:rPr lang="vi-VN"/>
              <a:t>Từ một tế bào mẹ 2n, kết thúc giảm phân </a:t>
            </a:r>
            <a:r>
              <a:rPr lang="vi-VN" b="1"/>
              <a:t>tạo ra bốn tế bào con có bộ NST n</a:t>
            </a:r>
            <a:r>
              <a:rPr lang="vi-VN"/>
              <a:t>. </a:t>
            </a:r>
          </a:p>
        </p:txBody>
      </p:sp>
    </p:spTree>
    <p:extLst>
      <p:ext uri="{BB962C8B-B14F-4D97-AF65-F5344CB8AC3E}">
        <p14:creationId xmlns:p14="http://schemas.microsoft.com/office/powerpoint/2010/main" val="8682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11" name="Group 10">
            <a:extLst>
              <a:ext uri="{FF2B5EF4-FFF2-40B4-BE49-F238E27FC236}">
                <a16:creationId xmlns:a16="http://schemas.microsoft.com/office/drawing/2014/main" id="{F83CFE15-D543-DD1C-D91A-ABE0D9DDC338}"/>
              </a:ext>
            </a:extLst>
          </p:cNvPr>
          <p:cNvGrpSpPr/>
          <p:nvPr/>
        </p:nvGrpSpPr>
        <p:grpSpPr>
          <a:xfrm>
            <a:off x="309358" y="1433543"/>
            <a:ext cx="11607338" cy="4250350"/>
            <a:chOff x="309358" y="1433543"/>
            <a:chExt cx="11607338" cy="4250350"/>
          </a:xfrm>
        </p:grpSpPr>
        <p:pic>
          <p:nvPicPr>
            <p:cNvPr id="7170" name="Picture 2" descr="How do the products of meiosis I differ from those of meiosis II? | Socratic">
              <a:extLst>
                <a:ext uri="{FF2B5EF4-FFF2-40B4-BE49-F238E27FC236}">
                  <a16:creationId xmlns:a16="http://schemas.microsoft.com/office/drawing/2014/main" id="{964DDD99-855B-4D01-D6BF-14C062427C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2" b="47807"/>
            <a:stretch/>
          </p:blipFill>
          <p:spPr bwMode="auto">
            <a:xfrm>
              <a:off x="674257" y="1865493"/>
              <a:ext cx="10937875" cy="3390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2A6942-40F9-5A6E-EA47-D7DEDD4A49C5}"/>
                </a:ext>
              </a:extLst>
            </p:cNvPr>
            <p:cNvSpPr txBox="1"/>
            <p:nvPr/>
          </p:nvSpPr>
          <p:spPr>
            <a:xfrm>
              <a:off x="2318446" y="1433543"/>
              <a:ext cx="2041177" cy="461665"/>
            </a:xfrm>
            <a:prstGeom prst="rect">
              <a:avLst/>
            </a:prstGeom>
            <a:noFill/>
          </p:spPr>
          <p:txBody>
            <a:bodyPr wrap="square" rtlCol="0">
              <a:spAutoFit/>
            </a:bodyPr>
            <a:lstStyle/>
            <a:p>
              <a:pPr algn="ctr"/>
              <a:r>
                <a:rPr lang="en-US" sz="2300" b="1">
                  <a:solidFill>
                    <a:schemeClr val="accent2"/>
                  </a:solidFill>
                </a:rPr>
                <a:t>Giảm phân I</a:t>
              </a:r>
            </a:p>
          </p:txBody>
        </p:sp>
        <p:sp>
          <p:nvSpPr>
            <p:cNvPr id="5" name="TextBox 4">
              <a:extLst>
                <a:ext uri="{FF2B5EF4-FFF2-40B4-BE49-F238E27FC236}">
                  <a16:creationId xmlns:a16="http://schemas.microsoft.com/office/drawing/2014/main" id="{C2494BEB-19E1-4297-BB57-2214576EFCC6}"/>
                </a:ext>
              </a:extLst>
            </p:cNvPr>
            <p:cNvSpPr txBox="1"/>
            <p:nvPr/>
          </p:nvSpPr>
          <p:spPr>
            <a:xfrm>
              <a:off x="6813754" y="1433543"/>
              <a:ext cx="2041177" cy="461665"/>
            </a:xfrm>
            <a:prstGeom prst="rect">
              <a:avLst/>
            </a:prstGeom>
            <a:noFill/>
          </p:spPr>
          <p:txBody>
            <a:bodyPr wrap="square" rtlCol="0">
              <a:spAutoFit/>
            </a:bodyPr>
            <a:lstStyle/>
            <a:p>
              <a:pPr algn="ctr"/>
              <a:r>
                <a:rPr lang="en-US" sz="2300" b="1">
                  <a:solidFill>
                    <a:schemeClr val="accent2"/>
                  </a:solidFill>
                </a:rPr>
                <a:t>Giảm phân II</a:t>
              </a:r>
            </a:p>
          </p:txBody>
        </p:sp>
        <p:sp>
          <p:nvSpPr>
            <p:cNvPr id="6" name="TextBox 5">
              <a:extLst>
                <a:ext uri="{FF2B5EF4-FFF2-40B4-BE49-F238E27FC236}">
                  <a16:creationId xmlns:a16="http://schemas.microsoft.com/office/drawing/2014/main" id="{A7CA922D-A002-1DAE-4C8A-C39EC44C0FB1}"/>
                </a:ext>
              </a:extLst>
            </p:cNvPr>
            <p:cNvSpPr txBox="1"/>
            <p:nvPr/>
          </p:nvSpPr>
          <p:spPr>
            <a:xfrm>
              <a:off x="309358" y="4235739"/>
              <a:ext cx="1985490" cy="797078"/>
            </a:xfrm>
            <a:prstGeom prst="rect">
              <a:avLst/>
            </a:prstGeom>
            <a:solidFill>
              <a:schemeClr val="bg1"/>
            </a:solidFill>
          </p:spPr>
          <p:txBody>
            <a:bodyPr wrap="square" rtlCol="0">
              <a:spAutoFit/>
            </a:bodyPr>
            <a:lstStyle/>
            <a:p>
              <a:pPr algn="ctr">
                <a:lnSpc>
                  <a:spcPct val="120000"/>
                </a:lnSpc>
              </a:pPr>
              <a:r>
                <a:rPr lang="en-US" sz="2000" b="1"/>
                <a:t>Tế bào </a:t>
              </a:r>
            </a:p>
            <a:p>
              <a:pPr algn="ctr">
                <a:lnSpc>
                  <a:spcPct val="120000"/>
                </a:lnSpc>
              </a:pPr>
              <a:r>
                <a:rPr lang="en-US" sz="2000" b="1"/>
                <a:t>sinh tinh (2n)</a:t>
              </a:r>
            </a:p>
          </p:txBody>
        </p:sp>
        <p:sp>
          <p:nvSpPr>
            <p:cNvPr id="7" name="TextBox 6">
              <a:extLst>
                <a:ext uri="{FF2B5EF4-FFF2-40B4-BE49-F238E27FC236}">
                  <a16:creationId xmlns:a16="http://schemas.microsoft.com/office/drawing/2014/main" id="{1F695BE8-FDCF-CD90-CF22-A3FF099F0A31}"/>
                </a:ext>
              </a:extLst>
            </p:cNvPr>
            <p:cNvSpPr txBox="1"/>
            <p:nvPr/>
          </p:nvSpPr>
          <p:spPr>
            <a:xfrm>
              <a:off x="8503562" y="5256147"/>
              <a:ext cx="3413134" cy="427746"/>
            </a:xfrm>
            <a:prstGeom prst="rect">
              <a:avLst/>
            </a:prstGeom>
            <a:solidFill>
              <a:schemeClr val="bg1"/>
            </a:solidFill>
          </p:spPr>
          <p:txBody>
            <a:bodyPr wrap="square" rtlCol="0">
              <a:spAutoFit/>
            </a:bodyPr>
            <a:lstStyle/>
            <a:p>
              <a:pPr algn="ctr">
                <a:lnSpc>
                  <a:spcPct val="120000"/>
                </a:lnSpc>
              </a:pPr>
              <a:r>
                <a:rPr lang="en-US" sz="2000" b="1"/>
                <a:t>Tinh trùng đơn bội (n)</a:t>
              </a:r>
            </a:p>
          </p:txBody>
        </p:sp>
      </p:grpSp>
      <p:sp>
        <p:nvSpPr>
          <p:cNvPr id="12" name="TextBox 11">
            <a:extLst>
              <a:ext uri="{FF2B5EF4-FFF2-40B4-BE49-F238E27FC236}">
                <a16:creationId xmlns:a16="http://schemas.microsoft.com/office/drawing/2014/main" id="{A1E88BB3-4600-1549-4A70-E370F4742220}"/>
              </a:ext>
            </a:extLst>
          </p:cNvPr>
          <p:cNvSpPr txBox="1"/>
          <p:nvPr/>
        </p:nvSpPr>
        <p:spPr>
          <a:xfrm>
            <a:off x="367279" y="5172675"/>
            <a:ext cx="8245779" cy="1584263"/>
          </a:xfrm>
          <a:prstGeom prst="roundRect">
            <a:avLst>
              <a:gd name="adj" fmla="val 11081"/>
            </a:avLst>
          </a:prstGeom>
          <a:solidFill>
            <a:schemeClr val="accent1">
              <a:lumMod val="10000"/>
              <a:lumOff val="90000"/>
            </a:schemeClr>
          </a:solidFill>
        </p:spPr>
        <p:txBody>
          <a:bodyPr wrap="square" anchor="ctr">
            <a:spAutoFit/>
          </a:bodyPr>
          <a:lstStyle>
            <a:defPPr>
              <a:defRPr lang="en-US"/>
            </a:defPPr>
            <a:lvl1pPr algn="just">
              <a:lnSpc>
                <a:spcPct val="125000"/>
              </a:lnSpc>
              <a:defRPr sz="2400">
                <a:solidFill>
                  <a:schemeClr val="tx2"/>
                </a:solidFill>
              </a:defRPr>
            </a:lvl1pPr>
          </a:lstStyle>
          <a:p>
            <a:r>
              <a:rPr lang="en-US" b="1"/>
              <a:t>Ví dụ về giảm phân: </a:t>
            </a:r>
            <a:r>
              <a:rPr lang="en-US"/>
              <a:t>Ở nam giới, khi đến tuổi dậy thì, các tế bào sinh tinh (2n) trong tinh hoàn giảm phân tạo ra các tinh trùng (n). </a:t>
            </a:r>
          </a:p>
        </p:txBody>
      </p:sp>
    </p:spTree>
    <p:extLst>
      <p:ext uri="{BB962C8B-B14F-4D97-AF65-F5344CB8AC3E}">
        <p14:creationId xmlns:p14="http://schemas.microsoft.com/office/powerpoint/2010/main" val="26154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8" name="Group 7">
            <a:extLst>
              <a:ext uri="{FF2B5EF4-FFF2-40B4-BE49-F238E27FC236}">
                <a16:creationId xmlns:a16="http://schemas.microsoft.com/office/drawing/2014/main" id="{3DF998FD-A0EC-1AEC-8B0D-B31E1C50318E}"/>
              </a:ext>
            </a:extLst>
          </p:cNvPr>
          <p:cNvGrpSpPr/>
          <p:nvPr/>
        </p:nvGrpSpPr>
        <p:grpSpPr>
          <a:xfrm>
            <a:off x="873434" y="1496935"/>
            <a:ext cx="6189071" cy="1252342"/>
            <a:chOff x="6001612" y="2639757"/>
            <a:chExt cx="3249466" cy="1849652"/>
          </a:xfrm>
        </p:grpSpPr>
        <p:sp>
          <p:nvSpPr>
            <p:cNvPr id="9" name="Rectangle: Rounded Corners 8">
              <a:extLst>
                <a:ext uri="{FF2B5EF4-FFF2-40B4-BE49-F238E27FC236}">
                  <a16:creationId xmlns:a16="http://schemas.microsoft.com/office/drawing/2014/main" id="{B841F7CB-C5EA-3DB1-07BF-1638DC9656AE}"/>
                </a:ext>
              </a:extLst>
            </p:cNvPr>
            <p:cNvSpPr/>
            <p:nvPr/>
          </p:nvSpPr>
          <p:spPr>
            <a:xfrm>
              <a:off x="6096000" y="2759246"/>
              <a:ext cx="3155078" cy="1730163"/>
            </a:xfrm>
            <a:prstGeom prst="roundRect">
              <a:avLst>
                <a:gd name="adj" fmla="val 5714"/>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E15C32-C17E-640E-88C9-10C9712017C8}"/>
                </a:ext>
              </a:extLst>
            </p:cNvPr>
            <p:cNvSpPr/>
            <p:nvPr/>
          </p:nvSpPr>
          <p:spPr>
            <a:xfrm>
              <a:off x="6001612" y="2639757"/>
              <a:ext cx="3206104" cy="1730163"/>
            </a:xfrm>
            <a:prstGeom prst="roundRect">
              <a:avLst>
                <a:gd name="adj" fmla="val 5714"/>
              </a:avLst>
            </a:prstGeom>
            <a:solidFill>
              <a:schemeClr val="bg1"/>
            </a:solidFill>
            <a:ln w="28575">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9F160A-4F1D-C8CD-C2DB-90714F55B232}"/>
                </a:ext>
              </a:extLst>
            </p:cNvPr>
            <p:cNvSpPr txBox="1"/>
            <p:nvPr/>
          </p:nvSpPr>
          <p:spPr>
            <a:xfrm>
              <a:off x="6061929" y="2759246"/>
              <a:ext cx="3121008" cy="1431929"/>
            </a:xfrm>
            <a:prstGeom prst="rect">
              <a:avLst/>
            </a:prstGeom>
            <a:noFill/>
          </p:spPr>
          <p:txBody>
            <a:bodyPr wrap="square">
              <a:spAutoFit/>
            </a:bodyPr>
            <a:lstStyle/>
            <a:p>
              <a:pPr>
                <a:lnSpc>
                  <a:spcPct val="125000"/>
                </a:lnSpc>
              </a:pPr>
              <a:r>
                <a:rPr lang="en-US" sz="2400" b="1">
                  <a:solidFill>
                    <a:schemeClr val="accent1">
                      <a:lumMod val="75000"/>
                      <a:lumOff val="25000"/>
                    </a:schemeClr>
                  </a:solidFill>
                </a:rPr>
                <a:t>Câu hỏi trang 188: </a:t>
              </a:r>
            </a:p>
            <a:p>
              <a:pPr>
                <a:lnSpc>
                  <a:spcPct val="125000"/>
                </a:lnSpc>
              </a:pPr>
              <a:r>
                <a:rPr lang="en-US" sz="2400"/>
                <a:t>Nêu thêm ví dụ về giảm phân mà em biết.</a:t>
              </a:r>
            </a:p>
          </p:txBody>
        </p:sp>
      </p:grpSp>
      <p:sp>
        <p:nvSpPr>
          <p:cNvPr id="19" name="TextBox 18">
            <a:extLst>
              <a:ext uri="{FF2B5EF4-FFF2-40B4-BE49-F238E27FC236}">
                <a16:creationId xmlns:a16="http://schemas.microsoft.com/office/drawing/2014/main" id="{E60AC461-EF67-7C85-2A43-8659C1C24B22}"/>
              </a:ext>
            </a:extLst>
          </p:cNvPr>
          <p:cNvSpPr txBox="1"/>
          <p:nvPr/>
        </p:nvSpPr>
        <p:spPr>
          <a:xfrm>
            <a:off x="195008" y="3499793"/>
            <a:ext cx="10299944" cy="1962845"/>
          </a:xfrm>
          <a:prstGeom prst="rect">
            <a:avLst/>
          </a:prstGeom>
          <a:noFill/>
        </p:spPr>
        <p:txBody>
          <a:bodyPr wrap="square">
            <a:spAutoFit/>
          </a:bodyPr>
          <a:lstStyle/>
          <a:p>
            <a:pPr algn="just">
              <a:lnSpc>
                <a:spcPct val="130000"/>
              </a:lnSpc>
            </a:pPr>
            <a:r>
              <a:rPr lang="en-US" sz="2400" b="1" i="0">
                <a:solidFill>
                  <a:schemeClr val="accent1">
                    <a:lumMod val="75000"/>
                    <a:lumOff val="25000"/>
                  </a:schemeClr>
                </a:solidFill>
                <a:effectLst/>
                <a:latin typeface="+mj-lt"/>
              </a:rPr>
              <a:t>Một số ví dụ khác về giảm phân:</a:t>
            </a:r>
          </a:p>
          <a:p>
            <a:pPr algn="just">
              <a:lnSpc>
                <a:spcPct val="130000"/>
              </a:lnSpc>
            </a:pPr>
            <a:r>
              <a:rPr lang="en-US" sz="2400" b="0" i="0">
                <a:solidFill>
                  <a:srgbClr val="000000"/>
                </a:solidFill>
                <a:effectLst/>
                <a:latin typeface="+mj-lt"/>
              </a:rPr>
              <a:t>- Sự hình thành hạt phấn (giao tử đực) trong nón đực của cây thông.</a:t>
            </a:r>
          </a:p>
          <a:p>
            <a:pPr algn="just">
              <a:lnSpc>
                <a:spcPct val="130000"/>
              </a:lnSpc>
            </a:pPr>
            <a:r>
              <a:rPr lang="en-US" sz="2400" b="0" i="0">
                <a:solidFill>
                  <a:srgbClr val="000000"/>
                </a:solidFill>
                <a:effectLst/>
                <a:latin typeface="+mj-lt"/>
              </a:rPr>
              <a:t>- Sự hình thành tinh trùng (giao tử đực) trong tinh hoàn của gà trống.</a:t>
            </a:r>
          </a:p>
          <a:p>
            <a:pPr algn="just">
              <a:lnSpc>
                <a:spcPct val="130000"/>
              </a:lnSpc>
            </a:pPr>
            <a:r>
              <a:rPr lang="en-US" sz="2400" b="0" i="0">
                <a:solidFill>
                  <a:srgbClr val="000000"/>
                </a:solidFill>
                <a:effectLst/>
                <a:latin typeface="+mj-lt"/>
              </a:rPr>
              <a:t>- Sự hình thành trứng (giao tử cái) trong buồng trứng của các loài thú.</a:t>
            </a:r>
          </a:p>
        </p:txBody>
      </p:sp>
      <p:sp>
        <p:nvSpPr>
          <p:cNvPr id="20" name="Rectangle: Rounded Corners 19">
            <a:extLst>
              <a:ext uri="{FF2B5EF4-FFF2-40B4-BE49-F238E27FC236}">
                <a16:creationId xmlns:a16="http://schemas.microsoft.com/office/drawing/2014/main" id="{B9167B7C-561B-FDCF-F1EB-B3C7FB3650EE}"/>
              </a:ext>
            </a:extLst>
          </p:cNvPr>
          <p:cNvSpPr/>
          <p:nvPr/>
        </p:nvSpPr>
        <p:spPr>
          <a:xfrm>
            <a:off x="3321337" y="2999822"/>
            <a:ext cx="1569228" cy="429178"/>
          </a:xfrm>
          <a:prstGeom prst="roundRect">
            <a:avLst>
              <a:gd name="adj" fmla="val 50000"/>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Trả lời</a:t>
            </a:r>
          </a:p>
        </p:txBody>
      </p:sp>
    </p:spTree>
    <p:extLst>
      <p:ext uri="{BB962C8B-B14F-4D97-AF65-F5344CB8AC3E}">
        <p14:creationId xmlns:p14="http://schemas.microsoft.com/office/powerpoint/2010/main" val="2216773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TextBox 4">
            <a:extLst>
              <a:ext uri="{FF2B5EF4-FFF2-40B4-BE49-F238E27FC236}">
                <a16:creationId xmlns:a16="http://schemas.microsoft.com/office/drawing/2014/main" id="{8576D275-B59D-9DAB-56A6-7C7E19746E60}"/>
              </a:ext>
            </a:extLst>
          </p:cNvPr>
          <p:cNvSpPr txBox="1"/>
          <p:nvPr/>
        </p:nvSpPr>
        <p:spPr>
          <a:xfrm>
            <a:off x="617129" y="1496935"/>
            <a:ext cx="9759836" cy="1482714"/>
          </a:xfrm>
          <a:prstGeom prst="rect">
            <a:avLst/>
          </a:prstGeom>
          <a:noFill/>
        </p:spPr>
        <p:txBody>
          <a:bodyPr wrap="square">
            <a:spAutoFit/>
          </a:bodyPr>
          <a:lstStyle>
            <a:defPPr>
              <a:defRPr lang="en-US"/>
            </a:defPPr>
            <a:lvl1pPr algn="just">
              <a:lnSpc>
                <a:spcPct val="130000"/>
              </a:lnSpc>
              <a:defRPr sz="2400" b="1" i="0">
                <a:solidFill>
                  <a:schemeClr val="accent1">
                    <a:lumMod val="75000"/>
                    <a:lumOff val="25000"/>
                  </a:schemeClr>
                </a:solidFill>
                <a:effectLst/>
                <a:latin typeface="+mj-lt"/>
              </a:defRPr>
            </a:lvl1pPr>
          </a:lstStyle>
          <a:p>
            <a:r>
              <a:rPr lang="vi-VN" b="0">
                <a:solidFill>
                  <a:schemeClr val="tx1"/>
                </a:solidFill>
              </a:rPr>
              <a:t>–</a:t>
            </a:r>
            <a:r>
              <a:rPr lang="en-US" b="0">
                <a:solidFill>
                  <a:schemeClr val="tx1"/>
                </a:solidFill>
              </a:rPr>
              <a:t> </a:t>
            </a:r>
            <a:r>
              <a:rPr lang="vi-VN" b="0">
                <a:solidFill>
                  <a:schemeClr val="tx1"/>
                </a:solidFill>
              </a:rPr>
              <a:t>Quá trình giảm phân tạo ra các </a:t>
            </a:r>
            <a:r>
              <a:rPr lang="vi-VN">
                <a:solidFill>
                  <a:schemeClr val="tx1"/>
                </a:solidFill>
              </a:rPr>
              <a:t>giao tử đơn bội.</a:t>
            </a:r>
          </a:p>
          <a:p>
            <a:r>
              <a:rPr lang="vi-VN" b="0">
                <a:solidFill>
                  <a:schemeClr val="tx1"/>
                </a:solidFill>
              </a:rPr>
              <a:t>–</a:t>
            </a:r>
            <a:r>
              <a:rPr lang="en-US" b="0">
                <a:solidFill>
                  <a:schemeClr val="tx1"/>
                </a:solidFill>
              </a:rPr>
              <a:t> </a:t>
            </a:r>
            <a:r>
              <a:rPr lang="vi-VN" b="0">
                <a:solidFill>
                  <a:schemeClr val="tx1"/>
                </a:solidFill>
              </a:rPr>
              <a:t>Trong thụ tinh, sự kết hợp giữa giao tử đực với giao tử cái sẽ </a:t>
            </a:r>
            <a:r>
              <a:rPr lang="vi-VN">
                <a:solidFill>
                  <a:schemeClr val="tx1"/>
                </a:solidFill>
              </a:rPr>
              <a:t>khôi phục bộ NST lưỡng bội ở hợp tử.</a:t>
            </a:r>
          </a:p>
        </p:txBody>
      </p:sp>
      <p:grpSp>
        <p:nvGrpSpPr>
          <p:cNvPr id="6" name="Group 5">
            <a:extLst>
              <a:ext uri="{FF2B5EF4-FFF2-40B4-BE49-F238E27FC236}">
                <a16:creationId xmlns:a16="http://schemas.microsoft.com/office/drawing/2014/main" id="{C1BE9033-6791-4ED7-87CF-524FA6ABAB9B}"/>
              </a:ext>
            </a:extLst>
          </p:cNvPr>
          <p:cNvGrpSpPr/>
          <p:nvPr/>
        </p:nvGrpSpPr>
        <p:grpSpPr>
          <a:xfrm>
            <a:off x="908831" y="3172270"/>
            <a:ext cx="8459345" cy="819538"/>
            <a:chOff x="6001612" y="2639757"/>
            <a:chExt cx="3249466" cy="1518025"/>
          </a:xfrm>
        </p:grpSpPr>
        <p:sp>
          <p:nvSpPr>
            <p:cNvPr id="7" name="Rectangle: Rounded Corners 6">
              <a:extLst>
                <a:ext uri="{FF2B5EF4-FFF2-40B4-BE49-F238E27FC236}">
                  <a16:creationId xmlns:a16="http://schemas.microsoft.com/office/drawing/2014/main" id="{17A344EB-9B38-4DA4-EF5F-B79F8DA03B52}"/>
                </a:ext>
              </a:extLst>
            </p:cNvPr>
            <p:cNvSpPr/>
            <p:nvPr/>
          </p:nvSpPr>
          <p:spPr>
            <a:xfrm>
              <a:off x="6060404" y="2759247"/>
              <a:ext cx="3190674" cy="1398535"/>
            </a:xfrm>
            <a:prstGeom prst="roundRect">
              <a:avLst>
                <a:gd name="adj" fmla="val 571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772B482-0EA4-D85F-C20D-B5C67DC6F988}"/>
                </a:ext>
              </a:extLst>
            </p:cNvPr>
            <p:cNvSpPr/>
            <p:nvPr/>
          </p:nvSpPr>
          <p:spPr>
            <a:xfrm>
              <a:off x="6001612" y="2639757"/>
              <a:ext cx="3206104" cy="1346995"/>
            </a:xfrm>
            <a:prstGeom prst="roundRect">
              <a:avLst>
                <a:gd name="adj" fmla="val 5714"/>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FADF35-D7FF-F7E7-31FA-B6BF4CD8B46F}"/>
                </a:ext>
              </a:extLst>
            </p:cNvPr>
            <p:cNvSpPr txBox="1"/>
            <p:nvPr/>
          </p:nvSpPr>
          <p:spPr>
            <a:xfrm>
              <a:off x="6044160" y="2830021"/>
              <a:ext cx="3121008" cy="942078"/>
            </a:xfrm>
            <a:prstGeom prst="rect">
              <a:avLst/>
            </a:prstGeom>
            <a:noFill/>
          </p:spPr>
          <p:txBody>
            <a:bodyPr wrap="square">
              <a:spAutoFit/>
            </a:bodyPr>
            <a:lstStyle/>
            <a:p>
              <a:pPr>
                <a:lnSpc>
                  <a:spcPct val="125000"/>
                </a:lnSpc>
              </a:pPr>
              <a:r>
                <a:rPr lang="en-US" sz="2400" b="1">
                  <a:solidFill>
                    <a:schemeClr val="accent5"/>
                  </a:solidFill>
                </a:rPr>
                <a:t>Câu hỏi: </a:t>
              </a:r>
              <a:r>
                <a:rPr lang="en-US" sz="2400"/>
                <a:t>Hãy trình bày ý nghĩa của quá trình giảm phân?</a:t>
              </a:r>
            </a:p>
          </p:txBody>
        </p:sp>
      </p:grpSp>
      <p:sp>
        <p:nvSpPr>
          <p:cNvPr id="15" name="TextBox 14">
            <a:extLst>
              <a:ext uri="{FF2B5EF4-FFF2-40B4-BE49-F238E27FC236}">
                <a16:creationId xmlns:a16="http://schemas.microsoft.com/office/drawing/2014/main" id="{246AD8FD-134D-6595-82B2-281376331023}"/>
              </a:ext>
            </a:extLst>
          </p:cNvPr>
          <p:cNvSpPr txBox="1"/>
          <p:nvPr/>
        </p:nvSpPr>
        <p:spPr>
          <a:xfrm>
            <a:off x="362453" y="4313544"/>
            <a:ext cx="11468346" cy="2095042"/>
          </a:xfrm>
          <a:prstGeom prst="roundRect">
            <a:avLst/>
          </a:prstGeom>
          <a:solidFill>
            <a:schemeClr val="accent5">
              <a:lumMod val="50000"/>
            </a:schemeClr>
          </a:solidFill>
        </p:spPr>
        <p:txBody>
          <a:bodyPr wrap="square" anchor="ctr">
            <a:spAutoFit/>
          </a:bodyPr>
          <a:lstStyle>
            <a:defPPr>
              <a:defRPr lang="en-US"/>
            </a:defPPr>
            <a:lvl1pPr algn="just">
              <a:lnSpc>
                <a:spcPct val="125000"/>
              </a:lnSpc>
              <a:defRPr sz="2400" b="1">
                <a:solidFill>
                  <a:schemeClr val="tx2"/>
                </a:solidFill>
              </a:defRPr>
            </a:lvl1pPr>
          </a:lstStyle>
          <a:p>
            <a:r>
              <a:rPr lang="vi-VN" b="0">
                <a:solidFill>
                  <a:schemeClr val="bg1"/>
                </a:solidFill>
              </a:rPr>
              <a:t>–</a:t>
            </a:r>
            <a:r>
              <a:rPr lang="en-US" b="0">
                <a:solidFill>
                  <a:schemeClr val="bg1"/>
                </a:solidFill>
              </a:rPr>
              <a:t> </a:t>
            </a:r>
            <a:r>
              <a:rPr lang="en-US">
                <a:solidFill>
                  <a:srgbClr val="FFFF00"/>
                </a:solidFill>
              </a:rPr>
              <a:t>Giảm phân </a:t>
            </a:r>
            <a:r>
              <a:rPr lang="en-US" b="0">
                <a:solidFill>
                  <a:schemeClr val="bg1"/>
                </a:solidFill>
              </a:rPr>
              <a:t>tạo ra giao tử chứa các tổ hợp NST khác nhau, các giao tử này tổ hợp ngẫu nhiên với nhau trong thụ tinh tạo ra vô số kiểu tổ hợp NST trong hợp tử (biến dị tổ hợp), do đó đời con </a:t>
            </a:r>
            <a:r>
              <a:rPr lang="en-US">
                <a:solidFill>
                  <a:srgbClr val="00FFFF"/>
                </a:solidFill>
              </a:rPr>
              <a:t>vô cùng đa dạng về kiểu gene và kiểu hình. </a:t>
            </a:r>
          </a:p>
          <a:p>
            <a:r>
              <a:rPr lang="vi-VN" b="0">
                <a:solidFill>
                  <a:schemeClr val="bg1"/>
                </a:solidFill>
              </a:rPr>
              <a:t>–</a:t>
            </a:r>
            <a:r>
              <a:rPr lang="en-US" b="0">
                <a:solidFill>
                  <a:schemeClr val="bg1"/>
                </a:solidFill>
              </a:rPr>
              <a:t> </a:t>
            </a:r>
            <a:r>
              <a:rPr lang="en-US">
                <a:solidFill>
                  <a:srgbClr val="FFFF00"/>
                </a:solidFill>
              </a:rPr>
              <a:t>Biến dị tổ hợp </a:t>
            </a:r>
            <a:r>
              <a:rPr lang="en-US" b="0">
                <a:solidFill>
                  <a:schemeClr val="bg1"/>
                </a:solidFill>
              </a:rPr>
              <a:t>cung cấp </a:t>
            </a:r>
            <a:r>
              <a:rPr lang="en-US">
                <a:solidFill>
                  <a:srgbClr val="00FFFF"/>
                </a:solidFill>
              </a:rPr>
              <a:t>nguyên liệu cho chọn giống và tiến hoá.</a:t>
            </a:r>
          </a:p>
        </p:txBody>
      </p:sp>
    </p:spTree>
    <p:extLst>
      <p:ext uri="{BB962C8B-B14F-4D97-AF65-F5344CB8AC3E}">
        <p14:creationId xmlns:p14="http://schemas.microsoft.com/office/powerpoint/2010/main" val="14456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grpSp>
        <p:nvGrpSpPr>
          <p:cNvPr id="4" name="Group 3">
            <a:extLst>
              <a:ext uri="{FF2B5EF4-FFF2-40B4-BE49-F238E27FC236}">
                <a16:creationId xmlns:a16="http://schemas.microsoft.com/office/drawing/2014/main" id="{50734146-173B-EA8B-5632-F99404C238F5}"/>
              </a:ext>
            </a:extLst>
          </p:cNvPr>
          <p:cNvGrpSpPr/>
          <p:nvPr/>
        </p:nvGrpSpPr>
        <p:grpSpPr>
          <a:xfrm>
            <a:off x="621546" y="1648985"/>
            <a:ext cx="10436284" cy="3371365"/>
            <a:chOff x="792627" y="3005836"/>
            <a:chExt cx="10436284" cy="3371365"/>
          </a:xfrm>
        </p:grpSpPr>
        <p:sp>
          <p:nvSpPr>
            <p:cNvPr id="8" name="Rectangle: Rounded Corners 7">
              <a:extLst>
                <a:ext uri="{FF2B5EF4-FFF2-40B4-BE49-F238E27FC236}">
                  <a16:creationId xmlns:a16="http://schemas.microsoft.com/office/drawing/2014/main" id="{6F312951-88DF-6CFA-1F93-59E1E830C163}"/>
                </a:ext>
              </a:extLst>
            </p:cNvPr>
            <p:cNvSpPr/>
            <p:nvPr/>
          </p:nvSpPr>
          <p:spPr>
            <a:xfrm>
              <a:off x="792627" y="3005836"/>
              <a:ext cx="10436284" cy="3371365"/>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F3412B-320A-5C95-9A53-E76E8C32F1C9}"/>
                </a:ext>
              </a:extLst>
            </p:cNvPr>
            <p:cNvSpPr txBox="1"/>
            <p:nvPr/>
          </p:nvSpPr>
          <p:spPr>
            <a:xfrm>
              <a:off x="907153" y="3152507"/>
              <a:ext cx="10321758" cy="304775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Câu hỏi trang 188:</a:t>
              </a:r>
            </a:p>
            <a:p>
              <a:pPr algn="l">
                <a:lnSpc>
                  <a:spcPct val="125000"/>
                </a:lnSpc>
                <a:spcAft>
                  <a:spcPts val="600"/>
                </a:spcAft>
              </a:pPr>
              <a:r>
                <a:rPr lang="en-US" b="1">
                  <a:solidFill>
                    <a:schemeClr val="tx1"/>
                  </a:solidFill>
                </a:rPr>
                <a:t>Quan sát Hình 43.3 kết hợp kiến thức đã học, trả lời các câu hỏi sau:</a:t>
              </a:r>
            </a:p>
            <a:p>
              <a:pPr algn="l">
                <a:lnSpc>
                  <a:spcPct val="125000"/>
                </a:lnSpc>
                <a:spcAft>
                  <a:spcPts val="600"/>
                </a:spcAft>
              </a:pPr>
              <a:r>
                <a:rPr lang="vi-VN" b="1">
                  <a:solidFill>
                    <a:schemeClr val="tx1"/>
                  </a:solidFill>
                </a:rPr>
                <a:t>1. </a:t>
              </a:r>
              <a:r>
                <a:rPr lang="vi-VN">
                  <a:solidFill>
                    <a:schemeClr val="tx1"/>
                  </a:solidFill>
                </a:rPr>
                <a:t>Thế hệ F</a:t>
              </a:r>
              <a:r>
                <a:rPr lang="vi-VN" baseline="-25000">
                  <a:solidFill>
                    <a:schemeClr val="tx1"/>
                  </a:solidFill>
                </a:rPr>
                <a:t>1</a:t>
              </a:r>
              <a:r>
                <a:rPr lang="vi-VN">
                  <a:solidFill>
                    <a:schemeClr val="tx1"/>
                  </a:solidFill>
                </a:rPr>
                <a:t> có bao nhiêu loại kiểu gene và kiểu hình mới được tạo thành do tổ hợp lại các allele của bố mẹ?</a:t>
              </a:r>
            </a:p>
            <a:p>
              <a:pPr algn="l">
                <a:lnSpc>
                  <a:spcPct val="125000"/>
                </a:lnSpc>
                <a:spcAft>
                  <a:spcPts val="600"/>
                </a:spcAft>
              </a:pPr>
              <a:r>
                <a:rPr lang="vi-VN" b="1">
                  <a:solidFill>
                    <a:schemeClr val="tx1"/>
                  </a:solidFill>
                </a:rPr>
                <a:t>2. </a:t>
              </a:r>
              <a:r>
                <a:rPr lang="vi-VN">
                  <a:solidFill>
                    <a:schemeClr val="tx1"/>
                  </a:solidFill>
                </a:rPr>
                <a:t>Những quá trình nào đã làm xuất hiện các biến dị tổ hợp ở phép lai này? Giải thích.</a:t>
              </a:r>
              <a:endParaRPr lang="en-US">
                <a:solidFill>
                  <a:schemeClr val="tx1"/>
                </a:solidFill>
              </a:endParaRPr>
            </a:p>
          </p:txBody>
        </p:sp>
      </p:grpSp>
    </p:spTree>
    <p:extLst>
      <p:ext uri="{BB962C8B-B14F-4D97-AF65-F5344CB8AC3E}">
        <p14:creationId xmlns:p14="http://schemas.microsoft.com/office/powerpoint/2010/main" val="14274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grpSp>
        <p:nvGrpSpPr>
          <p:cNvPr id="29" name="Group 28">
            <a:extLst>
              <a:ext uri="{FF2B5EF4-FFF2-40B4-BE49-F238E27FC236}">
                <a16:creationId xmlns:a16="http://schemas.microsoft.com/office/drawing/2014/main" id="{B6CE9CEC-2E54-4E55-7F62-0C0FCA6DA6BF}"/>
              </a:ext>
            </a:extLst>
          </p:cNvPr>
          <p:cNvGrpSpPr/>
          <p:nvPr/>
        </p:nvGrpSpPr>
        <p:grpSpPr>
          <a:xfrm>
            <a:off x="663191" y="2327411"/>
            <a:ext cx="11183816" cy="3982954"/>
            <a:chOff x="663191" y="2327411"/>
            <a:chExt cx="11183816" cy="3982954"/>
          </a:xfrm>
        </p:grpSpPr>
        <p:sp>
          <p:nvSpPr>
            <p:cNvPr id="2" name="Rectangle: Rounded Corners 1">
              <a:extLst>
                <a:ext uri="{FF2B5EF4-FFF2-40B4-BE49-F238E27FC236}">
                  <a16:creationId xmlns:a16="http://schemas.microsoft.com/office/drawing/2014/main" id="{8B11229B-EA61-F736-5191-6012D137A817}"/>
                </a:ext>
              </a:extLst>
            </p:cNvPr>
            <p:cNvSpPr/>
            <p:nvPr/>
          </p:nvSpPr>
          <p:spPr>
            <a:xfrm>
              <a:off x="663191" y="2327411"/>
              <a:ext cx="11183816" cy="398295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FDC19DE-7CC8-F31B-B3FB-0884F9CA0F87}"/>
                </a:ext>
              </a:extLst>
            </p:cNvPr>
            <p:cNvGrpSpPr/>
            <p:nvPr/>
          </p:nvGrpSpPr>
          <p:grpSpPr>
            <a:xfrm>
              <a:off x="743577" y="2422973"/>
              <a:ext cx="11090030" cy="3664845"/>
              <a:chOff x="743577" y="2422973"/>
              <a:chExt cx="11090030" cy="3664845"/>
            </a:xfrm>
          </p:grpSpPr>
          <p:pic>
            <p:nvPicPr>
              <p:cNvPr id="11266" name="Picture 2" descr="Mitosis - TEAS | NurseHub">
                <a:extLst>
                  <a:ext uri="{FF2B5EF4-FFF2-40B4-BE49-F238E27FC236}">
                    <a16:creationId xmlns:a16="http://schemas.microsoft.com/office/drawing/2014/main" id="{14F2574A-4F04-A701-2C41-AF86CC999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3" t="18971" r="5797" b="36194"/>
              <a:stretch/>
            </p:blipFill>
            <p:spPr bwMode="auto">
              <a:xfrm>
                <a:off x="894303" y="2422973"/>
                <a:ext cx="10721592" cy="2733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76545B-E6F3-BC8A-7CE2-08D13D0D52E8}"/>
                  </a:ext>
                </a:extLst>
              </p:cNvPr>
              <p:cNvSpPr txBox="1"/>
              <p:nvPr/>
            </p:nvSpPr>
            <p:spPr>
              <a:xfrm>
                <a:off x="743577" y="5149237"/>
                <a:ext cx="1457012" cy="400110"/>
              </a:xfrm>
              <a:prstGeom prst="rect">
                <a:avLst/>
              </a:prstGeom>
              <a:noFill/>
            </p:spPr>
            <p:txBody>
              <a:bodyPr wrap="square" rtlCol="0">
                <a:spAutoFit/>
              </a:bodyPr>
              <a:lstStyle/>
              <a:p>
                <a:pPr algn="ctr"/>
                <a:r>
                  <a:rPr lang="en-US" sz="2000" b="1"/>
                  <a:t>Tế bào mẹ</a:t>
                </a:r>
              </a:p>
            </p:txBody>
          </p:sp>
          <p:sp>
            <p:nvSpPr>
              <p:cNvPr id="6" name="TextBox 5">
                <a:extLst>
                  <a:ext uri="{FF2B5EF4-FFF2-40B4-BE49-F238E27FC236}">
                    <a16:creationId xmlns:a16="http://schemas.microsoft.com/office/drawing/2014/main" id="{92BB83D1-222F-E4C5-4AA4-429B40CA3940}"/>
                  </a:ext>
                </a:extLst>
              </p:cNvPr>
              <p:cNvSpPr txBox="1"/>
              <p:nvPr/>
            </p:nvSpPr>
            <p:spPr>
              <a:xfrm>
                <a:off x="2090055" y="5149237"/>
                <a:ext cx="1587641" cy="400110"/>
              </a:xfrm>
              <a:prstGeom prst="rect">
                <a:avLst/>
              </a:prstGeom>
              <a:noFill/>
            </p:spPr>
            <p:txBody>
              <a:bodyPr wrap="square" rtlCol="0">
                <a:spAutoFit/>
              </a:bodyPr>
              <a:lstStyle/>
              <a:p>
                <a:pPr algn="ctr"/>
                <a:r>
                  <a:rPr lang="en-US" sz="2000" b="1"/>
                  <a:t>Kì đầu</a:t>
                </a:r>
              </a:p>
            </p:txBody>
          </p:sp>
          <p:sp>
            <p:nvSpPr>
              <p:cNvPr id="7" name="TextBox 6">
                <a:extLst>
                  <a:ext uri="{FF2B5EF4-FFF2-40B4-BE49-F238E27FC236}">
                    <a16:creationId xmlns:a16="http://schemas.microsoft.com/office/drawing/2014/main" id="{A7799ED9-831B-BDF6-104C-D97A7AAB0363}"/>
                  </a:ext>
                </a:extLst>
              </p:cNvPr>
              <p:cNvSpPr txBox="1"/>
              <p:nvPr/>
            </p:nvSpPr>
            <p:spPr>
              <a:xfrm>
                <a:off x="3547067" y="5149237"/>
                <a:ext cx="1587641" cy="400110"/>
              </a:xfrm>
              <a:prstGeom prst="rect">
                <a:avLst/>
              </a:prstGeom>
              <a:noFill/>
            </p:spPr>
            <p:txBody>
              <a:bodyPr wrap="square" rtlCol="0">
                <a:spAutoFit/>
              </a:bodyPr>
              <a:lstStyle/>
              <a:p>
                <a:pPr algn="ctr"/>
                <a:r>
                  <a:rPr lang="en-US" sz="2000" b="1"/>
                  <a:t>Kì giữa</a:t>
                </a:r>
              </a:p>
            </p:txBody>
          </p:sp>
          <p:sp>
            <p:nvSpPr>
              <p:cNvPr id="8" name="TextBox 7">
                <a:extLst>
                  <a:ext uri="{FF2B5EF4-FFF2-40B4-BE49-F238E27FC236}">
                    <a16:creationId xmlns:a16="http://schemas.microsoft.com/office/drawing/2014/main" id="{18AD07A4-EA68-56AA-7D01-35613C0F8316}"/>
                  </a:ext>
                </a:extLst>
              </p:cNvPr>
              <p:cNvSpPr txBox="1"/>
              <p:nvPr/>
            </p:nvSpPr>
            <p:spPr>
              <a:xfrm>
                <a:off x="5302179" y="5149237"/>
                <a:ext cx="1902489" cy="400110"/>
              </a:xfrm>
              <a:prstGeom prst="rect">
                <a:avLst/>
              </a:prstGeom>
              <a:noFill/>
            </p:spPr>
            <p:txBody>
              <a:bodyPr wrap="square" rtlCol="0">
                <a:spAutoFit/>
              </a:bodyPr>
              <a:lstStyle/>
              <a:p>
                <a:pPr algn="ctr"/>
                <a:r>
                  <a:rPr lang="en-US" sz="2000" b="1"/>
                  <a:t>Kì sau</a:t>
                </a:r>
              </a:p>
            </p:txBody>
          </p:sp>
          <p:sp>
            <p:nvSpPr>
              <p:cNvPr id="9" name="TextBox 8">
                <a:extLst>
                  <a:ext uri="{FF2B5EF4-FFF2-40B4-BE49-F238E27FC236}">
                    <a16:creationId xmlns:a16="http://schemas.microsoft.com/office/drawing/2014/main" id="{66B86218-C3C4-1B46-7AAB-1102C931B577}"/>
                  </a:ext>
                </a:extLst>
              </p:cNvPr>
              <p:cNvSpPr txBox="1"/>
              <p:nvPr/>
            </p:nvSpPr>
            <p:spPr>
              <a:xfrm>
                <a:off x="7764025" y="5154921"/>
                <a:ext cx="2133601" cy="400110"/>
              </a:xfrm>
              <a:prstGeom prst="rect">
                <a:avLst/>
              </a:prstGeom>
              <a:noFill/>
            </p:spPr>
            <p:txBody>
              <a:bodyPr wrap="square" rtlCol="0">
                <a:spAutoFit/>
              </a:bodyPr>
              <a:lstStyle/>
              <a:p>
                <a:pPr algn="ctr"/>
                <a:r>
                  <a:rPr lang="en-US" sz="2000" b="1"/>
                  <a:t>Kì cuối</a:t>
                </a:r>
              </a:p>
            </p:txBody>
          </p:sp>
          <p:sp>
            <p:nvSpPr>
              <p:cNvPr id="10" name="TextBox 9">
                <a:extLst>
                  <a:ext uri="{FF2B5EF4-FFF2-40B4-BE49-F238E27FC236}">
                    <a16:creationId xmlns:a16="http://schemas.microsoft.com/office/drawing/2014/main" id="{D4FDE222-4F77-9AE0-EE54-DE82D46C2992}"/>
                  </a:ext>
                </a:extLst>
              </p:cNvPr>
              <p:cNvSpPr txBox="1"/>
              <p:nvPr/>
            </p:nvSpPr>
            <p:spPr>
              <a:xfrm>
                <a:off x="9700006" y="5149237"/>
                <a:ext cx="2133601" cy="400110"/>
              </a:xfrm>
              <a:prstGeom prst="rect">
                <a:avLst/>
              </a:prstGeom>
              <a:noFill/>
            </p:spPr>
            <p:txBody>
              <a:bodyPr wrap="square" rtlCol="0">
                <a:spAutoFit/>
              </a:bodyPr>
              <a:lstStyle/>
              <a:p>
                <a:pPr algn="ctr"/>
                <a:r>
                  <a:rPr lang="en-US" sz="2000" b="1"/>
                  <a:t>Tế bào con</a:t>
                </a:r>
              </a:p>
            </p:txBody>
          </p:sp>
          <p:sp>
            <p:nvSpPr>
              <p:cNvPr id="11" name="TextBox 10">
                <a:extLst>
                  <a:ext uri="{FF2B5EF4-FFF2-40B4-BE49-F238E27FC236}">
                    <a16:creationId xmlns:a16="http://schemas.microsoft.com/office/drawing/2014/main" id="{EF878F27-34B6-DCBF-0E2E-41C79D1A322F}"/>
                  </a:ext>
                </a:extLst>
              </p:cNvPr>
              <p:cNvSpPr txBox="1"/>
              <p:nvPr/>
            </p:nvSpPr>
            <p:spPr>
              <a:xfrm>
                <a:off x="2548931" y="5656931"/>
                <a:ext cx="7094137" cy="430887"/>
              </a:xfrm>
              <a:prstGeom prst="rect">
                <a:avLst/>
              </a:prstGeom>
              <a:noFill/>
            </p:spPr>
            <p:txBody>
              <a:bodyPr wrap="square" rtlCol="0">
                <a:spAutoFit/>
              </a:bodyPr>
              <a:lstStyle/>
              <a:p>
                <a:pPr algn="ctr"/>
                <a:r>
                  <a:rPr lang="en-US" sz="2200" b="1"/>
                  <a:t>Hình. </a:t>
                </a:r>
                <a:r>
                  <a:rPr lang="en-US" sz="2200"/>
                  <a:t>Sơ đồ quá trình nguyên phân ở động vật</a:t>
                </a:r>
                <a:endParaRPr lang="en-US" sz="2200" b="1"/>
              </a:p>
            </p:txBody>
          </p:sp>
          <p:cxnSp>
            <p:nvCxnSpPr>
              <p:cNvPr id="13" name="Straight Arrow Connector 12">
                <a:extLst>
                  <a:ext uri="{FF2B5EF4-FFF2-40B4-BE49-F238E27FC236}">
                    <a16:creationId xmlns:a16="http://schemas.microsoft.com/office/drawing/2014/main" id="{9F3562D0-DED2-448F-FA78-20BE17E6682B}"/>
                  </a:ext>
                </a:extLst>
              </p:cNvPr>
              <p:cNvCxnSpPr/>
              <p:nvPr/>
            </p:nvCxnSpPr>
            <p:spPr>
              <a:xfrm>
                <a:off x="2200589"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E11758-214F-4A22-5C5D-370EB56BC8C9}"/>
                  </a:ext>
                </a:extLst>
              </p:cNvPr>
              <p:cNvCxnSpPr/>
              <p:nvPr/>
            </p:nvCxnSpPr>
            <p:spPr>
              <a:xfrm>
                <a:off x="3702816"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17503F-76E8-D289-F304-E36544FFE486}"/>
                  </a:ext>
                </a:extLst>
              </p:cNvPr>
              <p:cNvCxnSpPr/>
              <p:nvPr/>
            </p:nvCxnSpPr>
            <p:spPr>
              <a:xfrm>
                <a:off x="5208393" y="3790867"/>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33641C-6A21-4878-5D76-72713052788E}"/>
                  </a:ext>
                </a:extLst>
              </p:cNvPr>
              <p:cNvCxnSpPr/>
              <p:nvPr/>
            </p:nvCxnSpPr>
            <p:spPr>
              <a:xfrm>
                <a:off x="7553010"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57E31C-1924-67BF-30A7-A57D4160E83A}"/>
                  </a:ext>
                </a:extLst>
              </p:cNvPr>
              <p:cNvCxnSpPr>
                <a:cxnSpLocks/>
              </p:cNvCxnSpPr>
              <p:nvPr/>
            </p:nvCxnSpPr>
            <p:spPr>
              <a:xfrm flipV="1">
                <a:off x="10045001" y="3429000"/>
                <a:ext cx="294753" cy="3518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035565-66EE-1DD1-3870-9CB1B0C0B8FA}"/>
                  </a:ext>
                </a:extLst>
              </p:cNvPr>
              <p:cNvCxnSpPr>
                <a:cxnSpLocks/>
              </p:cNvCxnSpPr>
              <p:nvPr/>
            </p:nvCxnSpPr>
            <p:spPr>
              <a:xfrm>
                <a:off x="10045001" y="3750133"/>
                <a:ext cx="294753" cy="341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3449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41907" y="1239190"/>
            <a:ext cx="4427166" cy="454771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39" name="TextBox 1138">
            <a:extLst>
              <a:ext uri="{FF2B5EF4-FFF2-40B4-BE49-F238E27FC236}">
                <a16:creationId xmlns:a16="http://schemas.microsoft.com/office/drawing/2014/main" id="{4BECD478-F25B-7F1D-4D4B-6D576A62ED9F}"/>
              </a:ext>
            </a:extLst>
          </p:cNvPr>
          <p:cNvSpPr txBox="1"/>
          <p:nvPr/>
        </p:nvSpPr>
        <p:spPr>
          <a:xfrm>
            <a:off x="267238" y="1358522"/>
            <a:ext cx="4166379" cy="4282647"/>
          </a:xfrm>
          <a:prstGeom prst="rect">
            <a:avLst/>
          </a:prstGeom>
          <a:noFill/>
        </p:spPr>
        <p:txBody>
          <a:bodyPr wrap="square">
            <a:spAutoFit/>
          </a:bodyPr>
          <a:lstStyle/>
          <a:p>
            <a:pPr algn="just">
              <a:lnSpc>
                <a:spcPct val="125000"/>
              </a:lnSpc>
            </a:pPr>
            <a:r>
              <a:rPr lang="vi-VN" sz="2200"/>
              <a:t>Xét phép lai hai cặp gene quy định chiều cao cây và màu hoa ở đậu hà lan.</a:t>
            </a:r>
          </a:p>
          <a:p>
            <a:pPr algn="just">
              <a:lnSpc>
                <a:spcPct val="125000"/>
              </a:lnSpc>
            </a:pPr>
            <a:r>
              <a:rPr lang="vi-VN" sz="2200" b="1"/>
              <a:t>Quy ước:</a:t>
            </a:r>
          </a:p>
          <a:p>
            <a:pPr lvl="1" algn="just">
              <a:lnSpc>
                <a:spcPct val="125000"/>
              </a:lnSpc>
            </a:pPr>
            <a:r>
              <a:rPr lang="vi-VN" sz="2200"/>
              <a:t>A: thân cao</a:t>
            </a:r>
          </a:p>
          <a:p>
            <a:pPr lvl="1" algn="just">
              <a:lnSpc>
                <a:spcPct val="125000"/>
              </a:lnSpc>
            </a:pPr>
            <a:r>
              <a:rPr lang="vi-VN" sz="2200"/>
              <a:t>a: thân thấp</a:t>
            </a:r>
          </a:p>
          <a:p>
            <a:pPr lvl="1" algn="just">
              <a:lnSpc>
                <a:spcPct val="125000"/>
              </a:lnSpc>
            </a:pPr>
            <a:r>
              <a:rPr lang="vi-VN" sz="2200"/>
              <a:t>B: hoa tím</a:t>
            </a:r>
          </a:p>
          <a:p>
            <a:pPr lvl="1" algn="just">
              <a:lnSpc>
                <a:spcPct val="125000"/>
              </a:lnSpc>
            </a:pPr>
            <a:r>
              <a:rPr lang="vi-VN" sz="2200"/>
              <a:t>b: hoa trắng</a:t>
            </a:r>
          </a:p>
          <a:p>
            <a:pPr algn="just">
              <a:lnSpc>
                <a:spcPct val="125000"/>
              </a:lnSpc>
            </a:pPr>
            <a:r>
              <a:rPr lang="vi-VN" sz="2200"/>
              <a:t>Hai cặp gene này nằm trên hai cặp NST tương đồng.</a:t>
            </a:r>
            <a:endParaRPr lang="en-US" sz="2200"/>
          </a:p>
        </p:txBody>
      </p:sp>
    </p:spTree>
    <p:extLst>
      <p:ext uri="{BB962C8B-B14F-4D97-AF65-F5344CB8AC3E}">
        <p14:creationId xmlns:p14="http://schemas.microsoft.com/office/powerpoint/2010/main" val="372777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61017" y="1535674"/>
            <a:ext cx="4442555" cy="384816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D07BF40-8DCF-50AF-D4B3-09BC2DA8FA45}"/>
              </a:ext>
            </a:extLst>
          </p:cNvPr>
          <p:cNvSpPr/>
          <p:nvPr/>
        </p:nvSpPr>
        <p:spPr>
          <a:xfrm>
            <a:off x="1565420" y="1288495"/>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4" name="TextBox 3">
            <a:extLst>
              <a:ext uri="{FF2B5EF4-FFF2-40B4-BE49-F238E27FC236}">
                <a16:creationId xmlns:a16="http://schemas.microsoft.com/office/drawing/2014/main" id="{CE592F68-A548-76AB-2A86-036282E23B50}"/>
              </a:ext>
            </a:extLst>
          </p:cNvPr>
          <p:cNvSpPr txBox="1"/>
          <p:nvPr/>
        </p:nvSpPr>
        <p:spPr>
          <a:xfrm>
            <a:off x="266102" y="1930506"/>
            <a:ext cx="4228202" cy="3278590"/>
          </a:xfrm>
          <a:prstGeom prst="rect">
            <a:avLst/>
          </a:prstGeom>
          <a:noFill/>
        </p:spPr>
        <p:txBody>
          <a:bodyPr wrap="square">
            <a:spAutoFit/>
          </a:bodyPr>
          <a:lstStyle/>
          <a:p>
            <a:pPr algn="just">
              <a:lnSpc>
                <a:spcPct val="125000"/>
              </a:lnSpc>
            </a:pPr>
            <a:r>
              <a:rPr lang="en-US" sz="2400" b="1"/>
              <a:t>1. </a:t>
            </a:r>
            <a:r>
              <a:rPr lang="vi-VN" sz="2400"/>
              <a:t>Quan sát </a:t>
            </a:r>
            <a:r>
              <a:rPr lang="en-US" sz="2400"/>
              <a:t>hình</a:t>
            </a:r>
            <a:r>
              <a:rPr lang="vi-VN" sz="2400"/>
              <a:t>, thế hệ F</a:t>
            </a:r>
            <a:r>
              <a:rPr lang="vi-VN" sz="2400" baseline="-25000"/>
              <a:t>1</a:t>
            </a:r>
            <a:r>
              <a:rPr lang="vi-VN" sz="2400"/>
              <a:t> có</a:t>
            </a:r>
            <a:r>
              <a:rPr lang="en-US" sz="2400"/>
              <a:t> </a:t>
            </a:r>
            <a:r>
              <a:rPr lang="vi-VN" sz="2400" b="1">
                <a:solidFill>
                  <a:srgbClr val="FF0000"/>
                </a:solidFill>
              </a:rPr>
              <a:t>4 loại kiểu gene </a:t>
            </a:r>
            <a:r>
              <a:rPr lang="vi-VN" sz="2400"/>
              <a:t>(AABb, AAbb, aaBb, aabb) và </a:t>
            </a:r>
            <a:r>
              <a:rPr lang="vi-VN" sz="2400" b="1">
                <a:solidFill>
                  <a:srgbClr val="00B050"/>
                </a:solidFill>
              </a:rPr>
              <a:t>2 loại kiểu hình </a:t>
            </a:r>
            <a:r>
              <a:rPr lang="vi-VN" sz="2400"/>
              <a:t>(thân thấp, hoa tím; thân thấp, hoa trắng) mới được tạo thành do tổ hợp lại các allele của bố mẹ.</a:t>
            </a:r>
            <a:endParaRPr lang="en-US" sz="2400"/>
          </a:p>
        </p:txBody>
      </p:sp>
    </p:spTree>
    <p:extLst>
      <p:ext uri="{BB962C8B-B14F-4D97-AF65-F5344CB8AC3E}">
        <p14:creationId xmlns:p14="http://schemas.microsoft.com/office/powerpoint/2010/main" val="1062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barn(inVertical)">
                                      <p:cBhvr>
                                        <p:cTn id="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Rectangle: Rounded Corners 4">
            <a:extLst>
              <a:ext uri="{FF2B5EF4-FFF2-40B4-BE49-F238E27FC236}">
                <a16:creationId xmlns:a16="http://schemas.microsoft.com/office/drawing/2014/main" id="{3505D3FE-0330-AAA0-FB72-2B93FD650B3D}"/>
              </a:ext>
            </a:extLst>
          </p:cNvPr>
          <p:cNvSpPr/>
          <p:nvPr/>
        </p:nvSpPr>
        <p:spPr>
          <a:xfrm>
            <a:off x="601734" y="2043018"/>
            <a:ext cx="10087897" cy="4487597"/>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9396F4-C9F1-C245-77B8-1D22D753E422}"/>
              </a:ext>
            </a:extLst>
          </p:cNvPr>
          <p:cNvSpPr/>
          <p:nvPr/>
        </p:nvSpPr>
        <p:spPr>
          <a:xfrm>
            <a:off x="4928911" y="1813810"/>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0" name="TextBox 9">
            <a:extLst>
              <a:ext uri="{FF2B5EF4-FFF2-40B4-BE49-F238E27FC236}">
                <a16:creationId xmlns:a16="http://schemas.microsoft.com/office/drawing/2014/main" id="{D70AEF76-BA1D-34EA-AA46-0E0F9A89F366}"/>
              </a:ext>
            </a:extLst>
          </p:cNvPr>
          <p:cNvSpPr txBox="1"/>
          <p:nvPr/>
        </p:nvSpPr>
        <p:spPr>
          <a:xfrm>
            <a:off x="879004" y="2412811"/>
            <a:ext cx="9598250" cy="4013343"/>
          </a:xfrm>
          <a:prstGeom prst="rect">
            <a:avLst/>
          </a:prstGeom>
          <a:noFill/>
        </p:spPr>
        <p:txBody>
          <a:bodyPr wrap="square">
            <a:spAutoFit/>
          </a:bodyPr>
          <a:lstStyle/>
          <a:p>
            <a:pPr algn="just">
              <a:lnSpc>
                <a:spcPct val="125000"/>
              </a:lnSpc>
              <a:spcAft>
                <a:spcPts val="600"/>
              </a:spcAft>
            </a:pPr>
            <a:r>
              <a:rPr lang="vi-VN" sz="2200" b="1"/>
              <a:t>2. Có 2 quá trình làm xuất hiện biến dị tổ hợp ở phép lai này:</a:t>
            </a:r>
          </a:p>
          <a:p>
            <a:pPr algn="just">
              <a:lnSpc>
                <a:spcPct val="125000"/>
              </a:lnSpc>
              <a:spcAft>
                <a:spcPts val="600"/>
              </a:spcAft>
            </a:pPr>
            <a:r>
              <a:rPr lang="vi-VN" sz="2200"/>
              <a:t>- Trong giảm phân, các cặp NST tương đồng phân li độc lập và tổ hợp tự do với nhau trong các giao tử, do đó các cặp gene trên các cặp NST tương đồng cũng phân li độc lập và tổ hợp tự do với nhau trong các giao tử, mỗi giao tử mang tổ hợp các allele khác nhau.</a:t>
            </a:r>
          </a:p>
          <a:p>
            <a:pPr algn="just">
              <a:lnSpc>
                <a:spcPct val="125000"/>
              </a:lnSpc>
              <a:spcAft>
                <a:spcPts val="600"/>
              </a:spcAft>
            </a:pPr>
            <a:r>
              <a:rPr lang="vi-VN" sz="2200"/>
              <a:t>- Trong thụ tinh, giao tử đực và giao tử cái kết hợp với nhau một cách ngẫu nhiên, qua đó các allele cũng tổ hợp với nhau một các ngẫu nhiên trong các hợp tử, nhờ đó làm xuất hiện nhiều tổ hợp gene mới không có ở thế hệ bố mẹ.</a:t>
            </a:r>
            <a:endParaRPr lang="en-US" sz="2200"/>
          </a:p>
        </p:txBody>
      </p:sp>
    </p:spTree>
    <p:extLst>
      <p:ext uri="{BB962C8B-B14F-4D97-AF65-F5344CB8AC3E}">
        <p14:creationId xmlns:p14="http://schemas.microsoft.com/office/powerpoint/2010/main" val="410255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7" name="TextBox 6">
            <a:extLst>
              <a:ext uri="{FF2B5EF4-FFF2-40B4-BE49-F238E27FC236}">
                <a16:creationId xmlns:a16="http://schemas.microsoft.com/office/drawing/2014/main" id="{0A7A6AFD-B562-C4A7-EF02-01330543DF36}"/>
              </a:ext>
            </a:extLst>
          </p:cNvPr>
          <p:cNvSpPr txBox="1"/>
          <p:nvPr/>
        </p:nvSpPr>
        <p:spPr>
          <a:xfrm>
            <a:off x="824434" y="2411728"/>
            <a:ext cx="9316557" cy="2355260"/>
          </a:xfrm>
          <a:prstGeom prst="rect">
            <a:avLst/>
          </a:prstGeom>
          <a:noFill/>
        </p:spPr>
        <p:txBody>
          <a:bodyPr wrap="square">
            <a:spAutoFit/>
          </a:bodyPr>
          <a:lstStyle>
            <a:defPPr>
              <a:defRPr lang="en-US"/>
            </a:defPPr>
            <a:lvl1pPr algn="just">
              <a:lnSpc>
                <a:spcPct val="125000"/>
              </a:lnSpc>
              <a:spcAft>
                <a:spcPts val="600"/>
              </a:spcAft>
              <a:defRPr sz="2200" b="1"/>
            </a:lvl1pPr>
          </a:lstStyle>
          <a:p>
            <a:r>
              <a:rPr lang="vi-VN" sz="2400" b="0"/>
              <a:t>Trong cơ thể đa bào, phần lớn các tế bào chỉ có duy nhất kiểu phân bào nguyên phân. Tuy nhiên, các tế bào tham gia sinh sản hữu tính có thể thực hiện cả phân bào nguyên phân và giảm phân. Hai quá trình phân bào này có những điểm khác biệt nhưng cũng có mối quan hệ qua lại với nhau.</a:t>
            </a:r>
            <a:endParaRPr lang="en-US" sz="2400" b="0"/>
          </a:p>
        </p:txBody>
      </p:sp>
    </p:spTree>
    <p:extLst>
      <p:ext uri="{BB962C8B-B14F-4D97-AF65-F5344CB8AC3E}">
        <p14:creationId xmlns:p14="http://schemas.microsoft.com/office/powerpoint/2010/main" val="8101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4"/>
            <a:ext cx="11223880" cy="3285940"/>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0848A-C292-EB04-9541-9A95EB87CCA6}"/>
              </a:ext>
            </a:extLst>
          </p:cNvPr>
          <p:cNvSpPr txBox="1"/>
          <p:nvPr/>
        </p:nvSpPr>
        <p:spPr>
          <a:xfrm>
            <a:off x="867026" y="2505847"/>
            <a:ext cx="10560023" cy="1970539"/>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chemeClr val="accent2"/>
                </a:solidFill>
              </a:rPr>
              <a:t>Hoạt động trang 189: </a:t>
            </a:r>
            <a:endParaRPr lang="en-US" b="1">
              <a:solidFill>
                <a:schemeClr val="accent2"/>
              </a:solidFill>
            </a:endParaRPr>
          </a:p>
          <a:p>
            <a:r>
              <a:rPr lang="vi-VN"/>
              <a:t>Cho các từ khóa sau: bộ NST n; bộ NST 2n; khác tế bào mẹ; giống tế bào mẹ; hai tế bào con; bốn tế bào con; tế bào sinh dưỡng; tế bào sinh dục giai đoạn chín.</a:t>
            </a: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5" y="4476386"/>
            <a:ext cx="10560023" cy="970266"/>
          </a:xfrm>
          <a:prstGeom prst="rect">
            <a:avLst/>
          </a:prstGeom>
          <a:noFill/>
        </p:spPr>
        <p:txBody>
          <a:bodyPr wrap="square">
            <a:spAutoFit/>
          </a:bodyPr>
          <a:lstStyle>
            <a:defPPr>
              <a:defRPr lang="en-US"/>
            </a:defPPr>
            <a:lvl1pPr algn="just">
              <a:lnSpc>
                <a:spcPct val="125000"/>
              </a:lnSpc>
              <a:spcAft>
                <a:spcPts val="600"/>
              </a:spcAft>
              <a:defRPr sz="2400" b="1"/>
            </a:lvl1pPr>
          </a:lstStyle>
          <a:p>
            <a:r>
              <a:rPr lang="en-US" b="0"/>
              <a:t>Dựa vào kiến thức đã học, sử dụng các từ khóa đã cho để hoàn thành vào vở bảng phân biệt nguyên phân, giảm phân theo mẫu Bảng 43.1.</a:t>
            </a:r>
          </a:p>
        </p:txBody>
      </p:sp>
    </p:spTree>
    <p:extLst>
      <p:ext uri="{BB962C8B-B14F-4D97-AF65-F5344CB8AC3E}">
        <p14:creationId xmlns:p14="http://schemas.microsoft.com/office/powerpoint/2010/main" val="398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3"/>
            <a:ext cx="11223880" cy="4271133"/>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545622"/>
            <a:ext cx="10457948" cy="508601"/>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a:t>Bảng 43.1. </a:t>
            </a:r>
            <a:r>
              <a:rPr lang="en-US"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753118083"/>
              </p:ext>
            </p:extLst>
          </p:nvPr>
        </p:nvGraphicFramePr>
        <p:xfrm>
          <a:off x="784613" y="3201150"/>
          <a:ext cx="10852848" cy="3240946"/>
        </p:xfrm>
        <a:graphic>
          <a:graphicData uri="http://schemas.openxmlformats.org/drawingml/2006/table">
            <a:tbl>
              <a:tblPr firstRow="1" bandRow="1">
                <a:tableStyleId>{93296810-A885-4BE3-A3E7-6D5BEEA58F35}</a:tableStyleId>
              </a:tblPr>
              <a:tblGrid>
                <a:gridCol w="5663382">
                  <a:extLst>
                    <a:ext uri="{9D8B030D-6E8A-4147-A177-3AD203B41FA5}">
                      <a16:colId xmlns:a16="http://schemas.microsoft.com/office/drawing/2014/main" val="2189238298"/>
                    </a:ext>
                  </a:extLst>
                </a:gridCol>
                <a:gridCol w="2619313">
                  <a:extLst>
                    <a:ext uri="{9D8B030D-6E8A-4147-A177-3AD203B41FA5}">
                      <a16:colId xmlns:a16="http://schemas.microsoft.com/office/drawing/2014/main" val="4257371506"/>
                    </a:ext>
                  </a:extLst>
                </a:gridCol>
                <a:gridCol w="2570153">
                  <a:extLst>
                    <a:ext uri="{9D8B030D-6E8A-4147-A177-3AD203B41FA5}">
                      <a16:colId xmlns:a16="http://schemas.microsoft.com/office/drawing/2014/main" val="1690710954"/>
                    </a:ext>
                  </a:extLst>
                </a:gridCol>
              </a:tblGrid>
              <a:tr h="525133">
                <a:tc>
                  <a:txBody>
                    <a:bodyPr/>
                    <a:lstStyle/>
                    <a:p>
                      <a:pPr algn="ctr">
                        <a:lnSpc>
                          <a:spcPct val="100000"/>
                        </a:lnSpc>
                      </a:pPr>
                      <a:r>
                        <a:rPr lang="en-US" sz="2400">
                          <a:solidFill>
                            <a:schemeClr val="tx1"/>
                          </a:solidFill>
                        </a:rPr>
                        <a:t>Nội dung phân biệt</a:t>
                      </a:r>
                    </a:p>
                  </a:txBody>
                  <a:tcPr/>
                </a:tc>
                <a:tc>
                  <a:txBody>
                    <a:bodyPr/>
                    <a:lstStyle/>
                    <a:p>
                      <a:pPr algn="ctr">
                        <a:lnSpc>
                          <a:spcPct val="100000"/>
                        </a:lnSpc>
                      </a:pPr>
                      <a:r>
                        <a:rPr lang="en-US" sz="2400">
                          <a:solidFill>
                            <a:schemeClr val="tx1"/>
                          </a:solidFill>
                        </a:rPr>
                        <a:t>Nguyên phân</a:t>
                      </a:r>
                    </a:p>
                  </a:txBody>
                  <a:tcPr/>
                </a:tc>
                <a:tc>
                  <a:txBody>
                    <a:bodyPr/>
                    <a:lstStyle/>
                    <a:p>
                      <a:pPr algn="ctr">
                        <a:lnSpc>
                          <a:spcPct val="100000"/>
                        </a:lnSpc>
                      </a:pPr>
                      <a:r>
                        <a:rPr lang="en-US" sz="2400">
                          <a:solidFill>
                            <a:schemeClr val="tx1"/>
                          </a:solidFill>
                        </a:rPr>
                        <a:t>Giảm phân</a:t>
                      </a:r>
                    </a:p>
                  </a:txBody>
                  <a:tcPr/>
                </a:tc>
                <a:extLst>
                  <a:ext uri="{0D108BD9-81ED-4DB2-BD59-A6C34878D82A}">
                    <a16:rowId xmlns:a16="http://schemas.microsoft.com/office/drawing/2014/main" val="1281767745"/>
                  </a:ext>
                </a:extLst>
              </a:tr>
              <a:tr h="525133">
                <a:tc>
                  <a:txBody>
                    <a:bodyPr/>
                    <a:lstStyle/>
                    <a:p>
                      <a:pPr>
                        <a:lnSpc>
                          <a:spcPct val="100000"/>
                        </a:lnSpc>
                      </a:pPr>
                      <a:r>
                        <a:rPr lang="en-US" sz="2400"/>
                        <a:t>Tế bào thực hiện phân bào</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588247124"/>
                  </a:ext>
                </a:extLst>
              </a:tr>
              <a:tr h="525133">
                <a:tc>
                  <a:txBody>
                    <a:bodyPr/>
                    <a:lstStyle/>
                    <a:p>
                      <a:pPr>
                        <a:lnSpc>
                          <a:spcPct val="100000"/>
                        </a:lnSpc>
                      </a:pPr>
                      <a:r>
                        <a:rPr lang="en-US" sz="2400"/>
                        <a:t>Kết quả phân bào từ một tế bào mẹ (2n)</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898160023"/>
                  </a:ext>
                </a:extLst>
              </a:tr>
              <a:tr h="525133">
                <a:tc>
                  <a:txBody>
                    <a:bodyPr/>
                    <a:lstStyle/>
                    <a:p>
                      <a:pPr>
                        <a:lnSpc>
                          <a:spcPct val="100000"/>
                        </a:lnSpc>
                      </a:pPr>
                      <a:r>
                        <a:rPr lang="vi-VN" sz="2400"/>
                        <a:t>Số lượng NST trong tế bào con</a:t>
                      </a:r>
                      <a:endParaRPr lang="en-US" sz="2400"/>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920496558"/>
                  </a:ext>
                </a:extLst>
              </a:tr>
              <a:tr h="1140414">
                <a:tc>
                  <a:txBody>
                    <a:bodyPr/>
                    <a:lstStyle/>
                    <a:p>
                      <a:pPr>
                        <a:lnSpc>
                          <a:spcPct val="130000"/>
                        </a:lnSpc>
                      </a:pPr>
                      <a:r>
                        <a:rPr lang="en-US" sz="2400"/>
                        <a:t>Các tế bào con có bộ NST giống hay khác nhau</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1621835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319230"/>
            <a:ext cx="10457948" cy="473912"/>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sz="2200"/>
              <a:t>Bảng 43.1. </a:t>
            </a:r>
            <a:r>
              <a:rPr lang="en-US" sz="2200"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558111352"/>
              </p:ext>
            </p:extLst>
          </p:nvPr>
        </p:nvGraphicFramePr>
        <p:xfrm>
          <a:off x="212377" y="2929781"/>
          <a:ext cx="11810507" cy="2919565"/>
        </p:xfrm>
        <a:graphic>
          <a:graphicData uri="http://schemas.openxmlformats.org/drawingml/2006/table">
            <a:tbl>
              <a:tblPr firstRow="1" bandRow="1">
                <a:tableStyleId>{93296810-A885-4BE3-A3E7-6D5BEEA58F35}</a:tableStyleId>
              </a:tblPr>
              <a:tblGrid>
                <a:gridCol w="6163121">
                  <a:extLst>
                    <a:ext uri="{9D8B030D-6E8A-4147-A177-3AD203B41FA5}">
                      <a16:colId xmlns:a16="http://schemas.microsoft.com/office/drawing/2014/main" val="2189238298"/>
                    </a:ext>
                  </a:extLst>
                </a:gridCol>
                <a:gridCol w="2850442">
                  <a:extLst>
                    <a:ext uri="{9D8B030D-6E8A-4147-A177-3AD203B41FA5}">
                      <a16:colId xmlns:a16="http://schemas.microsoft.com/office/drawing/2014/main" val="4257371506"/>
                    </a:ext>
                  </a:extLst>
                </a:gridCol>
                <a:gridCol w="2796944">
                  <a:extLst>
                    <a:ext uri="{9D8B030D-6E8A-4147-A177-3AD203B41FA5}">
                      <a16:colId xmlns:a16="http://schemas.microsoft.com/office/drawing/2014/main" val="1690710954"/>
                    </a:ext>
                  </a:extLst>
                </a:gridCol>
              </a:tblGrid>
              <a:tr h="507784">
                <a:tc>
                  <a:txBody>
                    <a:bodyPr/>
                    <a:lstStyle/>
                    <a:p>
                      <a:pPr algn="ctr">
                        <a:lnSpc>
                          <a:spcPct val="125000"/>
                        </a:lnSpc>
                      </a:pPr>
                      <a:r>
                        <a:rPr lang="en-US" sz="2200">
                          <a:solidFill>
                            <a:schemeClr val="tx1"/>
                          </a:solidFill>
                        </a:rPr>
                        <a:t>Nội dung phân biệt</a:t>
                      </a:r>
                    </a:p>
                  </a:txBody>
                  <a:tcPr/>
                </a:tc>
                <a:tc>
                  <a:txBody>
                    <a:bodyPr/>
                    <a:lstStyle/>
                    <a:p>
                      <a:pPr algn="ctr">
                        <a:lnSpc>
                          <a:spcPct val="125000"/>
                        </a:lnSpc>
                      </a:pPr>
                      <a:r>
                        <a:rPr lang="en-US" sz="2200">
                          <a:solidFill>
                            <a:schemeClr val="tx1"/>
                          </a:solidFill>
                        </a:rPr>
                        <a:t>Nguyên phân</a:t>
                      </a:r>
                    </a:p>
                  </a:txBody>
                  <a:tcPr/>
                </a:tc>
                <a:tc>
                  <a:txBody>
                    <a:bodyPr/>
                    <a:lstStyle/>
                    <a:p>
                      <a:pPr algn="ctr">
                        <a:lnSpc>
                          <a:spcPct val="125000"/>
                        </a:lnSpc>
                      </a:pPr>
                      <a:r>
                        <a:rPr lang="en-US" sz="2200">
                          <a:solidFill>
                            <a:schemeClr val="tx1"/>
                          </a:solidFill>
                        </a:rPr>
                        <a:t>Giảm phân</a:t>
                      </a:r>
                    </a:p>
                  </a:txBody>
                  <a:tcPr/>
                </a:tc>
                <a:extLst>
                  <a:ext uri="{0D108BD9-81ED-4DB2-BD59-A6C34878D82A}">
                    <a16:rowId xmlns:a16="http://schemas.microsoft.com/office/drawing/2014/main" val="1281767745"/>
                  </a:ext>
                </a:extLst>
              </a:tr>
              <a:tr h="507784">
                <a:tc>
                  <a:txBody>
                    <a:bodyPr/>
                    <a:lstStyle/>
                    <a:p>
                      <a:pPr>
                        <a:lnSpc>
                          <a:spcPct val="125000"/>
                        </a:lnSpc>
                      </a:pPr>
                      <a:r>
                        <a:rPr lang="en-US" sz="2200"/>
                        <a:t>Tế bào thực hiện phân bào</a:t>
                      </a:r>
                    </a:p>
                  </a:txBody>
                  <a:tcPr anchor="ctr"/>
                </a:tc>
                <a:tc>
                  <a:txBody>
                    <a:bodyPr/>
                    <a:lstStyle/>
                    <a:p>
                      <a:pPr algn="ctr">
                        <a:lnSpc>
                          <a:spcPct val="125000"/>
                        </a:lnSpc>
                      </a:pPr>
                      <a:r>
                        <a:rPr lang="vi-VN" sz="2200"/>
                        <a:t>Tế bào sinh dưỡng</a:t>
                      </a:r>
                      <a:endParaRPr lang="en-US" sz="2200"/>
                    </a:p>
                  </a:txBody>
                  <a:tcPr anchor="ctr"/>
                </a:tc>
                <a:tc>
                  <a:txBody>
                    <a:bodyPr/>
                    <a:lstStyle/>
                    <a:p>
                      <a:pPr algn="ctr">
                        <a:lnSpc>
                          <a:spcPct val="125000"/>
                        </a:lnSpc>
                      </a:pPr>
                      <a:r>
                        <a:rPr lang="en-US" sz="2200"/>
                        <a:t>Tế bào sinh dục</a:t>
                      </a:r>
                    </a:p>
                    <a:p>
                      <a:pPr algn="ctr">
                        <a:lnSpc>
                          <a:spcPct val="125000"/>
                        </a:lnSpc>
                      </a:pPr>
                      <a:r>
                        <a:rPr lang="en-US" sz="2200"/>
                        <a:t>giai đoạn chín</a:t>
                      </a:r>
                    </a:p>
                  </a:txBody>
                  <a:tcPr/>
                </a:tc>
                <a:extLst>
                  <a:ext uri="{0D108BD9-81ED-4DB2-BD59-A6C34878D82A}">
                    <a16:rowId xmlns:a16="http://schemas.microsoft.com/office/drawing/2014/main" val="2588247124"/>
                  </a:ext>
                </a:extLst>
              </a:tr>
              <a:tr h="507784">
                <a:tc>
                  <a:txBody>
                    <a:bodyPr/>
                    <a:lstStyle/>
                    <a:p>
                      <a:pPr>
                        <a:lnSpc>
                          <a:spcPct val="125000"/>
                        </a:lnSpc>
                      </a:pPr>
                      <a:r>
                        <a:rPr lang="en-US" sz="2200"/>
                        <a:t>Kết quả phân bào từ một tế bào mẹ (2n)</a:t>
                      </a:r>
                    </a:p>
                  </a:txBody>
                  <a:tcPr anchor="ctr"/>
                </a:tc>
                <a:tc>
                  <a:txBody>
                    <a:bodyPr/>
                    <a:lstStyle/>
                    <a:p>
                      <a:pPr algn="ctr">
                        <a:lnSpc>
                          <a:spcPct val="125000"/>
                        </a:lnSpc>
                      </a:pPr>
                      <a:r>
                        <a:rPr lang="en-US" sz="2200"/>
                        <a:t>Hai tế bào con</a:t>
                      </a:r>
                    </a:p>
                  </a:txBody>
                  <a:tcPr anchor="ctr"/>
                </a:tc>
                <a:tc>
                  <a:txBody>
                    <a:bodyPr/>
                    <a:lstStyle/>
                    <a:p>
                      <a:pPr algn="ctr">
                        <a:lnSpc>
                          <a:spcPct val="125000"/>
                        </a:lnSpc>
                      </a:pPr>
                      <a:r>
                        <a:rPr lang="en-US" sz="2200"/>
                        <a:t>Bốn tế bào con</a:t>
                      </a:r>
                    </a:p>
                  </a:txBody>
                  <a:tcPr/>
                </a:tc>
                <a:extLst>
                  <a:ext uri="{0D108BD9-81ED-4DB2-BD59-A6C34878D82A}">
                    <a16:rowId xmlns:a16="http://schemas.microsoft.com/office/drawing/2014/main" val="898160023"/>
                  </a:ext>
                </a:extLst>
              </a:tr>
              <a:tr h="507784">
                <a:tc>
                  <a:txBody>
                    <a:bodyPr/>
                    <a:lstStyle/>
                    <a:p>
                      <a:pPr>
                        <a:lnSpc>
                          <a:spcPct val="125000"/>
                        </a:lnSpc>
                      </a:pPr>
                      <a:r>
                        <a:rPr lang="vi-VN" sz="2200"/>
                        <a:t>Số lượng NST trong tế bào con</a:t>
                      </a:r>
                      <a:endParaRPr lang="en-US" sz="2200"/>
                    </a:p>
                  </a:txBody>
                  <a:tcPr anchor="ctr"/>
                </a:tc>
                <a:tc>
                  <a:txBody>
                    <a:bodyPr/>
                    <a:lstStyle/>
                    <a:p>
                      <a:pPr algn="ctr">
                        <a:lnSpc>
                          <a:spcPct val="125000"/>
                        </a:lnSpc>
                      </a:pPr>
                      <a:r>
                        <a:rPr lang="en-US" sz="2200"/>
                        <a:t>Bộ NST 2n</a:t>
                      </a:r>
                    </a:p>
                  </a:txBody>
                  <a:tcPr anchor="ctr"/>
                </a:tc>
                <a:tc>
                  <a:txBody>
                    <a:bodyPr/>
                    <a:lstStyle/>
                    <a:p>
                      <a:pPr algn="ctr">
                        <a:lnSpc>
                          <a:spcPct val="125000"/>
                        </a:lnSpc>
                      </a:pPr>
                      <a:r>
                        <a:rPr lang="en-US" sz="2200"/>
                        <a:t>Bộ NST n</a:t>
                      </a:r>
                    </a:p>
                  </a:txBody>
                  <a:tcPr/>
                </a:tc>
                <a:extLst>
                  <a:ext uri="{0D108BD9-81ED-4DB2-BD59-A6C34878D82A}">
                    <a16:rowId xmlns:a16="http://schemas.microsoft.com/office/drawing/2014/main" val="2920496558"/>
                  </a:ext>
                </a:extLst>
              </a:tr>
              <a:tr h="507784">
                <a:tc>
                  <a:txBody>
                    <a:bodyPr/>
                    <a:lstStyle/>
                    <a:p>
                      <a:pPr>
                        <a:lnSpc>
                          <a:spcPct val="125000"/>
                        </a:lnSpc>
                      </a:pPr>
                      <a:r>
                        <a:rPr lang="en-US" sz="2200"/>
                        <a:t>Các tế bào con có bộ NST giống hay khác nhau</a:t>
                      </a:r>
                    </a:p>
                  </a:txBody>
                  <a:tcPr anchor="ctr"/>
                </a:tc>
                <a:tc>
                  <a:txBody>
                    <a:bodyPr/>
                    <a:lstStyle/>
                    <a:p>
                      <a:pPr algn="ctr">
                        <a:lnSpc>
                          <a:spcPct val="125000"/>
                        </a:lnSpc>
                      </a:pPr>
                      <a:r>
                        <a:rPr lang="en-US" sz="2200"/>
                        <a:t>Giống tế bào mẹ</a:t>
                      </a:r>
                    </a:p>
                  </a:txBody>
                  <a:tcPr anchor="ctr"/>
                </a:tc>
                <a:tc>
                  <a:txBody>
                    <a:bodyPr/>
                    <a:lstStyle/>
                    <a:p>
                      <a:pPr algn="ctr">
                        <a:lnSpc>
                          <a:spcPct val="125000"/>
                        </a:lnSpc>
                      </a:pPr>
                      <a:r>
                        <a:rPr lang="en-US" sz="2200"/>
                        <a:t>Khác tế bào mẹ</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376517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grpSp>
        <p:nvGrpSpPr>
          <p:cNvPr id="14" name="Group 13">
            <a:extLst>
              <a:ext uri="{FF2B5EF4-FFF2-40B4-BE49-F238E27FC236}">
                <a16:creationId xmlns:a16="http://schemas.microsoft.com/office/drawing/2014/main" id="{ADB61586-9993-B3AF-B6E9-92C39B58AF07}"/>
              </a:ext>
            </a:extLst>
          </p:cNvPr>
          <p:cNvGrpSpPr/>
          <p:nvPr/>
        </p:nvGrpSpPr>
        <p:grpSpPr>
          <a:xfrm>
            <a:off x="262165" y="3028129"/>
            <a:ext cx="4717296" cy="2684918"/>
            <a:chOff x="415547" y="2583207"/>
            <a:chExt cx="5371719" cy="2684918"/>
          </a:xfrm>
        </p:grpSpPr>
        <p:sp>
          <p:nvSpPr>
            <p:cNvPr id="11" name="Rectangle: Rounded Corners 10">
              <a:extLst>
                <a:ext uri="{FF2B5EF4-FFF2-40B4-BE49-F238E27FC236}">
                  <a16:creationId xmlns:a16="http://schemas.microsoft.com/office/drawing/2014/main" id="{9E4D6C0B-ABEF-C0B2-4B29-EE0EFEDF74B1}"/>
                </a:ext>
              </a:extLst>
            </p:cNvPr>
            <p:cNvSpPr/>
            <p:nvPr/>
          </p:nvSpPr>
          <p:spPr>
            <a:xfrm>
              <a:off x="557131" y="2701905"/>
              <a:ext cx="5230135" cy="2566220"/>
            </a:xfrm>
            <a:prstGeom prst="roundRect">
              <a:avLst>
                <a:gd name="adj" fmla="val 3892"/>
              </a:avLst>
            </a:prstGeom>
            <a:solidFill>
              <a:schemeClr val="accent6">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82EF47-2C29-6950-834C-0382ED000E61}"/>
                </a:ext>
              </a:extLst>
            </p:cNvPr>
            <p:cNvSpPr/>
            <p:nvPr/>
          </p:nvSpPr>
          <p:spPr>
            <a:xfrm>
              <a:off x="415547" y="2583207"/>
              <a:ext cx="5230135" cy="2566220"/>
            </a:xfrm>
            <a:prstGeom prst="roundRect">
              <a:avLst>
                <a:gd name="adj" fmla="val 3892"/>
              </a:avLst>
            </a:prstGeom>
            <a:solidFill>
              <a:schemeClr val="bg1"/>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1C8889-D2A5-D38C-2E98-E41A19C7497D}"/>
                </a:ext>
              </a:extLst>
            </p:cNvPr>
            <p:cNvSpPr txBox="1"/>
            <p:nvPr/>
          </p:nvSpPr>
          <p:spPr>
            <a:xfrm>
              <a:off x="477848" y="2682117"/>
              <a:ext cx="5056757" cy="2355260"/>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a:latin typeface="Times New Roman" panose="02020603050405020304" pitchFamily="18" charset="0"/>
                  <a:cs typeface="Times New Roman" panose="02020603050405020304" pitchFamily="18" charset="0"/>
                </a:rPr>
                <a:t>Ở sinh vật sinh sản hữu tính, </a:t>
              </a:r>
              <a:r>
                <a:rPr lang="vi-VN" b="1">
                  <a:solidFill>
                    <a:schemeClr val="accent5"/>
                  </a:solidFill>
                  <a:latin typeface="Times New Roman" panose="02020603050405020304" pitchFamily="18" charset="0"/>
                  <a:cs typeface="Times New Roman" panose="02020603050405020304" pitchFamily="18" charset="0"/>
                </a:rPr>
                <a:t>bộ NST đặc trưng của loài được duy trì ổn định</a:t>
              </a:r>
              <a:r>
                <a:rPr lang="vi-VN" b="1">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qua các thế hệ cơ thể nhờ các </a:t>
              </a:r>
              <a:r>
                <a:rPr lang="vi-VN" b="1">
                  <a:solidFill>
                    <a:srgbClr val="C00000"/>
                  </a:solidFill>
                  <a:latin typeface="Times New Roman" panose="02020603050405020304" pitchFamily="18" charset="0"/>
                  <a:cs typeface="Times New Roman" panose="02020603050405020304" pitchFamily="18" charset="0"/>
                </a:rPr>
                <a:t>quá trình nguyên phân, giảm phân và thụ tinh. </a:t>
              </a:r>
              <a:endParaRPr lang="en-US" b="1">
                <a:solidFill>
                  <a:srgbClr val="C00000"/>
                </a:solidFill>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88821334-565B-1E7F-69C2-BFFB86AD4237}"/>
              </a:ext>
            </a:extLst>
          </p:cNvPr>
          <p:cNvSpPr/>
          <p:nvPr/>
        </p:nvSpPr>
        <p:spPr>
          <a:xfrm>
            <a:off x="5103796" y="2453302"/>
            <a:ext cx="6937939" cy="3953270"/>
          </a:xfrm>
          <a:prstGeom prst="roundRect">
            <a:avLst>
              <a:gd name="adj" fmla="val 6653"/>
            </a:avLst>
          </a:prstGeom>
          <a:solidFill>
            <a:srgbClr val="E1E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8CF6400-EA06-8D94-8D08-02076C9568E8}"/>
              </a:ext>
            </a:extLst>
          </p:cNvPr>
          <p:cNvGrpSpPr/>
          <p:nvPr/>
        </p:nvGrpSpPr>
        <p:grpSpPr>
          <a:xfrm>
            <a:off x="5932240" y="2611523"/>
            <a:ext cx="248693" cy="369478"/>
            <a:chOff x="6970523" y="2723610"/>
            <a:chExt cx="248693" cy="369478"/>
          </a:xfrm>
        </p:grpSpPr>
        <p:sp>
          <p:nvSpPr>
            <p:cNvPr id="18" name="Flowchart: Connector 17">
              <a:extLst>
                <a:ext uri="{FF2B5EF4-FFF2-40B4-BE49-F238E27FC236}">
                  <a16:creationId xmlns:a16="http://schemas.microsoft.com/office/drawing/2014/main" id="{13474D16-5D39-16D7-7A54-66569AAFC986}"/>
                </a:ext>
              </a:extLst>
            </p:cNvPr>
            <p:cNvSpPr/>
            <p:nvPr/>
          </p:nvSpPr>
          <p:spPr>
            <a:xfrm>
              <a:off x="6970523" y="2880426"/>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4B7C3E40-9A56-32F1-417D-D593D4276C2B}"/>
                </a:ext>
              </a:extLst>
            </p:cNvPr>
            <p:cNvCxnSpPr>
              <a:cxnSpLocks/>
            </p:cNvCxnSpPr>
            <p:nvPr/>
          </p:nvCxnSpPr>
          <p:spPr>
            <a:xfrm flipV="1">
              <a:off x="7124622" y="2723610"/>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33F88C2-F7C4-1920-46C4-7F291E20EEDD}"/>
              </a:ext>
            </a:extLst>
          </p:cNvPr>
          <p:cNvGrpSpPr/>
          <p:nvPr/>
        </p:nvGrpSpPr>
        <p:grpSpPr>
          <a:xfrm>
            <a:off x="8739526" y="2742653"/>
            <a:ext cx="234388" cy="471844"/>
            <a:chOff x="10267454" y="2896043"/>
            <a:chExt cx="234388" cy="471844"/>
          </a:xfrm>
        </p:grpSpPr>
        <p:sp>
          <p:nvSpPr>
            <p:cNvPr id="20" name="Flowchart: Connector 19">
              <a:extLst>
                <a:ext uri="{FF2B5EF4-FFF2-40B4-BE49-F238E27FC236}">
                  <a16:creationId xmlns:a16="http://schemas.microsoft.com/office/drawing/2014/main" id="{50F28F28-322D-A237-93C6-B217AC7CBB84}"/>
                </a:ext>
              </a:extLst>
            </p:cNvPr>
            <p:cNvSpPr/>
            <p:nvPr/>
          </p:nvSpPr>
          <p:spPr>
            <a:xfrm>
              <a:off x="10267454" y="2896043"/>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AA71DB5-FA7D-2B11-7462-50FDCC0DB497}"/>
                </a:ext>
              </a:extLst>
            </p:cNvPr>
            <p:cNvCxnSpPr>
              <a:cxnSpLocks/>
            </p:cNvCxnSpPr>
            <p:nvPr/>
          </p:nvCxnSpPr>
          <p:spPr>
            <a:xfrm flipV="1">
              <a:off x="10373785" y="3106984"/>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947D6-614C-9A71-FE53-3BBDFE4F159F}"/>
                </a:ext>
              </a:extLst>
            </p:cNvPr>
            <p:cNvCxnSpPr>
              <a:cxnSpLocks/>
            </p:cNvCxnSpPr>
            <p:nvPr/>
          </p:nvCxnSpPr>
          <p:spPr>
            <a:xfrm flipH="1">
              <a:off x="10267454" y="3231153"/>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C938EF0-2BFA-8934-F5D6-6017498FCA6D}"/>
              </a:ext>
            </a:extLst>
          </p:cNvPr>
          <p:cNvSpPr txBox="1"/>
          <p:nvPr/>
        </p:nvSpPr>
        <p:spPr>
          <a:xfrm>
            <a:off x="6286486" y="2685162"/>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6" name="TextBox 25">
            <a:extLst>
              <a:ext uri="{FF2B5EF4-FFF2-40B4-BE49-F238E27FC236}">
                <a16:creationId xmlns:a16="http://schemas.microsoft.com/office/drawing/2014/main" id="{E42787F0-70E9-7848-B36C-B847F29C6520}"/>
              </a:ext>
            </a:extLst>
          </p:cNvPr>
          <p:cNvSpPr txBox="1"/>
          <p:nvPr/>
        </p:nvSpPr>
        <p:spPr>
          <a:xfrm>
            <a:off x="9093772" y="2679643"/>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7" name="TextBox 26">
            <a:extLst>
              <a:ext uri="{FF2B5EF4-FFF2-40B4-BE49-F238E27FC236}">
                <a16:creationId xmlns:a16="http://schemas.microsoft.com/office/drawing/2014/main" id="{074E1C1E-56DC-F2FB-D582-2B35D880BE49}"/>
              </a:ext>
            </a:extLst>
          </p:cNvPr>
          <p:cNvSpPr txBox="1"/>
          <p:nvPr/>
        </p:nvSpPr>
        <p:spPr>
          <a:xfrm>
            <a:off x="6286485" y="4012517"/>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sp>
        <p:nvSpPr>
          <p:cNvPr id="28" name="TextBox 27">
            <a:extLst>
              <a:ext uri="{FF2B5EF4-FFF2-40B4-BE49-F238E27FC236}">
                <a16:creationId xmlns:a16="http://schemas.microsoft.com/office/drawing/2014/main" id="{FD83C1C9-0CAC-46C7-9D49-462C6646A0FE}"/>
              </a:ext>
            </a:extLst>
          </p:cNvPr>
          <p:cNvSpPr txBox="1"/>
          <p:nvPr/>
        </p:nvSpPr>
        <p:spPr>
          <a:xfrm>
            <a:off x="9093772" y="4012517"/>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cxnSp>
        <p:nvCxnSpPr>
          <p:cNvPr id="30" name="Straight Arrow Connector 29">
            <a:extLst>
              <a:ext uri="{FF2B5EF4-FFF2-40B4-BE49-F238E27FC236}">
                <a16:creationId xmlns:a16="http://schemas.microsoft.com/office/drawing/2014/main" id="{1C939885-A36F-B3DA-0D4B-F8AE91C3E679}"/>
              </a:ext>
            </a:extLst>
          </p:cNvPr>
          <p:cNvCxnSpPr/>
          <p:nvPr/>
        </p:nvCxnSpPr>
        <p:spPr>
          <a:xfrm>
            <a:off x="6583683"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A14A3E-2CCA-5BB1-7BE7-068AE1139DA5}"/>
              </a:ext>
            </a:extLst>
          </p:cNvPr>
          <p:cNvCxnSpPr/>
          <p:nvPr/>
        </p:nvCxnSpPr>
        <p:spPr>
          <a:xfrm>
            <a:off x="9409475"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81DE8C7-DD54-16A8-3D18-5ACE7ABB7AD6}"/>
              </a:ext>
            </a:extLst>
          </p:cNvPr>
          <p:cNvSpPr txBox="1"/>
          <p:nvPr/>
        </p:nvSpPr>
        <p:spPr>
          <a:xfrm>
            <a:off x="9582074" y="3421285"/>
            <a:ext cx="18036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Giảm phân</a:t>
            </a:r>
          </a:p>
        </p:txBody>
      </p:sp>
      <p:sp>
        <p:nvSpPr>
          <p:cNvPr id="33" name="TextBox 32">
            <a:extLst>
              <a:ext uri="{FF2B5EF4-FFF2-40B4-BE49-F238E27FC236}">
                <a16:creationId xmlns:a16="http://schemas.microsoft.com/office/drawing/2014/main" id="{50DFFEF9-787B-B610-2150-8E8D9A75BAE9}"/>
              </a:ext>
            </a:extLst>
          </p:cNvPr>
          <p:cNvSpPr txBox="1"/>
          <p:nvPr/>
        </p:nvSpPr>
        <p:spPr>
          <a:xfrm>
            <a:off x="7289879" y="4407620"/>
            <a:ext cx="1514683"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Thụ tinh</a:t>
            </a:r>
          </a:p>
        </p:txBody>
      </p:sp>
      <p:cxnSp>
        <p:nvCxnSpPr>
          <p:cNvPr id="34" name="Straight Arrow Connector 33">
            <a:extLst>
              <a:ext uri="{FF2B5EF4-FFF2-40B4-BE49-F238E27FC236}">
                <a16:creationId xmlns:a16="http://schemas.microsoft.com/office/drawing/2014/main" id="{B831FEBB-09E6-9A6D-4947-76E057B97938}"/>
              </a:ext>
            </a:extLst>
          </p:cNvPr>
          <p:cNvCxnSpPr>
            <a:cxnSpLocks/>
          </p:cNvCxnSpPr>
          <p:nvPr/>
        </p:nvCxnSpPr>
        <p:spPr>
          <a:xfrm>
            <a:off x="6571884" y="4611090"/>
            <a:ext cx="1514683"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E082A4-C66C-E101-36AC-6D7409F4DF0C}"/>
              </a:ext>
            </a:extLst>
          </p:cNvPr>
          <p:cNvCxnSpPr>
            <a:cxnSpLocks/>
          </p:cNvCxnSpPr>
          <p:nvPr/>
        </p:nvCxnSpPr>
        <p:spPr>
          <a:xfrm flipH="1">
            <a:off x="8176508" y="4611090"/>
            <a:ext cx="1232967"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6E1C86F-6D7C-1B5B-EF76-A7986EDF5A07}"/>
              </a:ext>
            </a:extLst>
          </p:cNvPr>
          <p:cNvSpPr txBox="1"/>
          <p:nvPr/>
        </p:nvSpPr>
        <p:spPr>
          <a:xfrm>
            <a:off x="6919947" y="5333752"/>
            <a:ext cx="2173825"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Hợp tử (2n)</a:t>
            </a:r>
          </a:p>
        </p:txBody>
      </p:sp>
      <p:cxnSp>
        <p:nvCxnSpPr>
          <p:cNvPr id="43" name="Straight Arrow Connector 42">
            <a:extLst>
              <a:ext uri="{FF2B5EF4-FFF2-40B4-BE49-F238E27FC236}">
                <a16:creationId xmlns:a16="http://schemas.microsoft.com/office/drawing/2014/main" id="{96657F48-EE1A-3608-B108-BBBC43FAC418}"/>
              </a:ext>
            </a:extLst>
          </p:cNvPr>
          <p:cNvCxnSpPr>
            <a:cxnSpLocks/>
          </p:cNvCxnSpPr>
          <p:nvPr/>
        </p:nvCxnSpPr>
        <p:spPr>
          <a:xfrm>
            <a:off x="8928677" y="5607908"/>
            <a:ext cx="148958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891C274-89C5-EB6B-D97D-6DB850FD9D31}"/>
              </a:ext>
            </a:extLst>
          </p:cNvPr>
          <p:cNvSpPr txBox="1"/>
          <p:nvPr/>
        </p:nvSpPr>
        <p:spPr>
          <a:xfrm>
            <a:off x="8695464" y="5698125"/>
            <a:ext cx="195600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Nguyên phân</a:t>
            </a:r>
          </a:p>
        </p:txBody>
      </p:sp>
      <p:sp>
        <p:nvSpPr>
          <p:cNvPr id="45" name="TextBox 44">
            <a:extLst>
              <a:ext uri="{FF2B5EF4-FFF2-40B4-BE49-F238E27FC236}">
                <a16:creationId xmlns:a16="http://schemas.microsoft.com/office/drawing/2014/main" id="{E295ED3F-C773-8976-42FD-BEB54138965A}"/>
              </a:ext>
            </a:extLst>
          </p:cNvPr>
          <p:cNvSpPr txBox="1"/>
          <p:nvPr/>
        </p:nvSpPr>
        <p:spPr>
          <a:xfrm>
            <a:off x="10358117" y="5333751"/>
            <a:ext cx="1683618"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Cơ thể (2n)</a:t>
            </a:r>
          </a:p>
        </p:txBody>
      </p:sp>
      <p:sp>
        <p:nvSpPr>
          <p:cNvPr id="46" name="TextBox 45">
            <a:extLst>
              <a:ext uri="{FF2B5EF4-FFF2-40B4-BE49-F238E27FC236}">
                <a16:creationId xmlns:a16="http://schemas.microsoft.com/office/drawing/2014/main" id="{1827093C-23FE-0445-BBEC-7D6F1508191F}"/>
              </a:ext>
            </a:extLst>
          </p:cNvPr>
          <p:cNvSpPr txBox="1"/>
          <p:nvPr/>
        </p:nvSpPr>
        <p:spPr>
          <a:xfrm>
            <a:off x="5345380" y="2671654"/>
            <a:ext cx="45747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a:t>
            </a:r>
          </a:p>
        </p:txBody>
      </p:sp>
      <p:sp>
        <p:nvSpPr>
          <p:cNvPr id="47" name="TextBox 46">
            <a:extLst>
              <a:ext uri="{FF2B5EF4-FFF2-40B4-BE49-F238E27FC236}">
                <a16:creationId xmlns:a16="http://schemas.microsoft.com/office/drawing/2014/main" id="{0E685A66-7C52-B3B3-FD36-AFFE25BD1D8B}"/>
              </a:ext>
            </a:extLst>
          </p:cNvPr>
          <p:cNvSpPr txBox="1"/>
          <p:nvPr/>
        </p:nvSpPr>
        <p:spPr>
          <a:xfrm>
            <a:off x="5345380" y="4012516"/>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G</a:t>
            </a:r>
            <a:r>
              <a:rPr lang="en-US" sz="2400" b="1" baseline="-25000">
                <a:latin typeface="Times New Roman" panose="02020603050405020304" pitchFamily="18" charset="0"/>
                <a:cs typeface="Times New Roman" panose="02020603050405020304" pitchFamily="18" charset="0"/>
              </a:rPr>
              <a:t>P</a:t>
            </a:r>
            <a:endParaRPr lang="en-US" sz="2400" b="1">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AA9732F-F9D4-C76E-0613-0B574D0FDDFF}"/>
              </a:ext>
            </a:extLst>
          </p:cNvPr>
          <p:cNvSpPr txBox="1"/>
          <p:nvPr/>
        </p:nvSpPr>
        <p:spPr>
          <a:xfrm>
            <a:off x="5345380" y="5333751"/>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95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down)">
                                      <p:cBhvr>
                                        <p:cTn id="59" dur="500"/>
                                        <p:tgtEl>
                                          <p:spTgt spid="4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5" grpId="0"/>
      <p:bldP spid="26" grpId="0"/>
      <p:bldP spid="27" grpId="0"/>
      <p:bldP spid="28" grpId="0"/>
      <p:bldP spid="32" grpId="0"/>
      <p:bldP spid="33" grpId="0"/>
      <p:bldP spid="41" grpId="0"/>
      <p:bldP spid="44" grpId="0"/>
      <p:bldP spid="45" grpId="0"/>
      <p:bldP spid="46" grpId="0"/>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5"/>
            <a:ext cx="11223880" cy="1081056"/>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7742" y="2399659"/>
            <a:ext cx="10929719" cy="897105"/>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1 trang 189: </a:t>
            </a:r>
            <a:r>
              <a:rPr lang="vi-VN" sz="2200"/>
              <a:t>Nêu mối quan hệ giữa nguyên phân, giảm phân trong sinh sản hữu tính.</a:t>
            </a:r>
            <a:endParaRPr lang="en-US" sz="2200"/>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3575929"/>
            <a:ext cx="11223880" cy="3178831"/>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00648F-8964-7925-06D0-EB0F7E6A2950}"/>
              </a:ext>
            </a:extLst>
          </p:cNvPr>
          <p:cNvSpPr txBox="1"/>
          <p:nvPr/>
        </p:nvSpPr>
        <p:spPr>
          <a:xfrm>
            <a:off x="707742" y="3629862"/>
            <a:ext cx="10929719" cy="2975751"/>
          </a:xfrm>
          <a:prstGeom prst="rect">
            <a:avLst/>
          </a:prstGeom>
          <a:noFill/>
        </p:spPr>
        <p:txBody>
          <a:bodyPr wrap="square">
            <a:spAutoFit/>
          </a:bodyPr>
          <a:lstStyle/>
          <a:p>
            <a:pPr algn="just">
              <a:lnSpc>
                <a:spcPct val="120000"/>
              </a:lnSpc>
              <a:spcAft>
                <a:spcPts val="600"/>
              </a:spcAft>
            </a:pPr>
            <a:r>
              <a:rPr lang="vi-VN" sz="2200" b="1"/>
              <a:t>- Trong sinh sản hữu tính, </a:t>
            </a:r>
            <a:r>
              <a:rPr lang="vi-VN" sz="2200"/>
              <a:t>nhờ giảm phân, các giao tử đực và cái được sinh ra có bộ NST giảm đi một nửa (mang bộ NST đơn bội) so với các tế bào của cơ thể bố mẹ. Sự kết hợp giữa giao tử đực (n) và giao tử cái (n) trong thụ tinh đã khôi phục lại bộ NST 2n trong các hợp tử được tạo thành.</a:t>
            </a:r>
          </a:p>
          <a:p>
            <a:pPr algn="just">
              <a:lnSpc>
                <a:spcPct val="120000"/>
              </a:lnSpc>
              <a:spcAft>
                <a:spcPts val="600"/>
              </a:spcAft>
            </a:pPr>
            <a:r>
              <a:rPr lang="vi-VN" sz="2200" b="1"/>
              <a:t>- Thông qua nguyên phân, </a:t>
            </a:r>
            <a:r>
              <a:rPr lang="vi-VN" sz="2200"/>
              <a:t>bộ NST 2n trong hợp tử được di truyền cho các thế hệ tế bào con. Kết hợp với sự biệt hóa tế bào đã hình thành các mô, cơ quan và hệ cơ quan của cơ thể mang bộ NST 2n đặc trưng của loài.</a:t>
            </a:r>
            <a:endParaRPr lang="en-US" sz="2200"/>
          </a:p>
        </p:txBody>
      </p:sp>
    </p:spTree>
    <p:extLst>
      <p:ext uri="{BB962C8B-B14F-4D97-AF65-F5344CB8AC3E}">
        <p14:creationId xmlns:p14="http://schemas.microsoft.com/office/powerpoint/2010/main" val="389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4"/>
            <a:ext cx="11223880" cy="1530807"/>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1619" y="2453198"/>
            <a:ext cx="10929719" cy="1320298"/>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a:t>
            </a:r>
            <a:r>
              <a:rPr lang="en-US" sz="2200" b="1"/>
              <a:t>2</a:t>
            </a:r>
            <a:r>
              <a:rPr lang="vi-VN" sz="2200" b="1"/>
              <a:t> trang 189: </a:t>
            </a:r>
            <a:r>
              <a:rPr lang="vi-VN" sz="2200"/>
              <a:t>Đúng hay sai khi nói rằng NST vừa là vật chất mang thông tin di truyền vừa là đơn vị truyền đạt vật chất di truyền qua các thế hệ tế bào và thế hệ cơ thể? Giải thích</a:t>
            </a:r>
            <a:r>
              <a:rPr lang="en-US" sz="2200"/>
              <a:t>?</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4117751"/>
            <a:ext cx="11223880" cy="1291958"/>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9E58B4-7B20-B483-E140-670A7BFA3BBD}"/>
              </a:ext>
            </a:extLst>
          </p:cNvPr>
          <p:cNvSpPr txBox="1"/>
          <p:nvPr/>
        </p:nvSpPr>
        <p:spPr>
          <a:xfrm>
            <a:off x="707742" y="4343360"/>
            <a:ext cx="10760604" cy="867482"/>
          </a:xfrm>
          <a:prstGeom prst="rect">
            <a:avLst/>
          </a:prstGeom>
          <a:noFill/>
        </p:spPr>
        <p:txBody>
          <a:bodyPr wrap="square">
            <a:spAutoFit/>
          </a:bodyPr>
          <a:lstStyle>
            <a:defPPr>
              <a:defRPr lang="en-US"/>
            </a:defPPr>
            <a:lvl1pPr algn="just">
              <a:lnSpc>
                <a:spcPct val="120000"/>
              </a:lnSpc>
              <a:spcAft>
                <a:spcPts val="600"/>
              </a:spcAft>
              <a:defRPr sz="2200" b="1"/>
            </a:lvl1pPr>
          </a:lstStyle>
          <a:p>
            <a:r>
              <a:rPr lang="vi-VN"/>
              <a:t>- NST vừa là vật chất mang thông tin di truyền vừa là đơn vị truyền đạt vật chất di truyền qua các thế hệ tế bào và thế hệ cơ thể.</a:t>
            </a:r>
            <a:endParaRPr lang="en-US"/>
          </a:p>
        </p:txBody>
      </p:sp>
    </p:spTree>
    <p:extLst>
      <p:ext uri="{BB962C8B-B14F-4D97-AF65-F5344CB8AC3E}">
        <p14:creationId xmlns:p14="http://schemas.microsoft.com/office/powerpoint/2010/main" val="4514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10269416" cy="3507081"/>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514787" y="2538975"/>
            <a:ext cx="10111156" cy="3153940"/>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rgbClr val="FF0000"/>
                </a:solidFill>
              </a:rPr>
              <a:t>Hoạt động trang 186: </a:t>
            </a:r>
          </a:p>
          <a:p>
            <a:pPr algn="l"/>
            <a:r>
              <a:rPr lang="en-US" b="1">
                <a:solidFill>
                  <a:schemeClr val="tx1"/>
                </a:solidFill>
              </a:rPr>
              <a:t>Đọc thông tin trên kết hợp quan sát Hình 43.1, thực hiện các yêu cầu sau:</a:t>
            </a:r>
          </a:p>
          <a:p>
            <a:pPr algn="l"/>
            <a:r>
              <a:rPr lang="en-US" b="1">
                <a:solidFill>
                  <a:schemeClr val="tx1"/>
                </a:solidFill>
              </a:rPr>
              <a:t>1. </a:t>
            </a:r>
            <a:r>
              <a:rPr lang="en-US">
                <a:solidFill>
                  <a:schemeClr val="tx1"/>
                </a:solidFill>
              </a:rPr>
              <a:t>Cho biết từ một tế bào mẹ, qua một lần nguyên phân tạo ra bao nhiêu tế bào con?</a:t>
            </a:r>
          </a:p>
          <a:p>
            <a:pPr algn="l"/>
            <a:r>
              <a:rPr lang="en-US" b="1">
                <a:solidFill>
                  <a:schemeClr val="tx1"/>
                </a:solidFill>
              </a:rPr>
              <a:t>2. </a:t>
            </a:r>
            <a:r>
              <a:rPr lang="en-US">
                <a:solidFill>
                  <a:schemeClr val="tx1"/>
                </a:solidFill>
              </a:rPr>
              <a:t>So sánh bộ NST ở các tế bào con với bộ NST ở tế bào mẹ.</a:t>
            </a:r>
          </a:p>
          <a:p>
            <a:pPr algn="l"/>
            <a:r>
              <a:rPr lang="en-US" b="1">
                <a:solidFill>
                  <a:schemeClr val="tx1"/>
                </a:solidFill>
              </a:rPr>
              <a:t>3. </a:t>
            </a:r>
            <a:r>
              <a:rPr lang="en-US">
                <a:solidFill>
                  <a:schemeClr val="tx1"/>
                </a:solidFill>
              </a:rPr>
              <a:t>Cho biết nguyên phân là gì?</a:t>
            </a:r>
          </a:p>
        </p:txBody>
      </p:sp>
    </p:spTree>
    <p:extLst>
      <p:ext uri="{BB962C8B-B14F-4D97-AF65-F5344CB8AC3E}">
        <p14:creationId xmlns:p14="http://schemas.microsoft.com/office/powerpoint/2010/main" val="331742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2454132"/>
            <a:ext cx="11223880" cy="3445223"/>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09B7-4273-5FAC-0B92-F137FD7B56A8}"/>
              </a:ext>
            </a:extLst>
          </p:cNvPr>
          <p:cNvSpPr txBox="1"/>
          <p:nvPr/>
        </p:nvSpPr>
        <p:spPr>
          <a:xfrm>
            <a:off x="725621" y="2511501"/>
            <a:ext cx="10760423" cy="3206583"/>
          </a:xfrm>
          <a:prstGeom prst="rect">
            <a:avLst/>
          </a:prstGeom>
          <a:noFill/>
        </p:spPr>
        <p:txBody>
          <a:bodyPr wrap="square">
            <a:spAutoFit/>
          </a:bodyPr>
          <a:lstStyle>
            <a:defPPr>
              <a:defRPr lang="en-US"/>
            </a:defPPr>
            <a:lvl1pPr algn="just">
              <a:lnSpc>
                <a:spcPct val="120000"/>
              </a:lnSpc>
              <a:spcAft>
                <a:spcPts val="600"/>
              </a:spcAft>
              <a:defRPr sz="2200" b="1"/>
            </a:lvl1pPr>
          </a:lstStyle>
          <a:p>
            <a:pPr>
              <a:spcAft>
                <a:spcPts val="1200"/>
              </a:spcAft>
            </a:pPr>
            <a:r>
              <a:rPr lang="vi-VN"/>
              <a:t>- Giải thích:</a:t>
            </a:r>
          </a:p>
          <a:p>
            <a:pPr marL="342900" indent="-342900">
              <a:spcAft>
                <a:spcPts val="1200"/>
              </a:spcAft>
              <a:buFont typeface="Wingdings" panose="05000000000000000000" pitchFamily="2" charset="2"/>
              <a:buChar char="v"/>
            </a:pPr>
            <a:r>
              <a:rPr lang="vi-VN" b="0"/>
              <a:t>Về cấu trúc, NST được cấu tạo từ DNA, do đó trong nhân tế bào, các gene được sắp xếp trong các NST. Vì vậy, NST là vật chất mang thông tin di truyền.</a:t>
            </a:r>
          </a:p>
          <a:p>
            <a:pPr marL="342900" indent="-342900">
              <a:spcAft>
                <a:spcPts val="1200"/>
              </a:spcAft>
              <a:buFont typeface="Wingdings" panose="05000000000000000000" pitchFamily="2" charset="2"/>
              <a:buChar char="v"/>
            </a:pPr>
            <a:r>
              <a:rPr lang="vi-VN" b="0"/>
              <a:t>Trong nguyên phân, giảm phân và thụ tinh, nhờ các quá trình nhân đôi, phân li và tổ hợp của các NST mà bộ NST mang thông tin di truyền của loài được truyền đạt cho các thế hệ tế bào của cơ thể và các thế hệ con cháu. Vì vậy, NST là đơn vị truyền đạt vật chất di truyền qua các thế hệ tế bào và thế hệ cơ thể.</a:t>
            </a:r>
            <a:endParaRPr lang="en-US" b="0"/>
          </a:p>
        </p:txBody>
      </p:sp>
    </p:spTree>
    <p:extLst>
      <p:ext uri="{BB962C8B-B14F-4D97-AF65-F5344CB8AC3E}">
        <p14:creationId xmlns:p14="http://schemas.microsoft.com/office/powerpoint/2010/main" val="330234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7" name="Group 6">
            <a:extLst>
              <a:ext uri="{FF2B5EF4-FFF2-40B4-BE49-F238E27FC236}">
                <a16:creationId xmlns:a16="http://schemas.microsoft.com/office/drawing/2014/main" id="{FAD8D982-6B8B-0C16-711E-18BF07E40A8D}"/>
              </a:ext>
            </a:extLst>
          </p:cNvPr>
          <p:cNvGrpSpPr/>
          <p:nvPr/>
        </p:nvGrpSpPr>
        <p:grpSpPr>
          <a:xfrm>
            <a:off x="975361" y="4123181"/>
            <a:ext cx="10581474" cy="1175371"/>
            <a:chOff x="1044186" y="1921790"/>
            <a:chExt cx="10241280" cy="1175371"/>
          </a:xfrm>
        </p:grpSpPr>
        <p:sp>
          <p:nvSpPr>
            <p:cNvPr id="4" name="Rectangle: Rounded Corners 3">
              <a:extLst>
                <a:ext uri="{FF2B5EF4-FFF2-40B4-BE49-F238E27FC236}">
                  <a16:creationId xmlns:a16="http://schemas.microsoft.com/office/drawing/2014/main" id="{7170B23E-C056-8002-F731-3847814EEFFC}"/>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9CEF50-83D7-EDDB-42DE-9A35C4768BD1}"/>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sp>
        <p:nvSpPr>
          <p:cNvPr id="9" name="TextBox 8">
            <a:extLst>
              <a:ext uri="{FF2B5EF4-FFF2-40B4-BE49-F238E27FC236}">
                <a16:creationId xmlns:a16="http://schemas.microsoft.com/office/drawing/2014/main" id="{A875EA7B-CECF-32A2-ADE8-2E546AE81ABE}"/>
              </a:ext>
            </a:extLst>
          </p:cNvPr>
          <p:cNvSpPr txBox="1"/>
          <p:nvPr/>
        </p:nvSpPr>
        <p:spPr>
          <a:xfrm>
            <a:off x="975360" y="1762528"/>
            <a:ext cx="10581475" cy="1970539"/>
          </a:xfrm>
          <a:prstGeom prst="rect">
            <a:avLst/>
          </a:prstGeom>
          <a:noFill/>
        </p:spPr>
        <p:txBody>
          <a:bodyPr wrap="square">
            <a:spAutoFit/>
          </a:bodyPr>
          <a:lstStyle>
            <a:defPPr>
              <a:defRPr lang="en-US"/>
            </a:defPPr>
            <a:lvl1pPr algn="just">
              <a:lnSpc>
                <a:spcPct val="125000"/>
              </a:lnSpc>
              <a:spcAft>
                <a:spcPts val="600"/>
              </a:spcAft>
              <a:defRPr sz="2400" b="1">
                <a:solidFill>
                  <a:srgbClr val="FFFF00"/>
                </a:solidFill>
              </a:defRPr>
            </a:lvl1pPr>
          </a:lstStyle>
          <a:p>
            <a:r>
              <a:rPr lang="en-US" b="0">
                <a:solidFill>
                  <a:schemeClr val="bg1"/>
                </a:solidFill>
              </a:rPr>
              <a:t>- </a:t>
            </a:r>
            <a:r>
              <a:rPr lang="vi-VN" b="0">
                <a:solidFill>
                  <a:schemeClr val="bg1"/>
                </a:solidFill>
              </a:rPr>
              <a:t>Nguyên phân và giảm phân là những quá trình giúp sinh vật </a:t>
            </a:r>
            <a:r>
              <a:rPr lang="vi-VN">
                <a:solidFill>
                  <a:srgbClr val="00FFFF"/>
                </a:solidFill>
              </a:rPr>
              <a:t>sinh trưởng, phát triển và sinh sản</a:t>
            </a:r>
            <a:r>
              <a:rPr lang="vi-VN" b="0">
                <a:solidFill>
                  <a:srgbClr val="00FFFF"/>
                </a:solidFill>
              </a:rPr>
              <a:t>. </a:t>
            </a:r>
            <a:endParaRPr lang="en-US" b="0">
              <a:solidFill>
                <a:srgbClr val="00FFFF"/>
              </a:solidFill>
            </a:endParaRPr>
          </a:p>
          <a:p>
            <a:r>
              <a:rPr lang="en-US" b="0">
                <a:solidFill>
                  <a:schemeClr val="bg1"/>
                </a:solidFill>
              </a:rPr>
              <a:t>- </a:t>
            </a:r>
            <a:r>
              <a:rPr lang="vi-VN" b="0">
                <a:solidFill>
                  <a:schemeClr val="bg1"/>
                </a:solidFill>
              </a:rPr>
              <a:t>Con người đã và đang ứng dụng các quá trình này vào thực tiễn trên những đối tượng sinh vật khác nhau.</a:t>
            </a:r>
            <a:endParaRPr lang="en-US" b="0">
              <a:solidFill>
                <a:schemeClr val="bg1"/>
              </a:solidFill>
            </a:endParaRPr>
          </a:p>
        </p:txBody>
      </p:sp>
    </p:spTree>
    <p:extLst>
      <p:ext uri="{BB962C8B-B14F-4D97-AF65-F5344CB8AC3E}">
        <p14:creationId xmlns:p14="http://schemas.microsoft.com/office/powerpoint/2010/main" val="1506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3" name="Group 2">
            <a:extLst>
              <a:ext uri="{FF2B5EF4-FFF2-40B4-BE49-F238E27FC236}">
                <a16:creationId xmlns:a16="http://schemas.microsoft.com/office/drawing/2014/main" id="{0D19B6EC-0CD4-F076-107B-2723B9A06374}"/>
              </a:ext>
            </a:extLst>
          </p:cNvPr>
          <p:cNvGrpSpPr/>
          <p:nvPr/>
        </p:nvGrpSpPr>
        <p:grpSpPr>
          <a:xfrm>
            <a:off x="1008792" y="1813810"/>
            <a:ext cx="10581474" cy="1175371"/>
            <a:chOff x="1044186" y="1921790"/>
            <a:chExt cx="10241280" cy="1175371"/>
          </a:xfrm>
        </p:grpSpPr>
        <p:sp>
          <p:nvSpPr>
            <p:cNvPr id="6" name="Rectangle: Rounded Corners 5">
              <a:extLst>
                <a:ext uri="{FF2B5EF4-FFF2-40B4-BE49-F238E27FC236}">
                  <a16:creationId xmlns:a16="http://schemas.microsoft.com/office/drawing/2014/main" id="{CE4B0FAF-4F59-149F-75C7-41579BB50652}"/>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5A934B-5FE8-F9D8-7B9A-5E6CD21FBECB}"/>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grpSp>
        <p:nvGrpSpPr>
          <p:cNvPr id="14" name="Group 13">
            <a:extLst>
              <a:ext uri="{FF2B5EF4-FFF2-40B4-BE49-F238E27FC236}">
                <a16:creationId xmlns:a16="http://schemas.microsoft.com/office/drawing/2014/main" id="{53D9EE12-2F6B-B28E-E215-433D6E9DB665}"/>
              </a:ext>
            </a:extLst>
          </p:cNvPr>
          <p:cNvGrpSpPr/>
          <p:nvPr/>
        </p:nvGrpSpPr>
        <p:grpSpPr>
          <a:xfrm>
            <a:off x="1008792" y="3212633"/>
            <a:ext cx="10581474" cy="2562836"/>
            <a:chOff x="1008792" y="3212633"/>
            <a:chExt cx="10581474" cy="2562836"/>
          </a:xfrm>
        </p:grpSpPr>
        <p:sp>
          <p:nvSpPr>
            <p:cNvPr id="10" name="Rectangle: Rounded Corners 9">
              <a:extLst>
                <a:ext uri="{FF2B5EF4-FFF2-40B4-BE49-F238E27FC236}">
                  <a16:creationId xmlns:a16="http://schemas.microsoft.com/office/drawing/2014/main" id="{7EF2D03E-7C02-3965-7943-B213F5545012}"/>
                </a:ext>
              </a:extLst>
            </p:cNvPr>
            <p:cNvSpPr/>
            <p:nvPr/>
          </p:nvSpPr>
          <p:spPr>
            <a:xfrm>
              <a:off x="1008792" y="3212633"/>
              <a:ext cx="10581474" cy="256283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8E3418-7267-F48F-2AB7-3A5E6FE5AE19}"/>
                </a:ext>
              </a:extLst>
            </p:cNvPr>
            <p:cNvSpPr txBox="1"/>
            <p:nvPr/>
          </p:nvSpPr>
          <p:spPr>
            <a:xfrm>
              <a:off x="1167085" y="3360279"/>
              <a:ext cx="10130180" cy="2267544"/>
            </a:xfrm>
            <a:prstGeom prst="rect">
              <a:avLst/>
            </a:prstGeom>
            <a:noFill/>
          </p:spPr>
          <p:txBody>
            <a:bodyPr wrap="square">
              <a:spAutoFit/>
            </a:bodyPr>
            <a:lstStyle/>
            <a:p>
              <a:pPr algn="just">
                <a:lnSpc>
                  <a:spcPct val="120000"/>
                </a:lnSpc>
              </a:pPr>
              <a:r>
                <a:rPr lang="vi-VN" sz="2400"/>
                <a:t>– Nuôi cấy mô thực vật, giúp nhân số lượng lớn cây có cùng kiểu gene.</a:t>
              </a:r>
            </a:p>
            <a:p>
              <a:pPr algn="just">
                <a:lnSpc>
                  <a:spcPct val="120000"/>
                </a:lnSpc>
              </a:pPr>
              <a:r>
                <a:rPr lang="vi-VN" sz="2400"/>
                <a:t>– Nuôi cấy tế bào phôi tạo ngân hàng tế bào gốc sử dụng trong điều trị bệnh ở người.</a:t>
              </a:r>
            </a:p>
            <a:p>
              <a:pPr algn="just">
                <a:lnSpc>
                  <a:spcPct val="120000"/>
                </a:lnSpc>
              </a:pPr>
              <a:r>
                <a:rPr lang="vi-VN" sz="2400"/>
                <a:t>– Thụ tinh trong ống nghiệm phục vụ chuyên khoa y học hiếm muộn. </a:t>
              </a:r>
              <a:endParaRPr lang="en-US" sz="2400"/>
            </a:p>
            <a:p>
              <a:pPr algn="just">
                <a:lnSpc>
                  <a:spcPct val="120000"/>
                </a:lnSpc>
              </a:pPr>
              <a:r>
                <a:rPr lang="vi-VN" sz="2400"/>
                <a:t>– Nuôi cấy tế bào ung thư phục vụ nghiên cứu khoa học.</a:t>
              </a:r>
            </a:p>
          </p:txBody>
        </p:sp>
      </p:grpSp>
    </p:spTree>
    <p:extLst>
      <p:ext uri="{BB962C8B-B14F-4D97-AF65-F5344CB8AC3E}">
        <p14:creationId xmlns:p14="http://schemas.microsoft.com/office/powerpoint/2010/main" val="30320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mô thực vật, giúp nhân số lượng lớn cây có cùng kiểu gene</a:t>
            </a:r>
            <a:endParaRPr lang="en-US" sz="2400" b="1"/>
          </a:p>
        </p:txBody>
      </p:sp>
      <p:pic>
        <p:nvPicPr>
          <p:cNvPr id="2060" name="Picture 12" descr="Công ty TNHH Công nghệ NHONHO | Tổ chức KH và CN">
            <a:extLst>
              <a:ext uri="{FF2B5EF4-FFF2-40B4-BE49-F238E27FC236}">
                <a16:creationId xmlns:a16="http://schemas.microsoft.com/office/drawing/2014/main" id="{25FDAB60-9A3F-E371-6B46-6D42CEB95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86"/>
          <a:stretch/>
        </p:blipFill>
        <p:spPr bwMode="auto">
          <a:xfrm>
            <a:off x="1980642" y="1427513"/>
            <a:ext cx="8378691" cy="46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wipe(down)">
                                      <p:cBhvr>
                                        <p:cTn id="15"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Nuôi cấy tế bào phôi tạo ngân hàng tế bào gốc sử dụng trong điều trị bệnh</a:t>
            </a:r>
            <a:endParaRPr lang="en-US" sz="2400" b="1"/>
          </a:p>
        </p:txBody>
      </p:sp>
      <p:pic>
        <p:nvPicPr>
          <p:cNvPr id="5122" name="Picture 2" descr="Các loại tế bào gốc phổ biến và cách phân loại chúng">
            <a:extLst>
              <a:ext uri="{FF2B5EF4-FFF2-40B4-BE49-F238E27FC236}">
                <a16:creationId xmlns:a16="http://schemas.microsoft.com/office/drawing/2014/main" id="{6E5A50BA-B3A5-1162-5034-9ED15ECF2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4"/>
          <a:stretch/>
        </p:blipFill>
        <p:spPr bwMode="auto">
          <a:xfrm>
            <a:off x="2132817" y="1433545"/>
            <a:ext cx="7926365" cy="468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Thụ tinh trong ống nghiệm phục vụ chuyên khoa y học hiếm muộn </a:t>
            </a:r>
            <a:endParaRPr lang="en-US" sz="2400" b="1"/>
          </a:p>
        </p:txBody>
      </p:sp>
      <p:pic>
        <p:nvPicPr>
          <p:cNvPr id="4098" name="Picture 2" descr="Thụ tinh ống nghiệm IVF là gì? Lợi ích và quy trình thực hiện">
            <a:extLst>
              <a:ext uri="{FF2B5EF4-FFF2-40B4-BE49-F238E27FC236}">
                <a16:creationId xmlns:a16="http://schemas.microsoft.com/office/drawing/2014/main" id="{DA1FBD3D-3CE4-6478-FBD9-D360E739D9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2755257" y="1423232"/>
            <a:ext cx="6829461" cy="469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tế bào ung thư phục vụ nghiên cứu khoa học</a:t>
            </a:r>
            <a:endParaRPr lang="en-US" sz="2400" b="1"/>
          </a:p>
        </p:txBody>
      </p:sp>
      <p:pic>
        <p:nvPicPr>
          <p:cNvPr id="3074" name="Picture 2" descr="Patient-Derived Human Primary Cancer Cells">
            <a:extLst>
              <a:ext uri="{FF2B5EF4-FFF2-40B4-BE49-F238E27FC236}">
                <a16:creationId xmlns:a16="http://schemas.microsoft.com/office/drawing/2014/main" id="{73E135E6-5A58-B5A8-9321-80246E974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6285" y="1412093"/>
            <a:ext cx="4774791" cy="4774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uorescence microscopy of stress fibers in breast cancer cells stock photo">
            <a:extLst>
              <a:ext uri="{FF2B5EF4-FFF2-40B4-BE49-F238E27FC236}">
                <a16:creationId xmlns:a16="http://schemas.microsoft.com/office/drawing/2014/main" id="{8B16670D-466E-71BA-9967-A85D15D121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0"/>
          <a:stretch/>
        </p:blipFill>
        <p:spPr bwMode="auto">
          <a:xfrm>
            <a:off x="1740924" y="1412093"/>
            <a:ext cx="3815901" cy="47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ông ty TNHH Công nghệ NHONHO | Tổ chức KH và CN">
            <a:extLst>
              <a:ext uri="{FF2B5EF4-FFF2-40B4-BE49-F238E27FC236}">
                <a16:creationId xmlns:a16="http://schemas.microsoft.com/office/drawing/2014/main" id="{1C53A871-3794-055A-493E-0364782DF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24271" y="1682898"/>
            <a:ext cx="3266881" cy="2380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pic>
        <p:nvPicPr>
          <p:cNvPr id="7" name="Picture 6">
            <a:extLst>
              <a:ext uri="{FF2B5EF4-FFF2-40B4-BE49-F238E27FC236}">
                <a16:creationId xmlns:a16="http://schemas.microsoft.com/office/drawing/2014/main" id="{E22AB276-7A56-25E5-FF3D-61382D8CB853}"/>
              </a:ext>
            </a:extLst>
          </p:cNvPr>
          <p:cNvPicPr>
            <a:picLocks noChangeAspect="1"/>
          </p:cNvPicPr>
          <p:nvPr/>
        </p:nvPicPr>
        <p:blipFill>
          <a:blip r:embed="rId3"/>
          <a:stretch>
            <a:fillRect/>
          </a:stretch>
        </p:blipFill>
        <p:spPr>
          <a:xfrm>
            <a:off x="3481054" y="1682898"/>
            <a:ext cx="3129675" cy="2380316"/>
          </a:xfrm>
          <a:prstGeom prst="rect">
            <a:avLst/>
          </a:prstGeom>
        </p:spPr>
      </p:pic>
      <p:pic>
        <p:nvPicPr>
          <p:cNvPr id="2" name="Picture 2" descr="Thụ tinh ống nghiệm IVF là gì? Lợi ích và quy trình thực hiện">
            <a:extLst>
              <a:ext uri="{FF2B5EF4-FFF2-40B4-BE49-F238E27FC236}">
                <a16:creationId xmlns:a16="http://schemas.microsoft.com/office/drawing/2014/main" id="{881D1BC8-5199-23A1-F5D9-1A721A354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1" t="7509" r="15549" b="3892"/>
          <a:stretch/>
        </p:blipFill>
        <p:spPr bwMode="auto">
          <a:xfrm>
            <a:off x="6703059" y="1682897"/>
            <a:ext cx="2834558" cy="2380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tient-Derived Human Primary Cancer Cells">
            <a:extLst>
              <a:ext uri="{FF2B5EF4-FFF2-40B4-BE49-F238E27FC236}">
                <a16:creationId xmlns:a16="http://schemas.microsoft.com/office/drawing/2014/main" id="{77F60C41-C1C6-DC45-3B22-3381199A6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29947" y="1682897"/>
            <a:ext cx="2380316" cy="2380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77B351-E129-C726-6B29-FA6FEFE7EF12}"/>
              </a:ext>
            </a:extLst>
          </p:cNvPr>
          <p:cNvSpPr txBox="1"/>
          <p:nvPr/>
        </p:nvSpPr>
        <p:spPr>
          <a:xfrm>
            <a:off x="124271" y="4225756"/>
            <a:ext cx="3266881" cy="1320298"/>
          </a:xfrm>
          <a:prstGeom prst="rect">
            <a:avLst/>
          </a:prstGeom>
          <a:noFill/>
        </p:spPr>
        <p:txBody>
          <a:bodyPr wrap="square">
            <a:spAutoFit/>
          </a:bodyPr>
          <a:lstStyle/>
          <a:p>
            <a:pPr algn="ctr">
              <a:lnSpc>
                <a:spcPct val="125000"/>
              </a:lnSpc>
            </a:pPr>
            <a:r>
              <a:rPr lang="vi-VN" sz="2200"/>
              <a:t>a) Nuôi cấy mô thực vật giúp nhân số lượng lớn cây có cùng kiểu gene</a:t>
            </a:r>
            <a:endParaRPr lang="en-US" sz="2200"/>
          </a:p>
        </p:txBody>
      </p:sp>
      <p:sp>
        <p:nvSpPr>
          <p:cNvPr id="9" name="TextBox 8">
            <a:extLst>
              <a:ext uri="{FF2B5EF4-FFF2-40B4-BE49-F238E27FC236}">
                <a16:creationId xmlns:a16="http://schemas.microsoft.com/office/drawing/2014/main" id="{6EFEDE2C-661A-71AA-E1AF-BAE1C8756553}"/>
              </a:ext>
            </a:extLst>
          </p:cNvPr>
          <p:cNvSpPr txBox="1"/>
          <p:nvPr/>
        </p:nvSpPr>
        <p:spPr>
          <a:xfrm>
            <a:off x="3481054" y="4225754"/>
            <a:ext cx="3129675" cy="1743491"/>
          </a:xfrm>
          <a:prstGeom prst="rect">
            <a:avLst/>
          </a:prstGeom>
          <a:noFill/>
        </p:spPr>
        <p:txBody>
          <a:bodyPr wrap="square">
            <a:spAutoFit/>
          </a:bodyPr>
          <a:lstStyle/>
          <a:p>
            <a:pPr algn="ctr">
              <a:lnSpc>
                <a:spcPct val="125000"/>
              </a:lnSpc>
            </a:pPr>
            <a:r>
              <a:rPr lang="vi-VN" sz="2200"/>
              <a:t>b) Nuôi cấy tế bào phôi tạo ngân hàng tế bào gốc sử dụng trong điều trị bệnh ở người</a:t>
            </a:r>
            <a:endParaRPr lang="en-US" sz="2200"/>
          </a:p>
        </p:txBody>
      </p:sp>
      <p:sp>
        <p:nvSpPr>
          <p:cNvPr id="10" name="TextBox 9">
            <a:extLst>
              <a:ext uri="{FF2B5EF4-FFF2-40B4-BE49-F238E27FC236}">
                <a16:creationId xmlns:a16="http://schemas.microsoft.com/office/drawing/2014/main" id="{7F0BB4B7-2C42-F1F8-E2A8-7CDF8F21CE90}"/>
              </a:ext>
            </a:extLst>
          </p:cNvPr>
          <p:cNvSpPr txBox="1"/>
          <p:nvPr/>
        </p:nvSpPr>
        <p:spPr>
          <a:xfrm>
            <a:off x="6700632" y="4225754"/>
            <a:ext cx="2834558" cy="1743491"/>
          </a:xfrm>
          <a:prstGeom prst="rect">
            <a:avLst/>
          </a:prstGeom>
          <a:noFill/>
        </p:spPr>
        <p:txBody>
          <a:bodyPr wrap="square">
            <a:spAutoFit/>
          </a:bodyPr>
          <a:lstStyle/>
          <a:p>
            <a:pPr algn="ctr">
              <a:lnSpc>
                <a:spcPct val="125000"/>
              </a:lnSpc>
            </a:pPr>
            <a:r>
              <a:rPr lang="vi-VN" sz="2200"/>
              <a:t>c) Thụ tinh trong ống nghiệm phục vụ chuyên khoa y học hiếm muộn</a:t>
            </a:r>
            <a:endParaRPr lang="en-US" sz="2200"/>
          </a:p>
        </p:txBody>
      </p:sp>
      <p:sp>
        <p:nvSpPr>
          <p:cNvPr id="11" name="TextBox 10">
            <a:extLst>
              <a:ext uri="{FF2B5EF4-FFF2-40B4-BE49-F238E27FC236}">
                <a16:creationId xmlns:a16="http://schemas.microsoft.com/office/drawing/2014/main" id="{962EBC22-FA74-FE32-8806-5322FF48B96A}"/>
              </a:ext>
            </a:extLst>
          </p:cNvPr>
          <p:cNvSpPr txBox="1"/>
          <p:nvPr/>
        </p:nvSpPr>
        <p:spPr>
          <a:xfrm>
            <a:off x="9625093" y="4225754"/>
            <a:ext cx="2380316" cy="1743491"/>
          </a:xfrm>
          <a:prstGeom prst="rect">
            <a:avLst/>
          </a:prstGeom>
          <a:noFill/>
        </p:spPr>
        <p:txBody>
          <a:bodyPr wrap="square">
            <a:spAutoFit/>
          </a:bodyPr>
          <a:lstStyle/>
          <a:p>
            <a:pPr algn="ctr">
              <a:lnSpc>
                <a:spcPct val="125000"/>
              </a:lnSpc>
            </a:pPr>
            <a:r>
              <a:rPr lang="vi-VN" sz="2200"/>
              <a:t>d) Nuôi cấy tế bào ung thư phục vụ nghiên cứu khoa học</a:t>
            </a:r>
            <a:endParaRPr lang="en-US" sz="2200"/>
          </a:p>
        </p:txBody>
      </p:sp>
      <p:sp>
        <p:nvSpPr>
          <p:cNvPr id="13" name="TextBox 12">
            <a:extLst>
              <a:ext uri="{FF2B5EF4-FFF2-40B4-BE49-F238E27FC236}">
                <a16:creationId xmlns:a16="http://schemas.microsoft.com/office/drawing/2014/main" id="{C18B03C9-49CE-F186-9909-19AFAF48ECD9}"/>
              </a:ext>
            </a:extLst>
          </p:cNvPr>
          <p:cNvSpPr txBox="1"/>
          <p:nvPr/>
        </p:nvSpPr>
        <p:spPr>
          <a:xfrm>
            <a:off x="488360" y="6131785"/>
            <a:ext cx="11363256" cy="473912"/>
          </a:xfrm>
          <a:prstGeom prst="rect">
            <a:avLst/>
          </a:prstGeom>
          <a:noFill/>
        </p:spPr>
        <p:txBody>
          <a:bodyPr wrap="square">
            <a:spAutoFit/>
          </a:bodyPr>
          <a:lstStyle>
            <a:defPPr>
              <a:defRPr lang="en-US"/>
            </a:defPPr>
            <a:lvl1pPr algn="ctr">
              <a:lnSpc>
                <a:spcPct val="125000"/>
              </a:lnSpc>
              <a:defRPr sz="2200"/>
            </a:lvl1pPr>
          </a:lstStyle>
          <a:p>
            <a:r>
              <a:rPr lang="en-US" b="1" i="1"/>
              <a:t>Một số công nghệ ứng dụng nguyên phân, giảm phân và thụ tinh trong thực tiễn</a:t>
            </a:r>
          </a:p>
        </p:txBody>
      </p:sp>
    </p:spTree>
    <p:extLst>
      <p:ext uri="{BB962C8B-B14F-4D97-AF65-F5344CB8AC3E}">
        <p14:creationId xmlns:p14="http://schemas.microsoft.com/office/powerpoint/2010/main" val="2960162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281692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nguyên phân gồm: </a:t>
            </a:r>
            <a:r>
              <a:rPr lang="vi-VN" sz="2400"/>
              <a:t>(a) Nuôi cấy mô thực vật giúp nhân số lượng cây lớn cùng kiểu gene, (b) Nuôi cấy tế bào phôi tạo ngân hàng tế bào gốc sử dụng trong điều trị bệnh ở người, (d) Nuôi cấy tế bào ung thư phục vụ nghiên cứu khoa học.</a:t>
            </a:r>
            <a:endParaRPr lang="en-US" sz="2400"/>
          </a:p>
        </p:txBody>
      </p:sp>
      <p:pic>
        <p:nvPicPr>
          <p:cNvPr id="14" name="Picture 4" descr="Công ty TNHH Công nghệ NHONHO | Tổ chức KH và CN">
            <a:extLst>
              <a:ext uri="{FF2B5EF4-FFF2-40B4-BE49-F238E27FC236}">
                <a16:creationId xmlns:a16="http://schemas.microsoft.com/office/drawing/2014/main" id="{C884C27C-5516-ADEC-8239-91223B348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155339" y="4245360"/>
            <a:ext cx="3266881" cy="2380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2D1F92-4274-BAB0-B8C0-CCDEA02D6D48}"/>
              </a:ext>
            </a:extLst>
          </p:cNvPr>
          <p:cNvPicPr>
            <a:picLocks noChangeAspect="1"/>
          </p:cNvPicPr>
          <p:nvPr/>
        </p:nvPicPr>
        <p:blipFill>
          <a:blip r:embed="rId3"/>
          <a:stretch>
            <a:fillRect/>
          </a:stretch>
        </p:blipFill>
        <p:spPr>
          <a:xfrm>
            <a:off x="4640107" y="4239407"/>
            <a:ext cx="3129675" cy="2380316"/>
          </a:xfrm>
          <a:prstGeom prst="rect">
            <a:avLst/>
          </a:prstGeom>
        </p:spPr>
      </p:pic>
      <p:pic>
        <p:nvPicPr>
          <p:cNvPr id="16" name="Picture 15" descr="Patient-Derived Human Primary Cancer Cells">
            <a:extLst>
              <a:ext uri="{FF2B5EF4-FFF2-40B4-BE49-F238E27FC236}">
                <a16:creationId xmlns:a16="http://schemas.microsoft.com/office/drawing/2014/main" id="{2ACF7AB5-3792-A8A3-7B31-D85F9745C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87669" y="4239407"/>
            <a:ext cx="2380316" cy="238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189359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giảm phân và thụ tinh: </a:t>
            </a:r>
            <a:r>
              <a:rPr lang="vi-VN" sz="2400"/>
              <a:t>(c) Thụ tinh trong ống nghiệm phục vụ chuyên khoa y học hiếm muộn.</a:t>
            </a:r>
            <a:endParaRPr lang="en-US" sz="2400"/>
          </a:p>
        </p:txBody>
      </p:sp>
      <p:sp>
        <p:nvSpPr>
          <p:cNvPr id="2" name="AutoShape 2" descr="Chuyển phôi có đau không? Hiểu rõ quy trình và cảm giác khi thực hiện 2">
            <a:extLst>
              <a:ext uri="{FF2B5EF4-FFF2-40B4-BE49-F238E27FC236}">
                <a16:creationId xmlns:a16="http://schemas.microsoft.com/office/drawing/2014/main" id="{13E23261-EAA4-A944-1E8C-AEFE025C5E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ụ tinh ống nghiệm IVF là gì? Lợi ích và quy trình thực hiện">
            <a:extLst>
              <a:ext uri="{FF2B5EF4-FFF2-40B4-BE49-F238E27FC236}">
                <a16:creationId xmlns:a16="http://schemas.microsoft.com/office/drawing/2014/main" id="{F03E6A1C-ECDD-74CA-CAE9-3A3839324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1640907" y="3428999"/>
            <a:ext cx="4801800" cy="3302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ột chu kỳ thụ tinh ống nghiệm diễn ra như thế nào? | Vinmec">
            <a:extLst>
              <a:ext uri="{FF2B5EF4-FFF2-40B4-BE49-F238E27FC236}">
                <a16:creationId xmlns:a16="http://schemas.microsoft.com/office/drawing/2014/main" id="{D2129BAA-8A6F-A6A8-4CA0-F198DA90C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5" y="3428999"/>
            <a:ext cx="4950080" cy="33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arn(inVertic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294726" cy="110158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7" y="2409230"/>
            <a:ext cx="9215596" cy="937949"/>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1. </a:t>
            </a:r>
            <a:r>
              <a:rPr lang="en-US">
                <a:solidFill>
                  <a:schemeClr val="tx1"/>
                </a:solidFill>
              </a:rPr>
              <a:t>Cho biết từ một tế bào mẹ, qua một lần nguyên phân tạo ra bao nhiêu tế bào con?</a:t>
            </a:r>
          </a:p>
        </p:txBody>
      </p:sp>
      <p:pic>
        <p:nvPicPr>
          <p:cNvPr id="3" name="Picture 2" descr="Mitosis and Meiosis - Morales Biology">
            <a:extLst>
              <a:ext uri="{FF2B5EF4-FFF2-40B4-BE49-F238E27FC236}">
                <a16:creationId xmlns:a16="http://schemas.microsoft.com/office/drawing/2014/main" id="{00326D40-A75D-E339-AD08-AEFE790E7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11" y="3542369"/>
            <a:ext cx="4210260" cy="2587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Pic Cell Drawings">
            <a:extLst>
              <a:ext uri="{FF2B5EF4-FFF2-40B4-BE49-F238E27FC236}">
                <a16:creationId xmlns:a16="http://schemas.microsoft.com/office/drawing/2014/main" id="{1EC28419-65F7-AEC5-D300-2A310BA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27" y="3677187"/>
            <a:ext cx="3171862" cy="2378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F0F1B-BEB6-2C4A-C3B2-E3EA99FF1A66}"/>
              </a:ext>
            </a:extLst>
          </p:cNvPr>
          <p:cNvSpPr txBox="1"/>
          <p:nvPr/>
        </p:nvSpPr>
        <p:spPr>
          <a:xfrm>
            <a:off x="1885740"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FFFF00"/>
                </a:solidFill>
              </a:rPr>
              <a:t>1 tế bào mẹ</a:t>
            </a:r>
            <a:endParaRPr lang="en-US">
              <a:solidFill>
                <a:srgbClr val="FFFF00"/>
              </a:solidFill>
            </a:endParaRPr>
          </a:p>
        </p:txBody>
      </p:sp>
      <p:sp>
        <p:nvSpPr>
          <p:cNvPr id="8" name="TextBox 7">
            <a:extLst>
              <a:ext uri="{FF2B5EF4-FFF2-40B4-BE49-F238E27FC236}">
                <a16:creationId xmlns:a16="http://schemas.microsoft.com/office/drawing/2014/main" id="{5A001D41-5A12-763B-C856-FACFA42E303E}"/>
              </a:ext>
            </a:extLst>
          </p:cNvPr>
          <p:cNvSpPr txBox="1"/>
          <p:nvPr/>
        </p:nvSpPr>
        <p:spPr>
          <a:xfrm>
            <a:off x="8074374"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00FFFF"/>
                </a:solidFill>
              </a:rPr>
              <a:t>2 tế bào con</a:t>
            </a:r>
            <a:endParaRPr lang="en-US">
              <a:solidFill>
                <a:srgbClr val="00FFFF"/>
              </a:solidFill>
            </a:endParaRPr>
          </a:p>
        </p:txBody>
      </p:sp>
      <p:sp>
        <p:nvSpPr>
          <p:cNvPr id="9" name="TextBox 8">
            <a:extLst>
              <a:ext uri="{FF2B5EF4-FFF2-40B4-BE49-F238E27FC236}">
                <a16:creationId xmlns:a16="http://schemas.microsoft.com/office/drawing/2014/main" id="{E7130E94-340C-D645-737E-B4B4429F5039}"/>
              </a:ext>
            </a:extLst>
          </p:cNvPr>
          <p:cNvSpPr txBox="1"/>
          <p:nvPr/>
        </p:nvSpPr>
        <p:spPr>
          <a:xfrm>
            <a:off x="4708212" y="4248612"/>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t>Nguyên phân</a:t>
            </a:r>
          </a:p>
        </p:txBody>
      </p:sp>
      <p:cxnSp>
        <p:nvCxnSpPr>
          <p:cNvPr id="11" name="Straight Arrow Connector 10">
            <a:extLst>
              <a:ext uri="{FF2B5EF4-FFF2-40B4-BE49-F238E27FC236}">
                <a16:creationId xmlns:a16="http://schemas.microsoft.com/office/drawing/2014/main" id="{F61FFB84-1BB7-F4D3-CC2E-03701F36C74A}"/>
              </a:ext>
            </a:extLst>
          </p:cNvPr>
          <p:cNvCxnSpPr/>
          <p:nvPr/>
        </p:nvCxnSpPr>
        <p:spPr>
          <a:xfrm>
            <a:off x="4823209" y="4943789"/>
            <a:ext cx="2020906" cy="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hicken Life Cycle — Adventures in the Schoolhouse">
            <a:extLst>
              <a:ext uri="{FF2B5EF4-FFF2-40B4-BE49-F238E27FC236}">
                <a16:creationId xmlns:a16="http://schemas.microsoft.com/office/drawing/2014/main" id="{A5546BDC-8A99-36B6-8007-351CD6027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3" r="7333"/>
          <a:stretch/>
        </p:blipFill>
        <p:spPr bwMode="auto">
          <a:xfrm>
            <a:off x="20096" y="0"/>
            <a:ext cx="596549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30A927B-95E2-6302-9289-FFAAB37AD97B}"/>
              </a:ext>
            </a:extLst>
          </p:cNvPr>
          <p:cNvGrpSpPr/>
          <p:nvPr/>
        </p:nvGrpSpPr>
        <p:grpSpPr>
          <a:xfrm>
            <a:off x="5883739" y="325534"/>
            <a:ext cx="5732157" cy="2518150"/>
            <a:chOff x="6345962" y="325534"/>
            <a:chExt cx="5732157" cy="2518150"/>
          </a:xfrm>
        </p:grpSpPr>
        <p:sp>
          <p:nvSpPr>
            <p:cNvPr id="12" name="Rectangle: Rounded Corners 11">
              <a:extLst>
                <a:ext uri="{FF2B5EF4-FFF2-40B4-BE49-F238E27FC236}">
                  <a16:creationId xmlns:a16="http://schemas.microsoft.com/office/drawing/2014/main" id="{4CC2C09D-A7C0-B066-A25C-83259BBDDD13}"/>
                </a:ext>
              </a:extLst>
            </p:cNvPr>
            <p:cNvSpPr/>
            <p:nvPr/>
          </p:nvSpPr>
          <p:spPr>
            <a:xfrm>
              <a:off x="6729077" y="699246"/>
              <a:ext cx="5349042" cy="2144438"/>
            </a:xfrm>
            <a:prstGeom prst="roundRect">
              <a:avLst>
                <a:gd name="adj" fmla="val 6667"/>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0B6DF0-257A-EE11-5847-4A3C87E8CBB4}"/>
                </a:ext>
              </a:extLst>
            </p:cNvPr>
            <p:cNvSpPr/>
            <p:nvPr/>
          </p:nvSpPr>
          <p:spPr>
            <a:xfrm>
              <a:off x="6470894" y="559398"/>
              <a:ext cx="630139" cy="112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tart button click color icon Royalty Free Vector Image">
              <a:extLst>
                <a:ext uri="{FF2B5EF4-FFF2-40B4-BE49-F238E27FC236}">
                  <a16:creationId xmlns:a16="http://schemas.microsoft.com/office/drawing/2014/main" id="{4668888E-4414-1B4E-184E-66D9E4D231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80" t="10510" r="28937" b="17960"/>
            <a:stretch/>
          </p:blipFill>
          <p:spPr bwMode="auto">
            <a:xfrm>
              <a:off x="6345962" y="325534"/>
              <a:ext cx="630139" cy="115399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a:extLst>
                <a:ext uri="{FF2B5EF4-FFF2-40B4-BE49-F238E27FC236}">
                  <a16:creationId xmlns:a16="http://schemas.microsoft.com/office/drawing/2014/main" id="{186FEC88-FDA7-70A3-418A-83F3096EE158}"/>
                </a:ext>
              </a:extLst>
            </p:cNvPr>
            <p:cNvSpPr/>
            <p:nvPr/>
          </p:nvSpPr>
          <p:spPr>
            <a:xfrm>
              <a:off x="7017661" y="615874"/>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79A8D96-A25D-8E62-6A15-7AD30A7EA990}"/>
                </a:ext>
              </a:extLst>
            </p:cNvPr>
            <p:cNvSpPr/>
            <p:nvPr/>
          </p:nvSpPr>
          <p:spPr>
            <a:xfrm>
              <a:off x="6645957" y="1521210"/>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40AE6D-AA8F-79B7-1196-8A8E7E1316F6}"/>
                </a:ext>
              </a:extLst>
            </p:cNvPr>
            <p:cNvSpPr txBox="1"/>
            <p:nvPr/>
          </p:nvSpPr>
          <p:spPr>
            <a:xfrm>
              <a:off x="7009192" y="824528"/>
              <a:ext cx="4952659" cy="1893595"/>
            </a:xfrm>
            <a:prstGeom prst="rect">
              <a:avLst/>
            </a:prstGeom>
            <a:noFill/>
          </p:spPr>
          <p:txBody>
            <a:bodyPr wrap="square">
              <a:spAutoFit/>
            </a:bodyPr>
            <a:lstStyle/>
            <a:p>
              <a:pPr algn="just">
                <a:lnSpc>
                  <a:spcPct val="125000"/>
                </a:lnSpc>
              </a:pPr>
              <a:r>
                <a:rPr lang="vi-VN" sz="2400" i="1"/>
                <a:t>Tại sao từ một quả trứng gà ban đầu chỉ chứa một tế bào hợp tử, sau thời gian được gà mẹ ấp sẽ nở ra một gà con gồm hàng tỉ tế bào?</a:t>
              </a:r>
            </a:p>
          </p:txBody>
        </p:sp>
      </p:grpSp>
      <p:sp>
        <p:nvSpPr>
          <p:cNvPr id="20" name="Rectangle: Rounded Corners 19">
            <a:extLst>
              <a:ext uri="{FF2B5EF4-FFF2-40B4-BE49-F238E27FC236}">
                <a16:creationId xmlns:a16="http://schemas.microsoft.com/office/drawing/2014/main" id="{00AB9A05-EA93-24A8-B861-026D1BEB42BD}"/>
              </a:ext>
            </a:extLst>
          </p:cNvPr>
          <p:cNvSpPr/>
          <p:nvPr/>
        </p:nvSpPr>
        <p:spPr>
          <a:xfrm>
            <a:off x="8212868" y="3374594"/>
            <a:ext cx="1457011" cy="411983"/>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sp>
        <p:nvSpPr>
          <p:cNvPr id="23" name="TextBox 22">
            <a:extLst>
              <a:ext uri="{FF2B5EF4-FFF2-40B4-BE49-F238E27FC236}">
                <a16:creationId xmlns:a16="http://schemas.microsoft.com/office/drawing/2014/main" id="{C4D35BF2-DE90-5031-FA5D-9555F349D28C}"/>
              </a:ext>
            </a:extLst>
          </p:cNvPr>
          <p:cNvSpPr txBox="1"/>
          <p:nvPr/>
        </p:nvSpPr>
        <p:spPr>
          <a:xfrm>
            <a:off x="5886465" y="3943342"/>
            <a:ext cx="6109815" cy="2355260"/>
          </a:xfrm>
          <a:prstGeom prst="rect">
            <a:avLst/>
          </a:prstGeom>
          <a:noFill/>
        </p:spPr>
        <p:txBody>
          <a:bodyPr wrap="square">
            <a:spAutoFit/>
          </a:bodyPr>
          <a:lstStyle>
            <a:defPPr>
              <a:defRPr lang="en-US"/>
            </a:defPPr>
            <a:lvl1pPr algn="just">
              <a:lnSpc>
                <a:spcPct val="125000"/>
              </a:lnSpc>
              <a:defRPr sz="2400" i="1"/>
            </a:lvl1pPr>
          </a:lstStyle>
          <a:p>
            <a:r>
              <a:rPr lang="vi-VN"/>
              <a:t>Trong thời gian được gà mẹ ấp, tế bào hợp tử trong trứng </a:t>
            </a:r>
            <a:r>
              <a:rPr lang="vi-VN" b="1">
                <a:solidFill>
                  <a:schemeClr val="accent3"/>
                </a:solidFill>
              </a:rPr>
              <a:t>nguyên phân liên tiếp và biệt hóa</a:t>
            </a:r>
            <a:r>
              <a:rPr lang="vi-VN" b="1"/>
              <a:t> </a:t>
            </a:r>
            <a:r>
              <a:rPr lang="vi-VN"/>
              <a:t>sẽ tạo ra số lượng lớn tế bào hình thành các cơ quan như mắt, da, lông,… và dần hình thành gà con hoàn chỉnh.</a:t>
            </a:r>
            <a:endParaRPr lang="en-US"/>
          </a:p>
        </p:txBody>
      </p:sp>
    </p:spTree>
    <p:extLst>
      <p:ext uri="{BB962C8B-B14F-4D97-AF65-F5344CB8AC3E}">
        <p14:creationId xmlns:p14="http://schemas.microsoft.com/office/powerpoint/2010/main" val="2184235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D43662-80BC-70BE-58B7-2BE64EE14AA8}"/>
              </a:ext>
            </a:extLst>
          </p:cNvPr>
          <p:cNvSpPr/>
          <p:nvPr/>
        </p:nvSpPr>
        <p:spPr>
          <a:xfrm>
            <a:off x="0" y="1722612"/>
            <a:ext cx="12264760" cy="513538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102FA1-433D-9F5E-9BB0-72EF30B258F0}"/>
              </a:ext>
            </a:extLst>
          </p:cNvPr>
          <p:cNvSpPr txBox="1"/>
          <p:nvPr/>
        </p:nvSpPr>
        <p:spPr>
          <a:xfrm>
            <a:off x="393782" y="2002943"/>
            <a:ext cx="11493418" cy="4703980"/>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300" b="1"/>
              <a:t>Nguyên phân </a:t>
            </a:r>
            <a:r>
              <a:rPr lang="vi-VN" sz="2300"/>
              <a:t>là hình thức phân chia tế bào mà trong đó các tế bào con được tạo ra có bộ NST giống nhau và giống tế bào mẹ ban đầu.</a:t>
            </a:r>
          </a:p>
          <a:p>
            <a:pPr marL="342900" indent="-342900" algn="just">
              <a:lnSpc>
                <a:spcPct val="125000"/>
              </a:lnSpc>
              <a:spcAft>
                <a:spcPts val="600"/>
              </a:spcAft>
              <a:buFont typeface="Wingdings" panose="05000000000000000000" pitchFamily="2" charset="2"/>
              <a:buChar char="v"/>
            </a:pPr>
            <a:r>
              <a:rPr lang="vi-VN" sz="2300" b="1"/>
              <a:t>Giảm phân </a:t>
            </a:r>
            <a:r>
              <a:rPr lang="vi-VN" sz="2300"/>
              <a:t>là hình thức phân bào diễn ra ở các tế bào tham gia sinh sản hữu tính, từ một tế bào mẹ tạo ra bốn tế bào con có số lượng NST giảm đi một nửa, các tế bào con chứa tổ hợp NST khác nhau.</a:t>
            </a:r>
          </a:p>
          <a:p>
            <a:pPr marL="342900" indent="-342900" algn="just">
              <a:lnSpc>
                <a:spcPct val="125000"/>
              </a:lnSpc>
              <a:spcAft>
                <a:spcPts val="600"/>
              </a:spcAft>
              <a:buFont typeface="Wingdings" panose="05000000000000000000" pitchFamily="2" charset="2"/>
              <a:buChar char="v"/>
            </a:pPr>
            <a:r>
              <a:rPr lang="vi-VN" sz="2300" b="1"/>
              <a:t>Sự phối hợp giữa nguyên phân, giảm phân và thụ tinh </a:t>
            </a:r>
            <a:r>
              <a:rPr lang="vi-VN" sz="2300"/>
              <a:t>là cơ chế duy trì bộ NST đặc trưng của loài qua các thế hệ tế bào và qua các thế hệ cơ thể. Giảm phân và thụ tinh là hai cơ chế làm xuất hiện các biến dị tổ hợp ở các loài sinh sản hữu tính.</a:t>
            </a:r>
          </a:p>
          <a:p>
            <a:pPr marL="342900" indent="-342900" algn="just">
              <a:lnSpc>
                <a:spcPct val="125000"/>
              </a:lnSpc>
              <a:spcAft>
                <a:spcPts val="600"/>
              </a:spcAft>
              <a:buFont typeface="Wingdings" panose="05000000000000000000" pitchFamily="2" charset="2"/>
              <a:buChar char="v"/>
            </a:pPr>
            <a:r>
              <a:rPr lang="vi-VN" sz="2300" b="1"/>
              <a:t>NST</a:t>
            </a:r>
            <a:r>
              <a:rPr lang="vi-VN" sz="2300"/>
              <a:t> vừa là vật chất mang thông tin di truyền, vừa là đơn vị truyền đạt vật chất di truyền qua các thế hệ tế bào và cơ thể.</a:t>
            </a:r>
            <a:endParaRPr lang="en-US" sz="2300"/>
          </a:p>
        </p:txBody>
      </p:sp>
      <p:sp>
        <p:nvSpPr>
          <p:cNvPr id="7" name="Rectangle: Rounded Corners 6">
            <a:extLst>
              <a:ext uri="{FF2B5EF4-FFF2-40B4-BE49-F238E27FC236}">
                <a16:creationId xmlns:a16="http://schemas.microsoft.com/office/drawing/2014/main" id="{313443F0-F421-A9DC-9A12-65BAA378DE7D}"/>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2"/>
                </a:solidFill>
              </a:rPr>
              <a:t>EM ĐÃ HỌC</a:t>
            </a:r>
          </a:p>
        </p:txBody>
      </p:sp>
    </p:spTree>
    <p:extLst>
      <p:ext uri="{BB962C8B-B14F-4D97-AF65-F5344CB8AC3E}">
        <p14:creationId xmlns:p14="http://schemas.microsoft.com/office/powerpoint/2010/main" val="15076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4" name="TextBox 3">
            <a:extLst>
              <a:ext uri="{FF2B5EF4-FFF2-40B4-BE49-F238E27FC236}">
                <a16:creationId xmlns:a16="http://schemas.microsoft.com/office/drawing/2014/main" id="{EB237D56-B3F9-F059-A60A-6C235A6236D3}"/>
              </a:ext>
            </a:extLst>
          </p:cNvPr>
          <p:cNvSpPr txBox="1"/>
          <p:nvPr/>
        </p:nvSpPr>
        <p:spPr>
          <a:xfrm>
            <a:off x="4148229" y="1041076"/>
            <a:ext cx="7768468" cy="5576783"/>
          </a:xfrm>
          <a:prstGeom prst="rect">
            <a:avLst/>
          </a:prstGeom>
          <a:noFill/>
        </p:spPr>
        <p:txBody>
          <a:bodyPr wrap="square">
            <a:spAutoFit/>
          </a:bodyPr>
          <a:lstStyle/>
          <a:p>
            <a:pPr algn="just">
              <a:lnSpc>
                <a:spcPct val="120000"/>
              </a:lnSpc>
            </a:pPr>
            <a:r>
              <a:rPr lang="en-US" sz="2300" b="1">
                <a:latin typeface="Times New Roman" panose="02020603050405020304" pitchFamily="18" charset="0"/>
                <a:cs typeface="Times New Roman" panose="02020603050405020304" pitchFamily="18" charset="0"/>
              </a:rPr>
              <a:t>Câu 1.</a:t>
            </a:r>
            <a:r>
              <a:rPr lang="vi-VN" sz="2300" b="1">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Phát biểu nào dưới đây </a:t>
            </a:r>
            <a:r>
              <a:rPr lang="vi-VN" sz="2300" b="1">
                <a:latin typeface="Times New Roman" panose="02020603050405020304" pitchFamily="18" charset="0"/>
                <a:cs typeface="Times New Roman" panose="02020603050405020304" pitchFamily="18" charset="0"/>
              </a:rPr>
              <a:t>không</a:t>
            </a:r>
            <a:r>
              <a:rPr lang="vi-VN" sz="2300">
                <a:latin typeface="Times New Roman" panose="02020603050405020304" pitchFamily="18" charset="0"/>
                <a:cs typeface="Times New Roman" panose="02020603050405020304" pitchFamily="18" charset="0"/>
              </a:rPr>
              <a:t> đúng?</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xảy ra ở tế bào mô phân sinh rễ hành.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Nguyên phân phân chia bộ nhiễm sắc thể kép thành hai bộ nhiễm sắc thể giống nhau.</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Cơ thể đa bào lớn lên nhờ các tế bào 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Giảm phân chỉ có ở loài sinh sản hữu tính.</a:t>
            </a:r>
          </a:p>
          <a:p>
            <a:pPr algn="just">
              <a:lnSpc>
                <a:spcPct val="120000"/>
              </a:lnSpc>
            </a:pPr>
            <a:endParaRPr lang="en-US" sz="2300" b="1">
              <a:latin typeface="Times New Roman" panose="02020603050405020304" pitchFamily="18" charset="0"/>
              <a:cs typeface="Times New Roman" panose="02020603050405020304" pitchFamily="18" charset="0"/>
            </a:endParaRPr>
          </a:p>
          <a:p>
            <a:pPr algn="just">
              <a:lnSpc>
                <a:spcPct val="120000"/>
              </a:lnSpc>
            </a:pPr>
            <a:r>
              <a:rPr lang="en-US" sz="2300" b="1">
                <a:latin typeface="Times New Roman" panose="02020603050405020304" pitchFamily="18" charset="0"/>
                <a:cs typeface="Times New Roman" panose="02020603050405020304" pitchFamily="18" charset="0"/>
              </a:rPr>
              <a:t>Câu 2. </a:t>
            </a:r>
            <a:r>
              <a:rPr lang="vi-VN" sz="2300">
                <a:latin typeface="Times New Roman" panose="02020603050405020304" pitchFamily="18" charset="0"/>
                <a:cs typeface="Times New Roman" panose="02020603050405020304" pitchFamily="18" charset="0"/>
              </a:rPr>
              <a:t>Ở các loài sinh sản vô tính, sự truyền vật chất di truyền qua các thế hệ cơ thể là nhờ quá trình nào dưới đây?</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và thụ tinh.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Giảm phân.</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Nguyên phân, giảm phân và thụ tinh.</a:t>
            </a:r>
            <a:endParaRPr lang="en-US" sz="23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942321F-5EA0-3DDD-18AB-179F67867917}"/>
              </a:ext>
            </a:extLst>
          </p:cNvPr>
          <p:cNvSpPr/>
          <p:nvPr/>
        </p:nvSpPr>
        <p:spPr>
          <a:xfrm>
            <a:off x="4148229" y="1551530"/>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97EB2E-36A2-C670-BC71-DF2B335C7C88}"/>
              </a:ext>
            </a:extLst>
          </p:cNvPr>
          <p:cNvSpPr/>
          <p:nvPr/>
        </p:nvSpPr>
        <p:spPr>
          <a:xfrm>
            <a:off x="4148229" y="5728274"/>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96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5" name="TextBox 4">
            <a:extLst>
              <a:ext uri="{FF2B5EF4-FFF2-40B4-BE49-F238E27FC236}">
                <a16:creationId xmlns:a16="http://schemas.microsoft.com/office/drawing/2014/main" id="{464C27ED-AB3A-0C18-1640-94371710509F}"/>
              </a:ext>
            </a:extLst>
          </p:cNvPr>
          <p:cNvSpPr txBox="1"/>
          <p:nvPr/>
        </p:nvSpPr>
        <p:spPr>
          <a:xfrm>
            <a:off x="4052858" y="1130107"/>
            <a:ext cx="7887436" cy="5338384"/>
          </a:xfrm>
          <a:prstGeom prst="rect">
            <a:avLst/>
          </a:prstGeom>
          <a:noFill/>
        </p:spPr>
        <p:txBody>
          <a:bodyPr wrap="square">
            <a:spAutoFit/>
          </a:bodyPr>
          <a:lstStyle>
            <a:defPPr>
              <a:defRPr lang="en-US"/>
            </a:defPPr>
            <a:lvl1pPr algn="just">
              <a:lnSpc>
                <a:spcPct val="120000"/>
              </a:lnSpc>
              <a:defRPr sz="2300" b="1">
                <a:latin typeface="Times New Roman" panose="02020603050405020304" pitchFamily="18" charset="0"/>
                <a:cs typeface="Times New Roman" panose="02020603050405020304" pitchFamily="18" charset="0"/>
              </a:defRPr>
            </a:lvl1pPr>
          </a:lstStyle>
          <a:p>
            <a:r>
              <a:rPr lang="en-US" sz="2200"/>
              <a:t>Câu 3. </a:t>
            </a:r>
            <a:r>
              <a:rPr lang="vi-VN" sz="2200" b="0"/>
              <a:t>Ưu điểm của hình thức sinh sản hữu tính là gì?</a:t>
            </a:r>
          </a:p>
          <a:p>
            <a:r>
              <a:rPr lang="vi-VN" sz="2200"/>
              <a:t>A. </a:t>
            </a:r>
            <a:r>
              <a:rPr lang="vi-VN" sz="2200" b="0"/>
              <a:t>Tăng biến dị di truyền.</a:t>
            </a:r>
          </a:p>
          <a:p>
            <a:r>
              <a:rPr lang="vi-VN" sz="2200"/>
              <a:t>B. </a:t>
            </a:r>
            <a:r>
              <a:rPr lang="vi-VN" sz="2200" b="0"/>
              <a:t>Giúp quần thể chống chịu được dịch bệnh.</a:t>
            </a:r>
          </a:p>
          <a:p>
            <a:r>
              <a:rPr lang="vi-VN" sz="2200"/>
              <a:t>C. </a:t>
            </a:r>
            <a:r>
              <a:rPr lang="vi-VN" sz="2200" b="0"/>
              <a:t>Giúp quần thể tồn tại được trước những thay đổi của môi trường.</a:t>
            </a:r>
          </a:p>
          <a:p>
            <a:r>
              <a:rPr lang="vi-VN" sz="2200"/>
              <a:t>D. </a:t>
            </a:r>
            <a:r>
              <a:rPr lang="vi-VN" sz="2200" b="0"/>
              <a:t>Tăng biến dị di truyền, giúp quần thể chống chịu được dịch bệnh và tồn tại được trước những thay đổi của môi trường.</a:t>
            </a:r>
          </a:p>
          <a:p>
            <a:endParaRPr lang="en-US" sz="2200" b="0"/>
          </a:p>
          <a:p>
            <a:r>
              <a:rPr lang="en-US" sz="2200"/>
              <a:t>Câu 4. </a:t>
            </a:r>
            <a:r>
              <a:rPr lang="vi-VN" sz="2200" b="0"/>
              <a:t>Điều nào dưới đây xảy ra trong cả quá trình giảm phân và nguyên phân?</a:t>
            </a:r>
          </a:p>
          <a:p>
            <a:r>
              <a:rPr lang="vi-VN" sz="2200"/>
              <a:t>A. </a:t>
            </a:r>
            <a:r>
              <a:rPr lang="vi-VN" sz="2200" b="0"/>
              <a:t>Trao đổi chéo.</a:t>
            </a:r>
          </a:p>
          <a:p>
            <a:r>
              <a:rPr lang="vi-VN" sz="2200"/>
              <a:t>B. </a:t>
            </a:r>
            <a:r>
              <a:rPr lang="vi-VN" sz="2200" b="0"/>
              <a:t>Sự xếp hàng ngẫu nhiên của các nhiễm sắc thể tương đồng.</a:t>
            </a:r>
          </a:p>
          <a:p>
            <a:r>
              <a:rPr lang="vi-VN" sz="2200"/>
              <a:t>C. </a:t>
            </a:r>
            <a:r>
              <a:rPr lang="vi-VN" sz="2200" b="0"/>
              <a:t>Các nhiễm sắc thể chị em phân li.</a:t>
            </a:r>
          </a:p>
          <a:p>
            <a:r>
              <a:rPr lang="vi-VN" sz="2200"/>
              <a:t>D. </a:t>
            </a:r>
            <a:r>
              <a:rPr lang="vi-VN" sz="2200" b="0"/>
              <a:t>Các nhiễm sắc thể tương đồng phân li.</a:t>
            </a:r>
            <a:endParaRPr lang="en-US" sz="2200" b="0"/>
          </a:p>
        </p:txBody>
      </p:sp>
      <p:sp>
        <p:nvSpPr>
          <p:cNvPr id="8" name="Rectangle 7">
            <a:extLst>
              <a:ext uri="{FF2B5EF4-FFF2-40B4-BE49-F238E27FC236}">
                <a16:creationId xmlns:a16="http://schemas.microsoft.com/office/drawing/2014/main" id="{63EE1624-AAC0-14B5-8BE4-C5040DBE2FC1}"/>
              </a:ext>
            </a:extLst>
          </p:cNvPr>
          <p:cNvSpPr/>
          <p:nvPr/>
        </p:nvSpPr>
        <p:spPr>
          <a:xfrm>
            <a:off x="4052858" y="277269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14948E-5805-CD9F-03AF-8D4B6FCD1939}"/>
              </a:ext>
            </a:extLst>
          </p:cNvPr>
          <p:cNvSpPr/>
          <p:nvPr/>
        </p:nvSpPr>
        <p:spPr>
          <a:xfrm>
            <a:off x="4052858" y="561028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9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273F73-3547-63CB-7821-375B11592590}"/>
              </a:ext>
            </a:extLst>
          </p:cNvPr>
          <p:cNvSpPr txBox="1"/>
          <p:nvPr/>
        </p:nvSpPr>
        <p:spPr>
          <a:xfrm>
            <a:off x="300867" y="1944219"/>
            <a:ext cx="11590266" cy="4553939"/>
          </a:xfrm>
          <a:prstGeom prst="rect">
            <a:avLst/>
          </a:prstGeom>
          <a:noFill/>
        </p:spPr>
        <p:txBody>
          <a:bodyPr wrap="square">
            <a:spAutoFit/>
          </a:bodyPr>
          <a:lstStyle/>
          <a:p>
            <a:pPr algn="just">
              <a:lnSpc>
                <a:spcPct val="125000"/>
              </a:lnSpc>
              <a:spcAft>
                <a:spcPts val="600"/>
              </a:spcAft>
            </a:pPr>
            <a:r>
              <a:rPr lang="vi-VN" sz="2800" b="1">
                <a:latin typeface="Times New Roman" panose="02020603050405020304" pitchFamily="18" charset="0"/>
                <a:cs typeface="Times New Roman" panose="02020603050405020304" pitchFamily="18" charset="0"/>
              </a:rPr>
              <a:t>Kỉ lục về thời gian phân bào</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Mỗi bé gái khi còn đang ở trong bụng mẹ thì các tế bào sinh trứng (noãn nguyên bào) đã tiến hành giảm phân và dừng lại ở giai đoạn đầu giảm phân I (noãn bào bậc 1). Đến tuổi dậy thì, trứng chín thì noãn bào bậc 1 mới kết thúc giảm phân I, chuyển sang giảm phân II và dừng lại khi giảm phân II chưa kết thúc (noãn bào bậc 2). Khi trứng chín và rụng, nếu tinh trùng xâm nhập vào trứng thì trứng mới kết thúc giảm phân II và sự thụ tinh xảy ra, hợp tử được tạo thành. Giả sử một người phụ nữ sinh con đầu lòng khi 24 tuổi thì tế bào sinh trứng trong buồng trứng của người phụ nữ này đã thực hiện giảm phân từ 24 + 1 = 25 năm về trước.</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Khác với nữ giới, ở nam giới, các tế bào sinh tinh trong tinh hoàn chỉ bắt đầu giảm phân khi đến tuổi dậy thì. Như vậy, kỉ lục về thời gian phân bào thuộc về các tế bào sinh trứng ở nữ giới.</a:t>
            </a:r>
            <a:endParaRPr lang="en-US" sz="220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AC1CE8-E0EA-B64A-79F9-58F2B6B6C2B3}"/>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5"/>
                </a:solidFill>
              </a:rPr>
              <a:t>EM CÓ BIẾT</a:t>
            </a:r>
          </a:p>
        </p:txBody>
      </p:sp>
    </p:spTree>
    <p:extLst>
      <p:ext uri="{BB962C8B-B14F-4D97-AF65-F5344CB8AC3E}">
        <p14:creationId xmlns:p14="http://schemas.microsoft.com/office/powerpoint/2010/main" val="201191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A6028472-9C6E-66F1-3FEB-ED90C89C3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247" y="101284"/>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BD0D6F-42EC-83BB-927F-67781C29C71A}"/>
              </a:ext>
            </a:extLst>
          </p:cNvPr>
          <p:cNvSpPr txBox="1"/>
          <p:nvPr/>
        </p:nvSpPr>
        <p:spPr>
          <a:xfrm>
            <a:off x="4595596" y="1982183"/>
            <a:ext cx="7268005" cy="2067810"/>
          </a:xfrm>
          <a:prstGeom prst="rect">
            <a:avLst/>
          </a:prstGeom>
          <a:noFill/>
        </p:spPr>
        <p:txBody>
          <a:bodyPr wrap="square" rtlCol="0">
            <a:spAutoFit/>
          </a:bodyPr>
          <a:lstStyle/>
          <a:p>
            <a:pPr algn="ctr">
              <a:lnSpc>
                <a:spcPct val="125000"/>
              </a:lnSpc>
            </a:pPr>
            <a:r>
              <a:rPr lang="en-US" sz="5400" b="1">
                <a:solidFill>
                  <a:schemeClr val="accent6"/>
                </a:solidFill>
              </a:rPr>
              <a:t>CÁM ƠN CÁC EM ĐÃ THEO DÕI BÀI HỌC</a:t>
            </a:r>
          </a:p>
        </p:txBody>
      </p:sp>
      <p:cxnSp>
        <p:nvCxnSpPr>
          <p:cNvPr id="9" name="Straight Connector 8">
            <a:extLst>
              <a:ext uri="{FF2B5EF4-FFF2-40B4-BE49-F238E27FC236}">
                <a16:creationId xmlns:a16="http://schemas.microsoft.com/office/drawing/2014/main" id="{6A5AF938-DF10-7252-3D5B-04BE21C8F3CE}"/>
              </a:ext>
            </a:extLst>
          </p:cNvPr>
          <p:cNvCxnSpPr/>
          <p:nvPr/>
        </p:nvCxnSpPr>
        <p:spPr>
          <a:xfrm>
            <a:off x="6512888" y="4365522"/>
            <a:ext cx="38876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3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696660" cy="421406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Mitosis - Definition, Features, Stages, Functions, Significance, FAQS">
            <a:extLst>
              <a:ext uri="{FF2B5EF4-FFF2-40B4-BE49-F238E27FC236}">
                <a16:creationId xmlns:a16="http://schemas.microsoft.com/office/drawing/2014/main" id="{A0B34527-EBAA-E2C2-BDA8-FBCB78523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27" t="20110" r="8535" b="26596"/>
          <a:stretch/>
        </p:blipFill>
        <p:spPr bwMode="auto">
          <a:xfrm>
            <a:off x="1566285" y="2721200"/>
            <a:ext cx="9399817" cy="3426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77371E-1D69-60C0-2C68-929E9F3043C3}"/>
              </a:ext>
            </a:extLst>
          </p:cNvPr>
          <p:cNvSpPr txBox="1"/>
          <p:nvPr/>
        </p:nvSpPr>
        <p:spPr>
          <a:xfrm>
            <a:off x="1435657" y="2392786"/>
            <a:ext cx="8781319"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2. </a:t>
            </a:r>
            <a:r>
              <a:rPr lang="en-US">
                <a:solidFill>
                  <a:schemeClr val="tx1"/>
                </a:solidFill>
              </a:rPr>
              <a:t>So sánh bộ NST ở các tế bào con với bộ NST ở tế bào mẹ.</a:t>
            </a:r>
          </a:p>
        </p:txBody>
      </p:sp>
      <p:cxnSp>
        <p:nvCxnSpPr>
          <p:cNvPr id="3" name="Straight Connector 2">
            <a:extLst>
              <a:ext uri="{FF2B5EF4-FFF2-40B4-BE49-F238E27FC236}">
                <a16:creationId xmlns:a16="http://schemas.microsoft.com/office/drawing/2014/main" id="{C1C6F334-A360-B4D1-AB74-9812C33A891A}"/>
              </a:ext>
            </a:extLst>
          </p:cNvPr>
          <p:cNvCxnSpPr/>
          <p:nvPr/>
        </p:nvCxnSpPr>
        <p:spPr>
          <a:xfrm flipH="1" flipV="1">
            <a:off x="1205802" y="3858567"/>
            <a:ext cx="1065125" cy="36174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7D003E-62D0-106D-8B19-D29166B7A72B}"/>
              </a:ext>
            </a:extLst>
          </p:cNvPr>
          <p:cNvSpPr/>
          <p:nvPr/>
        </p:nvSpPr>
        <p:spPr>
          <a:xfrm>
            <a:off x="155750" y="3661885"/>
            <a:ext cx="1345221" cy="494751"/>
          </a:xfrm>
          <a:prstGeom prst="roundRect">
            <a:avLst/>
          </a:prstGeom>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mẹ</a:t>
            </a:r>
          </a:p>
        </p:txBody>
      </p:sp>
      <p:sp>
        <p:nvSpPr>
          <p:cNvPr id="5" name="Right Bracket 4">
            <a:extLst>
              <a:ext uri="{FF2B5EF4-FFF2-40B4-BE49-F238E27FC236}">
                <a16:creationId xmlns:a16="http://schemas.microsoft.com/office/drawing/2014/main" id="{62667963-10C2-523F-E9D2-6A4BB5B79EED}"/>
              </a:ext>
            </a:extLst>
          </p:cNvPr>
          <p:cNvSpPr/>
          <p:nvPr/>
        </p:nvSpPr>
        <p:spPr>
          <a:xfrm>
            <a:off x="10835473" y="3429000"/>
            <a:ext cx="427472" cy="2228222"/>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E9DC39-A6E1-12F0-26BE-FC59485C2D8E}"/>
              </a:ext>
            </a:extLst>
          </p:cNvPr>
          <p:cNvSpPr/>
          <p:nvPr/>
        </p:nvSpPr>
        <p:spPr>
          <a:xfrm>
            <a:off x="10691029" y="4187068"/>
            <a:ext cx="1345221" cy="494751"/>
          </a:xfrm>
          <a:prstGeom prst="roundRect">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con</a:t>
            </a:r>
          </a:p>
        </p:txBody>
      </p:sp>
      <p:sp>
        <p:nvSpPr>
          <p:cNvPr id="8" name="TextBox 7">
            <a:extLst>
              <a:ext uri="{FF2B5EF4-FFF2-40B4-BE49-F238E27FC236}">
                <a16:creationId xmlns:a16="http://schemas.microsoft.com/office/drawing/2014/main" id="{1867D947-2E52-2E91-13EA-12FC70140651}"/>
              </a:ext>
            </a:extLst>
          </p:cNvPr>
          <p:cNvSpPr txBox="1"/>
          <p:nvPr/>
        </p:nvSpPr>
        <p:spPr>
          <a:xfrm>
            <a:off x="1435657" y="5916855"/>
            <a:ext cx="8650691" cy="461665"/>
          </a:xfrm>
          <a:prstGeom prst="rect">
            <a:avLst/>
          </a:prstGeom>
          <a:noFill/>
        </p:spPr>
        <p:txBody>
          <a:bodyPr wrap="square">
            <a:spAutoFit/>
          </a:bodyPr>
          <a:lstStyle/>
          <a:p>
            <a:r>
              <a:rPr lang="en-US" sz="2400" b="1">
                <a:solidFill>
                  <a:schemeClr val="accent5"/>
                </a:solidFill>
              </a:rPr>
              <a:t>Các tế bào con có bộ NST </a:t>
            </a:r>
            <a:r>
              <a:rPr lang="en-US" sz="2400" b="1">
                <a:solidFill>
                  <a:srgbClr val="FF0000"/>
                </a:solidFill>
              </a:rPr>
              <a:t>giống nhau và giống tế bào mẹ.</a:t>
            </a:r>
          </a:p>
        </p:txBody>
      </p:sp>
    </p:spTree>
    <p:extLst>
      <p:ext uri="{BB962C8B-B14F-4D97-AF65-F5344CB8AC3E}">
        <p14:creationId xmlns:p14="http://schemas.microsoft.com/office/powerpoint/2010/main" val="23723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4652387" cy="62550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8" y="2392786"/>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22" name="Group 21">
            <a:extLst>
              <a:ext uri="{FF2B5EF4-FFF2-40B4-BE49-F238E27FC236}">
                <a16:creationId xmlns:a16="http://schemas.microsoft.com/office/drawing/2014/main" id="{6752554B-6CC6-DF31-D889-94EFB8D104C7}"/>
              </a:ext>
            </a:extLst>
          </p:cNvPr>
          <p:cNvGrpSpPr/>
          <p:nvPr/>
        </p:nvGrpSpPr>
        <p:grpSpPr>
          <a:xfrm>
            <a:off x="974690" y="2924132"/>
            <a:ext cx="10242620" cy="3724952"/>
            <a:chOff x="1034979" y="2887537"/>
            <a:chExt cx="10242620" cy="3724952"/>
          </a:xfrm>
        </p:grpSpPr>
        <p:pic>
          <p:nvPicPr>
            <p:cNvPr id="23554" name="Picture 2">
              <a:extLst>
                <a:ext uri="{FF2B5EF4-FFF2-40B4-BE49-F238E27FC236}">
                  <a16:creationId xmlns:a16="http://schemas.microsoft.com/office/drawing/2014/main" id="{993C0C75-6196-DE91-49C8-D0B7E93A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79" y="2887537"/>
              <a:ext cx="10242620" cy="37249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ADFBEAE-82CA-28DE-BE3C-DC600CC06722}"/>
                </a:ext>
              </a:extLst>
            </p:cNvPr>
            <p:cNvSpPr/>
            <p:nvPr/>
          </p:nvSpPr>
          <p:spPr>
            <a:xfrm>
              <a:off x="2461846" y="4923692"/>
              <a:ext cx="612950"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49124-F3CC-4BE4-F4C6-FCD647789D25}"/>
                </a:ext>
              </a:extLst>
            </p:cNvPr>
            <p:cNvSpPr/>
            <p:nvPr/>
          </p:nvSpPr>
          <p:spPr>
            <a:xfrm>
              <a:off x="2461845" y="5164852"/>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BD730-0721-E5C8-3C86-CD9C3AC8D36C}"/>
                </a:ext>
              </a:extLst>
            </p:cNvPr>
            <p:cNvSpPr/>
            <p:nvPr/>
          </p:nvSpPr>
          <p:spPr>
            <a:xfrm>
              <a:off x="6913264" y="6051345"/>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D202A-10FB-85A6-AE94-268D981AB1A1}"/>
                </a:ext>
              </a:extLst>
            </p:cNvPr>
            <p:cNvSpPr/>
            <p:nvPr/>
          </p:nvSpPr>
          <p:spPr>
            <a:xfrm>
              <a:off x="9870831" y="4423988"/>
              <a:ext cx="1406768" cy="6001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24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2"/>
            <a:ext cx="4652387" cy="56012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41309" y="2329283"/>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17" name="Group 16">
            <a:extLst>
              <a:ext uri="{FF2B5EF4-FFF2-40B4-BE49-F238E27FC236}">
                <a16:creationId xmlns:a16="http://schemas.microsoft.com/office/drawing/2014/main" id="{7537C51F-84A3-87ED-4931-EC4B332422DE}"/>
              </a:ext>
            </a:extLst>
          </p:cNvPr>
          <p:cNvGrpSpPr/>
          <p:nvPr/>
        </p:nvGrpSpPr>
        <p:grpSpPr>
          <a:xfrm>
            <a:off x="1356527" y="5416062"/>
            <a:ext cx="10088546" cy="1055076"/>
            <a:chOff x="1698556" y="3501305"/>
            <a:chExt cx="9836952" cy="1181227"/>
          </a:xfrm>
        </p:grpSpPr>
        <p:sp>
          <p:nvSpPr>
            <p:cNvPr id="12" name="Rectangle: Rounded Corners 11">
              <a:extLst>
                <a:ext uri="{FF2B5EF4-FFF2-40B4-BE49-F238E27FC236}">
                  <a16:creationId xmlns:a16="http://schemas.microsoft.com/office/drawing/2014/main" id="{7D4DB026-07C6-57BB-F054-A8BD898B0486}"/>
                </a:ext>
              </a:extLst>
            </p:cNvPr>
            <p:cNvSpPr/>
            <p:nvPr/>
          </p:nvSpPr>
          <p:spPr>
            <a:xfrm>
              <a:off x="1698556" y="3501305"/>
              <a:ext cx="9836952" cy="1181227"/>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C7F2B-1D83-C483-8DE4-F7C444A84C1D}"/>
                </a:ext>
              </a:extLst>
            </p:cNvPr>
            <p:cNvSpPr txBox="1"/>
            <p:nvPr/>
          </p:nvSpPr>
          <p:spPr>
            <a:xfrm>
              <a:off x="1828800" y="3583652"/>
              <a:ext cx="9706708" cy="1050096"/>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Nguyên phân </a:t>
              </a:r>
              <a:r>
                <a:rPr lang="vi-VN" b="0">
                  <a:solidFill>
                    <a:schemeClr val="bg1"/>
                  </a:solidFill>
                </a:rPr>
                <a:t>là hình thức phân chia tế bào mà trong đó các tế bào con được tạo ra </a:t>
              </a:r>
              <a:r>
                <a:rPr lang="vi-VN" b="0">
                  <a:solidFill>
                    <a:srgbClr val="00FFFF"/>
                  </a:solidFill>
                </a:rPr>
                <a:t>có bộ NST giống nhau và giống tế bào mẹ ban đầu.</a:t>
              </a:r>
              <a:endParaRPr lang="en-US" b="0">
                <a:solidFill>
                  <a:srgbClr val="00FFFF"/>
                </a:solidFill>
              </a:endParaRPr>
            </a:p>
          </p:txBody>
        </p:sp>
      </p:grpSp>
      <p:pic>
        <p:nvPicPr>
          <p:cNvPr id="11" name="Picture 10">
            <a:extLst>
              <a:ext uri="{FF2B5EF4-FFF2-40B4-BE49-F238E27FC236}">
                <a16:creationId xmlns:a16="http://schemas.microsoft.com/office/drawing/2014/main" id="{984A0F84-8CD7-B9AC-6B2A-B94D5AD81749}"/>
              </a:ext>
            </a:extLst>
          </p:cNvPr>
          <p:cNvPicPr>
            <a:picLocks noChangeAspect="1"/>
          </p:cNvPicPr>
          <p:nvPr/>
        </p:nvPicPr>
        <p:blipFill>
          <a:blip r:embed="rId3"/>
          <a:stretch>
            <a:fillRect/>
          </a:stretch>
        </p:blipFill>
        <p:spPr>
          <a:xfrm>
            <a:off x="2546144" y="2829232"/>
            <a:ext cx="6755974" cy="2457083"/>
          </a:xfrm>
          <a:prstGeom prst="rect">
            <a:avLst/>
          </a:prstGeom>
        </p:spPr>
      </p:pic>
    </p:spTree>
    <p:extLst>
      <p:ext uri="{BB962C8B-B14F-4D97-AF65-F5344CB8AC3E}">
        <p14:creationId xmlns:p14="http://schemas.microsoft.com/office/powerpoint/2010/main" val="145831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TextBox 21504">
            <a:extLst>
              <a:ext uri="{FF2B5EF4-FFF2-40B4-BE49-F238E27FC236}">
                <a16:creationId xmlns:a16="http://schemas.microsoft.com/office/drawing/2014/main" id="{39DF29F7-2EF8-08D4-6DBC-4CC884DC71CD}"/>
              </a:ext>
            </a:extLst>
          </p:cNvPr>
          <p:cNvSpPr txBox="1"/>
          <p:nvPr/>
        </p:nvSpPr>
        <p:spPr>
          <a:xfrm>
            <a:off x="614585" y="4465614"/>
            <a:ext cx="11207817" cy="2264274"/>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r>
              <a:rPr lang="vi-VN"/>
              <a:t>Quá trình nguyên phân </a:t>
            </a:r>
            <a:r>
              <a:rPr lang="vi-VN" b="0"/>
              <a:t>diễn ra qua </a:t>
            </a:r>
            <a:r>
              <a:rPr lang="vi-VN">
                <a:solidFill>
                  <a:srgbClr val="00B050"/>
                </a:solidFill>
              </a:rPr>
              <a:t>hai</a:t>
            </a:r>
            <a:r>
              <a:rPr lang="vi-VN" b="0"/>
              <a:t> giai đoạn:</a:t>
            </a:r>
            <a:r>
              <a:rPr lang="en-US" b="0"/>
              <a:t> </a:t>
            </a:r>
            <a:r>
              <a:rPr lang="en-US" sz="2400" b="0">
                <a:latin typeface="+mj-lt"/>
              </a:rPr>
              <a:t>p</a:t>
            </a:r>
            <a:r>
              <a:rPr lang="vi-VN" sz="2400" b="0">
                <a:latin typeface="+mj-lt"/>
              </a:rPr>
              <a:t>hân chia nhân </a:t>
            </a:r>
            <a:r>
              <a:rPr lang="en-US" b="0"/>
              <a:t>và </a:t>
            </a:r>
            <a:r>
              <a:rPr lang="en-US" sz="2400" b="0">
                <a:latin typeface="+mj-lt"/>
              </a:rPr>
              <a:t>p</a:t>
            </a:r>
            <a:r>
              <a:rPr lang="vi-VN" sz="2400" b="0">
                <a:latin typeface="+mj-lt"/>
              </a:rPr>
              <a:t>hân chia tế bào chất. </a:t>
            </a:r>
            <a:endParaRPr lang="en-US" sz="2400" b="0">
              <a:latin typeface="+mj-lt"/>
            </a:endParaRPr>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nhân </a:t>
            </a:r>
            <a:r>
              <a:rPr lang="vi-VN" b="0"/>
              <a:t>diễn ra qua </a:t>
            </a:r>
            <a:r>
              <a:rPr lang="vi-VN">
                <a:solidFill>
                  <a:srgbClr val="FF0000"/>
                </a:solidFill>
              </a:rPr>
              <a:t>bốn kì</a:t>
            </a:r>
            <a:r>
              <a:rPr lang="vi-VN" b="0"/>
              <a:t>, trong đó các NST nhân đôi trước khi bước vào kì đầu. </a:t>
            </a:r>
            <a:endParaRPr lang="en-US" b="0"/>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tế bào chất </a:t>
            </a:r>
            <a:r>
              <a:rPr lang="vi-VN" b="0"/>
              <a:t>diễn ra </a:t>
            </a:r>
            <a:r>
              <a:rPr lang="vi-VN">
                <a:solidFill>
                  <a:schemeClr val="accent5"/>
                </a:solidFill>
              </a:rPr>
              <a:t>đồng thời </a:t>
            </a:r>
            <a:r>
              <a:rPr lang="vi-VN" b="0"/>
              <a:t>với kì cuối của phân chia nhân.</a:t>
            </a:r>
            <a:endParaRPr lang="en-US" b="0"/>
          </a:p>
        </p:txBody>
      </p:sp>
      <p:grpSp>
        <p:nvGrpSpPr>
          <p:cNvPr id="21523" name="Group 21522">
            <a:extLst>
              <a:ext uri="{FF2B5EF4-FFF2-40B4-BE49-F238E27FC236}">
                <a16:creationId xmlns:a16="http://schemas.microsoft.com/office/drawing/2014/main" id="{CB8F4F9B-D087-8095-1293-4F0862978588}"/>
              </a:ext>
            </a:extLst>
          </p:cNvPr>
          <p:cNvGrpSpPr/>
          <p:nvPr/>
        </p:nvGrpSpPr>
        <p:grpSpPr>
          <a:xfrm>
            <a:off x="813337" y="1828800"/>
            <a:ext cx="10343684" cy="2636814"/>
            <a:chOff x="813337" y="1828800"/>
            <a:chExt cx="10343684" cy="2636814"/>
          </a:xfrm>
        </p:grpSpPr>
        <p:pic>
          <p:nvPicPr>
            <p:cNvPr id="21507" name="Picture 2" descr="Mitosis - TEAS | NurseHub">
              <a:extLst>
                <a:ext uri="{FF2B5EF4-FFF2-40B4-BE49-F238E27FC236}">
                  <a16:creationId xmlns:a16="http://schemas.microsoft.com/office/drawing/2014/main" id="{57AD0023-0F54-EFF7-9D92-326866AA9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63" t="18971" r="5797" b="36194"/>
            <a:stretch/>
          </p:blipFill>
          <p:spPr bwMode="auto">
            <a:xfrm>
              <a:off x="813337" y="1828800"/>
              <a:ext cx="10343684" cy="2636814"/>
            </a:xfrm>
            <a:prstGeom prst="rect">
              <a:avLst/>
            </a:prstGeom>
            <a:noFill/>
            <a:extLst>
              <a:ext uri="{909E8E84-426E-40DD-AFC4-6F175D3DCCD1}">
                <a14:hiddenFill xmlns:a14="http://schemas.microsoft.com/office/drawing/2010/main">
                  <a:solidFill>
                    <a:srgbClr val="FFFFFF"/>
                  </a:solidFill>
                </a14:hiddenFill>
              </a:ext>
            </a:extLst>
          </p:spPr>
        </p:pic>
        <p:cxnSp>
          <p:nvCxnSpPr>
            <p:cNvPr id="21510" name="Straight Arrow Connector 21509">
              <a:extLst>
                <a:ext uri="{FF2B5EF4-FFF2-40B4-BE49-F238E27FC236}">
                  <a16:creationId xmlns:a16="http://schemas.microsoft.com/office/drawing/2014/main" id="{F3A00AEE-C80B-84E8-A08B-01E1079604D5}"/>
                </a:ext>
              </a:extLst>
            </p:cNvPr>
            <p:cNvCxnSpPr/>
            <p:nvPr/>
          </p:nvCxnSpPr>
          <p:spPr>
            <a:xfrm>
              <a:off x="2093013" y="3165605"/>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1" name="Straight Arrow Connector 21510">
              <a:extLst>
                <a:ext uri="{FF2B5EF4-FFF2-40B4-BE49-F238E27FC236}">
                  <a16:creationId xmlns:a16="http://schemas.microsoft.com/office/drawing/2014/main" id="{425D5C4C-B532-51FF-5340-D26DAEDE065B}"/>
                </a:ext>
              </a:extLst>
            </p:cNvPr>
            <p:cNvCxnSpPr/>
            <p:nvPr/>
          </p:nvCxnSpPr>
          <p:spPr>
            <a:xfrm>
              <a:off x="3545295"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2" name="Straight Arrow Connector 21511">
              <a:extLst>
                <a:ext uri="{FF2B5EF4-FFF2-40B4-BE49-F238E27FC236}">
                  <a16:creationId xmlns:a16="http://schemas.microsoft.com/office/drawing/2014/main" id="{5AAF19E6-56A4-D20A-E489-FC83ABAE4606}"/>
                </a:ext>
              </a:extLst>
            </p:cNvPr>
            <p:cNvCxnSpPr/>
            <p:nvPr/>
          </p:nvCxnSpPr>
          <p:spPr>
            <a:xfrm>
              <a:off x="5008335" y="3179219"/>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5" name="Straight Arrow Connector 21514">
              <a:extLst>
                <a:ext uri="{FF2B5EF4-FFF2-40B4-BE49-F238E27FC236}">
                  <a16:creationId xmlns:a16="http://schemas.microsoft.com/office/drawing/2014/main" id="{D2707384-3CA6-AD54-4E83-F8804A741DEC}"/>
                </a:ext>
              </a:extLst>
            </p:cNvPr>
            <p:cNvCxnSpPr/>
            <p:nvPr/>
          </p:nvCxnSpPr>
          <p:spPr>
            <a:xfrm>
              <a:off x="7224411"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6" name="Straight Arrow Connector 21515">
              <a:extLst>
                <a:ext uri="{FF2B5EF4-FFF2-40B4-BE49-F238E27FC236}">
                  <a16:creationId xmlns:a16="http://schemas.microsoft.com/office/drawing/2014/main" id="{B4F110E8-2A8A-088E-6CB6-B28DA530CDAD}"/>
                </a:ext>
              </a:extLst>
            </p:cNvPr>
            <p:cNvCxnSpPr>
              <a:cxnSpLocks/>
            </p:cNvCxnSpPr>
            <p:nvPr/>
          </p:nvCxnSpPr>
          <p:spPr>
            <a:xfrm flipV="1">
              <a:off x="9617336" y="2753958"/>
              <a:ext cx="215153" cy="259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21" name="Straight Arrow Connector 21520">
              <a:extLst>
                <a:ext uri="{FF2B5EF4-FFF2-40B4-BE49-F238E27FC236}">
                  <a16:creationId xmlns:a16="http://schemas.microsoft.com/office/drawing/2014/main" id="{6CD16A74-2A90-DDBD-BDB5-71A140473F6E}"/>
                </a:ext>
              </a:extLst>
            </p:cNvPr>
            <p:cNvCxnSpPr>
              <a:cxnSpLocks/>
            </p:cNvCxnSpPr>
            <p:nvPr/>
          </p:nvCxnSpPr>
          <p:spPr>
            <a:xfrm>
              <a:off x="9617336" y="3205794"/>
              <a:ext cx="215153" cy="22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1524" name="TextBox 21523">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25" name="TextBox 21524">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Tree>
    <p:extLst>
      <p:ext uri="{BB962C8B-B14F-4D97-AF65-F5344CB8AC3E}">
        <p14:creationId xmlns:p14="http://schemas.microsoft.com/office/powerpoint/2010/main" val="2110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anim calcmode="lin" valueType="num">
                                      <p:cBhvr additive="base">
                                        <p:cTn id="7" dur="500" fill="hold"/>
                                        <p:tgtEl>
                                          <p:spTgt spid="215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5">
                                            <p:txEl>
                                              <p:pRg st="1" end="1"/>
                                            </p:txEl>
                                          </p:spTgt>
                                        </p:tgtEl>
                                        <p:attrNameLst>
                                          <p:attrName>style.visibility</p:attrName>
                                        </p:attrNameLst>
                                      </p:cBhvr>
                                      <p:to>
                                        <p:strVal val="visible"/>
                                      </p:to>
                                    </p:set>
                                    <p:anim calcmode="lin" valueType="num">
                                      <p:cBhvr additive="base">
                                        <p:cTn id="13" dur="500" fill="hold"/>
                                        <p:tgtEl>
                                          <p:spTgt spid="215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5">
                                            <p:txEl>
                                              <p:pRg st="2" end="2"/>
                                            </p:txEl>
                                          </p:spTgt>
                                        </p:tgtEl>
                                        <p:attrNameLst>
                                          <p:attrName>style.visibility</p:attrName>
                                        </p:attrNameLst>
                                      </p:cBhvr>
                                      <p:to>
                                        <p:strVal val="visible"/>
                                      </p:to>
                                    </p:set>
                                    <p:anim calcmode="lin" valueType="num">
                                      <p:cBhvr additive="base">
                                        <p:cTn id="19" dur="500" fill="hold"/>
                                        <p:tgtEl>
                                          <p:spTgt spid="215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2.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9D7-CF02-4DC5-9433-98B600ACA0D7}">
  <ds:schemaRefs>
    <ds:schemaRef ds:uri="http://schemas.microsoft.com/sharepoint/v3"/>
    <ds:schemaRef ds:uri="http://purl.org/dc/terms/"/>
    <ds:schemaRef ds:uri="16c05727-aa75-4e4a-9b5f-8a80a1165891"/>
    <ds:schemaRef ds:uri="http://schemas.microsoft.com/office/infopath/2007/PartnerControls"/>
    <ds:schemaRef ds:uri="http://purl.org/dc/dcmitype/"/>
    <ds:schemaRef ds:uri="71af3243-3dd4-4a8d-8c0d-dd76da1f02a5"/>
    <ds:schemaRef ds:uri="http://schemas.microsoft.com/office/2006/documentManagement/types"/>
    <ds:schemaRef ds:uri="http://purl.org/dc/elements/1.1/"/>
    <ds:schemaRef ds:uri="230e9df3-be65-4c73-a93b-d1236ebd677e"/>
    <ds:schemaRef ds:uri="http://www.w3.org/XML/1998/namespace"/>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1496</TotalTime>
  <Words>4615</Words>
  <Application>Microsoft Office PowerPoint</Application>
  <PresentationFormat>Widescreen</PresentationFormat>
  <Paragraphs>498</Paragraphs>
  <Slides>55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書體坊顏體㊣</vt:lpstr>
      <vt:lpstr>Arial</vt:lpstr>
      <vt:lpstr>Calibri</vt:lpstr>
      <vt:lpstr>Courier New</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Quách Thị Cẩm Tú</cp:lastModifiedBy>
  <cp:revision>78</cp:revision>
  <dcterms:created xsi:type="dcterms:W3CDTF">2024-06-07T05:02:53Z</dcterms:created>
  <dcterms:modified xsi:type="dcterms:W3CDTF">2024-06-12T06:54:24Z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