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71" r:id="rId6"/>
    <p:sldId id="261" r:id="rId7"/>
    <p:sldId id="260" r:id="rId8"/>
    <p:sldId id="262" r:id="rId9"/>
    <p:sldId id="267" r:id="rId10"/>
    <p:sldId id="264" r:id="rId11"/>
    <p:sldId id="272" r:id="rId12"/>
    <p:sldId id="265" r:id="rId13"/>
    <p:sldId id="273" r:id="rId14"/>
    <p:sldId id="268" r:id="rId15"/>
    <p:sldId id="269" r:id="rId16"/>
    <p:sldId id="270" r:id="rId1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75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A5897-C52C-174D-F8F8-7C92348EE5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BDF95CC-55AB-527F-A2B2-6E211678A1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1FF7839-A73F-BC69-4025-894C4F8D9FA8}"/>
              </a:ext>
            </a:extLst>
          </p:cNvPr>
          <p:cNvSpPr>
            <a:spLocks noGrp="1"/>
          </p:cNvSpPr>
          <p:nvPr>
            <p:ph type="dt" sz="half" idx="10"/>
          </p:nvPr>
        </p:nvSpPr>
        <p:spPr/>
        <p:txBody>
          <a:bodyPr/>
          <a:lstStyle/>
          <a:p>
            <a:fld id="{E91B2D70-7848-4EB9-8135-37F717E77334}" type="datetimeFigureOut">
              <a:rPr lang="vi-VN" smtClean="0"/>
              <a:t>30/03/2025</a:t>
            </a:fld>
            <a:endParaRPr lang="vi-VN"/>
          </a:p>
        </p:txBody>
      </p:sp>
      <p:sp>
        <p:nvSpPr>
          <p:cNvPr id="5" name="Footer Placeholder 4">
            <a:extLst>
              <a:ext uri="{FF2B5EF4-FFF2-40B4-BE49-F238E27FC236}">
                <a16:creationId xmlns:a16="http://schemas.microsoft.com/office/drawing/2014/main" id="{063F54C7-EA81-6595-5A47-3F2F21A943E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32A6B57-1A16-F57C-D888-E61A6D67B61E}"/>
              </a:ext>
            </a:extLst>
          </p:cNvPr>
          <p:cNvSpPr>
            <a:spLocks noGrp="1"/>
          </p:cNvSpPr>
          <p:nvPr>
            <p:ph type="sldNum" sz="quarter" idx="12"/>
          </p:nvPr>
        </p:nvSpPr>
        <p:spPr/>
        <p:txBody>
          <a:bodyPr/>
          <a:lstStyle/>
          <a:p>
            <a:fld id="{86D2A1F7-C1B8-410D-89F3-F8F1D075D114}" type="slidenum">
              <a:rPr lang="vi-VN" smtClean="0"/>
              <a:t>‹#›</a:t>
            </a:fld>
            <a:endParaRPr lang="vi-VN"/>
          </a:p>
        </p:txBody>
      </p:sp>
    </p:spTree>
    <p:extLst>
      <p:ext uri="{BB962C8B-B14F-4D97-AF65-F5344CB8AC3E}">
        <p14:creationId xmlns:p14="http://schemas.microsoft.com/office/powerpoint/2010/main" val="3632864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BEF5A-AF27-1D9F-2E0A-EBDF19EF244C}"/>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E3D326-B97E-0A52-1A2D-61A3279C7C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70F463E-103F-0572-0A92-0F2FEDCBA879}"/>
              </a:ext>
            </a:extLst>
          </p:cNvPr>
          <p:cNvSpPr>
            <a:spLocks noGrp="1"/>
          </p:cNvSpPr>
          <p:nvPr>
            <p:ph type="dt" sz="half" idx="10"/>
          </p:nvPr>
        </p:nvSpPr>
        <p:spPr/>
        <p:txBody>
          <a:bodyPr/>
          <a:lstStyle/>
          <a:p>
            <a:fld id="{E91B2D70-7848-4EB9-8135-37F717E77334}" type="datetimeFigureOut">
              <a:rPr lang="vi-VN" smtClean="0"/>
              <a:t>30/03/2025</a:t>
            </a:fld>
            <a:endParaRPr lang="vi-VN"/>
          </a:p>
        </p:txBody>
      </p:sp>
      <p:sp>
        <p:nvSpPr>
          <p:cNvPr id="5" name="Footer Placeholder 4">
            <a:extLst>
              <a:ext uri="{FF2B5EF4-FFF2-40B4-BE49-F238E27FC236}">
                <a16:creationId xmlns:a16="http://schemas.microsoft.com/office/drawing/2014/main" id="{98C8BB33-98BC-8847-E5A3-39F4786ED4F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C684E6D-1FA3-6190-E673-224C534F61A8}"/>
              </a:ext>
            </a:extLst>
          </p:cNvPr>
          <p:cNvSpPr>
            <a:spLocks noGrp="1"/>
          </p:cNvSpPr>
          <p:nvPr>
            <p:ph type="sldNum" sz="quarter" idx="12"/>
          </p:nvPr>
        </p:nvSpPr>
        <p:spPr/>
        <p:txBody>
          <a:bodyPr/>
          <a:lstStyle/>
          <a:p>
            <a:fld id="{86D2A1F7-C1B8-410D-89F3-F8F1D075D114}" type="slidenum">
              <a:rPr lang="vi-VN" smtClean="0"/>
              <a:t>‹#›</a:t>
            </a:fld>
            <a:endParaRPr lang="vi-VN"/>
          </a:p>
        </p:txBody>
      </p:sp>
    </p:spTree>
    <p:extLst>
      <p:ext uri="{BB962C8B-B14F-4D97-AF65-F5344CB8AC3E}">
        <p14:creationId xmlns:p14="http://schemas.microsoft.com/office/powerpoint/2010/main" val="2577398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5A37E4-413C-776D-E909-1069709C57B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93FC4B5-4278-5382-E011-205031A324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729C9F1-7D0C-CA42-4BD8-750B65C9FA32}"/>
              </a:ext>
            </a:extLst>
          </p:cNvPr>
          <p:cNvSpPr>
            <a:spLocks noGrp="1"/>
          </p:cNvSpPr>
          <p:nvPr>
            <p:ph type="dt" sz="half" idx="10"/>
          </p:nvPr>
        </p:nvSpPr>
        <p:spPr/>
        <p:txBody>
          <a:bodyPr/>
          <a:lstStyle/>
          <a:p>
            <a:fld id="{E91B2D70-7848-4EB9-8135-37F717E77334}" type="datetimeFigureOut">
              <a:rPr lang="vi-VN" smtClean="0"/>
              <a:t>30/03/2025</a:t>
            </a:fld>
            <a:endParaRPr lang="vi-VN"/>
          </a:p>
        </p:txBody>
      </p:sp>
      <p:sp>
        <p:nvSpPr>
          <p:cNvPr id="5" name="Footer Placeholder 4">
            <a:extLst>
              <a:ext uri="{FF2B5EF4-FFF2-40B4-BE49-F238E27FC236}">
                <a16:creationId xmlns:a16="http://schemas.microsoft.com/office/drawing/2014/main" id="{C850988B-2D92-B0E8-77D1-5C55BA0089D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40CC78E-35EF-35D2-E0DA-7F7D7D8F4C06}"/>
              </a:ext>
            </a:extLst>
          </p:cNvPr>
          <p:cNvSpPr>
            <a:spLocks noGrp="1"/>
          </p:cNvSpPr>
          <p:nvPr>
            <p:ph type="sldNum" sz="quarter" idx="12"/>
          </p:nvPr>
        </p:nvSpPr>
        <p:spPr/>
        <p:txBody>
          <a:bodyPr/>
          <a:lstStyle/>
          <a:p>
            <a:fld id="{86D2A1F7-C1B8-410D-89F3-F8F1D075D114}" type="slidenum">
              <a:rPr lang="vi-VN" smtClean="0"/>
              <a:t>‹#›</a:t>
            </a:fld>
            <a:endParaRPr lang="vi-VN"/>
          </a:p>
        </p:txBody>
      </p:sp>
    </p:spTree>
    <p:extLst>
      <p:ext uri="{BB962C8B-B14F-4D97-AF65-F5344CB8AC3E}">
        <p14:creationId xmlns:p14="http://schemas.microsoft.com/office/powerpoint/2010/main" val="1930952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799D-1516-B634-188B-E3B74C12B26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458D554-C109-79A4-975D-AF44EAA90C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3F009EA-4674-3C61-FF6D-4BA8803267A7}"/>
              </a:ext>
            </a:extLst>
          </p:cNvPr>
          <p:cNvSpPr>
            <a:spLocks noGrp="1"/>
          </p:cNvSpPr>
          <p:nvPr>
            <p:ph type="dt" sz="half" idx="10"/>
          </p:nvPr>
        </p:nvSpPr>
        <p:spPr/>
        <p:txBody>
          <a:bodyPr/>
          <a:lstStyle/>
          <a:p>
            <a:fld id="{E91B2D70-7848-4EB9-8135-37F717E77334}" type="datetimeFigureOut">
              <a:rPr lang="vi-VN" smtClean="0"/>
              <a:t>30/03/2025</a:t>
            </a:fld>
            <a:endParaRPr lang="vi-VN"/>
          </a:p>
        </p:txBody>
      </p:sp>
      <p:sp>
        <p:nvSpPr>
          <p:cNvPr id="5" name="Footer Placeholder 4">
            <a:extLst>
              <a:ext uri="{FF2B5EF4-FFF2-40B4-BE49-F238E27FC236}">
                <a16:creationId xmlns:a16="http://schemas.microsoft.com/office/drawing/2014/main" id="{346FAAC5-73F4-1749-0B34-D3D7E3C02E4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3F85BDE-3193-5F6F-D64B-6E671E95B009}"/>
              </a:ext>
            </a:extLst>
          </p:cNvPr>
          <p:cNvSpPr>
            <a:spLocks noGrp="1"/>
          </p:cNvSpPr>
          <p:nvPr>
            <p:ph type="sldNum" sz="quarter" idx="12"/>
          </p:nvPr>
        </p:nvSpPr>
        <p:spPr/>
        <p:txBody>
          <a:bodyPr/>
          <a:lstStyle/>
          <a:p>
            <a:fld id="{86D2A1F7-C1B8-410D-89F3-F8F1D075D114}" type="slidenum">
              <a:rPr lang="vi-VN" smtClean="0"/>
              <a:t>‹#›</a:t>
            </a:fld>
            <a:endParaRPr lang="vi-VN"/>
          </a:p>
        </p:txBody>
      </p:sp>
    </p:spTree>
    <p:extLst>
      <p:ext uri="{BB962C8B-B14F-4D97-AF65-F5344CB8AC3E}">
        <p14:creationId xmlns:p14="http://schemas.microsoft.com/office/powerpoint/2010/main" val="3982836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5019D-CEF9-D111-35E8-F71F070455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9957E9D-5519-9F49-28B4-0A8141ABEC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49FB7B-6A94-2A35-C333-F963E68F5A3D}"/>
              </a:ext>
            </a:extLst>
          </p:cNvPr>
          <p:cNvSpPr>
            <a:spLocks noGrp="1"/>
          </p:cNvSpPr>
          <p:nvPr>
            <p:ph type="dt" sz="half" idx="10"/>
          </p:nvPr>
        </p:nvSpPr>
        <p:spPr/>
        <p:txBody>
          <a:bodyPr/>
          <a:lstStyle/>
          <a:p>
            <a:fld id="{E91B2D70-7848-4EB9-8135-37F717E77334}" type="datetimeFigureOut">
              <a:rPr lang="vi-VN" smtClean="0"/>
              <a:t>30/03/2025</a:t>
            </a:fld>
            <a:endParaRPr lang="vi-VN"/>
          </a:p>
        </p:txBody>
      </p:sp>
      <p:sp>
        <p:nvSpPr>
          <p:cNvPr id="5" name="Footer Placeholder 4">
            <a:extLst>
              <a:ext uri="{FF2B5EF4-FFF2-40B4-BE49-F238E27FC236}">
                <a16:creationId xmlns:a16="http://schemas.microsoft.com/office/drawing/2014/main" id="{FEC78D24-E628-9E20-74CD-36E8BDCE3CD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4E49D10-DC26-0CDB-6FA1-E60991B3C4DE}"/>
              </a:ext>
            </a:extLst>
          </p:cNvPr>
          <p:cNvSpPr>
            <a:spLocks noGrp="1"/>
          </p:cNvSpPr>
          <p:nvPr>
            <p:ph type="sldNum" sz="quarter" idx="12"/>
          </p:nvPr>
        </p:nvSpPr>
        <p:spPr/>
        <p:txBody>
          <a:bodyPr/>
          <a:lstStyle/>
          <a:p>
            <a:fld id="{86D2A1F7-C1B8-410D-89F3-F8F1D075D114}" type="slidenum">
              <a:rPr lang="vi-VN" smtClean="0"/>
              <a:t>‹#›</a:t>
            </a:fld>
            <a:endParaRPr lang="vi-VN"/>
          </a:p>
        </p:txBody>
      </p:sp>
    </p:spTree>
    <p:extLst>
      <p:ext uri="{BB962C8B-B14F-4D97-AF65-F5344CB8AC3E}">
        <p14:creationId xmlns:p14="http://schemas.microsoft.com/office/powerpoint/2010/main" val="1950912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67246-34EF-6215-9E10-071642589E0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2D0FB29-0B8F-7BED-05CA-EC8D7B9928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0B76B99-E068-2494-F673-E23E60DECB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19D9B48-FCB1-CF84-72BA-7A9AB0D0A818}"/>
              </a:ext>
            </a:extLst>
          </p:cNvPr>
          <p:cNvSpPr>
            <a:spLocks noGrp="1"/>
          </p:cNvSpPr>
          <p:nvPr>
            <p:ph type="dt" sz="half" idx="10"/>
          </p:nvPr>
        </p:nvSpPr>
        <p:spPr/>
        <p:txBody>
          <a:bodyPr/>
          <a:lstStyle/>
          <a:p>
            <a:fld id="{E91B2D70-7848-4EB9-8135-37F717E77334}" type="datetimeFigureOut">
              <a:rPr lang="vi-VN" smtClean="0"/>
              <a:t>30/03/2025</a:t>
            </a:fld>
            <a:endParaRPr lang="vi-VN"/>
          </a:p>
        </p:txBody>
      </p:sp>
      <p:sp>
        <p:nvSpPr>
          <p:cNvPr id="6" name="Footer Placeholder 5">
            <a:extLst>
              <a:ext uri="{FF2B5EF4-FFF2-40B4-BE49-F238E27FC236}">
                <a16:creationId xmlns:a16="http://schemas.microsoft.com/office/drawing/2014/main" id="{FBA4A0CB-2583-9E82-BAF5-27D7C74E1DF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99B0AFA-C29A-8E6E-A6A9-681628B70F2B}"/>
              </a:ext>
            </a:extLst>
          </p:cNvPr>
          <p:cNvSpPr>
            <a:spLocks noGrp="1"/>
          </p:cNvSpPr>
          <p:nvPr>
            <p:ph type="sldNum" sz="quarter" idx="12"/>
          </p:nvPr>
        </p:nvSpPr>
        <p:spPr/>
        <p:txBody>
          <a:bodyPr/>
          <a:lstStyle/>
          <a:p>
            <a:fld id="{86D2A1F7-C1B8-410D-89F3-F8F1D075D114}" type="slidenum">
              <a:rPr lang="vi-VN" smtClean="0"/>
              <a:t>‹#›</a:t>
            </a:fld>
            <a:endParaRPr lang="vi-VN"/>
          </a:p>
        </p:txBody>
      </p:sp>
    </p:spTree>
    <p:extLst>
      <p:ext uri="{BB962C8B-B14F-4D97-AF65-F5344CB8AC3E}">
        <p14:creationId xmlns:p14="http://schemas.microsoft.com/office/powerpoint/2010/main" val="2121888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2A711-DB1F-8E4A-F4F8-D9F7368705A7}"/>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6FC0FF2-F1C2-4691-93C3-C05DB7320C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D28084-34CE-8738-8E97-666DCDDB9E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847317CA-3960-FB47-5BE3-140BC96E02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1081E5-54F3-EEF2-A068-DF87A0C07A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432DD0B-BCE3-157D-C688-82C0E04A42F3}"/>
              </a:ext>
            </a:extLst>
          </p:cNvPr>
          <p:cNvSpPr>
            <a:spLocks noGrp="1"/>
          </p:cNvSpPr>
          <p:nvPr>
            <p:ph type="dt" sz="half" idx="10"/>
          </p:nvPr>
        </p:nvSpPr>
        <p:spPr/>
        <p:txBody>
          <a:bodyPr/>
          <a:lstStyle/>
          <a:p>
            <a:fld id="{E91B2D70-7848-4EB9-8135-37F717E77334}" type="datetimeFigureOut">
              <a:rPr lang="vi-VN" smtClean="0"/>
              <a:t>30/03/2025</a:t>
            </a:fld>
            <a:endParaRPr lang="vi-VN"/>
          </a:p>
        </p:txBody>
      </p:sp>
      <p:sp>
        <p:nvSpPr>
          <p:cNvPr id="8" name="Footer Placeholder 7">
            <a:extLst>
              <a:ext uri="{FF2B5EF4-FFF2-40B4-BE49-F238E27FC236}">
                <a16:creationId xmlns:a16="http://schemas.microsoft.com/office/drawing/2014/main" id="{350EA97D-941D-8B80-D71B-D901392232A9}"/>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B28B0934-34B8-4A00-E227-0A994AB14AE4}"/>
              </a:ext>
            </a:extLst>
          </p:cNvPr>
          <p:cNvSpPr>
            <a:spLocks noGrp="1"/>
          </p:cNvSpPr>
          <p:nvPr>
            <p:ph type="sldNum" sz="quarter" idx="12"/>
          </p:nvPr>
        </p:nvSpPr>
        <p:spPr/>
        <p:txBody>
          <a:bodyPr/>
          <a:lstStyle/>
          <a:p>
            <a:fld id="{86D2A1F7-C1B8-410D-89F3-F8F1D075D114}" type="slidenum">
              <a:rPr lang="vi-VN" smtClean="0"/>
              <a:t>‹#›</a:t>
            </a:fld>
            <a:endParaRPr lang="vi-VN"/>
          </a:p>
        </p:txBody>
      </p:sp>
    </p:spTree>
    <p:extLst>
      <p:ext uri="{BB962C8B-B14F-4D97-AF65-F5344CB8AC3E}">
        <p14:creationId xmlns:p14="http://schemas.microsoft.com/office/powerpoint/2010/main" val="72511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48AB8-9E33-124B-9B64-155A460C6EC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49A7688-1857-378A-B3CD-A9D67355F39A}"/>
              </a:ext>
            </a:extLst>
          </p:cNvPr>
          <p:cNvSpPr>
            <a:spLocks noGrp="1"/>
          </p:cNvSpPr>
          <p:nvPr>
            <p:ph type="dt" sz="half" idx="10"/>
          </p:nvPr>
        </p:nvSpPr>
        <p:spPr/>
        <p:txBody>
          <a:bodyPr/>
          <a:lstStyle/>
          <a:p>
            <a:fld id="{E91B2D70-7848-4EB9-8135-37F717E77334}" type="datetimeFigureOut">
              <a:rPr lang="vi-VN" smtClean="0"/>
              <a:t>30/03/2025</a:t>
            </a:fld>
            <a:endParaRPr lang="vi-VN"/>
          </a:p>
        </p:txBody>
      </p:sp>
      <p:sp>
        <p:nvSpPr>
          <p:cNvPr id="4" name="Footer Placeholder 3">
            <a:extLst>
              <a:ext uri="{FF2B5EF4-FFF2-40B4-BE49-F238E27FC236}">
                <a16:creationId xmlns:a16="http://schemas.microsoft.com/office/drawing/2014/main" id="{562A9B6C-0321-A143-E4BE-E8BA226C20A9}"/>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6BDD7705-11D1-73FE-1BC2-67EB4D6465E7}"/>
              </a:ext>
            </a:extLst>
          </p:cNvPr>
          <p:cNvSpPr>
            <a:spLocks noGrp="1"/>
          </p:cNvSpPr>
          <p:nvPr>
            <p:ph type="sldNum" sz="quarter" idx="12"/>
          </p:nvPr>
        </p:nvSpPr>
        <p:spPr/>
        <p:txBody>
          <a:bodyPr/>
          <a:lstStyle/>
          <a:p>
            <a:fld id="{86D2A1F7-C1B8-410D-89F3-F8F1D075D114}" type="slidenum">
              <a:rPr lang="vi-VN" smtClean="0"/>
              <a:t>‹#›</a:t>
            </a:fld>
            <a:endParaRPr lang="vi-VN"/>
          </a:p>
        </p:txBody>
      </p:sp>
    </p:spTree>
    <p:extLst>
      <p:ext uri="{BB962C8B-B14F-4D97-AF65-F5344CB8AC3E}">
        <p14:creationId xmlns:p14="http://schemas.microsoft.com/office/powerpoint/2010/main" val="3289058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8B0365-AA3D-E7FA-E64B-2A08359AFF33}"/>
              </a:ext>
            </a:extLst>
          </p:cNvPr>
          <p:cNvSpPr>
            <a:spLocks noGrp="1"/>
          </p:cNvSpPr>
          <p:nvPr>
            <p:ph type="dt" sz="half" idx="10"/>
          </p:nvPr>
        </p:nvSpPr>
        <p:spPr/>
        <p:txBody>
          <a:bodyPr/>
          <a:lstStyle/>
          <a:p>
            <a:fld id="{E91B2D70-7848-4EB9-8135-37F717E77334}" type="datetimeFigureOut">
              <a:rPr lang="vi-VN" smtClean="0"/>
              <a:t>30/03/2025</a:t>
            </a:fld>
            <a:endParaRPr lang="vi-VN"/>
          </a:p>
        </p:txBody>
      </p:sp>
      <p:sp>
        <p:nvSpPr>
          <p:cNvPr id="3" name="Footer Placeholder 2">
            <a:extLst>
              <a:ext uri="{FF2B5EF4-FFF2-40B4-BE49-F238E27FC236}">
                <a16:creationId xmlns:a16="http://schemas.microsoft.com/office/drawing/2014/main" id="{E3B6F46D-A1F1-5226-174C-DB3EAEE61AA1}"/>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85FC9434-3227-F571-06CF-C8DE116A151F}"/>
              </a:ext>
            </a:extLst>
          </p:cNvPr>
          <p:cNvSpPr>
            <a:spLocks noGrp="1"/>
          </p:cNvSpPr>
          <p:nvPr>
            <p:ph type="sldNum" sz="quarter" idx="12"/>
          </p:nvPr>
        </p:nvSpPr>
        <p:spPr/>
        <p:txBody>
          <a:bodyPr/>
          <a:lstStyle/>
          <a:p>
            <a:fld id="{86D2A1F7-C1B8-410D-89F3-F8F1D075D114}" type="slidenum">
              <a:rPr lang="vi-VN" smtClean="0"/>
              <a:t>‹#›</a:t>
            </a:fld>
            <a:endParaRPr lang="vi-VN"/>
          </a:p>
        </p:txBody>
      </p:sp>
    </p:spTree>
    <p:extLst>
      <p:ext uri="{BB962C8B-B14F-4D97-AF65-F5344CB8AC3E}">
        <p14:creationId xmlns:p14="http://schemas.microsoft.com/office/powerpoint/2010/main" val="935910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E03AC-5EDC-F635-9A45-E003D23C33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4053F13D-A462-9B48-13FD-ADAD2F7AE8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D19BCC1-22A7-A0AB-4EFD-7E22F02307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350428-276F-CF58-AFB1-0CC4509E0F99}"/>
              </a:ext>
            </a:extLst>
          </p:cNvPr>
          <p:cNvSpPr>
            <a:spLocks noGrp="1"/>
          </p:cNvSpPr>
          <p:nvPr>
            <p:ph type="dt" sz="half" idx="10"/>
          </p:nvPr>
        </p:nvSpPr>
        <p:spPr/>
        <p:txBody>
          <a:bodyPr/>
          <a:lstStyle/>
          <a:p>
            <a:fld id="{E91B2D70-7848-4EB9-8135-37F717E77334}" type="datetimeFigureOut">
              <a:rPr lang="vi-VN" smtClean="0"/>
              <a:t>30/03/2025</a:t>
            </a:fld>
            <a:endParaRPr lang="vi-VN"/>
          </a:p>
        </p:txBody>
      </p:sp>
      <p:sp>
        <p:nvSpPr>
          <p:cNvPr id="6" name="Footer Placeholder 5">
            <a:extLst>
              <a:ext uri="{FF2B5EF4-FFF2-40B4-BE49-F238E27FC236}">
                <a16:creationId xmlns:a16="http://schemas.microsoft.com/office/drawing/2014/main" id="{8ABBAB4E-1190-8E40-AB66-F57209DBE9F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2C80146-2407-BB43-F6A9-DE4E7B9DC32B}"/>
              </a:ext>
            </a:extLst>
          </p:cNvPr>
          <p:cNvSpPr>
            <a:spLocks noGrp="1"/>
          </p:cNvSpPr>
          <p:nvPr>
            <p:ph type="sldNum" sz="quarter" idx="12"/>
          </p:nvPr>
        </p:nvSpPr>
        <p:spPr/>
        <p:txBody>
          <a:bodyPr/>
          <a:lstStyle/>
          <a:p>
            <a:fld id="{86D2A1F7-C1B8-410D-89F3-F8F1D075D114}" type="slidenum">
              <a:rPr lang="vi-VN" smtClean="0"/>
              <a:t>‹#›</a:t>
            </a:fld>
            <a:endParaRPr lang="vi-VN"/>
          </a:p>
        </p:txBody>
      </p:sp>
    </p:spTree>
    <p:extLst>
      <p:ext uri="{BB962C8B-B14F-4D97-AF65-F5344CB8AC3E}">
        <p14:creationId xmlns:p14="http://schemas.microsoft.com/office/powerpoint/2010/main" val="453469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B4A34-C247-BCA3-DD32-EF9F8228E6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1365AF4-7F81-B6B0-BCAD-F7B3B237E8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27D5A49-4829-E63A-BDCE-0E24CFC76F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E67F8E-A6F5-2BF0-A129-435A4BA9E110}"/>
              </a:ext>
            </a:extLst>
          </p:cNvPr>
          <p:cNvSpPr>
            <a:spLocks noGrp="1"/>
          </p:cNvSpPr>
          <p:nvPr>
            <p:ph type="dt" sz="half" idx="10"/>
          </p:nvPr>
        </p:nvSpPr>
        <p:spPr/>
        <p:txBody>
          <a:bodyPr/>
          <a:lstStyle/>
          <a:p>
            <a:fld id="{E91B2D70-7848-4EB9-8135-37F717E77334}" type="datetimeFigureOut">
              <a:rPr lang="vi-VN" smtClean="0"/>
              <a:t>30/03/2025</a:t>
            </a:fld>
            <a:endParaRPr lang="vi-VN"/>
          </a:p>
        </p:txBody>
      </p:sp>
      <p:sp>
        <p:nvSpPr>
          <p:cNvPr id="6" name="Footer Placeholder 5">
            <a:extLst>
              <a:ext uri="{FF2B5EF4-FFF2-40B4-BE49-F238E27FC236}">
                <a16:creationId xmlns:a16="http://schemas.microsoft.com/office/drawing/2014/main" id="{8ED9C651-C2A5-EEEA-2320-B3F784CCC38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F7F8156-9A85-D7EF-6F54-004CEFD2A512}"/>
              </a:ext>
            </a:extLst>
          </p:cNvPr>
          <p:cNvSpPr>
            <a:spLocks noGrp="1"/>
          </p:cNvSpPr>
          <p:nvPr>
            <p:ph type="sldNum" sz="quarter" idx="12"/>
          </p:nvPr>
        </p:nvSpPr>
        <p:spPr/>
        <p:txBody>
          <a:bodyPr/>
          <a:lstStyle/>
          <a:p>
            <a:fld id="{86D2A1F7-C1B8-410D-89F3-F8F1D075D114}" type="slidenum">
              <a:rPr lang="vi-VN" smtClean="0"/>
              <a:t>‹#›</a:t>
            </a:fld>
            <a:endParaRPr lang="vi-VN"/>
          </a:p>
        </p:txBody>
      </p:sp>
    </p:spTree>
    <p:extLst>
      <p:ext uri="{BB962C8B-B14F-4D97-AF65-F5344CB8AC3E}">
        <p14:creationId xmlns:p14="http://schemas.microsoft.com/office/powerpoint/2010/main" val="2549195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0AA8D7-7D84-DF61-CBCA-5E78F10872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8A84955-79D3-1835-DDFA-A6924A6EF9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6AF6E84-929F-22D4-F956-069878F44F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B2D70-7848-4EB9-8135-37F717E77334}" type="datetimeFigureOut">
              <a:rPr lang="vi-VN" smtClean="0"/>
              <a:t>30/03/2025</a:t>
            </a:fld>
            <a:endParaRPr lang="vi-VN"/>
          </a:p>
        </p:txBody>
      </p:sp>
      <p:sp>
        <p:nvSpPr>
          <p:cNvPr id="5" name="Footer Placeholder 4">
            <a:extLst>
              <a:ext uri="{FF2B5EF4-FFF2-40B4-BE49-F238E27FC236}">
                <a16:creationId xmlns:a16="http://schemas.microsoft.com/office/drawing/2014/main" id="{CBC88277-FCE7-4797-3C1A-508EAC7746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11258DA6-ED41-9717-7AFC-2CAF7E53F5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D2A1F7-C1B8-410D-89F3-F8F1D075D114}" type="slidenum">
              <a:rPr lang="vi-VN" smtClean="0"/>
              <a:t>‹#›</a:t>
            </a:fld>
            <a:endParaRPr lang="vi-VN"/>
          </a:p>
        </p:txBody>
      </p:sp>
    </p:spTree>
    <p:extLst>
      <p:ext uri="{BB962C8B-B14F-4D97-AF65-F5344CB8AC3E}">
        <p14:creationId xmlns:p14="http://schemas.microsoft.com/office/powerpoint/2010/main" val="1499805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66860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92CE7E-002E-3994-02DD-2D0E8AE1B5DB}"/>
              </a:ext>
            </a:extLst>
          </p:cNvPr>
          <p:cNvSpPr txBox="1"/>
          <p:nvPr/>
        </p:nvSpPr>
        <p:spPr>
          <a:xfrm>
            <a:off x="213674" y="1166842"/>
            <a:ext cx="11764651" cy="4524315"/>
          </a:xfrm>
          <a:prstGeom prst="rect">
            <a:avLst/>
          </a:prstGeom>
          <a:noFill/>
        </p:spPr>
        <p:txBody>
          <a:bodyPr wrap="square">
            <a:spAutoFit/>
          </a:bodyPr>
          <a:lstStyle/>
          <a:p>
            <a:pPr algn="ctr"/>
            <a:r>
              <a:rPr lang="vi-VN" sz="3200" b="1" dirty="0">
                <a:solidFill>
                  <a:srgbClr val="FF0000"/>
                </a:solidFill>
                <a:latin typeface="+mj-lt"/>
              </a:rPr>
              <a:t>Một số hoạt động thể hiện chính sách an sinh xã hội cho đồng bào các dân tộc ở tỉnh Điện Biên tộc ở tỉnh Điện Biên. </a:t>
            </a:r>
          </a:p>
          <a:p>
            <a:pPr algn="just"/>
            <a:r>
              <a:rPr lang="vi-VN" sz="3200" b="1" dirty="0">
                <a:latin typeface="+mj-lt"/>
              </a:rPr>
              <a:t>- Người dân xã Thanh An (huyện Ðiện Biên) chăm sóc đàn gia cầm được hỗ trợ bằng nguồn vốn Chương trình 135 /CP.</a:t>
            </a:r>
          </a:p>
          <a:p>
            <a:pPr algn="just"/>
            <a:r>
              <a:rPr lang="vi-VN" sz="3200" b="1" dirty="0">
                <a:latin typeface="+mj-lt"/>
              </a:rPr>
              <a:t>- Lãnh đạo huyện Tuần Giáo tặng quà cho ông Phạm Xuân Lai thương binh 25%, bản Nong Liếng, xã Quài Nưa .</a:t>
            </a:r>
          </a:p>
          <a:p>
            <a:pPr algn="just"/>
            <a:r>
              <a:rPr lang="vi-VN" sz="3200" b="1" dirty="0">
                <a:latin typeface="+mj-lt"/>
              </a:rPr>
              <a:t>- Huyện Điện Biên Đông trao tặng bò giống cho gia đình nghèo. </a:t>
            </a:r>
          </a:p>
          <a:p>
            <a:pPr algn="just"/>
            <a:r>
              <a:rPr lang="vi-VN" sz="3200" b="1" dirty="0">
                <a:latin typeface="+mj-lt"/>
              </a:rPr>
              <a:t>- Công tác chăm sóc sức khoẻ, khám sàng lọc cho trẻ em khuyết tật.</a:t>
            </a:r>
          </a:p>
        </p:txBody>
      </p:sp>
    </p:spTree>
    <p:extLst>
      <p:ext uri="{BB962C8B-B14F-4D97-AF65-F5344CB8AC3E}">
        <p14:creationId xmlns:p14="http://schemas.microsoft.com/office/powerpoint/2010/main" val="2271759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E57B90E-2099-385B-2F25-ACFA56C9F422}"/>
              </a:ext>
            </a:extLst>
          </p:cNvPr>
          <p:cNvSpPr txBox="1"/>
          <p:nvPr/>
        </p:nvSpPr>
        <p:spPr>
          <a:xfrm>
            <a:off x="386499" y="1032855"/>
            <a:ext cx="11566689" cy="4524315"/>
          </a:xfrm>
          <a:prstGeom prst="rect">
            <a:avLst/>
          </a:prstGeom>
          <a:noFill/>
        </p:spPr>
        <p:txBody>
          <a:bodyPr wrap="square">
            <a:spAutoFit/>
          </a:bodyPr>
          <a:lstStyle/>
          <a:p>
            <a:pPr algn="ctr"/>
            <a:r>
              <a:rPr lang="vi-VN" sz="3600" b="1" dirty="0">
                <a:solidFill>
                  <a:srgbClr val="FF0000"/>
                </a:solidFill>
                <a:latin typeface="+mj-lt"/>
              </a:rPr>
              <a:t>Hiệu quả của chính sách an sinh xã hội với đồng bào các dân tộc ở Điện Biên.</a:t>
            </a:r>
          </a:p>
          <a:p>
            <a:pPr algn="just"/>
            <a:r>
              <a:rPr lang="vi-VN" sz="3600" b="1" dirty="0">
                <a:latin typeface="+mj-lt"/>
              </a:rPr>
              <a:t>- Giúp người dân nghèo trong huyện có tư liệu phát triển sản xuất.</a:t>
            </a:r>
          </a:p>
          <a:p>
            <a:pPr algn="just"/>
            <a:r>
              <a:rPr lang="vi-VN" sz="3600" b="1" dirty="0">
                <a:latin typeface="+mj-lt"/>
              </a:rPr>
              <a:t>- Từng bước ứng dụng khoa học kĩ thuật vào sản xuất, chuyển dịch cơ cấu cây trồng, vật nuôi theo hướng</a:t>
            </a:r>
          </a:p>
          <a:p>
            <a:pPr algn="just"/>
            <a:r>
              <a:rPr lang="vi-VN" sz="3600" b="1" dirty="0">
                <a:latin typeface="+mj-lt"/>
              </a:rPr>
              <a:t>- Hàng hoá, đẩy mạnh thâm canh, tăng vụ, nâng cao năng suất.</a:t>
            </a:r>
          </a:p>
        </p:txBody>
      </p:sp>
    </p:spTree>
    <p:extLst>
      <p:ext uri="{BB962C8B-B14F-4D97-AF65-F5344CB8AC3E}">
        <p14:creationId xmlns:p14="http://schemas.microsoft.com/office/powerpoint/2010/main" val="4289156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2C2541-CB69-7FBB-12DB-71E3E7F2A283}"/>
              </a:ext>
            </a:extLst>
          </p:cNvPr>
          <p:cNvSpPr txBox="1"/>
          <p:nvPr/>
        </p:nvSpPr>
        <p:spPr>
          <a:xfrm>
            <a:off x="4675695" y="75415"/>
            <a:ext cx="2667785" cy="584775"/>
          </a:xfrm>
          <a:prstGeom prst="rect">
            <a:avLst/>
          </a:prstGeom>
          <a:noFill/>
        </p:spPr>
        <p:txBody>
          <a:bodyPr wrap="square" rtlCol="0">
            <a:spAutoFit/>
          </a:bodyPr>
          <a:lstStyle/>
          <a:p>
            <a:r>
              <a:rPr lang="vi-VN" sz="3200" b="1" dirty="0">
                <a:solidFill>
                  <a:srgbClr val="FF0000"/>
                </a:solidFill>
                <a:latin typeface="+mj-lt"/>
              </a:rPr>
              <a:t>LUYỆN TẬP</a:t>
            </a:r>
          </a:p>
        </p:txBody>
      </p:sp>
      <p:sp>
        <p:nvSpPr>
          <p:cNvPr id="6" name="TextBox 5">
            <a:extLst>
              <a:ext uri="{FF2B5EF4-FFF2-40B4-BE49-F238E27FC236}">
                <a16:creationId xmlns:a16="http://schemas.microsoft.com/office/drawing/2014/main" id="{888700CE-73E5-5C26-EB1F-915C11610249}"/>
              </a:ext>
            </a:extLst>
          </p:cNvPr>
          <p:cNvSpPr txBox="1"/>
          <p:nvPr/>
        </p:nvSpPr>
        <p:spPr>
          <a:xfrm>
            <a:off x="468198" y="488941"/>
            <a:ext cx="11255604" cy="5262979"/>
          </a:xfrm>
          <a:prstGeom prst="rect">
            <a:avLst/>
          </a:prstGeom>
          <a:noFill/>
        </p:spPr>
        <p:txBody>
          <a:bodyPr wrap="square">
            <a:spAutoFit/>
          </a:bodyPr>
          <a:lstStyle/>
          <a:p>
            <a:pPr algn="just"/>
            <a:r>
              <a:rPr lang="vi-VN" sz="2800" b="1" dirty="0">
                <a:latin typeface="+mj-lt"/>
              </a:rPr>
              <a:t>Bài tập 1: Em đồng ý với quan niệm nào sau đây về an sinh xã hội?</a:t>
            </a:r>
          </a:p>
          <a:p>
            <a:pPr algn="just"/>
            <a:r>
              <a:rPr lang="vi-VN" sz="2800" b="1" dirty="0">
                <a:latin typeface="+mj-lt"/>
              </a:rPr>
              <a:t>a) An sinh xã hội là góp phần đảm bảo thu nhập và đời sống cho các công dân trong xã hội khi họ không may gặp phải những “rủi ro xã hội” hoặc các “biến cố xã hội” dẫn đến ngừng hoặc giảm thu nhập.</a:t>
            </a:r>
          </a:p>
          <a:p>
            <a:pPr algn="just"/>
            <a:r>
              <a:rPr lang="vi-VN" sz="2800" b="1" dirty="0">
                <a:latin typeface="+mj-lt"/>
              </a:rPr>
              <a:t>b) An sinh xã hội chỉ dành cho người dân ở một số tỉnh miền núi.</a:t>
            </a:r>
          </a:p>
          <a:p>
            <a:pPr algn="just"/>
            <a:r>
              <a:rPr lang="vi-VN" sz="2800" b="1" dirty="0">
                <a:latin typeface="+mj-lt"/>
              </a:rPr>
              <a:t>c) An sinh xã hội đảm bảo các chăm sóc y tế và trợ cấp cho các gia đình đông con.</a:t>
            </a:r>
          </a:p>
          <a:p>
            <a:pPr algn="just"/>
            <a:r>
              <a:rPr lang="vi-VN" sz="2800" b="1" dirty="0">
                <a:latin typeface="+mj-lt"/>
              </a:rPr>
              <a:t>d) An sinh xã hội thể hiện chủ nghĩa nhân đạo cao đẹp và truyền thống đoàn kết, giúp đỡ lẫn nhau, tương thân tương ái của cộng đồng.</a:t>
            </a:r>
          </a:p>
          <a:p>
            <a:pPr algn="just"/>
            <a:r>
              <a:rPr lang="vi-VN" sz="2800" b="1" dirty="0">
                <a:latin typeface="+mj-lt"/>
              </a:rPr>
              <a:t>đ) An sinh xã hội chỉ bao gồm những trợ cấp về tiền mặt và hiện vật cho người dân.</a:t>
            </a:r>
          </a:p>
          <a:p>
            <a:pPr algn="just"/>
            <a:endParaRPr lang="vi-VN" sz="2800" b="1" dirty="0">
              <a:latin typeface="+mj-lt"/>
            </a:endParaRPr>
          </a:p>
        </p:txBody>
      </p:sp>
    </p:spTree>
    <p:extLst>
      <p:ext uri="{BB962C8B-B14F-4D97-AF65-F5344CB8AC3E}">
        <p14:creationId xmlns:p14="http://schemas.microsoft.com/office/powerpoint/2010/main" val="932126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40BFB-4229-FF45-20AA-4752612218B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B275B10-C26F-A66F-1694-570EA2E21E56}"/>
              </a:ext>
            </a:extLst>
          </p:cNvPr>
          <p:cNvSpPr txBox="1"/>
          <p:nvPr/>
        </p:nvSpPr>
        <p:spPr>
          <a:xfrm>
            <a:off x="4675695" y="75415"/>
            <a:ext cx="26677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LUYỆN TẬP</a:t>
            </a:r>
          </a:p>
        </p:txBody>
      </p:sp>
      <p:sp>
        <p:nvSpPr>
          <p:cNvPr id="6" name="TextBox 5">
            <a:extLst>
              <a:ext uri="{FF2B5EF4-FFF2-40B4-BE49-F238E27FC236}">
                <a16:creationId xmlns:a16="http://schemas.microsoft.com/office/drawing/2014/main" id="{2AE24CD4-AB9A-FC8A-E395-ED9160BE5A6B}"/>
              </a:ext>
            </a:extLst>
          </p:cNvPr>
          <p:cNvSpPr txBox="1"/>
          <p:nvPr/>
        </p:nvSpPr>
        <p:spPr>
          <a:xfrm>
            <a:off x="381785" y="960281"/>
            <a:ext cx="11255604" cy="526297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Bài tập 1: Em đồng ý với quan niệm nào sau đây về an sinh xã hội?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 An sinh xã hội là góp phần đảm bảo thu nhập và đời sống cho các công dân trong xã hội khi họ không may gặp phải những “rủi ro xã hội” hoặc các “biến cố xã hội” dẫn đến ngừng hoặc giảm thu nhập.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An sinh xã hội chỉ dành cho người dân ở một số tỉnh miền núi.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 An sinh xã hội đảm bảo các chăm sóc y tế và trợ cấp cho các gia đình đông con.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d) An sinh xã hội thể hiện chủ nghĩa nhân đạo cao đẹp và truyền thống đoàn kết, giúp đỡ lẫn nhau, tương thân tương ái của cộng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 An sinh xã hội chỉ bao gồm những trợ cấp về tiền mặt và hiện vật cho người dân.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203876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33EAE-7E96-A15F-9A95-4742CE18E31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FBD7633-AF9F-8CE6-BA07-F48CFB4A1A4A}"/>
              </a:ext>
            </a:extLst>
          </p:cNvPr>
          <p:cNvSpPr txBox="1"/>
          <p:nvPr/>
        </p:nvSpPr>
        <p:spPr>
          <a:xfrm>
            <a:off x="4675695" y="75415"/>
            <a:ext cx="26677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LUYỆN TẬP</a:t>
            </a:r>
          </a:p>
        </p:txBody>
      </p:sp>
      <p:sp>
        <p:nvSpPr>
          <p:cNvPr id="6" name="TextBox 5">
            <a:extLst>
              <a:ext uri="{FF2B5EF4-FFF2-40B4-BE49-F238E27FC236}">
                <a16:creationId xmlns:a16="http://schemas.microsoft.com/office/drawing/2014/main" id="{664F47E9-5AB1-2FC5-31C4-FA986609BE84}"/>
              </a:ext>
            </a:extLst>
          </p:cNvPr>
          <p:cNvSpPr txBox="1"/>
          <p:nvPr/>
        </p:nvSpPr>
        <p:spPr>
          <a:xfrm>
            <a:off x="545969" y="1158244"/>
            <a:ext cx="11255604"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Bài tập 2: Em hãy kể tên và sưu tầm một số hình ảnh, tư liệu về những hoạt động chính sách an sinh xã hội đã và đang được triển khai tại địa phương em. </a:t>
            </a:r>
          </a:p>
        </p:txBody>
      </p:sp>
      <p:graphicFrame>
        <p:nvGraphicFramePr>
          <p:cNvPr id="3" name="Table 2">
            <a:extLst>
              <a:ext uri="{FF2B5EF4-FFF2-40B4-BE49-F238E27FC236}">
                <a16:creationId xmlns:a16="http://schemas.microsoft.com/office/drawing/2014/main" id="{C9038022-58F7-6B8D-7861-84066A73DA60}"/>
              </a:ext>
            </a:extLst>
          </p:cNvPr>
          <p:cNvGraphicFramePr>
            <a:graphicFrameLocks noGrp="1"/>
          </p:cNvGraphicFramePr>
          <p:nvPr>
            <p:extLst>
              <p:ext uri="{D42A27DB-BD31-4B8C-83A1-F6EECF244321}">
                <p14:modId xmlns:p14="http://schemas.microsoft.com/office/powerpoint/2010/main" val="3865539191"/>
              </p:ext>
            </p:extLst>
          </p:nvPr>
        </p:nvGraphicFramePr>
        <p:xfrm>
          <a:off x="1781665" y="2856322"/>
          <a:ext cx="8870623" cy="2032783"/>
        </p:xfrm>
        <a:graphic>
          <a:graphicData uri="http://schemas.openxmlformats.org/drawingml/2006/table">
            <a:tbl>
              <a:tblPr firstRow="1" firstCol="1" bandRow="1"/>
              <a:tblGrid>
                <a:gridCol w="3393896">
                  <a:extLst>
                    <a:ext uri="{9D8B030D-6E8A-4147-A177-3AD203B41FA5}">
                      <a16:colId xmlns:a16="http://schemas.microsoft.com/office/drawing/2014/main" val="2075877066"/>
                    </a:ext>
                  </a:extLst>
                </a:gridCol>
                <a:gridCol w="2357869">
                  <a:extLst>
                    <a:ext uri="{9D8B030D-6E8A-4147-A177-3AD203B41FA5}">
                      <a16:colId xmlns:a16="http://schemas.microsoft.com/office/drawing/2014/main" val="4151808514"/>
                    </a:ext>
                  </a:extLst>
                </a:gridCol>
                <a:gridCol w="3118858">
                  <a:extLst>
                    <a:ext uri="{9D8B030D-6E8A-4147-A177-3AD203B41FA5}">
                      <a16:colId xmlns:a16="http://schemas.microsoft.com/office/drawing/2014/main" val="3950913036"/>
                    </a:ext>
                  </a:extLst>
                </a:gridCol>
              </a:tblGrid>
              <a:tr h="895546">
                <a:tc>
                  <a:txBody>
                    <a:bodyPr/>
                    <a:lstStyle/>
                    <a:p>
                      <a:pPr algn="ctr">
                        <a:lnSpc>
                          <a:spcPct val="107000"/>
                        </a:lnSpc>
                        <a:spcAft>
                          <a:spcPts val="800"/>
                        </a:spcAft>
                        <a:buNone/>
                        <a:tabLst>
                          <a:tab pos="705485" algn="l"/>
                        </a:tabLst>
                      </a:pPr>
                      <a:r>
                        <a:rPr lang="vi-VN" sz="3200" b="1" kern="0" dirty="0">
                          <a:effectLst/>
                          <a:latin typeface="Times New Roman" panose="02020603050405020304" pitchFamily="18" charset="0"/>
                          <a:ea typeface="Calibri" panose="020F0502020204030204" pitchFamily="34" charset="0"/>
                          <a:cs typeface="Times New Roman" panose="02020603050405020304" pitchFamily="18" charset="0"/>
                        </a:rPr>
                        <a:t>Tên hoạt động, chính sách</a:t>
                      </a:r>
                      <a:endParaRPr lang="vi-VN"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tabLst>
                          <a:tab pos="705485" algn="l"/>
                        </a:tabLst>
                      </a:pPr>
                      <a:r>
                        <a:rPr lang="vi-VN" sz="3200" b="1" kern="0" dirty="0">
                          <a:effectLst/>
                          <a:latin typeface="Times New Roman" panose="02020603050405020304" pitchFamily="18" charset="0"/>
                          <a:ea typeface="Calibri" panose="020F0502020204030204" pitchFamily="34" charset="0"/>
                          <a:cs typeface="Times New Roman" panose="02020603050405020304" pitchFamily="18" charset="0"/>
                        </a:rPr>
                        <a:t>Thông tin</a:t>
                      </a:r>
                      <a:endParaRPr lang="vi-VN"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tabLst>
                          <a:tab pos="705485" algn="l"/>
                        </a:tabLst>
                      </a:pPr>
                      <a:r>
                        <a:rPr lang="vi-VN" sz="3200" b="1" kern="0" dirty="0">
                          <a:effectLst/>
                          <a:latin typeface="Times New Roman" panose="02020603050405020304" pitchFamily="18" charset="0"/>
                          <a:ea typeface="Calibri" panose="020F0502020204030204" pitchFamily="34" charset="0"/>
                          <a:cs typeface="Times New Roman" panose="02020603050405020304" pitchFamily="18" charset="0"/>
                        </a:rPr>
                        <a:t>Hình ảnh</a:t>
                      </a:r>
                      <a:endParaRPr lang="vi-VN"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6171355"/>
                  </a:ext>
                </a:extLst>
              </a:tr>
              <a:tr h="512138">
                <a:tc>
                  <a:txBody>
                    <a:bodyPr/>
                    <a:lstStyle/>
                    <a:p>
                      <a:pPr algn="just">
                        <a:lnSpc>
                          <a:spcPct val="107000"/>
                        </a:lnSpc>
                        <a:spcAft>
                          <a:spcPts val="800"/>
                        </a:spcAft>
                        <a:buNone/>
                        <a:tabLst>
                          <a:tab pos="705485" algn="l"/>
                        </a:tabLst>
                      </a:pPr>
                      <a:r>
                        <a:rPr lang="vi-VN" sz="1400" kern="0">
                          <a:effectLst/>
                          <a:latin typeface="Times New Roman" panose="02020603050405020304" pitchFamily="18" charset="0"/>
                          <a:ea typeface="Calibri" panose="020F0502020204030204" pitchFamily="34" charset="0"/>
                          <a:cs typeface="Times New Roman" panose="02020603050405020304" pitchFamily="18" charset="0"/>
                        </a:rPr>
                        <a:t> </a:t>
                      </a:r>
                      <a:endParaRPr lang="vi-VN" sz="1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buNone/>
                        <a:tabLst>
                          <a:tab pos="705485" algn="l"/>
                        </a:tabLst>
                      </a:pPr>
                      <a:r>
                        <a:rPr lang="vi-VN" sz="1400" kern="0">
                          <a:effectLst/>
                          <a:latin typeface="Times New Roman" panose="02020603050405020304" pitchFamily="18" charset="0"/>
                          <a:ea typeface="Calibri" panose="020F0502020204030204" pitchFamily="34" charset="0"/>
                          <a:cs typeface="Times New Roman" panose="02020603050405020304" pitchFamily="18" charset="0"/>
                        </a:rPr>
                        <a:t> </a:t>
                      </a:r>
                      <a:endParaRPr lang="vi-VN" sz="1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buNone/>
                        <a:tabLst>
                          <a:tab pos="705485" algn="l"/>
                        </a:tabLst>
                      </a:pPr>
                      <a:r>
                        <a:rPr lang="vi-VN" sz="1400" kern="0">
                          <a:effectLst/>
                          <a:latin typeface="Times New Roman" panose="02020603050405020304" pitchFamily="18" charset="0"/>
                          <a:ea typeface="Calibri" panose="020F0502020204030204" pitchFamily="34" charset="0"/>
                          <a:cs typeface="Times New Roman" panose="02020603050405020304" pitchFamily="18" charset="0"/>
                        </a:rPr>
                        <a:t> </a:t>
                      </a:r>
                      <a:endParaRPr lang="vi-VN" sz="1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12699311"/>
                  </a:ext>
                </a:extLst>
              </a:tr>
              <a:tr h="512138">
                <a:tc>
                  <a:txBody>
                    <a:bodyPr/>
                    <a:lstStyle/>
                    <a:p>
                      <a:pPr algn="just">
                        <a:lnSpc>
                          <a:spcPct val="107000"/>
                        </a:lnSpc>
                        <a:spcAft>
                          <a:spcPts val="800"/>
                        </a:spcAft>
                        <a:buNone/>
                        <a:tabLst>
                          <a:tab pos="705485" algn="l"/>
                        </a:tabLst>
                      </a:pPr>
                      <a:r>
                        <a:rPr lang="vi-VN" sz="1400" kern="0" dirty="0">
                          <a:effectLst/>
                          <a:latin typeface="Times New Roman" panose="02020603050405020304" pitchFamily="18" charset="0"/>
                          <a:ea typeface="Calibri" panose="020F0502020204030204" pitchFamily="34" charset="0"/>
                          <a:cs typeface="Times New Roman" panose="02020603050405020304" pitchFamily="18" charset="0"/>
                        </a:rPr>
                        <a:t> </a:t>
                      </a:r>
                      <a:endParaRPr lang="vi-VN" sz="1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buNone/>
                        <a:tabLst>
                          <a:tab pos="705485" algn="l"/>
                        </a:tabLst>
                      </a:pPr>
                      <a:r>
                        <a:rPr lang="vi-VN" sz="1400" kern="0">
                          <a:effectLst/>
                          <a:latin typeface="Times New Roman" panose="02020603050405020304" pitchFamily="18" charset="0"/>
                          <a:ea typeface="Calibri" panose="020F0502020204030204" pitchFamily="34" charset="0"/>
                          <a:cs typeface="Times New Roman" panose="02020603050405020304" pitchFamily="18" charset="0"/>
                        </a:rPr>
                        <a:t> </a:t>
                      </a:r>
                      <a:endParaRPr lang="vi-VN" sz="1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buNone/>
                        <a:tabLst>
                          <a:tab pos="705485" algn="l"/>
                        </a:tabLst>
                      </a:pPr>
                      <a:r>
                        <a:rPr lang="vi-VN" sz="1400" kern="0" dirty="0">
                          <a:effectLst/>
                          <a:latin typeface="Times New Roman" panose="02020603050405020304" pitchFamily="18" charset="0"/>
                          <a:ea typeface="Calibri" panose="020F0502020204030204" pitchFamily="34" charset="0"/>
                          <a:cs typeface="Times New Roman" panose="02020603050405020304" pitchFamily="18" charset="0"/>
                        </a:rPr>
                        <a:t> </a:t>
                      </a:r>
                      <a:endParaRPr lang="vi-VN" sz="1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1584788"/>
                  </a:ext>
                </a:extLst>
              </a:tr>
            </a:tbl>
          </a:graphicData>
        </a:graphic>
      </p:graphicFrame>
    </p:spTree>
    <p:extLst>
      <p:ext uri="{BB962C8B-B14F-4D97-AF65-F5344CB8AC3E}">
        <p14:creationId xmlns:p14="http://schemas.microsoft.com/office/powerpoint/2010/main" val="2425078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8ED78-9A36-B74E-0FFA-AE9D64153CE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92539D5-71E9-132B-F1CE-09770D4F1D51}"/>
              </a:ext>
            </a:extLst>
          </p:cNvPr>
          <p:cNvSpPr txBox="1"/>
          <p:nvPr/>
        </p:nvSpPr>
        <p:spPr>
          <a:xfrm>
            <a:off x="4364610" y="115758"/>
            <a:ext cx="26677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LUYỆN TẬP</a:t>
            </a:r>
          </a:p>
        </p:txBody>
      </p:sp>
      <p:sp>
        <p:nvSpPr>
          <p:cNvPr id="6" name="TextBox 5">
            <a:extLst>
              <a:ext uri="{FF2B5EF4-FFF2-40B4-BE49-F238E27FC236}">
                <a16:creationId xmlns:a16="http://schemas.microsoft.com/office/drawing/2014/main" id="{B4A595A7-2058-5040-77E2-114783E40518}"/>
              </a:ext>
            </a:extLst>
          </p:cNvPr>
          <p:cNvSpPr txBox="1"/>
          <p:nvPr/>
        </p:nvSpPr>
        <p:spPr>
          <a:xfrm>
            <a:off x="468198" y="606266"/>
            <a:ext cx="11255604"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Bài tập 3: Em suy nghĩ như thế nào về trách nhiệm của mình khi được hưởng những chính sách an sinh xã hội? </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3" name="Picture 2">
            <a:extLst>
              <a:ext uri="{FF2B5EF4-FFF2-40B4-BE49-F238E27FC236}">
                <a16:creationId xmlns:a16="http://schemas.microsoft.com/office/drawing/2014/main" id="{AE78DB41-5961-B865-74F7-DB2A38166EA9}"/>
              </a:ext>
            </a:extLst>
          </p:cNvPr>
          <p:cNvPicPr>
            <a:picLocks noChangeAspect="1"/>
          </p:cNvPicPr>
          <p:nvPr/>
        </p:nvPicPr>
        <p:blipFill>
          <a:blip r:embed="rId2"/>
          <a:stretch>
            <a:fillRect/>
          </a:stretch>
        </p:blipFill>
        <p:spPr>
          <a:xfrm>
            <a:off x="2300141" y="2019647"/>
            <a:ext cx="7227797" cy="4569687"/>
          </a:xfrm>
          <a:prstGeom prst="rect">
            <a:avLst/>
          </a:prstGeom>
        </p:spPr>
      </p:pic>
    </p:spTree>
    <p:extLst>
      <p:ext uri="{BB962C8B-B14F-4D97-AF65-F5344CB8AC3E}">
        <p14:creationId xmlns:p14="http://schemas.microsoft.com/office/powerpoint/2010/main" val="626326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84075-E40C-4FBC-7A45-78FCBA1601B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3ADA614-5D5D-F793-F80B-9F7408952E3D}"/>
              </a:ext>
            </a:extLst>
          </p:cNvPr>
          <p:cNvSpPr txBox="1"/>
          <p:nvPr/>
        </p:nvSpPr>
        <p:spPr>
          <a:xfrm>
            <a:off x="4675695" y="75415"/>
            <a:ext cx="26677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VẬN DỤNG</a:t>
            </a:r>
          </a:p>
        </p:txBody>
      </p:sp>
      <p:sp>
        <p:nvSpPr>
          <p:cNvPr id="5" name="TextBox 4">
            <a:extLst>
              <a:ext uri="{FF2B5EF4-FFF2-40B4-BE49-F238E27FC236}">
                <a16:creationId xmlns:a16="http://schemas.microsoft.com/office/drawing/2014/main" id="{B197F448-7682-1295-4489-BD14CE1B3FB1}"/>
              </a:ext>
            </a:extLst>
          </p:cNvPr>
          <p:cNvSpPr txBox="1"/>
          <p:nvPr/>
        </p:nvSpPr>
        <p:spPr>
          <a:xfrm>
            <a:off x="697682" y="575349"/>
            <a:ext cx="10199704" cy="1200329"/>
          </a:xfrm>
          <a:prstGeom prst="rect">
            <a:avLst/>
          </a:prstGeom>
          <a:noFill/>
        </p:spPr>
        <p:txBody>
          <a:bodyPr wrap="square">
            <a:spAutoFit/>
          </a:bodyPr>
          <a:lstStyle/>
          <a:p>
            <a:r>
              <a:rPr lang="vi-VN" sz="2400" b="1" dirty="0">
                <a:latin typeface="+mj-lt"/>
              </a:rPr>
              <a:t>Đọc thông tin và trả lời câu hỏi:</a:t>
            </a:r>
          </a:p>
          <a:p>
            <a:r>
              <a:rPr lang="vi-VN" sz="2400" b="1" dirty="0">
                <a:latin typeface="+mj-lt"/>
              </a:rPr>
              <a:t>+ Gia đình anh Vừ A Tú đã được hưởng những chính sách an sinh xã hội gì?</a:t>
            </a:r>
          </a:p>
          <a:p>
            <a:r>
              <a:rPr lang="vi-VN" sz="2400" b="1" dirty="0">
                <a:latin typeface="+mj-lt"/>
              </a:rPr>
              <a:t>+  Những chính sách đó đã mang lại lợi ích gì cho gia đình anh Vừ A Tú?</a:t>
            </a:r>
          </a:p>
        </p:txBody>
      </p:sp>
      <p:pic>
        <p:nvPicPr>
          <p:cNvPr id="3" name="Picture 2">
            <a:extLst>
              <a:ext uri="{FF2B5EF4-FFF2-40B4-BE49-F238E27FC236}">
                <a16:creationId xmlns:a16="http://schemas.microsoft.com/office/drawing/2014/main" id="{227EC6F2-31A8-FF1D-362A-EA1C59D242FE}"/>
              </a:ext>
            </a:extLst>
          </p:cNvPr>
          <p:cNvPicPr>
            <a:picLocks noChangeAspect="1"/>
          </p:cNvPicPr>
          <p:nvPr/>
        </p:nvPicPr>
        <p:blipFill>
          <a:blip r:embed="rId2"/>
          <a:stretch>
            <a:fillRect/>
          </a:stretch>
        </p:blipFill>
        <p:spPr>
          <a:xfrm>
            <a:off x="697682" y="1860519"/>
            <a:ext cx="10765312" cy="4757320"/>
          </a:xfrm>
          <a:prstGeom prst="rect">
            <a:avLst/>
          </a:prstGeom>
        </p:spPr>
      </p:pic>
    </p:spTree>
    <p:extLst>
      <p:ext uri="{BB962C8B-B14F-4D97-AF65-F5344CB8AC3E}">
        <p14:creationId xmlns:p14="http://schemas.microsoft.com/office/powerpoint/2010/main" val="979715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DCD758-0527-BEEB-6320-2C8DD0B00443}"/>
              </a:ext>
            </a:extLst>
          </p:cNvPr>
          <p:cNvSpPr txBox="1"/>
          <p:nvPr/>
        </p:nvSpPr>
        <p:spPr>
          <a:xfrm>
            <a:off x="1573161" y="2123767"/>
            <a:ext cx="9045678" cy="2123658"/>
          </a:xfrm>
          <a:prstGeom prst="rect">
            <a:avLst/>
          </a:prstGeom>
          <a:noFill/>
        </p:spPr>
        <p:txBody>
          <a:bodyPr wrap="square" rtlCol="0">
            <a:spAutoFit/>
          </a:bodyPr>
          <a:lstStyle/>
          <a:p>
            <a:pPr algn="ctr"/>
            <a:r>
              <a:rPr lang="vi-VN" sz="4400" b="1" dirty="0">
                <a:latin typeface="+mj-lt"/>
              </a:rPr>
              <a:t>Kể tên được một số chính sách dành cho đồng bào các dân tộc ở tỉnh Điện Biên mà em biết?</a:t>
            </a:r>
          </a:p>
        </p:txBody>
      </p:sp>
    </p:spTree>
    <p:extLst>
      <p:ext uri="{BB962C8B-B14F-4D97-AF65-F5344CB8AC3E}">
        <p14:creationId xmlns:p14="http://schemas.microsoft.com/office/powerpoint/2010/main" val="3431768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DCDD6-C6E3-D25A-4830-63D5D4539E1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BE4FF01-EBE3-BDFD-335E-A1249E949635}"/>
              </a:ext>
            </a:extLst>
          </p:cNvPr>
          <p:cNvSpPr txBox="1"/>
          <p:nvPr/>
        </p:nvSpPr>
        <p:spPr>
          <a:xfrm>
            <a:off x="319242" y="83602"/>
            <a:ext cx="117547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a:solidFill>
                  <a:prstClr val="black"/>
                </a:solidFill>
                <a:latin typeface="Times New Roman" panose="02020603050405020304" pitchFamily="18" charset="0"/>
              </a:rPr>
              <a:t>Một số chính sách dành cho đồng bào các dân tộc ở tỉnh Điện Biên</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3" name="TextBox 2">
            <a:extLst>
              <a:ext uri="{FF2B5EF4-FFF2-40B4-BE49-F238E27FC236}">
                <a16:creationId xmlns:a16="http://schemas.microsoft.com/office/drawing/2014/main" id="{4505B4D2-EDB4-9E6C-479D-C305C2C17645}"/>
              </a:ext>
            </a:extLst>
          </p:cNvPr>
          <p:cNvSpPr txBox="1"/>
          <p:nvPr/>
        </p:nvSpPr>
        <p:spPr>
          <a:xfrm>
            <a:off x="2781449" y="3403154"/>
            <a:ext cx="6234732" cy="523220"/>
          </a:xfrm>
          <a:prstGeom prst="rect">
            <a:avLst/>
          </a:prstGeom>
          <a:noFill/>
        </p:spPr>
        <p:txBody>
          <a:bodyPr wrap="square" rtlCol="0">
            <a:spAutoFit/>
          </a:bodyPr>
          <a:lstStyle/>
          <a:p>
            <a:pPr algn="ctr"/>
            <a:r>
              <a:rPr lang="vi-VN" sz="2800" b="1" dirty="0">
                <a:latin typeface="+mj-lt"/>
              </a:rPr>
              <a:t>Chính sách hỗ trợ  hộ nghèo về nhà ở</a:t>
            </a:r>
          </a:p>
        </p:txBody>
      </p:sp>
      <p:sp>
        <p:nvSpPr>
          <p:cNvPr id="11" name="TextBox 10">
            <a:extLst>
              <a:ext uri="{FF2B5EF4-FFF2-40B4-BE49-F238E27FC236}">
                <a16:creationId xmlns:a16="http://schemas.microsoft.com/office/drawing/2014/main" id="{4657864F-D132-0CC9-49DF-789E634ED050}"/>
              </a:ext>
            </a:extLst>
          </p:cNvPr>
          <p:cNvSpPr txBox="1"/>
          <p:nvPr/>
        </p:nvSpPr>
        <p:spPr>
          <a:xfrm>
            <a:off x="225062" y="6318950"/>
            <a:ext cx="6421545" cy="523220"/>
          </a:xfrm>
          <a:prstGeom prst="rect">
            <a:avLst/>
          </a:prstGeom>
          <a:noFill/>
        </p:spPr>
        <p:txBody>
          <a:bodyPr wrap="square">
            <a:spAutoFit/>
          </a:bodyPr>
          <a:lstStyle/>
          <a:p>
            <a:r>
              <a:rPr lang="vi-VN" sz="2800" b="1" dirty="0">
                <a:latin typeface="+mj-lt"/>
              </a:rPr>
              <a:t>Hộ cận nghèo được hỗ trợ 100% BHYT</a:t>
            </a:r>
          </a:p>
        </p:txBody>
      </p:sp>
      <p:sp>
        <p:nvSpPr>
          <p:cNvPr id="15" name="TextBox 14">
            <a:extLst>
              <a:ext uri="{FF2B5EF4-FFF2-40B4-BE49-F238E27FC236}">
                <a16:creationId xmlns:a16="http://schemas.microsoft.com/office/drawing/2014/main" id="{0923E98F-94EC-24E5-F14D-D87E17FE2555}"/>
              </a:ext>
            </a:extLst>
          </p:cNvPr>
          <p:cNvSpPr txBox="1"/>
          <p:nvPr/>
        </p:nvSpPr>
        <p:spPr>
          <a:xfrm>
            <a:off x="7602640" y="6251122"/>
            <a:ext cx="4471373" cy="523220"/>
          </a:xfrm>
          <a:prstGeom prst="rect">
            <a:avLst/>
          </a:prstGeom>
          <a:noFill/>
        </p:spPr>
        <p:txBody>
          <a:bodyPr wrap="square">
            <a:spAutoFit/>
          </a:bodyPr>
          <a:lstStyle/>
          <a:p>
            <a:r>
              <a:rPr lang="vi-VN" sz="2800" b="1" dirty="0">
                <a:latin typeface="+mj-lt"/>
              </a:rPr>
              <a:t>Chính sách hỗ trợ  học tập</a:t>
            </a:r>
          </a:p>
        </p:txBody>
      </p:sp>
      <p:pic>
        <p:nvPicPr>
          <p:cNvPr id="6" name="Picture 5">
            <a:extLst>
              <a:ext uri="{FF2B5EF4-FFF2-40B4-BE49-F238E27FC236}">
                <a16:creationId xmlns:a16="http://schemas.microsoft.com/office/drawing/2014/main" id="{4911F00A-D50B-4AF1-2D74-13AC7A1A9AD5}"/>
              </a:ext>
            </a:extLst>
          </p:cNvPr>
          <p:cNvPicPr>
            <a:picLocks noChangeAspect="1"/>
          </p:cNvPicPr>
          <p:nvPr/>
        </p:nvPicPr>
        <p:blipFill>
          <a:blip r:embed="rId2"/>
          <a:stretch>
            <a:fillRect/>
          </a:stretch>
        </p:blipFill>
        <p:spPr>
          <a:xfrm>
            <a:off x="343049" y="700409"/>
            <a:ext cx="3945625" cy="2628439"/>
          </a:xfrm>
          <a:prstGeom prst="rect">
            <a:avLst/>
          </a:prstGeom>
        </p:spPr>
      </p:pic>
      <p:pic>
        <p:nvPicPr>
          <p:cNvPr id="10" name="Picture 9">
            <a:extLst>
              <a:ext uri="{FF2B5EF4-FFF2-40B4-BE49-F238E27FC236}">
                <a16:creationId xmlns:a16="http://schemas.microsoft.com/office/drawing/2014/main" id="{7A134D22-B110-9DBF-3215-EE86D0B818F9}"/>
              </a:ext>
            </a:extLst>
          </p:cNvPr>
          <p:cNvPicPr>
            <a:picLocks noChangeAspect="1"/>
          </p:cNvPicPr>
          <p:nvPr/>
        </p:nvPicPr>
        <p:blipFill>
          <a:blip r:embed="rId3"/>
          <a:stretch>
            <a:fillRect/>
          </a:stretch>
        </p:blipFill>
        <p:spPr>
          <a:xfrm>
            <a:off x="4576607" y="700409"/>
            <a:ext cx="3533059" cy="2649794"/>
          </a:xfrm>
          <a:prstGeom prst="rect">
            <a:avLst/>
          </a:prstGeom>
        </p:spPr>
      </p:pic>
      <p:pic>
        <p:nvPicPr>
          <p:cNvPr id="14" name="Picture 13">
            <a:extLst>
              <a:ext uri="{FF2B5EF4-FFF2-40B4-BE49-F238E27FC236}">
                <a16:creationId xmlns:a16="http://schemas.microsoft.com/office/drawing/2014/main" id="{2440EEB4-5687-307A-2793-76691D01E338}"/>
              </a:ext>
            </a:extLst>
          </p:cNvPr>
          <p:cNvPicPr>
            <a:picLocks noChangeAspect="1"/>
          </p:cNvPicPr>
          <p:nvPr/>
        </p:nvPicPr>
        <p:blipFill>
          <a:blip r:embed="rId4"/>
          <a:stretch>
            <a:fillRect/>
          </a:stretch>
        </p:blipFill>
        <p:spPr>
          <a:xfrm>
            <a:off x="8347982" y="721328"/>
            <a:ext cx="3476693" cy="2607520"/>
          </a:xfrm>
          <a:prstGeom prst="rect">
            <a:avLst/>
          </a:prstGeom>
        </p:spPr>
      </p:pic>
      <p:pic>
        <p:nvPicPr>
          <p:cNvPr id="18" name="Picture 17">
            <a:extLst>
              <a:ext uri="{FF2B5EF4-FFF2-40B4-BE49-F238E27FC236}">
                <a16:creationId xmlns:a16="http://schemas.microsoft.com/office/drawing/2014/main" id="{FE444BE4-B26A-41BB-9C0D-D856250BBD81}"/>
              </a:ext>
            </a:extLst>
          </p:cNvPr>
          <p:cNvPicPr>
            <a:picLocks noChangeAspect="1"/>
          </p:cNvPicPr>
          <p:nvPr/>
        </p:nvPicPr>
        <p:blipFill>
          <a:blip r:embed="rId5"/>
          <a:stretch>
            <a:fillRect/>
          </a:stretch>
        </p:blipFill>
        <p:spPr>
          <a:xfrm>
            <a:off x="271467" y="3873261"/>
            <a:ext cx="3114126" cy="2370419"/>
          </a:xfrm>
          <a:prstGeom prst="rect">
            <a:avLst/>
          </a:prstGeom>
        </p:spPr>
      </p:pic>
      <p:pic>
        <p:nvPicPr>
          <p:cNvPr id="19" name="Picture 18">
            <a:extLst>
              <a:ext uri="{FF2B5EF4-FFF2-40B4-BE49-F238E27FC236}">
                <a16:creationId xmlns:a16="http://schemas.microsoft.com/office/drawing/2014/main" id="{6041102F-E432-2847-3360-3FA015663FA7}"/>
              </a:ext>
            </a:extLst>
          </p:cNvPr>
          <p:cNvPicPr>
            <a:picLocks noChangeAspect="1"/>
          </p:cNvPicPr>
          <p:nvPr/>
        </p:nvPicPr>
        <p:blipFill>
          <a:blip r:embed="rId6"/>
          <a:stretch>
            <a:fillRect/>
          </a:stretch>
        </p:blipFill>
        <p:spPr>
          <a:xfrm>
            <a:off x="3619433" y="3913160"/>
            <a:ext cx="3749367" cy="2368155"/>
          </a:xfrm>
          <a:prstGeom prst="rect">
            <a:avLst/>
          </a:prstGeom>
        </p:spPr>
      </p:pic>
      <p:pic>
        <p:nvPicPr>
          <p:cNvPr id="20" name="Picture 19">
            <a:extLst>
              <a:ext uri="{FF2B5EF4-FFF2-40B4-BE49-F238E27FC236}">
                <a16:creationId xmlns:a16="http://schemas.microsoft.com/office/drawing/2014/main" id="{E906A0B0-EACE-4F8B-DD5E-2804DCB9F2A6}"/>
              </a:ext>
            </a:extLst>
          </p:cNvPr>
          <p:cNvPicPr>
            <a:picLocks noChangeAspect="1"/>
          </p:cNvPicPr>
          <p:nvPr/>
        </p:nvPicPr>
        <p:blipFill>
          <a:blip r:embed="rId7"/>
          <a:stretch>
            <a:fillRect/>
          </a:stretch>
        </p:blipFill>
        <p:spPr>
          <a:xfrm>
            <a:off x="7706493" y="3926374"/>
            <a:ext cx="4118182" cy="2266715"/>
          </a:xfrm>
          <a:prstGeom prst="rect">
            <a:avLst/>
          </a:prstGeom>
        </p:spPr>
      </p:pic>
    </p:spTree>
    <p:extLst>
      <p:ext uri="{BB962C8B-B14F-4D97-AF65-F5344CB8AC3E}">
        <p14:creationId xmlns:p14="http://schemas.microsoft.com/office/powerpoint/2010/main" val="381337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FE48CA-A77F-9D90-B4F8-08F3482378D0}"/>
              </a:ext>
            </a:extLst>
          </p:cNvPr>
          <p:cNvSpPr txBox="1"/>
          <p:nvPr/>
        </p:nvSpPr>
        <p:spPr>
          <a:xfrm>
            <a:off x="1229032" y="2045109"/>
            <a:ext cx="9360310" cy="1938992"/>
          </a:xfrm>
          <a:prstGeom prst="rect">
            <a:avLst/>
          </a:prstGeom>
          <a:noFill/>
        </p:spPr>
        <p:txBody>
          <a:bodyPr wrap="square" rtlCol="0">
            <a:spAutoFit/>
          </a:bodyPr>
          <a:lstStyle/>
          <a:p>
            <a:pPr algn="ctr"/>
            <a:r>
              <a:rPr lang="vi-VN" sz="4000" b="1" dirty="0">
                <a:latin typeface="+mj-lt"/>
              </a:rPr>
              <a:t>Tiết 28, 29, 30: Bài 10: CHÍNH SÁCH AN SINH XÃ HỘI CHO ĐỒNG BÀO CÁC DÂN TỘC Ở TỈNH ĐIỆN BIÊN</a:t>
            </a:r>
          </a:p>
        </p:txBody>
      </p:sp>
    </p:spTree>
    <p:extLst>
      <p:ext uri="{BB962C8B-B14F-4D97-AF65-F5344CB8AC3E}">
        <p14:creationId xmlns:p14="http://schemas.microsoft.com/office/powerpoint/2010/main" val="1151247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FEBA1F-59FF-9724-16CE-B00AD6A02C0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56086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FC5CAC-6FBE-6D9D-B211-253A998D4EE1}"/>
              </a:ext>
            </a:extLst>
          </p:cNvPr>
          <p:cNvSpPr txBox="1"/>
          <p:nvPr/>
        </p:nvSpPr>
        <p:spPr>
          <a:xfrm>
            <a:off x="468198" y="1720987"/>
            <a:ext cx="11255604" cy="3785652"/>
          </a:xfrm>
          <a:prstGeom prst="rect">
            <a:avLst/>
          </a:prstGeom>
          <a:noFill/>
        </p:spPr>
        <p:txBody>
          <a:bodyPr wrap="square">
            <a:spAutoFit/>
          </a:bodyPr>
          <a:lstStyle/>
          <a:p>
            <a:pPr algn="just"/>
            <a:r>
              <a:rPr lang="vi-VN" sz="4000" b="1" dirty="0">
                <a:latin typeface="+mj-lt"/>
              </a:rPr>
              <a:t>+ Trong những năm gần đây, Điện Biên đã giải quyết những vấn đề an sinh xã hội đối với đồng bào các dân tộc như thế nào?</a:t>
            </a:r>
          </a:p>
          <a:p>
            <a:pPr algn="just"/>
            <a:r>
              <a:rPr lang="vi-VN" sz="4000" b="1" dirty="0">
                <a:latin typeface="+mj-lt"/>
              </a:rPr>
              <a:t>+ Chính sách an sinh xã hội đã mang lại ý nghĩa như thế nào đối với đời sống của đồng bào các dân tộc tỉnh Điện Biên?</a:t>
            </a:r>
          </a:p>
        </p:txBody>
      </p:sp>
      <p:sp>
        <p:nvSpPr>
          <p:cNvPr id="6" name="TextBox 5">
            <a:extLst>
              <a:ext uri="{FF2B5EF4-FFF2-40B4-BE49-F238E27FC236}">
                <a16:creationId xmlns:a16="http://schemas.microsoft.com/office/drawing/2014/main" id="{60160042-7793-9267-CD8E-617051DE5569}"/>
              </a:ext>
            </a:extLst>
          </p:cNvPr>
          <p:cNvSpPr txBox="1"/>
          <p:nvPr/>
        </p:nvSpPr>
        <p:spPr>
          <a:xfrm>
            <a:off x="3619894" y="1074656"/>
            <a:ext cx="4581426" cy="646331"/>
          </a:xfrm>
          <a:prstGeom prst="rect">
            <a:avLst/>
          </a:prstGeom>
          <a:noFill/>
        </p:spPr>
        <p:txBody>
          <a:bodyPr wrap="square" rtlCol="0">
            <a:spAutoFit/>
          </a:bodyPr>
          <a:lstStyle/>
          <a:p>
            <a:r>
              <a:rPr lang="vi-VN" sz="3600" b="1" dirty="0">
                <a:solidFill>
                  <a:srgbClr val="FF0000"/>
                </a:solidFill>
                <a:latin typeface="+mj-lt"/>
              </a:rPr>
              <a:t>THẢO LUẬN NHÓM</a:t>
            </a:r>
          </a:p>
        </p:txBody>
      </p:sp>
    </p:spTree>
    <p:extLst>
      <p:ext uri="{BB962C8B-B14F-4D97-AF65-F5344CB8AC3E}">
        <p14:creationId xmlns:p14="http://schemas.microsoft.com/office/powerpoint/2010/main" val="3262975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4E51D79-F669-152D-2808-544675616B74}"/>
              </a:ext>
            </a:extLst>
          </p:cNvPr>
          <p:cNvSpPr txBox="1"/>
          <p:nvPr/>
        </p:nvSpPr>
        <p:spPr>
          <a:xfrm>
            <a:off x="81699" y="0"/>
            <a:ext cx="12110301" cy="6863417"/>
          </a:xfrm>
          <a:prstGeom prst="rect">
            <a:avLst/>
          </a:prstGeom>
          <a:noFill/>
        </p:spPr>
        <p:txBody>
          <a:bodyPr wrap="square">
            <a:spAutoFit/>
          </a:bodyPr>
          <a:lstStyle/>
          <a:p>
            <a:pPr algn="ctr"/>
            <a:r>
              <a:rPr lang="vi-VN" sz="2200" b="1" dirty="0">
                <a:solidFill>
                  <a:srgbClr val="FF0000"/>
                </a:solidFill>
                <a:latin typeface="+mj-lt"/>
              </a:rPr>
              <a:t>Một số chính sách an sinh xã hội cho đồng bào dân tộc ở tỉnh Điện Biên </a:t>
            </a:r>
          </a:p>
          <a:p>
            <a:pPr algn="just"/>
            <a:r>
              <a:rPr lang="vi-VN" sz="2200" b="1" dirty="0">
                <a:latin typeface="+mj-lt"/>
              </a:rPr>
              <a:t>* Chính sách đào tạo nghề, giải quyết việc làm:</a:t>
            </a:r>
          </a:p>
          <a:p>
            <a:pPr algn="just"/>
            <a:r>
              <a:rPr lang="vi-VN" sz="2200" b="1" dirty="0">
                <a:latin typeface="+mj-lt"/>
              </a:rPr>
              <a:t>- Từ năm 2018 đến cuối năm 2029 đã đào tạo cho 12157 người.</a:t>
            </a:r>
          </a:p>
          <a:p>
            <a:pPr algn="just"/>
            <a:r>
              <a:rPr lang="vi-VN" sz="2200" b="1" dirty="0">
                <a:latin typeface="+mj-lt"/>
              </a:rPr>
              <a:t>- Nghề được đào tạo phổ biến là: lái xe cơ giới đường bộ, vận hành máy thi công nền, kỹ thuật chăn nuôi, phòng trị bệnh cho trâu, bò, kỹ thuật trồng nấm,...</a:t>
            </a:r>
          </a:p>
          <a:p>
            <a:pPr algn="just"/>
            <a:r>
              <a:rPr lang="vi-VN" sz="2200" b="1" dirty="0">
                <a:latin typeface="+mj-lt"/>
              </a:rPr>
              <a:t>- Ý nghĩa: Góp phần tạo việc làm và nguồn thu nhập ổn định cho người lao động, giảm tỉ lệ thất nghiệp khu vực thành thị.</a:t>
            </a:r>
          </a:p>
          <a:p>
            <a:pPr algn="just"/>
            <a:r>
              <a:rPr lang="vi-VN" sz="2200" b="1" dirty="0">
                <a:latin typeface="+mj-lt"/>
              </a:rPr>
              <a:t>* Chính sách hỗ trợ hộ nghèo về nhà ở, y tế, tiền điện, tiền học cho học sinh:</a:t>
            </a:r>
          </a:p>
          <a:p>
            <a:pPr algn="just"/>
            <a:r>
              <a:rPr lang="vi-VN" sz="2200" b="1" dirty="0">
                <a:latin typeface="+mj-lt"/>
              </a:rPr>
              <a:t>- Toàn tỉnh từ năm 2018 đến cuối năm 2019 có hơn 110 hộ gia đính chính sách, hộ nghèo được hỗ trợ sửa chữa, xây dựng nhà.</a:t>
            </a:r>
          </a:p>
          <a:p>
            <a:pPr algn="just"/>
            <a:r>
              <a:rPr lang="vi-VN" sz="2200" b="1" dirty="0">
                <a:latin typeface="+mj-lt"/>
              </a:rPr>
              <a:t>- Hộ nghèo, cận nghèo, trẻ em dưới 6 tuổi và nhiều đối tượng khác được cấp thẻ bảo hiểm y tế. </a:t>
            </a:r>
          </a:p>
          <a:p>
            <a:pPr algn="just"/>
            <a:r>
              <a:rPr lang="vi-VN" sz="2200" b="1" dirty="0">
                <a:latin typeface="+mj-lt"/>
              </a:rPr>
              <a:t>- Học sinh các cấp được hỗ trợ chi phí học tập, hỗ trợ tiền ăn trưa (mầm non), hỗ trợ học sinh bán trú,...</a:t>
            </a:r>
          </a:p>
          <a:p>
            <a:pPr algn="just"/>
            <a:r>
              <a:rPr lang="vi-VN" sz="2200" b="1" dirty="0">
                <a:latin typeface="+mj-lt"/>
              </a:rPr>
              <a:t>- Ý nghĩa: Hỗ trợ, giúp đỡ hội viên phát triển sản xuất, vươn lên xoá đói giảm nghèo,...</a:t>
            </a:r>
          </a:p>
          <a:p>
            <a:pPr algn="just"/>
            <a:r>
              <a:rPr lang="vi-VN" sz="2200" b="1" dirty="0">
                <a:latin typeface="+mj-lt"/>
              </a:rPr>
              <a:t>* Chính sách cho các đối tượng bảo trợ xã hội.</a:t>
            </a:r>
          </a:p>
          <a:p>
            <a:pPr algn="just"/>
            <a:r>
              <a:rPr lang="vi-VN" sz="2200" b="1" dirty="0">
                <a:latin typeface="+mj-lt"/>
              </a:rPr>
              <a:t>- Đối tượng người có công, đối tượng bảo trợ xã hội được hưởng chế độ ưu đãi và trợ cấp hàng tháng.</a:t>
            </a:r>
          </a:p>
          <a:p>
            <a:pPr algn="just"/>
            <a:r>
              <a:rPr lang="vi-VN" sz="2200" b="1" dirty="0">
                <a:latin typeface="+mj-lt"/>
              </a:rPr>
              <a:t>- Công tác chăm sóc sức khỏe được các cấp nỗ lực thực hiện.</a:t>
            </a:r>
          </a:p>
          <a:p>
            <a:pPr algn="just"/>
            <a:r>
              <a:rPr lang="vi-VN" sz="2200" b="1" dirty="0">
                <a:latin typeface="+mj-lt"/>
              </a:rPr>
              <a:t>- Dịp lễ, tết tổ chức hỏi thăm, tặng quà  các gia đình chính sách, người có công, trẻ em khó khăn, giúp cứu đói cho hộ nghèo.</a:t>
            </a:r>
          </a:p>
        </p:txBody>
      </p:sp>
    </p:spTree>
    <p:extLst>
      <p:ext uri="{BB962C8B-B14F-4D97-AF65-F5344CB8AC3E}">
        <p14:creationId xmlns:p14="http://schemas.microsoft.com/office/powerpoint/2010/main" val="2482984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0E6E902-43F9-48CC-4EBE-7164777570A0}"/>
              </a:ext>
            </a:extLst>
          </p:cNvPr>
          <p:cNvSpPr txBox="1"/>
          <p:nvPr/>
        </p:nvSpPr>
        <p:spPr>
          <a:xfrm>
            <a:off x="197963" y="6167736"/>
            <a:ext cx="11849493" cy="584775"/>
          </a:xfrm>
          <a:prstGeom prst="rect">
            <a:avLst/>
          </a:prstGeom>
          <a:noFill/>
        </p:spPr>
        <p:txBody>
          <a:bodyPr wrap="square" rtlCol="0">
            <a:spAutoFit/>
          </a:bodyPr>
          <a:lstStyle/>
          <a:p>
            <a:r>
              <a:rPr lang="vi-VN" sz="3200" b="1" dirty="0">
                <a:latin typeface="+mj-lt"/>
              </a:rPr>
              <a:t>Một số chính sách dành cho đồng bào các dân tộc ở tỉnh Điện Biên</a:t>
            </a:r>
          </a:p>
        </p:txBody>
      </p:sp>
      <p:pic>
        <p:nvPicPr>
          <p:cNvPr id="3" name="Picture 2">
            <a:extLst>
              <a:ext uri="{FF2B5EF4-FFF2-40B4-BE49-F238E27FC236}">
                <a16:creationId xmlns:a16="http://schemas.microsoft.com/office/drawing/2014/main" id="{74D178DC-B338-4200-7D6A-7550737E4D3D}"/>
              </a:ext>
            </a:extLst>
          </p:cNvPr>
          <p:cNvPicPr>
            <a:picLocks noChangeAspect="1"/>
          </p:cNvPicPr>
          <p:nvPr/>
        </p:nvPicPr>
        <p:blipFill>
          <a:blip r:embed="rId2"/>
          <a:stretch>
            <a:fillRect/>
          </a:stretch>
        </p:blipFill>
        <p:spPr>
          <a:xfrm>
            <a:off x="348792" y="105489"/>
            <a:ext cx="3487918" cy="2711611"/>
          </a:xfrm>
          <a:prstGeom prst="rect">
            <a:avLst/>
          </a:prstGeom>
        </p:spPr>
      </p:pic>
      <p:pic>
        <p:nvPicPr>
          <p:cNvPr id="10" name="Picture 9">
            <a:extLst>
              <a:ext uri="{FF2B5EF4-FFF2-40B4-BE49-F238E27FC236}">
                <a16:creationId xmlns:a16="http://schemas.microsoft.com/office/drawing/2014/main" id="{6AF9C821-CEEE-C73D-A893-0A18C12781A2}"/>
              </a:ext>
            </a:extLst>
          </p:cNvPr>
          <p:cNvPicPr>
            <a:picLocks noChangeAspect="1"/>
          </p:cNvPicPr>
          <p:nvPr/>
        </p:nvPicPr>
        <p:blipFill>
          <a:blip r:embed="rId3"/>
          <a:stretch>
            <a:fillRect/>
          </a:stretch>
        </p:blipFill>
        <p:spPr>
          <a:xfrm>
            <a:off x="4352041" y="105489"/>
            <a:ext cx="3487918" cy="2750193"/>
          </a:xfrm>
          <a:prstGeom prst="rect">
            <a:avLst/>
          </a:prstGeom>
        </p:spPr>
      </p:pic>
      <p:pic>
        <p:nvPicPr>
          <p:cNvPr id="11" name="Picture 10">
            <a:extLst>
              <a:ext uri="{FF2B5EF4-FFF2-40B4-BE49-F238E27FC236}">
                <a16:creationId xmlns:a16="http://schemas.microsoft.com/office/drawing/2014/main" id="{3CEBEAD3-CFB0-D3EF-A47A-2CE2576B2C43}"/>
              </a:ext>
            </a:extLst>
          </p:cNvPr>
          <p:cNvPicPr>
            <a:picLocks noChangeAspect="1"/>
          </p:cNvPicPr>
          <p:nvPr/>
        </p:nvPicPr>
        <p:blipFill>
          <a:blip r:embed="rId4"/>
          <a:stretch>
            <a:fillRect/>
          </a:stretch>
        </p:blipFill>
        <p:spPr>
          <a:xfrm>
            <a:off x="8355290" y="105489"/>
            <a:ext cx="3487918" cy="2750193"/>
          </a:xfrm>
          <a:prstGeom prst="rect">
            <a:avLst/>
          </a:prstGeom>
        </p:spPr>
      </p:pic>
      <p:pic>
        <p:nvPicPr>
          <p:cNvPr id="12" name="Picture 11">
            <a:extLst>
              <a:ext uri="{FF2B5EF4-FFF2-40B4-BE49-F238E27FC236}">
                <a16:creationId xmlns:a16="http://schemas.microsoft.com/office/drawing/2014/main" id="{D2848DA0-9B16-6F38-507E-8BA840EA0974}"/>
              </a:ext>
            </a:extLst>
          </p:cNvPr>
          <p:cNvPicPr>
            <a:picLocks noChangeAspect="1"/>
          </p:cNvPicPr>
          <p:nvPr/>
        </p:nvPicPr>
        <p:blipFill>
          <a:blip r:embed="rId5"/>
          <a:stretch>
            <a:fillRect/>
          </a:stretch>
        </p:blipFill>
        <p:spPr>
          <a:xfrm>
            <a:off x="348792" y="3283326"/>
            <a:ext cx="3480622" cy="2711610"/>
          </a:xfrm>
          <a:prstGeom prst="rect">
            <a:avLst/>
          </a:prstGeom>
        </p:spPr>
      </p:pic>
      <p:pic>
        <p:nvPicPr>
          <p:cNvPr id="13" name="Picture 12">
            <a:extLst>
              <a:ext uri="{FF2B5EF4-FFF2-40B4-BE49-F238E27FC236}">
                <a16:creationId xmlns:a16="http://schemas.microsoft.com/office/drawing/2014/main" id="{2BE7D6CE-B03F-B329-92CE-E907C3557FAD}"/>
              </a:ext>
            </a:extLst>
          </p:cNvPr>
          <p:cNvPicPr>
            <a:picLocks noChangeAspect="1"/>
          </p:cNvPicPr>
          <p:nvPr/>
        </p:nvPicPr>
        <p:blipFill>
          <a:blip r:embed="rId6"/>
          <a:stretch>
            <a:fillRect/>
          </a:stretch>
        </p:blipFill>
        <p:spPr>
          <a:xfrm>
            <a:off x="4352040" y="3283325"/>
            <a:ext cx="3513221" cy="2711609"/>
          </a:xfrm>
          <a:prstGeom prst="rect">
            <a:avLst/>
          </a:prstGeom>
        </p:spPr>
      </p:pic>
      <p:pic>
        <p:nvPicPr>
          <p:cNvPr id="14" name="Picture 13">
            <a:extLst>
              <a:ext uri="{FF2B5EF4-FFF2-40B4-BE49-F238E27FC236}">
                <a16:creationId xmlns:a16="http://schemas.microsoft.com/office/drawing/2014/main" id="{9A5F40FF-253D-69FB-7546-CC42572ECD67}"/>
              </a:ext>
            </a:extLst>
          </p:cNvPr>
          <p:cNvPicPr>
            <a:picLocks noChangeAspect="1"/>
          </p:cNvPicPr>
          <p:nvPr/>
        </p:nvPicPr>
        <p:blipFill>
          <a:blip r:embed="rId7"/>
          <a:stretch>
            <a:fillRect/>
          </a:stretch>
        </p:blipFill>
        <p:spPr>
          <a:xfrm>
            <a:off x="8362588" y="3283325"/>
            <a:ext cx="3480620" cy="2711608"/>
          </a:xfrm>
          <a:prstGeom prst="rect">
            <a:avLst/>
          </a:prstGeom>
        </p:spPr>
      </p:pic>
    </p:spTree>
    <p:extLst>
      <p:ext uri="{BB962C8B-B14F-4D97-AF65-F5344CB8AC3E}">
        <p14:creationId xmlns:p14="http://schemas.microsoft.com/office/powerpoint/2010/main" val="2598599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80E0C-A29E-B9C5-4A95-0A510CDC3D7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E3DB8F7-DF1D-4352-3388-088D56928619}"/>
              </a:ext>
            </a:extLst>
          </p:cNvPr>
          <p:cNvSpPr txBox="1"/>
          <p:nvPr/>
        </p:nvSpPr>
        <p:spPr>
          <a:xfrm>
            <a:off x="416350" y="414463"/>
            <a:ext cx="11359299"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Những hoạt động nào trên đây thể hiện chính sách an sinh xã hội với đồng bào các dân tộc ở tỉnh Điện Biên? Vì sao?</a:t>
            </a:r>
          </a:p>
        </p:txBody>
      </p:sp>
      <p:sp>
        <p:nvSpPr>
          <p:cNvPr id="6" name="TextBox 5">
            <a:extLst>
              <a:ext uri="{FF2B5EF4-FFF2-40B4-BE49-F238E27FC236}">
                <a16:creationId xmlns:a16="http://schemas.microsoft.com/office/drawing/2014/main" id="{E34B57EC-086E-2386-45B5-C9A1F166755C}"/>
              </a:ext>
            </a:extLst>
          </p:cNvPr>
          <p:cNvSpPr txBox="1"/>
          <p:nvPr/>
        </p:nvSpPr>
        <p:spPr>
          <a:xfrm>
            <a:off x="4185501" y="0"/>
            <a:ext cx="41100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THẢO LUẬN NHÓM</a:t>
            </a:r>
          </a:p>
        </p:txBody>
      </p:sp>
      <p:pic>
        <p:nvPicPr>
          <p:cNvPr id="4" name="Picture 3">
            <a:extLst>
              <a:ext uri="{FF2B5EF4-FFF2-40B4-BE49-F238E27FC236}">
                <a16:creationId xmlns:a16="http://schemas.microsoft.com/office/drawing/2014/main" id="{DCADEFA4-5EE2-5AC0-9B50-3F20E52227B3}"/>
              </a:ext>
            </a:extLst>
          </p:cNvPr>
          <p:cNvPicPr>
            <a:picLocks noChangeAspect="1"/>
          </p:cNvPicPr>
          <p:nvPr/>
        </p:nvPicPr>
        <p:blipFill>
          <a:blip r:embed="rId2"/>
          <a:stretch>
            <a:fillRect/>
          </a:stretch>
        </p:blipFill>
        <p:spPr>
          <a:xfrm>
            <a:off x="518474" y="1291218"/>
            <a:ext cx="6181217" cy="5265124"/>
          </a:xfrm>
          <a:prstGeom prst="rect">
            <a:avLst/>
          </a:prstGeom>
        </p:spPr>
      </p:pic>
      <p:pic>
        <p:nvPicPr>
          <p:cNvPr id="8" name="Picture 7">
            <a:extLst>
              <a:ext uri="{FF2B5EF4-FFF2-40B4-BE49-F238E27FC236}">
                <a16:creationId xmlns:a16="http://schemas.microsoft.com/office/drawing/2014/main" id="{A0468244-EDA1-43D3-EE90-512F26D7E512}"/>
              </a:ext>
            </a:extLst>
          </p:cNvPr>
          <p:cNvPicPr>
            <a:picLocks noChangeAspect="1"/>
          </p:cNvPicPr>
          <p:nvPr/>
        </p:nvPicPr>
        <p:blipFill>
          <a:blip r:embed="rId3"/>
          <a:stretch>
            <a:fillRect/>
          </a:stretch>
        </p:blipFill>
        <p:spPr>
          <a:xfrm>
            <a:off x="6872140" y="1291218"/>
            <a:ext cx="5225592" cy="5265124"/>
          </a:xfrm>
          <a:prstGeom prst="rect">
            <a:avLst/>
          </a:prstGeom>
        </p:spPr>
      </p:pic>
    </p:spTree>
    <p:extLst>
      <p:ext uri="{BB962C8B-B14F-4D97-AF65-F5344CB8AC3E}">
        <p14:creationId xmlns:p14="http://schemas.microsoft.com/office/powerpoint/2010/main" val="16270581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353</TotalTime>
  <Words>1186</Words>
  <Application>Microsoft Office PowerPoint</Application>
  <PresentationFormat>Widescreen</PresentationFormat>
  <Paragraphs>66</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NG</dc:creator>
  <cp:lastModifiedBy>NG</cp:lastModifiedBy>
  <cp:revision>2</cp:revision>
  <dcterms:created xsi:type="dcterms:W3CDTF">2025-03-02T08:53:56Z</dcterms:created>
  <dcterms:modified xsi:type="dcterms:W3CDTF">2025-03-30T15:30:48Z</dcterms:modified>
</cp:coreProperties>
</file>