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8" r:id="rId3"/>
    <p:sldId id="280" r:id="rId4"/>
    <p:sldId id="281" r:id="rId5"/>
    <p:sldId id="282" r:id="rId6"/>
    <p:sldId id="283" r:id="rId7"/>
    <p:sldId id="284" r:id="rId8"/>
    <p:sldId id="285" r:id="rId9"/>
    <p:sldId id="288" r:id="rId10"/>
    <p:sldId id="289" r:id="rId11"/>
    <p:sldId id="287" r:id="rId12"/>
    <p:sldId id="290" r:id="rId13"/>
    <p:sldId id="291" r:id="rId14"/>
    <p:sldId id="292" r:id="rId15"/>
    <p:sldId id="293" r:id="rId16"/>
    <p:sldId id="294" r:id="rId17"/>
    <p:sldId id="295" r:id="rId18"/>
    <p:sldId id="296" r:id="rId19"/>
    <p:sldId id="29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D526D2-EBD4-4C3C-95DC-4C3F45BB6E5F}" type="datetimeFigureOut">
              <a:rPr lang="en-US" smtClean="0"/>
              <a:t>3/15/2022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432CA7-8149-4ABF-B547-5EE85B083AFF}" type="slidenum">
              <a:rPr lang="en-US" smtClean="0"/>
              <a:t>‹#›</a:t>
            </a:fld>
            <a:endParaRPr lang="en-US"/>
          </a:p>
        </p:txBody>
      </p:sp>
    </p:spTree>
    <p:extLst>
      <p:ext uri="{BB962C8B-B14F-4D97-AF65-F5344CB8AC3E}">
        <p14:creationId xmlns:p14="http://schemas.microsoft.com/office/powerpoint/2010/main" val="2193675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D283337-546F-411C-BB58-B55CD9467D81}" type="datetimeFigureOut">
              <a:rPr lang="en-US" smtClean="0"/>
              <a:t>3/15/2022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2EA1F-E3FB-435B-859B-694B93D7931C}" type="slidenum">
              <a:rPr lang="en-US" smtClean="0"/>
              <a:t>‹#›</a:t>
            </a:fld>
            <a:endParaRPr lang="en-US"/>
          </a:p>
        </p:txBody>
      </p:sp>
    </p:spTree>
    <p:extLst>
      <p:ext uri="{BB962C8B-B14F-4D97-AF65-F5344CB8AC3E}">
        <p14:creationId xmlns:p14="http://schemas.microsoft.com/office/powerpoint/2010/main" val="3878696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283337-546F-411C-BB58-B55CD9467D81}" type="datetimeFigureOut">
              <a:rPr lang="en-US" smtClean="0"/>
              <a:t>3/15/2022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2EA1F-E3FB-435B-859B-694B93D7931C}" type="slidenum">
              <a:rPr lang="en-US" smtClean="0"/>
              <a:t>‹#›</a:t>
            </a:fld>
            <a:endParaRPr lang="en-US"/>
          </a:p>
        </p:txBody>
      </p:sp>
    </p:spTree>
    <p:extLst>
      <p:ext uri="{BB962C8B-B14F-4D97-AF65-F5344CB8AC3E}">
        <p14:creationId xmlns:p14="http://schemas.microsoft.com/office/powerpoint/2010/main" val="3980531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283337-546F-411C-BB58-B55CD9467D81}" type="datetimeFigureOut">
              <a:rPr lang="en-US" smtClean="0"/>
              <a:t>3/15/2022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2EA1F-E3FB-435B-859B-694B93D7931C}" type="slidenum">
              <a:rPr lang="en-US" smtClean="0"/>
              <a:t>‹#›</a:t>
            </a:fld>
            <a:endParaRPr lang="en-US"/>
          </a:p>
        </p:txBody>
      </p:sp>
    </p:spTree>
    <p:extLst>
      <p:ext uri="{BB962C8B-B14F-4D97-AF65-F5344CB8AC3E}">
        <p14:creationId xmlns:p14="http://schemas.microsoft.com/office/powerpoint/2010/main" val="2783267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283337-546F-411C-BB58-B55CD9467D81}" type="datetimeFigureOut">
              <a:rPr lang="en-US" smtClean="0"/>
              <a:t>3/15/2022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2EA1F-E3FB-435B-859B-694B93D7931C}" type="slidenum">
              <a:rPr lang="en-US" smtClean="0"/>
              <a:t>‹#›</a:t>
            </a:fld>
            <a:endParaRPr lang="en-US"/>
          </a:p>
        </p:txBody>
      </p:sp>
    </p:spTree>
    <p:extLst>
      <p:ext uri="{BB962C8B-B14F-4D97-AF65-F5344CB8AC3E}">
        <p14:creationId xmlns:p14="http://schemas.microsoft.com/office/powerpoint/2010/main" val="2672317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283337-546F-411C-BB58-B55CD9467D81}" type="datetimeFigureOut">
              <a:rPr lang="en-US" smtClean="0"/>
              <a:t>3/15/2022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2EA1F-E3FB-435B-859B-694B93D7931C}" type="slidenum">
              <a:rPr lang="en-US" smtClean="0"/>
              <a:t>‹#›</a:t>
            </a:fld>
            <a:endParaRPr lang="en-US"/>
          </a:p>
        </p:txBody>
      </p:sp>
    </p:spTree>
    <p:extLst>
      <p:ext uri="{BB962C8B-B14F-4D97-AF65-F5344CB8AC3E}">
        <p14:creationId xmlns:p14="http://schemas.microsoft.com/office/powerpoint/2010/main" val="1856944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283337-546F-411C-BB58-B55CD9467D81}" type="datetimeFigureOut">
              <a:rPr lang="en-US" smtClean="0"/>
              <a:t>3/15/2022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B2EA1F-E3FB-435B-859B-694B93D7931C}" type="slidenum">
              <a:rPr lang="en-US" smtClean="0"/>
              <a:t>‹#›</a:t>
            </a:fld>
            <a:endParaRPr lang="en-US"/>
          </a:p>
        </p:txBody>
      </p:sp>
    </p:spTree>
    <p:extLst>
      <p:ext uri="{BB962C8B-B14F-4D97-AF65-F5344CB8AC3E}">
        <p14:creationId xmlns:p14="http://schemas.microsoft.com/office/powerpoint/2010/main" val="4130034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283337-546F-411C-BB58-B55CD9467D81}" type="datetimeFigureOut">
              <a:rPr lang="en-US" smtClean="0"/>
              <a:t>3/15/2022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B2EA1F-E3FB-435B-859B-694B93D7931C}" type="slidenum">
              <a:rPr lang="en-US" smtClean="0"/>
              <a:t>‹#›</a:t>
            </a:fld>
            <a:endParaRPr lang="en-US"/>
          </a:p>
        </p:txBody>
      </p:sp>
    </p:spTree>
    <p:extLst>
      <p:ext uri="{BB962C8B-B14F-4D97-AF65-F5344CB8AC3E}">
        <p14:creationId xmlns:p14="http://schemas.microsoft.com/office/powerpoint/2010/main" val="2551297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D283337-546F-411C-BB58-B55CD9467D81}" type="datetimeFigureOut">
              <a:rPr lang="en-US" smtClean="0"/>
              <a:t>3/15/2022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B2EA1F-E3FB-435B-859B-694B93D7931C}" type="slidenum">
              <a:rPr lang="en-US" smtClean="0"/>
              <a:t>‹#›</a:t>
            </a:fld>
            <a:endParaRPr lang="en-US"/>
          </a:p>
        </p:txBody>
      </p:sp>
    </p:spTree>
    <p:extLst>
      <p:ext uri="{BB962C8B-B14F-4D97-AF65-F5344CB8AC3E}">
        <p14:creationId xmlns:p14="http://schemas.microsoft.com/office/powerpoint/2010/main" val="2058156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283337-546F-411C-BB58-B55CD9467D81}" type="datetimeFigureOut">
              <a:rPr lang="en-US" smtClean="0"/>
              <a:t>3/15/2022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B2EA1F-E3FB-435B-859B-694B93D7931C}" type="slidenum">
              <a:rPr lang="en-US" smtClean="0"/>
              <a:t>‹#›</a:t>
            </a:fld>
            <a:endParaRPr lang="en-US"/>
          </a:p>
        </p:txBody>
      </p:sp>
    </p:spTree>
    <p:extLst>
      <p:ext uri="{BB962C8B-B14F-4D97-AF65-F5344CB8AC3E}">
        <p14:creationId xmlns:p14="http://schemas.microsoft.com/office/powerpoint/2010/main" val="1673765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283337-546F-411C-BB58-B55CD9467D81}" type="datetimeFigureOut">
              <a:rPr lang="en-US" smtClean="0"/>
              <a:t>3/15/2022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B2EA1F-E3FB-435B-859B-694B93D7931C}" type="slidenum">
              <a:rPr lang="en-US" smtClean="0"/>
              <a:t>‹#›</a:t>
            </a:fld>
            <a:endParaRPr lang="en-US"/>
          </a:p>
        </p:txBody>
      </p:sp>
    </p:spTree>
    <p:extLst>
      <p:ext uri="{BB962C8B-B14F-4D97-AF65-F5344CB8AC3E}">
        <p14:creationId xmlns:p14="http://schemas.microsoft.com/office/powerpoint/2010/main" val="526924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283337-546F-411C-BB58-B55CD9467D81}" type="datetimeFigureOut">
              <a:rPr lang="en-US" smtClean="0"/>
              <a:t>3/15/2022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B2EA1F-E3FB-435B-859B-694B93D7931C}" type="slidenum">
              <a:rPr lang="en-US" smtClean="0"/>
              <a:t>‹#›</a:t>
            </a:fld>
            <a:endParaRPr lang="en-US"/>
          </a:p>
        </p:txBody>
      </p:sp>
    </p:spTree>
    <p:extLst>
      <p:ext uri="{BB962C8B-B14F-4D97-AF65-F5344CB8AC3E}">
        <p14:creationId xmlns:p14="http://schemas.microsoft.com/office/powerpoint/2010/main" val="1853081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283337-546F-411C-BB58-B55CD9467D81}" type="datetimeFigureOut">
              <a:rPr lang="en-US" smtClean="0"/>
              <a:t>3/15/2022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B2EA1F-E3FB-435B-859B-694B93D7931C}" type="slidenum">
              <a:rPr lang="en-US" smtClean="0"/>
              <a:t>‹#›</a:t>
            </a:fld>
            <a:endParaRPr lang="en-US"/>
          </a:p>
        </p:txBody>
      </p:sp>
    </p:spTree>
    <p:extLst>
      <p:ext uri="{BB962C8B-B14F-4D97-AF65-F5344CB8AC3E}">
        <p14:creationId xmlns:p14="http://schemas.microsoft.com/office/powerpoint/2010/main" val="920430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a:extLst>
              <a:ext uri="{FF2B5EF4-FFF2-40B4-BE49-F238E27FC236}">
                <a16:creationId xmlns="" xmlns:a16="http://schemas.microsoft.com/office/drawing/2014/main" id="{C5B09A7A-3B75-414D-8664-837AC315C0AA}"/>
              </a:ext>
            </a:extLst>
          </p:cNvPr>
          <p:cNvSpPr txBox="1"/>
          <p:nvPr/>
        </p:nvSpPr>
        <p:spPr>
          <a:xfrm>
            <a:off x="4812537" y="1588172"/>
            <a:ext cx="3065172" cy="707886"/>
          </a:xfrm>
          <a:prstGeom prst="rect">
            <a:avLst/>
          </a:prstGeom>
          <a:noFill/>
        </p:spPr>
        <p:txBody>
          <a:bodyPr wrap="square" rtlCol="0">
            <a:spAutoFit/>
          </a:bodyPr>
          <a:lstStyle/>
          <a:p>
            <a:pPr algn="ctr"/>
            <a:r>
              <a:rPr lang="en-US" sz="4000" b="1" dirty="0" err="1">
                <a:solidFill>
                  <a:srgbClr val="FF0000"/>
                </a:solidFill>
                <a:latin typeface="Arial" panose="020B0604020202020204" pitchFamily="34" charset="0"/>
                <a:cs typeface="Arial" panose="020B0604020202020204" pitchFamily="34" charset="0"/>
              </a:rPr>
              <a:t>Bài</a:t>
            </a:r>
            <a:r>
              <a:rPr lang="en-US" sz="4000" b="1" dirty="0">
                <a:solidFill>
                  <a:srgbClr val="FF0000"/>
                </a:solidFill>
                <a:latin typeface="Arial" panose="020B0604020202020204" pitchFamily="34" charset="0"/>
                <a:cs typeface="Arial" panose="020B0604020202020204" pitchFamily="34" charset="0"/>
              </a:rPr>
              <a:t> 34</a:t>
            </a:r>
          </a:p>
        </p:txBody>
      </p:sp>
      <p:sp>
        <p:nvSpPr>
          <p:cNvPr id="5" name="TextBox 4">
            <a:extLst>
              <a:ext uri="{FF2B5EF4-FFF2-40B4-BE49-F238E27FC236}">
                <a16:creationId xmlns="" xmlns:a16="http://schemas.microsoft.com/office/drawing/2014/main" id="{FA0D0CB8-CC03-4C96-866D-3A984E8A1648}"/>
              </a:ext>
            </a:extLst>
          </p:cNvPr>
          <p:cNvSpPr txBox="1"/>
          <p:nvPr/>
        </p:nvSpPr>
        <p:spPr>
          <a:xfrm>
            <a:off x="1084103" y="2366433"/>
            <a:ext cx="10522040" cy="1569660"/>
          </a:xfrm>
          <a:prstGeom prst="rect">
            <a:avLst/>
          </a:prstGeom>
          <a:noFill/>
        </p:spPr>
        <p:txBody>
          <a:bodyPr wrap="square" rtlCol="0">
            <a:spAutoFit/>
          </a:bodyPr>
          <a:lstStyle/>
          <a:p>
            <a:pPr algn="ctr"/>
            <a:r>
              <a:rPr lang="en-US" sz="4800" b="1" dirty="0">
                <a:solidFill>
                  <a:srgbClr val="FF0000"/>
                </a:solidFill>
                <a:latin typeface="Arial" panose="020B0604020202020204" pitchFamily="34" charset="0"/>
                <a:cs typeface="Arial" panose="020B0604020202020204" pitchFamily="34" charset="0"/>
              </a:rPr>
              <a:t>ĐOẠN THẲNG. </a:t>
            </a:r>
          </a:p>
          <a:p>
            <a:pPr algn="ctr"/>
            <a:r>
              <a:rPr lang="en-US" sz="4800" b="1" dirty="0">
                <a:solidFill>
                  <a:srgbClr val="FF0000"/>
                </a:solidFill>
                <a:latin typeface="Arial" panose="020B0604020202020204" pitchFamily="34" charset="0"/>
                <a:cs typeface="Arial" panose="020B0604020202020204" pitchFamily="34" charset="0"/>
              </a:rPr>
              <a:t>ĐỘ DÀI ĐOẠN THẲNG</a:t>
            </a:r>
          </a:p>
        </p:txBody>
      </p:sp>
      <p:pic>
        <p:nvPicPr>
          <p:cNvPr id="6" name="Picture 5">
            <a:extLst>
              <a:ext uri="{FF2B5EF4-FFF2-40B4-BE49-F238E27FC236}">
                <a16:creationId xmlns:a16="http://schemas.microsoft.com/office/drawing/2014/main" xmlns="" id="{9446D391-1310-467B-A030-5ED7F4FE5F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12537" y="4359239"/>
            <a:ext cx="3707367" cy="1655908"/>
          </a:xfrm>
          <a:prstGeom prst="rect">
            <a:avLst/>
          </a:prstGeom>
        </p:spPr>
      </p:pic>
    </p:spTree>
    <p:extLst>
      <p:ext uri="{BB962C8B-B14F-4D97-AF65-F5344CB8AC3E}">
        <p14:creationId xmlns:p14="http://schemas.microsoft.com/office/powerpoint/2010/main" val="17833742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6" name="TextBox 5">
            <a:extLst>
              <a:ext uri="{FF2B5EF4-FFF2-40B4-BE49-F238E27FC236}">
                <a16:creationId xmlns:a16="http://schemas.microsoft.com/office/drawing/2014/main" xmlns="" id="{B754A14A-5097-4D32-9909-EB56DAFA1E68}"/>
              </a:ext>
            </a:extLst>
          </p:cNvPr>
          <p:cNvSpPr txBox="1"/>
          <p:nvPr/>
        </p:nvSpPr>
        <p:spPr>
          <a:xfrm>
            <a:off x="950663" y="890709"/>
            <a:ext cx="6448943" cy="646331"/>
          </a:xfrm>
          <a:prstGeom prst="rect">
            <a:avLst/>
          </a:prstGeom>
          <a:noFill/>
        </p:spPr>
        <p:txBody>
          <a:bodyPr wrap="square" rtlCol="0">
            <a:spAutoFit/>
          </a:bodyPr>
          <a:lstStyle/>
          <a:p>
            <a:r>
              <a:rPr lang="en-US" sz="3600" b="1" dirty="0" err="1">
                <a:solidFill>
                  <a:srgbClr val="FF0000"/>
                </a:solidFill>
                <a:latin typeface="Arial" panose="020B0604020202020204" pitchFamily="34" charset="0"/>
                <a:cs typeface="Arial" panose="020B0604020202020204" pitchFamily="34" charset="0"/>
              </a:rPr>
              <a:t>Nhận</a:t>
            </a:r>
            <a:r>
              <a:rPr lang="en-US" sz="3600" b="1" dirty="0">
                <a:solidFill>
                  <a:srgbClr val="FF0000"/>
                </a:solidFill>
                <a:latin typeface="Arial" panose="020B0604020202020204" pitchFamily="34" charset="0"/>
                <a:cs typeface="Arial" panose="020B0604020202020204" pitchFamily="34" charset="0"/>
              </a:rPr>
              <a:t> </a:t>
            </a:r>
            <a:r>
              <a:rPr lang="en-US" sz="3600" b="1" dirty="0" err="1">
                <a:solidFill>
                  <a:srgbClr val="FF0000"/>
                </a:solidFill>
                <a:latin typeface="Arial" panose="020B0604020202020204" pitchFamily="34" charset="0"/>
                <a:cs typeface="Arial" panose="020B0604020202020204" pitchFamily="34" charset="0"/>
              </a:rPr>
              <a:t>xét</a:t>
            </a:r>
            <a:r>
              <a:rPr lang="en-US" sz="3600" b="1" dirty="0">
                <a:solidFill>
                  <a:srgbClr val="FF0000"/>
                </a:solidFill>
                <a:latin typeface="Arial" panose="020B0604020202020204" pitchFamily="34" charset="0"/>
                <a:cs typeface="Arial" panose="020B0604020202020204" pitchFamily="34" charset="0"/>
              </a:rPr>
              <a:t>:</a:t>
            </a:r>
            <a:endParaRPr lang="en-US" sz="36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xmlns="" id="{C9639A89-708B-47A4-8479-F8A78538628C}"/>
              </a:ext>
            </a:extLst>
          </p:cNvPr>
          <p:cNvSpPr txBox="1"/>
          <p:nvPr/>
        </p:nvSpPr>
        <p:spPr>
          <a:xfrm>
            <a:off x="399678" y="1774630"/>
            <a:ext cx="11093627" cy="1200329"/>
          </a:xfrm>
          <a:prstGeom prst="rect">
            <a:avLst/>
          </a:prstGeom>
          <a:noFill/>
        </p:spPr>
        <p:txBody>
          <a:bodyPr wrap="square" rtlCol="0">
            <a:spAutoFit/>
          </a:bodyPr>
          <a:lstStyle/>
          <a:p>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hai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đoạn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thẳng</a:t>
            </a:r>
            <a:r>
              <a:rPr lang="en-US" sz="3600" dirty="0">
                <a:latin typeface="Arial" panose="020B0604020202020204" pitchFamily="34" charset="0"/>
                <a:cs typeface="Arial" panose="020B0604020202020204" pitchFamily="34" charset="0"/>
              </a:rPr>
              <a:t> AB </a:t>
            </a:r>
            <a:r>
              <a:rPr lang="en-US" sz="3600" dirty="0" err="1">
                <a:latin typeface="Arial" panose="020B0604020202020204" pitchFamily="34" charset="0"/>
                <a:cs typeface="Arial" panose="020B0604020202020204" pitchFamily="34" charset="0"/>
              </a:rPr>
              <a:t>và</a:t>
            </a:r>
            <a:r>
              <a:rPr lang="en-US" sz="3600" dirty="0">
                <a:latin typeface="Arial" panose="020B0604020202020204" pitchFamily="34" charset="0"/>
                <a:cs typeface="Arial" panose="020B0604020202020204" pitchFamily="34" charset="0"/>
              </a:rPr>
              <a:t> EG </a:t>
            </a:r>
            <a:r>
              <a:rPr lang="en-US" sz="3600" dirty="0" err="1">
                <a:latin typeface="Arial" panose="020B0604020202020204" pitchFamily="34" charset="0"/>
                <a:cs typeface="Arial" panose="020B0604020202020204" pitchFamily="34" charset="0"/>
              </a:rPr>
              <a:t>có</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cùng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độ</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dài</a:t>
            </a:r>
            <a:r>
              <a:rPr lang="en-US" sz="3600" dirty="0">
                <a:latin typeface="Arial" panose="020B0604020202020204" pitchFamily="34" charset="0"/>
                <a:cs typeface="Arial" panose="020B0604020202020204" pitchFamily="34" charset="0"/>
              </a:rPr>
              <a:t>.</a:t>
            </a:r>
          </a:p>
          <a:p>
            <a:r>
              <a:rPr lang="en-US" sz="3600" dirty="0" err="1">
                <a:latin typeface="Arial" panose="020B0604020202020204" pitchFamily="34" charset="0"/>
                <a:cs typeface="Arial" panose="020B0604020202020204" pitchFamily="34" charset="0"/>
              </a:rPr>
              <a:t>Kí</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hiệu</a:t>
            </a:r>
            <a:r>
              <a:rPr lang="en-US" sz="3600" dirty="0">
                <a:latin typeface="Arial" panose="020B0604020202020204" pitchFamily="34" charset="0"/>
                <a:cs typeface="Arial" panose="020B0604020202020204" pitchFamily="34" charset="0"/>
              </a:rPr>
              <a:t>: AB = EG</a:t>
            </a:r>
          </a:p>
        </p:txBody>
      </p:sp>
      <p:sp>
        <p:nvSpPr>
          <p:cNvPr id="8" name="TextBox 7">
            <a:extLst>
              <a:ext uri="{FF2B5EF4-FFF2-40B4-BE49-F238E27FC236}">
                <a16:creationId xmlns:a16="http://schemas.microsoft.com/office/drawing/2014/main" xmlns="" id="{8252077C-3124-4536-8FCB-04CB2B6DC480}"/>
              </a:ext>
            </a:extLst>
          </p:cNvPr>
          <p:cNvSpPr txBox="1"/>
          <p:nvPr/>
        </p:nvSpPr>
        <p:spPr>
          <a:xfrm>
            <a:off x="300294" y="3212549"/>
            <a:ext cx="11193011" cy="1200329"/>
          </a:xfrm>
          <a:prstGeom prst="rect">
            <a:avLst/>
          </a:prstGeom>
          <a:noFill/>
        </p:spPr>
        <p:txBody>
          <a:bodyPr wrap="square" rtlCol="0">
            <a:spAutoFit/>
          </a:bodyPr>
          <a:lstStyle/>
          <a:p>
            <a:r>
              <a:rPr lang="en-US" sz="3600" dirty="0">
                <a:latin typeface="Arial" panose="020B0604020202020204" pitchFamily="34" charset="0"/>
                <a:cs typeface="Arial" panose="020B0604020202020204" pitchFamily="34" charset="0"/>
              </a:rPr>
              <a:t> +) </a:t>
            </a:r>
            <a:r>
              <a:rPr lang="en-US" sz="3600" dirty="0" err="1">
                <a:latin typeface="Arial" panose="020B0604020202020204" pitchFamily="34" charset="0"/>
                <a:cs typeface="Arial" panose="020B0604020202020204" pitchFamily="34" charset="0"/>
              </a:rPr>
              <a:t>Đoạn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thẳng</a:t>
            </a:r>
            <a:r>
              <a:rPr lang="en-US" sz="3600" dirty="0">
                <a:latin typeface="Arial" panose="020B0604020202020204" pitchFamily="34" charset="0"/>
                <a:cs typeface="Arial" panose="020B0604020202020204" pitchFamily="34" charset="0"/>
              </a:rPr>
              <a:t> AB </a:t>
            </a:r>
            <a:r>
              <a:rPr lang="en-US" sz="3600" dirty="0" err="1">
                <a:latin typeface="Arial" panose="020B0604020202020204" pitchFamily="34" charset="0"/>
                <a:cs typeface="Arial" panose="020B0604020202020204" pitchFamily="34" charset="0"/>
              </a:rPr>
              <a:t>có</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độ</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dài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nhỏ</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hơn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đoạn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thẳng</a:t>
            </a:r>
            <a:r>
              <a:rPr lang="en-US" sz="3600" dirty="0">
                <a:latin typeface="Arial" panose="020B0604020202020204" pitchFamily="34" charset="0"/>
                <a:cs typeface="Arial" panose="020B0604020202020204" pitchFamily="34" charset="0"/>
              </a:rPr>
              <a:t> CD.</a:t>
            </a:r>
          </a:p>
          <a:p>
            <a:r>
              <a:rPr lang="en-US" sz="3600" dirty="0" err="1">
                <a:latin typeface="Arial" panose="020B0604020202020204" pitchFamily="34" charset="0"/>
                <a:cs typeface="Arial" panose="020B0604020202020204" pitchFamily="34" charset="0"/>
              </a:rPr>
              <a:t>Kí</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hiệu</a:t>
            </a:r>
            <a:r>
              <a:rPr lang="en-US" sz="3600" dirty="0">
                <a:latin typeface="Arial" panose="020B0604020202020204" pitchFamily="34" charset="0"/>
                <a:cs typeface="Arial" panose="020B0604020202020204" pitchFamily="34" charset="0"/>
              </a:rPr>
              <a:t>: AB &lt; CD </a:t>
            </a:r>
            <a:r>
              <a:rPr lang="en-US" sz="3600" dirty="0" err="1">
                <a:latin typeface="Arial" panose="020B0604020202020204" pitchFamily="34" charset="0"/>
                <a:cs typeface="Arial" panose="020B0604020202020204" pitchFamily="34" charset="0"/>
              </a:rPr>
              <a:t>hoặc</a:t>
            </a:r>
            <a:r>
              <a:rPr lang="en-US" sz="3600" dirty="0">
                <a:latin typeface="Arial" panose="020B0604020202020204" pitchFamily="34" charset="0"/>
                <a:cs typeface="Arial" panose="020B0604020202020204" pitchFamily="34" charset="0"/>
              </a:rPr>
              <a:t> CD &gt; AB</a:t>
            </a:r>
          </a:p>
        </p:txBody>
      </p:sp>
    </p:spTree>
    <p:extLst>
      <p:ext uri="{BB962C8B-B14F-4D97-AF65-F5344CB8AC3E}">
        <p14:creationId xmlns:p14="http://schemas.microsoft.com/office/powerpoint/2010/main" val="385414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6" name="TextBox 5">
            <a:extLst>
              <a:ext uri="{FF2B5EF4-FFF2-40B4-BE49-F238E27FC236}">
                <a16:creationId xmlns:a16="http://schemas.microsoft.com/office/drawing/2014/main" xmlns="" id="{8598DCCB-E0BD-452D-A666-E0AE2780F386}"/>
              </a:ext>
            </a:extLst>
          </p:cNvPr>
          <p:cNvSpPr txBox="1"/>
          <p:nvPr/>
        </p:nvSpPr>
        <p:spPr>
          <a:xfrm>
            <a:off x="950663" y="524950"/>
            <a:ext cx="6448943" cy="646331"/>
          </a:xfrm>
          <a:prstGeom prst="rect">
            <a:avLst/>
          </a:prstGeom>
          <a:noFill/>
        </p:spPr>
        <p:txBody>
          <a:bodyPr wrap="square" rtlCol="0">
            <a:spAutoFit/>
          </a:bodyPr>
          <a:lstStyle/>
          <a:p>
            <a:r>
              <a:rPr lang="en-US" sz="3600" b="1" dirty="0" err="1">
                <a:solidFill>
                  <a:srgbClr val="FF0000"/>
                </a:solidFill>
                <a:latin typeface="Arial" panose="020B0604020202020204" pitchFamily="34" charset="0"/>
                <a:cs typeface="Arial" panose="020B0604020202020204" pitchFamily="34" charset="0"/>
              </a:rPr>
              <a:t>Ví</a:t>
            </a:r>
            <a:r>
              <a:rPr lang="en-US" sz="3600" b="1" dirty="0">
                <a:solidFill>
                  <a:srgbClr val="FF0000"/>
                </a:solidFill>
                <a:latin typeface="Arial" panose="020B0604020202020204" pitchFamily="34" charset="0"/>
                <a:cs typeface="Arial" panose="020B0604020202020204" pitchFamily="34" charset="0"/>
              </a:rPr>
              <a:t> </a:t>
            </a:r>
            <a:r>
              <a:rPr lang="en-US" sz="3600" b="1" dirty="0" err="1">
                <a:solidFill>
                  <a:srgbClr val="FF0000"/>
                </a:solidFill>
                <a:latin typeface="Arial" panose="020B0604020202020204" pitchFamily="34" charset="0"/>
                <a:cs typeface="Arial" panose="020B0604020202020204" pitchFamily="34" charset="0"/>
              </a:rPr>
              <a:t>dụ</a:t>
            </a:r>
            <a:r>
              <a:rPr lang="en-US" sz="3600" b="1" dirty="0">
                <a:solidFill>
                  <a:srgbClr val="FF0000"/>
                </a:solidFill>
                <a:latin typeface="Arial" panose="020B0604020202020204" pitchFamily="34" charset="0"/>
                <a:cs typeface="Arial" panose="020B0604020202020204" pitchFamily="34" charset="0"/>
              </a:rPr>
              <a:t>:</a:t>
            </a:r>
            <a:endParaRPr lang="en-US" sz="36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xmlns="" id="{3E3BA853-47BF-4C56-A525-5659CA04386D}"/>
              </a:ext>
            </a:extLst>
          </p:cNvPr>
          <p:cNvSpPr txBox="1"/>
          <p:nvPr/>
        </p:nvSpPr>
        <p:spPr>
          <a:xfrm>
            <a:off x="317070" y="1310397"/>
            <a:ext cx="11557860" cy="1200329"/>
          </a:xfrm>
          <a:prstGeom prst="rect">
            <a:avLst/>
          </a:prstGeom>
          <a:noFill/>
        </p:spPr>
        <p:txBody>
          <a:bodyPr wrap="square" rtlCol="0">
            <a:spAutoFit/>
          </a:bodyPr>
          <a:lstStyle/>
          <a:p>
            <a:r>
              <a:rPr lang="en-US" sz="3600" dirty="0">
                <a:latin typeface="Arial" panose="020B0604020202020204" pitchFamily="34" charset="0"/>
                <a:cs typeface="Arial" panose="020B0604020202020204" pitchFamily="34" charset="0"/>
              </a:rPr>
              <a:t>Cho 3 </a:t>
            </a:r>
            <a:r>
              <a:rPr lang="en-US" sz="3600" dirty="0" err="1">
                <a:latin typeface="Arial" panose="020B0604020202020204" pitchFamily="34" charset="0"/>
                <a:cs typeface="Arial" panose="020B0604020202020204" pitchFamily="34" charset="0"/>
              </a:rPr>
              <a:t>điểm</a:t>
            </a:r>
            <a:r>
              <a:rPr lang="en-US" sz="3600" dirty="0">
                <a:latin typeface="Arial" panose="020B0604020202020204" pitchFamily="34" charset="0"/>
                <a:cs typeface="Arial" panose="020B0604020202020204" pitchFamily="34" charset="0"/>
              </a:rPr>
              <a:t> A, B, C </a:t>
            </a:r>
            <a:r>
              <a:rPr lang="en-US" sz="3600" dirty="0" err="1">
                <a:latin typeface="Arial" panose="020B0604020202020204" pitchFamily="34" charset="0"/>
                <a:cs typeface="Arial" panose="020B0604020202020204" pitchFamily="34" charset="0"/>
              </a:rPr>
              <a:t>cùng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nằm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trên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một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đường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thẳng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Biết</a:t>
            </a:r>
            <a:r>
              <a:rPr lang="en-US" sz="3600" dirty="0">
                <a:latin typeface="Arial" panose="020B0604020202020204" pitchFamily="34" charset="0"/>
                <a:cs typeface="Arial" panose="020B0604020202020204" pitchFamily="34" charset="0"/>
              </a:rPr>
              <a:t> AC = 9cm, BC = 3cm. </a:t>
            </a:r>
            <a:r>
              <a:rPr lang="en-US" sz="3600" dirty="0" err="1">
                <a:latin typeface="Arial" panose="020B0604020202020204" pitchFamily="34" charset="0"/>
                <a:cs typeface="Arial" panose="020B0604020202020204" pitchFamily="34" charset="0"/>
              </a:rPr>
              <a:t>Tính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độ</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dài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đoạn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thẳng</a:t>
            </a:r>
            <a:r>
              <a:rPr lang="en-US" sz="3600" dirty="0">
                <a:latin typeface="Arial" panose="020B0604020202020204" pitchFamily="34" charset="0"/>
                <a:cs typeface="Arial" panose="020B0604020202020204" pitchFamily="34" charset="0"/>
              </a:rPr>
              <a:t> AB.</a:t>
            </a:r>
          </a:p>
        </p:txBody>
      </p:sp>
      <p:grpSp>
        <p:nvGrpSpPr>
          <p:cNvPr id="8" name="Group 7">
            <a:extLst>
              <a:ext uri="{FF2B5EF4-FFF2-40B4-BE49-F238E27FC236}">
                <a16:creationId xmlns:a16="http://schemas.microsoft.com/office/drawing/2014/main" xmlns="" id="{6171E5F8-8955-44E4-9850-C93D894F4ED9}"/>
              </a:ext>
            </a:extLst>
          </p:cNvPr>
          <p:cNvGrpSpPr/>
          <p:nvPr/>
        </p:nvGrpSpPr>
        <p:grpSpPr>
          <a:xfrm>
            <a:off x="2093333" y="2510726"/>
            <a:ext cx="7669645" cy="732283"/>
            <a:chOff x="2093333" y="2370048"/>
            <a:chExt cx="7669645" cy="732283"/>
          </a:xfrm>
        </p:grpSpPr>
        <p:grpSp>
          <p:nvGrpSpPr>
            <p:cNvPr id="9" name="Group 8">
              <a:extLst>
                <a:ext uri="{FF2B5EF4-FFF2-40B4-BE49-F238E27FC236}">
                  <a16:creationId xmlns:a16="http://schemas.microsoft.com/office/drawing/2014/main" xmlns="" id="{6AFA6608-52D6-4FB3-8ADB-3D3D7EFB2887}"/>
                </a:ext>
              </a:extLst>
            </p:cNvPr>
            <p:cNvGrpSpPr/>
            <p:nvPr/>
          </p:nvGrpSpPr>
          <p:grpSpPr>
            <a:xfrm>
              <a:off x="2093333" y="2370048"/>
              <a:ext cx="7669645" cy="732283"/>
              <a:chOff x="1966725" y="1385923"/>
              <a:chExt cx="8684964" cy="732283"/>
            </a:xfrm>
          </p:grpSpPr>
          <p:cxnSp>
            <p:nvCxnSpPr>
              <p:cNvPr id="12" name="Straight Connector 11">
                <a:extLst>
                  <a:ext uri="{FF2B5EF4-FFF2-40B4-BE49-F238E27FC236}">
                    <a16:creationId xmlns:a16="http://schemas.microsoft.com/office/drawing/2014/main" xmlns="" id="{F940B3A6-3077-48F6-8863-D72E3A1629BA}"/>
                  </a:ext>
                </a:extLst>
              </p:cNvPr>
              <p:cNvCxnSpPr>
                <a:cxnSpLocks/>
              </p:cNvCxnSpPr>
              <p:nvPr/>
            </p:nvCxnSpPr>
            <p:spPr>
              <a:xfrm>
                <a:off x="2173357" y="2040834"/>
                <a:ext cx="742121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xmlns="" id="{CA1C024D-339E-461A-A223-44F710EAE02D}"/>
                  </a:ext>
                </a:extLst>
              </p:cNvPr>
              <p:cNvGrpSpPr/>
              <p:nvPr/>
            </p:nvGrpSpPr>
            <p:grpSpPr>
              <a:xfrm>
                <a:off x="9470002" y="1385923"/>
                <a:ext cx="1181687" cy="704350"/>
                <a:chOff x="9470002" y="1385923"/>
                <a:chExt cx="1181687" cy="704350"/>
              </a:xfrm>
            </p:grpSpPr>
            <p:sp>
              <p:nvSpPr>
                <p:cNvPr id="17" name="Flowchart: Connector 16">
                  <a:extLst>
                    <a:ext uri="{FF2B5EF4-FFF2-40B4-BE49-F238E27FC236}">
                      <a16:creationId xmlns:a16="http://schemas.microsoft.com/office/drawing/2014/main" xmlns="" id="{A6D5F44C-34FE-4CFA-AB6C-9CF33EFC01C6}"/>
                    </a:ext>
                  </a:extLst>
                </p:cNvPr>
                <p:cNvSpPr/>
                <p:nvPr/>
              </p:nvSpPr>
              <p:spPr>
                <a:xfrm>
                  <a:off x="9564094" y="1935528"/>
                  <a:ext cx="140677" cy="154745"/>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xmlns="" id="{7F14B1F1-8D09-4559-AF25-C29BB7331357}"/>
                    </a:ext>
                  </a:extLst>
                </p:cNvPr>
                <p:cNvSpPr txBox="1"/>
                <p:nvPr/>
              </p:nvSpPr>
              <p:spPr>
                <a:xfrm>
                  <a:off x="9470002" y="1385923"/>
                  <a:ext cx="1181687" cy="584775"/>
                </a:xfrm>
                <a:prstGeom prst="rect">
                  <a:avLst/>
                </a:prstGeom>
                <a:noFill/>
              </p:spPr>
              <p:txBody>
                <a:bodyPr wrap="square" rtlCol="0">
                  <a:spAutoFit/>
                </a:bodyPr>
                <a:lstStyle/>
                <a:p>
                  <a:r>
                    <a:rPr lang="en-US" sz="3200" dirty="0"/>
                    <a:t>C</a:t>
                  </a:r>
                </a:p>
              </p:txBody>
            </p:sp>
          </p:grpSp>
          <p:grpSp>
            <p:nvGrpSpPr>
              <p:cNvPr id="14" name="Group 13">
                <a:extLst>
                  <a:ext uri="{FF2B5EF4-FFF2-40B4-BE49-F238E27FC236}">
                    <a16:creationId xmlns:a16="http://schemas.microsoft.com/office/drawing/2014/main" xmlns="" id="{058E6347-BC4B-4812-9732-F274CAF501F7}"/>
                  </a:ext>
                </a:extLst>
              </p:cNvPr>
              <p:cNvGrpSpPr/>
              <p:nvPr/>
            </p:nvGrpSpPr>
            <p:grpSpPr>
              <a:xfrm>
                <a:off x="1966725" y="1432056"/>
                <a:ext cx="1181687" cy="686150"/>
                <a:chOff x="1966725" y="1432056"/>
                <a:chExt cx="1181687" cy="686150"/>
              </a:xfrm>
            </p:grpSpPr>
            <p:sp>
              <p:nvSpPr>
                <p:cNvPr id="15" name="Flowchart: Connector 14">
                  <a:extLst>
                    <a:ext uri="{FF2B5EF4-FFF2-40B4-BE49-F238E27FC236}">
                      <a16:creationId xmlns:a16="http://schemas.microsoft.com/office/drawing/2014/main" xmlns="" id="{1CF3E22F-1AFA-4789-A3E4-BC69E0D51258}"/>
                    </a:ext>
                  </a:extLst>
                </p:cNvPr>
                <p:cNvSpPr/>
                <p:nvPr/>
              </p:nvSpPr>
              <p:spPr>
                <a:xfrm>
                  <a:off x="2103018" y="1963461"/>
                  <a:ext cx="140677" cy="154745"/>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xmlns="" id="{D6166801-A549-4FD0-B378-6523C866EF85}"/>
                    </a:ext>
                  </a:extLst>
                </p:cNvPr>
                <p:cNvSpPr txBox="1"/>
                <p:nvPr/>
              </p:nvSpPr>
              <p:spPr>
                <a:xfrm>
                  <a:off x="1966725" y="1432056"/>
                  <a:ext cx="1181687" cy="584775"/>
                </a:xfrm>
                <a:prstGeom prst="rect">
                  <a:avLst/>
                </a:prstGeom>
                <a:noFill/>
              </p:spPr>
              <p:txBody>
                <a:bodyPr wrap="square" rtlCol="0">
                  <a:spAutoFit/>
                </a:bodyPr>
                <a:lstStyle/>
                <a:p>
                  <a:r>
                    <a:rPr lang="en-US" sz="3200" dirty="0"/>
                    <a:t>A</a:t>
                  </a:r>
                </a:p>
              </p:txBody>
            </p:sp>
          </p:grpSp>
        </p:grpSp>
        <p:sp>
          <p:nvSpPr>
            <p:cNvPr id="10" name="Flowchart: Connector 9">
              <a:extLst>
                <a:ext uri="{FF2B5EF4-FFF2-40B4-BE49-F238E27FC236}">
                  <a16:creationId xmlns:a16="http://schemas.microsoft.com/office/drawing/2014/main" xmlns="" id="{F76A0F73-137F-47F6-AB55-32280866EC76}"/>
                </a:ext>
              </a:extLst>
            </p:cNvPr>
            <p:cNvSpPr/>
            <p:nvPr/>
          </p:nvSpPr>
          <p:spPr>
            <a:xfrm>
              <a:off x="6476425" y="2947586"/>
              <a:ext cx="124231" cy="154745"/>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xmlns="" id="{049C5418-5C04-4246-A378-769B0B3E3C08}"/>
                </a:ext>
              </a:extLst>
            </p:cNvPr>
            <p:cNvSpPr txBox="1"/>
            <p:nvPr/>
          </p:nvSpPr>
          <p:spPr>
            <a:xfrm>
              <a:off x="6356065" y="2416181"/>
              <a:ext cx="1043541" cy="584775"/>
            </a:xfrm>
            <a:prstGeom prst="rect">
              <a:avLst/>
            </a:prstGeom>
            <a:noFill/>
          </p:spPr>
          <p:txBody>
            <a:bodyPr wrap="square" rtlCol="0">
              <a:spAutoFit/>
            </a:bodyPr>
            <a:lstStyle/>
            <a:p>
              <a:r>
                <a:rPr lang="en-US" sz="3200" dirty="0"/>
                <a:t>B</a:t>
              </a:r>
            </a:p>
          </p:txBody>
        </p:sp>
      </p:grpSp>
      <p:sp>
        <p:nvSpPr>
          <p:cNvPr id="19" name="TextBox 18">
            <a:extLst>
              <a:ext uri="{FF2B5EF4-FFF2-40B4-BE49-F238E27FC236}">
                <a16:creationId xmlns:a16="http://schemas.microsoft.com/office/drawing/2014/main" xmlns="" id="{62D22B10-6643-4553-9D45-4B9D57489B4A}"/>
              </a:ext>
            </a:extLst>
          </p:cNvPr>
          <p:cNvSpPr txBox="1"/>
          <p:nvPr/>
        </p:nvSpPr>
        <p:spPr>
          <a:xfrm>
            <a:off x="662610" y="3774414"/>
            <a:ext cx="1551084" cy="646331"/>
          </a:xfrm>
          <a:prstGeom prst="rect">
            <a:avLst/>
          </a:prstGeom>
          <a:noFill/>
        </p:spPr>
        <p:txBody>
          <a:bodyPr wrap="square" rtlCol="0">
            <a:spAutoFit/>
          </a:bodyPr>
          <a:lstStyle/>
          <a:p>
            <a:r>
              <a:rPr lang="en-US" sz="3600" b="1" dirty="0" err="1">
                <a:solidFill>
                  <a:srgbClr val="FF0000"/>
                </a:solidFill>
                <a:latin typeface="Arial" panose="020B0604020202020204" pitchFamily="34" charset="0"/>
                <a:cs typeface="Arial" panose="020B0604020202020204" pitchFamily="34" charset="0"/>
              </a:rPr>
              <a:t>Giải</a:t>
            </a:r>
            <a:r>
              <a:rPr lang="en-US" sz="3600" b="1" dirty="0">
                <a:solidFill>
                  <a:srgbClr val="FF0000"/>
                </a:solidFill>
                <a:latin typeface="Arial" panose="020B0604020202020204" pitchFamily="34" charset="0"/>
                <a:cs typeface="Arial" panose="020B0604020202020204" pitchFamily="34" charset="0"/>
              </a:rPr>
              <a:t>:</a:t>
            </a:r>
            <a:endParaRPr lang="en-US" sz="3600" dirty="0">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xmlns="" id="{C2FE3FB2-09A9-4896-B052-D7CDED2C1D8C}"/>
              </a:ext>
            </a:extLst>
          </p:cNvPr>
          <p:cNvSpPr txBox="1"/>
          <p:nvPr/>
        </p:nvSpPr>
        <p:spPr>
          <a:xfrm>
            <a:off x="2615103" y="3784283"/>
            <a:ext cx="5336390" cy="646331"/>
          </a:xfrm>
          <a:prstGeom prst="rect">
            <a:avLst/>
          </a:prstGeom>
          <a:noFill/>
        </p:spPr>
        <p:txBody>
          <a:bodyPr wrap="square" rtlCol="0">
            <a:spAutoFit/>
          </a:bodyPr>
          <a:lstStyle/>
          <a:p>
            <a:r>
              <a:rPr lang="en-US" sz="3600" dirty="0">
                <a:solidFill>
                  <a:srgbClr val="1006D8"/>
                </a:solidFill>
                <a:latin typeface="Arial" panose="020B0604020202020204" pitchFamily="34" charset="0"/>
                <a:cs typeface="Arial" panose="020B0604020202020204" pitchFamily="34" charset="0"/>
              </a:rPr>
              <a:t>Theo </a:t>
            </a:r>
            <a:r>
              <a:rPr lang="en-US" sz="3600" dirty="0" err="1">
                <a:solidFill>
                  <a:srgbClr val="1006D8"/>
                </a:solidFill>
                <a:latin typeface="Arial" panose="020B0604020202020204" pitchFamily="34" charset="0"/>
                <a:cs typeface="Arial" panose="020B0604020202020204" pitchFamily="34" charset="0"/>
              </a:rPr>
              <a:t>hình</a:t>
            </a:r>
            <a:r>
              <a:rPr lang="en-US" sz="3600" dirty="0">
                <a:solidFill>
                  <a:srgbClr val="1006D8"/>
                </a:solidFill>
                <a:latin typeface="Arial" panose="020B0604020202020204" pitchFamily="34" charset="0"/>
                <a:cs typeface="Arial" panose="020B0604020202020204" pitchFamily="34" charset="0"/>
              </a:rPr>
              <a:t> </a:t>
            </a:r>
            <a:r>
              <a:rPr lang="en-US" sz="3600" dirty="0" err="1">
                <a:solidFill>
                  <a:srgbClr val="1006D8"/>
                </a:solidFill>
                <a:latin typeface="Arial" panose="020B0604020202020204" pitchFamily="34" charset="0"/>
                <a:cs typeface="Arial" panose="020B0604020202020204" pitchFamily="34" charset="0"/>
              </a:rPr>
              <a:t>vẽ</a:t>
            </a:r>
            <a:r>
              <a:rPr lang="en-US" sz="3600" dirty="0">
                <a:solidFill>
                  <a:srgbClr val="1006D8"/>
                </a:solidFill>
                <a:latin typeface="Arial" panose="020B0604020202020204" pitchFamily="34" charset="0"/>
                <a:cs typeface="Arial" panose="020B0604020202020204" pitchFamily="34" charset="0"/>
              </a:rPr>
              <a:t>, ta </a:t>
            </a:r>
            <a:r>
              <a:rPr lang="en-US" sz="3600" dirty="0" err="1">
                <a:solidFill>
                  <a:srgbClr val="1006D8"/>
                </a:solidFill>
                <a:latin typeface="Arial" panose="020B0604020202020204" pitchFamily="34" charset="0"/>
                <a:cs typeface="Arial" panose="020B0604020202020204" pitchFamily="34" charset="0"/>
              </a:rPr>
              <a:t>có</a:t>
            </a:r>
            <a:r>
              <a:rPr lang="en-US" sz="3600" dirty="0">
                <a:solidFill>
                  <a:srgbClr val="1006D8"/>
                </a:solidFill>
                <a:latin typeface="Arial" panose="020B0604020202020204" pitchFamily="34" charset="0"/>
                <a:cs typeface="Arial" panose="020B0604020202020204" pitchFamily="34" charset="0"/>
              </a:rPr>
              <a:t>:</a:t>
            </a:r>
          </a:p>
        </p:txBody>
      </p:sp>
      <p:sp>
        <p:nvSpPr>
          <p:cNvPr id="21" name="TextBox 20">
            <a:extLst>
              <a:ext uri="{FF2B5EF4-FFF2-40B4-BE49-F238E27FC236}">
                <a16:creationId xmlns:a16="http://schemas.microsoft.com/office/drawing/2014/main" xmlns="" id="{B0C91516-C6E3-4893-A894-838C9E0507D0}"/>
              </a:ext>
            </a:extLst>
          </p:cNvPr>
          <p:cNvSpPr txBox="1"/>
          <p:nvPr/>
        </p:nvSpPr>
        <p:spPr>
          <a:xfrm>
            <a:off x="3539977" y="4506697"/>
            <a:ext cx="5336390" cy="646331"/>
          </a:xfrm>
          <a:prstGeom prst="rect">
            <a:avLst/>
          </a:prstGeom>
          <a:noFill/>
        </p:spPr>
        <p:txBody>
          <a:bodyPr wrap="square" rtlCol="0">
            <a:spAutoFit/>
          </a:bodyPr>
          <a:lstStyle/>
          <a:p>
            <a:r>
              <a:rPr lang="en-US" sz="3600" dirty="0">
                <a:solidFill>
                  <a:srgbClr val="1006D8"/>
                </a:solidFill>
                <a:latin typeface="Arial" panose="020B0604020202020204" pitchFamily="34" charset="0"/>
                <a:cs typeface="Arial" panose="020B0604020202020204" pitchFamily="34" charset="0"/>
              </a:rPr>
              <a:t>AC = AB + BC</a:t>
            </a:r>
          </a:p>
        </p:txBody>
      </p:sp>
      <p:sp>
        <p:nvSpPr>
          <p:cNvPr id="22" name="TextBox 21">
            <a:extLst>
              <a:ext uri="{FF2B5EF4-FFF2-40B4-BE49-F238E27FC236}">
                <a16:creationId xmlns:a16="http://schemas.microsoft.com/office/drawing/2014/main" xmlns="" id="{25140361-B21D-418F-BF13-BCACD5AB730C}"/>
              </a:ext>
            </a:extLst>
          </p:cNvPr>
          <p:cNvSpPr txBox="1"/>
          <p:nvPr/>
        </p:nvSpPr>
        <p:spPr>
          <a:xfrm>
            <a:off x="2884432" y="5253175"/>
            <a:ext cx="7708539" cy="646331"/>
          </a:xfrm>
          <a:prstGeom prst="rect">
            <a:avLst/>
          </a:prstGeom>
          <a:noFill/>
        </p:spPr>
        <p:txBody>
          <a:bodyPr wrap="square" rtlCol="0">
            <a:spAutoFit/>
          </a:bodyPr>
          <a:lstStyle/>
          <a:p>
            <a:r>
              <a:rPr lang="en-US" sz="3600" dirty="0">
                <a:solidFill>
                  <a:srgbClr val="1006D8"/>
                </a:solidFill>
                <a:latin typeface="Arial" panose="020B0604020202020204" pitchFamily="34" charset="0"/>
                <a:cs typeface="Arial" panose="020B0604020202020204" pitchFamily="34" charset="0"/>
              </a:rPr>
              <a:t>=&gt; AB = AC – BC = 9 – 3 = 6(cm)</a:t>
            </a:r>
          </a:p>
        </p:txBody>
      </p:sp>
    </p:spTree>
    <p:extLst>
      <p:ext uri="{BB962C8B-B14F-4D97-AF65-F5344CB8AC3E}">
        <p14:creationId xmlns:p14="http://schemas.microsoft.com/office/powerpoint/2010/main" val="3960350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arn(inVertical)">
                                      <p:cBhvr>
                                        <p:cTn id="12" dur="500"/>
                                        <p:tgtEl>
                                          <p:spTgt spid="20"/>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barn(inVertical)">
                                      <p:cBhvr>
                                        <p:cTn id="15" dur="500"/>
                                        <p:tgtEl>
                                          <p:spTgt spid="21"/>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barn(inVertical)">
                                      <p:cBhvr>
                                        <p:cTn id="20"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6" name="TextBox 5">
            <a:extLst>
              <a:ext uri="{FF2B5EF4-FFF2-40B4-BE49-F238E27FC236}">
                <a16:creationId xmlns:a16="http://schemas.microsoft.com/office/drawing/2014/main" xmlns="" id="{D2A86BFB-60E3-4344-9496-7C8F9E12FA59}"/>
              </a:ext>
            </a:extLst>
          </p:cNvPr>
          <p:cNvSpPr txBox="1"/>
          <p:nvPr/>
        </p:nvSpPr>
        <p:spPr>
          <a:xfrm>
            <a:off x="2527672" y="723735"/>
            <a:ext cx="6448943" cy="646331"/>
          </a:xfrm>
          <a:prstGeom prst="rect">
            <a:avLst/>
          </a:prstGeom>
          <a:noFill/>
        </p:spPr>
        <p:txBody>
          <a:bodyPr wrap="square" rtlCol="0">
            <a:spAutoFit/>
          </a:bodyPr>
          <a:lstStyle/>
          <a:p>
            <a:pPr algn="ctr"/>
            <a:r>
              <a:rPr lang="en-US" sz="3600" b="1" dirty="0">
                <a:solidFill>
                  <a:srgbClr val="FF0000"/>
                </a:solidFill>
                <a:latin typeface="Arial" panose="020B0604020202020204" pitchFamily="34" charset="0"/>
                <a:cs typeface="Arial" panose="020B0604020202020204" pitchFamily="34" charset="0"/>
              </a:rPr>
              <a:t>KIẾN THỨC CẦN NHỚ</a:t>
            </a:r>
            <a:endParaRPr lang="en-US" sz="36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xmlns="" id="{8A7D1778-B023-45FA-BAB6-B47C13DC8CB5}"/>
              </a:ext>
            </a:extLst>
          </p:cNvPr>
          <p:cNvSpPr txBox="1"/>
          <p:nvPr/>
        </p:nvSpPr>
        <p:spPr>
          <a:xfrm>
            <a:off x="438461" y="1781199"/>
            <a:ext cx="8185441" cy="1754326"/>
          </a:xfrm>
          <a:prstGeom prst="rect">
            <a:avLst/>
          </a:prstGeom>
          <a:noFill/>
        </p:spPr>
        <p:txBody>
          <a:bodyPr wrap="square" rtlCol="0">
            <a:spAutoFit/>
          </a:bodyPr>
          <a:lstStyle/>
          <a:p>
            <a:r>
              <a:rPr lang="en-US" sz="3600" dirty="0">
                <a:latin typeface="Arial" panose="020B0604020202020204" pitchFamily="34" charset="0"/>
                <a:cs typeface="Arial" panose="020B0604020202020204" pitchFamily="34" charset="0"/>
              </a:rPr>
              <a:t>+</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Đoạn</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thẳng</a:t>
            </a:r>
            <a:r>
              <a:rPr lang="en-US" sz="3600" dirty="0">
                <a:solidFill>
                  <a:srgbClr val="FF0000"/>
                </a:solidFill>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AB (hay </a:t>
            </a:r>
            <a:r>
              <a:rPr lang="en-US" sz="3600" dirty="0" err="1">
                <a:latin typeface="Arial" panose="020B0604020202020204" pitchFamily="34" charset="0"/>
                <a:cs typeface="Arial" panose="020B0604020202020204" pitchFamily="34" charset="0"/>
              </a:rPr>
              <a:t>đoạn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thẳng</a:t>
            </a:r>
            <a:r>
              <a:rPr lang="en-US" sz="3600" dirty="0">
                <a:latin typeface="Arial" panose="020B0604020202020204" pitchFamily="34" charset="0"/>
                <a:cs typeface="Arial" panose="020B0604020202020204" pitchFamily="34" charset="0"/>
              </a:rPr>
              <a:t> BA) </a:t>
            </a:r>
            <a:r>
              <a:rPr lang="en-US" sz="3600" dirty="0" err="1">
                <a:latin typeface="Arial" panose="020B0604020202020204" pitchFamily="34" charset="0"/>
                <a:cs typeface="Arial" panose="020B0604020202020204" pitchFamily="34" charset="0"/>
              </a:rPr>
              <a:t>là</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hình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gồm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hai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điểm</a:t>
            </a:r>
            <a:r>
              <a:rPr lang="en-US" sz="3600" dirty="0">
                <a:latin typeface="Arial" panose="020B0604020202020204" pitchFamily="34" charset="0"/>
                <a:cs typeface="Arial" panose="020B0604020202020204" pitchFamily="34" charset="0"/>
              </a:rPr>
              <a:t> A, B </a:t>
            </a:r>
            <a:r>
              <a:rPr lang="en-US" sz="3600" dirty="0" err="1">
                <a:latin typeface="Arial" panose="020B0604020202020204" pitchFamily="34" charset="0"/>
                <a:cs typeface="Arial" panose="020B0604020202020204" pitchFamily="34" charset="0"/>
              </a:rPr>
              <a:t>cùng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với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các</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điểm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nằm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giữa</a:t>
            </a:r>
            <a:r>
              <a:rPr lang="en-US" sz="3600" dirty="0">
                <a:latin typeface="Arial" panose="020B0604020202020204" pitchFamily="34" charset="0"/>
                <a:cs typeface="Arial" panose="020B0604020202020204" pitchFamily="34" charset="0"/>
              </a:rPr>
              <a:t> A </a:t>
            </a:r>
            <a:r>
              <a:rPr lang="en-US" sz="3600" dirty="0" err="1">
                <a:latin typeface="Arial" panose="020B0604020202020204" pitchFamily="34" charset="0"/>
                <a:cs typeface="Arial" panose="020B0604020202020204" pitchFamily="34" charset="0"/>
              </a:rPr>
              <a:t>và</a:t>
            </a:r>
            <a:r>
              <a:rPr lang="en-US" sz="3600" dirty="0">
                <a:latin typeface="Arial" panose="020B0604020202020204" pitchFamily="34" charset="0"/>
                <a:cs typeface="Arial" panose="020B0604020202020204" pitchFamily="34" charset="0"/>
              </a:rPr>
              <a:t> B. </a:t>
            </a:r>
          </a:p>
        </p:txBody>
      </p:sp>
      <p:grpSp>
        <p:nvGrpSpPr>
          <p:cNvPr id="8" name="Group 7">
            <a:extLst>
              <a:ext uri="{FF2B5EF4-FFF2-40B4-BE49-F238E27FC236}">
                <a16:creationId xmlns:a16="http://schemas.microsoft.com/office/drawing/2014/main" xmlns="" id="{61350FE5-CAA7-4825-B2BB-F646FCC4E9E1}"/>
              </a:ext>
            </a:extLst>
          </p:cNvPr>
          <p:cNvGrpSpPr/>
          <p:nvPr/>
        </p:nvGrpSpPr>
        <p:grpSpPr>
          <a:xfrm>
            <a:off x="8130361" y="2577771"/>
            <a:ext cx="3742006" cy="920786"/>
            <a:chOff x="7905074" y="3897976"/>
            <a:chExt cx="3742006" cy="920786"/>
          </a:xfrm>
        </p:grpSpPr>
        <p:grpSp>
          <p:nvGrpSpPr>
            <p:cNvPr id="9" name="Group 8">
              <a:extLst>
                <a:ext uri="{FF2B5EF4-FFF2-40B4-BE49-F238E27FC236}">
                  <a16:creationId xmlns:a16="http://schemas.microsoft.com/office/drawing/2014/main" xmlns="" id="{C7D75368-3984-43F8-8225-955B0E984B31}"/>
                </a:ext>
              </a:extLst>
            </p:cNvPr>
            <p:cNvGrpSpPr/>
            <p:nvPr/>
          </p:nvGrpSpPr>
          <p:grpSpPr>
            <a:xfrm>
              <a:off x="7905074" y="4282071"/>
              <a:ext cx="3742006" cy="536691"/>
              <a:chOff x="7399606" y="867733"/>
              <a:chExt cx="3742006" cy="536691"/>
            </a:xfrm>
          </p:grpSpPr>
          <p:cxnSp>
            <p:nvCxnSpPr>
              <p:cNvPr id="11" name="Straight Connector 10">
                <a:extLst>
                  <a:ext uri="{FF2B5EF4-FFF2-40B4-BE49-F238E27FC236}">
                    <a16:creationId xmlns:a16="http://schemas.microsoft.com/office/drawing/2014/main" xmlns="" id="{19664D26-A8CC-47B2-B7DA-EB7162C10EFD}"/>
                  </a:ext>
                </a:extLst>
              </p:cNvPr>
              <p:cNvCxnSpPr>
                <a:cxnSpLocks/>
              </p:cNvCxnSpPr>
              <p:nvPr/>
            </p:nvCxnSpPr>
            <p:spPr>
              <a:xfrm>
                <a:off x="7399606" y="1336431"/>
                <a:ext cx="3742006" cy="0"/>
              </a:xfrm>
              <a:prstGeom prst="line">
                <a:avLst/>
              </a:prstGeom>
              <a:ln w="6350">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xmlns="" id="{3377E9F0-66D6-4E4E-9727-3A36D2A52C20}"/>
                  </a:ext>
                </a:extLst>
              </p:cNvPr>
              <p:cNvCxnSpPr>
                <a:cxnSpLocks/>
              </p:cNvCxnSpPr>
              <p:nvPr/>
            </p:nvCxnSpPr>
            <p:spPr>
              <a:xfrm>
                <a:off x="7920111" y="1351932"/>
                <a:ext cx="2667001"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xmlns="" id="{C28FA1A9-E9D2-412B-AF85-B80A157585AB}"/>
                  </a:ext>
                </a:extLst>
              </p:cNvPr>
              <p:cNvGrpSpPr/>
              <p:nvPr/>
            </p:nvGrpSpPr>
            <p:grpSpPr>
              <a:xfrm>
                <a:off x="7751298" y="886267"/>
                <a:ext cx="422031" cy="506436"/>
                <a:chOff x="7751298" y="886267"/>
                <a:chExt cx="422031" cy="506436"/>
              </a:xfrm>
            </p:grpSpPr>
            <p:sp>
              <p:nvSpPr>
                <p:cNvPr id="17" name="Flowchart: Connector 16">
                  <a:extLst>
                    <a:ext uri="{FF2B5EF4-FFF2-40B4-BE49-F238E27FC236}">
                      <a16:creationId xmlns:a16="http://schemas.microsoft.com/office/drawing/2014/main" xmlns="" id="{0D78450F-0E1E-4093-A5E9-F53503237908}"/>
                    </a:ext>
                  </a:extLst>
                </p:cNvPr>
                <p:cNvSpPr/>
                <p:nvPr/>
              </p:nvSpPr>
              <p:spPr>
                <a:xfrm>
                  <a:off x="7877908" y="1280162"/>
                  <a:ext cx="112541" cy="112541"/>
                </a:xfrm>
                <a:prstGeom prst="flowChartConnector">
                  <a:avLst/>
                </a:prstGeom>
                <a:solidFill>
                  <a:srgbClr val="1006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xmlns="" id="{13011BAF-CEF2-4746-B3A1-9F1EE34EA5EE}"/>
                    </a:ext>
                  </a:extLst>
                </p:cNvPr>
                <p:cNvSpPr txBox="1"/>
                <p:nvPr/>
              </p:nvSpPr>
              <p:spPr>
                <a:xfrm>
                  <a:off x="7751298" y="886267"/>
                  <a:ext cx="422031" cy="461665"/>
                </a:xfrm>
                <a:prstGeom prst="rect">
                  <a:avLst/>
                </a:prstGeom>
                <a:noFill/>
              </p:spPr>
              <p:txBody>
                <a:bodyPr wrap="square" rtlCol="0">
                  <a:spAutoFit/>
                </a:bodyPr>
                <a:lstStyle/>
                <a:p>
                  <a:r>
                    <a:rPr lang="en-US" sz="2400" dirty="0"/>
                    <a:t>A</a:t>
                  </a:r>
                </a:p>
              </p:txBody>
            </p:sp>
          </p:grpSp>
          <p:grpSp>
            <p:nvGrpSpPr>
              <p:cNvPr id="14" name="Group 13">
                <a:extLst>
                  <a:ext uri="{FF2B5EF4-FFF2-40B4-BE49-F238E27FC236}">
                    <a16:creationId xmlns:a16="http://schemas.microsoft.com/office/drawing/2014/main" xmlns="" id="{F17FA201-7925-4655-8F3C-DC51ABCF4B5B}"/>
                  </a:ext>
                </a:extLst>
              </p:cNvPr>
              <p:cNvGrpSpPr/>
              <p:nvPr/>
            </p:nvGrpSpPr>
            <p:grpSpPr>
              <a:xfrm>
                <a:off x="10425436" y="867733"/>
                <a:ext cx="422031" cy="536691"/>
                <a:chOff x="10425436" y="867733"/>
                <a:chExt cx="422031" cy="536691"/>
              </a:xfrm>
            </p:grpSpPr>
            <p:sp>
              <p:nvSpPr>
                <p:cNvPr id="15" name="Flowchart: Connector 14">
                  <a:extLst>
                    <a:ext uri="{FF2B5EF4-FFF2-40B4-BE49-F238E27FC236}">
                      <a16:creationId xmlns:a16="http://schemas.microsoft.com/office/drawing/2014/main" xmlns="" id="{5F1DC31B-D8B0-449B-8759-0B5C43D88691}"/>
                    </a:ext>
                  </a:extLst>
                </p:cNvPr>
                <p:cNvSpPr/>
                <p:nvPr/>
              </p:nvSpPr>
              <p:spPr>
                <a:xfrm>
                  <a:off x="10550415" y="1291883"/>
                  <a:ext cx="112541" cy="112541"/>
                </a:xfrm>
                <a:prstGeom prst="flowChartConnector">
                  <a:avLst/>
                </a:prstGeom>
                <a:solidFill>
                  <a:srgbClr val="1006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xmlns="" id="{C729213C-07C1-45E8-80FC-9385B33EF277}"/>
                    </a:ext>
                  </a:extLst>
                </p:cNvPr>
                <p:cNvSpPr txBox="1"/>
                <p:nvPr/>
              </p:nvSpPr>
              <p:spPr>
                <a:xfrm>
                  <a:off x="10425436" y="867733"/>
                  <a:ext cx="422031" cy="461665"/>
                </a:xfrm>
                <a:prstGeom prst="rect">
                  <a:avLst/>
                </a:prstGeom>
                <a:noFill/>
              </p:spPr>
              <p:txBody>
                <a:bodyPr wrap="square" rtlCol="0">
                  <a:spAutoFit/>
                </a:bodyPr>
                <a:lstStyle/>
                <a:p>
                  <a:r>
                    <a:rPr lang="en-US" sz="2400" dirty="0"/>
                    <a:t>B</a:t>
                  </a:r>
                </a:p>
              </p:txBody>
            </p:sp>
          </p:grpSp>
        </p:grpSp>
        <p:sp>
          <p:nvSpPr>
            <p:cNvPr id="10" name="TextBox 9">
              <a:extLst>
                <a:ext uri="{FF2B5EF4-FFF2-40B4-BE49-F238E27FC236}">
                  <a16:creationId xmlns:a16="http://schemas.microsoft.com/office/drawing/2014/main" xmlns="" id="{D87B7E00-0189-4096-93E3-0A875CDE5BB5}"/>
                </a:ext>
              </a:extLst>
            </p:cNvPr>
            <p:cNvSpPr txBox="1"/>
            <p:nvPr/>
          </p:nvSpPr>
          <p:spPr>
            <a:xfrm>
              <a:off x="8467780" y="3897976"/>
              <a:ext cx="2899119" cy="523220"/>
            </a:xfrm>
            <a:prstGeom prst="rect">
              <a:avLst/>
            </a:prstGeom>
            <a:noFill/>
          </p:spPr>
          <p:txBody>
            <a:bodyPr wrap="square">
              <a:spAutoFit/>
            </a:bodyPr>
            <a:lstStyle/>
            <a:p>
              <a:r>
                <a:rPr lang="en-US" sz="2800" dirty="0" err="1">
                  <a:solidFill>
                    <a:srgbClr val="FF0000"/>
                  </a:solidFill>
                  <a:latin typeface="Arial" panose="020B0604020202020204" pitchFamily="34" charset="0"/>
                  <a:cs typeface="Arial" panose="020B0604020202020204" pitchFamily="34" charset="0"/>
                </a:rPr>
                <a:t>Đoạn</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thẳng</a:t>
              </a:r>
              <a:r>
                <a:rPr lang="en-US" sz="2800" dirty="0">
                  <a:solidFill>
                    <a:srgbClr val="FF0000"/>
                  </a:solidFill>
                  <a:latin typeface="Arial" panose="020B0604020202020204" pitchFamily="34" charset="0"/>
                  <a:cs typeface="Arial" panose="020B0604020202020204" pitchFamily="34" charset="0"/>
                </a:rPr>
                <a:t> AB</a:t>
              </a:r>
              <a:endParaRPr lang="en-US" sz="2800" dirty="0">
                <a:solidFill>
                  <a:srgbClr val="FF0000"/>
                </a:solidFill>
              </a:endParaRPr>
            </a:p>
          </p:txBody>
        </p:sp>
      </p:grpSp>
      <p:sp>
        <p:nvSpPr>
          <p:cNvPr id="19" name="TextBox 18">
            <a:extLst>
              <a:ext uri="{FF2B5EF4-FFF2-40B4-BE49-F238E27FC236}">
                <a16:creationId xmlns:a16="http://schemas.microsoft.com/office/drawing/2014/main" xmlns="" id="{C0FA4D26-3F60-466B-9399-151059376E3C}"/>
              </a:ext>
            </a:extLst>
          </p:cNvPr>
          <p:cNvSpPr txBox="1"/>
          <p:nvPr/>
        </p:nvSpPr>
        <p:spPr>
          <a:xfrm>
            <a:off x="423222" y="4068286"/>
            <a:ext cx="8185441" cy="646331"/>
          </a:xfrm>
          <a:prstGeom prst="rect">
            <a:avLst/>
          </a:prstGeom>
          <a:noFill/>
        </p:spPr>
        <p:txBody>
          <a:bodyPr wrap="square" rtlCol="0">
            <a:spAutoFit/>
          </a:bodyPr>
          <a:lstStyle/>
          <a:p>
            <a:r>
              <a:rPr lang="en-US" sz="3600" dirty="0">
                <a:latin typeface="Arial" panose="020B0604020202020204" pitchFamily="34" charset="0"/>
                <a:cs typeface="Arial" panose="020B0604020202020204" pitchFamily="34" charset="0"/>
              </a:rPr>
              <a:t>+</a:t>
            </a:r>
            <a:r>
              <a:rPr lang="en-US" sz="3600" dirty="0">
                <a:solidFill>
                  <a:srgbClr val="FF0000"/>
                </a:solidFill>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Biết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đo</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độ</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dài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đoạn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thẳng</a:t>
            </a:r>
            <a:r>
              <a:rPr lang="en-US" sz="36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644002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barn(inVertical)">
                                      <p:cBhvr>
                                        <p:cTn id="1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335495" y="632011"/>
            <a:ext cx="11511363" cy="2308324"/>
          </a:xfrm>
          <a:prstGeom prst="rect">
            <a:avLst/>
          </a:prstGeom>
          <a:noFill/>
        </p:spPr>
        <p:txBody>
          <a:bodyPr wrap="square" rtlCol="0">
            <a:spAutoFit/>
          </a:bodyPr>
          <a:lstStyle/>
          <a:p>
            <a:pPr>
              <a:lnSpc>
                <a:spcPct val="150000"/>
              </a:lnSpc>
            </a:pPr>
            <a:r>
              <a:rPr lang="en-US" sz="3200" b="1" smtClean="0">
                <a:solidFill>
                  <a:srgbClr val="FF0000"/>
                </a:solidFill>
                <a:latin typeface="Arial" panose="020B0604020202020204" pitchFamily="34" charset="0"/>
                <a:cs typeface="Arial" panose="020B0604020202020204" pitchFamily="34" charset="0"/>
              </a:rPr>
              <a:t>Bài 8.10 SGK 54:</a:t>
            </a:r>
            <a:r>
              <a:rPr lang="en-US" sz="3200" smtClean="0">
                <a:latin typeface="Arial" panose="020B0604020202020204" pitchFamily="34" charset="0"/>
                <a:cs typeface="Arial" panose="020B0604020202020204" pitchFamily="34" charset="0"/>
              </a:rPr>
              <a:t> </a:t>
            </a:r>
            <a:r>
              <a:rPr lang="vi-VN" sz="3200" smtClean="0">
                <a:latin typeface="Arial" panose="020B0604020202020204" pitchFamily="34" charset="0"/>
                <a:cs typeface="Arial" panose="020B0604020202020204" pitchFamily="34" charset="0"/>
              </a:rPr>
              <a:t>Dùng </a:t>
            </a:r>
            <a:r>
              <a:rPr lang="vi-VN" sz="3200">
                <a:latin typeface="Arial" panose="020B0604020202020204" pitchFamily="34" charset="0"/>
                <a:cs typeface="Arial" panose="020B0604020202020204" pitchFamily="34" charset="0"/>
              </a:rPr>
              <a:t>compa vẽ đường tròn tâm O có bán kính 2 cm</a:t>
            </a:r>
            <a:r>
              <a:rPr lang="vi-VN" sz="3200" smtClean="0">
                <a:latin typeface="Arial" panose="020B0604020202020204" pitchFamily="34" charset="0"/>
                <a:cs typeface="Arial" panose="020B0604020202020204" pitchFamily="34" charset="0"/>
              </a:rPr>
              <a:t>.</a:t>
            </a:r>
            <a:r>
              <a:rPr lang="en-US" sz="3200" smtClean="0">
                <a:latin typeface="Arial" panose="020B0604020202020204" pitchFamily="34" charset="0"/>
                <a:cs typeface="Arial" panose="020B0604020202020204" pitchFamily="34" charset="0"/>
              </a:rPr>
              <a:t> </a:t>
            </a:r>
            <a:r>
              <a:rPr lang="vi-VN" sz="3200" smtClean="0">
                <a:latin typeface="Arial" panose="020B0604020202020204" pitchFamily="34" charset="0"/>
                <a:cs typeface="Arial" panose="020B0604020202020204" pitchFamily="34" charset="0"/>
              </a:rPr>
              <a:t>Gọi </a:t>
            </a:r>
            <a:r>
              <a:rPr lang="vi-VN" sz="3200">
                <a:latin typeface="Arial" panose="020B0604020202020204" pitchFamily="34" charset="0"/>
                <a:cs typeface="Arial" panose="020B0604020202020204" pitchFamily="34" charset="0"/>
              </a:rPr>
              <a:t>M và N là hai điểm tùy ý trên đường tròn đó. Hai đoạn thẳng OM và ON có bằng nhau không</a:t>
            </a:r>
            <a:r>
              <a:rPr lang="vi-VN" sz="3200" smtClean="0">
                <a:latin typeface="Arial" panose="020B0604020202020204" pitchFamily="34" charset="0"/>
                <a:cs typeface="Arial" panose="020B0604020202020204" pitchFamily="34" charset="0"/>
              </a:rPr>
              <a:t>?</a:t>
            </a:r>
            <a:endParaRPr lang="en-US" sz="3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46208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Oval 3"/>
          <p:cNvSpPr>
            <a:spLocks noChangeArrowheads="1"/>
          </p:cNvSpPr>
          <p:nvPr/>
        </p:nvSpPr>
        <p:spPr bwMode="auto">
          <a:xfrm flipH="1" flipV="1">
            <a:off x="9240599" y="2920892"/>
            <a:ext cx="74612" cy="103188"/>
          </a:xfrm>
          <a:prstGeom prst="ellipse">
            <a:avLst/>
          </a:prstGeom>
          <a:solidFill>
            <a:srgbClr val="CC3300"/>
          </a:solidFill>
          <a:ln w="9525">
            <a:solidFill>
              <a:srgbClr val="CC3300"/>
            </a:solidFill>
            <a:round/>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grpSp>
        <p:nvGrpSpPr>
          <p:cNvPr id="5" name="Group 4"/>
          <p:cNvGrpSpPr>
            <a:grpSpLocks/>
          </p:cNvGrpSpPr>
          <p:nvPr/>
        </p:nvGrpSpPr>
        <p:grpSpPr bwMode="auto">
          <a:xfrm flipH="1">
            <a:off x="6038611" y="3111392"/>
            <a:ext cx="3714750" cy="5068888"/>
            <a:chOff x="3162" y="515"/>
            <a:chExt cx="2340" cy="3193"/>
          </a:xfrm>
        </p:grpSpPr>
        <p:grpSp>
          <p:nvGrpSpPr>
            <p:cNvPr id="6" name="Group 5"/>
            <p:cNvGrpSpPr>
              <a:grpSpLocks/>
            </p:cNvGrpSpPr>
            <p:nvPr/>
          </p:nvGrpSpPr>
          <p:grpSpPr bwMode="auto">
            <a:xfrm>
              <a:off x="4332" y="515"/>
              <a:ext cx="1170" cy="1601"/>
              <a:chOff x="4242" y="1043"/>
              <a:chExt cx="1170" cy="1601"/>
            </a:xfrm>
          </p:grpSpPr>
          <p:sp>
            <p:nvSpPr>
              <p:cNvPr id="20" name="Freeform 19"/>
              <p:cNvSpPr>
                <a:spLocks/>
              </p:cNvSpPr>
              <p:nvPr/>
            </p:nvSpPr>
            <p:spPr bwMode="auto">
              <a:xfrm>
                <a:off x="4725" y="1376"/>
                <a:ext cx="547" cy="948"/>
              </a:xfrm>
              <a:custGeom>
                <a:avLst/>
                <a:gdLst>
                  <a:gd name="T0" fmla="*/ 547 w 547"/>
                  <a:gd name="T1" fmla="*/ 1026 h 876"/>
                  <a:gd name="T2" fmla="*/ 0 w 547"/>
                  <a:gd name="T3" fmla="*/ 0 h 876"/>
                  <a:gd name="T4" fmla="*/ 0 60000 65536"/>
                  <a:gd name="T5" fmla="*/ 0 60000 65536"/>
                  <a:gd name="T6" fmla="*/ 0 w 547"/>
                  <a:gd name="T7" fmla="*/ 0 h 876"/>
                  <a:gd name="T8" fmla="*/ 547 w 547"/>
                  <a:gd name="T9" fmla="*/ 876 h 876"/>
                </a:gdLst>
                <a:ahLst/>
                <a:cxnLst>
                  <a:cxn ang="T4">
                    <a:pos x="T0" y="T1"/>
                  </a:cxn>
                  <a:cxn ang="T5">
                    <a:pos x="T2" y="T3"/>
                  </a:cxn>
                </a:cxnLst>
                <a:rect l="T6" t="T7" r="T8" b="T9"/>
                <a:pathLst>
                  <a:path w="547" h="876">
                    <a:moveTo>
                      <a:pt x="547" y="876"/>
                    </a:moveTo>
                    <a:lnTo>
                      <a:pt x="0" y="0"/>
                    </a:lnTo>
                  </a:path>
                </a:pathLst>
              </a:custGeom>
              <a:noFill/>
              <a:ln w="38100">
                <a:solidFill>
                  <a:srgbClr val="0000FF"/>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grpSp>
            <p:nvGrpSpPr>
              <p:cNvPr id="21" name="Group 20"/>
              <p:cNvGrpSpPr>
                <a:grpSpLocks/>
              </p:cNvGrpSpPr>
              <p:nvPr/>
            </p:nvGrpSpPr>
            <p:grpSpPr bwMode="auto">
              <a:xfrm>
                <a:off x="4242" y="1043"/>
                <a:ext cx="1170" cy="1601"/>
                <a:chOff x="4242" y="1043"/>
                <a:chExt cx="1170" cy="1601"/>
              </a:xfrm>
            </p:grpSpPr>
            <p:sp>
              <p:nvSpPr>
                <p:cNvPr id="22" name="Line 7"/>
                <p:cNvSpPr>
                  <a:spLocks noChangeShapeType="1"/>
                </p:cNvSpPr>
                <p:nvPr/>
              </p:nvSpPr>
              <p:spPr bwMode="auto">
                <a:xfrm flipH="1">
                  <a:off x="4242" y="1253"/>
                  <a:ext cx="580" cy="1387"/>
                </a:xfrm>
                <a:prstGeom prst="line">
                  <a:avLst/>
                </a:prstGeom>
                <a:noFill/>
                <a:ln w="38100">
                  <a:solidFill>
                    <a:srgbClr val="0000FF"/>
                  </a:solidFill>
                  <a:round/>
                  <a:headEnd/>
                  <a:tailEnd type="triangle" w="med" len="me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3" name="Freeform 22"/>
                <p:cNvSpPr>
                  <a:spLocks/>
                </p:cNvSpPr>
                <p:nvPr/>
              </p:nvSpPr>
              <p:spPr bwMode="auto">
                <a:xfrm>
                  <a:off x="4374" y="1376"/>
                  <a:ext cx="542" cy="952"/>
                </a:xfrm>
                <a:custGeom>
                  <a:avLst/>
                  <a:gdLst>
                    <a:gd name="T0" fmla="*/ 0 w 542"/>
                    <a:gd name="T1" fmla="*/ 1030 h 880"/>
                    <a:gd name="T2" fmla="*/ 542 w 542"/>
                    <a:gd name="T3" fmla="*/ 0 h 880"/>
                    <a:gd name="T4" fmla="*/ 0 60000 65536"/>
                    <a:gd name="T5" fmla="*/ 0 60000 65536"/>
                    <a:gd name="T6" fmla="*/ 0 w 542"/>
                    <a:gd name="T7" fmla="*/ 0 h 880"/>
                    <a:gd name="T8" fmla="*/ 542 w 542"/>
                    <a:gd name="T9" fmla="*/ 880 h 880"/>
                  </a:gdLst>
                  <a:ahLst/>
                  <a:cxnLst>
                    <a:cxn ang="T4">
                      <a:pos x="T0" y="T1"/>
                    </a:cxn>
                    <a:cxn ang="T5">
                      <a:pos x="T2" y="T3"/>
                    </a:cxn>
                  </a:cxnLst>
                  <a:rect l="T6" t="T7" r="T8" b="T9"/>
                  <a:pathLst>
                    <a:path w="542" h="880">
                      <a:moveTo>
                        <a:pt x="0" y="880"/>
                      </a:moveTo>
                      <a:lnTo>
                        <a:pt x="542" y="0"/>
                      </a:lnTo>
                    </a:path>
                  </a:pathLst>
                </a:custGeom>
                <a:noFill/>
                <a:ln w="38100">
                  <a:solidFill>
                    <a:srgbClr val="0000FF"/>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24" name="Freeform 23"/>
                <p:cNvSpPr>
                  <a:spLocks/>
                </p:cNvSpPr>
                <p:nvPr/>
              </p:nvSpPr>
              <p:spPr bwMode="auto">
                <a:xfrm>
                  <a:off x="4823" y="1253"/>
                  <a:ext cx="567" cy="1357"/>
                </a:xfrm>
                <a:custGeom>
                  <a:avLst/>
                  <a:gdLst>
                    <a:gd name="T0" fmla="*/ 567 w 567"/>
                    <a:gd name="T1" fmla="*/ 1468 h 1254"/>
                    <a:gd name="T2" fmla="*/ 0 w 567"/>
                    <a:gd name="T3" fmla="*/ 0 h 1254"/>
                    <a:gd name="T4" fmla="*/ 0 60000 65536"/>
                    <a:gd name="T5" fmla="*/ 0 60000 65536"/>
                    <a:gd name="T6" fmla="*/ 0 w 567"/>
                    <a:gd name="T7" fmla="*/ 0 h 1254"/>
                    <a:gd name="T8" fmla="*/ 567 w 567"/>
                    <a:gd name="T9" fmla="*/ 1254 h 1254"/>
                  </a:gdLst>
                  <a:ahLst/>
                  <a:cxnLst>
                    <a:cxn ang="T4">
                      <a:pos x="T0" y="T1"/>
                    </a:cxn>
                    <a:cxn ang="T5">
                      <a:pos x="T2" y="T3"/>
                    </a:cxn>
                  </a:cxnLst>
                  <a:rect l="T6" t="T7" r="T8" b="T9"/>
                  <a:pathLst>
                    <a:path w="567" h="1254">
                      <a:moveTo>
                        <a:pt x="567" y="1254"/>
                      </a:moveTo>
                      <a:lnTo>
                        <a:pt x="0" y="0"/>
                      </a:lnTo>
                    </a:path>
                  </a:pathLst>
                </a:custGeom>
                <a:noFill/>
                <a:ln w="38100">
                  <a:solidFill>
                    <a:srgbClr val="0000FF"/>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25" name="Freeform 24"/>
                <p:cNvSpPr>
                  <a:spLocks/>
                </p:cNvSpPr>
                <p:nvPr/>
              </p:nvSpPr>
              <p:spPr bwMode="auto">
                <a:xfrm>
                  <a:off x="4332" y="2276"/>
                  <a:ext cx="88" cy="70"/>
                </a:xfrm>
                <a:custGeom>
                  <a:avLst/>
                  <a:gdLst>
                    <a:gd name="T0" fmla="*/ 88 w 88"/>
                    <a:gd name="T1" fmla="*/ 77 h 64"/>
                    <a:gd name="T2" fmla="*/ 0 w 88"/>
                    <a:gd name="T3" fmla="*/ 0 h 64"/>
                    <a:gd name="T4" fmla="*/ 0 60000 65536"/>
                    <a:gd name="T5" fmla="*/ 0 60000 65536"/>
                    <a:gd name="T6" fmla="*/ 0 w 88"/>
                    <a:gd name="T7" fmla="*/ 0 h 64"/>
                    <a:gd name="T8" fmla="*/ 88 w 88"/>
                    <a:gd name="T9" fmla="*/ 64 h 64"/>
                  </a:gdLst>
                  <a:ahLst/>
                  <a:cxnLst>
                    <a:cxn ang="T4">
                      <a:pos x="T0" y="T1"/>
                    </a:cxn>
                    <a:cxn ang="T5">
                      <a:pos x="T2" y="T3"/>
                    </a:cxn>
                  </a:cxnLst>
                  <a:rect l="T6" t="T7" r="T8" b="T9"/>
                  <a:pathLst>
                    <a:path w="88" h="64">
                      <a:moveTo>
                        <a:pt x="88" y="64"/>
                      </a:moveTo>
                      <a:lnTo>
                        <a:pt x="0" y="0"/>
                      </a:lnTo>
                    </a:path>
                  </a:pathLst>
                </a:custGeom>
                <a:noFill/>
                <a:ln w="76200">
                  <a:solidFill>
                    <a:srgbClr val="0000FF"/>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26" name="Freeform 25"/>
                <p:cNvSpPr>
                  <a:spLocks/>
                </p:cNvSpPr>
                <p:nvPr/>
              </p:nvSpPr>
              <p:spPr bwMode="auto">
                <a:xfrm>
                  <a:off x="4292" y="2207"/>
                  <a:ext cx="80" cy="156"/>
                </a:xfrm>
                <a:custGeom>
                  <a:avLst/>
                  <a:gdLst>
                    <a:gd name="T0" fmla="*/ 0 w 80"/>
                    <a:gd name="T1" fmla="*/ 169 h 144"/>
                    <a:gd name="T2" fmla="*/ 80 w 80"/>
                    <a:gd name="T3" fmla="*/ 0 h 144"/>
                    <a:gd name="T4" fmla="*/ 0 60000 65536"/>
                    <a:gd name="T5" fmla="*/ 0 60000 65536"/>
                    <a:gd name="T6" fmla="*/ 0 w 80"/>
                    <a:gd name="T7" fmla="*/ 0 h 144"/>
                    <a:gd name="T8" fmla="*/ 80 w 80"/>
                    <a:gd name="T9" fmla="*/ 144 h 144"/>
                  </a:gdLst>
                  <a:ahLst/>
                  <a:cxnLst>
                    <a:cxn ang="T4">
                      <a:pos x="T0" y="T1"/>
                    </a:cxn>
                    <a:cxn ang="T5">
                      <a:pos x="T2" y="T3"/>
                    </a:cxn>
                  </a:cxnLst>
                  <a:rect l="T6" t="T7" r="T8" b="T9"/>
                  <a:pathLst>
                    <a:path w="80" h="144">
                      <a:moveTo>
                        <a:pt x="0" y="144"/>
                      </a:moveTo>
                      <a:lnTo>
                        <a:pt x="80" y="0"/>
                      </a:lnTo>
                    </a:path>
                  </a:pathLst>
                </a:custGeom>
                <a:noFill/>
                <a:ln w="76200">
                  <a:solidFill>
                    <a:srgbClr val="0000FF"/>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27" name="Freeform 26"/>
                <p:cNvSpPr>
                  <a:spLocks/>
                </p:cNvSpPr>
                <p:nvPr/>
              </p:nvSpPr>
              <p:spPr bwMode="auto">
                <a:xfrm>
                  <a:off x="5244" y="2311"/>
                  <a:ext cx="88" cy="61"/>
                </a:xfrm>
                <a:custGeom>
                  <a:avLst/>
                  <a:gdLst>
                    <a:gd name="T0" fmla="*/ 88 w 88"/>
                    <a:gd name="T1" fmla="*/ 0 h 56"/>
                    <a:gd name="T2" fmla="*/ 0 w 88"/>
                    <a:gd name="T3" fmla="*/ 66 h 56"/>
                    <a:gd name="T4" fmla="*/ 0 60000 65536"/>
                    <a:gd name="T5" fmla="*/ 0 60000 65536"/>
                    <a:gd name="T6" fmla="*/ 0 w 88"/>
                    <a:gd name="T7" fmla="*/ 0 h 56"/>
                    <a:gd name="T8" fmla="*/ 88 w 88"/>
                    <a:gd name="T9" fmla="*/ 56 h 56"/>
                  </a:gdLst>
                  <a:ahLst/>
                  <a:cxnLst>
                    <a:cxn ang="T4">
                      <a:pos x="T0" y="T1"/>
                    </a:cxn>
                    <a:cxn ang="T5">
                      <a:pos x="T2" y="T3"/>
                    </a:cxn>
                  </a:cxnLst>
                  <a:rect l="T6" t="T7" r="T8" b="T9"/>
                  <a:pathLst>
                    <a:path w="88" h="56">
                      <a:moveTo>
                        <a:pt x="88" y="0"/>
                      </a:moveTo>
                      <a:lnTo>
                        <a:pt x="0" y="56"/>
                      </a:lnTo>
                    </a:path>
                  </a:pathLst>
                </a:custGeom>
                <a:noFill/>
                <a:ln w="76200">
                  <a:solidFill>
                    <a:srgbClr val="0000FF"/>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28" name="Freeform 27"/>
                <p:cNvSpPr>
                  <a:spLocks/>
                </p:cNvSpPr>
                <p:nvPr/>
              </p:nvSpPr>
              <p:spPr bwMode="auto">
                <a:xfrm>
                  <a:off x="5292" y="2242"/>
                  <a:ext cx="56" cy="138"/>
                </a:xfrm>
                <a:custGeom>
                  <a:avLst/>
                  <a:gdLst>
                    <a:gd name="T0" fmla="*/ 0 w 56"/>
                    <a:gd name="T1" fmla="*/ 0 h 128"/>
                    <a:gd name="T2" fmla="*/ 56 w 56"/>
                    <a:gd name="T3" fmla="*/ 149 h 128"/>
                    <a:gd name="T4" fmla="*/ 0 60000 65536"/>
                    <a:gd name="T5" fmla="*/ 0 60000 65536"/>
                    <a:gd name="T6" fmla="*/ 0 w 56"/>
                    <a:gd name="T7" fmla="*/ 0 h 128"/>
                    <a:gd name="T8" fmla="*/ 56 w 56"/>
                    <a:gd name="T9" fmla="*/ 128 h 128"/>
                  </a:gdLst>
                  <a:ahLst/>
                  <a:cxnLst>
                    <a:cxn ang="T4">
                      <a:pos x="T0" y="T1"/>
                    </a:cxn>
                    <a:cxn ang="T5">
                      <a:pos x="T2" y="T3"/>
                    </a:cxn>
                  </a:cxnLst>
                  <a:rect l="T6" t="T7" r="T8" b="T9"/>
                  <a:pathLst>
                    <a:path w="56" h="128">
                      <a:moveTo>
                        <a:pt x="0" y="0"/>
                      </a:moveTo>
                      <a:lnTo>
                        <a:pt x="56" y="128"/>
                      </a:lnTo>
                    </a:path>
                  </a:pathLst>
                </a:custGeom>
                <a:noFill/>
                <a:ln w="76200">
                  <a:solidFill>
                    <a:srgbClr val="0000FF"/>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29" name="AutoShape 14"/>
                <p:cNvSpPr>
                  <a:spLocks noChangeArrowheads="1"/>
                </p:cNvSpPr>
                <p:nvPr/>
              </p:nvSpPr>
              <p:spPr bwMode="auto">
                <a:xfrm>
                  <a:off x="4685" y="1262"/>
                  <a:ext cx="258" cy="27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81 w 21600"/>
                    <a:gd name="T25" fmla="*/ 3174 h 21600"/>
                    <a:gd name="T26" fmla="*/ 18419 w 21600"/>
                    <a:gd name="T27" fmla="*/ 1842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8121" y="10800"/>
                      </a:moveTo>
                      <a:cubicBezTo>
                        <a:pt x="8121" y="12280"/>
                        <a:pt x="9320" y="13479"/>
                        <a:pt x="10800" y="13479"/>
                      </a:cubicBezTo>
                      <a:cubicBezTo>
                        <a:pt x="12280" y="13479"/>
                        <a:pt x="13479" y="12280"/>
                        <a:pt x="13479" y="10800"/>
                      </a:cubicBezTo>
                      <a:cubicBezTo>
                        <a:pt x="13479" y="9320"/>
                        <a:pt x="12280" y="8121"/>
                        <a:pt x="10800" y="8121"/>
                      </a:cubicBezTo>
                      <a:cubicBezTo>
                        <a:pt x="9320" y="8121"/>
                        <a:pt x="8121" y="9320"/>
                        <a:pt x="8121" y="10800"/>
                      </a:cubicBezTo>
                      <a:close/>
                    </a:path>
                  </a:pathLst>
                </a:custGeom>
                <a:solidFill>
                  <a:srgbClr val="0000FF"/>
                </a:solidFill>
                <a:ln w="9525">
                  <a:solidFill>
                    <a:schemeClr val="tx1"/>
                  </a:solidFill>
                  <a:round/>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30" name="AutoShape 15"/>
                <p:cNvSpPr>
                  <a:spLocks noChangeArrowheads="1"/>
                </p:cNvSpPr>
                <p:nvPr/>
              </p:nvSpPr>
              <p:spPr bwMode="auto">
                <a:xfrm>
                  <a:off x="4780" y="1043"/>
                  <a:ext cx="66" cy="307"/>
                </a:xfrm>
                <a:prstGeom prst="can">
                  <a:avLst>
                    <a:gd name="adj" fmla="val 116288"/>
                  </a:avLst>
                </a:prstGeom>
                <a:solidFill>
                  <a:srgbClr val="5D3B31"/>
                </a:solidFill>
                <a:ln w="9525">
                  <a:solidFill>
                    <a:schemeClr val="tx1"/>
                  </a:solidFill>
                  <a:round/>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31" name="Oval 30"/>
                <p:cNvSpPr>
                  <a:spLocks noChangeArrowheads="1"/>
                </p:cNvSpPr>
                <p:nvPr/>
              </p:nvSpPr>
              <p:spPr bwMode="auto">
                <a:xfrm flipH="1">
                  <a:off x="5372" y="2604"/>
                  <a:ext cx="40" cy="40"/>
                </a:xfrm>
                <a:prstGeom prst="ellipse">
                  <a:avLst/>
                </a:prstGeom>
                <a:solidFill>
                  <a:srgbClr val="CC3300"/>
                </a:solidFill>
                <a:ln w="9525">
                  <a:noFill/>
                  <a:round/>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grpSp>
        </p:grpSp>
        <p:grpSp>
          <p:nvGrpSpPr>
            <p:cNvPr id="7" name="Group 6"/>
            <p:cNvGrpSpPr>
              <a:grpSpLocks/>
            </p:cNvGrpSpPr>
            <p:nvPr/>
          </p:nvGrpSpPr>
          <p:grpSpPr bwMode="auto">
            <a:xfrm flipH="1" flipV="1">
              <a:off x="3162" y="2107"/>
              <a:ext cx="1170" cy="1601"/>
              <a:chOff x="4242" y="1043"/>
              <a:chExt cx="1170" cy="1601"/>
            </a:xfrm>
          </p:grpSpPr>
          <p:sp>
            <p:nvSpPr>
              <p:cNvPr id="8" name="Freeform 7"/>
              <p:cNvSpPr>
                <a:spLocks/>
              </p:cNvSpPr>
              <p:nvPr/>
            </p:nvSpPr>
            <p:spPr bwMode="auto">
              <a:xfrm>
                <a:off x="4725" y="1376"/>
                <a:ext cx="547" cy="948"/>
              </a:xfrm>
              <a:custGeom>
                <a:avLst/>
                <a:gdLst>
                  <a:gd name="T0" fmla="*/ 547 w 547"/>
                  <a:gd name="T1" fmla="*/ 1026 h 876"/>
                  <a:gd name="T2" fmla="*/ 0 w 547"/>
                  <a:gd name="T3" fmla="*/ 0 h 876"/>
                  <a:gd name="T4" fmla="*/ 0 60000 65536"/>
                  <a:gd name="T5" fmla="*/ 0 60000 65536"/>
                  <a:gd name="T6" fmla="*/ 0 w 547"/>
                  <a:gd name="T7" fmla="*/ 0 h 876"/>
                  <a:gd name="T8" fmla="*/ 547 w 547"/>
                  <a:gd name="T9" fmla="*/ 876 h 876"/>
                </a:gdLst>
                <a:ahLst/>
                <a:cxnLst>
                  <a:cxn ang="T4">
                    <a:pos x="T0" y="T1"/>
                  </a:cxn>
                  <a:cxn ang="T5">
                    <a:pos x="T2" y="T3"/>
                  </a:cxn>
                </a:cxnLst>
                <a:rect l="T6" t="T7" r="T8" b="T9"/>
                <a:pathLst>
                  <a:path w="547" h="876">
                    <a:moveTo>
                      <a:pt x="547" y="876"/>
                    </a:moveTo>
                    <a:lnTo>
                      <a:pt x="0" y="0"/>
                    </a:lnTo>
                  </a:path>
                </a:pathLst>
              </a:custGeom>
              <a:noFill/>
              <a:ln w="38100">
                <a:no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grpSp>
            <p:nvGrpSpPr>
              <p:cNvPr id="9" name="Group 8"/>
              <p:cNvGrpSpPr>
                <a:grpSpLocks/>
              </p:cNvGrpSpPr>
              <p:nvPr/>
            </p:nvGrpSpPr>
            <p:grpSpPr bwMode="auto">
              <a:xfrm>
                <a:off x="4242" y="1043"/>
                <a:ext cx="1170" cy="1601"/>
                <a:chOff x="4242" y="1043"/>
                <a:chExt cx="1170" cy="1601"/>
              </a:xfrm>
            </p:grpSpPr>
            <p:sp>
              <p:nvSpPr>
                <p:cNvPr id="10" name="Line 20"/>
                <p:cNvSpPr>
                  <a:spLocks noChangeShapeType="1"/>
                </p:cNvSpPr>
                <p:nvPr/>
              </p:nvSpPr>
              <p:spPr bwMode="auto">
                <a:xfrm flipH="1">
                  <a:off x="4242" y="1253"/>
                  <a:ext cx="580" cy="1387"/>
                </a:xfrm>
                <a:prstGeom prst="line">
                  <a:avLst/>
                </a:prstGeom>
                <a:noFill/>
                <a:ln w="38100">
                  <a:noFill/>
                  <a:round/>
                  <a:headEnd/>
                  <a:tailEnd type="triangle" w="med" len="me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1" name="Freeform 10"/>
                <p:cNvSpPr>
                  <a:spLocks/>
                </p:cNvSpPr>
                <p:nvPr/>
              </p:nvSpPr>
              <p:spPr bwMode="auto">
                <a:xfrm>
                  <a:off x="4374" y="1376"/>
                  <a:ext cx="542" cy="952"/>
                </a:xfrm>
                <a:custGeom>
                  <a:avLst/>
                  <a:gdLst>
                    <a:gd name="T0" fmla="*/ 0 w 542"/>
                    <a:gd name="T1" fmla="*/ 1030 h 880"/>
                    <a:gd name="T2" fmla="*/ 542 w 542"/>
                    <a:gd name="T3" fmla="*/ 0 h 880"/>
                    <a:gd name="T4" fmla="*/ 0 60000 65536"/>
                    <a:gd name="T5" fmla="*/ 0 60000 65536"/>
                    <a:gd name="T6" fmla="*/ 0 w 542"/>
                    <a:gd name="T7" fmla="*/ 0 h 880"/>
                    <a:gd name="T8" fmla="*/ 542 w 542"/>
                    <a:gd name="T9" fmla="*/ 880 h 880"/>
                  </a:gdLst>
                  <a:ahLst/>
                  <a:cxnLst>
                    <a:cxn ang="T4">
                      <a:pos x="T0" y="T1"/>
                    </a:cxn>
                    <a:cxn ang="T5">
                      <a:pos x="T2" y="T3"/>
                    </a:cxn>
                  </a:cxnLst>
                  <a:rect l="T6" t="T7" r="T8" b="T9"/>
                  <a:pathLst>
                    <a:path w="542" h="880">
                      <a:moveTo>
                        <a:pt x="0" y="880"/>
                      </a:moveTo>
                      <a:lnTo>
                        <a:pt x="542" y="0"/>
                      </a:lnTo>
                    </a:path>
                  </a:pathLst>
                </a:custGeom>
                <a:noFill/>
                <a:ln w="38100">
                  <a:no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12" name="Freeform 11"/>
                <p:cNvSpPr>
                  <a:spLocks/>
                </p:cNvSpPr>
                <p:nvPr/>
              </p:nvSpPr>
              <p:spPr bwMode="auto">
                <a:xfrm>
                  <a:off x="4823" y="1253"/>
                  <a:ext cx="567" cy="1357"/>
                </a:xfrm>
                <a:custGeom>
                  <a:avLst/>
                  <a:gdLst>
                    <a:gd name="T0" fmla="*/ 567 w 567"/>
                    <a:gd name="T1" fmla="*/ 1468 h 1254"/>
                    <a:gd name="T2" fmla="*/ 0 w 567"/>
                    <a:gd name="T3" fmla="*/ 0 h 1254"/>
                    <a:gd name="T4" fmla="*/ 0 60000 65536"/>
                    <a:gd name="T5" fmla="*/ 0 60000 65536"/>
                    <a:gd name="T6" fmla="*/ 0 w 567"/>
                    <a:gd name="T7" fmla="*/ 0 h 1254"/>
                    <a:gd name="T8" fmla="*/ 567 w 567"/>
                    <a:gd name="T9" fmla="*/ 1254 h 1254"/>
                  </a:gdLst>
                  <a:ahLst/>
                  <a:cxnLst>
                    <a:cxn ang="T4">
                      <a:pos x="T0" y="T1"/>
                    </a:cxn>
                    <a:cxn ang="T5">
                      <a:pos x="T2" y="T3"/>
                    </a:cxn>
                  </a:cxnLst>
                  <a:rect l="T6" t="T7" r="T8" b="T9"/>
                  <a:pathLst>
                    <a:path w="567" h="1254">
                      <a:moveTo>
                        <a:pt x="567" y="1254"/>
                      </a:moveTo>
                      <a:lnTo>
                        <a:pt x="0" y="0"/>
                      </a:lnTo>
                    </a:path>
                  </a:pathLst>
                </a:custGeom>
                <a:noFill/>
                <a:ln w="38100">
                  <a:no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13" name="Freeform 12"/>
                <p:cNvSpPr>
                  <a:spLocks/>
                </p:cNvSpPr>
                <p:nvPr/>
              </p:nvSpPr>
              <p:spPr bwMode="auto">
                <a:xfrm>
                  <a:off x="4332" y="2276"/>
                  <a:ext cx="88" cy="70"/>
                </a:xfrm>
                <a:custGeom>
                  <a:avLst/>
                  <a:gdLst>
                    <a:gd name="T0" fmla="*/ 88 w 88"/>
                    <a:gd name="T1" fmla="*/ 77 h 64"/>
                    <a:gd name="T2" fmla="*/ 0 w 88"/>
                    <a:gd name="T3" fmla="*/ 0 h 64"/>
                    <a:gd name="T4" fmla="*/ 0 60000 65536"/>
                    <a:gd name="T5" fmla="*/ 0 60000 65536"/>
                    <a:gd name="T6" fmla="*/ 0 w 88"/>
                    <a:gd name="T7" fmla="*/ 0 h 64"/>
                    <a:gd name="T8" fmla="*/ 88 w 88"/>
                    <a:gd name="T9" fmla="*/ 64 h 64"/>
                  </a:gdLst>
                  <a:ahLst/>
                  <a:cxnLst>
                    <a:cxn ang="T4">
                      <a:pos x="T0" y="T1"/>
                    </a:cxn>
                    <a:cxn ang="T5">
                      <a:pos x="T2" y="T3"/>
                    </a:cxn>
                  </a:cxnLst>
                  <a:rect l="T6" t="T7" r="T8" b="T9"/>
                  <a:pathLst>
                    <a:path w="88" h="64">
                      <a:moveTo>
                        <a:pt x="88" y="64"/>
                      </a:moveTo>
                      <a:lnTo>
                        <a:pt x="0" y="0"/>
                      </a:lnTo>
                    </a:path>
                  </a:pathLst>
                </a:custGeom>
                <a:noFill/>
                <a:ln w="76200">
                  <a:no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14" name="Freeform 13"/>
                <p:cNvSpPr>
                  <a:spLocks/>
                </p:cNvSpPr>
                <p:nvPr/>
              </p:nvSpPr>
              <p:spPr bwMode="auto">
                <a:xfrm>
                  <a:off x="4292" y="2207"/>
                  <a:ext cx="80" cy="156"/>
                </a:xfrm>
                <a:custGeom>
                  <a:avLst/>
                  <a:gdLst>
                    <a:gd name="T0" fmla="*/ 0 w 80"/>
                    <a:gd name="T1" fmla="*/ 169 h 144"/>
                    <a:gd name="T2" fmla="*/ 80 w 80"/>
                    <a:gd name="T3" fmla="*/ 0 h 144"/>
                    <a:gd name="T4" fmla="*/ 0 60000 65536"/>
                    <a:gd name="T5" fmla="*/ 0 60000 65536"/>
                    <a:gd name="T6" fmla="*/ 0 w 80"/>
                    <a:gd name="T7" fmla="*/ 0 h 144"/>
                    <a:gd name="T8" fmla="*/ 80 w 80"/>
                    <a:gd name="T9" fmla="*/ 144 h 144"/>
                  </a:gdLst>
                  <a:ahLst/>
                  <a:cxnLst>
                    <a:cxn ang="T4">
                      <a:pos x="T0" y="T1"/>
                    </a:cxn>
                    <a:cxn ang="T5">
                      <a:pos x="T2" y="T3"/>
                    </a:cxn>
                  </a:cxnLst>
                  <a:rect l="T6" t="T7" r="T8" b="T9"/>
                  <a:pathLst>
                    <a:path w="80" h="144">
                      <a:moveTo>
                        <a:pt x="0" y="144"/>
                      </a:moveTo>
                      <a:lnTo>
                        <a:pt x="80" y="0"/>
                      </a:lnTo>
                    </a:path>
                  </a:pathLst>
                </a:custGeom>
                <a:noFill/>
                <a:ln w="76200">
                  <a:no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15" name="Freeform 14"/>
                <p:cNvSpPr>
                  <a:spLocks/>
                </p:cNvSpPr>
                <p:nvPr/>
              </p:nvSpPr>
              <p:spPr bwMode="auto">
                <a:xfrm>
                  <a:off x="5244" y="2311"/>
                  <a:ext cx="88" cy="61"/>
                </a:xfrm>
                <a:custGeom>
                  <a:avLst/>
                  <a:gdLst>
                    <a:gd name="T0" fmla="*/ 88 w 88"/>
                    <a:gd name="T1" fmla="*/ 0 h 56"/>
                    <a:gd name="T2" fmla="*/ 0 w 88"/>
                    <a:gd name="T3" fmla="*/ 66 h 56"/>
                    <a:gd name="T4" fmla="*/ 0 60000 65536"/>
                    <a:gd name="T5" fmla="*/ 0 60000 65536"/>
                    <a:gd name="T6" fmla="*/ 0 w 88"/>
                    <a:gd name="T7" fmla="*/ 0 h 56"/>
                    <a:gd name="T8" fmla="*/ 88 w 88"/>
                    <a:gd name="T9" fmla="*/ 56 h 56"/>
                  </a:gdLst>
                  <a:ahLst/>
                  <a:cxnLst>
                    <a:cxn ang="T4">
                      <a:pos x="T0" y="T1"/>
                    </a:cxn>
                    <a:cxn ang="T5">
                      <a:pos x="T2" y="T3"/>
                    </a:cxn>
                  </a:cxnLst>
                  <a:rect l="T6" t="T7" r="T8" b="T9"/>
                  <a:pathLst>
                    <a:path w="88" h="56">
                      <a:moveTo>
                        <a:pt x="88" y="0"/>
                      </a:moveTo>
                      <a:lnTo>
                        <a:pt x="0" y="56"/>
                      </a:lnTo>
                    </a:path>
                  </a:pathLst>
                </a:custGeom>
                <a:noFill/>
                <a:ln w="76200">
                  <a:no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16" name="Freeform 15"/>
                <p:cNvSpPr>
                  <a:spLocks/>
                </p:cNvSpPr>
                <p:nvPr/>
              </p:nvSpPr>
              <p:spPr bwMode="auto">
                <a:xfrm>
                  <a:off x="5292" y="2242"/>
                  <a:ext cx="56" cy="138"/>
                </a:xfrm>
                <a:custGeom>
                  <a:avLst/>
                  <a:gdLst>
                    <a:gd name="T0" fmla="*/ 0 w 56"/>
                    <a:gd name="T1" fmla="*/ 0 h 128"/>
                    <a:gd name="T2" fmla="*/ 56 w 56"/>
                    <a:gd name="T3" fmla="*/ 149 h 128"/>
                    <a:gd name="T4" fmla="*/ 0 60000 65536"/>
                    <a:gd name="T5" fmla="*/ 0 60000 65536"/>
                    <a:gd name="T6" fmla="*/ 0 w 56"/>
                    <a:gd name="T7" fmla="*/ 0 h 128"/>
                    <a:gd name="T8" fmla="*/ 56 w 56"/>
                    <a:gd name="T9" fmla="*/ 128 h 128"/>
                  </a:gdLst>
                  <a:ahLst/>
                  <a:cxnLst>
                    <a:cxn ang="T4">
                      <a:pos x="T0" y="T1"/>
                    </a:cxn>
                    <a:cxn ang="T5">
                      <a:pos x="T2" y="T3"/>
                    </a:cxn>
                  </a:cxnLst>
                  <a:rect l="T6" t="T7" r="T8" b="T9"/>
                  <a:pathLst>
                    <a:path w="56" h="128">
                      <a:moveTo>
                        <a:pt x="0" y="0"/>
                      </a:moveTo>
                      <a:lnTo>
                        <a:pt x="56" y="128"/>
                      </a:lnTo>
                    </a:path>
                  </a:pathLst>
                </a:custGeom>
                <a:noFill/>
                <a:ln w="76200">
                  <a:no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17" name="AutoShape 27"/>
                <p:cNvSpPr>
                  <a:spLocks noChangeArrowheads="1"/>
                </p:cNvSpPr>
                <p:nvPr/>
              </p:nvSpPr>
              <p:spPr bwMode="auto">
                <a:xfrm>
                  <a:off x="4685" y="1262"/>
                  <a:ext cx="258" cy="27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81 w 21600"/>
                    <a:gd name="T25" fmla="*/ 3174 h 21600"/>
                    <a:gd name="T26" fmla="*/ 18419 w 21600"/>
                    <a:gd name="T27" fmla="*/ 1842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8121" y="10800"/>
                      </a:moveTo>
                      <a:cubicBezTo>
                        <a:pt x="8121" y="12280"/>
                        <a:pt x="9320" y="13479"/>
                        <a:pt x="10800" y="13479"/>
                      </a:cubicBezTo>
                      <a:cubicBezTo>
                        <a:pt x="12280" y="13479"/>
                        <a:pt x="13479" y="12280"/>
                        <a:pt x="13479" y="10800"/>
                      </a:cubicBezTo>
                      <a:cubicBezTo>
                        <a:pt x="13479" y="9320"/>
                        <a:pt x="12280" y="8121"/>
                        <a:pt x="10800" y="8121"/>
                      </a:cubicBezTo>
                      <a:cubicBezTo>
                        <a:pt x="9320" y="8121"/>
                        <a:pt x="8121" y="9320"/>
                        <a:pt x="8121" y="10800"/>
                      </a:cubicBezTo>
                      <a:close/>
                    </a:path>
                  </a:pathLst>
                </a:custGeom>
                <a:noFill/>
                <a:ln w="9525">
                  <a:noFill/>
                  <a:round/>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18" name="AutoShape 28"/>
                <p:cNvSpPr>
                  <a:spLocks noChangeArrowheads="1"/>
                </p:cNvSpPr>
                <p:nvPr/>
              </p:nvSpPr>
              <p:spPr bwMode="auto">
                <a:xfrm>
                  <a:off x="4780" y="1043"/>
                  <a:ext cx="66" cy="307"/>
                </a:xfrm>
                <a:prstGeom prst="can">
                  <a:avLst>
                    <a:gd name="adj" fmla="val 116288"/>
                  </a:avLst>
                </a:prstGeom>
                <a:noFill/>
                <a:ln w="9525">
                  <a:noFill/>
                  <a:round/>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19" name="Oval 18"/>
                <p:cNvSpPr>
                  <a:spLocks noChangeArrowheads="1"/>
                </p:cNvSpPr>
                <p:nvPr/>
              </p:nvSpPr>
              <p:spPr bwMode="auto">
                <a:xfrm flipH="1">
                  <a:off x="5372" y="2604"/>
                  <a:ext cx="40" cy="40"/>
                </a:xfrm>
                <a:prstGeom prst="ellipse">
                  <a:avLst/>
                </a:prstGeom>
                <a:noFill/>
                <a:ln w="9525">
                  <a:noFill/>
                  <a:round/>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grpSp>
        </p:grpSp>
      </p:grpSp>
      <p:sp>
        <p:nvSpPr>
          <p:cNvPr id="32" name="AutoShape 30"/>
          <p:cNvSpPr>
            <a:spLocks noChangeArrowheads="1"/>
          </p:cNvSpPr>
          <p:nvPr/>
        </p:nvSpPr>
        <p:spPr bwMode="auto">
          <a:xfrm rot="-925726">
            <a:off x="7442304" y="1111012"/>
            <a:ext cx="3698875" cy="3698875"/>
          </a:xfrm>
          <a:custGeom>
            <a:avLst/>
            <a:gdLst>
              <a:gd name="T0" fmla="*/ 2147483647 w 21600"/>
              <a:gd name="T1" fmla="*/ 0 h 21600"/>
              <a:gd name="T2" fmla="*/ 2147483647 w 21600"/>
              <a:gd name="T3" fmla="*/ 2078964956 h 21600"/>
              <a:gd name="T4" fmla="*/ 2147483647 w 21600"/>
              <a:gd name="T5" fmla="*/ 416790283 h 21600"/>
              <a:gd name="T6" fmla="*/ 2147483647 w 21600"/>
              <a:gd name="T7" fmla="*/ 2078964956 h 21600"/>
              <a:gd name="T8" fmla="*/ 0 60000 65536"/>
              <a:gd name="T9" fmla="*/ 0 60000 65536"/>
              <a:gd name="T10" fmla="*/ 0 60000 65536"/>
              <a:gd name="T11" fmla="*/ 0 60000 65536"/>
              <a:gd name="T12" fmla="*/ 6264 w 21600"/>
              <a:gd name="T13" fmla="*/ 0 h 21600"/>
              <a:gd name="T14" fmla="*/ 15336 w 21600"/>
              <a:gd name="T15" fmla="*/ 1074 h 21600"/>
            </a:gdLst>
            <a:ahLst/>
            <a:cxnLst>
              <a:cxn ang="T8">
                <a:pos x="T0" y="T1"/>
              </a:cxn>
              <a:cxn ang="T9">
                <a:pos x="T2" y="T3"/>
              </a:cxn>
              <a:cxn ang="T10">
                <a:pos x="T4" y="T5"/>
              </a:cxn>
              <a:cxn ang="T11">
                <a:pos x="T6" y="T7"/>
              </a:cxn>
            </a:cxnLst>
            <a:rect l="T12" t="T13" r="T14" b="T15"/>
            <a:pathLst>
              <a:path w="21600" h="21600">
                <a:moveTo>
                  <a:pt x="8002" y="454"/>
                </a:moveTo>
                <a:cubicBezTo>
                  <a:pt x="8914" y="207"/>
                  <a:pt x="9855" y="82"/>
                  <a:pt x="10800" y="83"/>
                </a:cubicBezTo>
                <a:cubicBezTo>
                  <a:pt x="11744" y="83"/>
                  <a:pt x="12685" y="207"/>
                  <a:pt x="13597" y="454"/>
                </a:cubicBezTo>
                <a:lnTo>
                  <a:pt x="13619" y="374"/>
                </a:lnTo>
                <a:cubicBezTo>
                  <a:pt x="12700" y="125"/>
                  <a:pt x="11752" y="-1"/>
                  <a:pt x="10799" y="0"/>
                </a:cubicBezTo>
                <a:cubicBezTo>
                  <a:pt x="9847" y="0"/>
                  <a:pt x="8899" y="125"/>
                  <a:pt x="7980" y="374"/>
                </a:cubicBezTo>
                <a:close/>
              </a:path>
            </a:pathLst>
          </a:custGeom>
          <a:solidFill>
            <a:srgbClr val="CC3300"/>
          </a:solidFill>
          <a:ln w="9525">
            <a:solidFill>
              <a:srgbClr val="CC3300"/>
            </a:solidFill>
            <a:miter lim="800000"/>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33" name="AutoShape 31"/>
          <p:cNvSpPr>
            <a:spLocks noChangeArrowheads="1"/>
          </p:cNvSpPr>
          <p:nvPr/>
        </p:nvSpPr>
        <p:spPr bwMode="auto">
          <a:xfrm rot="916683">
            <a:off x="7391162" y="1111143"/>
            <a:ext cx="3698875" cy="3698875"/>
          </a:xfrm>
          <a:custGeom>
            <a:avLst/>
            <a:gdLst>
              <a:gd name="T0" fmla="*/ 2147483647 w 21600"/>
              <a:gd name="T1" fmla="*/ 0 h 21600"/>
              <a:gd name="T2" fmla="*/ 2147483647 w 21600"/>
              <a:gd name="T3" fmla="*/ 2078964956 h 21600"/>
              <a:gd name="T4" fmla="*/ 2147483647 w 21600"/>
              <a:gd name="T5" fmla="*/ 416790283 h 21600"/>
              <a:gd name="T6" fmla="*/ 2147483647 w 21600"/>
              <a:gd name="T7" fmla="*/ 2078964956 h 21600"/>
              <a:gd name="T8" fmla="*/ 0 60000 65536"/>
              <a:gd name="T9" fmla="*/ 0 60000 65536"/>
              <a:gd name="T10" fmla="*/ 0 60000 65536"/>
              <a:gd name="T11" fmla="*/ 0 60000 65536"/>
              <a:gd name="T12" fmla="*/ 6264 w 21600"/>
              <a:gd name="T13" fmla="*/ 0 h 21600"/>
              <a:gd name="T14" fmla="*/ 15336 w 21600"/>
              <a:gd name="T15" fmla="*/ 1074 h 21600"/>
            </a:gdLst>
            <a:ahLst/>
            <a:cxnLst>
              <a:cxn ang="T8">
                <a:pos x="T0" y="T1"/>
              </a:cxn>
              <a:cxn ang="T9">
                <a:pos x="T2" y="T3"/>
              </a:cxn>
              <a:cxn ang="T10">
                <a:pos x="T4" y="T5"/>
              </a:cxn>
              <a:cxn ang="T11">
                <a:pos x="T6" y="T7"/>
              </a:cxn>
            </a:cxnLst>
            <a:rect l="T12" t="T13" r="T14" b="T15"/>
            <a:pathLst>
              <a:path w="21600" h="21600">
                <a:moveTo>
                  <a:pt x="8002" y="454"/>
                </a:moveTo>
                <a:cubicBezTo>
                  <a:pt x="8914" y="207"/>
                  <a:pt x="9855" y="82"/>
                  <a:pt x="10800" y="83"/>
                </a:cubicBezTo>
                <a:cubicBezTo>
                  <a:pt x="11744" y="83"/>
                  <a:pt x="12685" y="207"/>
                  <a:pt x="13597" y="454"/>
                </a:cubicBezTo>
                <a:lnTo>
                  <a:pt x="13619" y="374"/>
                </a:lnTo>
                <a:cubicBezTo>
                  <a:pt x="12700" y="125"/>
                  <a:pt x="11752" y="-1"/>
                  <a:pt x="10799" y="0"/>
                </a:cubicBezTo>
                <a:cubicBezTo>
                  <a:pt x="9847" y="0"/>
                  <a:pt x="8899" y="125"/>
                  <a:pt x="7980" y="374"/>
                </a:cubicBezTo>
                <a:close/>
              </a:path>
            </a:pathLst>
          </a:custGeom>
          <a:solidFill>
            <a:srgbClr val="CC3300"/>
          </a:solidFill>
          <a:ln w="9525">
            <a:solidFill>
              <a:srgbClr val="CC3300"/>
            </a:solidFill>
            <a:miter lim="800000"/>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34" name="AutoShape 32"/>
          <p:cNvSpPr>
            <a:spLocks noChangeArrowheads="1"/>
          </p:cNvSpPr>
          <p:nvPr/>
        </p:nvSpPr>
        <p:spPr bwMode="auto">
          <a:xfrm rot="6290864">
            <a:off x="7391162" y="1111143"/>
            <a:ext cx="3698875" cy="3698875"/>
          </a:xfrm>
          <a:custGeom>
            <a:avLst/>
            <a:gdLst>
              <a:gd name="T0" fmla="*/ 2147483647 w 21600"/>
              <a:gd name="T1" fmla="*/ 0 h 21600"/>
              <a:gd name="T2" fmla="*/ 2147483647 w 21600"/>
              <a:gd name="T3" fmla="*/ 2078964956 h 21600"/>
              <a:gd name="T4" fmla="*/ 2147483647 w 21600"/>
              <a:gd name="T5" fmla="*/ 416790283 h 21600"/>
              <a:gd name="T6" fmla="*/ 2147483647 w 21600"/>
              <a:gd name="T7" fmla="*/ 2078964956 h 21600"/>
              <a:gd name="T8" fmla="*/ 0 60000 65536"/>
              <a:gd name="T9" fmla="*/ 0 60000 65536"/>
              <a:gd name="T10" fmla="*/ 0 60000 65536"/>
              <a:gd name="T11" fmla="*/ 0 60000 65536"/>
              <a:gd name="T12" fmla="*/ 6264 w 21600"/>
              <a:gd name="T13" fmla="*/ 0 h 21600"/>
              <a:gd name="T14" fmla="*/ 15336 w 21600"/>
              <a:gd name="T15" fmla="*/ 1074 h 21600"/>
            </a:gdLst>
            <a:ahLst/>
            <a:cxnLst>
              <a:cxn ang="T8">
                <a:pos x="T0" y="T1"/>
              </a:cxn>
              <a:cxn ang="T9">
                <a:pos x="T2" y="T3"/>
              </a:cxn>
              <a:cxn ang="T10">
                <a:pos x="T4" y="T5"/>
              </a:cxn>
              <a:cxn ang="T11">
                <a:pos x="T6" y="T7"/>
              </a:cxn>
            </a:cxnLst>
            <a:rect l="T12" t="T13" r="T14" b="T15"/>
            <a:pathLst>
              <a:path w="21600" h="21600">
                <a:moveTo>
                  <a:pt x="8002" y="454"/>
                </a:moveTo>
                <a:cubicBezTo>
                  <a:pt x="8914" y="207"/>
                  <a:pt x="9855" y="82"/>
                  <a:pt x="10800" y="83"/>
                </a:cubicBezTo>
                <a:cubicBezTo>
                  <a:pt x="11744" y="83"/>
                  <a:pt x="12685" y="207"/>
                  <a:pt x="13597" y="454"/>
                </a:cubicBezTo>
                <a:lnTo>
                  <a:pt x="13619" y="374"/>
                </a:lnTo>
                <a:cubicBezTo>
                  <a:pt x="12700" y="125"/>
                  <a:pt x="11752" y="-1"/>
                  <a:pt x="10799" y="0"/>
                </a:cubicBezTo>
                <a:cubicBezTo>
                  <a:pt x="9847" y="0"/>
                  <a:pt x="8899" y="125"/>
                  <a:pt x="7980" y="374"/>
                </a:cubicBezTo>
                <a:close/>
              </a:path>
            </a:pathLst>
          </a:custGeom>
          <a:solidFill>
            <a:srgbClr val="CC3300"/>
          </a:solidFill>
          <a:ln w="9525">
            <a:solidFill>
              <a:srgbClr val="CC3300"/>
            </a:solidFill>
            <a:miter lim="800000"/>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35" name="AutoShape 33"/>
          <p:cNvSpPr>
            <a:spLocks noChangeArrowheads="1"/>
          </p:cNvSpPr>
          <p:nvPr/>
        </p:nvSpPr>
        <p:spPr bwMode="auto">
          <a:xfrm rot="8073983">
            <a:off x="7340525" y="1153911"/>
            <a:ext cx="3698875" cy="3698875"/>
          </a:xfrm>
          <a:custGeom>
            <a:avLst/>
            <a:gdLst>
              <a:gd name="T0" fmla="*/ 2147483647 w 21600"/>
              <a:gd name="T1" fmla="*/ 0 h 21600"/>
              <a:gd name="T2" fmla="*/ 2147483647 w 21600"/>
              <a:gd name="T3" fmla="*/ 2147483647 h 21600"/>
              <a:gd name="T4" fmla="*/ 2147483647 w 21600"/>
              <a:gd name="T5" fmla="*/ 461979217 h 21600"/>
              <a:gd name="T6" fmla="*/ 2147483647 w 21600"/>
              <a:gd name="T7" fmla="*/ 2147483647 h 21600"/>
              <a:gd name="T8" fmla="*/ 0 60000 65536"/>
              <a:gd name="T9" fmla="*/ 0 60000 65536"/>
              <a:gd name="T10" fmla="*/ 0 60000 65536"/>
              <a:gd name="T11" fmla="*/ 0 60000 65536"/>
              <a:gd name="T12" fmla="*/ 5995 w 21600"/>
              <a:gd name="T13" fmla="*/ 0 h 21600"/>
              <a:gd name="T14" fmla="*/ 15605 w 21600"/>
              <a:gd name="T15" fmla="*/ 1210 h 21600"/>
            </a:gdLst>
            <a:ahLst/>
            <a:cxnLst>
              <a:cxn ang="T8">
                <a:pos x="T0" y="T1"/>
              </a:cxn>
              <a:cxn ang="T9">
                <a:pos x="T2" y="T3"/>
              </a:cxn>
              <a:cxn ang="T10">
                <a:pos x="T4" y="T5"/>
              </a:cxn>
              <a:cxn ang="T11">
                <a:pos x="T6" y="T7"/>
              </a:cxn>
            </a:cxnLst>
            <a:rect l="T12" t="T13" r="T14" b="T15"/>
            <a:pathLst>
              <a:path w="21600" h="21600">
                <a:moveTo>
                  <a:pt x="7744" y="537"/>
                </a:moveTo>
                <a:cubicBezTo>
                  <a:pt x="8735" y="241"/>
                  <a:pt x="9765" y="91"/>
                  <a:pt x="10800" y="92"/>
                </a:cubicBezTo>
                <a:cubicBezTo>
                  <a:pt x="11834" y="92"/>
                  <a:pt x="12864" y="241"/>
                  <a:pt x="13855" y="537"/>
                </a:cubicBezTo>
                <a:lnTo>
                  <a:pt x="13882" y="449"/>
                </a:lnTo>
                <a:cubicBezTo>
                  <a:pt x="12881" y="151"/>
                  <a:pt x="11843" y="-1"/>
                  <a:pt x="10799" y="0"/>
                </a:cubicBezTo>
                <a:cubicBezTo>
                  <a:pt x="9756" y="0"/>
                  <a:pt x="8718" y="151"/>
                  <a:pt x="7717" y="449"/>
                </a:cubicBezTo>
                <a:close/>
              </a:path>
            </a:pathLst>
          </a:custGeom>
          <a:solidFill>
            <a:srgbClr val="CC3300"/>
          </a:solidFill>
          <a:ln w="9525">
            <a:solidFill>
              <a:srgbClr val="CC3300"/>
            </a:solidFill>
            <a:miter lim="800000"/>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36" name="AutoShape 34"/>
          <p:cNvSpPr>
            <a:spLocks noChangeArrowheads="1"/>
          </p:cNvSpPr>
          <p:nvPr/>
        </p:nvSpPr>
        <p:spPr bwMode="auto">
          <a:xfrm rot="-2698832">
            <a:off x="7430215" y="1111437"/>
            <a:ext cx="3698875" cy="3698875"/>
          </a:xfrm>
          <a:custGeom>
            <a:avLst/>
            <a:gdLst>
              <a:gd name="T0" fmla="*/ 2147483647 w 21600"/>
              <a:gd name="T1" fmla="*/ 0 h 21600"/>
              <a:gd name="T2" fmla="*/ 2147483647 w 21600"/>
              <a:gd name="T3" fmla="*/ 2078964956 h 21600"/>
              <a:gd name="T4" fmla="*/ 2147483647 w 21600"/>
              <a:gd name="T5" fmla="*/ 416790283 h 21600"/>
              <a:gd name="T6" fmla="*/ 2147483647 w 21600"/>
              <a:gd name="T7" fmla="*/ 2078964956 h 21600"/>
              <a:gd name="T8" fmla="*/ 0 60000 65536"/>
              <a:gd name="T9" fmla="*/ 0 60000 65536"/>
              <a:gd name="T10" fmla="*/ 0 60000 65536"/>
              <a:gd name="T11" fmla="*/ 0 60000 65536"/>
              <a:gd name="T12" fmla="*/ 6264 w 21600"/>
              <a:gd name="T13" fmla="*/ 0 h 21600"/>
              <a:gd name="T14" fmla="*/ 15336 w 21600"/>
              <a:gd name="T15" fmla="*/ 1074 h 21600"/>
            </a:gdLst>
            <a:ahLst/>
            <a:cxnLst>
              <a:cxn ang="T8">
                <a:pos x="T0" y="T1"/>
              </a:cxn>
              <a:cxn ang="T9">
                <a:pos x="T2" y="T3"/>
              </a:cxn>
              <a:cxn ang="T10">
                <a:pos x="T4" y="T5"/>
              </a:cxn>
              <a:cxn ang="T11">
                <a:pos x="T6" y="T7"/>
              </a:cxn>
            </a:cxnLst>
            <a:rect l="T12" t="T13" r="T14" b="T15"/>
            <a:pathLst>
              <a:path w="21600" h="21600">
                <a:moveTo>
                  <a:pt x="8002" y="454"/>
                </a:moveTo>
                <a:cubicBezTo>
                  <a:pt x="8914" y="207"/>
                  <a:pt x="9855" y="82"/>
                  <a:pt x="10800" y="83"/>
                </a:cubicBezTo>
                <a:cubicBezTo>
                  <a:pt x="11744" y="83"/>
                  <a:pt x="12685" y="207"/>
                  <a:pt x="13597" y="454"/>
                </a:cubicBezTo>
                <a:lnTo>
                  <a:pt x="13619" y="374"/>
                </a:lnTo>
                <a:cubicBezTo>
                  <a:pt x="12700" y="125"/>
                  <a:pt x="11752" y="-1"/>
                  <a:pt x="10799" y="0"/>
                </a:cubicBezTo>
                <a:cubicBezTo>
                  <a:pt x="9847" y="0"/>
                  <a:pt x="8899" y="125"/>
                  <a:pt x="7980" y="374"/>
                </a:cubicBezTo>
                <a:close/>
              </a:path>
            </a:pathLst>
          </a:custGeom>
          <a:solidFill>
            <a:srgbClr val="CC3300"/>
          </a:solidFill>
          <a:ln w="9525">
            <a:solidFill>
              <a:srgbClr val="CC3300"/>
            </a:solidFill>
            <a:miter lim="800000"/>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37" name="AutoShape 35"/>
          <p:cNvSpPr>
            <a:spLocks noChangeArrowheads="1"/>
          </p:cNvSpPr>
          <p:nvPr/>
        </p:nvSpPr>
        <p:spPr bwMode="auto">
          <a:xfrm rot="2740021">
            <a:off x="7391162" y="1111143"/>
            <a:ext cx="3698875" cy="3698875"/>
          </a:xfrm>
          <a:custGeom>
            <a:avLst/>
            <a:gdLst>
              <a:gd name="T0" fmla="*/ 2147483647 w 21600"/>
              <a:gd name="T1" fmla="*/ 0 h 21600"/>
              <a:gd name="T2" fmla="*/ 2147483647 w 21600"/>
              <a:gd name="T3" fmla="*/ 2078964956 h 21600"/>
              <a:gd name="T4" fmla="*/ 2147483647 w 21600"/>
              <a:gd name="T5" fmla="*/ 416790283 h 21600"/>
              <a:gd name="T6" fmla="*/ 2147483647 w 21600"/>
              <a:gd name="T7" fmla="*/ 2078964956 h 21600"/>
              <a:gd name="T8" fmla="*/ 0 60000 65536"/>
              <a:gd name="T9" fmla="*/ 0 60000 65536"/>
              <a:gd name="T10" fmla="*/ 0 60000 65536"/>
              <a:gd name="T11" fmla="*/ 0 60000 65536"/>
              <a:gd name="T12" fmla="*/ 6264 w 21600"/>
              <a:gd name="T13" fmla="*/ 0 h 21600"/>
              <a:gd name="T14" fmla="*/ 15336 w 21600"/>
              <a:gd name="T15" fmla="*/ 1074 h 21600"/>
            </a:gdLst>
            <a:ahLst/>
            <a:cxnLst>
              <a:cxn ang="T8">
                <a:pos x="T0" y="T1"/>
              </a:cxn>
              <a:cxn ang="T9">
                <a:pos x="T2" y="T3"/>
              </a:cxn>
              <a:cxn ang="T10">
                <a:pos x="T4" y="T5"/>
              </a:cxn>
              <a:cxn ang="T11">
                <a:pos x="T6" y="T7"/>
              </a:cxn>
            </a:cxnLst>
            <a:rect l="T12" t="T13" r="T14" b="T15"/>
            <a:pathLst>
              <a:path w="21600" h="21600">
                <a:moveTo>
                  <a:pt x="8002" y="454"/>
                </a:moveTo>
                <a:cubicBezTo>
                  <a:pt x="8914" y="207"/>
                  <a:pt x="9855" y="82"/>
                  <a:pt x="10800" y="83"/>
                </a:cubicBezTo>
                <a:cubicBezTo>
                  <a:pt x="11744" y="83"/>
                  <a:pt x="12685" y="207"/>
                  <a:pt x="13597" y="454"/>
                </a:cubicBezTo>
                <a:lnTo>
                  <a:pt x="13619" y="374"/>
                </a:lnTo>
                <a:cubicBezTo>
                  <a:pt x="12700" y="125"/>
                  <a:pt x="11752" y="-1"/>
                  <a:pt x="10799" y="0"/>
                </a:cubicBezTo>
                <a:cubicBezTo>
                  <a:pt x="9847" y="0"/>
                  <a:pt x="8899" y="125"/>
                  <a:pt x="7980" y="374"/>
                </a:cubicBezTo>
                <a:close/>
              </a:path>
            </a:pathLst>
          </a:custGeom>
          <a:solidFill>
            <a:srgbClr val="CC3300"/>
          </a:solidFill>
          <a:ln w="9525">
            <a:solidFill>
              <a:srgbClr val="CC3300"/>
            </a:solidFill>
            <a:miter lim="800000"/>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38" name="AutoShape 36"/>
          <p:cNvSpPr>
            <a:spLocks noChangeArrowheads="1"/>
          </p:cNvSpPr>
          <p:nvPr/>
        </p:nvSpPr>
        <p:spPr bwMode="auto">
          <a:xfrm rot="4555847">
            <a:off x="7391162" y="1111143"/>
            <a:ext cx="3698875" cy="3698875"/>
          </a:xfrm>
          <a:custGeom>
            <a:avLst/>
            <a:gdLst>
              <a:gd name="T0" fmla="*/ 2147483647 w 21600"/>
              <a:gd name="T1" fmla="*/ 0 h 21600"/>
              <a:gd name="T2" fmla="*/ 2147483647 w 21600"/>
              <a:gd name="T3" fmla="*/ 2078964956 h 21600"/>
              <a:gd name="T4" fmla="*/ 2147483647 w 21600"/>
              <a:gd name="T5" fmla="*/ 416790283 h 21600"/>
              <a:gd name="T6" fmla="*/ 2147483647 w 21600"/>
              <a:gd name="T7" fmla="*/ 2078964956 h 21600"/>
              <a:gd name="T8" fmla="*/ 0 60000 65536"/>
              <a:gd name="T9" fmla="*/ 0 60000 65536"/>
              <a:gd name="T10" fmla="*/ 0 60000 65536"/>
              <a:gd name="T11" fmla="*/ 0 60000 65536"/>
              <a:gd name="T12" fmla="*/ 6264 w 21600"/>
              <a:gd name="T13" fmla="*/ 0 h 21600"/>
              <a:gd name="T14" fmla="*/ 15336 w 21600"/>
              <a:gd name="T15" fmla="*/ 1074 h 21600"/>
            </a:gdLst>
            <a:ahLst/>
            <a:cxnLst>
              <a:cxn ang="T8">
                <a:pos x="T0" y="T1"/>
              </a:cxn>
              <a:cxn ang="T9">
                <a:pos x="T2" y="T3"/>
              </a:cxn>
              <a:cxn ang="T10">
                <a:pos x="T4" y="T5"/>
              </a:cxn>
              <a:cxn ang="T11">
                <a:pos x="T6" y="T7"/>
              </a:cxn>
            </a:cxnLst>
            <a:rect l="T12" t="T13" r="T14" b="T15"/>
            <a:pathLst>
              <a:path w="21600" h="21600">
                <a:moveTo>
                  <a:pt x="8002" y="454"/>
                </a:moveTo>
                <a:cubicBezTo>
                  <a:pt x="8914" y="207"/>
                  <a:pt x="9855" y="82"/>
                  <a:pt x="10800" y="83"/>
                </a:cubicBezTo>
                <a:cubicBezTo>
                  <a:pt x="11744" y="83"/>
                  <a:pt x="12685" y="207"/>
                  <a:pt x="13597" y="454"/>
                </a:cubicBezTo>
                <a:lnTo>
                  <a:pt x="13619" y="374"/>
                </a:lnTo>
                <a:cubicBezTo>
                  <a:pt x="12700" y="125"/>
                  <a:pt x="11752" y="-1"/>
                  <a:pt x="10799" y="0"/>
                </a:cubicBezTo>
                <a:cubicBezTo>
                  <a:pt x="9847" y="0"/>
                  <a:pt x="8899" y="125"/>
                  <a:pt x="7980" y="374"/>
                </a:cubicBezTo>
                <a:close/>
              </a:path>
            </a:pathLst>
          </a:custGeom>
          <a:solidFill>
            <a:srgbClr val="CC3300"/>
          </a:solidFill>
          <a:ln w="9525">
            <a:solidFill>
              <a:srgbClr val="CC3300"/>
            </a:solidFill>
            <a:miter lim="800000"/>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39" name="AutoShape 37"/>
          <p:cNvSpPr>
            <a:spLocks noChangeArrowheads="1"/>
          </p:cNvSpPr>
          <p:nvPr/>
        </p:nvSpPr>
        <p:spPr bwMode="auto">
          <a:xfrm rot="-8077211">
            <a:off x="7429262" y="1111143"/>
            <a:ext cx="3698875" cy="3698875"/>
          </a:xfrm>
          <a:custGeom>
            <a:avLst/>
            <a:gdLst>
              <a:gd name="T0" fmla="*/ 2147483647 w 21600"/>
              <a:gd name="T1" fmla="*/ 0 h 21600"/>
              <a:gd name="T2" fmla="*/ 2147483647 w 21600"/>
              <a:gd name="T3" fmla="*/ 2078964956 h 21600"/>
              <a:gd name="T4" fmla="*/ 2147483647 w 21600"/>
              <a:gd name="T5" fmla="*/ 416790283 h 21600"/>
              <a:gd name="T6" fmla="*/ 2147483647 w 21600"/>
              <a:gd name="T7" fmla="*/ 2078964956 h 21600"/>
              <a:gd name="T8" fmla="*/ 0 60000 65536"/>
              <a:gd name="T9" fmla="*/ 0 60000 65536"/>
              <a:gd name="T10" fmla="*/ 0 60000 65536"/>
              <a:gd name="T11" fmla="*/ 0 60000 65536"/>
              <a:gd name="T12" fmla="*/ 6264 w 21600"/>
              <a:gd name="T13" fmla="*/ 0 h 21600"/>
              <a:gd name="T14" fmla="*/ 15336 w 21600"/>
              <a:gd name="T15" fmla="*/ 1074 h 21600"/>
            </a:gdLst>
            <a:ahLst/>
            <a:cxnLst>
              <a:cxn ang="T8">
                <a:pos x="T0" y="T1"/>
              </a:cxn>
              <a:cxn ang="T9">
                <a:pos x="T2" y="T3"/>
              </a:cxn>
              <a:cxn ang="T10">
                <a:pos x="T4" y="T5"/>
              </a:cxn>
              <a:cxn ang="T11">
                <a:pos x="T6" y="T7"/>
              </a:cxn>
            </a:cxnLst>
            <a:rect l="T12" t="T13" r="T14" b="T15"/>
            <a:pathLst>
              <a:path w="21600" h="21600">
                <a:moveTo>
                  <a:pt x="8002" y="454"/>
                </a:moveTo>
                <a:cubicBezTo>
                  <a:pt x="8914" y="207"/>
                  <a:pt x="9855" y="82"/>
                  <a:pt x="10800" y="83"/>
                </a:cubicBezTo>
                <a:cubicBezTo>
                  <a:pt x="11744" y="83"/>
                  <a:pt x="12685" y="207"/>
                  <a:pt x="13597" y="454"/>
                </a:cubicBezTo>
                <a:lnTo>
                  <a:pt x="13619" y="374"/>
                </a:lnTo>
                <a:cubicBezTo>
                  <a:pt x="12700" y="125"/>
                  <a:pt x="11752" y="-1"/>
                  <a:pt x="10799" y="0"/>
                </a:cubicBezTo>
                <a:cubicBezTo>
                  <a:pt x="9847" y="0"/>
                  <a:pt x="8899" y="125"/>
                  <a:pt x="7980" y="374"/>
                </a:cubicBezTo>
                <a:close/>
              </a:path>
            </a:pathLst>
          </a:custGeom>
          <a:solidFill>
            <a:srgbClr val="CC3300"/>
          </a:solidFill>
          <a:ln w="9525">
            <a:solidFill>
              <a:srgbClr val="CC3300"/>
            </a:solidFill>
            <a:miter lim="800000"/>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40" name="AutoShape 38"/>
          <p:cNvSpPr>
            <a:spLocks noChangeArrowheads="1"/>
          </p:cNvSpPr>
          <p:nvPr/>
        </p:nvSpPr>
        <p:spPr bwMode="auto">
          <a:xfrm rot="9911607">
            <a:off x="7391162" y="1111143"/>
            <a:ext cx="3698875" cy="3698875"/>
          </a:xfrm>
          <a:custGeom>
            <a:avLst/>
            <a:gdLst>
              <a:gd name="T0" fmla="*/ 2147483647 w 21600"/>
              <a:gd name="T1" fmla="*/ 0 h 21600"/>
              <a:gd name="T2" fmla="*/ 2147483647 w 21600"/>
              <a:gd name="T3" fmla="*/ 2078964956 h 21600"/>
              <a:gd name="T4" fmla="*/ 2147483647 w 21600"/>
              <a:gd name="T5" fmla="*/ 416790283 h 21600"/>
              <a:gd name="T6" fmla="*/ 2147483647 w 21600"/>
              <a:gd name="T7" fmla="*/ 2078964956 h 21600"/>
              <a:gd name="T8" fmla="*/ 0 60000 65536"/>
              <a:gd name="T9" fmla="*/ 0 60000 65536"/>
              <a:gd name="T10" fmla="*/ 0 60000 65536"/>
              <a:gd name="T11" fmla="*/ 0 60000 65536"/>
              <a:gd name="T12" fmla="*/ 6264 w 21600"/>
              <a:gd name="T13" fmla="*/ 0 h 21600"/>
              <a:gd name="T14" fmla="*/ 15336 w 21600"/>
              <a:gd name="T15" fmla="*/ 1074 h 21600"/>
            </a:gdLst>
            <a:ahLst/>
            <a:cxnLst>
              <a:cxn ang="T8">
                <a:pos x="T0" y="T1"/>
              </a:cxn>
              <a:cxn ang="T9">
                <a:pos x="T2" y="T3"/>
              </a:cxn>
              <a:cxn ang="T10">
                <a:pos x="T4" y="T5"/>
              </a:cxn>
              <a:cxn ang="T11">
                <a:pos x="T6" y="T7"/>
              </a:cxn>
            </a:cxnLst>
            <a:rect l="T12" t="T13" r="T14" b="T15"/>
            <a:pathLst>
              <a:path w="21600" h="21600">
                <a:moveTo>
                  <a:pt x="8002" y="454"/>
                </a:moveTo>
                <a:cubicBezTo>
                  <a:pt x="8914" y="207"/>
                  <a:pt x="9855" y="82"/>
                  <a:pt x="10800" y="83"/>
                </a:cubicBezTo>
                <a:cubicBezTo>
                  <a:pt x="11744" y="83"/>
                  <a:pt x="12685" y="207"/>
                  <a:pt x="13597" y="454"/>
                </a:cubicBezTo>
                <a:lnTo>
                  <a:pt x="13619" y="374"/>
                </a:lnTo>
                <a:cubicBezTo>
                  <a:pt x="12700" y="125"/>
                  <a:pt x="11752" y="-1"/>
                  <a:pt x="10799" y="0"/>
                </a:cubicBezTo>
                <a:cubicBezTo>
                  <a:pt x="9847" y="0"/>
                  <a:pt x="8899" y="125"/>
                  <a:pt x="7980" y="374"/>
                </a:cubicBezTo>
                <a:close/>
              </a:path>
            </a:pathLst>
          </a:custGeom>
          <a:solidFill>
            <a:srgbClr val="CC3300"/>
          </a:solidFill>
          <a:ln w="9525">
            <a:solidFill>
              <a:srgbClr val="CC3300"/>
            </a:solidFill>
            <a:miter lim="800000"/>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41" name="AutoShape 39"/>
          <p:cNvSpPr>
            <a:spLocks noChangeArrowheads="1"/>
          </p:cNvSpPr>
          <p:nvPr/>
        </p:nvSpPr>
        <p:spPr bwMode="auto">
          <a:xfrm rot="-9890239">
            <a:off x="7429262" y="1111143"/>
            <a:ext cx="3698875" cy="3698875"/>
          </a:xfrm>
          <a:custGeom>
            <a:avLst/>
            <a:gdLst>
              <a:gd name="T0" fmla="*/ 2147483647 w 21600"/>
              <a:gd name="T1" fmla="*/ 0 h 21600"/>
              <a:gd name="T2" fmla="*/ 2147483647 w 21600"/>
              <a:gd name="T3" fmla="*/ 2078964956 h 21600"/>
              <a:gd name="T4" fmla="*/ 2147483647 w 21600"/>
              <a:gd name="T5" fmla="*/ 416790283 h 21600"/>
              <a:gd name="T6" fmla="*/ 2147483647 w 21600"/>
              <a:gd name="T7" fmla="*/ 2078964956 h 21600"/>
              <a:gd name="T8" fmla="*/ 0 60000 65536"/>
              <a:gd name="T9" fmla="*/ 0 60000 65536"/>
              <a:gd name="T10" fmla="*/ 0 60000 65536"/>
              <a:gd name="T11" fmla="*/ 0 60000 65536"/>
              <a:gd name="T12" fmla="*/ 6264 w 21600"/>
              <a:gd name="T13" fmla="*/ 0 h 21600"/>
              <a:gd name="T14" fmla="*/ 15336 w 21600"/>
              <a:gd name="T15" fmla="*/ 1074 h 21600"/>
            </a:gdLst>
            <a:ahLst/>
            <a:cxnLst>
              <a:cxn ang="T8">
                <a:pos x="T0" y="T1"/>
              </a:cxn>
              <a:cxn ang="T9">
                <a:pos x="T2" y="T3"/>
              </a:cxn>
              <a:cxn ang="T10">
                <a:pos x="T4" y="T5"/>
              </a:cxn>
              <a:cxn ang="T11">
                <a:pos x="T6" y="T7"/>
              </a:cxn>
            </a:cxnLst>
            <a:rect l="T12" t="T13" r="T14" b="T15"/>
            <a:pathLst>
              <a:path w="21600" h="21600">
                <a:moveTo>
                  <a:pt x="8002" y="454"/>
                </a:moveTo>
                <a:cubicBezTo>
                  <a:pt x="8914" y="207"/>
                  <a:pt x="9855" y="82"/>
                  <a:pt x="10800" y="83"/>
                </a:cubicBezTo>
                <a:cubicBezTo>
                  <a:pt x="11744" y="83"/>
                  <a:pt x="12685" y="207"/>
                  <a:pt x="13597" y="454"/>
                </a:cubicBezTo>
                <a:lnTo>
                  <a:pt x="13619" y="374"/>
                </a:lnTo>
                <a:cubicBezTo>
                  <a:pt x="12700" y="125"/>
                  <a:pt x="11752" y="-1"/>
                  <a:pt x="10799" y="0"/>
                </a:cubicBezTo>
                <a:cubicBezTo>
                  <a:pt x="9847" y="0"/>
                  <a:pt x="8899" y="125"/>
                  <a:pt x="7980" y="374"/>
                </a:cubicBezTo>
                <a:close/>
              </a:path>
            </a:pathLst>
          </a:custGeom>
          <a:solidFill>
            <a:srgbClr val="CC3300"/>
          </a:solidFill>
          <a:ln w="9525">
            <a:solidFill>
              <a:srgbClr val="CC3300"/>
            </a:solidFill>
            <a:miter lim="800000"/>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42" name="AutoShape 40"/>
          <p:cNvSpPr>
            <a:spLocks noChangeArrowheads="1"/>
          </p:cNvSpPr>
          <p:nvPr/>
        </p:nvSpPr>
        <p:spPr bwMode="auto">
          <a:xfrm rot="-6274254">
            <a:off x="7429262" y="1111143"/>
            <a:ext cx="3698875" cy="3698875"/>
          </a:xfrm>
          <a:custGeom>
            <a:avLst/>
            <a:gdLst>
              <a:gd name="T0" fmla="*/ 2147483647 w 21600"/>
              <a:gd name="T1" fmla="*/ 0 h 21600"/>
              <a:gd name="T2" fmla="*/ 2147483647 w 21600"/>
              <a:gd name="T3" fmla="*/ 2078964956 h 21600"/>
              <a:gd name="T4" fmla="*/ 2147483647 w 21600"/>
              <a:gd name="T5" fmla="*/ 416790283 h 21600"/>
              <a:gd name="T6" fmla="*/ 2147483647 w 21600"/>
              <a:gd name="T7" fmla="*/ 2078964956 h 21600"/>
              <a:gd name="T8" fmla="*/ 0 60000 65536"/>
              <a:gd name="T9" fmla="*/ 0 60000 65536"/>
              <a:gd name="T10" fmla="*/ 0 60000 65536"/>
              <a:gd name="T11" fmla="*/ 0 60000 65536"/>
              <a:gd name="T12" fmla="*/ 6264 w 21600"/>
              <a:gd name="T13" fmla="*/ 0 h 21600"/>
              <a:gd name="T14" fmla="*/ 15336 w 21600"/>
              <a:gd name="T15" fmla="*/ 1074 h 21600"/>
            </a:gdLst>
            <a:ahLst/>
            <a:cxnLst>
              <a:cxn ang="T8">
                <a:pos x="T0" y="T1"/>
              </a:cxn>
              <a:cxn ang="T9">
                <a:pos x="T2" y="T3"/>
              </a:cxn>
              <a:cxn ang="T10">
                <a:pos x="T4" y="T5"/>
              </a:cxn>
              <a:cxn ang="T11">
                <a:pos x="T6" y="T7"/>
              </a:cxn>
            </a:cxnLst>
            <a:rect l="T12" t="T13" r="T14" b="T15"/>
            <a:pathLst>
              <a:path w="21600" h="21600">
                <a:moveTo>
                  <a:pt x="8002" y="454"/>
                </a:moveTo>
                <a:cubicBezTo>
                  <a:pt x="8914" y="207"/>
                  <a:pt x="9855" y="82"/>
                  <a:pt x="10800" y="83"/>
                </a:cubicBezTo>
                <a:cubicBezTo>
                  <a:pt x="11744" y="83"/>
                  <a:pt x="12685" y="207"/>
                  <a:pt x="13597" y="454"/>
                </a:cubicBezTo>
                <a:lnTo>
                  <a:pt x="13619" y="374"/>
                </a:lnTo>
                <a:cubicBezTo>
                  <a:pt x="12700" y="125"/>
                  <a:pt x="11752" y="-1"/>
                  <a:pt x="10799" y="0"/>
                </a:cubicBezTo>
                <a:cubicBezTo>
                  <a:pt x="9847" y="0"/>
                  <a:pt x="8899" y="125"/>
                  <a:pt x="7980" y="374"/>
                </a:cubicBezTo>
                <a:close/>
              </a:path>
            </a:pathLst>
          </a:custGeom>
          <a:solidFill>
            <a:srgbClr val="CC3300"/>
          </a:solidFill>
          <a:ln w="9525">
            <a:solidFill>
              <a:srgbClr val="CC3300"/>
            </a:solidFill>
            <a:miter lim="800000"/>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43" name="AutoShape 41"/>
          <p:cNvSpPr>
            <a:spLocks noChangeArrowheads="1"/>
          </p:cNvSpPr>
          <p:nvPr/>
        </p:nvSpPr>
        <p:spPr bwMode="auto">
          <a:xfrm rot="-4486268">
            <a:off x="7429262" y="1111143"/>
            <a:ext cx="3698875" cy="3698875"/>
          </a:xfrm>
          <a:custGeom>
            <a:avLst/>
            <a:gdLst>
              <a:gd name="T0" fmla="*/ 2147483647 w 21600"/>
              <a:gd name="T1" fmla="*/ 0 h 21600"/>
              <a:gd name="T2" fmla="*/ 2147483647 w 21600"/>
              <a:gd name="T3" fmla="*/ 2078964956 h 21600"/>
              <a:gd name="T4" fmla="*/ 2147483647 w 21600"/>
              <a:gd name="T5" fmla="*/ 416790283 h 21600"/>
              <a:gd name="T6" fmla="*/ 2147483647 w 21600"/>
              <a:gd name="T7" fmla="*/ 2078964956 h 21600"/>
              <a:gd name="T8" fmla="*/ 0 60000 65536"/>
              <a:gd name="T9" fmla="*/ 0 60000 65536"/>
              <a:gd name="T10" fmla="*/ 0 60000 65536"/>
              <a:gd name="T11" fmla="*/ 0 60000 65536"/>
              <a:gd name="T12" fmla="*/ 6264 w 21600"/>
              <a:gd name="T13" fmla="*/ 0 h 21600"/>
              <a:gd name="T14" fmla="*/ 15336 w 21600"/>
              <a:gd name="T15" fmla="*/ 1074 h 21600"/>
            </a:gdLst>
            <a:ahLst/>
            <a:cxnLst>
              <a:cxn ang="T8">
                <a:pos x="T0" y="T1"/>
              </a:cxn>
              <a:cxn ang="T9">
                <a:pos x="T2" y="T3"/>
              </a:cxn>
              <a:cxn ang="T10">
                <a:pos x="T4" y="T5"/>
              </a:cxn>
              <a:cxn ang="T11">
                <a:pos x="T6" y="T7"/>
              </a:cxn>
            </a:cxnLst>
            <a:rect l="T12" t="T13" r="T14" b="T15"/>
            <a:pathLst>
              <a:path w="21600" h="21600">
                <a:moveTo>
                  <a:pt x="8002" y="454"/>
                </a:moveTo>
                <a:cubicBezTo>
                  <a:pt x="8914" y="207"/>
                  <a:pt x="9855" y="82"/>
                  <a:pt x="10800" y="83"/>
                </a:cubicBezTo>
                <a:cubicBezTo>
                  <a:pt x="11744" y="83"/>
                  <a:pt x="12685" y="207"/>
                  <a:pt x="13597" y="454"/>
                </a:cubicBezTo>
                <a:lnTo>
                  <a:pt x="13619" y="374"/>
                </a:lnTo>
                <a:cubicBezTo>
                  <a:pt x="12700" y="125"/>
                  <a:pt x="11752" y="-1"/>
                  <a:pt x="10799" y="0"/>
                </a:cubicBezTo>
                <a:cubicBezTo>
                  <a:pt x="9847" y="0"/>
                  <a:pt x="8899" y="125"/>
                  <a:pt x="7980" y="374"/>
                </a:cubicBezTo>
                <a:close/>
              </a:path>
            </a:pathLst>
          </a:custGeom>
          <a:solidFill>
            <a:srgbClr val="CC3300"/>
          </a:solidFill>
          <a:ln w="9525">
            <a:solidFill>
              <a:srgbClr val="CC3300"/>
            </a:solidFill>
            <a:miter lim="800000"/>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44" name="Text Box 42"/>
          <p:cNvSpPr txBox="1">
            <a:spLocks noChangeArrowheads="1"/>
          </p:cNvSpPr>
          <p:nvPr/>
        </p:nvSpPr>
        <p:spPr bwMode="auto">
          <a:xfrm>
            <a:off x="8950204" y="2555591"/>
            <a:ext cx="560388" cy="457200"/>
          </a:xfrm>
          <a:prstGeom prst="rect">
            <a:avLst/>
          </a:prstGeom>
          <a:noFill/>
          <a:ln w="9525">
            <a:noFill/>
            <a:miter lim="800000"/>
            <a:headEnd/>
            <a:tailEnd/>
          </a:ln>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ct val="50000"/>
              </a:spcBef>
            </a:pPr>
            <a:r>
              <a:rPr lang="en-US" sz="2400" b="1"/>
              <a:t>O</a:t>
            </a:r>
          </a:p>
        </p:txBody>
      </p:sp>
      <p:sp>
        <p:nvSpPr>
          <p:cNvPr id="45" name="Oval 44"/>
          <p:cNvSpPr>
            <a:spLocks noChangeArrowheads="1"/>
          </p:cNvSpPr>
          <p:nvPr/>
        </p:nvSpPr>
        <p:spPr bwMode="auto">
          <a:xfrm>
            <a:off x="9766061" y="4660793"/>
            <a:ext cx="76200" cy="98425"/>
          </a:xfrm>
          <a:prstGeom prst="ellipse">
            <a:avLst/>
          </a:prstGeom>
          <a:solidFill>
            <a:srgbClr val="33CC33"/>
          </a:solidFill>
          <a:ln w="9525">
            <a:solidFill>
              <a:srgbClr val="00CC00"/>
            </a:solidFill>
            <a:round/>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46" name="Oval 45"/>
          <p:cNvSpPr>
            <a:spLocks noChangeArrowheads="1"/>
          </p:cNvSpPr>
          <p:nvPr/>
        </p:nvSpPr>
        <p:spPr bwMode="auto">
          <a:xfrm>
            <a:off x="10885249" y="2177943"/>
            <a:ext cx="144462" cy="155575"/>
          </a:xfrm>
          <a:prstGeom prst="ellipse">
            <a:avLst/>
          </a:prstGeom>
          <a:solidFill>
            <a:srgbClr val="0000FF"/>
          </a:solidFill>
          <a:ln w="9525">
            <a:solidFill>
              <a:srgbClr val="00CC00"/>
            </a:solidFill>
            <a:round/>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47" name="Freeform 46"/>
          <p:cNvSpPr>
            <a:spLocks/>
          </p:cNvSpPr>
          <p:nvPr/>
        </p:nvSpPr>
        <p:spPr bwMode="auto">
          <a:xfrm>
            <a:off x="9272350" y="2258906"/>
            <a:ext cx="1666875" cy="708025"/>
          </a:xfrm>
          <a:custGeom>
            <a:avLst/>
            <a:gdLst>
              <a:gd name="T0" fmla="*/ 2147483647 w 1050"/>
              <a:gd name="T1" fmla="*/ 0 h 446"/>
              <a:gd name="T2" fmla="*/ 0 w 1050"/>
              <a:gd name="T3" fmla="*/ 1123989777 h 446"/>
              <a:gd name="T4" fmla="*/ 0 60000 65536"/>
              <a:gd name="T5" fmla="*/ 0 60000 65536"/>
              <a:gd name="T6" fmla="*/ 0 w 1050"/>
              <a:gd name="T7" fmla="*/ 0 h 446"/>
              <a:gd name="T8" fmla="*/ 1050 w 1050"/>
              <a:gd name="T9" fmla="*/ 446 h 446"/>
            </a:gdLst>
            <a:ahLst/>
            <a:cxnLst>
              <a:cxn ang="T4">
                <a:pos x="T0" y="T1"/>
              </a:cxn>
              <a:cxn ang="T5">
                <a:pos x="T2" y="T3"/>
              </a:cxn>
            </a:cxnLst>
            <a:rect l="T6" t="T7" r="T8" b="T9"/>
            <a:pathLst>
              <a:path w="1050" h="446">
                <a:moveTo>
                  <a:pt x="1050" y="0"/>
                </a:moveTo>
                <a:lnTo>
                  <a:pt x="0" y="446"/>
                </a:lnTo>
              </a:path>
            </a:pathLst>
          </a:custGeom>
          <a:noFill/>
          <a:ln w="28575">
            <a:solidFill>
              <a:srgbClr val="0000FF"/>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sp>
        <p:nvSpPr>
          <p:cNvPr id="48" name="Text Box 49"/>
          <p:cNvSpPr txBox="1">
            <a:spLocks noChangeArrowheads="1"/>
          </p:cNvSpPr>
          <p:nvPr/>
        </p:nvSpPr>
        <p:spPr bwMode="auto">
          <a:xfrm rot="-1366268">
            <a:off x="9318387" y="2231918"/>
            <a:ext cx="1501775" cy="366713"/>
          </a:xfrm>
          <a:prstGeom prst="rect">
            <a:avLst/>
          </a:prstGeom>
          <a:noFill/>
          <a:ln w="9525">
            <a:noFill/>
            <a:miter lim="800000"/>
            <a:headEnd/>
            <a:tailEnd/>
          </a:ln>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ct val="50000"/>
              </a:spcBef>
            </a:pPr>
            <a:r>
              <a:rPr lang="en-US" b="1" dirty="0"/>
              <a:t>R = 2 cm</a:t>
            </a:r>
          </a:p>
        </p:txBody>
      </p:sp>
      <p:sp>
        <p:nvSpPr>
          <p:cNvPr id="49" name="Text Box 50"/>
          <p:cNvSpPr txBox="1">
            <a:spLocks noChangeArrowheads="1"/>
          </p:cNvSpPr>
          <p:nvPr/>
        </p:nvSpPr>
        <p:spPr bwMode="auto">
          <a:xfrm>
            <a:off x="11075032" y="1908958"/>
            <a:ext cx="560387" cy="457200"/>
          </a:xfrm>
          <a:prstGeom prst="rect">
            <a:avLst/>
          </a:prstGeom>
          <a:noFill/>
          <a:ln w="9525">
            <a:noFill/>
            <a:miter lim="800000"/>
            <a:headEnd/>
            <a:tailEnd/>
          </a:ln>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ct val="50000"/>
              </a:spcBef>
            </a:pPr>
            <a:r>
              <a:rPr lang="en-US" sz="2400" b="1"/>
              <a:t>M</a:t>
            </a:r>
          </a:p>
        </p:txBody>
      </p:sp>
      <p:sp>
        <p:nvSpPr>
          <p:cNvPr id="50" name="Text Box 54"/>
          <p:cNvSpPr txBox="1">
            <a:spLocks noChangeArrowheads="1"/>
          </p:cNvSpPr>
          <p:nvPr/>
        </p:nvSpPr>
        <p:spPr bwMode="auto">
          <a:xfrm>
            <a:off x="9543811" y="3720993"/>
            <a:ext cx="560388" cy="366713"/>
          </a:xfrm>
          <a:prstGeom prst="rect">
            <a:avLst/>
          </a:prstGeom>
          <a:noFill/>
          <a:ln w="9525">
            <a:noFill/>
            <a:miter lim="800000"/>
            <a:headEnd/>
            <a:tailEnd/>
          </a:ln>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ct val="50000"/>
              </a:spcBef>
            </a:pPr>
            <a:r>
              <a:rPr lang="en-US" b="1"/>
              <a:t>R</a:t>
            </a:r>
          </a:p>
        </p:txBody>
      </p:sp>
      <p:sp>
        <p:nvSpPr>
          <p:cNvPr id="51" name="Text Box 56"/>
          <p:cNvSpPr txBox="1">
            <a:spLocks noChangeArrowheads="1"/>
          </p:cNvSpPr>
          <p:nvPr/>
        </p:nvSpPr>
        <p:spPr bwMode="auto">
          <a:xfrm>
            <a:off x="9794135" y="4711349"/>
            <a:ext cx="560388" cy="457200"/>
          </a:xfrm>
          <a:prstGeom prst="rect">
            <a:avLst/>
          </a:prstGeom>
          <a:noFill/>
          <a:ln w="9525">
            <a:noFill/>
            <a:miter lim="800000"/>
            <a:headEnd/>
            <a:tailEnd/>
          </a:ln>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ct val="50000"/>
              </a:spcBef>
            </a:pPr>
            <a:r>
              <a:rPr lang="en-US" sz="2400" b="1">
                <a:solidFill>
                  <a:srgbClr val="0000FF"/>
                </a:solidFill>
              </a:rPr>
              <a:t>N</a:t>
            </a:r>
          </a:p>
        </p:txBody>
      </p:sp>
      <p:sp>
        <p:nvSpPr>
          <p:cNvPr id="52" name="Freeform 51"/>
          <p:cNvSpPr>
            <a:spLocks/>
          </p:cNvSpPr>
          <p:nvPr/>
        </p:nvSpPr>
        <p:spPr bwMode="auto">
          <a:xfrm>
            <a:off x="9269175" y="2960580"/>
            <a:ext cx="523875" cy="1758950"/>
          </a:xfrm>
          <a:custGeom>
            <a:avLst/>
            <a:gdLst>
              <a:gd name="T0" fmla="*/ 831651453 w 330"/>
              <a:gd name="T1" fmla="*/ 2147483647 h 1108"/>
              <a:gd name="T2" fmla="*/ 0 w 330"/>
              <a:gd name="T3" fmla="*/ 0 h 1108"/>
              <a:gd name="T4" fmla="*/ 0 60000 65536"/>
              <a:gd name="T5" fmla="*/ 0 60000 65536"/>
              <a:gd name="T6" fmla="*/ 0 w 330"/>
              <a:gd name="T7" fmla="*/ 0 h 1108"/>
              <a:gd name="T8" fmla="*/ 330 w 330"/>
              <a:gd name="T9" fmla="*/ 1108 h 1108"/>
            </a:gdLst>
            <a:ahLst/>
            <a:cxnLst>
              <a:cxn ang="T4">
                <a:pos x="T0" y="T1"/>
              </a:cxn>
              <a:cxn ang="T5">
                <a:pos x="T2" y="T3"/>
              </a:cxn>
            </a:cxnLst>
            <a:rect l="T6" t="T7" r="T8" b="T9"/>
            <a:pathLst>
              <a:path w="330" h="1108">
                <a:moveTo>
                  <a:pt x="330" y="1108"/>
                </a:moveTo>
                <a:lnTo>
                  <a:pt x="0" y="0"/>
                </a:lnTo>
              </a:path>
            </a:pathLst>
          </a:custGeom>
          <a:noFill/>
          <a:ln w="28575">
            <a:solidFill>
              <a:srgbClr val="0000FF"/>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vi-VN"/>
          </a:p>
        </p:txBody>
      </p:sp>
      <p:pic>
        <p:nvPicPr>
          <p:cNvPr id="53" name="Picture 52"/>
          <p:cNvPicPr>
            <a:picLocks noChangeAspect="1" noChangeArrowheads="1"/>
          </p:cNvPicPr>
          <p:nvPr/>
        </p:nvPicPr>
        <p:blipFill>
          <a:blip r:embed="rId2">
            <a:lum bright="-66000"/>
          </a:blip>
          <a:srcRect/>
          <a:stretch>
            <a:fillRect/>
          </a:stretch>
        </p:blipFill>
        <p:spPr bwMode="auto">
          <a:xfrm>
            <a:off x="5657611" y="5681556"/>
            <a:ext cx="10287000" cy="1163637"/>
          </a:xfrm>
          <a:prstGeom prst="rect">
            <a:avLst/>
          </a:prstGeom>
          <a:noFill/>
          <a:ln w="9525">
            <a:noFill/>
            <a:miter lim="800000"/>
            <a:headEnd/>
            <a:tailEnd/>
          </a:ln>
        </p:spPr>
      </p:pic>
      <p:sp>
        <p:nvSpPr>
          <p:cNvPr id="54" name="Rectangle 53"/>
          <p:cNvSpPr>
            <a:spLocks noChangeArrowheads="1"/>
          </p:cNvSpPr>
          <p:nvPr/>
        </p:nvSpPr>
        <p:spPr bwMode="auto">
          <a:xfrm>
            <a:off x="208294" y="789255"/>
            <a:ext cx="6606796" cy="1569660"/>
          </a:xfrm>
          <a:prstGeom prst="rect">
            <a:avLst/>
          </a:prstGeom>
          <a:noFill/>
          <a:ln w="9525">
            <a:noFill/>
            <a:miter lim="800000"/>
            <a:headEnd/>
            <a:tailEnd/>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US" sz="3200" smtClean="0">
                <a:latin typeface="Arial" panose="020B0604020202020204" pitchFamily="34" charset="0"/>
                <a:cs typeface="Arial" panose="020B0604020202020204" pitchFamily="34" charset="0"/>
              </a:rPr>
              <a:t>- Vẽ đường tròn tâm O bán </a:t>
            </a:r>
            <a:r>
              <a:rPr lang="en-US" sz="3200" dirty="0" err="1">
                <a:latin typeface="Arial" panose="020B0604020202020204" pitchFamily="34" charset="0"/>
                <a:cs typeface="Arial" panose="020B0604020202020204" pitchFamily="34" charset="0"/>
              </a:rPr>
              <a:t>kính</a:t>
            </a:r>
            <a:r>
              <a:rPr lang="en-US" sz="3200" dirty="0">
                <a:latin typeface="Arial" panose="020B0604020202020204" pitchFamily="34" charset="0"/>
                <a:cs typeface="Arial" panose="020B0604020202020204" pitchFamily="34" charset="0"/>
              </a:rPr>
              <a:t>  2 cm.</a:t>
            </a:r>
          </a:p>
        </p:txBody>
      </p:sp>
      <p:sp>
        <p:nvSpPr>
          <p:cNvPr id="55" name="Rectangle 54"/>
          <p:cNvSpPr/>
          <p:nvPr/>
        </p:nvSpPr>
        <p:spPr>
          <a:xfrm>
            <a:off x="275133" y="2437097"/>
            <a:ext cx="6096000" cy="1569660"/>
          </a:xfrm>
          <a:prstGeom prst="rect">
            <a:avLst/>
          </a:prstGeom>
        </p:spPr>
        <p:txBody>
          <a:bodyPr>
            <a:spAutoFit/>
          </a:bodyPr>
          <a:lstStyle/>
          <a:p>
            <a:pPr>
              <a:lnSpc>
                <a:spcPct val="150000"/>
              </a:lnSpc>
            </a:pPr>
            <a:r>
              <a:rPr lang="en-US" sz="3200" smtClean="0">
                <a:cs typeface="Arial" panose="020B0604020202020204" pitchFamily="34" charset="0"/>
              </a:rPr>
              <a:t>- </a:t>
            </a:r>
            <a:r>
              <a:rPr lang="vi-VN" sz="3200" smtClean="0">
                <a:cs typeface="Arial" panose="020B0604020202020204" pitchFamily="34" charset="0"/>
              </a:rPr>
              <a:t>Gọi </a:t>
            </a:r>
            <a:r>
              <a:rPr lang="vi-VN" sz="3200">
                <a:cs typeface="Arial" panose="020B0604020202020204" pitchFamily="34" charset="0"/>
              </a:rPr>
              <a:t>M và N là hai điểm tùy ý trên đường tròn </a:t>
            </a:r>
            <a:r>
              <a:rPr lang="vi-VN" sz="3200" smtClean="0">
                <a:cs typeface="Arial" panose="020B0604020202020204" pitchFamily="34" charset="0"/>
              </a:rPr>
              <a:t>đó</a:t>
            </a:r>
            <a:r>
              <a:rPr lang="en-US" sz="3200" smtClean="0">
                <a:cs typeface="Arial" panose="020B0604020202020204" pitchFamily="34" charset="0"/>
              </a:rPr>
              <a:t>.</a:t>
            </a:r>
            <a:endParaRPr lang="en-US" sz="3200">
              <a:latin typeface="Arial" panose="020B0604020202020204" pitchFamily="34" charset="0"/>
              <a:cs typeface="Arial" panose="020B0604020202020204" pitchFamily="34" charset="0"/>
            </a:endParaRPr>
          </a:p>
        </p:txBody>
      </p:sp>
      <p:sp>
        <p:nvSpPr>
          <p:cNvPr id="56" name="Rectangle 55"/>
          <p:cNvSpPr/>
          <p:nvPr/>
        </p:nvSpPr>
        <p:spPr>
          <a:xfrm>
            <a:off x="224393" y="4054794"/>
            <a:ext cx="6096000" cy="830997"/>
          </a:xfrm>
          <a:prstGeom prst="rect">
            <a:avLst/>
          </a:prstGeom>
        </p:spPr>
        <p:txBody>
          <a:bodyPr>
            <a:spAutoFit/>
          </a:bodyPr>
          <a:lstStyle/>
          <a:p>
            <a:pPr>
              <a:lnSpc>
                <a:spcPct val="150000"/>
              </a:lnSpc>
            </a:pPr>
            <a:r>
              <a:rPr lang="en-US" sz="3200" smtClean="0">
                <a:latin typeface="Arial" panose="020B0604020202020204" pitchFamily="34" charset="0"/>
                <a:cs typeface="Arial" panose="020B0604020202020204" pitchFamily="34" charset="0"/>
              </a:rPr>
              <a:t>Có</a:t>
            </a:r>
            <a:r>
              <a:rPr lang="vi-VN" sz="3200" smtClean="0">
                <a:latin typeface="Arial" panose="020B0604020202020204" pitchFamily="34" charset="0"/>
                <a:cs typeface="Arial" panose="020B0604020202020204" pitchFamily="34" charset="0"/>
              </a:rPr>
              <a:t> </a:t>
            </a:r>
            <a:r>
              <a:rPr lang="vi-VN" sz="3200">
                <a:latin typeface="Arial" panose="020B0604020202020204" pitchFamily="34" charset="0"/>
                <a:cs typeface="Arial" panose="020B0604020202020204" pitchFamily="34" charset="0"/>
              </a:rPr>
              <a:t>OM </a:t>
            </a:r>
            <a:r>
              <a:rPr lang="en-US" sz="3200" smtClean="0">
                <a:latin typeface="Arial" panose="020B0604020202020204" pitchFamily="34" charset="0"/>
                <a:cs typeface="Arial" panose="020B0604020202020204" pitchFamily="34" charset="0"/>
              </a:rPr>
              <a:t>=</a:t>
            </a:r>
            <a:r>
              <a:rPr lang="vi-VN" sz="3200" smtClean="0">
                <a:latin typeface="Arial" panose="020B0604020202020204" pitchFamily="34" charset="0"/>
                <a:cs typeface="Arial" panose="020B0604020202020204" pitchFamily="34" charset="0"/>
              </a:rPr>
              <a:t> ON</a:t>
            </a:r>
            <a:r>
              <a:rPr lang="en-US" sz="3200" smtClean="0">
                <a:latin typeface="Arial" panose="020B0604020202020204" pitchFamily="34" charset="0"/>
                <a:cs typeface="Arial" panose="020B0604020202020204" pitchFamily="34" charset="0"/>
              </a:rPr>
              <a:t> = 2cm</a:t>
            </a:r>
            <a:endParaRPr lang="en-US" sz="3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1265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fade">
                                      <p:cBhvr>
                                        <p:cTn id="7" dur="500"/>
                                        <p:tgtEl>
                                          <p:spTgt spid="5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barn(inVertical)">
                                      <p:cBhvr>
                                        <p:cTn id="17" dur="500"/>
                                        <p:tgtEl>
                                          <p:spTgt spid="53"/>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3"/>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32"/>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35"/>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36"/>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37"/>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38"/>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39"/>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40"/>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41"/>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42"/>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43"/>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44"/>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47"/>
                                        </p:tgtEl>
                                        <p:attrNameLst>
                                          <p:attrName>style.visibility</p:attrName>
                                        </p:attrNameLst>
                                      </p:cBhvr>
                                      <p:to>
                                        <p:strVal val="visible"/>
                                      </p:to>
                                    </p:set>
                                    <p:animEffect transition="in" filter="circle(in)">
                                      <p:cBhvr>
                                        <p:cTn id="52" dur="2000"/>
                                        <p:tgtEl>
                                          <p:spTgt spid="47"/>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46"/>
                                        </p:tgtEl>
                                        <p:attrNameLst>
                                          <p:attrName>style.visibility</p:attrName>
                                        </p:attrNameLst>
                                      </p:cBhvr>
                                      <p:to>
                                        <p:strVal val="visible"/>
                                      </p:to>
                                    </p:set>
                                    <p:animEffect transition="in" filter="circle(in)">
                                      <p:cBhvr>
                                        <p:cTn id="57" dur="2000"/>
                                        <p:tgtEl>
                                          <p:spTgt spid="46"/>
                                        </p:tgtEl>
                                      </p:cBhvr>
                                    </p:animEffect>
                                  </p:childTnLst>
                                </p:cTn>
                              </p:par>
                              <p:par>
                                <p:cTn id="58" presetID="6" presetClass="entr" presetSubtype="16" fill="hold" grpId="0" nodeType="withEffect">
                                  <p:stCondLst>
                                    <p:cond delay="0"/>
                                  </p:stCondLst>
                                  <p:childTnLst>
                                    <p:set>
                                      <p:cBhvr>
                                        <p:cTn id="59" dur="1" fill="hold">
                                          <p:stCondLst>
                                            <p:cond delay="0"/>
                                          </p:stCondLst>
                                        </p:cTn>
                                        <p:tgtEl>
                                          <p:spTgt spid="49"/>
                                        </p:tgtEl>
                                        <p:attrNameLst>
                                          <p:attrName>style.visibility</p:attrName>
                                        </p:attrNameLst>
                                      </p:cBhvr>
                                      <p:to>
                                        <p:strVal val="visible"/>
                                      </p:to>
                                    </p:set>
                                    <p:animEffect transition="in" filter="circle(in)">
                                      <p:cBhvr>
                                        <p:cTn id="60" dur="2000"/>
                                        <p:tgtEl>
                                          <p:spTgt spid="49"/>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4" fill="hold" grpId="0" nodeType="click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wipe(down)">
                                      <p:cBhvr>
                                        <p:cTn id="65" dur="500"/>
                                        <p:tgtEl>
                                          <p:spTgt spid="45"/>
                                        </p:tgtEl>
                                      </p:cBhvr>
                                    </p:animEffect>
                                  </p:childTnLst>
                                </p:cTn>
                              </p:par>
                              <p:par>
                                <p:cTn id="66" presetID="22" presetClass="entr" presetSubtype="4" fill="hold" grpId="0" nodeType="withEffect">
                                  <p:stCondLst>
                                    <p:cond delay="0"/>
                                  </p:stCondLst>
                                  <p:childTnLst>
                                    <p:set>
                                      <p:cBhvr>
                                        <p:cTn id="67" dur="1" fill="hold">
                                          <p:stCondLst>
                                            <p:cond delay="0"/>
                                          </p:stCondLst>
                                        </p:cTn>
                                        <p:tgtEl>
                                          <p:spTgt spid="51"/>
                                        </p:tgtEl>
                                        <p:attrNameLst>
                                          <p:attrName>style.visibility</p:attrName>
                                        </p:attrNameLst>
                                      </p:cBhvr>
                                      <p:to>
                                        <p:strVal val="visible"/>
                                      </p:to>
                                    </p:set>
                                    <p:animEffect transition="in" filter="wipe(down)">
                                      <p:cBhvr>
                                        <p:cTn id="68" dur="500"/>
                                        <p:tgtEl>
                                          <p:spTgt spid="51"/>
                                        </p:tgtEl>
                                      </p:cBhvr>
                                    </p:animEffect>
                                  </p:childTnLst>
                                </p:cTn>
                              </p:par>
                            </p:childTnLst>
                          </p:cTn>
                        </p:par>
                      </p:childTnLst>
                    </p:cTn>
                  </p:par>
                  <p:par>
                    <p:cTn id="69" fill="hold">
                      <p:stCondLst>
                        <p:cond delay="indefinite"/>
                      </p:stCondLst>
                      <p:childTnLst>
                        <p:par>
                          <p:cTn id="70" fill="hold">
                            <p:stCondLst>
                              <p:cond delay="0"/>
                            </p:stCondLst>
                            <p:childTnLst>
                              <p:par>
                                <p:cTn id="71" presetID="6" presetClass="entr" presetSubtype="16" fill="hold" grpId="0" nodeType="clickEffect">
                                  <p:stCondLst>
                                    <p:cond delay="0"/>
                                  </p:stCondLst>
                                  <p:childTnLst>
                                    <p:set>
                                      <p:cBhvr>
                                        <p:cTn id="72" dur="1" fill="hold">
                                          <p:stCondLst>
                                            <p:cond delay="0"/>
                                          </p:stCondLst>
                                        </p:cTn>
                                        <p:tgtEl>
                                          <p:spTgt spid="50"/>
                                        </p:tgtEl>
                                        <p:attrNameLst>
                                          <p:attrName>style.visibility</p:attrName>
                                        </p:attrNameLst>
                                      </p:cBhvr>
                                      <p:to>
                                        <p:strVal val="visible"/>
                                      </p:to>
                                    </p:set>
                                    <p:animEffect transition="in" filter="circle(in)">
                                      <p:cBhvr>
                                        <p:cTn id="73" dur="2000"/>
                                        <p:tgtEl>
                                          <p:spTgt spid="50"/>
                                        </p:tgtEl>
                                      </p:cBhvr>
                                    </p:animEffect>
                                  </p:childTnLst>
                                </p:cTn>
                              </p:par>
                              <p:par>
                                <p:cTn id="74" presetID="6" presetClass="entr" presetSubtype="16" fill="hold" grpId="0" nodeType="withEffect">
                                  <p:stCondLst>
                                    <p:cond delay="0"/>
                                  </p:stCondLst>
                                  <p:childTnLst>
                                    <p:set>
                                      <p:cBhvr>
                                        <p:cTn id="75" dur="1" fill="hold">
                                          <p:stCondLst>
                                            <p:cond delay="0"/>
                                          </p:stCondLst>
                                        </p:cTn>
                                        <p:tgtEl>
                                          <p:spTgt spid="52"/>
                                        </p:tgtEl>
                                        <p:attrNameLst>
                                          <p:attrName>style.visibility</p:attrName>
                                        </p:attrNameLst>
                                      </p:cBhvr>
                                      <p:to>
                                        <p:strVal val="visible"/>
                                      </p:to>
                                    </p:set>
                                    <p:animEffect transition="in" filter="circle(in)">
                                      <p:cBhvr>
                                        <p:cTn id="76" dur="2000"/>
                                        <p:tgtEl>
                                          <p:spTgt spid="52"/>
                                        </p:tgtEl>
                                      </p:cBhvr>
                                    </p:animEffect>
                                  </p:childTnLst>
                                </p:cTn>
                              </p:par>
                              <p:par>
                                <p:cTn id="77" presetID="6" presetClass="entr" presetSubtype="16" fill="hold" grpId="0" nodeType="withEffect">
                                  <p:stCondLst>
                                    <p:cond delay="0"/>
                                  </p:stCondLst>
                                  <p:childTnLst>
                                    <p:set>
                                      <p:cBhvr>
                                        <p:cTn id="78" dur="1" fill="hold">
                                          <p:stCondLst>
                                            <p:cond delay="0"/>
                                          </p:stCondLst>
                                        </p:cTn>
                                        <p:tgtEl>
                                          <p:spTgt spid="48"/>
                                        </p:tgtEl>
                                        <p:attrNameLst>
                                          <p:attrName>style.visibility</p:attrName>
                                        </p:attrNameLst>
                                      </p:cBhvr>
                                      <p:to>
                                        <p:strVal val="visible"/>
                                      </p:to>
                                    </p:set>
                                    <p:animEffect transition="in" filter="circle(in)">
                                      <p:cBhvr>
                                        <p:cTn id="79" dur="2000"/>
                                        <p:tgtEl>
                                          <p:spTgt spid="48"/>
                                        </p:tgtEl>
                                      </p:cBhvr>
                                    </p:animEffect>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55"/>
                                        </p:tgtEl>
                                        <p:attrNameLst>
                                          <p:attrName>style.visibility</p:attrName>
                                        </p:attrNameLst>
                                      </p:cBhvr>
                                      <p:to>
                                        <p:strVal val="visible"/>
                                      </p:to>
                                    </p:set>
                                    <p:anim calcmode="lin" valueType="num">
                                      <p:cBhvr additive="base">
                                        <p:cTn id="84" dur="500" fill="hold"/>
                                        <p:tgtEl>
                                          <p:spTgt spid="55"/>
                                        </p:tgtEl>
                                        <p:attrNameLst>
                                          <p:attrName>ppt_x</p:attrName>
                                        </p:attrNameLst>
                                      </p:cBhvr>
                                      <p:tavLst>
                                        <p:tav tm="0">
                                          <p:val>
                                            <p:strVal val="#ppt_x"/>
                                          </p:val>
                                        </p:tav>
                                        <p:tav tm="100000">
                                          <p:val>
                                            <p:strVal val="#ppt_x"/>
                                          </p:val>
                                        </p:tav>
                                      </p:tavLst>
                                    </p:anim>
                                    <p:anim calcmode="lin" valueType="num">
                                      <p:cBhvr additive="base">
                                        <p:cTn id="85"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p:bldP spid="45" grpId="0" animBg="1"/>
      <p:bldP spid="46" grpId="0" animBg="1"/>
      <p:bldP spid="47" grpId="0" animBg="1"/>
      <p:bldP spid="48" grpId="0"/>
      <p:bldP spid="49" grpId="0"/>
      <p:bldP spid="50" grpId="0"/>
      <p:bldP spid="51" grpId="0"/>
      <p:bldP spid="52" grpId="0" animBg="1"/>
      <p:bldP spid="54" grpId="0"/>
      <p:bldP spid="5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335496" y="641684"/>
            <a:ext cx="11579000" cy="4524315"/>
          </a:xfrm>
          <a:prstGeom prst="rect">
            <a:avLst/>
          </a:prstGeom>
          <a:noFill/>
        </p:spPr>
        <p:txBody>
          <a:bodyPr wrap="square" rtlCol="0">
            <a:spAutoFit/>
          </a:bodyPr>
          <a:lstStyle/>
          <a:p>
            <a:pPr>
              <a:lnSpc>
                <a:spcPct val="150000"/>
              </a:lnSpc>
            </a:pPr>
            <a:r>
              <a:rPr lang="en-US" sz="3200" b="1" smtClean="0">
                <a:solidFill>
                  <a:srgbClr val="FF0000"/>
                </a:solidFill>
                <a:latin typeface="Arial" panose="020B0604020202020204" pitchFamily="34" charset="0"/>
                <a:cs typeface="Arial" panose="020B0604020202020204" pitchFamily="34" charset="0"/>
              </a:rPr>
              <a:t>Bài 8.12 SGK 54: </a:t>
            </a:r>
            <a:r>
              <a:rPr lang="vi-VN" sz="3200" smtClean="0">
                <a:latin typeface="Arial" panose="020B0604020202020204" pitchFamily="34" charset="0"/>
                <a:cs typeface="Arial" panose="020B0604020202020204" pitchFamily="34" charset="0"/>
              </a:rPr>
              <a:t>Bạn </a:t>
            </a:r>
            <a:r>
              <a:rPr lang="vi-VN" sz="3200">
                <a:latin typeface="Arial" panose="020B0604020202020204" pitchFamily="34" charset="0"/>
                <a:cs typeface="Arial" panose="020B0604020202020204" pitchFamily="34" charset="0"/>
              </a:rPr>
              <a:t>Nam dùng bước chân để đo chiều dài lớp học. Nam bước từ mép tường đầu lớp đến mép tường cuối lớp thì được đúng 18 bước chân. Nếu mỗi bước chân của Nam dài khoảng 0,6 m thì lớp học dài khoảng bao nhiêu?</a:t>
            </a:r>
            <a:br>
              <a:rPr lang="vi-VN" sz="3200">
                <a:latin typeface="Arial" panose="020B0604020202020204" pitchFamily="34" charset="0"/>
                <a:cs typeface="Arial" panose="020B0604020202020204" pitchFamily="34" charset="0"/>
              </a:rPr>
            </a:br>
            <a:r>
              <a:rPr lang="vi-VN" sz="3200">
                <a:latin typeface="Arial" panose="020B0604020202020204" pitchFamily="34" charset="0"/>
                <a:cs typeface="Arial" panose="020B0604020202020204" pitchFamily="34" charset="0"/>
              </a:rPr>
              <a:t/>
            </a:r>
            <a:br>
              <a:rPr lang="vi-VN" sz="3200">
                <a:latin typeface="Arial" panose="020B0604020202020204" pitchFamily="34" charset="0"/>
                <a:cs typeface="Arial" panose="020B0604020202020204" pitchFamily="34" charset="0"/>
              </a:rPr>
            </a:br>
            <a:endParaRPr lang="en-US" sz="3200">
              <a:latin typeface="Arial" panose="020B0604020202020204" pitchFamily="34" charset="0"/>
              <a:cs typeface="Arial" panose="020B0604020202020204" pitchFamily="34" charset="0"/>
            </a:endParaRPr>
          </a:p>
        </p:txBody>
      </p:sp>
      <p:sp>
        <p:nvSpPr>
          <p:cNvPr id="5" name="TextBox 4"/>
          <p:cNvSpPr txBox="1"/>
          <p:nvPr/>
        </p:nvSpPr>
        <p:spPr>
          <a:xfrm>
            <a:off x="335496" y="3596339"/>
            <a:ext cx="11319692" cy="1569660"/>
          </a:xfrm>
          <a:prstGeom prst="rect">
            <a:avLst/>
          </a:prstGeom>
          <a:noFill/>
        </p:spPr>
        <p:txBody>
          <a:bodyPr wrap="square" rtlCol="0">
            <a:spAutoFit/>
          </a:bodyPr>
          <a:lstStyle/>
          <a:p>
            <a:pPr algn="ctr">
              <a:lnSpc>
                <a:spcPct val="150000"/>
              </a:lnSpc>
            </a:pPr>
            <a:r>
              <a:rPr lang="en-US" sz="3200" b="1" smtClean="0">
                <a:solidFill>
                  <a:srgbClr val="FF0000"/>
                </a:solidFill>
                <a:latin typeface="Arial" panose="020B0604020202020204" pitchFamily="34" charset="0"/>
                <a:cs typeface="Arial" panose="020B0604020202020204" pitchFamily="34" charset="0"/>
              </a:rPr>
              <a:t>Giải: </a:t>
            </a:r>
            <a:r>
              <a:rPr lang="vi-VN" sz="3200" smtClean="0">
                <a:latin typeface="Arial" panose="020B0604020202020204" pitchFamily="34" charset="0"/>
                <a:cs typeface="Arial" panose="020B0604020202020204" pitchFamily="34" charset="0"/>
              </a:rPr>
              <a:t>Nam bước từ mép tường đầu lớp đến mép tường cuối lớp thì được đúng 18 bước chân</a:t>
            </a:r>
            <a:r>
              <a:rPr lang="en-US" sz="3200" smtClean="0">
                <a:latin typeface="Arial" panose="020B0604020202020204" pitchFamily="34" charset="0"/>
                <a:cs typeface="Arial" panose="020B0604020202020204" pitchFamily="34" charset="0"/>
              </a:rPr>
              <a:t> nên chiều dài lớp học là:</a:t>
            </a:r>
            <a:endParaRPr lang="en-US" sz="3200">
              <a:latin typeface="Arial" panose="020B0604020202020204" pitchFamily="34" charset="0"/>
              <a:cs typeface="Arial" panose="020B0604020202020204" pitchFamily="34" charset="0"/>
            </a:endParaRPr>
          </a:p>
        </p:txBody>
      </p:sp>
      <p:sp>
        <p:nvSpPr>
          <p:cNvPr id="6" name="TextBox 5"/>
          <p:cNvSpPr txBox="1"/>
          <p:nvPr/>
        </p:nvSpPr>
        <p:spPr>
          <a:xfrm>
            <a:off x="4084655" y="5287209"/>
            <a:ext cx="4080681" cy="584775"/>
          </a:xfrm>
          <a:prstGeom prst="rect">
            <a:avLst/>
          </a:prstGeom>
          <a:noFill/>
        </p:spPr>
        <p:txBody>
          <a:bodyPr wrap="square" rtlCol="0">
            <a:spAutoFit/>
          </a:bodyPr>
          <a:lstStyle/>
          <a:p>
            <a:r>
              <a:rPr lang="en-US" sz="3200">
                <a:latin typeface="Arial" panose="020B0604020202020204" pitchFamily="34" charset="0"/>
                <a:cs typeface="Arial" panose="020B0604020202020204" pitchFamily="34" charset="0"/>
              </a:rPr>
              <a:t>0,6.18 = 10,8 (m</a:t>
            </a:r>
            <a:r>
              <a:rPr lang="en-US" sz="3200" smtClean="0">
                <a:latin typeface="Arial" panose="020B0604020202020204" pitchFamily="34" charset="0"/>
                <a:cs typeface="Arial" panose="020B0604020202020204" pitchFamily="34" charset="0"/>
              </a:rPr>
              <a:t>).</a:t>
            </a:r>
            <a:endParaRPr lang="en-US" sz="3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3785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barn(inVertical)">
                                      <p:cBhvr>
                                        <p:cTn id="14"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335496" y="887103"/>
            <a:ext cx="4100026" cy="5262979"/>
          </a:xfrm>
          <a:prstGeom prst="rect">
            <a:avLst/>
          </a:prstGeom>
          <a:noFill/>
        </p:spPr>
        <p:txBody>
          <a:bodyPr wrap="square" rtlCol="0">
            <a:spAutoFit/>
          </a:bodyPr>
          <a:lstStyle/>
          <a:p>
            <a:pPr>
              <a:lnSpc>
                <a:spcPct val="150000"/>
              </a:lnSpc>
            </a:pPr>
            <a:r>
              <a:rPr lang="en-US" sz="3200" b="1" smtClean="0">
                <a:solidFill>
                  <a:srgbClr val="FF0000"/>
                </a:solidFill>
                <a:latin typeface="Arial" panose="020B0604020202020204" pitchFamily="34" charset="0"/>
                <a:cs typeface="Arial" panose="020B0604020202020204" pitchFamily="34" charset="0"/>
              </a:rPr>
              <a:t>Bài 8.13 SGK tr54: </a:t>
            </a:r>
            <a:r>
              <a:rPr lang="vi-VN" sz="3200">
                <a:latin typeface="Arial" panose="020B0604020202020204" pitchFamily="34" charset="0"/>
                <a:cs typeface="Arial" panose="020B0604020202020204" pitchFamily="34" charset="0"/>
              </a:rPr>
              <a:t>Hãy đo độ dài ( đơn vị milimet) rồi sắp xếp các đoạn thẳng trong hình 8.34 theo thứ tự tăng dần của độ dài</a:t>
            </a:r>
            <a:r>
              <a:rPr lang="vi-VN" sz="3200" smtClean="0">
                <a:latin typeface="Arial" panose="020B0604020202020204" pitchFamily="34" charset="0"/>
                <a:cs typeface="Arial" panose="020B0604020202020204" pitchFamily="34" charset="0"/>
              </a:rPr>
              <a:t>.</a:t>
            </a:r>
            <a:endParaRPr lang="en-US" sz="3200">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2"/>
          <a:stretch>
            <a:fillRect/>
          </a:stretch>
        </p:blipFill>
        <p:spPr>
          <a:xfrm>
            <a:off x="5153238" y="734480"/>
            <a:ext cx="6540518" cy="4983932"/>
          </a:xfrm>
          <a:prstGeom prst="rect">
            <a:avLst/>
          </a:prstGeom>
        </p:spPr>
      </p:pic>
    </p:spTree>
    <p:extLst>
      <p:ext uri="{BB962C8B-B14F-4D97-AF65-F5344CB8AC3E}">
        <p14:creationId xmlns:p14="http://schemas.microsoft.com/office/powerpoint/2010/main" val="589060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470798" y="1593968"/>
            <a:ext cx="10668000" cy="3046988"/>
          </a:xfrm>
          <a:prstGeom prst="rect">
            <a:avLst/>
          </a:prstGeom>
        </p:spPr>
        <p:txBody>
          <a:bodyPr wrap="square">
            <a:spAutoFit/>
          </a:bodyPr>
          <a:lstStyle/>
          <a:p>
            <a:pPr>
              <a:lnSpc>
                <a:spcPct val="150000"/>
              </a:lnSpc>
            </a:pPr>
            <a:r>
              <a:rPr lang="en-US" sz="3200" b="1" smtClean="0">
                <a:solidFill>
                  <a:srgbClr val="FF0000"/>
                </a:solidFill>
                <a:latin typeface="Arial" panose="020B0604020202020204" pitchFamily="34" charset="0"/>
                <a:cs typeface="Arial" panose="020B0604020202020204" pitchFamily="34" charset="0"/>
              </a:rPr>
              <a:t>Giải: </a:t>
            </a:r>
            <a:r>
              <a:rPr lang="en-US" sz="3200" smtClean="0">
                <a:solidFill>
                  <a:srgbClr val="000000"/>
                </a:solidFill>
                <a:latin typeface="Arial" panose="020B0604020202020204" pitchFamily="34" charset="0"/>
                <a:cs typeface="Arial" panose="020B0604020202020204" pitchFamily="34" charset="0"/>
              </a:rPr>
              <a:t>AB=42 mm, CD=10 mm, EF=21 mm, GH=32 mm, IK=53 </a:t>
            </a:r>
            <a:r>
              <a:rPr lang="en-US" sz="3200">
                <a:solidFill>
                  <a:srgbClr val="000000"/>
                </a:solidFill>
                <a:latin typeface="Arial" panose="020B0604020202020204" pitchFamily="34" charset="0"/>
                <a:cs typeface="Arial" panose="020B0604020202020204" pitchFamily="34" charset="0"/>
              </a:rPr>
              <a:t>mm</a:t>
            </a:r>
          </a:p>
          <a:p>
            <a:pPr>
              <a:lnSpc>
                <a:spcPct val="150000"/>
              </a:lnSpc>
            </a:pPr>
            <a:r>
              <a:rPr lang="en-US" sz="3200">
                <a:solidFill>
                  <a:srgbClr val="000000"/>
                </a:solidFill>
                <a:latin typeface="Arial" panose="020B0604020202020204" pitchFamily="34" charset="0"/>
                <a:cs typeface="Arial" panose="020B0604020202020204" pitchFamily="34" charset="0"/>
              </a:rPr>
              <a:t>Vì 10 &lt; 21 &lt; 32 &lt; 42 &lt; 53 nên sắp xếp theo thứ tự tăng dần độ dài đoạn thẳng </a:t>
            </a:r>
            <a:r>
              <a:rPr lang="en-US" sz="3200" smtClean="0">
                <a:solidFill>
                  <a:srgbClr val="000000"/>
                </a:solidFill>
                <a:latin typeface="Arial" panose="020B0604020202020204" pitchFamily="34" charset="0"/>
                <a:cs typeface="Arial" panose="020B0604020202020204" pitchFamily="34" charset="0"/>
              </a:rPr>
              <a:t>là: CD </a:t>
            </a:r>
            <a:r>
              <a:rPr lang="en-US" sz="3200">
                <a:solidFill>
                  <a:srgbClr val="000000"/>
                </a:solidFill>
                <a:latin typeface="Arial" panose="020B0604020202020204" pitchFamily="34" charset="0"/>
                <a:cs typeface="Arial" panose="020B0604020202020204" pitchFamily="34" charset="0"/>
              </a:rPr>
              <a:t>&lt; EF &lt; GH &lt; AB &lt; IK</a:t>
            </a:r>
            <a:r>
              <a:rPr lang="en-US" sz="3200" smtClean="0">
                <a:solidFill>
                  <a:srgbClr val="000000"/>
                </a:solidFill>
                <a:latin typeface="Arial" panose="020B0604020202020204" pitchFamily="34" charset="0"/>
                <a:cs typeface="Arial" panose="020B0604020202020204" pitchFamily="34" charset="0"/>
              </a:rPr>
              <a:t>.</a:t>
            </a:r>
            <a:endParaRPr lang="en-US" sz="320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4209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wipe(down)">
                                      <p:cBhvr>
                                        <p:cTn id="14"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907143" y="3779572"/>
            <a:ext cx="11074400" cy="2554545"/>
          </a:xfrm>
          <a:prstGeom prst="rect">
            <a:avLst/>
          </a:prstGeom>
          <a:noFill/>
        </p:spPr>
        <p:txBody>
          <a:bodyPr wrap="square" rtlCol="0">
            <a:spAutoFit/>
          </a:bodyPr>
          <a:lstStyle/>
          <a:p>
            <a:pPr marL="514350" indent="-514350">
              <a:buAutoNum type="alphaLcParenR"/>
            </a:pPr>
            <a:r>
              <a:rPr lang="vi-VN" sz="3200" smtClean="0">
                <a:latin typeface="Arial" panose="020B0604020202020204" pitchFamily="34" charset="0"/>
                <a:cs typeface="Arial" panose="020B0604020202020204" pitchFamily="34" charset="0"/>
              </a:rPr>
              <a:t>Điểm </a:t>
            </a:r>
            <a:r>
              <a:rPr lang="vi-VN" sz="3200">
                <a:latin typeface="Arial" panose="020B0604020202020204" pitchFamily="34" charset="0"/>
                <a:cs typeface="Arial" panose="020B0604020202020204" pitchFamily="34" charset="0"/>
              </a:rPr>
              <a:t>C thuộc đường thẳng d, hai điểm A và B không thuộc đường thẳng d</a:t>
            </a:r>
            <a:r>
              <a:rPr lang="vi-VN" sz="3200" smtClean="0">
                <a:latin typeface="Arial" panose="020B0604020202020204" pitchFamily="34" charset="0"/>
                <a:cs typeface="Arial" panose="020B0604020202020204" pitchFamily="34" charset="0"/>
              </a:rPr>
              <a:t>.</a:t>
            </a:r>
            <a:endParaRPr lang="vi-VN" sz="3200">
              <a:latin typeface="Arial" panose="020B0604020202020204" pitchFamily="34" charset="0"/>
              <a:cs typeface="Arial" panose="020B0604020202020204" pitchFamily="34" charset="0"/>
            </a:endParaRPr>
          </a:p>
          <a:p>
            <a:r>
              <a:rPr lang="vi-VN" sz="3200">
                <a:latin typeface="Arial" panose="020B0604020202020204" pitchFamily="34" charset="0"/>
                <a:cs typeface="Arial" panose="020B0604020202020204" pitchFamily="34" charset="0"/>
              </a:rPr>
              <a:t>b) Ba điểm A, B, C không thẳng hàng.</a:t>
            </a:r>
          </a:p>
          <a:p>
            <a:r>
              <a:rPr lang="vi-VN" sz="3200">
                <a:latin typeface="Arial" panose="020B0604020202020204" pitchFamily="34" charset="0"/>
                <a:cs typeface="Arial" panose="020B0604020202020204" pitchFamily="34" charset="0"/>
              </a:rPr>
              <a:t>c) Điểm F không thuộc đường thẳng </a:t>
            </a:r>
            <a:r>
              <a:rPr lang="vi-VN" sz="3200" smtClean="0">
                <a:latin typeface="Arial" panose="020B0604020202020204" pitchFamily="34" charset="0"/>
                <a:cs typeface="Arial" panose="020B0604020202020204" pitchFamily="34" charset="0"/>
              </a:rPr>
              <a:t>m</a:t>
            </a:r>
            <a:r>
              <a:rPr lang="en-US" sz="3200" smtClean="0">
                <a:latin typeface="Arial" panose="020B0604020202020204" pitchFamily="34" charset="0"/>
                <a:cs typeface="Arial" panose="020B0604020202020204" pitchFamily="34" charset="0"/>
              </a:rPr>
              <a:t>.</a:t>
            </a:r>
            <a:endParaRPr lang="vi-VN" sz="3200">
              <a:latin typeface="Arial" panose="020B0604020202020204" pitchFamily="34" charset="0"/>
              <a:cs typeface="Arial" panose="020B0604020202020204" pitchFamily="34" charset="0"/>
            </a:endParaRPr>
          </a:p>
          <a:p>
            <a:r>
              <a:rPr lang="vi-VN" sz="3200">
                <a:latin typeface="Arial" panose="020B0604020202020204" pitchFamily="34" charset="0"/>
                <a:cs typeface="Arial" panose="020B0604020202020204" pitchFamily="34" charset="0"/>
              </a:rPr>
              <a:t>d) Ba điểm D, E, F không thẳng hàng</a:t>
            </a:r>
            <a:r>
              <a:rPr lang="vi-VN" sz="3200" smtClean="0">
                <a:latin typeface="Arial" panose="020B0604020202020204" pitchFamily="34" charset="0"/>
                <a:cs typeface="Arial" panose="020B0604020202020204" pitchFamily="34" charset="0"/>
              </a:rPr>
              <a:t>.</a:t>
            </a:r>
            <a:endParaRPr lang="vi-VN" sz="3200">
              <a:latin typeface="Arial" panose="020B0604020202020204" pitchFamily="34" charset="0"/>
              <a:cs typeface="Arial" panose="020B0604020202020204" pitchFamily="34" charset="0"/>
            </a:endParaRPr>
          </a:p>
        </p:txBody>
      </p:sp>
      <p:sp>
        <p:nvSpPr>
          <p:cNvPr id="5" name="TextBox 4"/>
          <p:cNvSpPr txBox="1"/>
          <p:nvPr/>
        </p:nvSpPr>
        <p:spPr>
          <a:xfrm>
            <a:off x="143395" y="469391"/>
            <a:ext cx="11977528" cy="1077218"/>
          </a:xfrm>
          <a:prstGeom prst="rect">
            <a:avLst/>
          </a:prstGeom>
          <a:noFill/>
        </p:spPr>
        <p:txBody>
          <a:bodyPr wrap="square" rtlCol="0">
            <a:spAutoFit/>
          </a:bodyPr>
          <a:lstStyle/>
          <a:p>
            <a:r>
              <a:rPr lang="en-US" sz="3200" b="1" smtClean="0">
                <a:solidFill>
                  <a:srgbClr val="FF0000"/>
                </a:solidFill>
                <a:latin typeface="Arial" panose="020B0604020202020204" pitchFamily="34" charset="0"/>
                <a:cs typeface="Arial" panose="020B0604020202020204" pitchFamily="34" charset="0"/>
              </a:rPr>
              <a:t>Bài 8.39 SGK tr 67: </a:t>
            </a:r>
            <a:r>
              <a:rPr lang="en-US" sz="3200">
                <a:latin typeface="Arial" panose="020B0604020202020204" pitchFamily="34" charset="0"/>
                <a:cs typeface="Arial" panose="020B0604020202020204" pitchFamily="34" charset="0"/>
              </a:rPr>
              <a:t>Xem hình 8.55 rồi cho biết trong các khẳng định sau, khẳng định nào đúng, khẳng định nào sai</a:t>
            </a:r>
            <a:r>
              <a:rPr lang="en-US" sz="3200" smtClean="0">
                <a:latin typeface="Arial" panose="020B0604020202020204" pitchFamily="34" charset="0"/>
                <a:cs typeface="Arial" panose="020B0604020202020204" pitchFamily="34" charset="0"/>
              </a:rPr>
              <a:t>?</a:t>
            </a:r>
            <a:endParaRPr lang="en-US" sz="3200" b="1">
              <a:solidFill>
                <a:srgbClr val="FF0000"/>
              </a:solidFill>
              <a:latin typeface="Arial" panose="020B0604020202020204" pitchFamily="34" charset="0"/>
              <a:cs typeface="Arial" panose="020B0604020202020204" pitchFamily="34" charset="0"/>
            </a:endParaRPr>
          </a:p>
        </p:txBody>
      </p:sp>
      <p:sp>
        <p:nvSpPr>
          <p:cNvPr id="6" name="TextBox 5"/>
          <p:cNvSpPr txBox="1"/>
          <p:nvPr/>
        </p:nvSpPr>
        <p:spPr>
          <a:xfrm>
            <a:off x="621320" y="4677498"/>
            <a:ext cx="376518" cy="584775"/>
          </a:xfrm>
          <a:prstGeom prst="rect">
            <a:avLst/>
          </a:prstGeom>
          <a:noFill/>
          <a:ln w="22225">
            <a:solidFill>
              <a:srgbClr val="1006D8"/>
            </a:solidFill>
          </a:ln>
        </p:spPr>
        <p:txBody>
          <a:bodyPr wrap="square" rtlCol="0">
            <a:spAutoFit/>
          </a:bodyPr>
          <a:lstStyle/>
          <a:p>
            <a:r>
              <a:rPr lang="en-US" sz="3200" b="1" smtClean="0">
                <a:solidFill>
                  <a:srgbClr val="1006D8"/>
                </a:solidFill>
              </a:rPr>
              <a:t>S</a:t>
            </a:r>
            <a:endParaRPr lang="en-US" sz="3200" b="1">
              <a:solidFill>
                <a:srgbClr val="1006D8"/>
              </a:solidFill>
            </a:endParaRPr>
          </a:p>
        </p:txBody>
      </p:sp>
      <p:sp>
        <p:nvSpPr>
          <p:cNvPr id="7" name="TextBox 6"/>
          <p:cNvSpPr txBox="1"/>
          <p:nvPr/>
        </p:nvSpPr>
        <p:spPr>
          <a:xfrm>
            <a:off x="335496" y="5868527"/>
            <a:ext cx="376518" cy="584775"/>
          </a:xfrm>
          <a:prstGeom prst="rect">
            <a:avLst/>
          </a:prstGeom>
          <a:noFill/>
          <a:ln w="22225">
            <a:solidFill>
              <a:srgbClr val="FF0000"/>
            </a:solidFill>
          </a:ln>
        </p:spPr>
        <p:txBody>
          <a:bodyPr wrap="square" rtlCol="0">
            <a:spAutoFit/>
          </a:bodyPr>
          <a:lstStyle/>
          <a:p>
            <a:r>
              <a:rPr lang="en-US" sz="3200" b="1">
                <a:solidFill>
                  <a:srgbClr val="FF0000"/>
                </a:solidFill>
              </a:rPr>
              <a:t>Đ</a:t>
            </a:r>
          </a:p>
        </p:txBody>
      </p:sp>
      <p:sp>
        <p:nvSpPr>
          <p:cNvPr id="8" name="TextBox 7"/>
          <p:cNvSpPr txBox="1"/>
          <p:nvPr/>
        </p:nvSpPr>
        <p:spPr>
          <a:xfrm>
            <a:off x="335496" y="5232837"/>
            <a:ext cx="376518" cy="584775"/>
          </a:xfrm>
          <a:prstGeom prst="rect">
            <a:avLst/>
          </a:prstGeom>
          <a:noFill/>
          <a:ln w="22225">
            <a:solidFill>
              <a:srgbClr val="FF0000"/>
            </a:solidFill>
          </a:ln>
        </p:spPr>
        <p:txBody>
          <a:bodyPr wrap="square" rtlCol="0">
            <a:spAutoFit/>
          </a:bodyPr>
          <a:lstStyle/>
          <a:p>
            <a:r>
              <a:rPr lang="en-US" sz="3200" b="1">
                <a:solidFill>
                  <a:srgbClr val="FF0000"/>
                </a:solidFill>
              </a:rPr>
              <a:t>Đ</a:t>
            </a:r>
          </a:p>
        </p:txBody>
      </p:sp>
      <p:sp>
        <p:nvSpPr>
          <p:cNvPr id="9" name="TextBox 8"/>
          <p:cNvSpPr txBox="1"/>
          <p:nvPr/>
        </p:nvSpPr>
        <p:spPr>
          <a:xfrm>
            <a:off x="336737" y="3789687"/>
            <a:ext cx="376518" cy="584775"/>
          </a:xfrm>
          <a:prstGeom prst="rect">
            <a:avLst/>
          </a:prstGeom>
          <a:noFill/>
          <a:ln w="22225">
            <a:solidFill>
              <a:srgbClr val="FF0000"/>
            </a:solidFill>
          </a:ln>
        </p:spPr>
        <p:txBody>
          <a:bodyPr wrap="square" rtlCol="0">
            <a:spAutoFit/>
          </a:bodyPr>
          <a:lstStyle/>
          <a:p>
            <a:r>
              <a:rPr lang="en-US" sz="3200" b="1">
                <a:solidFill>
                  <a:srgbClr val="FF0000"/>
                </a:solidFill>
              </a:rPr>
              <a:t>Đ</a:t>
            </a:r>
          </a:p>
        </p:txBody>
      </p:sp>
      <p:pic>
        <p:nvPicPr>
          <p:cNvPr id="10" name="Picture 9"/>
          <p:cNvPicPr>
            <a:picLocks noChangeAspect="1"/>
          </p:cNvPicPr>
          <p:nvPr/>
        </p:nvPicPr>
        <p:blipFill>
          <a:blip r:embed="rId2"/>
          <a:stretch>
            <a:fillRect/>
          </a:stretch>
        </p:blipFill>
        <p:spPr>
          <a:xfrm>
            <a:off x="2773596" y="1607274"/>
            <a:ext cx="6980005" cy="2234702"/>
          </a:xfrm>
          <a:prstGeom prst="rect">
            <a:avLst/>
          </a:prstGeom>
        </p:spPr>
      </p:pic>
    </p:spTree>
    <p:extLst>
      <p:ext uri="{BB962C8B-B14F-4D97-AF65-F5344CB8AC3E}">
        <p14:creationId xmlns:p14="http://schemas.microsoft.com/office/powerpoint/2010/main" val="3986205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barn(inVertical)">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ppt_x"/>
                                          </p:val>
                                        </p:tav>
                                        <p:tav tm="100000">
                                          <p:val>
                                            <p:strVal val="#ppt_x"/>
                                          </p:val>
                                        </p:tav>
                                      </p:tavLst>
                                    </p:anim>
                                    <p:anim calcmode="lin" valueType="num">
                                      <p:cBhvr additive="base">
                                        <p:cTn id="2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barn(inVertical)">
                                      <p:cBhvr>
                                        <p:cTn id="34" dur="5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circle(in)">
                                      <p:cBhvr>
                                        <p:cTn id="39"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7" grpId="0" animBg="1"/>
      <p:bldP spid="8" grpId="0" animBg="1"/>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335496" y="719552"/>
            <a:ext cx="11856504" cy="584775"/>
          </a:xfrm>
          <a:prstGeom prst="rect">
            <a:avLst/>
          </a:prstGeom>
          <a:noFill/>
        </p:spPr>
        <p:txBody>
          <a:bodyPr wrap="square" rtlCol="0">
            <a:spAutoFit/>
          </a:bodyPr>
          <a:lstStyle/>
          <a:p>
            <a:r>
              <a:rPr lang="en-US" sz="3200" b="1" smtClean="0">
                <a:solidFill>
                  <a:srgbClr val="FF0000"/>
                </a:solidFill>
                <a:latin typeface="Arial" panose="020B0604020202020204" pitchFamily="34" charset="0"/>
                <a:cs typeface="Arial" panose="020B0604020202020204" pitchFamily="34" charset="0"/>
              </a:rPr>
              <a:t>Bài 8.40 SGK tr 67: </a:t>
            </a:r>
            <a:r>
              <a:rPr lang="en-US" sz="3200"/>
              <a:t>Hình 8.56 thể hiện các quan hệ nào nếu nói về </a:t>
            </a:r>
            <a:r>
              <a:rPr lang="en-US" sz="3200" smtClean="0"/>
              <a:t>:</a:t>
            </a:r>
            <a:endParaRPr lang="en-US" sz="3200"/>
          </a:p>
        </p:txBody>
      </p:sp>
      <p:sp>
        <p:nvSpPr>
          <p:cNvPr id="5" name="TextBox 4"/>
          <p:cNvSpPr txBox="1"/>
          <p:nvPr/>
        </p:nvSpPr>
        <p:spPr>
          <a:xfrm>
            <a:off x="670715" y="2729900"/>
            <a:ext cx="10145485" cy="739754"/>
          </a:xfrm>
          <a:prstGeom prst="rect">
            <a:avLst/>
          </a:prstGeom>
          <a:noFill/>
        </p:spPr>
        <p:txBody>
          <a:bodyPr wrap="square" rtlCol="0">
            <a:spAutoFit/>
          </a:bodyPr>
          <a:lstStyle/>
          <a:p>
            <a:pPr>
              <a:lnSpc>
                <a:spcPct val="150000"/>
              </a:lnSpc>
            </a:pPr>
            <a:r>
              <a:rPr lang="en-US" sz="3200">
                <a:latin typeface="Arial" panose="020B0604020202020204" pitchFamily="34" charset="0"/>
                <a:cs typeface="Arial" panose="020B0604020202020204" pitchFamily="34" charset="0"/>
              </a:rPr>
              <a:t>a) Ba điểm A, B </a:t>
            </a:r>
            <a:r>
              <a:rPr lang="en-US" sz="3200" smtClean="0">
                <a:latin typeface="Arial" panose="020B0604020202020204" pitchFamily="34" charset="0"/>
                <a:cs typeface="Arial" panose="020B0604020202020204" pitchFamily="34" charset="0"/>
              </a:rPr>
              <a:t>và </a:t>
            </a:r>
            <a:r>
              <a:rPr lang="en-US" sz="3200">
                <a:latin typeface="Arial" panose="020B0604020202020204" pitchFamily="34" charset="0"/>
                <a:cs typeface="Arial" panose="020B0604020202020204" pitchFamily="34" charset="0"/>
              </a:rPr>
              <a:t>C</a:t>
            </a:r>
            <a:r>
              <a:rPr lang="en-US" sz="3200" smtClean="0">
                <a:latin typeface="Arial" panose="020B0604020202020204" pitchFamily="34" charset="0"/>
                <a:cs typeface="Arial" panose="020B0604020202020204" pitchFamily="34" charset="0"/>
              </a:rPr>
              <a:t>?</a:t>
            </a:r>
            <a:endParaRPr lang="en-US" sz="3200">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2"/>
          <a:stretch>
            <a:fillRect/>
          </a:stretch>
        </p:blipFill>
        <p:spPr>
          <a:xfrm>
            <a:off x="2586601" y="1824124"/>
            <a:ext cx="5672028" cy="794100"/>
          </a:xfrm>
          <a:prstGeom prst="rect">
            <a:avLst/>
          </a:prstGeom>
        </p:spPr>
      </p:pic>
      <p:sp>
        <p:nvSpPr>
          <p:cNvPr id="7" name="TextBox 6"/>
          <p:cNvSpPr txBox="1"/>
          <p:nvPr/>
        </p:nvSpPr>
        <p:spPr>
          <a:xfrm>
            <a:off x="652054" y="3520098"/>
            <a:ext cx="6516914" cy="584775"/>
          </a:xfrm>
          <a:prstGeom prst="rect">
            <a:avLst/>
          </a:prstGeom>
          <a:noFill/>
        </p:spPr>
        <p:txBody>
          <a:bodyPr wrap="square" rtlCol="0">
            <a:spAutoFit/>
          </a:bodyPr>
          <a:lstStyle/>
          <a:p>
            <a:r>
              <a:rPr lang="en-US" sz="3200" smtClean="0">
                <a:solidFill>
                  <a:srgbClr val="1006D8"/>
                </a:solidFill>
                <a:latin typeface="Arial" panose="020B0604020202020204" pitchFamily="34" charset="0"/>
                <a:cs typeface="Arial" panose="020B0604020202020204" pitchFamily="34" charset="0"/>
              </a:rPr>
              <a:t>a</a:t>
            </a:r>
            <a:r>
              <a:rPr lang="en-US" sz="3200">
                <a:solidFill>
                  <a:srgbClr val="1006D8"/>
                </a:solidFill>
                <a:latin typeface="Arial" panose="020B0604020202020204" pitchFamily="34" charset="0"/>
                <a:cs typeface="Arial" panose="020B0604020202020204" pitchFamily="34" charset="0"/>
              </a:rPr>
              <a:t>) Ba điểm A, B và C thẳng </a:t>
            </a:r>
            <a:r>
              <a:rPr lang="en-US" sz="3200" smtClean="0">
                <a:solidFill>
                  <a:srgbClr val="1006D8"/>
                </a:solidFill>
                <a:latin typeface="Arial" panose="020B0604020202020204" pitchFamily="34" charset="0"/>
                <a:cs typeface="Arial" panose="020B0604020202020204" pitchFamily="34" charset="0"/>
              </a:rPr>
              <a:t>hàng.</a:t>
            </a:r>
            <a:endParaRPr lang="en-US" sz="3200">
              <a:solidFill>
                <a:srgbClr val="1006D8"/>
              </a:solidFill>
              <a:latin typeface="Arial" panose="020B0604020202020204" pitchFamily="34" charset="0"/>
              <a:cs typeface="Arial" panose="020B0604020202020204" pitchFamily="34" charset="0"/>
            </a:endParaRPr>
          </a:p>
        </p:txBody>
      </p:sp>
      <p:sp>
        <p:nvSpPr>
          <p:cNvPr id="8" name="TextBox 7"/>
          <p:cNvSpPr txBox="1"/>
          <p:nvPr/>
        </p:nvSpPr>
        <p:spPr>
          <a:xfrm>
            <a:off x="667251" y="4676890"/>
            <a:ext cx="8389257" cy="584775"/>
          </a:xfrm>
          <a:prstGeom prst="rect">
            <a:avLst/>
          </a:prstGeom>
          <a:noFill/>
        </p:spPr>
        <p:txBody>
          <a:bodyPr wrap="square" rtlCol="0">
            <a:spAutoFit/>
          </a:bodyPr>
          <a:lstStyle/>
          <a:p>
            <a:r>
              <a:rPr lang="en-US" sz="3200">
                <a:solidFill>
                  <a:srgbClr val="1006D8"/>
                </a:solidFill>
                <a:latin typeface="Arial" panose="020B0604020202020204" pitchFamily="34" charset="0"/>
                <a:cs typeface="Arial" panose="020B0604020202020204" pitchFamily="34" charset="0"/>
              </a:rPr>
              <a:t>b) Hai tia BA và BC là hai tia đối </a:t>
            </a:r>
            <a:r>
              <a:rPr lang="en-US" sz="3200" smtClean="0">
                <a:solidFill>
                  <a:srgbClr val="1006D8"/>
                </a:solidFill>
                <a:latin typeface="Arial" panose="020B0604020202020204" pitchFamily="34" charset="0"/>
                <a:cs typeface="Arial" panose="020B0604020202020204" pitchFamily="34" charset="0"/>
              </a:rPr>
              <a:t>nhau</a:t>
            </a:r>
            <a:r>
              <a:rPr lang="en-US" sz="3200">
                <a:solidFill>
                  <a:srgbClr val="1006D8"/>
                </a:solidFill>
                <a:latin typeface="Arial" panose="020B0604020202020204" pitchFamily="34" charset="0"/>
                <a:cs typeface="Arial" panose="020B0604020202020204" pitchFamily="34" charset="0"/>
              </a:rPr>
              <a:t>.</a:t>
            </a:r>
          </a:p>
        </p:txBody>
      </p:sp>
      <p:sp>
        <p:nvSpPr>
          <p:cNvPr id="9" name="TextBox 8"/>
          <p:cNvSpPr txBox="1"/>
          <p:nvPr/>
        </p:nvSpPr>
        <p:spPr>
          <a:xfrm>
            <a:off x="670715" y="5504758"/>
            <a:ext cx="11347114" cy="1077218"/>
          </a:xfrm>
          <a:prstGeom prst="rect">
            <a:avLst/>
          </a:prstGeom>
          <a:noFill/>
        </p:spPr>
        <p:txBody>
          <a:bodyPr wrap="square" rtlCol="0">
            <a:spAutoFit/>
          </a:bodyPr>
          <a:lstStyle/>
          <a:p>
            <a:r>
              <a:rPr lang="vi-VN" sz="3200">
                <a:solidFill>
                  <a:srgbClr val="1006D8"/>
                </a:solidFill>
                <a:latin typeface="Arial" panose="020B0604020202020204" pitchFamily="34" charset="0"/>
                <a:cs typeface="Arial" panose="020B0604020202020204" pitchFamily="34" charset="0"/>
              </a:rPr>
              <a:t>c) Ba đoạn thẳng AB, BC và AC cùng nằm trên một đường thẳng và BC&lt;AB&lt;AC</a:t>
            </a:r>
            <a:r>
              <a:rPr lang="vi-VN" sz="3200" smtClean="0">
                <a:solidFill>
                  <a:srgbClr val="1006D8"/>
                </a:solidFill>
                <a:latin typeface="Arial" panose="020B0604020202020204" pitchFamily="34" charset="0"/>
                <a:cs typeface="Arial" panose="020B0604020202020204" pitchFamily="34" charset="0"/>
              </a:rPr>
              <a:t>.</a:t>
            </a:r>
            <a:r>
              <a:rPr lang="en-US" sz="3200">
                <a:solidFill>
                  <a:srgbClr val="1006D8"/>
                </a:solidFill>
                <a:latin typeface="Arial" panose="020B0604020202020204" pitchFamily="34" charset="0"/>
                <a:cs typeface="Arial" panose="020B0604020202020204" pitchFamily="34" charset="0"/>
              </a:rPr>
              <a:t>.</a:t>
            </a:r>
          </a:p>
        </p:txBody>
      </p:sp>
      <p:sp>
        <p:nvSpPr>
          <p:cNvPr id="10" name="Rectangle 9"/>
          <p:cNvSpPr/>
          <p:nvPr/>
        </p:nvSpPr>
        <p:spPr>
          <a:xfrm>
            <a:off x="652223" y="3908616"/>
            <a:ext cx="6096000" cy="830997"/>
          </a:xfrm>
          <a:prstGeom prst="rect">
            <a:avLst/>
          </a:prstGeom>
        </p:spPr>
        <p:txBody>
          <a:bodyPr>
            <a:spAutoFit/>
          </a:bodyPr>
          <a:lstStyle/>
          <a:p>
            <a:pPr>
              <a:lnSpc>
                <a:spcPct val="150000"/>
              </a:lnSpc>
            </a:pPr>
            <a:r>
              <a:rPr lang="en-US" sz="3200">
                <a:latin typeface="Arial" panose="020B0604020202020204" pitchFamily="34" charset="0"/>
                <a:cs typeface="Arial" panose="020B0604020202020204" pitchFamily="34" charset="0"/>
              </a:rPr>
              <a:t>b) Hai tia BA và BC</a:t>
            </a:r>
            <a:r>
              <a:rPr lang="en-US" sz="3200" smtClean="0">
                <a:latin typeface="Arial" panose="020B0604020202020204" pitchFamily="34" charset="0"/>
                <a:cs typeface="Arial" panose="020B0604020202020204" pitchFamily="34" charset="0"/>
              </a:rPr>
              <a:t>?</a:t>
            </a:r>
            <a:endParaRPr lang="en-US" sz="3200">
              <a:latin typeface="Arial" panose="020B0604020202020204" pitchFamily="34" charset="0"/>
              <a:cs typeface="Arial" panose="020B0604020202020204" pitchFamily="34" charset="0"/>
            </a:endParaRPr>
          </a:p>
        </p:txBody>
      </p:sp>
      <p:sp>
        <p:nvSpPr>
          <p:cNvPr id="11" name="Rectangle 10"/>
          <p:cNvSpPr/>
          <p:nvPr/>
        </p:nvSpPr>
        <p:spPr>
          <a:xfrm>
            <a:off x="629929" y="5329569"/>
            <a:ext cx="6177910" cy="830997"/>
          </a:xfrm>
          <a:prstGeom prst="rect">
            <a:avLst/>
          </a:prstGeom>
        </p:spPr>
        <p:txBody>
          <a:bodyPr wrap="none">
            <a:spAutoFit/>
          </a:bodyPr>
          <a:lstStyle/>
          <a:p>
            <a:pPr>
              <a:lnSpc>
                <a:spcPct val="150000"/>
              </a:lnSpc>
            </a:pPr>
            <a:r>
              <a:rPr lang="en-US" sz="3200">
                <a:latin typeface="Arial" panose="020B0604020202020204" pitchFamily="34" charset="0"/>
                <a:cs typeface="Arial" panose="020B0604020202020204" pitchFamily="34" charset="0"/>
              </a:rPr>
              <a:t>c) Ba đoạn thẳng AB, BC và AC?</a:t>
            </a:r>
          </a:p>
        </p:txBody>
      </p:sp>
    </p:spTree>
    <p:extLst>
      <p:ext uri="{BB962C8B-B14F-4D97-AF65-F5344CB8AC3E}">
        <p14:creationId xmlns:p14="http://schemas.microsoft.com/office/powerpoint/2010/main" val="857235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circle(in)">
                                      <p:cBhvr>
                                        <p:cTn id="18" dur="2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arn(inVertical)">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18" presetClass="exit" presetSubtype="12" fill="hold" grpId="1" nodeType="clickEffect">
                                  <p:stCondLst>
                                    <p:cond delay="0"/>
                                  </p:stCondLst>
                                  <p:childTnLst>
                                    <p:animEffect transition="out" filter="strips(downLeft)">
                                      <p:cBhvr>
                                        <p:cTn id="32" dur="500"/>
                                        <p:tgtEl>
                                          <p:spTgt spid="5"/>
                                        </p:tgtEl>
                                      </p:cBhvr>
                                    </p:animEffect>
                                    <p:set>
                                      <p:cBhvr>
                                        <p:cTn id="33" dur="1" fill="hold">
                                          <p:stCondLst>
                                            <p:cond delay="499"/>
                                          </p:stCondLst>
                                        </p:cTn>
                                        <p:tgtEl>
                                          <p:spTgt spid="5"/>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barn(inVertical)">
                                      <p:cBhvr>
                                        <p:cTn id="38" dur="500"/>
                                        <p:tgtEl>
                                          <p:spTgt spid="7"/>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xit" presetSubtype="32" fill="hold" grpId="1" nodeType="clickEffect">
                                  <p:stCondLst>
                                    <p:cond delay="0"/>
                                  </p:stCondLst>
                                  <p:childTnLst>
                                    <p:anim calcmode="lin" valueType="num">
                                      <p:cBhvr>
                                        <p:cTn id="42" dur="500"/>
                                        <p:tgtEl>
                                          <p:spTgt spid="10"/>
                                        </p:tgtEl>
                                        <p:attrNameLst>
                                          <p:attrName>ppt_w</p:attrName>
                                        </p:attrNameLst>
                                      </p:cBhvr>
                                      <p:tavLst>
                                        <p:tav tm="0">
                                          <p:val>
                                            <p:strVal val="ppt_w"/>
                                          </p:val>
                                        </p:tav>
                                        <p:tav tm="100000">
                                          <p:val>
                                            <p:fltVal val="0"/>
                                          </p:val>
                                        </p:tav>
                                      </p:tavLst>
                                    </p:anim>
                                    <p:anim calcmode="lin" valueType="num">
                                      <p:cBhvr>
                                        <p:cTn id="43" dur="500"/>
                                        <p:tgtEl>
                                          <p:spTgt spid="10"/>
                                        </p:tgtEl>
                                        <p:attrNameLst>
                                          <p:attrName>ppt_h</p:attrName>
                                        </p:attrNameLst>
                                      </p:cBhvr>
                                      <p:tavLst>
                                        <p:tav tm="0">
                                          <p:val>
                                            <p:strVal val="ppt_h"/>
                                          </p:val>
                                        </p:tav>
                                        <p:tav tm="100000">
                                          <p:val>
                                            <p:fltVal val="0"/>
                                          </p:val>
                                        </p:tav>
                                      </p:tavLst>
                                    </p:anim>
                                    <p:animEffect transition="out" filter="fade">
                                      <p:cBhvr>
                                        <p:cTn id="44" dur="500"/>
                                        <p:tgtEl>
                                          <p:spTgt spid="10"/>
                                        </p:tgtEl>
                                      </p:cBhvr>
                                    </p:animEffect>
                                    <p:set>
                                      <p:cBhvr>
                                        <p:cTn id="45" dur="1" fill="hold">
                                          <p:stCondLst>
                                            <p:cond delay="499"/>
                                          </p:stCondLst>
                                        </p:cTn>
                                        <p:tgtEl>
                                          <p:spTgt spid="10"/>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8"/>
                                        </p:tgtEl>
                                        <p:attrNameLst>
                                          <p:attrName>style.visibility</p:attrName>
                                        </p:attrNameLst>
                                      </p:cBhvr>
                                      <p:to>
                                        <p:strVal val="visible"/>
                                      </p:to>
                                    </p:set>
                                    <p:animEffect transition="in" filter="barn(inVertical)">
                                      <p:cBhvr>
                                        <p:cTn id="50" dur="500"/>
                                        <p:tgtEl>
                                          <p:spTgt spid="8"/>
                                        </p:tgtEl>
                                      </p:cBhvr>
                                    </p:animEffect>
                                  </p:childTnLst>
                                </p:cTn>
                              </p:par>
                            </p:childTnLst>
                          </p:cTn>
                        </p:par>
                      </p:childTnLst>
                    </p:cTn>
                  </p:par>
                  <p:par>
                    <p:cTn id="51" fill="hold">
                      <p:stCondLst>
                        <p:cond delay="indefinite"/>
                      </p:stCondLst>
                      <p:childTnLst>
                        <p:par>
                          <p:cTn id="52" fill="hold">
                            <p:stCondLst>
                              <p:cond delay="0"/>
                            </p:stCondLst>
                            <p:childTnLst>
                              <p:par>
                                <p:cTn id="53" presetID="13" presetClass="exit" presetSubtype="32" fill="hold" grpId="1" nodeType="clickEffect">
                                  <p:stCondLst>
                                    <p:cond delay="0"/>
                                  </p:stCondLst>
                                  <p:childTnLst>
                                    <p:animEffect transition="out" filter="plus(out)">
                                      <p:cBhvr>
                                        <p:cTn id="54" dur="2000"/>
                                        <p:tgtEl>
                                          <p:spTgt spid="11"/>
                                        </p:tgtEl>
                                      </p:cBhvr>
                                    </p:animEffect>
                                    <p:set>
                                      <p:cBhvr>
                                        <p:cTn id="55" dur="1" fill="hold">
                                          <p:stCondLst>
                                            <p:cond delay="1999"/>
                                          </p:stCondLst>
                                        </p:cTn>
                                        <p:tgtEl>
                                          <p:spTgt spid="11"/>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22" presetClass="entr" presetSubtype="4" fill="hold" grpId="0" nodeType="clickEffect">
                                  <p:stCondLst>
                                    <p:cond delay="0"/>
                                  </p:stCondLst>
                                  <p:childTnLst>
                                    <p:set>
                                      <p:cBhvr>
                                        <p:cTn id="59" dur="1" fill="hold">
                                          <p:stCondLst>
                                            <p:cond delay="0"/>
                                          </p:stCondLst>
                                        </p:cTn>
                                        <p:tgtEl>
                                          <p:spTgt spid="9"/>
                                        </p:tgtEl>
                                        <p:attrNameLst>
                                          <p:attrName>style.visibility</p:attrName>
                                        </p:attrNameLst>
                                      </p:cBhvr>
                                      <p:to>
                                        <p:strVal val="visible"/>
                                      </p:to>
                                    </p:set>
                                    <p:animEffect transition="in" filter="wipe(down)">
                                      <p:cBhvr>
                                        <p:cTn id="6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5" grpId="1"/>
      <p:bldP spid="7" grpId="0"/>
      <p:bldP spid="8" grpId="0"/>
      <p:bldP spid="9" grpId="0"/>
      <p:bldP spid="10" grpId="0"/>
      <p:bldP spid="10" grpId="1"/>
      <p:bldP spid="11" grpId="0"/>
      <p:bldP spid="11"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6" name="TextBox 5">
            <a:extLst>
              <a:ext uri="{FF2B5EF4-FFF2-40B4-BE49-F238E27FC236}">
                <a16:creationId xmlns:a16="http://schemas.microsoft.com/office/drawing/2014/main" xmlns="" id="{BD7D7235-705E-4FDF-A39C-7B1B2C3F880A}"/>
              </a:ext>
            </a:extLst>
          </p:cNvPr>
          <p:cNvSpPr txBox="1"/>
          <p:nvPr/>
        </p:nvSpPr>
        <p:spPr>
          <a:xfrm>
            <a:off x="384313" y="467707"/>
            <a:ext cx="3697356"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1. </a:t>
            </a:r>
            <a:r>
              <a:rPr lang="en-US" sz="3200" b="1" dirty="0" err="1">
                <a:solidFill>
                  <a:srgbClr val="FF0000"/>
                </a:solidFill>
                <a:latin typeface="Arial" panose="020B0604020202020204" pitchFamily="34" charset="0"/>
                <a:cs typeface="Arial" panose="020B0604020202020204" pitchFamily="34" charset="0"/>
              </a:rPr>
              <a:t>Đoạn</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thẳng</a:t>
            </a:r>
            <a:endParaRPr lang="en-US" sz="3200" b="1" dirty="0">
              <a:solidFill>
                <a:srgbClr val="FF0000"/>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xmlns="" id="{5693350A-72F1-44F4-A03E-CFAC5399D0CD}"/>
              </a:ext>
            </a:extLst>
          </p:cNvPr>
          <p:cNvSpPr txBox="1"/>
          <p:nvPr/>
        </p:nvSpPr>
        <p:spPr>
          <a:xfrm>
            <a:off x="288779" y="3986461"/>
            <a:ext cx="11423374" cy="1077218"/>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HĐ1: </a:t>
            </a:r>
            <a:r>
              <a:rPr lang="en-US" sz="3200" b="1" dirty="0" err="1">
                <a:solidFill>
                  <a:srgbClr val="FF0000"/>
                </a:solidFill>
                <a:latin typeface="Arial" panose="020B0604020202020204" pitchFamily="34" charset="0"/>
                <a:cs typeface="Arial" panose="020B0604020202020204" pitchFamily="34" charset="0"/>
              </a:rPr>
              <a:t>Em</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có</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nhận</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xét</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gì</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về</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vị</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trí</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những</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điểm</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người</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đi</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xe</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đạp</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đi</a:t>
            </a:r>
            <a:r>
              <a:rPr lang="en-US" sz="3200" b="1" dirty="0">
                <a:solidFill>
                  <a:srgbClr val="FF0000"/>
                </a:solidFill>
                <a:latin typeface="Arial" panose="020B0604020202020204" pitchFamily="34" charset="0"/>
                <a:cs typeface="Arial" panose="020B0604020202020204" pitchFamily="34" charset="0"/>
              </a:rPr>
              <a:t> qua so </a:t>
            </a:r>
            <a:r>
              <a:rPr lang="en-US" sz="3200" b="1" dirty="0" err="1">
                <a:solidFill>
                  <a:srgbClr val="FF0000"/>
                </a:solidFill>
                <a:latin typeface="Arial" panose="020B0604020202020204" pitchFamily="34" charset="0"/>
                <a:cs typeface="Arial" panose="020B0604020202020204" pitchFamily="34" charset="0"/>
              </a:rPr>
              <a:t>với</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hai</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điểm</a:t>
            </a:r>
            <a:r>
              <a:rPr lang="en-US" sz="3200" b="1" dirty="0">
                <a:solidFill>
                  <a:srgbClr val="FF0000"/>
                </a:solidFill>
                <a:latin typeface="Arial" panose="020B0604020202020204" pitchFamily="34" charset="0"/>
                <a:cs typeface="Arial" panose="020B0604020202020204" pitchFamily="34" charset="0"/>
              </a:rPr>
              <a:t> A </a:t>
            </a:r>
            <a:r>
              <a:rPr lang="en-US" sz="3200" b="1" dirty="0" err="1">
                <a:solidFill>
                  <a:srgbClr val="FF0000"/>
                </a:solidFill>
                <a:latin typeface="Arial" panose="020B0604020202020204" pitchFamily="34" charset="0"/>
                <a:cs typeface="Arial" panose="020B0604020202020204" pitchFamily="34" charset="0"/>
              </a:rPr>
              <a:t>và</a:t>
            </a:r>
            <a:r>
              <a:rPr lang="en-US" sz="3200" b="1" dirty="0">
                <a:solidFill>
                  <a:srgbClr val="FF0000"/>
                </a:solidFill>
                <a:latin typeface="Arial" panose="020B0604020202020204" pitchFamily="34" charset="0"/>
                <a:cs typeface="Arial" panose="020B0604020202020204" pitchFamily="34" charset="0"/>
              </a:rPr>
              <a:t> B? </a:t>
            </a:r>
          </a:p>
        </p:txBody>
      </p:sp>
      <p:grpSp>
        <p:nvGrpSpPr>
          <p:cNvPr id="8" name="Group 7">
            <a:extLst>
              <a:ext uri="{FF2B5EF4-FFF2-40B4-BE49-F238E27FC236}">
                <a16:creationId xmlns:a16="http://schemas.microsoft.com/office/drawing/2014/main" xmlns="" id="{0CE540D8-0997-42EF-AF5C-ABD95C26057A}"/>
              </a:ext>
            </a:extLst>
          </p:cNvPr>
          <p:cNvGrpSpPr/>
          <p:nvPr/>
        </p:nvGrpSpPr>
        <p:grpSpPr>
          <a:xfrm>
            <a:off x="232012" y="5239678"/>
            <a:ext cx="11465998" cy="1200329"/>
            <a:chOff x="232012" y="5239678"/>
            <a:chExt cx="11465998" cy="1200329"/>
          </a:xfrm>
        </p:grpSpPr>
        <p:sp>
          <p:nvSpPr>
            <p:cNvPr id="9" name="Arrow: Right 5">
              <a:extLst>
                <a:ext uri="{FF2B5EF4-FFF2-40B4-BE49-F238E27FC236}">
                  <a16:creationId xmlns:a16="http://schemas.microsoft.com/office/drawing/2014/main" xmlns="" id="{EE018DC4-7286-432D-8304-A1754241F5F2}"/>
                </a:ext>
              </a:extLst>
            </p:cNvPr>
            <p:cNvSpPr/>
            <p:nvPr/>
          </p:nvSpPr>
          <p:spPr>
            <a:xfrm>
              <a:off x="232012" y="5418161"/>
              <a:ext cx="900752" cy="368490"/>
            </a:xfrm>
            <a:prstGeom prst="rightArrow">
              <a:avLst/>
            </a:prstGeom>
            <a:solidFill>
              <a:srgbClr val="1006D8"/>
            </a:solidFill>
            <a:ln>
              <a:solidFill>
                <a:srgbClr val="1006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xmlns="" id="{B57249CD-F63B-45D2-AC24-5DCE73C071E1}"/>
                </a:ext>
              </a:extLst>
            </p:cNvPr>
            <p:cNvSpPr txBox="1"/>
            <p:nvPr/>
          </p:nvSpPr>
          <p:spPr>
            <a:xfrm>
              <a:off x="1294229" y="5239678"/>
              <a:ext cx="10403781" cy="1200329"/>
            </a:xfrm>
            <a:prstGeom prst="rect">
              <a:avLst/>
            </a:prstGeom>
            <a:noFill/>
          </p:spPr>
          <p:txBody>
            <a:bodyPr wrap="square" rtlCol="0">
              <a:spAutoFit/>
            </a:bodyPr>
            <a:lstStyle/>
            <a:p>
              <a:r>
                <a:rPr lang="en-US" sz="3600" b="1" dirty="0" err="1">
                  <a:solidFill>
                    <a:srgbClr val="FF0000"/>
                  </a:solidFill>
                  <a:latin typeface="Arial" panose="020B0604020202020204" pitchFamily="34" charset="0"/>
                  <a:cs typeface="Arial" panose="020B0604020202020204" pitchFamily="34" charset="0"/>
                </a:rPr>
                <a:t>Đáp</a:t>
              </a:r>
              <a:r>
                <a:rPr lang="en-US" sz="3600" b="1" dirty="0">
                  <a:solidFill>
                    <a:srgbClr val="FF0000"/>
                  </a:solidFill>
                  <a:latin typeface="Arial" panose="020B0604020202020204" pitchFamily="34" charset="0"/>
                  <a:cs typeface="Arial" panose="020B0604020202020204" pitchFamily="34" charset="0"/>
                </a:rPr>
                <a:t> </a:t>
              </a:r>
              <a:r>
                <a:rPr lang="en-US" sz="3600" b="1" dirty="0" err="1">
                  <a:solidFill>
                    <a:srgbClr val="FF0000"/>
                  </a:solidFill>
                  <a:latin typeface="Arial" panose="020B0604020202020204" pitchFamily="34" charset="0"/>
                  <a:cs typeface="Arial" panose="020B0604020202020204" pitchFamily="34" charset="0"/>
                </a:rPr>
                <a:t>án</a:t>
              </a:r>
              <a:r>
                <a:rPr lang="en-US" sz="3600" b="1" dirty="0">
                  <a:solidFill>
                    <a:srgbClr val="FF0000"/>
                  </a:solidFill>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Những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điểm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mà</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người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xe</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đạp</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đi</a:t>
              </a:r>
              <a:r>
                <a:rPr lang="en-US" sz="3600" dirty="0">
                  <a:latin typeface="Arial" panose="020B0604020202020204" pitchFamily="34" charset="0"/>
                  <a:cs typeface="Arial" panose="020B0604020202020204" pitchFamily="34" charset="0"/>
                </a:rPr>
                <a:t> qua </a:t>
              </a:r>
              <a:r>
                <a:rPr lang="en-US" sz="3600" dirty="0" err="1">
                  <a:latin typeface="Arial" panose="020B0604020202020204" pitchFamily="34" charset="0"/>
                  <a:cs typeface="Arial" panose="020B0604020202020204" pitchFamily="34" charset="0"/>
                </a:rPr>
                <a:t>đều</a:t>
              </a:r>
              <a:r>
                <a:rPr lang="en-US" sz="3600" dirty="0">
                  <a:latin typeface="Arial" panose="020B0604020202020204" pitchFamily="34" charset="0"/>
                  <a:cs typeface="Arial" panose="020B0604020202020204" pitchFamily="34" charset="0"/>
                </a:rPr>
                <a:t> </a:t>
              </a:r>
              <a:r>
                <a:rPr lang="en-US" sz="3600" dirty="0" err="1">
                  <a:solidFill>
                    <a:srgbClr val="1006D8"/>
                  </a:solidFill>
                  <a:latin typeface="Arial" panose="020B0604020202020204" pitchFamily="34" charset="0"/>
                  <a:cs typeface="Arial" panose="020B0604020202020204" pitchFamily="34" charset="0"/>
                </a:rPr>
                <a:t>nằm</a:t>
              </a:r>
              <a:r>
                <a:rPr lang="en-US" sz="3600" dirty="0">
                  <a:solidFill>
                    <a:srgbClr val="1006D8"/>
                  </a:solidFill>
                  <a:latin typeface="Arial" panose="020B0604020202020204" pitchFamily="34" charset="0"/>
                  <a:cs typeface="Arial" panose="020B0604020202020204" pitchFamily="34" charset="0"/>
                </a:rPr>
                <a:t> </a:t>
              </a:r>
              <a:r>
                <a:rPr lang="en-US" sz="3600" dirty="0" err="1">
                  <a:solidFill>
                    <a:srgbClr val="1006D8"/>
                  </a:solidFill>
                  <a:latin typeface="Arial" panose="020B0604020202020204" pitchFamily="34" charset="0"/>
                  <a:cs typeface="Arial" panose="020B0604020202020204" pitchFamily="34" charset="0"/>
                </a:rPr>
                <a:t>giữa</a:t>
              </a:r>
              <a:r>
                <a:rPr lang="en-US" sz="3600" dirty="0">
                  <a:solidFill>
                    <a:srgbClr val="1006D8"/>
                  </a:solidFill>
                  <a:latin typeface="Arial" panose="020B0604020202020204" pitchFamily="34" charset="0"/>
                  <a:cs typeface="Arial" panose="020B0604020202020204" pitchFamily="34" charset="0"/>
                </a:rPr>
                <a:t> </a:t>
              </a:r>
              <a:r>
                <a:rPr lang="en-US" sz="3600" dirty="0" err="1">
                  <a:solidFill>
                    <a:srgbClr val="1006D8"/>
                  </a:solidFill>
                  <a:latin typeface="Arial" panose="020B0604020202020204" pitchFamily="34" charset="0"/>
                  <a:cs typeface="Arial" panose="020B0604020202020204" pitchFamily="34" charset="0"/>
                </a:rPr>
                <a:t>hai</a:t>
              </a:r>
              <a:r>
                <a:rPr lang="en-US" sz="3600" dirty="0">
                  <a:solidFill>
                    <a:srgbClr val="1006D8"/>
                  </a:solidFill>
                  <a:latin typeface="Arial" panose="020B0604020202020204" pitchFamily="34" charset="0"/>
                  <a:cs typeface="Arial" panose="020B0604020202020204" pitchFamily="34" charset="0"/>
                </a:rPr>
                <a:t> </a:t>
              </a:r>
              <a:r>
                <a:rPr lang="en-US" sz="3600" dirty="0" err="1">
                  <a:solidFill>
                    <a:srgbClr val="1006D8"/>
                  </a:solidFill>
                  <a:latin typeface="Arial" panose="020B0604020202020204" pitchFamily="34" charset="0"/>
                  <a:cs typeface="Arial" panose="020B0604020202020204" pitchFamily="34" charset="0"/>
                </a:rPr>
                <a:t>điểm</a:t>
              </a:r>
              <a:r>
                <a:rPr lang="en-US" sz="3600" dirty="0">
                  <a:solidFill>
                    <a:srgbClr val="1006D8"/>
                  </a:solidFill>
                  <a:latin typeface="Arial" panose="020B0604020202020204" pitchFamily="34" charset="0"/>
                  <a:cs typeface="Arial" panose="020B0604020202020204" pitchFamily="34" charset="0"/>
                </a:rPr>
                <a:t> A </a:t>
              </a:r>
              <a:r>
                <a:rPr lang="en-US" sz="3600" dirty="0" err="1">
                  <a:solidFill>
                    <a:srgbClr val="1006D8"/>
                  </a:solidFill>
                  <a:latin typeface="Arial" panose="020B0604020202020204" pitchFamily="34" charset="0"/>
                  <a:cs typeface="Arial" panose="020B0604020202020204" pitchFamily="34" charset="0"/>
                </a:rPr>
                <a:t>và</a:t>
              </a:r>
              <a:r>
                <a:rPr lang="en-US" sz="3600" dirty="0">
                  <a:solidFill>
                    <a:srgbClr val="1006D8"/>
                  </a:solidFill>
                  <a:latin typeface="Arial" panose="020B0604020202020204" pitchFamily="34" charset="0"/>
                  <a:cs typeface="Arial" panose="020B0604020202020204" pitchFamily="34" charset="0"/>
                </a:rPr>
                <a:t> B</a:t>
              </a:r>
              <a:r>
                <a:rPr lang="en-US" sz="3600" dirty="0">
                  <a:latin typeface="Arial" panose="020B0604020202020204" pitchFamily="34" charset="0"/>
                  <a:cs typeface="Arial" panose="020B0604020202020204" pitchFamily="34" charset="0"/>
                </a:rPr>
                <a:t>.</a:t>
              </a:r>
              <a:endParaRPr lang="en-US" sz="3600" b="1" dirty="0">
                <a:solidFill>
                  <a:srgbClr val="FF0000"/>
                </a:solidFill>
                <a:latin typeface="Arial" panose="020B0604020202020204" pitchFamily="34" charset="0"/>
                <a:cs typeface="Arial" panose="020B0604020202020204" pitchFamily="34" charset="0"/>
              </a:endParaRPr>
            </a:p>
          </p:txBody>
        </p:sp>
      </p:grpSp>
      <p:grpSp>
        <p:nvGrpSpPr>
          <p:cNvPr id="11" name="Group 10">
            <a:extLst>
              <a:ext uri="{FF2B5EF4-FFF2-40B4-BE49-F238E27FC236}">
                <a16:creationId xmlns:a16="http://schemas.microsoft.com/office/drawing/2014/main" xmlns="" id="{E16EE106-D3F6-4E07-8ECD-7ED57D3FC30A}"/>
              </a:ext>
            </a:extLst>
          </p:cNvPr>
          <p:cNvGrpSpPr/>
          <p:nvPr/>
        </p:nvGrpSpPr>
        <p:grpSpPr>
          <a:xfrm>
            <a:off x="570375" y="1085899"/>
            <a:ext cx="10472763" cy="2813366"/>
            <a:chOff x="570375" y="818613"/>
            <a:chExt cx="11237312" cy="2841200"/>
          </a:xfrm>
        </p:grpSpPr>
        <p:pic>
          <p:nvPicPr>
            <p:cNvPr id="12" name="Picture 11">
              <a:extLst>
                <a:ext uri="{FF2B5EF4-FFF2-40B4-BE49-F238E27FC236}">
                  <a16:creationId xmlns:a16="http://schemas.microsoft.com/office/drawing/2014/main" xmlns="" id="{1D4DA662-F834-4788-B7FA-0FC0BB2868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0375" y="818613"/>
              <a:ext cx="11237312" cy="2841200"/>
            </a:xfrm>
            <a:prstGeom prst="rect">
              <a:avLst/>
            </a:prstGeom>
          </p:spPr>
        </p:pic>
        <p:cxnSp>
          <p:nvCxnSpPr>
            <p:cNvPr id="13" name="Straight Connector 12">
              <a:extLst>
                <a:ext uri="{FF2B5EF4-FFF2-40B4-BE49-F238E27FC236}">
                  <a16:creationId xmlns:a16="http://schemas.microsoft.com/office/drawing/2014/main" xmlns="" id="{BDF10358-7815-4256-AEB1-A433B0C122C4}"/>
                </a:ext>
              </a:extLst>
            </p:cNvPr>
            <p:cNvCxnSpPr/>
            <p:nvPr/>
          </p:nvCxnSpPr>
          <p:spPr>
            <a:xfrm>
              <a:off x="1524000" y="2703443"/>
              <a:ext cx="8481391" cy="0"/>
            </a:xfrm>
            <a:prstGeom prst="line">
              <a:avLst/>
            </a:prstGeom>
            <a:ln w="4445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72149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cxnSp>
        <p:nvCxnSpPr>
          <p:cNvPr id="6" name="Straight Connector 5">
            <a:extLst>
              <a:ext uri="{FF2B5EF4-FFF2-40B4-BE49-F238E27FC236}">
                <a16:creationId xmlns:a16="http://schemas.microsoft.com/office/drawing/2014/main" xmlns="" id="{448F900F-37CD-41C2-9F79-D9CAEC3D54CD}"/>
              </a:ext>
            </a:extLst>
          </p:cNvPr>
          <p:cNvCxnSpPr>
            <a:cxnSpLocks/>
          </p:cNvCxnSpPr>
          <p:nvPr/>
        </p:nvCxnSpPr>
        <p:spPr>
          <a:xfrm>
            <a:off x="7399606" y="1491177"/>
            <a:ext cx="3742006" cy="0"/>
          </a:xfrm>
          <a:prstGeom prst="line">
            <a:avLst/>
          </a:prstGeom>
          <a:ln w="6350">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xmlns="" id="{EC29AD45-9BAA-4454-9A04-DA4BDEF9D6C0}"/>
              </a:ext>
            </a:extLst>
          </p:cNvPr>
          <p:cNvCxnSpPr>
            <a:cxnSpLocks/>
          </p:cNvCxnSpPr>
          <p:nvPr/>
        </p:nvCxnSpPr>
        <p:spPr>
          <a:xfrm>
            <a:off x="7920111" y="1506678"/>
            <a:ext cx="1771357" cy="11721"/>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xmlns="" id="{6DC93363-CB5F-47ED-BB80-6F3572F37B18}"/>
              </a:ext>
            </a:extLst>
          </p:cNvPr>
          <p:cNvGrpSpPr/>
          <p:nvPr/>
        </p:nvGrpSpPr>
        <p:grpSpPr>
          <a:xfrm>
            <a:off x="7751298" y="1041013"/>
            <a:ext cx="422031" cy="506436"/>
            <a:chOff x="7751298" y="886267"/>
            <a:chExt cx="422031" cy="506436"/>
          </a:xfrm>
        </p:grpSpPr>
        <p:sp>
          <p:nvSpPr>
            <p:cNvPr id="9" name="Flowchart: Connector 8">
              <a:extLst>
                <a:ext uri="{FF2B5EF4-FFF2-40B4-BE49-F238E27FC236}">
                  <a16:creationId xmlns:a16="http://schemas.microsoft.com/office/drawing/2014/main" xmlns="" id="{0631A222-DFEB-4E5E-B52F-A35E286262AB}"/>
                </a:ext>
              </a:extLst>
            </p:cNvPr>
            <p:cNvSpPr/>
            <p:nvPr/>
          </p:nvSpPr>
          <p:spPr>
            <a:xfrm>
              <a:off x="7877908" y="1280162"/>
              <a:ext cx="112541" cy="112541"/>
            </a:xfrm>
            <a:prstGeom prst="flowChartConnector">
              <a:avLst/>
            </a:prstGeom>
            <a:solidFill>
              <a:srgbClr val="1006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xmlns="" id="{C28187C3-68B2-443C-A3BE-9C6FD1098958}"/>
                </a:ext>
              </a:extLst>
            </p:cNvPr>
            <p:cNvSpPr txBox="1"/>
            <p:nvPr/>
          </p:nvSpPr>
          <p:spPr>
            <a:xfrm>
              <a:off x="7751298" y="886267"/>
              <a:ext cx="422031" cy="461665"/>
            </a:xfrm>
            <a:prstGeom prst="rect">
              <a:avLst/>
            </a:prstGeom>
            <a:noFill/>
          </p:spPr>
          <p:txBody>
            <a:bodyPr wrap="square" rtlCol="0">
              <a:spAutoFit/>
            </a:bodyPr>
            <a:lstStyle/>
            <a:p>
              <a:r>
                <a:rPr lang="en-US" sz="2400" dirty="0"/>
                <a:t>A</a:t>
              </a:r>
            </a:p>
          </p:txBody>
        </p:sp>
      </p:grpSp>
      <p:grpSp>
        <p:nvGrpSpPr>
          <p:cNvPr id="11" name="Group 10">
            <a:extLst>
              <a:ext uri="{FF2B5EF4-FFF2-40B4-BE49-F238E27FC236}">
                <a16:creationId xmlns:a16="http://schemas.microsoft.com/office/drawing/2014/main" xmlns="" id="{E6658012-647A-433A-A96E-28FEB991BCDF}"/>
              </a:ext>
            </a:extLst>
          </p:cNvPr>
          <p:cNvGrpSpPr/>
          <p:nvPr/>
        </p:nvGrpSpPr>
        <p:grpSpPr>
          <a:xfrm>
            <a:off x="8536743" y="1052962"/>
            <a:ext cx="422031" cy="506209"/>
            <a:chOff x="8536743" y="898216"/>
            <a:chExt cx="422031" cy="506209"/>
          </a:xfrm>
        </p:grpSpPr>
        <p:sp>
          <p:nvSpPr>
            <p:cNvPr id="12" name="Flowchart: Connector 11">
              <a:extLst>
                <a:ext uri="{FF2B5EF4-FFF2-40B4-BE49-F238E27FC236}">
                  <a16:creationId xmlns:a16="http://schemas.microsoft.com/office/drawing/2014/main" xmlns="" id="{2E9CC68B-80D4-477C-9C01-E9B21380B316}"/>
                </a:ext>
              </a:extLst>
            </p:cNvPr>
            <p:cNvSpPr/>
            <p:nvPr/>
          </p:nvSpPr>
          <p:spPr>
            <a:xfrm>
              <a:off x="8635218" y="1291884"/>
              <a:ext cx="112541" cy="112541"/>
            </a:xfrm>
            <a:prstGeom prst="flowChartConnector">
              <a:avLst/>
            </a:prstGeom>
            <a:solidFill>
              <a:srgbClr val="1006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xmlns="" id="{6DB48CB5-5DC5-4CCD-A472-A9D846AE85DA}"/>
                </a:ext>
              </a:extLst>
            </p:cNvPr>
            <p:cNvSpPr txBox="1"/>
            <p:nvPr/>
          </p:nvSpPr>
          <p:spPr>
            <a:xfrm>
              <a:off x="8536743" y="898216"/>
              <a:ext cx="422031" cy="461665"/>
            </a:xfrm>
            <a:prstGeom prst="rect">
              <a:avLst/>
            </a:prstGeom>
            <a:noFill/>
          </p:spPr>
          <p:txBody>
            <a:bodyPr wrap="square" rtlCol="0">
              <a:spAutoFit/>
            </a:bodyPr>
            <a:lstStyle/>
            <a:p>
              <a:r>
                <a:rPr lang="en-US" sz="2400" dirty="0"/>
                <a:t>C</a:t>
              </a:r>
            </a:p>
          </p:txBody>
        </p:sp>
      </p:grpSp>
      <p:grpSp>
        <p:nvGrpSpPr>
          <p:cNvPr id="14" name="Group 13">
            <a:extLst>
              <a:ext uri="{FF2B5EF4-FFF2-40B4-BE49-F238E27FC236}">
                <a16:creationId xmlns:a16="http://schemas.microsoft.com/office/drawing/2014/main" xmlns="" id="{184278D3-858D-4A73-80D2-0CD33BB3AB95}"/>
              </a:ext>
            </a:extLst>
          </p:cNvPr>
          <p:cNvGrpSpPr/>
          <p:nvPr/>
        </p:nvGrpSpPr>
        <p:grpSpPr>
          <a:xfrm>
            <a:off x="9550790" y="1022479"/>
            <a:ext cx="422031" cy="536691"/>
            <a:chOff x="9550790" y="867733"/>
            <a:chExt cx="422031" cy="536691"/>
          </a:xfrm>
        </p:grpSpPr>
        <p:sp>
          <p:nvSpPr>
            <p:cNvPr id="15" name="Flowchart: Connector 14">
              <a:extLst>
                <a:ext uri="{FF2B5EF4-FFF2-40B4-BE49-F238E27FC236}">
                  <a16:creationId xmlns:a16="http://schemas.microsoft.com/office/drawing/2014/main" xmlns="" id="{560A7418-4E6C-4923-AFFF-A31E4988806B}"/>
                </a:ext>
              </a:extLst>
            </p:cNvPr>
            <p:cNvSpPr/>
            <p:nvPr/>
          </p:nvSpPr>
          <p:spPr>
            <a:xfrm>
              <a:off x="9649265" y="1291883"/>
              <a:ext cx="112541" cy="112541"/>
            </a:xfrm>
            <a:prstGeom prst="flowChartConnector">
              <a:avLst/>
            </a:prstGeom>
            <a:solidFill>
              <a:srgbClr val="1006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xmlns="" id="{B0B234D6-FD64-4FFA-9AE6-906ACD7E952E}"/>
                </a:ext>
              </a:extLst>
            </p:cNvPr>
            <p:cNvSpPr txBox="1"/>
            <p:nvPr/>
          </p:nvSpPr>
          <p:spPr>
            <a:xfrm>
              <a:off x="9550790" y="867733"/>
              <a:ext cx="422031" cy="461665"/>
            </a:xfrm>
            <a:prstGeom prst="rect">
              <a:avLst/>
            </a:prstGeom>
            <a:noFill/>
          </p:spPr>
          <p:txBody>
            <a:bodyPr wrap="square" rtlCol="0">
              <a:spAutoFit/>
            </a:bodyPr>
            <a:lstStyle/>
            <a:p>
              <a:r>
                <a:rPr lang="en-US" sz="2400" dirty="0"/>
                <a:t>B</a:t>
              </a:r>
            </a:p>
          </p:txBody>
        </p:sp>
      </p:grpSp>
      <p:grpSp>
        <p:nvGrpSpPr>
          <p:cNvPr id="17" name="Group 16">
            <a:extLst>
              <a:ext uri="{FF2B5EF4-FFF2-40B4-BE49-F238E27FC236}">
                <a16:creationId xmlns:a16="http://schemas.microsoft.com/office/drawing/2014/main" xmlns="" id="{AE114D64-21A1-4A3E-B2FF-27A2C84F2B8E}"/>
              </a:ext>
            </a:extLst>
          </p:cNvPr>
          <p:cNvGrpSpPr/>
          <p:nvPr/>
        </p:nvGrpSpPr>
        <p:grpSpPr>
          <a:xfrm>
            <a:off x="10445262" y="1064461"/>
            <a:ext cx="422031" cy="501743"/>
            <a:chOff x="10445262" y="909715"/>
            <a:chExt cx="422031" cy="501743"/>
          </a:xfrm>
        </p:grpSpPr>
        <p:sp>
          <p:nvSpPr>
            <p:cNvPr id="18" name="Flowchart: Connector 17">
              <a:extLst>
                <a:ext uri="{FF2B5EF4-FFF2-40B4-BE49-F238E27FC236}">
                  <a16:creationId xmlns:a16="http://schemas.microsoft.com/office/drawing/2014/main" xmlns="" id="{1759DC1C-2AED-4984-8E92-8AABD33AC4AB}"/>
                </a:ext>
              </a:extLst>
            </p:cNvPr>
            <p:cNvSpPr/>
            <p:nvPr/>
          </p:nvSpPr>
          <p:spPr>
            <a:xfrm>
              <a:off x="10543737" y="1298917"/>
              <a:ext cx="112541" cy="112541"/>
            </a:xfrm>
            <a:prstGeom prst="flowChartConnector">
              <a:avLst/>
            </a:prstGeom>
            <a:solidFill>
              <a:srgbClr val="1006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xmlns="" id="{5974AB07-E23D-4211-BA84-A93C7CF534A6}"/>
                </a:ext>
              </a:extLst>
            </p:cNvPr>
            <p:cNvSpPr txBox="1"/>
            <p:nvPr/>
          </p:nvSpPr>
          <p:spPr>
            <a:xfrm>
              <a:off x="10445262" y="909715"/>
              <a:ext cx="422031" cy="461665"/>
            </a:xfrm>
            <a:prstGeom prst="rect">
              <a:avLst/>
            </a:prstGeom>
            <a:noFill/>
          </p:spPr>
          <p:txBody>
            <a:bodyPr wrap="square" rtlCol="0">
              <a:spAutoFit/>
            </a:bodyPr>
            <a:lstStyle/>
            <a:p>
              <a:r>
                <a:rPr lang="en-US" sz="2400" dirty="0"/>
                <a:t>D</a:t>
              </a:r>
            </a:p>
          </p:txBody>
        </p:sp>
      </p:grpSp>
      <p:sp>
        <p:nvSpPr>
          <p:cNvPr id="20" name="TextBox 19">
            <a:extLst>
              <a:ext uri="{FF2B5EF4-FFF2-40B4-BE49-F238E27FC236}">
                <a16:creationId xmlns:a16="http://schemas.microsoft.com/office/drawing/2014/main" xmlns="" id="{71324310-16B3-4AC8-9D2F-E2AF39CB4C3D}"/>
              </a:ext>
            </a:extLst>
          </p:cNvPr>
          <p:cNvSpPr txBox="1"/>
          <p:nvPr/>
        </p:nvSpPr>
        <p:spPr>
          <a:xfrm>
            <a:off x="98476" y="596841"/>
            <a:ext cx="7060807"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HĐ2: Cho </a:t>
            </a:r>
            <a:r>
              <a:rPr lang="en-US" sz="3200" b="1" dirty="0" err="1">
                <a:solidFill>
                  <a:srgbClr val="FF0000"/>
                </a:solidFill>
                <a:latin typeface="Arial" panose="020B0604020202020204" pitchFamily="34" charset="0"/>
                <a:cs typeface="Arial" panose="020B0604020202020204" pitchFamily="34" charset="0"/>
              </a:rPr>
              <a:t>hai</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điểm</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phân</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biệt</a:t>
            </a:r>
            <a:r>
              <a:rPr lang="en-US" sz="3200" b="1" dirty="0">
                <a:solidFill>
                  <a:srgbClr val="FF0000"/>
                </a:solidFill>
                <a:latin typeface="Arial" panose="020B0604020202020204" pitchFamily="34" charset="0"/>
                <a:cs typeface="Arial" panose="020B0604020202020204" pitchFamily="34" charset="0"/>
              </a:rPr>
              <a:t> A </a:t>
            </a:r>
            <a:r>
              <a:rPr lang="en-US" sz="3200" b="1" dirty="0" err="1">
                <a:solidFill>
                  <a:srgbClr val="FF0000"/>
                </a:solidFill>
                <a:latin typeface="Arial" panose="020B0604020202020204" pitchFamily="34" charset="0"/>
                <a:cs typeface="Arial" panose="020B0604020202020204" pitchFamily="34" charset="0"/>
              </a:rPr>
              <a:t>và</a:t>
            </a:r>
            <a:r>
              <a:rPr lang="en-US" sz="3200" b="1" dirty="0">
                <a:solidFill>
                  <a:srgbClr val="FF0000"/>
                </a:solidFill>
                <a:latin typeface="Arial" panose="020B0604020202020204" pitchFamily="34" charset="0"/>
                <a:cs typeface="Arial" panose="020B0604020202020204" pitchFamily="34" charset="0"/>
              </a:rPr>
              <a:t> B</a:t>
            </a:r>
          </a:p>
        </p:txBody>
      </p:sp>
      <p:sp>
        <p:nvSpPr>
          <p:cNvPr id="21" name="TextBox 20">
            <a:extLst>
              <a:ext uri="{FF2B5EF4-FFF2-40B4-BE49-F238E27FC236}">
                <a16:creationId xmlns:a16="http://schemas.microsoft.com/office/drawing/2014/main" xmlns="" id="{81AF5707-1F50-4A96-BF5E-23D131EA4FD8}"/>
              </a:ext>
            </a:extLst>
          </p:cNvPr>
          <p:cNvSpPr txBox="1"/>
          <p:nvPr/>
        </p:nvSpPr>
        <p:spPr>
          <a:xfrm>
            <a:off x="384313" y="2156265"/>
            <a:ext cx="5875810" cy="584775"/>
          </a:xfrm>
          <a:prstGeom prst="rect">
            <a:avLst/>
          </a:prstGeom>
          <a:noFill/>
        </p:spPr>
        <p:txBody>
          <a:bodyPr wrap="square" rtlCol="0">
            <a:spAutoFit/>
          </a:bodyPr>
          <a:lstStyle/>
          <a:p>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Lấy</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điểm</a:t>
            </a:r>
            <a:r>
              <a:rPr lang="en-US" sz="3200" dirty="0">
                <a:latin typeface="Arial" panose="020B0604020202020204" pitchFamily="34" charset="0"/>
                <a:cs typeface="Arial" panose="020B0604020202020204" pitchFamily="34" charset="0"/>
              </a:rPr>
              <a:t> C </a:t>
            </a:r>
            <a:r>
              <a:rPr lang="en-US" sz="3200" dirty="0" err="1">
                <a:latin typeface="Arial" panose="020B0604020202020204" pitchFamily="34" charset="0"/>
                <a:cs typeface="Arial" panose="020B0604020202020204" pitchFamily="34" charset="0"/>
              </a:rPr>
              <a:t>nằm</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giữa</a:t>
            </a:r>
            <a:r>
              <a:rPr lang="en-US" sz="3200" dirty="0">
                <a:latin typeface="Arial" panose="020B0604020202020204" pitchFamily="34" charset="0"/>
                <a:cs typeface="Arial" panose="020B0604020202020204" pitchFamily="34" charset="0"/>
              </a:rPr>
              <a:t> A </a:t>
            </a:r>
            <a:r>
              <a:rPr lang="en-US" sz="3200" dirty="0" err="1">
                <a:latin typeface="Arial" panose="020B0604020202020204" pitchFamily="34" charset="0"/>
                <a:cs typeface="Arial" panose="020B0604020202020204" pitchFamily="34" charset="0"/>
              </a:rPr>
              <a:t>và</a:t>
            </a:r>
            <a:r>
              <a:rPr lang="en-US" sz="3200" dirty="0">
                <a:latin typeface="Arial" panose="020B0604020202020204" pitchFamily="34" charset="0"/>
                <a:cs typeface="Arial" panose="020B0604020202020204" pitchFamily="34" charset="0"/>
              </a:rPr>
              <a:t> B</a:t>
            </a:r>
          </a:p>
        </p:txBody>
      </p:sp>
      <p:sp>
        <p:nvSpPr>
          <p:cNvPr id="22" name="TextBox 21">
            <a:extLst>
              <a:ext uri="{FF2B5EF4-FFF2-40B4-BE49-F238E27FC236}">
                <a16:creationId xmlns:a16="http://schemas.microsoft.com/office/drawing/2014/main" xmlns="" id="{AFD5F621-35EC-4C6D-AC8E-EBF6FAB1650A}"/>
              </a:ext>
            </a:extLst>
          </p:cNvPr>
          <p:cNvSpPr txBox="1"/>
          <p:nvPr/>
        </p:nvSpPr>
        <p:spPr>
          <a:xfrm>
            <a:off x="384312" y="2899508"/>
            <a:ext cx="8250905" cy="584775"/>
          </a:xfrm>
          <a:prstGeom prst="rect">
            <a:avLst/>
          </a:prstGeom>
          <a:noFill/>
        </p:spPr>
        <p:txBody>
          <a:bodyPr wrap="square" rtlCol="0">
            <a:spAutoFit/>
          </a:bodyPr>
          <a:lstStyle/>
          <a:p>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Lấy</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điểm</a:t>
            </a:r>
            <a:r>
              <a:rPr lang="en-US" sz="3200" dirty="0">
                <a:latin typeface="Arial" panose="020B0604020202020204" pitchFamily="34" charset="0"/>
                <a:cs typeface="Arial" panose="020B0604020202020204" pitchFamily="34" charset="0"/>
              </a:rPr>
              <a:t> D </a:t>
            </a:r>
            <a:r>
              <a:rPr lang="en-US" sz="3200" dirty="0" err="1">
                <a:latin typeface="Arial" panose="020B0604020202020204" pitchFamily="34" charset="0"/>
                <a:cs typeface="Arial" panose="020B0604020202020204" pitchFamily="34" charset="0"/>
              </a:rPr>
              <a:t>nằm</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khác</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phía</a:t>
            </a:r>
            <a:r>
              <a:rPr lang="en-US" sz="3200" dirty="0">
                <a:latin typeface="Arial" panose="020B0604020202020204" pitchFamily="34" charset="0"/>
                <a:cs typeface="Arial" panose="020B0604020202020204" pitchFamily="34" charset="0"/>
              </a:rPr>
              <a:t> A </a:t>
            </a:r>
            <a:r>
              <a:rPr lang="en-US" sz="3200" dirty="0" err="1">
                <a:latin typeface="Arial" panose="020B0604020202020204" pitchFamily="34" charset="0"/>
                <a:cs typeface="Arial" panose="020B0604020202020204" pitchFamily="34" charset="0"/>
              </a:rPr>
              <a:t>đối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với</a:t>
            </a:r>
            <a:r>
              <a:rPr lang="en-US" sz="3200" dirty="0">
                <a:latin typeface="Arial" panose="020B0604020202020204" pitchFamily="34" charset="0"/>
                <a:cs typeface="Arial" panose="020B0604020202020204" pitchFamily="34" charset="0"/>
              </a:rPr>
              <a:t> B</a:t>
            </a:r>
          </a:p>
        </p:txBody>
      </p:sp>
      <p:sp>
        <p:nvSpPr>
          <p:cNvPr id="23" name="TextBox 22">
            <a:extLst>
              <a:ext uri="{FF2B5EF4-FFF2-40B4-BE49-F238E27FC236}">
                <a16:creationId xmlns:a16="http://schemas.microsoft.com/office/drawing/2014/main" xmlns="" id="{CC36359E-92B0-4868-A504-17A4071F95FC}"/>
              </a:ext>
            </a:extLst>
          </p:cNvPr>
          <p:cNvSpPr txBox="1"/>
          <p:nvPr/>
        </p:nvSpPr>
        <p:spPr>
          <a:xfrm>
            <a:off x="384311" y="3639364"/>
            <a:ext cx="11529393" cy="1569660"/>
          </a:xfrm>
          <a:prstGeom prst="rect">
            <a:avLst/>
          </a:prstGeom>
          <a:noFill/>
        </p:spPr>
        <p:txBody>
          <a:bodyPr wrap="square" rtlCol="0">
            <a:spAutoFit/>
          </a:bodyPr>
          <a:lstStyle/>
          <a:p>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Kẻ</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một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vạch</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thẳng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màu</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đen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bắt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đầu</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từ</a:t>
            </a:r>
            <a:r>
              <a:rPr lang="en-US" sz="3200" dirty="0">
                <a:latin typeface="Arial" panose="020B0604020202020204" pitchFamily="34" charset="0"/>
                <a:cs typeface="Arial" panose="020B0604020202020204" pitchFamily="34" charset="0"/>
              </a:rPr>
              <a:t> A </a:t>
            </a:r>
            <a:r>
              <a:rPr lang="en-US" sz="3200" dirty="0" err="1">
                <a:latin typeface="Arial" panose="020B0604020202020204" pitchFamily="34" charset="0"/>
                <a:cs typeface="Arial" panose="020B0604020202020204" pitchFamily="34" charset="0"/>
              </a:rPr>
              <a:t>và</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kết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thúc</a:t>
            </a:r>
            <a:r>
              <a:rPr lang="en-US" sz="3200" dirty="0">
                <a:latin typeface="Arial" panose="020B0604020202020204" pitchFamily="34" charset="0"/>
                <a:cs typeface="Arial" panose="020B0604020202020204" pitchFamily="34" charset="0"/>
              </a:rPr>
              <a:t> ở B. </a:t>
            </a:r>
            <a:r>
              <a:rPr lang="en-US" sz="3200" dirty="0" err="1">
                <a:latin typeface="Arial" panose="020B0604020202020204" pitchFamily="34" charset="0"/>
                <a:cs typeface="Arial" panose="020B0604020202020204" pitchFamily="34" charset="0"/>
              </a:rPr>
              <a:t>Em</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có</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nhận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xét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gì</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về</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vị</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trí</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của</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hai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điểm</a:t>
            </a:r>
            <a:r>
              <a:rPr lang="en-US" sz="3200" dirty="0">
                <a:latin typeface="Arial" panose="020B0604020202020204" pitchFamily="34" charset="0"/>
                <a:cs typeface="Arial" panose="020B0604020202020204" pitchFamily="34" charset="0"/>
              </a:rPr>
              <a:t> C </a:t>
            </a:r>
            <a:r>
              <a:rPr lang="en-US" sz="3200" dirty="0" err="1">
                <a:latin typeface="Arial" panose="020B0604020202020204" pitchFamily="34" charset="0"/>
                <a:cs typeface="Arial" panose="020B0604020202020204" pitchFamily="34" charset="0"/>
              </a:rPr>
              <a:t>và</a:t>
            </a:r>
            <a:r>
              <a:rPr lang="en-US" sz="3200" dirty="0">
                <a:latin typeface="Arial" panose="020B0604020202020204" pitchFamily="34" charset="0"/>
                <a:cs typeface="Arial" panose="020B0604020202020204" pitchFamily="34" charset="0"/>
              </a:rPr>
              <a:t> D </a:t>
            </a:r>
            <a:r>
              <a:rPr lang="en-US" sz="3200" dirty="0" err="1">
                <a:latin typeface="Arial" panose="020B0604020202020204" pitchFamily="34" charset="0"/>
                <a:cs typeface="Arial" panose="020B0604020202020204" pitchFamily="34" charset="0"/>
              </a:rPr>
              <a:t>đối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với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phần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vạch</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thẳng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màu</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đen</a:t>
            </a:r>
            <a:r>
              <a:rPr lang="en-US" sz="3200" dirty="0">
                <a:latin typeface="Arial" panose="020B0604020202020204" pitchFamily="34" charset="0"/>
                <a:cs typeface="Arial" panose="020B0604020202020204" pitchFamily="34" charset="0"/>
              </a:rPr>
              <a:t>?</a:t>
            </a:r>
          </a:p>
        </p:txBody>
      </p:sp>
      <p:sp>
        <p:nvSpPr>
          <p:cNvPr id="24" name="Arrow: Right 21">
            <a:extLst>
              <a:ext uri="{FF2B5EF4-FFF2-40B4-BE49-F238E27FC236}">
                <a16:creationId xmlns:a16="http://schemas.microsoft.com/office/drawing/2014/main" xmlns="" id="{FE05A6D1-FD24-4D5C-BA82-174402EA2323}"/>
              </a:ext>
            </a:extLst>
          </p:cNvPr>
          <p:cNvSpPr/>
          <p:nvPr/>
        </p:nvSpPr>
        <p:spPr>
          <a:xfrm>
            <a:off x="232012" y="5418161"/>
            <a:ext cx="900752" cy="368490"/>
          </a:xfrm>
          <a:prstGeom prst="rightArrow">
            <a:avLst/>
          </a:prstGeom>
          <a:solidFill>
            <a:srgbClr val="1006D8"/>
          </a:solidFill>
          <a:ln>
            <a:solidFill>
              <a:srgbClr val="1006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xmlns="" id="{F310E5ED-4DDD-428F-9277-81656F397B57}"/>
              </a:ext>
            </a:extLst>
          </p:cNvPr>
          <p:cNvSpPr txBox="1"/>
          <p:nvPr/>
        </p:nvSpPr>
        <p:spPr>
          <a:xfrm>
            <a:off x="1132764" y="5275055"/>
            <a:ext cx="10579489" cy="1077218"/>
          </a:xfrm>
          <a:prstGeom prst="rect">
            <a:avLst/>
          </a:prstGeom>
          <a:noFill/>
        </p:spPr>
        <p:txBody>
          <a:bodyPr wrap="square" rtlCol="0">
            <a:spAutoFit/>
          </a:bodyPr>
          <a:lstStyle/>
          <a:p>
            <a:r>
              <a:rPr lang="en-US" sz="3200" dirty="0" err="1">
                <a:solidFill>
                  <a:srgbClr val="FF0000"/>
                </a:solidFill>
                <a:latin typeface="Arial" panose="020B0604020202020204" pitchFamily="34" charset="0"/>
                <a:cs typeface="Arial" panose="020B0604020202020204" pitchFamily="34" charset="0"/>
              </a:rPr>
              <a:t>Điểm</a:t>
            </a:r>
            <a:r>
              <a:rPr lang="en-US" sz="3200" dirty="0">
                <a:solidFill>
                  <a:srgbClr val="FF0000"/>
                </a:solidFill>
                <a:latin typeface="Arial" panose="020B0604020202020204" pitchFamily="34" charset="0"/>
                <a:cs typeface="Arial" panose="020B0604020202020204" pitchFamily="34" charset="0"/>
              </a:rPr>
              <a:t> C </a:t>
            </a:r>
            <a:r>
              <a:rPr lang="en-US" sz="3200" dirty="0" err="1">
                <a:solidFill>
                  <a:srgbClr val="FF0000"/>
                </a:solidFill>
                <a:latin typeface="Arial" panose="020B0604020202020204" pitchFamily="34" charset="0"/>
                <a:cs typeface="Arial" panose="020B0604020202020204" pitchFamily="34" charset="0"/>
              </a:rPr>
              <a:t>nằm</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trên</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vạch</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thẳng</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màu</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đen</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điểm</a:t>
            </a:r>
            <a:r>
              <a:rPr lang="en-US" sz="3200" dirty="0">
                <a:solidFill>
                  <a:srgbClr val="FF0000"/>
                </a:solidFill>
                <a:latin typeface="Arial" panose="020B0604020202020204" pitchFamily="34" charset="0"/>
                <a:cs typeface="Arial" panose="020B0604020202020204" pitchFamily="34" charset="0"/>
              </a:rPr>
              <a:t> D </a:t>
            </a:r>
            <a:r>
              <a:rPr lang="en-US" sz="3200" dirty="0" err="1">
                <a:solidFill>
                  <a:srgbClr val="FF0000"/>
                </a:solidFill>
                <a:latin typeface="Arial" panose="020B0604020202020204" pitchFamily="34" charset="0"/>
                <a:cs typeface="Arial" panose="020B0604020202020204" pitchFamily="34" charset="0"/>
              </a:rPr>
              <a:t>nằm</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ngoài</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vạch</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thẳng</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màu</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đen</a:t>
            </a:r>
            <a:r>
              <a:rPr lang="en-US" sz="3200" dirty="0">
                <a:solidFill>
                  <a:srgbClr val="FF0000"/>
                </a:solidFill>
                <a:latin typeface="Arial" panose="020B0604020202020204" pitchFamily="34" charset="0"/>
                <a:cs typeface="Arial" panose="020B0604020202020204" pitchFamily="34" charset="0"/>
              </a:rPr>
              <a:t> </a:t>
            </a:r>
          </a:p>
        </p:txBody>
      </p:sp>
      <p:sp>
        <p:nvSpPr>
          <p:cNvPr id="26" name="TextBox 25">
            <a:extLst>
              <a:ext uri="{FF2B5EF4-FFF2-40B4-BE49-F238E27FC236}">
                <a16:creationId xmlns:a16="http://schemas.microsoft.com/office/drawing/2014/main" xmlns="" id="{2DF3B477-EB3D-4A6B-AA03-2BADCC570DD6}"/>
              </a:ext>
            </a:extLst>
          </p:cNvPr>
          <p:cNvSpPr txBox="1"/>
          <p:nvPr/>
        </p:nvSpPr>
        <p:spPr>
          <a:xfrm>
            <a:off x="8286114" y="1781088"/>
            <a:ext cx="1771356" cy="523220"/>
          </a:xfrm>
          <a:prstGeom prst="rect">
            <a:avLst/>
          </a:prstGeom>
          <a:noFill/>
        </p:spPr>
        <p:txBody>
          <a:bodyPr wrap="square">
            <a:spAutoFit/>
          </a:bodyPr>
          <a:lstStyle/>
          <a:p>
            <a:r>
              <a:rPr lang="en-US" sz="2800" dirty="0" err="1">
                <a:solidFill>
                  <a:srgbClr val="FF0000"/>
                </a:solidFill>
                <a:latin typeface="Arial" panose="020B0604020202020204" pitchFamily="34" charset="0"/>
                <a:cs typeface="Arial" panose="020B0604020202020204" pitchFamily="34" charset="0"/>
              </a:rPr>
              <a:t>Hình</a:t>
            </a:r>
            <a:r>
              <a:rPr lang="en-US" sz="2800" dirty="0">
                <a:solidFill>
                  <a:srgbClr val="FF0000"/>
                </a:solidFill>
                <a:latin typeface="Arial" panose="020B0604020202020204" pitchFamily="34" charset="0"/>
                <a:cs typeface="Arial" panose="020B0604020202020204" pitchFamily="34" charset="0"/>
              </a:rPr>
              <a:t> 8.24</a:t>
            </a:r>
            <a:endParaRPr lang="en-US" sz="2800" dirty="0">
              <a:solidFill>
                <a:srgbClr val="FF0000"/>
              </a:solidFill>
            </a:endParaRPr>
          </a:p>
        </p:txBody>
      </p:sp>
    </p:spTree>
    <p:extLst>
      <p:ext uri="{BB962C8B-B14F-4D97-AF65-F5344CB8AC3E}">
        <p14:creationId xmlns:p14="http://schemas.microsoft.com/office/powerpoint/2010/main" val="3595456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arn(inVertic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barn(inVertical)">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arn(inVertic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barn(inVertical)">
                                      <p:cBhvr>
                                        <p:cTn id="27" dur="5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arn(inVertical)">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barn(inVertical)">
                                      <p:cBhvr>
                                        <p:cTn id="37" dur="5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barn(inVertical)">
                                      <p:cBhvr>
                                        <p:cTn id="4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P spid="24" grpId="0" animBg="1"/>
      <p:bldP spid="2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grpSp>
        <p:nvGrpSpPr>
          <p:cNvPr id="6" name="Group 5">
            <a:extLst>
              <a:ext uri="{FF2B5EF4-FFF2-40B4-BE49-F238E27FC236}">
                <a16:creationId xmlns:a16="http://schemas.microsoft.com/office/drawing/2014/main" xmlns="" id="{6AE9ED6A-9D95-40BB-B8DE-4625FE4859CD}"/>
              </a:ext>
            </a:extLst>
          </p:cNvPr>
          <p:cNvGrpSpPr/>
          <p:nvPr/>
        </p:nvGrpSpPr>
        <p:grpSpPr>
          <a:xfrm>
            <a:off x="7990653" y="1383345"/>
            <a:ext cx="3742006" cy="1281829"/>
            <a:chOff x="7399606" y="867733"/>
            <a:chExt cx="3742006" cy="1281829"/>
          </a:xfrm>
        </p:grpSpPr>
        <p:cxnSp>
          <p:nvCxnSpPr>
            <p:cNvPr id="7" name="Straight Connector 6">
              <a:extLst>
                <a:ext uri="{FF2B5EF4-FFF2-40B4-BE49-F238E27FC236}">
                  <a16:creationId xmlns:a16="http://schemas.microsoft.com/office/drawing/2014/main" xmlns="" id="{8D93A6FA-92CB-4254-81D1-EDFEE5EB1E30}"/>
                </a:ext>
              </a:extLst>
            </p:cNvPr>
            <p:cNvCxnSpPr>
              <a:cxnSpLocks/>
            </p:cNvCxnSpPr>
            <p:nvPr/>
          </p:nvCxnSpPr>
          <p:spPr>
            <a:xfrm>
              <a:off x="7399606" y="1336431"/>
              <a:ext cx="3742006" cy="0"/>
            </a:xfrm>
            <a:prstGeom prst="line">
              <a:avLst/>
            </a:prstGeom>
            <a:ln w="6350">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xmlns="" id="{3EBD41F1-48EE-40CA-BD4F-6B5116348550}"/>
                </a:ext>
              </a:extLst>
            </p:cNvPr>
            <p:cNvCxnSpPr>
              <a:cxnSpLocks/>
            </p:cNvCxnSpPr>
            <p:nvPr/>
          </p:nvCxnSpPr>
          <p:spPr>
            <a:xfrm>
              <a:off x="7920111" y="1351932"/>
              <a:ext cx="1771357" cy="11721"/>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xmlns="" id="{CED058A7-F9C6-4558-B733-031255E7C410}"/>
                </a:ext>
              </a:extLst>
            </p:cNvPr>
            <p:cNvGrpSpPr/>
            <p:nvPr/>
          </p:nvGrpSpPr>
          <p:grpSpPr>
            <a:xfrm>
              <a:off x="7751298" y="886267"/>
              <a:ext cx="422031" cy="506436"/>
              <a:chOff x="7751298" y="886267"/>
              <a:chExt cx="422031" cy="506436"/>
            </a:xfrm>
          </p:grpSpPr>
          <p:sp>
            <p:nvSpPr>
              <p:cNvPr id="20" name="Flowchart: Connector 19">
                <a:extLst>
                  <a:ext uri="{FF2B5EF4-FFF2-40B4-BE49-F238E27FC236}">
                    <a16:creationId xmlns:a16="http://schemas.microsoft.com/office/drawing/2014/main" xmlns="" id="{9DC6650E-E5CD-48C5-BC4C-8306746E6086}"/>
                  </a:ext>
                </a:extLst>
              </p:cNvPr>
              <p:cNvSpPr/>
              <p:nvPr/>
            </p:nvSpPr>
            <p:spPr>
              <a:xfrm>
                <a:off x="7877908" y="1280162"/>
                <a:ext cx="112541" cy="112541"/>
              </a:xfrm>
              <a:prstGeom prst="flowChartConnector">
                <a:avLst/>
              </a:prstGeom>
              <a:solidFill>
                <a:srgbClr val="1006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xmlns="" id="{D9ED0B7A-805D-4678-88AC-F5DDD0EECBCD}"/>
                  </a:ext>
                </a:extLst>
              </p:cNvPr>
              <p:cNvSpPr txBox="1"/>
              <p:nvPr/>
            </p:nvSpPr>
            <p:spPr>
              <a:xfrm>
                <a:off x="7751298" y="886267"/>
                <a:ext cx="422031" cy="461665"/>
              </a:xfrm>
              <a:prstGeom prst="rect">
                <a:avLst/>
              </a:prstGeom>
              <a:noFill/>
            </p:spPr>
            <p:txBody>
              <a:bodyPr wrap="square" rtlCol="0">
                <a:spAutoFit/>
              </a:bodyPr>
              <a:lstStyle/>
              <a:p>
                <a:r>
                  <a:rPr lang="en-US" sz="2400" dirty="0"/>
                  <a:t>A</a:t>
                </a:r>
              </a:p>
            </p:txBody>
          </p:sp>
        </p:grpSp>
        <p:grpSp>
          <p:nvGrpSpPr>
            <p:cNvPr id="10" name="Group 9">
              <a:extLst>
                <a:ext uri="{FF2B5EF4-FFF2-40B4-BE49-F238E27FC236}">
                  <a16:creationId xmlns:a16="http://schemas.microsoft.com/office/drawing/2014/main" xmlns="" id="{A0175CD1-506C-4933-87CD-8F1D11FEA479}"/>
                </a:ext>
              </a:extLst>
            </p:cNvPr>
            <p:cNvGrpSpPr/>
            <p:nvPr/>
          </p:nvGrpSpPr>
          <p:grpSpPr>
            <a:xfrm>
              <a:off x="8536743" y="898216"/>
              <a:ext cx="422031" cy="506209"/>
              <a:chOff x="8536743" y="898216"/>
              <a:chExt cx="422031" cy="506209"/>
            </a:xfrm>
          </p:grpSpPr>
          <p:sp>
            <p:nvSpPr>
              <p:cNvPr id="18" name="Flowchart: Connector 17">
                <a:extLst>
                  <a:ext uri="{FF2B5EF4-FFF2-40B4-BE49-F238E27FC236}">
                    <a16:creationId xmlns:a16="http://schemas.microsoft.com/office/drawing/2014/main" xmlns="" id="{76820FBF-66BA-4A63-AC87-EBF93BA44D8E}"/>
                  </a:ext>
                </a:extLst>
              </p:cNvPr>
              <p:cNvSpPr/>
              <p:nvPr/>
            </p:nvSpPr>
            <p:spPr>
              <a:xfrm>
                <a:off x="8635218" y="1291884"/>
                <a:ext cx="112541" cy="112541"/>
              </a:xfrm>
              <a:prstGeom prst="flowChartConnector">
                <a:avLst/>
              </a:prstGeom>
              <a:solidFill>
                <a:srgbClr val="1006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xmlns="" id="{15DE4109-47DB-481E-9171-1E700C26C09F}"/>
                  </a:ext>
                </a:extLst>
              </p:cNvPr>
              <p:cNvSpPr txBox="1"/>
              <p:nvPr/>
            </p:nvSpPr>
            <p:spPr>
              <a:xfrm>
                <a:off x="8536743" y="898216"/>
                <a:ext cx="422031" cy="461665"/>
              </a:xfrm>
              <a:prstGeom prst="rect">
                <a:avLst/>
              </a:prstGeom>
              <a:noFill/>
            </p:spPr>
            <p:txBody>
              <a:bodyPr wrap="square" rtlCol="0">
                <a:spAutoFit/>
              </a:bodyPr>
              <a:lstStyle/>
              <a:p>
                <a:r>
                  <a:rPr lang="en-US" sz="2400" dirty="0"/>
                  <a:t>C</a:t>
                </a:r>
              </a:p>
            </p:txBody>
          </p:sp>
        </p:grpSp>
        <p:grpSp>
          <p:nvGrpSpPr>
            <p:cNvPr id="11" name="Group 10">
              <a:extLst>
                <a:ext uri="{FF2B5EF4-FFF2-40B4-BE49-F238E27FC236}">
                  <a16:creationId xmlns:a16="http://schemas.microsoft.com/office/drawing/2014/main" xmlns="" id="{2D3D673E-FADD-446A-B8CB-EB118895DAA2}"/>
                </a:ext>
              </a:extLst>
            </p:cNvPr>
            <p:cNvGrpSpPr/>
            <p:nvPr/>
          </p:nvGrpSpPr>
          <p:grpSpPr>
            <a:xfrm>
              <a:off x="9550790" y="867733"/>
              <a:ext cx="422031" cy="536691"/>
              <a:chOff x="9550790" y="867733"/>
              <a:chExt cx="422031" cy="536691"/>
            </a:xfrm>
          </p:grpSpPr>
          <p:sp>
            <p:nvSpPr>
              <p:cNvPr id="16" name="Flowchart: Connector 15">
                <a:extLst>
                  <a:ext uri="{FF2B5EF4-FFF2-40B4-BE49-F238E27FC236}">
                    <a16:creationId xmlns:a16="http://schemas.microsoft.com/office/drawing/2014/main" xmlns="" id="{9482F64E-9524-4807-AA98-23C6948FE011}"/>
                  </a:ext>
                </a:extLst>
              </p:cNvPr>
              <p:cNvSpPr/>
              <p:nvPr/>
            </p:nvSpPr>
            <p:spPr>
              <a:xfrm>
                <a:off x="9649265" y="1291883"/>
                <a:ext cx="112541" cy="112541"/>
              </a:xfrm>
              <a:prstGeom prst="flowChartConnector">
                <a:avLst/>
              </a:prstGeom>
              <a:solidFill>
                <a:srgbClr val="1006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xmlns="" id="{479099BF-0A4A-4220-ADA1-88D6E37CF041}"/>
                  </a:ext>
                </a:extLst>
              </p:cNvPr>
              <p:cNvSpPr txBox="1"/>
              <p:nvPr/>
            </p:nvSpPr>
            <p:spPr>
              <a:xfrm>
                <a:off x="9550790" y="867733"/>
                <a:ext cx="422031" cy="461665"/>
              </a:xfrm>
              <a:prstGeom prst="rect">
                <a:avLst/>
              </a:prstGeom>
              <a:noFill/>
            </p:spPr>
            <p:txBody>
              <a:bodyPr wrap="square" rtlCol="0">
                <a:spAutoFit/>
              </a:bodyPr>
              <a:lstStyle/>
              <a:p>
                <a:r>
                  <a:rPr lang="en-US" sz="2400" dirty="0"/>
                  <a:t>B</a:t>
                </a:r>
              </a:p>
            </p:txBody>
          </p:sp>
        </p:grpSp>
        <p:grpSp>
          <p:nvGrpSpPr>
            <p:cNvPr id="12" name="Group 11">
              <a:extLst>
                <a:ext uri="{FF2B5EF4-FFF2-40B4-BE49-F238E27FC236}">
                  <a16:creationId xmlns:a16="http://schemas.microsoft.com/office/drawing/2014/main" xmlns="" id="{3F64C16F-CF2D-40A7-8A27-98FB769E6A7A}"/>
                </a:ext>
              </a:extLst>
            </p:cNvPr>
            <p:cNvGrpSpPr/>
            <p:nvPr/>
          </p:nvGrpSpPr>
          <p:grpSpPr>
            <a:xfrm>
              <a:off x="10445262" y="909715"/>
              <a:ext cx="422031" cy="501743"/>
              <a:chOff x="10445262" y="909715"/>
              <a:chExt cx="422031" cy="501743"/>
            </a:xfrm>
          </p:grpSpPr>
          <p:sp>
            <p:nvSpPr>
              <p:cNvPr id="14" name="Flowchart: Connector 13">
                <a:extLst>
                  <a:ext uri="{FF2B5EF4-FFF2-40B4-BE49-F238E27FC236}">
                    <a16:creationId xmlns:a16="http://schemas.microsoft.com/office/drawing/2014/main" xmlns="" id="{B4EDDA98-23D1-4A53-AA92-8D2F9A81C13E}"/>
                  </a:ext>
                </a:extLst>
              </p:cNvPr>
              <p:cNvSpPr/>
              <p:nvPr/>
            </p:nvSpPr>
            <p:spPr>
              <a:xfrm>
                <a:off x="10543737" y="1298917"/>
                <a:ext cx="112541" cy="112541"/>
              </a:xfrm>
              <a:prstGeom prst="flowChartConnector">
                <a:avLst/>
              </a:prstGeom>
              <a:solidFill>
                <a:srgbClr val="1006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xmlns="" id="{CA26BF0C-6D52-447F-B074-5454C2B107ED}"/>
                  </a:ext>
                </a:extLst>
              </p:cNvPr>
              <p:cNvSpPr txBox="1"/>
              <p:nvPr/>
            </p:nvSpPr>
            <p:spPr>
              <a:xfrm>
                <a:off x="10445262" y="909715"/>
                <a:ext cx="422031" cy="461665"/>
              </a:xfrm>
              <a:prstGeom prst="rect">
                <a:avLst/>
              </a:prstGeom>
              <a:noFill/>
            </p:spPr>
            <p:txBody>
              <a:bodyPr wrap="square" rtlCol="0">
                <a:spAutoFit/>
              </a:bodyPr>
              <a:lstStyle/>
              <a:p>
                <a:r>
                  <a:rPr lang="en-US" sz="2400" dirty="0"/>
                  <a:t>D</a:t>
                </a:r>
              </a:p>
            </p:txBody>
          </p:sp>
        </p:grpSp>
        <p:sp>
          <p:nvSpPr>
            <p:cNvPr id="13" name="TextBox 12">
              <a:extLst>
                <a:ext uri="{FF2B5EF4-FFF2-40B4-BE49-F238E27FC236}">
                  <a16:creationId xmlns:a16="http://schemas.microsoft.com/office/drawing/2014/main" xmlns="" id="{DD13D7C1-13CA-4E92-B0BC-2FE67169AFF5}"/>
                </a:ext>
              </a:extLst>
            </p:cNvPr>
            <p:cNvSpPr txBox="1"/>
            <p:nvPr/>
          </p:nvSpPr>
          <p:spPr>
            <a:xfrm>
              <a:off x="8286114" y="1626342"/>
              <a:ext cx="1771356" cy="523220"/>
            </a:xfrm>
            <a:prstGeom prst="rect">
              <a:avLst/>
            </a:prstGeom>
            <a:noFill/>
          </p:spPr>
          <p:txBody>
            <a:bodyPr wrap="square">
              <a:spAutoFit/>
            </a:bodyPr>
            <a:lstStyle/>
            <a:p>
              <a:r>
                <a:rPr lang="en-US" sz="2800" dirty="0" err="1">
                  <a:solidFill>
                    <a:srgbClr val="FF0000"/>
                  </a:solidFill>
                  <a:latin typeface="Arial" panose="020B0604020202020204" pitchFamily="34" charset="0"/>
                  <a:cs typeface="Arial" panose="020B0604020202020204" pitchFamily="34" charset="0"/>
                </a:rPr>
                <a:t>Hình</a:t>
              </a:r>
              <a:r>
                <a:rPr lang="en-US" sz="2800" dirty="0">
                  <a:solidFill>
                    <a:srgbClr val="FF0000"/>
                  </a:solidFill>
                  <a:latin typeface="Arial" panose="020B0604020202020204" pitchFamily="34" charset="0"/>
                  <a:cs typeface="Arial" panose="020B0604020202020204" pitchFamily="34" charset="0"/>
                </a:rPr>
                <a:t> 8.24</a:t>
              </a:r>
              <a:endParaRPr lang="en-US" sz="2800" dirty="0">
                <a:solidFill>
                  <a:srgbClr val="FF0000"/>
                </a:solidFill>
              </a:endParaRPr>
            </a:p>
          </p:txBody>
        </p:sp>
      </p:grpSp>
      <p:grpSp>
        <p:nvGrpSpPr>
          <p:cNvPr id="22" name="Group 21">
            <a:extLst>
              <a:ext uri="{FF2B5EF4-FFF2-40B4-BE49-F238E27FC236}">
                <a16:creationId xmlns:a16="http://schemas.microsoft.com/office/drawing/2014/main" xmlns="" id="{3D90F133-FB1F-48EC-A06E-BEF6A1942744}"/>
              </a:ext>
            </a:extLst>
          </p:cNvPr>
          <p:cNvGrpSpPr/>
          <p:nvPr/>
        </p:nvGrpSpPr>
        <p:grpSpPr>
          <a:xfrm>
            <a:off x="269447" y="689050"/>
            <a:ext cx="7388624" cy="1980951"/>
            <a:chOff x="570375" y="818613"/>
            <a:chExt cx="11237312" cy="2841200"/>
          </a:xfrm>
        </p:grpSpPr>
        <p:pic>
          <p:nvPicPr>
            <p:cNvPr id="23" name="Picture 22">
              <a:extLst>
                <a:ext uri="{FF2B5EF4-FFF2-40B4-BE49-F238E27FC236}">
                  <a16:creationId xmlns:a16="http://schemas.microsoft.com/office/drawing/2014/main" xmlns="" id="{D726BA57-C864-42C7-9867-A5F049DC0F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0375" y="818613"/>
              <a:ext cx="11237312" cy="2841200"/>
            </a:xfrm>
            <a:prstGeom prst="rect">
              <a:avLst/>
            </a:prstGeom>
          </p:spPr>
        </p:pic>
        <p:cxnSp>
          <p:nvCxnSpPr>
            <p:cNvPr id="24" name="Straight Connector 23">
              <a:extLst>
                <a:ext uri="{FF2B5EF4-FFF2-40B4-BE49-F238E27FC236}">
                  <a16:creationId xmlns:a16="http://schemas.microsoft.com/office/drawing/2014/main" xmlns="" id="{5F040589-E645-4183-85C6-ECCFB57C184F}"/>
                </a:ext>
              </a:extLst>
            </p:cNvPr>
            <p:cNvCxnSpPr/>
            <p:nvPr/>
          </p:nvCxnSpPr>
          <p:spPr>
            <a:xfrm>
              <a:off x="1524000" y="2703443"/>
              <a:ext cx="8481391" cy="0"/>
            </a:xfrm>
            <a:prstGeom prst="line">
              <a:avLst/>
            </a:prstGeom>
            <a:ln w="44450"/>
          </p:spPr>
          <p:style>
            <a:lnRef idx="1">
              <a:schemeClr val="accent1"/>
            </a:lnRef>
            <a:fillRef idx="0">
              <a:schemeClr val="accent1"/>
            </a:fillRef>
            <a:effectRef idx="0">
              <a:schemeClr val="accent1"/>
            </a:effectRef>
            <a:fontRef idx="minor">
              <a:schemeClr val="tx1"/>
            </a:fontRef>
          </p:style>
        </p:cxnSp>
      </p:grpSp>
      <p:sp>
        <p:nvSpPr>
          <p:cNvPr id="25" name="TextBox 24">
            <a:extLst>
              <a:ext uri="{FF2B5EF4-FFF2-40B4-BE49-F238E27FC236}">
                <a16:creationId xmlns:a16="http://schemas.microsoft.com/office/drawing/2014/main" xmlns="" id="{C10EA2BA-16C9-463E-A538-03EDA6D7FDC6}"/>
              </a:ext>
            </a:extLst>
          </p:cNvPr>
          <p:cNvSpPr txBox="1"/>
          <p:nvPr/>
        </p:nvSpPr>
        <p:spPr>
          <a:xfrm>
            <a:off x="213174" y="3101404"/>
            <a:ext cx="8185441" cy="1754326"/>
          </a:xfrm>
          <a:prstGeom prst="rect">
            <a:avLst/>
          </a:prstGeom>
          <a:noFill/>
        </p:spPr>
        <p:txBody>
          <a:bodyPr wrap="square" rtlCol="0">
            <a:spAutoFit/>
          </a:bodyPr>
          <a:lstStyle/>
          <a:p>
            <a:r>
              <a:rPr lang="en-US" sz="3600" dirty="0">
                <a:latin typeface="Arial" panose="020B0604020202020204" pitchFamily="34" charset="0"/>
                <a:cs typeface="Arial" panose="020B0604020202020204" pitchFamily="34" charset="0"/>
              </a:rPr>
              <a:t>+</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Đoạn</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thẳng</a:t>
            </a:r>
            <a:r>
              <a:rPr lang="en-US" sz="3600" dirty="0">
                <a:solidFill>
                  <a:srgbClr val="FF0000"/>
                </a:solidFill>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AB (hay </a:t>
            </a:r>
            <a:r>
              <a:rPr lang="en-US" sz="3600" dirty="0" err="1">
                <a:latin typeface="Arial" panose="020B0604020202020204" pitchFamily="34" charset="0"/>
                <a:cs typeface="Arial" panose="020B0604020202020204" pitchFamily="34" charset="0"/>
              </a:rPr>
              <a:t>đoạn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thẳng</a:t>
            </a:r>
            <a:r>
              <a:rPr lang="en-US" sz="3600" dirty="0">
                <a:latin typeface="Arial" panose="020B0604020202020204" pitchFamily="34" charset="0"/>
                <a:cs typeface="Arial" panose="020B0604020202020204" pitchFamily="34" charset="0"/>
              </a:rPr>
              <a:t> BA) </a:t>
            </a:r>
            <a:r>
              <a:rPr lang="en-US" sz="3600" dirty="0" err="1">
                <a:latin typeface="Arial" panose="020B0604020202020204" pitchFamily="34" charset="0"/>
                <a:cs typeface="Arial" panose="020B0604020202020204" pitchFamily="34" charset="0"/>
              </a:rPr>
              <a:t>là</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hình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gồm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hai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điểm</a:t>
            </a:r>
            <a:r>
              <a:rPr lang="en-US" sz="3600" dirty="0">
                <a:latin typeface="Arial" panose="020B0604020202020204" pitchFamily="34" charset="0"/>
                <a:cs typeface="Arial" panose="020B0604020202020204" pitchFamily="34" charset="0"/>
              </a:rPr>
              <a:t> A, B </a:t>
            </a:r>
            <a:r>
              <a:rPr lang="en-US" sz="3600" dirty="0" err="1">
                <a:latin typeface="Arial" panose="020B0604020202020204" pitchFamily="34" charset="0"/>
                <a:cs typeface="Arial" panose="020B0604020202020204" pitchFamily="34" charset="0"/>
              </a:rPr>
              <a:t>cùng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với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các</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điểm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nằm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giữa</a:t>
            </a:r>
            <a:r>
              <a:rPr lang="en-US" sz="3600" dirty="0">
                <a:latin typeface="Arial" panose="020B0604020202020204" pitchFamily="34" charset="0"/>
                <a:cs typeface="Arial" panose="020B0604020202020204" pitchFamily="34" charset="0"/>
              </a:rPr>
              <a:t> A </a:t>
            </a:r>
            <a:r>
              <a:rPr lang="en-US" sz="3600" dirty="0" err="1">
                <a:latin typeface="Arial" panose="020B0604020202020204" pitchFamily="34" charset="0"/>
                <a:cs typeface="Arial" panose="020B0604020202020204" pitchFamily="34" charset="0"/>
              </a:rPr>
              <a:t>và</a:t>
            </a:r>
            <a:r>
              <a:rPr lang="en-US" sz="3600" dirty="0">
                <a:latin typeface="Arial" panose="020B0604020202020204" pitchFamily="34" charset="0"/>
                <a:cs typeface="Arial" panose="020B0604020202020204" pitchFamily="34" charset="0"/>
              </a:rPr>
              <a:t> B. </a:t>
            </a:r>
          </a:p>
        </p:txBody>
      </p:sp>
      <p:sp>
        <p:nvSpPr>
          <p:cNvPr id="26" name="TextBox 25">
            <a:extLst>
              <a:ext uri="{FF2B5EF4-FFF2-40B4-BE49-F238E27FC236}">
                <a16:creationId xmlns:a16="http://schemas.microsoft.com/office/drawing/2014/main" xmlns="" id="{666CEBED-8995-4E7F-9411-BF624BB351A1}"/>
              </a:ext>
            </a:extLst>
          </p:cNvPr>
          <p:cNvSpPr txBox="1"/>
          <p:nvPr/>
        </p:nvSpPr>
        <p:spPr>
          <a:xfrm>
            <a:off x="297581" y="5006068"/>
            <a:ext cx="6916496" cy="1200329"/>
          </a:xfrm>
          <a:prstGeom prst="rect">
            <a:avLst/>
          </a:prstGeom>
          <a:noFill/>
        </p:spPr>
        <p:txBody>
          <a:bodyPr wrap="square" rtlCol="0">
            <a:spAutoFit/>
          </a:bodyPr>
          <a:lstStyle/>
          <a:p>
            <a:r>
              <a:rPr lang="en-US" sz="3600" dirty="0">
                <a:latin typeface="Arial" panose="020B0604020202020204" pitchFamily="34" charset="0"/>
                <a:cs typeface="Arial" panose="020B0604020202020204" pitchFamily="34" charset="0"/>
              </a:rPr>
              <a:t>+</a:t>
            </a:r>
            <a:r>
              <a:rPr lang="en-US" sz="3600" dirty="0">
                <a:solidFill>
                  <a:srgbClr val="FF0000"/>
                </a:solidFill>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A, B </a:t>
            </a:r>
            <a:r>
              <a:rPr lang="en-US" sz="3600" dirty="0" err="1">
                <a:latin typeface="Arial" panose="020B0604020202020204" pitchFamily="34" charset="0"/>
                <a:cs typeface="Arial" panose="020B0604020202020204" pitchFamily="34" charset="0"/>
              </a:rPr>
              <a:t>là</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hai</a:t>
            </a:r>
            <a:r>
              <a:rPr lang="en-US" sz="3600" dirty="0">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đầu</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mút</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mút</a:t>
            </a:r>
            <a:r>
              <a:rPr lang="en-US" sz="3600" dirty="0">
                <a:solidFill>
                  <a:srgbClr val="FF0000"/>
                </a:solidFill>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của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đoạn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thẳng</a:t>
            </a:r>
            <a:r>
              <a:rPr lang="en-US" sz="3600" dirty="0">
                <a:solidFill>
                  <a:srgbClr val="FF0000"/>
                </a:solidFill>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AB.</a:t>
            </a:r>
          </a:p>
        </p:txBody>
      </p:sp>
      <p:grpSp>
        <p:nvGrpSpPr>
          <p:cNvPr id="27" name="Group 26">
            <a:extLst>
              <a:ext uri="{FF2B5EF4-FFF2-40B4-BE49-F238E27FC236}">
                <a16:creationId xmlns:a16="http://schemas.microsoft.com/office/drawing/2014/main" xmlns="" id="{E166D398-95BA-4FCD-9E39-BCC1FC98B42B}"/>
              </a:ext>
            </a:extLst>
          </p:cNvPr>
          <p:cNvGrpSpPr/>
          <p:nvPr/>
        </p:nvGrpSpPr>
        <p:grpSpPr>
          <a:xfrm>
            <a:off x="7905074" y="3897976"/>
            <a:ext cx="3742006" cy="1520153"/>
            <a:chOff x="7905074" y="3897976"/>
            <a:chExt cx="3742006" cy="1520153"/>
          </a:xfrm>
        </p:grpSpPr>
        <p:grpSp>
          <p:nvGrpSpPr>
            <p:cNvPr id="28" name="Group 27">
              <a:extLst>
                <a:ext uri="{FF2B5EF4-FFF2-40B4-BE49-F238E27FC236}">
                  <a16:creationId xmlns:a16="http://schemas.microsoft.com/office/drawing/2014/main" xmlns="" id="{CE07EAC2-24D4-4728-94CF-05B4FE13A6EC}"/>
                </a:ext>
              </a:extLst>
            </p:cNvPr>
            <p:cNvGrpSpPr/>
            <p:nvPr/>
          </p:nvGrpSpPr>
          <p:grpSpPr>
            <a:xfrm>
              <a:off x="7905074" y="4282071"/>
              <a:ext cx="3742006" cy="1136058"/>
              <a:chOff x="7399606" y="867733"/>
              <a:chExt cx="3742006" cy="1136058"/>
            </a:xfrm>
          </p:grpSpPr>
          <p:cxnSp>
            <p:nvCxnSpPr>
              <p:cNvPr id="30" name="Straight Connector 29">
                <a:extLst>
                  <a:ext uri="{FF2B5EF4-FFF2-40B4-BE49-F238E27FC236}">
                    <a16:creationId xmlns:a16="http://schemas.microsoft.com/office/drawing/2014/main" xmlns="" id="{B50E575B-9F9F-4E20-9CFA-AEEFAA54A3BC}"/>
                  </a:ext>
                </a:extLst>
              </p:cNvPr>
              <p:cNvCxnSpPr>
                <a:cxnSpLocks/>
              </p:cNvCxnSpPr>
              <p:nvPr/>
            </p:nvCxnSpPr>
            <p:spPr>
              <a:xfrm>
                <a:off x="7399606" y="1336431"/>
                <a:ext cx="3742006" cy="0"/>
              </a:xfrm>
              <a:prstGeom prst="line">
                <a:avLst/>
              </a:prstGeom>
              <a:ln w="6350">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FF817E5E-3041-48FB-BEA2-E5CF275777C0}"/>
                  </a:ext>
                </a:extLst>
              </p:cNvPr>
              <p:cNvCxnSpPr>
                <a:cxnSpLocks/>
              </p:cNvCxnSpPr>
              <p:nvPr/>
            </p:nvCxnSpPr>
            <p:spPr>
              <a:xfrm>
                <a:off x="7920111" y="1351932"/>
                <a:ext cx="2667001"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2" name="Group 31">
                <a:extLst>
                  <a:ext uri="{FF2B5EF4-FFF2-40B4-BE49-F238E27FC236}">
                    <a16:creationId xmlns:a16="http://schemas.microsoft.com/office/drawing/2014/main" xmlns="" id="{34A308C1-1BAC-4CF0-A2D0-3986E5C663A8}"/>
                  </a:ext>
                </a:extLst>
              </p:cNvPr>
              <p:cNvGrpSpPr/>
              <p:nvPr/>
            </p:nvGrpSpPr>
            <p:grpSpPr>
              <a:xfrm>
                <a:off x="7751298" y="886267"/>
                <a:ext cx="422031" cy="506436"/>
                <a:chOff x="7751298" y="886267"/>
                <a:chExt cx="422031" cy="506436"/>
              </a:xfrm>
            </p:grpSpPr>
            <p:sp>
              <p:nvSpPr>
                <p:cNvPr id="37" name="Flowchart: Connector 36">
                  <a:extLst>
                    <a:ext uri="{FF2B5EF4-FFF2-40B4-BE49-F238E27FC236}">
                      <a16:creationId xmlns:a16="http://schemas.microsoft.com/office/drawing/2014/main" xmlns="" id="{C83A2029-6205-409E-8EBD-DA0E664ABA8B}"/>
                    </a:ext>
                  </a:extLst>
                </p:cNvPr>
                <p:cNvSpPr/>
                <p:nvPr/>
              </p:nvSpPr>
              <p:spPr>
                <a:xfrm>
                  <a:off x="7877908" y="1280162"/>
                  <a:ext cx="112541" cy="112541"/>
                </a:xfrm>
                <a:prstGeom prst="flowChartConnector">
                  <a:avLst/>
                </a:prstGeom>
                <a:solidFill>
                  <a:srgbClr val="1006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xmlns="" id="{C77E4B3B-CD5B-4D07-8A47-3DAD88977158}"/>
                    </a:ext>
                  </a:extLst>
                </p:cNvPr>
                <p:cNvSpPr txBox="1"/>
                <p:nvPr/>
              </p:nvSpPr>
              <p:spPr>
                <a:xfrm>
                  <a:off x="7751298" y="886267"/>
                  <a:ext cx="422031" cy="461665"/>
                </a:xfrm>
                <a:prstGeom prst="rect">
                  <a:avLst/>
                </a:prstGeom>
                <a:noFill/>
              </p:spPr>
              <p:txBody>
                <a:bodyPr wrap="square" rtlCol="0">
                  <a:spAutoFit/>
                </a:bodyPr>
                <a:lstStyle/>
                <a:p>
                  <a:r>
                    <a:rPr lang="en-US" sz="2400" dirty="0"/>
                    <a:t>A</a:t>
                  </a:r>
                </a:p>
              </p:txBody>
            </p:sp>
          </p:grpSp>
          <p:grpSp>
            <p:nvGrpSpPr>
              <p:cNvPr id="33" name="Group 32">
                <a:extLst>
                  <a:ext uri="{FF2B5EF4-FFF2-40B4-BE49-F238E27FC236}">
                    <a16:creationId xmlns:a16="http://schemas.microsoft.com/office/drawing/2014/main" xmlns="" id="{F550F1D4-6A04-4143-8B2F-CB41E9F1A9BA}"/>
                  </a:ext>
                </a:extLst>
              </p:cNvPr>
              <p:cNvGrpSpPr/>
              <p:nvPr/>
            </p:nvGrpSpPr>
            <p:grpSpPr>
              <a:xfrm>
                <a:off x="10425436" y="867733"/>
                <a:ext cx="422031" cy="536691"/>
                <a:chOff x="10425436" y="867733"/>
                <a:chExt cx="422031" cy="536691"/>
              </a:xfrm>
            </p:grpSpPr>
            <p:sp>
              <p:nvSpPr>
                <p:cNvPr id="35" name="Flowchart: Connector 34">
                  <a:extLst>
                    <a:ext uri="{FF2B5EF4-FFF2-40B4-BE49-F238E27FC236}">
                      <a16:creationId xmlns:a16="http://schemas.microsoft.com/office/drawing/2014/main" xmlns="" id="{1CA7189B-C8F1-4E44-8BD8-6F2F7C1AD050}"/>
                    </a:ext>
                  </a:extLst>
                </p:cNvPr>
                <p:cNvSpPr/>
                <p:nvPr/>
              </p:nvSpPr>
              <p:spPr>
                <a:xfrm>
                  <a:off x="10550415" y="1291883"/>
                  <a:ext cx="112541" cy="112541"/>
                </a:xfrm>
                <a:prstGeom prst="flowChartConnector">
                  <a:avLst/>
                </a:prstGeom>
                <a:solidFill>
                  <a:srgbClr val="1006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xmlns="" id="{A3E27EB7-47EC-4CA1-BDB5-80A50A911774}"/>
                    </a:ext>
                  </a:extLst>
                </p:cNvPr>
                <p:cNvSpPr txBox="1"/>
                <p:nvPr/>
              </p:nvSpPr>
              <p:spPr>
                <a:xfrm>
                  <a:off x="10425436" y="867733"/>
                  <a:ext cx="422031" cy="461665"/>
                </a:xfrm>
                <a:prstGeom prst="rect">
                  <a:avLst/>
                </a:prstGeom>
                <a:noFill/>
              </p:spPr>
              <p:txBody>
                <a:bodyPr wrap="square" rtlCol="0">
                  <a:spAutoFit/>
                </a:bodyPr>
                <a:lstStyle/>
                <a:p>
                  <a:r>
                    <a:rPr lang="en-US" sz="2400" dirty="0"/>
                    <a:t>B</a:t>
                  </a:r>
                </a:p>
              </p:txBody>
            </p:sp>
          </p:grpSp>
          <p:sp>
            <p:nvSpPr>
              <p:cNvPr id="34" name="TextBox 33">
                <a:extLst>
                  <a:ext uri="{FF2B5EF4-FFF2-40B4-BE49-F238E27FC236}">
                    <a16:creationId xmlns:a16="http://schemas.microsoft.com/office/drawing/2014/main" xmlns="" id="{E2DFEC68-0C76-411C-9B61-E70C844F1EC6}"/>
                  </a:ext>
                </a:extLst>
              </p:cNvPr>
              <p:cNvSpPr txBox="1"/>
              <p:nvPr/>
            </p:nvSpPr>
            <p:spPr>
              <a:xfrm>
                <a:off x="8392130" y="1480571"/>
                <a:ext cx="1771356" cy="523220"/>
              </a:xfrm>
              <a:prstGeom prst="rect">
                <a:avLst/>
              </a:prstGeom>
              <a:noFill/>
            </p:spPr>
            <p:txBody>
              <a:bodyPr wrap="square">
                <a:spAutoFit/>
              </a:bodyPr>
              <a:lstStyle/>
              <a:p>
                <a:r>
                  <a:rPr lang="en-US" sz="2800" dirty="0" err="1">
                    <a:solidFill>
                      <a:srgbClr val="FF0000"/>
                    </a:solidFill>
                    <a:latin typeface="Arial" panose="020B0604020202020204" pitchFamily="34" charset="0"/>
                    <a:cs typeface="Arial" panose="020B0604020202020204" pitchFamily="34" charset="0"/>
                  </a:rPr>
                  <a:t>Hình</a:t>
                </a:r>
                <a:r>
                  <a:rPr lang="en-US" sz="2800" dirty="0">
                    <a:solidFill>
                      <a:srgbClr val="FF0000"/>
                    </a:solidFill>
                    <a:latin typeface="Arial" panose="020B0604020202020204" pitchFamily="34" charset="0"/>
                    <a:cs typeface="Arial" panose="020B0604020202020204" pitchFamily="34" charset="0"/>
                  </a:rPr>
                  <a:t> 8.25</a:t>
                </a:r>
                <a:endParaRPr lang="en-US" sz="2800" dirty="0">
                  <a:solidFill>
                    <a:srgbClr val="FF0000"/>
                  </a:solidFill>
                </a:endParaRPr>
              </a:p>
            </p:txBody>
          </p:sp>
        </p:grpSp>
        <p:sp>
          <p:nvSpPr>
            <p:cNvPr id="29" name="TextBox 28">
              <a:extLst>
                <a:ext uri="{FF2B5EF4-FFF2-40B4-BE49-F238E27FC236}">
                  <a16:creationId xmlns:a16="http://schemas.microsoft.com/office/drawing/2014/main" xmlns="" id="{0DA326B6-4DE6-4438-A143-1B01CB2A0641}"/>
                </a:ext>
              </a:extLst>
            </p:cNvPr>
            <p:cNvSpPr txBox="1"/>
            <p:nvPr/>
          </p:nvSpPr>
          <p:spPr>
            <a:xfrm>
              <a:off x="8467780" y="3897976"/>
              <a:ext cx="2899119" cy="523220"/>
            </a:xfrm>
            <a:prstGeom prst="rect">
              <a:avLst/>
            </a:prstGeom>
            <a:noFill/>
          </p:spPr>
          <p:txBody>
            <a:bodyPr wrap="square">
              <a:spAutoFit/>
            </a:bodyPr>
            <a:lstStyle/>
            <a:p>
              <a:r>
                <a:rPr lang="en-US" sz="2800" dirty="0" err="1">
                  <a:solidFill>
                    <a:srgbClr val="FF0000"/>
                  </a:solidFill>
                  <a:latin typeface="Arial" panose="020B0604020202020204" pitchFamily="34" charset="0"/>
                  <a:cs typeface="Arial" panose="020B0604020202020204" pitchFamily="34" charset="0"/>
                </a:rPr>
                <a:t>Đoạn</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thẳng</a:t>
              </a:r>
              <a:r>
                <a:rPr lang="en-US" sz="2800" dirty="0">
                  <a:solidFill>
                    <a:srgbClr val="FF0000"/>
                  </a:solidFill>
                  <a:latin typeface="Arial" panose="020B0604020202020204" pitchFamily="34" charset="0"/>
                  <a:cs typeface="Arial" panose="020B0604020202020204" pitchFamily="34" charset="0"/>
                </a:rPr>
                <a:t> AB</a:t>
              </a:r>
              <a:endParaRPr lang="en-US" sz="2800" dirty="0">
                <a:solidFill>
                  <a:srgbClr val="FF0000"/>
                </a:solidFill>
              </a:endParaRPr>
            </a:p>
          </p:txBody>
        </p:sp>
      </p:grpSp>
      <p:grpSp>
        <p:nvGrpSpPr>
          <p:cNvPr id="39" name="Group 38">
            <a:extLst>
              <a:ext uri="{FF2B5EF4-FFF2-40B4-BE49-F238E27FC236}">
                <a16:creationId xmlns:a16="http://schemas.microsoft.com/office/drawing/2014/main" xmlns="" id="{8FC35D21-DEA0-46F4-AF0C-FFCEC8DADFBF}"/>
              </a:ext>
            </a:extLst>
          </p:cNvPr>
          <p:cNvGrpSpPr/>
          <p:nvPr/>
        </p:nvGrpSpPr>
        <p:grpSpPr>
          <a:xfrm>
            <a:off x="8493434" y="4914615"/>
            <a:ext cx="2965105" cy="1723025"/>
            <a:chOff x="8493434" y="4914615"/>
            <a:chExt cx="2965105" cy="1723025"/>
          </a:xfrm>
        </p:grpSpPr>
        <p:cxnSp>
          <p:nvCxnSpPr>
            <p:cNvPr id="40" name="Straight Arrow Connector 39">
              <a:extLst>
                <a:ext uri="{FF2B5EF4-FFF2-40B4-BE49-F238E27FC236}">
                  <a16:creationId xmlns:a16="http://schemas.microsoft.com/office/drawing/2014/main" xmlns="" id="{D4BB6B88-A2A0-4ECA-9B07-D294FCD0F09B}"/>
                </a:ext>
              </a:extLst>
            </p:cNvPr>
            <p:cNvCxnSpPr>
              <a:cxnSpLocks/>
            </p:cNvCxnSpPr>
            <p:nvPr/>
          </p:nvCxnSpPr>
          <p:spPr>
            <a:xfrm flipH="1" flipV="1">
              <a:off x="8493434" y="4914615"/>
              <a:ext cx="976125" cy="1101093"/>
            </a:xfrm>
            <a:prstGeom prst="straightConnector1">
              <a:avLst/>
            </a:prstGeom>
            <a:ln w="31750">
              <a:solidFill>
                <a:srgbClr val="1006D8"/>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xmlns="" id="{0286CA52-6833-495C-A3C0-AFB2C9B662F7}"/>
                </a:ext>
              </a:extLst>
            </p:cNvPr>
            <p:cNvCxnSpPr>
              <a:cxnSpLocks/>
            </p:cNvCxnSpPr>
            <p:nvPr/>
          </p:nvCxnSpPr>
          <p:spPr>
            <a:xfrm flipV="1">
              <a:off x="10079758" y="4930768"/>
              <a:ext cx="976125" cy="1013224"/>
            </a:xfrm>
            <a:prstGeom prst="straightConnector1">
              <a:avLst/>
            </a:prstGeom>
            <a:ln w="31750">
              <a:solidFill>
                <a:srgbClr val="1006D8"/>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xmlns="" id="{A7E8637E-B168-472C-90C8-09E79995A964}"/>
                </a:ext>
              </a:extLst>
            </p:cNvPr>
            <p:cNvSpPr txBox="1"/>
            <p:nvPr/>
          </p:nvSpPr>
          <p:spPr>
            <a:xfrm>
              <a:off x="8622181" y="6052865"/>
              <a:ext cx="2836358" cy="584775"/>
            </a:xfrm>
            <a:prstGeom prst="rect">
              <a:avLst/>
            </a:prstGeom>
            <a:noFill/>
          </p:spPr>
          <p:txBody>
            <a:bodyPr wrap="square">
              <a:spAutoFit/>
            </a:bodyPr>
            <a:lstStyle/>
            <a:p>
              <a:r>
                <a:rPr lang="en-US" sz="3200" dirty="0" err="1">
                  <a:solidFill>
                    <a:srgbClr val="FF0000"/>
                  </a:solidFill>
                  <a:latin typeface="Arial" panose="020B0604020202020204" pitchFamily="34" charset="0"/>
                  <a:cs typeface="Arial" panose="020B0604020202020204" pitchFamily="34" charset="0"/>
                </a:rPr>
                <a:t>đầu</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mút</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mút</a:t>
              </a:r>
              <a:r>
                <a:rPr lang="en-US" sz="3200" dirty="0">
                  <a:solidFill>
                    <a:srgbClr val="FF0000"/>
                  </a:solidFill>
                  <a:latin typeface="Arial" panose="020B0604020202020204" pitchFamily="34" charset="0"/>
                  <a:cs typeface="Arial" panose="020B0604020202020204" pitchFamily="34" charset="0"/>
                </a:rPr>
                <a:t>) </a:t>
              </a:r>
              <a:endParaRPr lang="en-US" sz="3200" dirty="0"/>
            </a:p>
          </p:txBody>
        </p:sp>
      </p:grpSp>
    </p:spTree>
    <p:extLst>
      <p:ext uri="{BB962C8B-B14F-4D97-AF65-F5344CB8AC3E}">
        <p14:creationId xmlns:p14="http://schemas.microsoft.com/office/powerpoint/2010/main" val="2749393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arn(inVertical)">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barn(inVertical)">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barn(inVertical)">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barn(inVertical)">
                                      <p:cBhvr>
                                        <p:cTn id="2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6" name="TextBox 5">
            <a:extLst>
              <a:ext uri="{FF2B5EF4-FFF2-40B4-BE49-F238E27FC236}">
                <a16:creationId xmlns:a16="http://schemas.microsoft.com/office/drawing/2014/main" xmlns="" id="{CFEF4623-21FE-405C-9652-901ECAD06CE7}"/>
              </a:ext>
            </a:extLst>
          </p:cNvPr>
          <p:cNvSpPr txBox="1"/>
          <p:nvPr/>
        </p:nvSpPr>
        <p:spPr>
          <a:xfrm>
            <a:off x="152890" y="389921"/>
            <a:ext cx="11866832" cy="923330"/>
          </a:xfrm>
          <a:prstGeom prst="rect">
            <a:avLst/>
          </a:prstGeom>
          <a:noFill/>
        </p:spPr>
        <p:txBody>
          <a:bodyPr wrap="square" rtlCol="0">
            <a:spAutoFit/>
          </a:bodyPr>
          <a:lstStyle/>
          <a:p>
            <a:r>
              <a:rPr lang="en-US" sz="5400" b="1" dirty="0">
                <a:solidFill>
                  <a:srgbClr val="FF0000"/>
                </a:solidFill>
                <a:latin typeface="Arial" panose="020B0604020202020204" pitchFamily="34" charset="0"/>
                <a:cs typeface="Arial" panose="020B0604020202020204" pitchFamily="34" charset="0"/>
              </a:rPr>
              <a:t>?</a:t>
            </a:r>
            <a:r>
              <a:rPr lang="en-US" sz="28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Hãy</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đọc</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tên</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tất</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cả</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các</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đoạn</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thẳng</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trong</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hình</a:t>
            </a:r>
            <a:r>
              <a:rPr lang="en-US" sz="3200" b="1" dirty="0">
                <a:solidFill>
                  <a:srgbClr val="FF0000"/>
                </a:solidFill>
                <a:latin typeface="Arial" panose="020B0604020202020204" pitchFamily="34" charset="0"/>
                <a:cs typeface="Arial" panose="020B0604020202020204" pitchFamily="34" charset="0"/>
              </a:rPr>
              <a:t> 8.26.</a:t>
            </a:r>
            <a:endParaRPr lang="en-US" sz="2800" b="1" dirty="0">
              <a:solidFill>
                <a:srgbClr val="FF0000"/>
              </a:solidFill>
              <a:latin typeface="Arial" panose="020B0604020202020204" pitchFamily="34" charset="0"/>
              <a:cs typeface="Arial" panose="020B0604020202020204" pitchFamily="34" charset="0"/>
            </a:endParaRPr>
          </a:p>
        </p:txBody>
      </p:sp>
      <p:grpSp>
        <p:nvGrpSpPr>
          <p:cNvPr id="7" name="Group 6">
            <a:extLst>
              <a:ext uri="{FF2B5EF4-FFF2-40B4-BE49-F238E27FC236}">
                <a16:creationId xmlns:a16="http://schemas.microsoft.com/office/drawing/2014/main" xmlns="" id="{C81DC265-4474-4A4C-B8CE-7A58A112AA8F}"/>
              </a:ext>
            </a:extLst>
          </p:cNvPr>
          <p:cNvGrpSpPr/>
          <p:nvPr/>
        </p:nvGrpSpPr>
        <p:grpSpPr>
          <a:xfrm>
            <a:off x="390646" y="1377042"/>
            <a:ext cx="7111423" cy="1077218"/>
            <a:chOff x="390646" y="1377042"/>
            <a:chExt cx="7111423" cy="1077218"/>
          </a:xfrm>
        </p:grpSpPr>
        <p:sp>
          <p:nvSpPr>
            <p:cNvPr id="8" name="Arrow: Right 11">
              <a:extLst>
                <a:ext uri="{FF2B5EF4-FFF2-40B4-BE49-F238E27FC236}">
                  <a16:creationId xmlns:a16="http://schemas.microsoft.com/office/drawing/2014/main" xmlns="" id="{5837E373-36F5-43E1-BA5B-E756FA9861A1}"/>
                </a:ext>
              </a:extLst>
            </p:cNvPr>
            <p:cNvSpPr/>
            <p:nvPr/>
          </p:nvSpPr>
          <p:spPr>
            <a:xfrm>
              <a:off x="390646" y="1537532"/>
              <a:ext cx="900752" cy="368490"/>
            </a:xfrm>
            <a:prstGeom prst="rightArrow">
              <a:avLst/>
            </a:prstGeom>
            <a:solidFill>
              <a:srgbClr val="1006D8"/>
            </a:solidFill>
            <a:ln>
              <a:solidFill>
                <a:srgbClr val="1006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9" name="TextBox 8">
              <a:extLst>
                <a:ext uri="{FF2B5EF4-FFF2-40B4-BE49-F238E27FC236}">
                  <a16:creationId xmlns:a16="http://schemas.microsoft.com/office/drawing/2014/main" xmlns="" id="{4467348A-A087-495F-BCC8-13F8BE78E41F}"/>
                </a:ext>
              </a:extLst>
            </p:cNvPr>
            <p:cNvSpPr txBox="1"/>
            <p:nvPr/>
          </p:nvSpPr>
          <p:spPr>
            <a:xfrm>
              <a:off x="1474805" y="1377042"/>
              <a:ext cx="6027264" cy="1077218"/>
            </a:xfrm>
            <a:prstGeom prst="rect">
              <a:avLst/>
            </a:prstGeom>
            <a:noFill/>
          </p:spPr>
          <p:txBody>
            <a:bodyPr wrap="square" rtlCol="0">
              <a:spAutoFit/>
            </a:bodyPr>
            <a:lstStyle/>
            <a:p>
              <a:r>
                <a:rPr lang="en-US" sz="3200" dirty="0" err="1">
                  <a:solidFill>
                    <a:srgbClr val="FF0000"/>
                  </a:solidFill>
                  <a:latin typeface="Arial" panose="020B0604020202020204" pitchFamily="34" charset="0"/>
                  <a:cs typeface="Arial" panose="020B0604020202020204" pitchFamily="34" charset="0"/>
                </a:rPr>
                <a:t>Các</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đoạn</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thẳng</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trong</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hình</a:t>
              </a:r>
              <a:r>
                <a:rPr lang="en-US" sz="3200" dirty="0">
                  <a:solidFill>
                    <a:srgbClr val="FF0000"/>
                  </a:solidFill>
                  <a:latin typeface="Arial" panose="020B0604020202020204" pitchFamily="34" charset="0"/>
                  <a:cs typeface="Arial" panose="020B0604020202020204" pitchFamily="34" charset="0"/>
                </a:rPr>
                <a:t> 8.26 </a:t>
              </a:r>
              <a:r>
                <a:rPr lang="en-US" sz="3200" dirty="0" err="1">
                  <a:solidFill>
                    <a:srgbClr val="FF0000"/>
                  </a:solidFill>
                  <a:latin typeface="Arial" panose="020B0604020202020204" pitchFamily="34" charset="0"/>
                  <a:cs typeface="Arial" panose="020B0604020202020204" pitchFamily="34" charset="0"/>
                </a:rPr>
                <a:t>là</a:t>
              </a:r>
              <a:r>
                <a:rPr lang="en-US" sz="3200" dirty="0">
                  <a:solidFill>
                    <a:srgbClr val="FF0000"/>
                  </a:solidFill>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p:txBody>
        </p:sp>
      </p:grpSp>
      <p:sp>
        <p:nvSpPr>
          <p:cNvPr id="10" name="TextBox 9">
            <a:extLst>
              <a:ext uri="{FF2B5EF4-FFF2-40B4-BE49-F238E27FC236}">
                <a16:creationId xmlns:a16="http://schemas.microsoft.com/office/drawing/2014/main" xmlns="" id="{20E42AEB-AD30-48DC-90A0-A9A8953E5B71}"/>
              </a:ext>
            </a:extLst>
          </p:cNvPr>
          <p:cNvSpPr txBox="1"/>
          <p:nvPr/>
        </p:nvSpPr>
        <p:spPr>
          <a:xfrm>
            <a:off x="732183" y="5341054"/>
            <a:ext cx="6208642" cy="1077218"/>
          </a:xfrm>
          <a:prstGeom prst="rect">
            <a:avLst/>
          </a:prstGeom>
          <a:noFill/>
        </p:spPr>
        <p:txBody>
          <a:bodyPr wrap="square">
            <a:spAutoFit/>
          </a:bodyPr>
          <a:lstStyle/>
          <a:p>
            <a:r>
              <a:rPr lang="en-US" sz="3200" dirty="0">
                <a:latin typeface="Arial" panose="020B0604020202020204" pitchFamily="34" charset="0"/>
                <a:cs typeface="Arial" panose="020B0604020202020204" pitchFamily="34" charset="0"/>
              </a:rPr>
              <a:t>+</a:t>
            </a:r>
            <a:r>
              <a:rPr lang="en-US" sz="3200" dirty="0">
                <a:solidFill>
                  <a:srgbClr val="FF0000"/>
                </a:solidFill>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đoạn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thẳng</a:t>
            </a:r>
            <a:r>
              <a:rPr lang="en-US" sz="3200" dirty="0">
                <a:latin typeface="Arial" panose="020B0604020202020204" pitchFamily="34" charset="0"/>
                <a:cs typeface="Arial" panose="020B0604020202020204" pitchFamily="34" charset="0"/>
              </a:rPr>
              <a:t> BC (hay </a:t>
            </a:r>
            <a:r>
              <a:rPr lang="en-US" sz="3200" dirty="0" err="1">
                <a:latin typeface="Arial" panose="020B0604020202020204" pitchFamily="34" charset="0"/>
                <a:cs typeface="Arial" panose="020B0604020202020204" pitchFamily="34" charset="0"/>
              </a:rPr>
              <a:t>đoạn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thẳng</a:t>
            </a:r>
            <a:r>
              <a:rPr lang="en-US" sz="3200" dirty="0">
                <a:latin typeface="Arial" panose="020B0604020202020204" pitchFamily="34" charset="0"/>
                <a:cs typeface="Arial" panose="020B0604020202020204" pitchFamily="34" charset="0"/>
              </a:rPr>
              <a:t> CB).</a:t>
            </a:r>
          </a:p>
        </p:txBody>
      </p:sp>
      <p:sp>
        <p:nvSpPr>
          <p:cNvPr id="11" name="TextBox 10">
            <a:extLst>
              <a:ext uri="{FF2B5EF4-FFF2-40B4-BE49-F238E27FC236}">
                <a16:creationId xmlns:a16="http://schemas.microsoft.com/office/drawing/2014/main" xmlns="" id="{63095760-7CAF-416B-90AF-B0773CC1F232}"/>
              </a:ext>
            </a:extLst>
          </p:cNvPr>
          <p:cNvSpPr txBox="1"/>
          <p:nvPr/>
        </p:nvSpPr>
        <p:spPr>
          <a:xfrm>
            <a:off x="732183" y="3864936"/>
            <a:ext cx="6208642" cy="1077218"/>
          </a:xfrm>
          <a:prstGeom prst="rect">
            <a:avLst/>
          </a:prstGeom>
          <a:noFill/>
        </p:spPr>
        <p:txBody>
          <a:bodyPr wrap="square">
            <a:spAutoFit/>
          </a:bodyPr>
          <a:lstStyle/>
          <a:p>
            <a:r>
              <a:rPr lang="en-US" sz="3200" dirty="0">
                <a:latin typeface="Arial" panose="020B0604020202020204" pitchFamily="34" charset="0"/>
                <a:cs typeface="Arial" panose="020B0604020202020204" pitchFamily="34" charset="0"/>
              </a:rPr>
              <a:t>+</a:t>
            </a:r>
            <a:r>
              <a:rPr lang="en-US" sz="3200" dirty="0">
                <a:solidFill>
                  <a:srgbClr val="FF0000"/>
                </a:solidFill>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đoạn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thẳng</a:t>
            </a:r>
            <a:r>
              <a:rPr lang="en-US" sz="3200" dirty="0">
                <a:latin typeface="Arial" panose="020B0604020202020204" pitchFamily="34" charset="0"/>
                <a:cs typeface="Arial" panose="020B0604020202020204" pitchFamily="34" charset="0"/>
              </a:rPr>
              <a:t> AC (hay </a:t>
            </a:r>
            <a:r>
              <a:rPr lang="en-US" sz="3200" dirty="0" err="1">
                <a:latin typeface="Arial" panose="020B0604020202020204" pitchFamily="34" charset="0"/>
                <a:cs typeface="Arial" panose="020B0604020202020204" pitchFamily="34" charset="0"/>
              </a:rPr>
              <a:t>đoạn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thẳng</a:t>
            </a:r>
            <a:r>
              <a:rPr lang="en-US" sz="3200" dirty="0">
                <a:latin typeface="Arial" panose="020B0604020202020204" pitchFamily="34" charset="0"/>
                <a:cs typeface="Arial" panose="020B0604020202020204" pitchFamily="34" charset="0"/>
              </a:rPr>
              <a:t> CA).</a:t>
            </a:r>
          </a:p>
        </p:txBody>
      </p:sp>
      <p:sp>
        <p:nvSpPr>
          <p:cNvPr id="12" name="TextBox 11">
            <a:extLst>
              <a:ext uri="{FF2B5EF4-FFF2-40B4-BE49-F238E27FC236}">
                <a16:creationId xmlns:a16="http://schemas.microsoft.com/office/drawing/2014/main" xmlns="" id="{7B83D7FE-BCB5-4F33-82D4-AC43CEB1F628}"/>
              </a:ext>
            </a:extLst>
          </p:cNvPr>
          <p:cNvSpPr txBox="1"/>
          <p:nvPr/>
        </p:nvSpPr>
        <p:spPr>
          <a:xfrm>
            <a:off x="732183" y="2575835"/>
            <a:ext cx="6208642" cy="1077218"/>
          </a:xfrm>
          <a:prstGeom prst="rect">
            <a:avLst/>
          </a:prstGeom>
          <a:noFill/>
        </p:spPr>
        <p:txBody>
          <a:bodyPr wrap="square">
            <a:spAutoFit/>
          </a:bodyPr>
          <a:lstStyle/>
          <a:p>
            <a:r>
              <a:rPr lang="en-US" sz="3200" dirty="0">
                <a:latin typeface="Arial" panose="020B0604020202020204" pitchFamily="34" charset="0"/>
                <a:cs typeface="Arial" panose="020B0604020202020204" pitchFamily="34" charset="0"/>
              </a:rPr>
              <a:t>+</a:t>
            </a:r>
            <a:r>
              <a:rPr lang="en-US" sz="3200" dirty="0">
                <a:solidFill>
                  <a:srgbClr val="FF0000"/>
                </a:solidFill>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đoạn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thẳng</a:t>
            </a:r>
            <a:r>
              <a:rPr lang="en-US" sz="3200" dirty="0">
                <a:latin typeface="Arial" panose="020B0604020202020204" pitchFamily="34" charset="0"/>
                <a:cs typeface="Arial" panose="020B0604020202020204" pitchFamily="34" charset="0"/>
              </a:rPr>
              <a:t> AB (hay </a:t>
            </a:r>
            <a:r>
              <a:rPr lang="en-US" sz="3200" dirty="0" err="1">
                <a:latin typeface="Arial" panose="020B0604020202020204" pitchFamily="34" charset="0"/>
                <a:cs typeface="Arial" panose="020B0604020202020204" pitchFamily="34" charset="0"/>
              </a:rPr>
              <a:t>đoạn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thẳng</a:t>
            </a:r>
            <a:r>
              <a:rPr lang="en-US" sz="3200" dirty="0">
                <a:latin typeface="Arial" panose="020B0604020202020204" pitchFamily="34" charset="0"/>
                <a:cs typeface="Arial" panose="020B0604020202020204" pitchFamily="34" charset="0"/>
              </a:rPr>
              <a:t> BA).</a:t>
            </a:r>
          </a:p>
        </p:txBody>
      </p:sp>
      <p:grpSp>
        <p:nvGrpSpPr>
          <p:cNvPr id="13" name="Group 12">
            <a:extLst>
              <a:ext uri="{FF2B5EF4-FFF2-40B4-BE49-F238E27FC236}">
                <a16:creationId xmlns:a16="http://schemas.microsoft.com/office/drawing/2014/main" xmlns="" id="{AB4B2E88-5C1A-4604-83A5-108B9D8CD493}"/>
              </a:ext>
            </a:extLst>
          </p:cNvPr>
          <p:cNvGrpSpPr/>
          <p:nvPr/>
        </p:nvGrpSpPr>
        <p:grpSpPr>
          <a:xfrm>
            <a:off x="7755881" y="1630017"/>
            <a:ext cx="3992170" cy="4043707"/>
            <a:chOff x="7623361" y="503582"/>
            <a:chExt cx="3992170" cy="4043707"/>
          </a:xfrm>
        </p:grpSpPr>
        <p:grpSp>
          <p:nvGrpSpPr>
            <p:cNvPr id="14" name="Group 13">
              <a:extLst>
                <a:ext uri="{FF2B5EF4-FFF2-40B4-BE49-F238E27FC236}">
                  <a16:creationId xmlns:a16="http://schemas.microsoft.com/office/drawing/2014/main" xmlns="" id="{C36EE90D-3C5B-4CF0-B1DD-BE4E74CF8D11}"/>
                </a:ext>
              </a:extLst>
            </p:cNvPr>
            <p:cNvGrpSpPr/>
            <p:nvPr/>
          </p:nvGrpSpPr>
          <p:grpSpPr>
            <a:xfrm>
              <a:off x="7623361" y="503582"/>
              <a:ext cx="3992170" cy="3749236"/>
              <a:chOff x="7623361" y="397566"/>
              <a:chExt cx="3992170" cy="3749236"/>
            </a:xfrm>
          </p:grpSpPr>
          <p:sp>
            <p:nvSpPr>
              <p:cNvPr id="16" name="Isosceles Triangle 3">
                <a:extLst>
                  <a:ext uri="{FF2B5EF4-FFF2-40B4-BE49-F238E27FC236}">
                    <a16:creationId xmlns:a16="http://schemas.microsoft.com/office/drawing/2014/main" xmlns="" id="{0E980FBA-8D65-4E77-AE44-FC1356CBCC54}"/>
                  </a:ext>
                </a:extLst>
              </p:cNvPr>
              <p:cNvSpPr/>
              <p:nvPr/>
            </p:nvSpPr>
            <p:spPr>
              <a:xfrm>
                <a:off x="7888405" y="805218"/>
                <a:ext cx="3330053" cy="2988860"/>
              </a:xfrm>
              <a:custGeom>
                <a:avLst/>
                <a:gdLst>
                  <a:gd name="connsiteX0" fmla="*/ 0 w 4094328"/>
                  <a:gd name="connsiteY0" fmla="*/ 2497540 h 2497540"/>
                  <a:gd name="connsiteX1" fmla="*/ 2047164 w 4094328"/>
                  <a:gd name="connsiteY1" fmla="*/ 0 h 2497540"/>
                  <a:gd name="connsiteX2" fmla="*/ 4094328 w 4094328"/>
                  <a:gd name="connsiteY2" fmla="*/ 2497540 h 2497540"/>
                  <a:gd name="connsiteX3" fmla="*/ 0 w 4094328"/>
                  <a:gd name="connsiteY3" fmla="*/ 2497540 h 2497540"/>
                  <a:gd name="connsiteX0" fmla="*/ 0 w 3821373"/>
                  <a:gd name="connsiteY0" fmla="*/ 2497540 h 3411940"/>
                  <a:gd name="connsiteX1" fmla="*/ 2047164 w 3821373"/>
                  <a:gd name="connsiteY1" fmla="*/ 0 h 3411940"/>
                  <a:gd name="connsiteX2" fmla="*/ 3821373 w 3821373"/>
                  <a:gd name="connsiteY2" fmla="*/ 3411940 h 3411940"/>
                  <a:gd name="connsiteX3" fmla="*/ 0 w 3821373"/>
                  <a:gd name="connsiteY3" fmla="*/ 2497540 h 3411940"/>
                  <a:gd name="connsiteX0" fmla="*/ 0 w 4067033"/>
                  <a:gd name="connsiteY0" fmla="*/ 3466531 h 3466531"/>
                  <a:gd name="connsiteX1" fmla="*/ 2292824 w 4067033"/>
                  <a:gd name="connsiteY1" fmla="*/ 0 h 3466531"/>
                  <a:gd name="connsiteX2" fmla="*/ 4067033 w 4067033"/>
                  <a:gd name="connsiteY2" fmla="*/ 3411940 h 3466531"/>
                  <a:gd name="connsiteX3" fmla="*/ 0 w 4067033"/>
                  <a:gd name="connsiteY3" fmla="*/ 3466531 h 3466531"/>
                  <a:gd name="connsiteX0" fmla="*/ 0 w 3971498"/>
                  <a:gd name="connsiteY0" fmla="*/ 3466531 h 3466531"/>
                  <a:gd name="connsiteX1" fmla="*/ 2292824 w 3971498"/>
                  <a:gd name="connsiteY1" fmla="*/ 0 h 3466531"/>
                  <a:gd name="connsiteX2" fmla="*/ 3971498 w 3971498"/>
                  <a:gd name="connsiteY2" fmla="*/ 2647666 h 3466531"/>
                  <a:gd name="connsiteX3" fmla="*/ 0 w 3971498"/>
                  <a:gd name="connsiteY3" fmla="*/ 3466531 h 3466531"/>
                  <a:gd name="connsiteX0" fmla="*/ 0 w 3330053"/>
                  <a:gd name="connsiteY0" fmla="*/ 2988860 h 2988860"/>
                  <a:gd name="connsiteX1" fmla="*/ 1651379 w 3330053"/>
                  <a:gd name="connsiteY1" fmla="*/ 0 h 2988860"/>
                  <a:gd name="connsiteX2" fmla="*/ 3330053 w 3330053"/>
                  <a:gd name="connsiteY2" fmla="*/ 2647666 h 2988860"/>
                  <a:gd name="connsiteX3" fmla="*/ 0 w 3330053"/>
                  <a:gd name="connsiteY3" fmla="*/ 2988860 h 2988860"/>
                </a:gdLst>
                <a:ahLst/>
                <a:cxnLst>
                  <a:cxn ang="0">
                    <a:pos x="connsiteX0" y="connsiteY0"/>
                  </a:cxn>
                  <a:cxn ang="0">
                    <a:pos x="connsiteX1" y="connsiteY1"/>
                  </a:cxn>
                  <a:cxn ang="0">
                    <a:pos x="connsiteX2" y="connsiteY2"/>
                  </a:cxn>
                  <a:cxn ang="0">
                    <a:pos x="connsiteX3" y="connsiteY3"/>
                  </a:cxn>
                </a:cxnLst>
                <a:rect l="l" t="t" r="r" b="b"/>
                <a:pathLst>
                  <a:path w="3330053" h="2988860">
                    <a:moveTo>
                      <a:pt x="0" y="2988860"/>
                    </a:moveTo>
                    <a:lnTo>
                      <a:pt x="1651379" y="0"/>
                    </a:lnTo>
                    <a:lnTo>
                      <a:pt x="3330053" y="2647666"/>
                    </a:lnTo>
                    <a:lnTo>
                      <a:pt x="0" y="2988860"/>
                    </a:lnTo>
                    <a:close/>
                  </a:path>
                </a:pathLst>
              </a:custGeom>
              <a:noFill/>
              <a:ln w="31750">
                <a:solidFill>
                  <a:srgbClr val="1006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TextBox 16">
                <a:extLst>
                  <a:ext uri="{FF2B5EF4-FFF2-40B4-BE49-F238E27FC236}">
                    <a16:creationId xmlns:a16="http://schemas.microsoft.com/office/drawing/2014/main" xmlns="" id="{08050B38-A61A-4757-B33F-9D1CCEAB29E9}"/>
                  </a:ext>
                </a:extLst>
              </p:cNvPr>
              <p:cNvSpPr txBox="1"/>
              <p:nvPr/>
            </p:nvSpPr>
            <p:spPr>
              <a:xfrm>
                <a:off x="9342783" y="397566"/>
                <a:ext cx="530087" cy="461665"/>
              </a:xfrm>
              <a:prstGeom prst="rect">
                <a:avLst/>
              </a:prstGeom>
              <a:noFill/>
            </p:spPr>
            <p:txBody>
              <a:bodyPr wrap="square" rtlCol="0">
                <a:spAutoFit/>
              </a:bodyPr>
              <a:lstStyle/>
              <a:p>
                <a:r>
                  <a:rPr lang="en-US" sz="2400" dirty="0"/>
                  <a:t>A</a:t>
                </a:r>
              </a:p>
            </p:txBody>
          </p:sp>
          <p:sp>
            <p:nvSpPr>
              <p:cNvPr id="18" name="TextBox 17">
                <a:extLst>
                  <a:ext uri="{FF2B5EF4-FFF2-40B4-BE49-F238E27FC236}">
                    <a16:creationId xmlns:a16="http://schemas.microsoft.com/office/drawing/2014/main" xmlns="" id="{08817DB4-86F0-4365-AEB0-BAC962FF1858}"/>
                  </a:ext>
                </a:extLst>
              </p:cNvPr>
              <p:cNvSpPr txBox="1"/>
              <p:nvPr/>
            </p:nvSpPr>
            <p:spPr>
              <a:xfrm>
                <a:off x="7623361" y="3685137"/>
                <a:ext cx="530087" cy="461665"/>
              </a:xfrm>
              <a:prstGeom prst="rect">
                <a:avLst/>
              </a:prstGeom>
              <a:noFill/>
            </p:spPr>
            <p:txBody>
              <a:bodyPr wrap="square" rtlCol="0">
                <a:spAutoFit/>
              </a:bodyPr>
              <a:lstStyle/>
              <a:p>
                <a:r>
                  <a:rPr lang="en-US" sz="2400" dirty="0"/>
                  <a:t>B</a:t>
                </a:r>
              </a:p>
            </p:txBody>
          </p:sp>
          <p:sp>
            <p:nvSpPr>
              <p:cNvPr id="19" name="TextBox 18">
                <a:extLst>
                  <a:ext uri="{FF2B5EF4-FFF2-40B4-BE49-F238E27FC236}">
                    <a16:creationId xmlns:a16="http://schemas.microsoft.com/office/drawing/2014/main" xmlns="" id="{51E62D7D-BD55-4563-8BFF-DFEE498A646D}"/>
                  </a:ext>
                </a:extLst>
              </p:cNvPr>
              <p:cNvSpPr txBox="1"/>
              <p:nvPr/>
            </p:nvSpPr>
            <p:spPr>
              <a:xfrm>
                <a:off x="11085444" y="3423527"/>
                <a:ext cx="530087" cy="461665"/>
              </a:xfrm>
              <a:prstGeom prst="rect">
                <a:avLst/>
              </a:prstGeom>
              <a:noFill/>
            </p:spPr>
            <p:txBody>
              <a:bodyPr wrap="square" rtlCol="0">
                <a:spAutoFit/>
              </a:bodyPr>
              <a:lstStyle/>
              <a:p>
                <a:r>
                  <a:rPr lang="en-US" sz="2400" dirty="0"/>
                  <a:t>C</a:t>
                </a:r>
              </a:p>
            </p:txBody>
          </p:sp>
        </p:grpSp>
        <p:sp>
          <p:nvSpPr>
            <p:cNvPr id="15" name="TextBox 14">
              <a:extLst>
                <a:ext uri="{FF2B5EF4-FFF2-40B4-BE49-F238E27FC236}">
                  <a16:creationId xmlns:a16="http://schemas.microsoft.com/office/drawing/2014/main" xmlns="" id="{F028B4BC-A84E-4F72-87D1-10030C0A7AF0}"/>
                </a:ext>
              </a:extLst>
            </p:cNvPr>
            <p:cNvSpPr txBox="1"/>
            <p:nvPr/>
          </p:nvSpPr>
          <p:spPr>
            <a:xfrm>
              <a:off x="8917015" y="4085624"/>
              <a:ext cx="1771356" cy="461665"/>
            </a:xfrm>
            <a:prstGeom prst="rect">
              <a:avLst/>
            </a:prstGeom>
            <a:noFill/>
          </p:spPr>
          <p:txBody>
            <a:bodyPr wrap="square">
              <a:spAutoFit/>
            </a:bodyPr>
            <a:lstStyle/>
            <a:p>
              <a:r>
                <a:rPr lang="en-US" sz="2400" dirty="0" err="1">
                  <a:solidFill>
                    <a:srgbClr val="FF0000"/>
                  </a:solidFill>
                  <a:latin typeface="Arial" panose="020B0604020202020204" pitchFamily="34" charset="0"/>
                  <a:cs typeface="Arial" panose="020B0604020202020204" pitchFamily="34" charset="0"/>
                </a:rPr>
                <a:t>Hình</a:t>
              </a:r>
              <a:r>
                <a:rPr lang="en-US" sz="2400" dirty="0">
                  <a:solidFill>
                    <a:srgbClr val="FF0000"/>
                  </a:solidFill>
                  <a:latin typeface="Arial" panose="020B0604020202020204" pitchFamily="34" charset="0"/>
                  <a:cs typeface="Arial" panose="020B0604020202020204" pitchFamily="34" charset="0"/>
                </a:rPr>
                <a:t> 8.26</a:t>
              </a:r>
              <a:endParaRPr lang="en-US" sz="2400" dirty="0">
                <a:solidFill>
                  <a:srgbClr val="FF0000"/>
                </a:solidFill>
              </a:endParaRPr>
            </a:p>
          </p:txBody>
        </p:sp>
      </p:grpSp>
    </p:spTree>
    <p:extLst>
      <p:ext uri="{BB962C8B-B14F-4D97-AF65-F5344CB8AC3E}">
        <p14:creationId xmlns:p14="http://schemas.microsoft.com/office/powerpoint/2010/main" val="1881745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inVertic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grpSp>
        <p:nvGrpSpPr>
          <p:cNvPr id="6" name="Group 5">
            <a:extLst>
              <a:ext uri="{FF2B5EF4-FFF2-40B4-BE49-F238E27FC236}">
                <a16:creationId xmlns:a16="http://schemas.microsoft.com/office/drawing/2014/main" xmlns="" id="{10E6B802-45D4-4C24-80FE-BB75FA028F31}"/>
              </a:ext>
            </a:extLst>
          </p:cNvPr>
          <p:cNvGrpSpPr/>
          <p:nvPr/>
        </p:nvGrpSpPr>
        <p:grpSpPr>
          <a:xfrm>
            <a:off x="7321085" y="939384"/>
            <a:ext cx="4870916" cy="3135339"/>
            <a:chOff x="5636525" y="295529"/>
            <a:chExt cx="5036555" cy="3135339"/>
          </a:xfrm>
        </p:grpSpPr>
        <p:pic>
          <p:nvPicPr>
            <p:cNvPr id="7" name="Picture 6">
              <a:extLst>
                <a:ext uri="{FF2B5EF4-FFF2-40B4-BE49-F238E27FC236}">
                  <a16:creationId xmlns:a16="http://schemas.microsoft.com/office/drawing/2014/main" xmlns="" id="{131816ED-FD9D-44E9-AAB3-D88AECF4CB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6525" y="295529"/>
              <a:ext cx="5036555" cy="3135339"/>
            </a:xfrm>
            <a:prstGeom prst="rect">
              <a:avLst/>
            </a:prstGeom>
          </p:spPr>
        </p:pic>
        <p:sp>
          <p:nvSpPr>
            <p:cNvPr id="8" name="TextBox 7">
              <a:extLst>
                <a:ext uri="{FF2B5EF4-FFF2-40B4-BE49-F238E27FC236}">
                  <a16:creationId xmlns:a16="http://schemas.microsoft.com/office/drawing/2014/main" xmlns="" id="{3FDB1F25-4039-4CD5-BF1F-8A6190D09E1B}"/>
                </a:ext>
              </a:extLst>
            </p:cNvPr>
            <p:cNvSpPr txBox="1"/>
            <p:nvPr/>
          </p:nvSpPr>
          <p:spPr>
            <a:xfrm>
              <a:off x="6400800" y="682387"/>
              <a:ext cx="313899" cy="461665"/>
            </a:xfrm>
            <a:prstGeom prst="rect">
              <a:avLst/>
            </a:prstGeom>
            <a:noFill/>
          </p:spPr>
          <p:txBody>
            <a:bodyPr wrap="square" rtlCol="0">
              <a:spAutoFit/>
            </a:bodyPr>
            <a:lstStyle/>
            <a:p>
              <a:r>
                <a:rPr lang="en-US" sz="2400" dirty="0"/>
                <a:t>A</a:t>
              </a:r>
            </a:p>
          </p:txBody>
        </p:sp>
        <p:sp>
          <p:nvSpPr>
            <p:cNvPr id="9" name="TextBox 8">
              <a:extLst>
                <a:ext uri="{FF2B5EF4-FFF2-40B4-BE49-F238E27FC236}">
                  <a16:creationId xmlns:a16="http://schemas.microsoft.com/office/drawing/2014/main" xmlns="" id="{AF82507F-B607-4BEB-A8CA-9D6CD1458E19}"/>
                </a:ext>
              </a:extLst>
            </p:cNvPr>
            <p:cNvSpPr txBox="1"/>
            <p:nvPr/>
          </p:nvSpPr>
          <p:spPr>
            <a:xfrm>
              <a:off x="7178723" y="668738"/>
              <a:ext cx="313899" cy="461665"/>
            </a:xfrm>
            <a:prstGeom prst="rect">
              <a:avLst/>
            </a:prstGeom>
            <a:noFill/>
          </p:spPr>
          <p:txBody>
            <a:bodyPr wrap="square" rtlCol="0">
              <a:spAutoFit/>
            </a:bodyPr>
            <a:lstStyle/>
            <a:p>
              <a:r>
                <a:rPr lang="en-US" sz="2400" dirty="0"/>
                <a:t>B</a:t>
              </a:r>
            </a:p>
          </p:txBody>
        </p:sp>
        <p:sp>
          <p:nvSpPr>
            <p:cNvPr id="10" name="TextBox 9">
              <a:extLst>
                <a:ext uri="{FF2B5EF4-FFF2-40B4-BE49-F238E27FC236}">
                  <a16:creationId xmlns:a16="http://schemas.microsoft.com/office/drawing/2014/main" xmlns="" id="{3155B866-0628-4456-94D2-075BCC581744}"/>
                </a:ext>
              </a:extLst>
            </p:cNvPr>
            <p:cNvSpPr txBox="1"/>
            <p:nvPr/>
          </p:nvSpPr>
          <p:spPr>
            <a:xfrm>
              <a:off x="9159922" y="723331"/>
              <a:ext cx="313899" cy="461665"/>
            </a:xfrm>
            <a:prstGeom prst="rect">
              <a:avLst/>
            </a:prstGeom>
            <a:noFill/>
          </p:spPr>
          <p:txBody>
            <a:bodyPr wrap="square" rtlCol="0">
              <a:spAutoFit/>
            </a:bodyPr>
            <a:lstStyle/>
            <a:p>
              <a:r>
                <a:rPr lang="en-US" sz="2400" dirty="0"/>
                <a:t>C</a:t>
              </a:r>
            </a:p>
          </p:txBody>
        </p:sp>
        <p:sp>
          <p:nvSpPr>
            <p:cNvPr id="11" name="TextBox 10">
              <a:extLst>
                <a:ext uri="{FF2B5EF4-FFF2-40B4-BE49-F238E27FC236}">
                  <a16:creationId xmlns:a16="http://schemas.microsoft.com/office/drawing/2014/main" xmlns="" id="{2F65DB3B-DBD5-4093-82D0-E0144EBAE323}"/>
                </a:ext>
              </a:extLst>
            </p:cNvPr>
            <p:cNvSpPr txBox="1"/>
            <p:nvPr/>
          </p:nvSpPr>
          <p:spPr>
            <a:xfrm>
              <a:off x="7492622" y="2386096"/>
              <a:ext cx="313899" cy="461665"/>
            </a:xfrm>
            <a:prstGeom prst="rect">
              <a:avLst/>
            </a:prstGeom>
            <a:noFill/>
          </p:spPr>
          <p:txBody>
            <a:bodyPr wrap="square" rtlCol="0">
              <a:spAutoFit/>
            </a:bodyPr>
            <a:lstStyle/>
            <a:p>
              <a:r>
                <a:rPr lang="en-US" sz="2400" dirty="0"/>
                <a:t>D</a:t>
              </a:r>
            </a:p>
          </p:txBody>
        </p:sp>
      </p:grpSp>
      <p:grpSp>
        <p:nvGrpSpPr>
          <p:cNvPr id="12" name="Group 11">
            <a:extLst>
              <a:ext uri="{FF2B5EF4-FFF2-40B4-BE49-F238E27FC236}">
                <a16:creationId xmlns:a16="http://schemas.microsoft.com/office/drawing/2014/main" xmlns="" id="{D2D5D863-27C0-496F-9716-3F4811A14CFA}"/>
              </a:ext>
            </a:extLst>
          </p:cNvPr>
          <p:cNvGrpSpPr/>
          <p:nvPr/>
        </p:nvGrpSpPr>
        <p:grpSpPr>
          <a:xfrm>
            <a:off x="152890" y="509396"/>
            <a:ext cx="11866832" cy="1711826"/>
            <a:chOff x="152890" y="10092"/>
            <a:chExt cx="11866832" cy="1711826"/>
          </a:xfrm>
        </p:grpSpPr>
        <p:sp>
          <p:nvSpPr>
            <p:cNvPr id="13" name="TextBox 12">
              <a:extLst>
                <a:ext uri="{FF2B5EF4-FFF2-40B4-BE49-F238E27FC236}">
                  <a16:creationId xmlns:a16="http://schemas.microsoft.com/office/drawing/2014/main" xmlns="" id="{E90EE020-2CB1-4D1D-BA10-CAD61BB15EA8}"/>
                </a:ext>
              </a:extLst>
            </p:cNvPr>
            <p:cNvSpPr txBox="1"/>
            <p:nvPr/>
          </p:nvSpPr>
          <p:spPr>
            <a:xfrm>
              <a:off x="152890" y="10092"/>
              <a:ext cx="11866832" cy="584775"/>
            </a:xfrm>
            <a:prstGeom prst="rect">
              <a:avLst/>
            </a:prstGeom>
            <a:noFill/>
          </p:spPr>
          <p:txBody>
            <a:bodyPr wrap="square" rtlCol="0">
              <a:spAutoFit/>
            </a:bodyPr>
            <a:lstStyle/>
            <a:p>
              <a:r>
                <a:rPr lang="en-US" sz="3200" b="1" dirty="0" err="1">
                  <a:solidFill>
                    <a:srgbClr val="FF0000"/>
                  </a:solidFill>
                  <a:latin typeface="Arial" panose="020B0604020202020204" pitchFamily="34" charset="0"/>
                  <a:cs typeface="Arial" panose="020B0604020202020204" pitchFamily="34" charset="0"/>
                </a:rPr>
                <a:t>Luyện</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tập</a:t>
              </a:r>
              <a:r>
                <a:rPr lang="en-US" sz="3200" b="1" dirty="0">
                  <a:solidFill>
                    <a:srgbClr val="FF0000"/>
                  </a:solidFill>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Với</a:t>
              </a:r>
              <a:r>
                <a:rPr lang="en-US" sz="3200" dirty="0">
                  <a:latin typeface="Arial" panose="020B0604020202020204" pitchFamily="34" charset="0"/>
                  <a:cs typeface="Arial" panose="020B0604020202020204" pitchFamily="34" charset="0"/>
                </a:rPr>
                <a:t> 4 </a:t>
              </a:r>
              <a:r>
                <a:rPr lang="en-US" sz="3200" dirty="0" err="1">
                  <a:latin typeface="Arial" panose="020B0604020202020204" pitchFamily="34" charset="0"/>
                  <a:cs typeface="Arial" panose="020B0604020202020204" pitchFamily="34" charset="0"/>
                </a:rPr>
                <a:t>điểm</a:t>
              </a:r>
              <a:r>
                <a:rPr lang="en-US" sz="3200" dirty="0">
                  <a:latin typeface="Arial" panose="020B0604020202020204" pitchFamily="34" charset="0"/>
                  <a:cs typeface="Arial" panose="020B0604020202020204" pitchFamily="34" charset="0"/>
                </a:rPr>
                <a:t> A, B, C, D (h.8.27),</a:t>
              </a:r>
            </a:p>
          </p:txBody>
        </p:sp>
        <p:sp>
          <p:nvSpPr>
            <p:cNvPr id="14" name="TextBox 13">
              <a:extLst>
                <a:ext uri="{FF2B5EF4-FFF2-40B4-BE49-F238E27FC236}">
                  <a16:creationId xmlns:a16="http://schemas.microsoft.com/office/drawing/2014/main" xmlns="" id="{7039CD59-FA1E-44EE-8348-A1EFAC858429}"/>
                </a:ext>
              </a:extLst>
            </p:cNvPr>
            <p:cNvSpPr txBox="1"/>
            <p:nvPr/>
          </p:nvSpPr>
          <p:spPr>
            <a:xfrm>
              <a:off x="191414" y="644700"/>
              <a:ext cx="7129670" cy="1077218"/>
            </a:xfrm>
            <a:prstGeom prst="rect">
              <a:avLst/>
            </a:prstGeom>
            <a:noFill/>
          </p:spPr>
          <p:txBody>
            <a:bodyPr wrap="square" rtlCol="0">
              <a:spAutoFit/>
            </a:bodyPr>
            <a:lstStyle/>
            <a:p>
              <a:r>
                <a:rPr lang="en-US" sz="3200" dirty="0" err="1">
                  <a:latin typeface="Arial" panose="020B0604020202020204" pitchFamily="34" charset="0"/>
                  <a:cs typeface="Arial" panose="020B0604020202020204" pitchFamily="34" charset="0"/>
                </a:rPr>
                <a:t>em</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hãy</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kể</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tên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các</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đoạn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thẳng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có</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đầu</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mút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là</a:t>
              </a:r>
              <a:r>
                <a:rPr lang="en-US" sz="3200" dirty="0">
                  <a:latin typeface="Arial" panose="020B0604020202020204" pitchFamily="34" charset="0"/>
                  <a:cs typeface="Arial" panose="020B0604020202020204" pitchFamily="34" charset="0"/>
                </a:rPr>
                <a:t>:</a:t>
              </a:r>
            </a:p>
          </p:txBody>
        </p:sp>
      </p:grpSp>
      <p:sp>
        <p:nvSpPr>
          <p:cNvPr id="15" name="TextBox 14">
            <a:extLst>
              <a:ext uri="{FF2B5EF4-FFF2-40B4-BE49-F238E27FC236}">
                <a16:creationId xmlns:a16="http://schemas.microsoft.com/office/drawing/2014/main" xmlns="" id="{55EA2636-830A-4FD9-B0F4-FB2A79D15F4A}"/>
              </a:ext>
            </a:extLst>
          </p:cNvPr>
          <p:cNvSpPr txBox="1"/>
          <p:nvPr/>
        </p:nvSpPr>
        <p:spPr>
          <a:xfrm>
            <a:off x="191414" y="2338243"/>
            <a:ext cx="7129670" cy="584775"/>
          </a:xfrm>
          <a:prstGeom prst="rect">
            <a:avLst/>
          </a:prstGeom>
          <a:noFill/>
        </p:spPr>
        <p:txBody>
          <a:bodyPr wrap="square" rtlCol="0">
            <a:spAutoFit/>
          </a:bodyPr>
          <a:lstStyle/>
          <a:p>
            <a:r>
              <a:rPr lang="en-US" sz="3200" dirty="0">
                <a:latin typeface="Arial" panose="020B0604020202020204" pitchFamily="34" charset="0"/>
                <a:cs typeface="Arial" panose="020B0604020202020204" pitchFamily="34" charset="0"/>
              </a:rPr>
              <a:t>a) Hai </a:t>
            </a:r>
            <a:r>
              <a:rPr lang="en-US" sz="3200" dirty="0" err="1">
                <a:latin typeface="Arial" panose="020B0604020202020204" pitchFamily="34" charset="0"/>
                <a:cs typeface="Arial" panose="020B0604020202020204" pitchFamily="34" charset="0"/>
              </a:rPr>
              <a:t>trong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ba</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điểm</a:t>
            </a:r>
            <a:r>
              <a:rPr lang="en-US" sz="3200" dirty="0">
                <a:latin typeface="Arial" panose="020B0604020202020204" pitchFamily="34" charset="0"/>
                <a:cs typeface="Arial" panose="020B0604020202020204" pitchFamily="34" charset="0"/>
              </a:rPr>
              <a:t> A, B, C</a:t>
            </a:r>
          </a:p>
        </p:txBody>
      </p:sp>
      <p:sp>
        <p:nvSpPr>
          <p:cNvPr id="16" name="TextBox 15">
            <a:extLst>
              <a:ext uri="{FF2B5EF4-FFF2-40B4-BE49-F238E27FC236}">
                <a16:creationId xmlns:a16="http://schemas.microsoft.com/office/drawing/2014/main" xmlns="" id="{CDA7099E-2B9D-4270-AED4-6BDA600CFCE2}"/>
              </a:ext>
            </a:extLst>
          </p:cNvPr>
          <p:cNvSpPr txBox="1"/>
          <p:nvPr/>
        </p:nvSpPr>
        <p:spPr>
          <a:xfrm>
            <a:off x="191414" y="4473535"/>
            <a:ext cx="7129670" cy="584775"/>
          </a:xfrm>
          <a:prstGeom prst="rect">
            <a:avLst/>
          </a:prstGeom>
          <a:noFill/>
        </p:spPr>
        <p:txBody>
          <a:bodyPr wrap="square" rtlCol="0">
            <a:spAutoFit/>
          </a:bodyPr>
          <a:lstStyle/>
          <a:p>
            <a:r>
              <a:rPr lang="en-US" sz="3200" dirty="0">
                <a:latin typeface="Arial" panose="020B0604020202020204" pitchFamily="34" charset="0"/>
                <a:cs typeface="Arial" panose="020B0604020202020204" pitchFamily="34" charset="0"/>
              </a:rPr>
              <a:t>b) Hai </a:t>
            </a:r>
            <a:r>
              <a:rPr lang="en-US" sz="3200" dirty="0" err="1">
                <a:latin typeface="Arial" panose="020B0604020202020204" pitchFamily="34" charset="0"/>
                <a:cs typeface="Arial" panose="020B0604020202020204" pitchFamily="34" charset="0"/>
              </a:rPr>
              <a:t>trong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bốn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điểm</a:t>
            </a:r>
            <a:r>
              <a:rPr lang="en-US" sz="3200" dirty="0">
                <a:latin typeface="Arial" panose="020B0604020202020204" pitchFamily="34" charset="0"/>
                <a:cs typeface="Arial" panose="020B0604020202020204" pitchFamily="34" charset="0"/>
              </a:rPr>
              <a:t> A, B, C, D</a:t>
            </a:r>
          </a:p>
        </p:txBody>
      </p:sp>
      <p:sp>
        <p:nvSpPr>
          <p:cNvPr id="17" name="Arrow: Right 14">
            <a:extLst>
              <a:ext uri="{FF2B5EF4-FFF2-40B4-BE49-F238E27FC236}">
                <a16:creationId xmlns:a16="http://schemas.microsoft.com/office/drawing/2014/main" xmlns="" id="{089C37B9-29A1-4A77-8B5F-D258EB571EDC}"/>
              </a:ext>
            </a:extLst>
          </p:cNvPr>
          <p:cNvSpPr/>
          <p:nvPr/>
        </p:nvSpPr>
        <p:spPr>
          <a:xfrm>
            <a:off x="390646" y="3165105"/>
            <a:ext cx="900752" cy="368490"/>
          </a:xfrm>
          <a:prstGeom prst="rightArrow">
            <a:avLst/>
          </a:prstGeom>
          <a:solidFill>
            <a:srgbClr val="1006D8"/>
          </a:solidFill>
          <a:ln>
            <a:solidFill>
              <a:srgbClr val="1006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p>
        </p:txBody>
      </p:sp>
      <p:sp>
        <p:nvSpPr>
          <p:cNvPr id="18" name="TextBox 17">
            <a:extLst>
              <a:ext uri="{FF2B5EF4-FFF2-40B4-BE49-F238E27FC236}">
                <a16:creationId xmlns:a16="http://schemas.microsoft.com/office/drawing/2014/main" xmlns="" id="{2A1A87FF-E4B6-4F65-A2E4-BAB8AC5E37FC}"/>
              </a:ext>
            </a:extLst>
          </p:cNvPr>
          <p:cNvSpPr txBox="1"/>
          <p:nvPr/>
        </p:nvSpPr>
        <p:spPr>
          <a:xfrm>
            <a:off x="1355536" y="3031119"/>
            <a:ext cx="6290967" cy="1077218"/>
          </a:xfrm>
          <a:prstGeom prst="rect">
            <a:avLst/>
          </a:prstGeom>
          <a:noFill/>
        </p:spPr>
        <p:txBody>
          <a:bodyPr wrap="square" rtlCol="0">
            <a:spAutoFit/>
          </a:bodyPr>
          <a:lstStyle/>
          <a:p>
            <a:r>
              <a:rPr lang="en-US" sz="3200" dirty="0" err="1">
                <a:solidFill>
                  <a:srgbClr val="FF0000"/>
                </a:solidFill>
                <a:latin typeface="Arial" panose="020B0604020202020204" pitchFamily="34" charset="0"/>
                <a:cs typeface="Arial" panose="020B0604020202020204" pitchFamily="34" charset="0"/>
              </a:rPr>
              <a:t>Đáp</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án</a:t>
            </a:r>
            <a:r>
              <a:rPr lang="en-US" sz="3200" dirty="0">
                <a:solidFill>
                  <a:srgbClr val="FF0000"/>
                </a:solidFill>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đoạn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thẳng</a:t>
            </a:r>
            <a:r>
              <a:rPr lang="en-US" sz="3200" dirty="0">
                <a:latin typeface="Arial" panose="020B0604020202020204" pitchFamily="34" charset="0"/>
                <a:cs typeface="Arial" panose="020B0604020202020204" pitchFamily="34" charset="0"/>
              </a:rPr>
              <a:t> AB, </a:t>
            </a:r>
            <a:r>
              <a:rPr lang="en-US" sz="3200" dirty="0" err="1">
                <a:latin typeface="Arial" panose="020B0604020202020204" pitchFamily="34" charset="0"/>
                <a:cs typeface="Arial" panose="020B0604020202020204" pitchFamily="34" charset="0"/>
              </a:rPr>
              <a:t>đoạn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thẳng</a:t>
            </a:r>
            <a:r>
              <a:rPr lang="en-US" sz="3200" dirty="0">
                <a:latin typeface="Arial" panose="020B0604020202020204" pitchFamily="34" charset="0"/>
                <a:cs typeface="Arial" panose="020B0604020202020204" pitchFamily="34" charset="0"/>
              </a:rPr>
              <a:t> AC, </a:t>
            </a:r>
            <a:r>
              <a:rPr lang="en-US" sz="3200" dirty="0" err="1">
                <a:latin typeface="Arial" panose="020B0604020202020204" pitchFamily="34" charset="0"/>
                <a:cs typeface="Arial" panose="020B0604020202020204" pitchFamily="34" charset="0"/>
              </a:rPr>
              <a:t>đoạn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thẳng</a:t>
            </a:r>
            <a:r>
              <a:rPr lang="en-US" sz="3200" dirty="0">
                <a:latin typeface="Arial" panose="020B0604020202020204" pitchFamily="34" charset="0"/>
                <a:cs typeface="Arial" panose="020B0604020202020204" pitchFamily="34" charset="0"/>
              </a:rPr>
              <a:t> BC.</a:t>
            </a:r>
            <a:r>
              <a:rPr lang="en-US" sz="3200" dirty="0">
                <a:solidFill>
                  <a:srgbClr val="FF0000"/>
                </a:solidFill>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p:txBody>
      </p:sp>
      <p:sp>
        <p:nvSpPr>
          <p:cNvPr id="19" name="Arrow: Right 16">
            <a:extLst>
              <a:ext uri="{FF2B5EF4-FFF2-40B4-BE49-F238E27FC236}">
                <a16:creationId xmlns:a16="http://schemas.microsoft.com/office/drawing/2014/main" xmlns="" id="{BCE46F77-519E-4585-8EC9-F4851A794CD2}"/>
              </a:ext>
            </a:extLst>
          </p:cNvPr>
          <p:cNvSpPr/>
          <p:nvPr/>
        </p:nvSpPr>
        <p:spPr>
          <a:xfrm>
            <a:off x="390646" y="5460220"/>
            <a:ext cx="900752" cy="368490"/>
          </a:xfrm>
          <a:prstGeom prst="rightArrow">
            <a:avLst/>
          </a:prstGeom>
          <a:solidFill>
            <a:srgbClr val="1006D8"/>
          </a:solidFill>
          <a:ln>
            <a:solidFill>
              <a:srgbClr val="1006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p>
        </p:txBody>
      </p:sp>
      <p:sp>
        <p:nvSpPr>
          <p:cNvPr id="20" name="TextBox 19">
            <a:extLst>
              <a:ext uri="{FF2B5EF4-FFF2-40B4-BE49-F238E27FC236}">
                <a16:creationId xmlns:a16="http://schemas.microsoft.com/office/drawing/2014/main" xmlns="" id="{30C5D059-EA42-449B-AA01-CAF800932684}"/>
              </a:ext>
            </a:extLst>
          </p:cNvPr>
          <p:cNvSpPr txBox="1"/>
          <p:nvPr/>
        </p:nvSpPr>
        <p:spPr>
          <a:xfrm>
            <a:off x="1355536" y="5326234"/>
            <a:ext cx="10664186" cy="1077218"/>
          </a:xfrm>
          <a:prstGeom prst="rect">
            <a:avLst/>
          </a:prstGeom>
          <a:noFill/>
        </p:spPr>
        <p:txBody>
          <a:bodyPr wrap="square" rtlCol="0">
            <a:spAutoFit/>
          </a:bodyPr>
          <a:lstStyle/>
          <a:p>
            <a:r>
              <a:rPr lang="en-US" sz="3200" dirty="0" err="1">
                <a:solidFill>
                  <a:srgbClr val="FF0000"/>
                </a:solidFill>
                <a:latin typeface="Arial" panose="020B0604020202020204" pitchFamily="34" charset="0"/>
                <a:cs typeface="Arial" panose="020B0604020202020204" pitchFamily="34" charset="0"/>
              </a:rPr>
              <a:t>Đáp</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án</a:t>
            </a:r>
            <a:r>
              <a:rPr lang="en-US" sz="3200" dirty="0">
                <a:solidFill>
                  <a:srgbClr val="FF0000"/>
                </a:solidFill>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các</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đoạn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thẳng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được</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tạo</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thành</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là</a:t>
            </a:r>
            <a:r>
              <a:rPr lang="en-US" sz="3200" dirty="0">
                <a:latin typeface="Arial" panose="020B0604020202020204" pitchFamily="34" charset="0"/>
                <a:cs typeface="Arial" panose="020B0604020202020204" pitchFamily="34" charset="0"/>
              </a:rPr>
              <a:t>: </a:t>
            </a:r>
          </a:p>
          <a:p>
            <a:r>
              <a:rPr lang="en-US" sz="3200" dirty="0">
                <a:latin typeface="Arial" panose="020B0604020202020204" pitchFamily="34" charset="0"/>
                <a:cs typeface="Arial" panose="020B0604020202020204" pitchFamily="34" charset="0"/>
              </a:rPr>
              <a:t>               AB, AC, AD, BC, BD, CD</a:t>
            </a:r>
            <a:r>
              <a:rPr lang="en-US" sz="3200" dirty="0">
                <a:solidFill>
                  <a:srgbClr val="FF0000"/>
                </a:solidFill>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p:txBody>
      </p:sp>
      <p:cxnSp>
        <p:nvCxnSpPr>
          <p:cNvPr id="21" name="Straight Connector 20">
            <a:extLst>
              <a:ext uri="{FF2B5EF4-FFF2-40B4-BE49-F238E27FC236}">
                <a16:creationId xmlns:a16="http://schemas.microsoft.com/office/drawing/2014/main" xmlns="" id="{960A9DDA-3F55-4971-B925-83BD52E7A857}"/>
              </a:ext>
            </a:extLst>
          </p:cNvPr>
          <p:cNvCxnSpPr/>
          <p:nvPr/>
        </p:nvCxnSpPr>
        <p:spPr>
          <a:xfrm>
            <a:off x="8363801" y="1738400"/>
            <a:ext cx="752339"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xmlns="" id="{6D50AD82-F924-411B-A6A2-C7E3C98B98A0}"/>
              </a:ext>
            </a:extLst>
          </p:cNvPr>
          <p:cNvCxnSpPr>
            <a:cxnSpLocks/>
          </p:cNvCxnSpPr>
          <p:nvPr/>
        </p:nvCxnSpPr>
        <p:spPr>
          <a:xfrm>
            <a:off x="9116140" y="1738400"/>
            <a:ext cx="1612467" cy="1792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xmlns="" id="{6B9EB489-F93E-41C0-B0FC-23F3D4101A70}"/>
              </a:ext>
            </a:extLst>
          </p:cNvPr>
          <p:cNvCxnSpPr>
            <a:cxnSpLocks/>
          </p:cNvCxnSpPr>
          <p:nvPr/>
        </p:nvCxnSpPr>
        <p:spPr>
          <a:xfrm>
            <a:off x="8363801" y="1756329"/>
            <a:ext cx="752339" cy="127362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xmlns="" id="{40D3A0E5-DBC3-498E-A408-834A247BAA80}"/>
              </a:ext>
            </a:extLst>
          </p:cNvPr>
          <p:cNvCxnSpPr>
            <a:cxnSpLocks/>
          </p:cNvCxnSpPr>
          <p:nvPr/>
        </p:nvCxnSpPr>
        <p:spPr>
          <a:xfrm>
            <a:off x="9134069" y="1720471"/>
            <a:ext cx="0" cy="130948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xmlns="" id="{5B528339-897C-4A2F-9B47-F89469FBCE87}"/>
              </a:ext>
            </a:extLst>
          </p:cNvPr>
          <p:cNvCxnSpPr>
            <a:cxnSpLocks/>
          </p:cNvCxnSpPr>
          <p:nvPr/>
        </p:nvCxnSpPr>
        <p:spPr>
          <a:xfrm flipV="1">
            <a:off x="9134069" y="1774258"/>
            <a:ext cx="1594538" cy="125569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229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arn(inVertical)">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barn(inVertical)">
                                      <p:cBhvr>
                                        <p:cTn id="17" dur="500"/>
                                        <p:tgtEl>
                                          <p:spTgt spid="21"/>
                                        </p:tgtEl>
                                      </p:cBhvr>
                                    </p:animEffect>
                                  </p:childTnLst>
                                </p:cTn>
                              </p:par>
                              <p:par>
                                <p:cTn id="18" presetID="16" presetClass="entr" presetSubtype="21" fill="hold" nodeType="with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barn(inVertical)">
                                      <p:cBhvr>
                                        <p:cTn id="20" dur="500"/>
                                        <p:tgtEl>
                                          <p:spTgt spid="22"/>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barn(inVertical)">
                                      <p:cBhvr>
                                        <p:cTn id="25" dur="500"/>
                                        <p:tgtEl>
                                          <p:spTgt spid="19"/>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barn(inVertical)">
                                      <p:cBhvr>
                                        <p:cTn id="30" dur="500"/>
                                        <p:tgtEl>
                                          <p:spTgt spid="20"/>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barn(inVertical)">
                                      <p:cBhvr>
                                        <p:cTn id="35" dur="500"/>
                                        <p:tgtEl>
                                          <p:spTgt spid="23"/>
                                        </p:tgtEl>
                                      </p:cBhvr>
                                    </p:animEffect>
                                  </p:childTnLst>
                                </p:cTn>
                              </p:par>
                              <p:par>
                                <p:cTn id="36" presetID="16" presetClass="entr" presetSubtype="21" fill="hold" nodeType="with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barn(inVertical)">
                                      <p:cBhvr>
                                        <p:cTn id="38" dur="500"/>
                                        <p:tgtEl>
                                          <p:spTgt spid="24"/>
                                        </p:tgtEl>
                                      </p:cBhvr>
                                    </p:animEffect>
                                  </p:childTnLst>
                                </p:cTn>
                              </p:par>
                              <p:par>
                                <p:cTn id="39" presetID="16" presetClass="entr" presetSubtype="21" fill="hold" nodeType="with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barn(inVertical)">
                                      <p:cBhvr>
                                        <p:cTn id="4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p:bldP spid="19" grpId="0" animBg="1"/>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 Placeholder 1">
            <a:extLst>
              <a:ext uri="{FF2B5EF4-FFF2-40B4-BE49-F238E27FC236}">
                <a16:creationId xmlns:a16="http://schemas.microsoft.com/office/drawing/2014/main" xmlns="" id="{A7A0112C-12AD-4312-AA7A-44D862718A72}"/>
              </a:ext>
            </a:extLst>
          </p:cNvPr>
          <p:cNvSpPr txBox="1">
            <a:spLocks/>
          </p:cNvSpPr>
          <p:nvPr/>
        </p:nvSpPr>
        <p:spPr>
          <a:xfrm>
            <a:off x="85440" y="113608"/>
            <a:ext cx="11129673" cy="342900"/>
          </a:xfrm>
          <a:prstGeom prst="rect">
            <a:avLst/>
          </a:prstGeom>
        </p:spPr>
        <p:txBody>
          <a:bodyP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mtClean="0">
                <a:solidFill>
                  <a:srgbClr val="FFFF00"/>
                </a:solidFill>
              </a:rPr>
              <a:t>Đoạn thẳng. Độ dài đoạn thẳng</a:t>
            </a:r>
          </a:p>
          <a:p>
            <a:endParaRPr lang="en-US" dirty="0"/>
          </a:p>
        </p:txBody>
      </p:sp>
      <p:sp>
        <p:nvSpPr>
          <p:cNvPr id="6" name="TextBox 5">
            <a:extLst>
              <a:ext uri="{FF2B5EF4-FFF2-40B4-BE49-F238E27FC236}">
                <a16:creationId xmlns:a16="http://schemas.microsoft.com/office/drawing/2014/main" xmlns="" id="{8842E08A-2A30-478E-A20F-7610346C1877}"/>
              </a:ext>
            </a:extLst>
          </p:cNvPr>
          <p:cNvSpPr txBox="1"/>
          <p:nvPr/>
        </p:nvSpPr>
        <p:spPr>
          <a:xfrm>
            <a:off x="384312" y="453638"/>
            <a:ext cx="4992905"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2. </a:t>
            </a:r>
            <a:r>
              <a:rPr lang="en-US" sz="3200" b="1" dirty="0" err="1">
                <a:solidFill>
                  <a:srgbClr val="FF0000"/>
                </a:solidFill>
                <a:latin typeface="Arial" panose="020B0604020202020204" pitchFamily="34" charset="0"/>
                <a:cs typeface="Arial" panose="020B0604020202020204" pitchFamily="34" charset="0"/>
              </a:rPr>
              <a:t>Độ</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dài</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đoạn</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thẳng</a:t>
            </a:r>
            <a:endParaRPr lang="en-US" sz="3200" b="1" dirty="0">
              <a:solidFill>
                <a:srgbClr val="FF0000"/>
              </a:solidFill>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xmlns="" id="{C19389B8-4424-4EEF-9258-DEB946A61F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399" y="1790056"/>
            <a:ext cx="5783859" cy="3515505"/>
          </a:xfrm>
          <a:prstGeom prst="rect">
            <a:avLst/>
          </a:prstGeom>
        </p:spPr>
      </p:pic>
      <p:pic>
        <p:nvPicPr>
          <p:cNvPr id="8" name="Picture 2" descr="3 cách đơn giản cùng con chinh phục sách giáo khoa toán 6 tập 1 |  websosanh.vn">
            <a:extLst>
              <a:ext uri="{FF2B5EF4-FFF2-40B4-BE49-F238E27FC236}">
                <a16:creationId xmlns:a16="http://schemas.microsoft.com/office/drawing/2014/main" xmlns="" id="{C3B0114E-F8D6-4D80-BDE9-DBA1159B67E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67570" y="1967788"/>
            <a:ext cx="1901162" cy="273391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xmlns="" id="{D4CA9E2A-262D-43CF-A3E5-1F7F288E3ABC}"/>
              </a:ext>
            </a:extLst>
          </p:cNvPr>
          <p:cNvSpPr txBox="1"/>
          <p:nvPr/>
        </p:nvSpPr>
        <p:spPr>
          <a:xfrm>
            <a:off x="727780" y="1080929"/>
            <a:ext cx="6073357" cy="584775"/>
          </a:xfrm>
          <a:prstGeom prst="rect">
            <a:avLst/>
          </a:prstGeom>
          <a:noFill/>
        </p:spPr>
        <p:txBody>
          <a:bodyPr wrap="square" rtlCol="0">
            <a:spAutoFit/>
          </a:bodyPr>
          <a:lstStyle/>
          <a:p>
            <a:r>
              <a:rPr lang="en-US" sz="3200" b="1" dirty="0">
                <a:solidFill>
                  <a:srgbClr val="1006D8"/>
                </a:solidFill>
                <a:latin typeface="Arial" panose="020B0604020202020204" pitchFamily="34" charset="0"/>
                <a:cs typeface="Arial" panose="020B0604020202020204" pitchFamily="34" charset="0"/>
              </a:rPr>
              <a:t> a) </a:t>
            </a:r>
            <a:r>
              <a:rPr lang="en-US" sz="3200" b="1" dirty="0" err="1">
                <a:solidFill>
                  <a:srgbClr val="1006D8"/>
                </a:solidFill>
                <a:latin typeface="Arial" panose="020B0604020202020204" pitchFamily="34" charset="0"/>
                <a:cs typeface="Arial" panose="020B0604020202020204" pitchFamily="34" charset="0"/>
              </a:rPr>
              <a:t>Độ</a:t>
            </a:r>
            <a:r>
              <a:rPr lang="en-US" sz="3200" b="1" dirty="0">
                <a:solidFill>
                  <a:srgbClr val="1006D8"/>
                </a:solidFill>
                <a:latin typeface="Arial" panose="020B0604020202020204" pitchFamily="34" charset="0"/>
                <a:cs typeface="Arial" panose="020B0604020202020204" pitchFamily="34" charset="0"/>
              </a:rPr>
              <a:t> </a:t>
            </a:r>
            <a:r>
              <a:rPr lang="en-US" sz="3200" b="1" dirty="0" err="1">
                <a:solidFill>
                  <a:srgbClr val="1006D8"/>
                </a:solidFill>
                <a:latin typeface="Arial" panose="020B0604020202020204" pitchFamily="34" charset="0"/>
                <a:cs typeface="Arial" panose="020B0604020202020204" pitchFamily="34" charset="0"/>
              </a:rPr>
              <a:t>dài</a:t>
            </a:r>
            <a:r>
              <a:rPr lang="en-US" sz="3200" b="1" dirty="0">
                <a:solidFill>
                  <a:srgbClr val="1006D8"/>
                </a:solidFill>
                <a:latin typeface="Arial" panose="020B0604020202020204" pitchFamily="34" charset="0"/>
                <a:cs typeface="Arial" panose="020B0604020202020204" pitchFamily="34" charset="0"/>
              </a:rPr>
              <a:t> </a:t>
            </a:r>
            <a:r>
              <a:rPr lang="en-US" sz="3200" b="1" dirty="0" err="1">
                <a:solidFill>
                  <a:srgbClr val="1006D8"/>
                </a:solidFill>
                <a:latin typeface="Arial" panose="020B0604020202020204" pitchFamily="34" charset="0"/>
                <a:cs typeface="Arial" panose="020B0604020202020204" pitchFamily="34" charset="0"/>
              </a:rPr>
              <a:t>và</a:t>
            </a:r>
            <a:r>
              <a:rPr lang="en-US" sz="3200" b="1" dirty="0">
                <a:solidFill>
                  <a:srgbClr val="1006D8"/>
                </a:solidFill>
                <a:latin typeface="Arial" panose="020B0604020202020204" pitchFamily="34" charset="0"/>
                <a:cs typeface="Arial" panose="020B0604020202020204" pitchFamily="34" charset="0"/>
              </a:rPr>
              <a:t> </a:t>
            </a:r>
            <a:r>
              <a:rPr lang="en-US" sz="3200" b="1" dirty="0" err="1">
                <a:solidFill>
                  <a:srgbClr val="1006D8"/>
                </a:solidFill>
                <a:latin typeface="Arial" panose="020B0604020202020204" pitchFamily="34" charset="0"/>
                <a:cs typeface="Arial" panose="020B0604020202020204" pitchFamily="34" charset="0"/>
              </a:rPr>
              <a:t>đơn</a:t>
            </a:r>
            <a:r>
              <a:rPr lang="en-US" sz="3200" b="1" dirty="0">
                <a:solidFill>
                  <a:srgbClr val="1006D8"/>
                </a:solidFill>
                <a:latin typeface="Arial" panose="020B0604020202020204" pitchFamily="34" charset="0"/>
                <a:cs typeface="Arial" panose="020B0604020202020204" pitchFamily="34" charset="0"/>
              </a:rPr>
              <a:t> </a:t>
            </a:r>
            <a:r>
              <a:rPr lang="en-US" sz="3200" b="1" dirty="0" err="1">
                <a:solidFill>
                  <a:srgbClr val="1006D8"/>
                </a:solidFill>
                <a:latin typeface="Arial" panose="020B0604020202020204" pitchFamily="34" charset="0"/>
                <a:cs typeface="Arial" panose="020B0604020202020204" pitchFamily="34" charset="0"/>
              </a:rPr>
              <a:t>vị</a:t>
            </a:r>
            <a:r>
              <a:rPr lang="en-US" sz="3200" b="1" dirty="0">
                <a:solidFill>
                  <a:srgbClr val="1006D8"/>
                </a:solidFill>
                <a:latin typeface="Arial" panose="020B0604020202020204" pitchFamily="34" charset="0"/>
                <a:cs typeface="Arial" panose="020B0604020202020204" pitchFamily="34" charset="0"/>
              </a:rPr>
              <a:t> </a:t>
            </a:r>
            <a:r>
              <a:rPr lang="en-US" sz="3200" b="1" dirty="0" err="1">
                <a:solidFill>
                  <a:srgbClr val="1006D8"/>
                </a:solidFill>
                <a:latin typeface="Arial" panose="020B0604020202020204" pitchFamily="34" charset="0"/>
                <a:cs typeface="Arial" panose="020B0604020202020204" pitchFamily="34" charset="0"/>
              </a:rPr>
              <a:t>độ</a:t>
            </a:r>
            <a:r>
              <a:rPr lang="en-US" sz="3200" b="1" dirty="0">
                <a:solidFill>
                  <a:srgbClr val="1006D8"/>
                </a:solidFill>
                <a:latin typeface="Arial" panose="020B0604020202020204" pitchFamily="34" charset="0"/>
                <a:cs typeface="Arial" panose="020B0604020202020204" pitchFamily="34" charset="0"/>
              </a:rPr>
              <a:t> </a:t>
            </a:r>
            <a:r>
              <a:rPr lang="en-US" sz="3200" b="1" dirty="0" err="1">
                <a:solidFill>
                  <a:srgbClr val="1006D8"/>
                </a:solidFill>
                <a:latin typeface="Arial" panose="020B0604020202020204" pitchFamily="34" charset="0"/>
                <a:cs typeface="Arial" panose="020B0604020202020204" pitchFamily="34" charset="0"/>
              </a:rPr>
              <a:t>dài</a:t>
            </a:r>
            <a:endParaRPr lang="en-US" sz="3200" b="1" dirty="0">
              <a:solidFill>
                <a:srgbClr val="1006D8"/>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xmlns="" id="{7195C6E1-C2BF-4D02-A478-DEC29E8C20B4}"/>
              </a:ext>
            </a:extLst>
          </p:cNvPr>
          <p:cNvSpPr txBox="1"/>
          <p:nvPr/>
        </p:nvSpPr>
        <p:spPr>
          <a:xfrm>
            <a:off x="1375475" y="2372138"/>
            <a:ext cx="3548218" cy="954107"/>
          </a:xfrm>
          <a:prstGeom prst="rect">
            <a:avLst/>
          </a:prstGeom>
          <a:noFill/>
        </p:spPr>
        <p:txBody>
          <a:bodyPr wrap="square" rtlCol="0">
            <a:spAutoFit/>
          </a:bodyPr>
          <a:lstStyle/>
          <a:p>
            <a:r>
              <a:rPr lang="en-US" sz="2800" dirty="0" err="1">
                <a:latin typeface="Arial" panose="020B0604020202020204" pitchFamily="34" charset="0"/>
                <a:cs typeface="Arial" panose="020B0604020202020204" pitchFamily="34" charset="0"/>
              </a:rPr>
              <a:t>Mặt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bàn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học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dài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khoảng</a:t>
            </a:r>
            <a:r>
              <a:rPr lang="en-US" sz="2800" dirty="0">
                <a:latin typeface="Arial" panose="020B0604020202020204" pitchFamily="34" charset="0"/>
                <a:cs typeface="Arial" panose="020B0604020202020204" pitchFamily="34" charset="0"/>
              </a:rPr>
              <a:t> 5 </a:t>
            </a:r>
            <a:r>
              <a:rPr lang="en-US" sz="2800" dirty="0">
                <a:solidFill>
                  <a:srgbClr val="FF0000"/>
                </a:solidFill>
                <a:latin typeface="Arial" panose="020B0604020202020204" pitchFamily="34" charset="0"/>
                <a:cs typeface="Arial" panose="020B0604020202020204" pitchFamily="34" charset="0"/>
              </a:rPr>
              <a:t>gang </a:t>
            </a:r>
            <a:r>
              <a:rPr lang="en-US" sz="2800" dirty="0" err="1">
                <a:solidFill>
                  <a:srgbClr val="FF0000"/>
                </a:solidFill>
                <a:latin typeface="Arial" panose="020B0604020202020204" pitchFamily="34" charset="0"/>
                <a:cs typeface="Arial" panose="020B0604020202020204" pitchFamily="34" charset="0"/>
              </a:rPr>
              <a:t>tay</a:t>
            </a:r>
            <a:endParaRPr lang="en-US" sz="2800" dirty="0">
              <a:solidFill>
                <a:srgbClr val="FF0000"/>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xmlns="" id="{2FBA2247-E077-4CDC-98D4-AD5355826987}"/>
              </a:ext>
            </a:extLst>
          </p:cNvPr>
          <p:cNvSpPr txBox="1"/>
          <p:nvPr/>
        </p:nvSpPr>
        <p:spPr>
          <a:xfrm>
            <a:off x="9436141" y="2727937"/>
            <a:ext cx="2546892" cy="1077218"/>
          </a:xfrm>
          <a:prstGeom prst="rect">
            <a:avLst/>
          </a:prstGeom>
          <a:noFill/>
        </p:spPr>
        <p:txBody>
          <a:bodyPr wrap="square" rtlCol="0">
            <a:spAutoFit/>
          </a:bodyPr>
          <a:lstStyle/>
          <a:p>
            <a:r>
              <a:rPr lang="en-US" sz="3200" dirty="0" err="1">
                <a:latin typeface="Arial" panose="020B0604020202020204" pitchFamily="34" charset="0"/>
                <a:cs typeface="Arial" panose="020B0604020202020204" pitchFamily="34" charset="0"/>
              </a:rPr>
              <a:t>Khổ</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sách</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là</a:t>
            </a:r>
            <a:r>
              <a:rPr lang="en-US" sz="3200" dirty="0">
                <a:latin typeface="Arial" panose="020B0604020202020204" pitchFamily="34" charset="0"/>
                <a:cs typeface="Arial" panose="020B0604020202020204" pitchFamily="34" charset="0"/>
              </a:rPr>
              <a:t>: 19 x 26,5 </a:t>
            </a:r>
            <a:r>
              <a:rPr lang="en-US" sz="3200" dirty="0">
                <a:solidFill>
                  <a:srgbClr val="FF0000"/>
                </a:solidFill>
                <a:latin typeface="Arial" panose="020B0604020202020204" pitchFamily="34" charset="0"/>
                <a:cs typeface="Arial" panose="020B0604020202020204" pitchFamily="34" charset="0"/>
              </a:rPr>
              <a:t>cm</a:t>
            </a:r>
          </a:p>
        </p:txBody>
      </p:sp>
      <p:grpSp>
        <p:nvGrpSpPr>
          <p:cNvPr id="12" name="Group 11">
            <a:extLst>
              <a:ext uri="{FF2B5EF4-FFF2-40B4-BE49-F238E27FC236}">
                <a16:creationId xmlns:a16="http://schemas.microsoft.com/office/drawing/2014/main" xmlns="" id="{74259A88-7F0E-4EC2-8D36-8148C99F5B24}"/>
              </a:ext>
            </a:extLst>
          </p:cNvPr>
          <p:cNvGrpSpPr/>
          <p:nvPr/>
        </p:nvGrpSpPr>
        <p:grpSpPr>
          <a:xfrm>
            <a:off x="6559826" y="4701703"/>
            <a:ext cx="1934817" cy="369332"/>
            <a:chOff x="6559826" y="4392213"/>
            <a:chExt cx="1934817" cy="369332"/>
          </a:xfrm>
        </p:grpSpPr>
        <p:cxnSp>
          <p:nvCxnSpPr>
            <p:cNvPr id="13" name="Straight Arrow Connector 12">
              <a:extLst>
                <a:ext uri="{FF2B5EF4-FFF2-40B4-BE49-F238E27FC236}">
                  <a16:creationId xmlns:a16="http://schemas.microsoft.com/office/drawing/2014/main" xmlns="" id="{19F14673-7481-4B59-A137-8FB52CF094CD}"/>
                </a:ext>
              </a:extLst>
            </p:cNvPr>
            <p:cNvCxnSpPr/>
            <p:nvPr/>
          </p:nvCxnSpPr>
          <p:spPr>
            <a:xfrm>
              <a:off x="6559826" y="4717774"/>
              <a:ext cx="1934817"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xmlns="" id="{656BB256-59A2-4E20-B6BF-028D9D5E367C}"/>
                </a:ext>
              </a:extLst>
            </p:cNvPr>
            <p:cNvSpPr txBox="1"/>
            <p:nvPr/>
          </p:nvSpPr>
          <p:spPr>
            <a:xfrm>
              <a:off x="7156174" y="4392213"/>
              <a:ext cx="954156" cy="369332"/>
            </a:xfrm>
            <a:prstGeom prst="rect">
              <a:avLst/>
            </a:prstGeom>
            <a:noFill/>
          </p:spPr>
          <p:txBody>
            <a:bodyPr wrap="square" rtlCol="0">
              <a:spAutoFit/>
            </a:bodyPr>
            <a:lstStyle/>
            <a:p>
              <a:r>
                <a:rPr lang="en-US" dirty="0"/>
                <a:t>19 cm</a:t>
              </a:r>
            </a:p>
          </p:txBody>
        </p:sp>
      </p:grpSp>
      <p:grpSp>
        <p:nvGrpSpPr>
          <p:cNvPr id="15" name="Group 14">
            <a:extLst>
              <a:ext uri="{FF2B5EF4-FFF2-40B4-BE49-F238E27FC236}">
                <a16:creationId xmlns:a16="http://schemas.microsoft.com/office/drawing/2014/main" xmlns="" id="{C617A898-79DF-44D2-8960-6107FD7F4B53}"/>
              </a:ext>
            </a:extLst>
          </p:cNvPr>
          <p:cNvGrpSpPr/>
          <p:nvPr/>
        </p:nvGrpSpPr>
        <p:grpSpPr>
          <a:xfrm>
            <a:off x="8581410" y="1967788"/>
            <a:ext cx="369332" cy="2781076"/>
            <a:chOff x="8581410" y="1658298"/>
            <a:chExt cx="369332" cy="2781076"/>
          </a:xfrm>
        </p:grpSpPr>
        <p:cxnSp>
          <p:nvCxnSpPr>
            <p:cNvPr id="16" name="Straight Arrow Connector 15">
              <a:extLst>
                <a:ext uri="{FF2B5EF4-FFF2-40B4-BE49-F238E27FC236}">
                  <a16:creationId xmlns:a16="http://schemas.microsoft.com/office/drawing/2014/main" xmlns="" id="{0B0968E3-E1D1-4F26-8CE8-5F9DA8290A69}"/>
                </a:ext>
              </a:extLst>
            </p:cNvPr>
            <p:cNvCxnSpPr>
              <a:cxnSpLocks/>
            </p:cNvCxnSpPr>
            <p:nvPr/>
          </p:nvCxnSpPr>
          <p:spPr>
            <a:xfrm flipV="1">
              <a:off x="8924949" y="1658298"/>
              <a:ext cx="0" cy="278107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xmlns="" id="{AE4352E3-1359-4D91-BA1F-1B6F89454A4A}"/>
                </a:ext>
              </a:extLst>
            </p:cNvPr>
            <p:cNvSpPr txBox="1"/>
            <p:nvPr/>
          </p:nvSpPr>
          <p:spPr>
            <a:xfrm rot="16200000">
              <a:off x="8288998" y="2673140"/>
              <a:ext cx="954156" cy="369332"/>
            </a:xfrm>
            <a:prstGeom prst="rect">
              <a:avLst/>
            </a:prstGeom>
            <a:noFill/>
          </p:spPr>
          <p:txBody>
            <a:bodyPr wrap="square" rtlCol="0">
              <a:spAutoFit/>
            </a:bodyPr>
            <a:lstStyle/>
            <a:p>
              <a:r>
                <a:rPr lang="en-US" dirty="0"/>
                <a:t>26,5 cm</a:t>
              </a:r>
            </a:p>
          </p:txBody>
        </p:sp>
      </p:grpSp>
      <p:sp>
        <p:nvSpPr>
          <p:cNvPr id="18" name="Arrow: Right 15">
            <a:extLst>
              <a:ext uri="{FF2B5EF4-FFF2-40B4-BE49-F238E27FC236}">
                <a16:creationId xmlns:a16="http://schemas.microsoft.com/office/drawing/2014/main" xmlns="" id="{04ABAC43-2FA3-4C46-A301-8CCD47CE8326}"/>
              </a:ext>
            </a:extLst>
          </p:cNvPr>
          <p:cNvSpPr/>
          <p:nvPr/>
        </p:nvSpPr>
        <p:spPr>
          <a:xfrm>
            <a:off x="191866" y="5192932"/>
            <a:ext cx="900752" cy="368490"/>
          </a:xfrm>
          <a:prstGeom prst="rightArrow">
            <a:avLst/>
          </a:prstGeom>
          <a:solidFill>
            <a:srgbClr val="1006D8"/>
          </a:solidFill>
          <a:ln>
            <a:solidFill>
              <a:srgbClr val="1006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xmlns="" id="{F78C4424-35D1-4372-BF52-6290B52223D0}"/>
              </a:ext>
            </a:extLst>
          </p:cNvPr>
          <p:cNvSpPr txBox="1"/>
          <p:nvPr/>
        </p:nvSpPr>
        <p:spPr>
          <a:xfrm>
            <a:off x="1077243" y="5171488"/>
            <a:ext cx="11114757" cy="584775"/>
          </a:xfrm>
          <a:prstGeom prst="rect">
            <a:avLst/>
          </a:prstGeom>
          <a:noFill/>
        </p:spPr>
        <p:txBody>
          <a:bodyPr wrap="square" rtlCol="0">
            <a:spAutoFit/>
          </a:bodyPr>
          <a:lstStyle/>
          <a:p>
            <a:r>
              <a:rPr lang="en-US" sz="3200" dirty="0">
                <a:latin typeface="Arial" panose="020B0604020202020204" pitchFamily="34" charset="0"/>
                <a:cs typeface="Arial" panose="020B0604020202020204" pitchFamily="34" charset="0"/>
              </a:rPr>
              <a:t>Gang </a:t>
            </a:r>
            <a:r>
              <a:rPr lang="en-US" sz="3200" dirty="0" err="1">
                <a:latin typeface="Arial" panose="020B0604020202020204" pitchFamily="34" charset="0"/>
                <a:cs typeface="Arial" panose="020B0604020202020204" pitchFamily="34" charset="0"/>
              </a:rPr>
              <a:t>tay</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xentimet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được</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gọi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là</a:t>
            </a:r>
            <a:r>
              <a:rPr lang="en-US" sz="3200" dirty="0">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đơn</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vị</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độ</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dài</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đơn</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vị</a:t>
            </a:r>
            <a:r>
              <a:rPr lang="en-US" sz="3200" dirty="0">
                <a:solidFill>
                  <a:srgbClr val="FF0000"/>
                </a:solidFill>
                <a:latin typeface="Arial" panose="020B0604020202020204" pitchFamily="34" charset="0"/>
                <a:cs typeface="Arial" panose="020B0604020202020204" pitchFamily="34" charset="0"/>
              </a:rPr>
              <a:t>).</a:t>
            </a:r>
            <a:endParaRPr lang="en-US" sz="3200" dirty="0">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xmlns="" id="{8256AB39-A310-4CA8-AC89-8D8AAAB2BACF}"/>
              </a:ext>
            </a:extLst>
          </p:cNvPr>
          <p:cNvSpPr txBox="1"/>
          <p:nvPr/>
        </p:nvSpPr>
        <p:spPr>
          <a:xfrm>
            <a:off x="1002447" y="5908048"/>
            <a:ext cx="11114757" cy="584775"/>
          </a:xfrm>
          <a:prstGeom prst="rect">
            <a:avLst/>
          </a:prstGeom>
          <a:noFill/>
        </p:spPr>
        <p:txBody>
          <a:bodyPr wrap="square" rtlCol="0">
            <a:spAutoFit/>
          </a:bodyPr>
          <a:lstStyle/>
          <a:p>
            <a:r>
              <a:rPr lang="en-US" sz="3200" dirty="0" err="1">
                <a:latin typeface="Arial" panose="020B0604020202020204" pitchFamily="34" charset="0"/>
                <a:cs typeface="Arial" panose="020B0604020202020204" pitchFamily="34" charset="0"/>
              </a:rPr>
              <a:t>Kết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quả</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đo</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được</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gọi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là</a:t>
            </a:r>
            <a:r>
              <a:rPr lang="en-US" sz="3200" dirty="0">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số</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đo</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độ</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dài</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độ</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dài</a:t>
            </a:r>
            <a:r>
              <a:rPr lang="en-US" sz="3200" dirty="0">
                <a:solidFill>
                  <a:srgbClr val="FF0000"/>
                </a:solidFill>
                <a:latin typeface="Arial" panose="020B0604020202020204" pitchFamily="34" charset="0"/>
                <a:cs typeface="Arial" panose="020B0604020202020204" pitchFamily="34" charset="0"/>
              </a:rPr>
              <a:t>).</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8128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inVertic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arn(inVertical)">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barn(inVertical)">
                                      <p:cBhvr>
                                        <p:cTn id="1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6" name="TextBox 5">
            <a:extLst>
              <a:ext uri="{FF2B5EF4-FFF2-40B4-BE49-F238E27FC236}">
                <a16:creationId xmlns:a16="http://schemas.microsoft.com/office/drawing/2014/main" xmlns="" id="{26411FDD-97E4-4221-896D-37487E426126}"/>
              </a:ext>
            </a:extLst>
          </p:cNvPr>
          <p:cNvSpPr txBox="1"/>
          <p:nvPr/>
        </p:nvSpPr>
        <p:spPr>
          <a:xfrm>
            <a:off x="132286" y="467047"/>
            <a:ext cx="6073357" cy="584775"/>
          </a:xfrm>
          <a:prstGeom prst="rect">
            <a:avLst/>
          </a:prstGeom>
          <a:noFill/>
        </p:spPr>
        <p:txBody>
          <a:bodyPr wrap="square" rtlCol="0">
            <a:spAutoFit/>
          </a:bodyPr>
          <a:lstStyle/>
          <a:p>
            <a:r>
              <a:rPr lang="en-US" sz="3200" b="1" dirty="0">
                <a:solidFill>
                  <a:srgbClr val="1006D8"/>
                </a:solidFill>
                <a:latin typeface="Arial" panose="020B0604020202020204" pitchFamily="34" charset="0"/>
                <a:cs typeface="Arial" panose="020B0604020202020204" pitchFamily="34" charset="0"/>
              </a:rPr>
              <a:t> b) </a:t>
            </a:r>
            <a:r>
              <a:rPr lang="en-US" sz="3200" b="1" dirty="0" err="1">
                <a:solidFill>
                  <a:srgbClr val="1006D8"/>
                </a:solidFill>
                <a:latin typeface="Arial" panose="020B0604020202020204" pitchFamily="34" charset="0"/>
                <a:cs typeface="Arial" panose="020B0604020202020204" pitchFamily="34" charset="0"/>
              </a:rPr>
              <a:t>Độ</a:t>
            </a:r>
            <a:r>
              <a:rPr lang="en-US" sz="3200" b="1" dirty="0">
                <a:solidFill>
                  <a:srgbClr val="1006D8"/>
                </a:solidFill>
                <a:latin typeface="Arial" panose="020B0604020202020204" pitchFamily="34" charset="0"/>
                <a:cs typeface="Arial" panose="020B0604020202020204" pitchFamily="34" charset="0"/>
              </a:rPr>
              <a:t> </a:t>
            </a:r>
            <a:r>
              <a:rPr lang="en-US" sz="3200" b="1" dirty="0" err="1">
                <a:solidFill>
                  <a:srgbClr val="1006D8"/>
                </a:solidFill>
                <a:latin typeface="Arial" panose="020B0604020202020204" pitchFamily="34" charset="0"/>
                <a:cs typeface="Arial" panose="020B0604020202020204" pitchFamily="34" charset="0"/>
              </a:rPr>
              <a:t>dài</a:t>
            </a:r>
            <a:r>
              <a:rPr lang="en-US" sz="3200" b="1" dirty="0">
                <a:solidFill>
                  <a:srgbClr val="1006D8"/>
                </a:solidFill>
                <a:latin typeface="Arial" panose="020B0604020202020204" pitchFamily="34" charset="0"/>
                <a:cs typeface="Arial" panose="020B0604020202020204" pitchFamily="34" charset="0"/>
              </a:rPr>
              <a:t> </a:t>
            </a:r>
            <a:r>
              <a:rPr lang="en-US" sz="3200" b="1" dirty="0" err="1">
                <a:solidFill>
                  <a:srgbClr val="1006D8"/>
                </a:solidFill>
                <a:latin typeface="Arial" panose="020B0604020202020204" pitchFamily="34" charset="0"/>
                <a:cs typeface="Arial" panose="020B0604020202020204" pitchFamily="34" charset="0"/>
              </a:rPr>
              <a:t>đoạn</a:t>
            </a:r>
            <a:r>
              <a:rPr lang="en-US" sz="3200" b="1" dirty="0">
                <a:solidFill>
                  <a:srgbClr val="1006D8"/>
                </a:solidFill>
                <a:latin typeface="Arial" panose="020B0604020202020204" pitchFamily="34" charset="0"/>
                <a:cs typeface="Arial" panose="020B0604020202020204" pitchFamily="34" charset="0"/>
              </a:rPr>
              <a:t> </a:t>
            </a:r>
            <a:r>
              <a:rPr lang="en-US" sz="3200" b="1" dirty="0" err="1">
                <a:solidFill>
                  <a:srgbClr val="1006D8"/>
                </a:solidFill>
                <a:latin typeface="Arial" panose="020B0604020202020204" pitchFamily="34" charset="0"/>
                <a:cs typeface="Arial" panose="020B0604020202020204" pitchFamily="34" charset="0"/>
              </a:rPr>
              <a:t>thẳng</a:t>
            </a:r>
            <a:endParaRPr lang="en-US" sz="3200" b="1" dirty="0">
              <a:solidFill>
                <a:srgbClr val="1006D8"/>
              </a:solidFill>
              <a:latin typeface="Arial" panose="020B0604020202020204" pitchFamily="34" charset="0"/>
              <a:cs typeface="Arial" panose="020B0604020202020204" pitchFamily="34" charset="0"/>
            </a:endParaRPr>
          </a:p>
        </p:txBody>
      </p:sp>
      <p:grpSp>
        <p:nvGrpSpPr>
          <p:cNvPr id="7" name="Group 6">
            <a:extLst>
              <a:ext uri="{FF2B5EF4-FFF2-40B4-BE49-F238E27FC236}">
                <a16:creationId xmlns:a16="http://schemas.microsoft.com/office/drawing/2014/main" xmlns="" id="{041F755D-450F-4C88-8A06-F6A7A132855C}"/>
              </a:ext>
            </a:extLst>
          </p:cNvPr>
          <p:cNvGrpSpPr/>
          <p:nvPr/>
        </p:nvGrpSpPr>
        <p:grpSpPr>
          <a:xfrm>
            <a:off x="1896757" y="1074601"/>
            <a:ext cx="8796637" cy="2838666"/>
            <a:chOff x="1953029" y="779179"/>
            <a:chExt cx="8796637" cy="2838666"/>
          </a:xfrm>
        </p:grpSpPr>
        <p:pic>
          <p:nvPicPr>
            <p:cNvPr id="8" name="Picture 7">
              <a:extLst>
                <a:ext uri="{FF2B5EF4-FFF2-40B4-BE49-F238E27FC236}">
                  <a16:creationId xmlns:a16="http://schemas.microsoft.com/office/drawing/2014/main" xmlns="" id="{E87AF8E7-33B9-449B-B9D6-D2869E0A27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533" y="1263621"/>
              <a:ext cx="8770133" cy="2354224"/>
            </a:xfrm>
            <a:prstGeom prst="rect">
              <a:avLst/>
            </a:prstGeom>
          </p:spPr>
        </p:pic>
        <p:sp>
          <p:nvSpPr>
            <p:cNvPr id="9" name="TextBox 8">
              <a:extLst>
                <a:ext uri="{FF2B5EF4-FFF2-40B4-BE49-F238E27FC236}">
                  <a16:creationId xmlns:a16="http://schemas.microsoft.com/office/drawing/2014/main" xmlns="" id="{D9CF9EE8-1731-4108-B431-14D3C17039D3}"/>
                </a:ext>
              </a:extLst>
            </p:cNvPr>
            <p:cNvSpPr txBox="1"/>
            <p:nvPr/>
          </p:nvSpPr>
          <p:spPr>
            <a:xfrm>
              <a:off x="1953029" y="975507"/>
              <a:ext cx="530087" cy="584775"/>
            </a:xfrm>
            <a:prstGeom prst="rect">
              <a:avLst/>
            </a:prstGeom>
            <a:noFill/>
          </p:spPr>
          <p:txBody>
            <a:bodyPr wrap="square" rtlCol="0">
              <a:spAutoFit/>
            </a:bodyPr>
            <a:lstStyle/>
            <a:p>
              <a:r>
                <a:rPr lang="en-US" sz="3200" dirty="0"/>
                <a:t>A</a:t>
              </a:r>
            </a:p>
          </p:txBody>
        </p:sp>
        <p:sp>
          <p:nvSpPr>
            <p:cNvPr id="10" name="TextBox 9">
              <a:extLst>
                <a:ext uri="{FF2B5EF4-FFF2-40B4-BE49-F238E27FC236}">
                  <a16:creationId xmlns:a16="http://schemas.microsoft.com/office/drawing/2014/main" xmlns="" id="{95244E50-9881-4B7C-93B3-8827D054EA02}"/>
                </a:ext>
              </a:extLst>
            </p:cNvPr>
            <p:cNvSpPr txBox="1"/>
            <p:nvPr/>
          </p:nvSpPr>
          <p:spPr>
            <a:xfrm>
              <a:off x="3670851" y="975507"/>
              <a:ext cx="530087" cy="584775"/>
            </a:xfrm>
            <a:prstGeom prst="rect">
              <a:avLst/>
            </a:prstGeom>
            <a:noFill/>
          </p:spPr>
          <p:txBody>
            <a:bodyPr wrap="square" rtlCol="0">
              <a:spAutoFit/>
            </a:bodyPr>
            <a:lstStyle/>
            <a:p>
              <a:r>
                <a:rPr lang="en-US" sz="3200" dirty="0"/>
                <a:t>B</a:t>
              </a:r>
            </a:p>
          </p:txBody>
        </p:sp>
        <p:sp>
          <p:nvSpPr>
            <p:cNvPr id="11" name="TextBox 10">
              <a:extLst>
                <a:ext uri="{FF2B5EF4-FFF2-40B4-BE49-F238E27FC236}">
                  <a16:creationId xmlns:a16="http://schemas.microsoft.com/office/drawing/2014/main" xmlns="" id="{77A40C16-C0CC-4D75-AD4C-AD4E1372D105}"/>
                </a:ext>
              </a:extLst>
            </p:cNvPr>
            <p:cNvSpPr txBox="1"/>
            <p:nvPr/>
          </p:nvSpPr>
          <p:spPr>
            <a:xfrm>
              <a:off x="9159404" y="779179"/>
              <a:ext cx="530087" cy="584775"/>
            </a:xfrm>
            <a:prstGeom prst="rect">
              <a:avLst/>
            </a:prstGeom>
            <a:noFill/>
          </p:spPr>
          <p:txBody>
            <a:bodyPr wrap="square" rtlCol="0">
              <a:spAutoFit/>
            </a:bodyPr>
            <a:lstStyle/>
            <a:p>
              <a:r>
                <a:rPr lang="en-US" sz="3200" dirty="0"/>
                <a:t>D</a:t>
              </a:r>
            </a:p>
          </p:txBody>
        </p:sp>
        <p:sp>
          <p:nvSpPr>
            <p:cNvPr id="12" name="TextBox 11">
              <a:extLst>
                <a:ext uri="{FF2B5EF4-FFF2-40B4-BE49-F238E27FC236}">
                  <a16:creationId xmlns:a16="http://schemas.microsoft.com/office/drawing/2014/main" xmlns="" id="{4CCBC134-9DA6-4D2A-9976-3A8A6E743A70}"/>
                </a:ext>
              </a:extLst>
            </p:cNvPr>
            <p:cNvSpPr txBox="1"/>
            <p:nvPr/>
          </p:nvSpPr>
          <p:spPr>
            <a:xfrm>
              <a:off x="6680171" y="817956"/>
              <a:ext cx="530087" cy="584775"/>
            </a:xfrm>
            <a:prstGeom prst="rect">
              <a:avLst/>
            </a:prstGeom>
            <a:noFill/>
          </p:spPr>
          <p:txBody>
            <a:bodyPr wrap="square" rtlCol="0">
              <a:spAutoFit/>
            </a:bodyPr>
            <a:lstStyle/>
            <a:p>
              <a:r>
                <a:rPr lang="en-US" sz="3200" dirty="0"/>
                <a:t>C</a:t>
              </a:r>
            </a:p>
          </p:txBody>
        </p:sp>
      </p:grpSp>
      <p:sp>
        <p:nvSpPr>
          <p:cNvPr id="13" name="TextBox 12">
            <a:extLst>
              <a:ext uri="{FF2B5EF4-FFF2-40B4-BE49-F238E27FC236}">
                <a16:creationId xmlns:a16="http://schemas.microsoft.com/office/drawing/2014/main" xmlns="" id="{FE612228-AFF2-40DA-8B90-B2EE3C0503FB}"/>
              </a:ext>
            </a:extLst>
          </p:cNvPr>
          <p:cNvSpPr txBox="1"/>
          <p:nvPr/>
        </p:nvSpPr>
        <p:spPr>
          <a:xfrm>
            <a:off x="318605" y="3937885"/>
            <a:ext cx="11313540" cy="1077218"/>
          </a:xfrm>
          <a:prstGeom prst="rect">
            <a:avLst/>
          </a:prstGeom>
          <a:noFill/>
        </p:spPr>
        <p:txBody>
          <a:bodyPr wrap="square" rtlCol="0">
            <a:spAutoFit/>
          </a:bodyPr>
          <a:lstStyle/>
          <a:p>
            <a:r>
              <a:rPr lang="en-US" sz="3200" dirty="0" err="1">
                <a:latin typeface="Arial" panose="020B0604020202020204" pitchFamily="34" charset="0"/>
                <a:cs typeface="Arial" panose="020B0604020202020204" pitchFamily="34" charset="0"/>
              </a:rPr>
              <a:t>Mỗi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đoạn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thẳng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có</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một</a:t>
            </a:r>
            <a:r>
              <a:rPr lang="en-US" sz="3200" dirty="0">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độ</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dài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được</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biểu</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thị</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bằng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một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số</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dương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thường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viết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kèm</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đơn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vị</a:t>
            </a:r>
            <a:r>
              <a:rPr lang="en-US" sz="3200" dirty="0">
                <a:latin typeface="Arial" panose="020B0604020202020204" pitchFamily="34" charset="0"/>
                <a:cs typeface="Arial" panose="020B0604020202020204" pitchFamily="34" charset="0"/>
              </a:rPr>
              <a:t>).</a:t>
            </a:r>
          </a:p>
        </p:txBody>
      </p:sp>
      <p:sp>
        <p:nvSpPr>
          <p:cNvPr id="14" name="TextBox 13">
            <a:extLst>
              <a:ext uri="{FF2B5EF4-FFF2-40B4-BE49-F238E27FC236}">
                <a16:creationId xmlns:a16="http://schemas.microsoft.com/office/drawing/2014/main" xmlns="" id="{D8EAFB75-AD69-4C5B-A5D0-778A6556724B}"/>
              </a:ext>
            </a:extLst>
          </p:cNvPr>
          <p:cNvSpPr txBox="1"/>
          <p:nvPr/>
        </p:nvSpPr>
        <p:spPr>
          <a:xfrm>
            <a:off x="270416" y="5165473"/>
            <a:ext cx="11518310" cy="1077218"/>
          </a:xfrm>
          <a:prstGeom prst="rect">
            <a:avLst/>
          </a:prstGeom>
          <a:noFill/>
        </p:spPr>
        <p:txBody>
          <a:bodyPr wrap="square" rtlCol="0">
            <a:spAutoFit/>
          </a:bodyPr>
          <a:lstStyle/>
          <a:p>
            <a:r>
              <a:rPr lang="en-US" sz="3200" dirty="0" err="1">
                <a:latin typeface="Arial" panose="020B0604020202020204" pitchFamily="34" charset="0"/>
                <a:cs typeface="Arial" panose="020B0604020202020204" pitchFamily="34" charset="0"/>
              </a:rPr>
              <a:t>Độ</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dài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đoạn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thẳng</a:t>
            </a:r>
            <a:r>
              <a:rPr lang="en-US" sz="3200" dirty="0">
                <a:latin typeface="Arial" panose="020B0604020202020204" pitchFamily="34" charset="0"/>
                <a:cs typeface="Arial" panose="020B0604020202020204" pitchFamily="34" charset="0"/>
              </a:rPr>
              <a:t> AB </a:t>
            </a:r>
            <a:r>
              <a:rPr lang="en-US" sz="3200" dirty="0" err="1">
                <a:latin typeface="Arial" panose="020B0604020202020204" pitchFamily="34" charset="0"/>
                <a:cs typeface="Arial" panose="020B0604020202020204" pitchFamily="34" charset="0"/>
              </a:rPr>
              <a:t>còn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gọi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là</a:t>
            </a:r>
            <a:r>
              <a:rPr lang="en-US" sz="3200" dirty="0">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khoảng</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cách</a:t>
            </a:r>
            <a:r>
              <a:rPr lang="en-US" sz="3200" dirty="0">
                <a:solidFill>
                  <a:srgbClr val="FF0000"/>
                </a:solidFill>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giữa</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hai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điểm</a:t>
            </a:r>
            <a:r>
              <a:rPr lang="en-US" sz="3200" dirty="0">
                <a:latin typeface="Arial" panose="020B0604020202020204" pitchFamily="34" charset="0"/>
                <a:cs typeface="Arial" panose="020B0604020202020204" pitchFamily="34" charset="0"/>
              </a:rPr>
              <a:t> A </a:t>
            </a:r>
            <a:r>
              <a:rPr lang="en-US" sz="3200" dirty="0" err="1">
                <a:latin typeface="Arial" panose="020B0604020202020204" pitchFamily="34" charset="0"/>
                <a:cs typeface="Arial" panose="020B0604020202020204" pitchFamily="34" charset="0"/>
              </a:rPr>
              <a:t>và</a:t>
            </a:r>
            <a:r>
              <a:rPr lang="en-US" sz="3200" dirty="0">
                <a:latin typeface="Arial" panose="020B0604020202020204" pitchFamily="34" charset="0"/>
                <a:cs typeface="Arial" panose="020B0604020202020204" pitchFamily="34" charset="0"/>
              </a:rPr>
              <a:t> B. </a:t>
            </a:r>
            <a:r>
              <a:rPr lang="en-US" sz="3200" dirty="0" err="1">
                <a:latin typeface="Arial" panose="020B0604020202020204" pitchFamily="34" charset="0"/>
                <a:cs typeface="Arial" panose="020B0604020202020204" pitchFamily="34" charset="0"/>
              </a:rPr>
              <a:t>Quy</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ước</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khoảng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cách</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giữa</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hai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điểm</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trùng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nhau</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bằng</a:t>
            </a:r>
            <a:r>
              <a:rPr lang="en-US" sz="3200" dirty="0">
                <a:latin typeface="Arial" panose="020B0604020202020204" pitchFamily="34" charset="0"/>
                <a:cs typeface="Arial" panose="020B0604020202020204" pitchFamily="34" charset="0"/>
              </a:rPr>
              <a:t> 0.</a:t>
            </a:r>
          </a:p>
        </p:txBody>
      </p:sp>
    </p:spTree>
    <p:extLst>
      <p:ext uri="{BB962C8B-B14F-4D97-AF65-F5344CB8AC3E}">
        <p14:creationId xmlns:p14="http://schemas.microsoft.com/office/powerpoint/2010/main" val="567102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arn(inVertical)">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7" name="TextBox 6">
            <a:extLst>
              <a:ext uri="{FF2B5EF4-FFF2-40B4-BE49-F238E27FC236}">
                <a16:creationId xmlns:a16="http://schemas.microsoft.com/office/drawing/2014/main" xmlns="" id="{C8558A22-44CF-4945-AE1E-FC255789797A}"/>
              </a:ext>
            </a:extLst>
          </p:cNvPr>
          <p:cNvSpPr txBox="1"/>
          <p:nvPr/>
        </p:nvSpPr>
        <p:spPr>
          <a:xfrm>
            <a:off x="76016" y="537386"/>
            <a:ext cx="10123060" cy="646331"/>
          </a:xfrm>
          <a:prstGeom prst="rect">
            <a:avLst/>
          </a:prstGeom>
          <a:noFill/>
        </p:spPr>
        <p:txBody>
          <a:bodyPr wrap="square" rtlCol="0">
            <a:spAutoFit/>
          </a:bodyPr>
          <a:lstStyle/>
          <a:p>
            <a:r>
              <a:rPr lang="en-US" sz="3600" b="1" dirty="0">
                <a:solidFill>
                  <a:srgbClr val="1006D8"/>
                </a:solidFill>
                <a:latin typeface="Arial" panose="020B0604020202020204" pitchFamily="34" charset="0"/>
                <a:cs typeface="Arial" panose="020B0604020202020204" pitchFamily="34" charset="0"/>
              </a:rPr>
              <a:t> c) So </a:t>
            </a:r>
            <a:r>
              <a:rPr lang="en-US" sz="3600" b="1" dirty="0" err="1">
                <a:solidFill>
                  <a:srgbClr val="1006D8"/>
                </a:solidFill>
                <a:latin typeface="Arial" panose="020B0604020202020204" pitchFamily="34" charset="0"/>
                <a:cs typeface="Arial" panose="020B0604020202020204" pitchFamily="34" charset="0"/>
              </a:rPr>
              <a:t>sánh</a:t>
            </a:r>
            <a:r>
              <a:rPr lang="en-US" sz="3600" b="1" dirty="0">
                <a:solidFill>
                  <a:srgbClr val="1006D8"/>
                </a:solidFill>
                <a:latin typeface="Arial" panose="020B0604020202020204" pitchFamily="34" charset="0"/>
                <a:cs typeface="Arial" panose="020B0604020202020204" pitchFamily="34" charset="0"/>
              </a:rPr>
              <a:t> </a:t>
            </a:r>
            <a:r>
              <a:rPr lang="en-US" sz="3600" b="1" dirty="0" err="1">
                <a:solidFill>
                  <a:srgbClr val="1006D8"/>
                </a:solidFill>
                <a:latin typeface="Arial" panose="020B0604020202020204" pitchFamily="34" charset="0"/>
                <a:cs typeface="Arial" panose="020B0604020202020204" pitchFamily="34" charset="0"/>
              </a:rPr>
              <a:t>độ</a:t>
            </a:r>
            <a:r>
              <a:rPr lang="en-US" sz="3600" b="1" dirty="0">
                <a:solidFill>
                  <a:srgbClr val="1006D8"/>
                </a:solidFill>
                <a:latin typeface="Arial" panose="020B0604020202020204" pitchFamily="34" charset="0"/>
                <a:cs typeface="Arial" panose="020B0604020202020204" pitchFamily="34" charset="0"/>
              </a:rPr>
              <a:t> </a:t>
            </a:r>
            <a:r>
              <a:rPr lang="en-US" sz="3600" b="1" dirty="0" err="1">
                <a:solidFill>
                  <a:srgbClr val="1006D8"/>
                </a:solidFill>
                <a:latin typeface="Arial" panose="020B0604020202020204" pitchFamily="34" charset="0"/>
                <a:cs typeface="Arial" panose="020B0604020202020204" pitchFamily="34" charset="0"/>
              </a:rPr>
              <a:t>dài</a:t>
            </a:r>
            <a:r>
              <a:rPr lang="en-US" sz="3600" b="1" dirty="0">
                <a:solidFill>
                  <a:srgbClr val="1006D8"/>
                </a:solidFill>
                <a:latin typeface="Arial" panose="020B0604020202020204" pitchFamily="34" charset="0"/>
                <a:cs typeface="Arial" panose="020B0604020202020204" pitchFamily="34" charset="0"/>
              </a:rPr>
              <a:t> </a:t>
            </a:r>
            <a:r>
              <a:rPr lang="en-US" sz="3600" b="1" dirty="0" err="1">
                <a:solidFill>
                  <a:srgbClr val="1006D8"/>
                </a:solidFill>
                <a:latin typeface="Arial" panose="020B0604020202020204" pitchFamily="34" charset="0"/>
                <a:cs typeface="Arial" panose="020B0604020202020204" pitchFamily="34" charset="0"/>
              </a:rPr>
              <a:t>hai</a:t>
            </a:r>
            <a:r>
              <a:rPr lang="en-US" sz="3600" b="1" dirty="0">
                <a:solidFill>
                  <a:srgbClr val="1006D8"/>
                </a:solidFill>
                <a:latin typeface="Arial" panose="020B0604020202020204" pitchFamily="34" charset="0"/>
                <a:cs typeface="Arial" panose="020B0604020202020204" pitchFamily="34" charset="0"/>
              </a:rPr>
              <a:t> </a:t>
            </a:r>
            <a:r>
              <a:rPr lang="en-US" sz="3600" b="1" dirty="0" err="1">
                <a:solidFill>
                  <a:srgbClr val="1006D8"/>
                </a:solidFill>
                <a:latin typeface="Arial" panose="020B0604020202020204" pitchFamily="34" charset="0"/>
                <a:cs typeface="Arial" panose="020B0604020202020204" pitchFamily="34" charset="0"/>
              </a:rPr>
              <a:t>đoạn</a:t>
            </a:r>
            <a:r>
              <a:rPr lang="en-US" sz="3600" b="1" dirty="0">
                <a:solidFill>
                  <a:srgbClr val="1006D8"/>
                </a:solidFill>
                <a:latin typeface="Arial" panose="020B0604020202020204" pitchFamily="34" charset="0"/>
                <a:cs typeface="Arial" panose="020B0604020202020204" pitchFamily="34" charset="0"/>
              </a:rPr>
              <a:t> </a:t>
            </a:r>
            <a:r>
              <a:rPr lang="en-US" sz="3600" b="1" dirty="0" err="1">
                <a:solidFill>
                  <a:srgbClr val="1006D8"/>
                </a:solidFill>
                <a:latin typeface="Arial" panose="020B0604020202020204" pitchFamily="34" charset="0"/>
                <a:cs typeface="Arial" panose="020B0604020202020204" pitchFamily="34" charset="0"/>
              </a:rPr>
              <a:t>thẳng</a:t>
            </a:r>
            <a:endParaRPr lang="en-US" sz="3600" b="1" dirty="0">
              <a:solidFill>
                <a:srgbClr val="1006D8"/>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xmlns="" id="{6971E7F8-BD28-46D9-9A72-BA018D9F419A}"/>
              </a:ext>
            </a:extLst>
          </p:cNvPr>
          <p:cNvSpPr txBox="1"/>
          <p:nvPr/>
        </p:nvSpPr>
        <p:spPr>
          <a:xfrm>
            <a:off x="272966" y="1348708"/>
            <a:ext cx="6324783" cy="2062103"/>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HĐ3: </a:t>
            </a:r>
            <a:r>
              <a:rPr lang="en-US" sz="3200" dirty="0" err="1">
                <a:latin typeface="Arial" panose="020B0604020202020204" pitchFamily="34" charset="0"/>
                <a:cs typeface="Arial" panose="020B0604020202020204" pitchFamily="34" charset="0"/>
              </a:rPr>
              <a:t>Dùng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thước</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có</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vạch</a:t>
            </a:r>
            <a:r>
              <a:rPr lang="en-US" sz="3200" dirty="0">
                <a:latin typeface="Arial" panose="020B0604020202020204" pitchFamily="34" charset="0"/>
                <a:cs typeface="Arial" panose="020B0604020202020204" pitchFamily="34" charset="0"/>
              </a:rPr>
              <a:t> chia </a:t>
            </a:r>
            <a:r>
              <a:rPr lang="en-US" sz="3200" dirty="0" err="1">
                <a:latin typeface="Arial" panose="020B0604020202020204" pitchFamily="34" charset="0"/>
                <a:cs typeface="Arial" panose="020B0604020202020204" pitchFamily="34" charset="0"/>
              </a:rPr>
              <a:t>để</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đo</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độ</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dài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các</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đoạn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thẳng</a:t>
            </a:r>
            <a:r>
              <a:rPr lang="en-US" sz="3200" dirty="0">
                <a:latin typeface="Arial" panose="020B0604020202020204" pitchFamily="34" charset="0"/>
                <a:cs typeface="Arial" panose="020B0604020202020204" pitchFamily="34" charset="0"/>
              </a:rPr>
              <a:t> AB, CD, EG </a:t>
            </a:r>
            <a:r>
              <a:rPr lang="en-US" sz="3200" dirty="0" err="1">
                <a:latin typeface="Arial" panose="020B0604020202020204" pitchFamily="34" charset="0"/>
                <a:cs typeface="Arial" panose="020B0604020202020204" pitchFamily="34" charset="0"/>
              </a:rPr>
              <a:t>rồi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trả</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lời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các</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câu</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hỏi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sau</a:t>
            </a:r>
            <a:r>
              <a:rPr lang="en-US" sz="3200" dirty="0">
                <a:latin typeface="Arial" panose="020B0604020202020204" pitchFamily="34" charset="0"/>
                <a:cs typeface="Arial" panose="020B0604020202020204" pitchFamily="34" charset="0"/>
              </a:rPr>
              <a:t>:</a:t>
            </a:r>
            <a:endParaRPr lang="en-US" sz="3200" b="1" dirty="0">
              <a:solidFill>
                <a:srgbClr val="FF0000"/>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xmlns="" id="{512C74A3-DFAB-43CD-84BC-71D93AC693E9}"/>
              </a:ext>
            </a:extLst>
          </p:cNvPr>
          <p:cNvSpPr txBox="1"/>
          <p:nvPr/>
        </p:nvSpPr>
        <p:spPr>
          <a:xfrm>
            <a:off x="216694" y="3554524"/>
            <a:ext cx="10066788" cy="584775"/>
          </a:xfrm>
          <a:prstGeom prst="rect">
            <a:avLst/>
          </a:prstGeom>
          <a:noFill/>
        </p:spPr>
        <p:txBody>
          <a:bodyPr wrap="square" rtlCol="0">
            <a:spAutoFit/>
          </a:bodyPr>
          <a:lstStyle/>
          <a:p>
            <a:r>
              <a:rPr lang="en-US" sz="3200" dirty="0">
                <a:latin typeface="Arial" panose="020B0604020202020204" pitchFamily="34" charset="0"/>
                <a:cs typeface="Arial" panose="020B0604020202020204" pitchFamily="34" charset="0"/>
              </a:rPr>
              <a:t>a) </a:t>
            </a:r>
            <a:r>
              <a:rPr lang="en-US" sz="3200" dirty="0" err="1">
                <a:latin typeface="Arial" panose="020B0604020202020204" pitchFamily="34" charset="0"/>
                <a:cs typeface="Arial" panose="020B0604020202020204" pitchFamily="34" charset="0"/>
              </a:rPr>
              <a:t>Đoạn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thẳng</a:t>
            </a:r>
            <a:r>
              <a:rPr lang="en-US" sz="3200" dirty="0">
                <a:latin typeface="Arial" panose="020B0604020202020204" pitchFamily="34" charset="0"/>
                <a:cs typeface="Arial" panose="020B0604020202020204" pitchFamily="34" charset="0"/>
              </a:rPr>
              <a:t> AB </a:t>
            </a:r>
            <a:r>
              <a:rPr lang="en-US" sz="3200" dirty="0" err="1">
                <a:latin typeface="Arial" panose="020B0604020202020204" pitchFamily="34" charset="0"/>
                <a:cs typeface="Arial" panose="020B0604020202020204" pitchFamily="34" charset="0"/>
              </a:rPr>
              <a:t>có</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dài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bằng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đoạn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thẳng</a:t>
            </a:r>
            <a:r>
              <a:rPr lang="en-US" sz="3200" dirty="0">
                <a:latin typeface="Arial" panose="020B0604020202020204" pitchFamily="34" charset="0"/>
                <a:cs typeface="Arial" panose="020B0604020202020204" pitchFamily="34" charset="0"/>
              </a:rPr>
              <a:t> EG </a:t>
            </a:r>
            <a:r>
              <a:rPr lang="en-US" sz="3200" dirty="0" err="1">
                <a:latin typeface="Arial" panose="020B0604020202020204" pitchFamily="34" charset="0"/>
                <a:cs typeface="Arial" panose="020B0604020202020204" pitchFamily="34" charset="0"/>
              </a:rPr>
              <a:t>không</a:t>
            </a:r>
            <a:r>
              <a:rPr lang="en-US" sz="3200"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xmlns="" id="{BEFF4956-20DA-4DFF-B43D-3F5D5C251E4D}"/>
              </a:ext>
            </a:extLst>
          </p:cNvPr>
          <p:cNvSpPr txBox="1"/>
          <p:nvPr/>
        </p:nvSpPr>
        <p:spPr>
          <a:xfrm>
            <a:off x="86073" y="5075057"/>
            <a:ext cx="12019853" cy="584775"/>
          </a:xfrm>
          <a:prstGeom prst="rect">
            <a:avLst/>
          </a:prstGeom>
          <a:noFill/>
        </p:spPr>
        <p:txBody>
          <a:bodyPr wrap="square" rtlCol="0">
            <a:spAutoFit/>
          </a:bodyPr>
          <a:lstStyle/>
          <a:p>
            <a:r>
              <a:rPr lang="en-US" sz="3200" dirty="0">
                <a:latin typeface="Arial" panose="020B0604020202020204" pitchFamily="34" charset="0"/>
                <a:cs typeface="Arial" panose="020B0604020202020204" pitchFamily="34" charset="0"/>
              </a:rPr>
              <a:t>b) </a:t>
            </a:r>
            <a:r>
              <a:rPr lang="en-US" sz="3200" dirty="0" err="1">
                <a:latin typeface="Arial" panose="020B0604020202020204" pitchFamily="34" charset="0"/>
                <a:cs typeface="Arial" panose="020B0604020202020204" pitchFamily="34" charset="0"/>
              </a:rPr>
              <a:t>Trong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các</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đoạn</a:t>
            </a:r>
            <a:r>
              <a:rPr lang="en-US" sz="3200" dirty="0">
                <a:latin typeface="Arial" panose="020B0604020202020204" pitchFamily="34" charset="0"/>
                <a:cs typeface="Arial" panose="020B0604020202020204" pitchFamily="34" charset="0"/>
              </a:rPr>
              <a:t> AB </a:t>
            </a:r>
            <a:r>
              <a:rPr lang="en-US" sz="3200" dirty="0" err="1">
                <a:latin typeface="Arial" panose="020B0604020202020204" pitchFamily="34" charset="0"/>
                <a:cs typeface="Arial" panose="020B0604020202020204" pitchFamily="34" charset="0"/>
              </a:rPr>
              <a:t>và</a:t>
            </a:r>
            <a:r>
              <a:rPr lang="en-US" sz="3200" dirty="0">
                <a:latin typeface="Arial" panose="020B0604020202020204" pitchFamily="34" charset="0"/>
                <a:cs typeface="Arial" panose="020B0604020202020204" pitchFamily="34" charset="0"/>
              </a:rPr>
              <a:t> CD, </a:t>
            </a:r>
            <a:r>
              <a:rPr lang="en-US" sz="3200" dirty="0" err="1">
                <a:latin typeface="Arial" panose="020B0604020202020204" pitchFamily="34" charset="0"/>
                <a:cs typeface="Arial" panose="020B0604020202020204" pitchFamily="34" charset="0"/>
              </a:rPr>
              <a:t>đoạn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thẳng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nào</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có</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độ</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dài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nhỏ</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hơn</a:t>
            </a:r>
            <a:r>
              <a:rPr lang="en-US" sz="3200" dirty="0">
                <a:latin typeface="Arial" panose="020B0604020202020204" pitchFamily="34" charset="0"/>
                <a:cs typeface="Arial" panose="020B0604020202020204" pitchFamily="34" charset="0"/>
              </a:rPr>
              <a:t>? </a:t>
            </a:r>
          </a:p>
        </p:txBody>
      </p:sp>
      <p:grpSp>
        <p:nvGrpSpPr>
          <p:cNvPr id="11" name="Group 10">
            <a:extLst>
              <a:ext uri="{FF2B5EF4-FFF2-40B4-BE49-F238E27FC236}">
                <a16:creationId xmlns:a16="http://schemas.microsoft.com/office/drawing/2014/main" xmlns="" id="{73C30ED5-21DC-4406-92AF-6BD03AC99EDF}"/>
              </a:ext>
            </a:extLst>
          </p:cNvPr>
          <p:cNvGrpSpPr/>
          <p:nvPr/>
        </p:nvGrpSpPr>
        <p:grpSpPr>
          <a:xfrm>
            <a:off x="7313047" y="556840"/>
            <a:ext cx="4250596" cy="2177079"/>
            <a:chOff x="7313047" y="556840"/>
            <a:chExt cx="4250596" cy="2177079"/>
          </a:xfrm>
        </p:grpSpPr>
        <p:grpSp>
          <p:nvGrpSpPr>
            <p:cNvPr id="12" name="Group 11">
              <a:extLst>
                <a:ext uri="{FF2B5EF4-FFF2-40B4-BE49-F238E27FC236}">
                  <a16:creationId xmlns:a16="http://schemas.microsoft.com/office/drawing/2014/main" xmlns="" id="{AE9AD885-BD40-4979-AD13-1C9B6A59F926}"/>
                </a:ext>
              </a:extLst>
            </p:cNvPr>
            <p:cNvGrpSpPr/>
            <p:nvPr/>
          </p:nvGrpSpPr>
          <p:grpSpPr>
            <a:xfrm>
              <a:off x="7612612" y="556840"/>
              <a:ext cx="3294286" cy="732283"/>
              <a:chOff x="1966725" y="1385923"/>
              <a:chExt cx="8684964" cy="732283"/>
            </a:xfrm>
          </p:grpSpPr>
          <p:cxnSp>
            <p:nvCxnSpPr>
              <p:cNvPr id="29" name="Straight Connector 28">
                <a:extLst>
                  <a:ext uri="{FF2B5EF4-FFF2-40B4-BE49-F238E27FC236}">
                    <a16:creationId xmlns:a16="http://schemas.microsoft.com/office/drawing/2014/main" xmlns="" id="{4A056962-F6A0-433B-884F-D5D973859053}"/>
                  </a:ext>
                </a:extLst>
              </p:cNvPr>
              <p:cNvCxnSpPr>
                <a:cxnSpLocks/>
              </p:cNvCxnSpPr>
              <p:nvPr/>
            </p:nvCxnSpPr>
            <p:spPr>
              <a:xfrm>
                <a:off x="2173357" y="2040834"/>
                <a:ext cx="742121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0" name="Group 29">
                <a:extLst>
                  <a:ext uri="{FF2B5EF4-FFF2-40B4-BE49-F238E27FC236}">
                    <a16:creationId xmlns:a16="http://schemas.microsoft.com/office/drawing/2014/main" xmlns="" id="{1892DC36-6B88-4AD3-BFE7-67D70C951E55}"/>
                  </a:ext>
                </a:extLst>
              </p:cNvPr>
              <p:cNvGrpSpPr/>
              <p:nvPr/>
            </p:nvGrpSpPr>
            <p:grpSpPr>
              <a:xfrm>
                <a:off x="9470002" y="1385923"/>
                <a:ext cx="1181687" cy="704350"/>
                <a:chOff x="9470002" y="1385923"/>
                <a:chExt cx="1181687" cy="704350"/>
              </a:xfrm>
            </p:grpSpPr>
            <p:sp>
              <p:nvSpPr>
                <p:cNvPr id="34" name="Flowchart: Connector 33">
                  <a:extLst>
                    <a:ext uri="{FF2B5EF4-FFF2-40B4-BE49-F238E27FC236}">
                      <a16:creationId xmlns:a16="http://schemas.microsoft.com/office/drawing/2014/main" xmlns="" id="{A148E3E0-1A18-4C36-950E-CC7BAFD11490}"/>
                    </a:ext>
                  </a:extLst>
                </p:cNvPr>
                <p:cNvSpPr/>
                <p:nvPr/>
              </p:nvSpPr>
              <p:spPr>
                <a:xfrm>
                  <a:off x="9564094" y="1935528"/>
                  <a:ext cx="140677" cy="154745"/>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xmlns="" id="{E8AEF3AA-081B-477B-886C-EAD0B5D3ECB4}"/>
                    </a:ext>
                  </a:extLst>
                </p:cNvPr>
                <p:cNvSpPr txBox="1"/>
                <p:nvPr/>
              </p:nvSpPr>
              <p:spPr>
                <a:xfrm>
                  <a:off x="9470002" y="1385923"/>
                  <a:ext cx="1181687" cy="584775"/>
                </a:xfrm>
                <a:prstGeom prst="rect">
                  <a:avLst/>
                </a:prstGeom>
                <a:noFill/>
              </p:spPr>
              <p:txBody>
                <a:bodyPr wrap="square" rtlCol="0">
                  <a:spAutoFit/>
                </a:bodyPr>
                <a:lstStyle/>
                <a:p>
                  <a:r>
                    <a:rPr lang="en-US" sz="3200" dirty="0"/>
                    <a:t>B</a:t>
                  </a:r>
                </a:p>
              </p:txBody>
            </p:sp>
          </p:grpSp>
          <p:grpSp>
            <p:nvGrpSpPr>
              <p:cNvPr id="31" name="Group 30">
                <a:extLst>
                  <a:ext uri="{FF2B5EF4-FFF2-40B4-BE49-F238E27FC236}">
                    <a16:creationId xmlns:a16="http://schemas.microsoft.com/office/drawing/2014/main" xmlns="" id="{45166FAF-F4BF-471C-9A5F-7AFF4D03011B}"/>
                  </a:ext>
                </a:extLst>
              </p:cNvPr>
              <p:cNvGrpSpPr/>
              <p:nvPr/>
            </p:nvGrpSpPr>
            <p:grpSpPr>
              <a:xfrm>
                <a:off x="1966725" y="1432056"/>
                <a:ext cx="1181687" cy="686150"/>
                <a:chOff x="1966725" y="1432056"/>
                <a:chExt cx="1181687" cy="686150"/>
              </a:xfrm>
            </p:grpSpPr>
            <p:sp>
              <p:nvSpPr>
                <p:cNvPr id="32" name="Flowchart: Connector 31">
                  <a:extLst>
                    <a:ext uri="{FF2B5EF4-FFF2-40B4-BE49-F238E27FC236}">
                      <a16:creationId xmlns:a16="http://schemas.microsoft.com/office/drawing/2014/main" xmlns="" id="{820CC378-6809-48D1-99B0-4FC40DBAE308}"/>
                    </a:ext>
                  </a:extLst>
                </p:cNvPr>
                <p:cNvSpPr/>
                <p:nvPr/>
              </p:nvSpPr>
              <p:spPr>
                <a:xfrm>
                  <a:off x="2103018" y="1963461"/>
                  <a:ext cx="140677" cy="154745"/>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xmlns="" id="{9D5ACC5C-5792-4B0D-A9F8-34529DF8D981}"/>
                    </a:ext>
                  </a:extLst>
                </p:cNvPr>
                <p:cNvSpPr txBox="1"/>
                <p:nvPr/>
              </p:nvSpPr>
              <p:spPr>
                <a:xfrm>
                  <a:off x="1966725" y="1432056"/>
                  <a:ext cx="1181687" cy="584775"/>
                </a:xfrm>
                <a:prstGeom prst="rect">
                  <a:avLst/>
                </a:prstGeom>
                <a:noFill/>
              </p:spPr>
              <p:txBody>
                <a:bodyPr wrap="square" rtlCol="0">
                  <a:spAutoFit/>
                </a:bodyPr>
                <a:lstStyle/>
                <a:p>
                  <a:r>
                    <a:rPr lang="en-US" sz="3200" dirty="0"/>
                    <a:t>A</a:t>
                  </a:r>
                </a:p>
              </p:txBody>
            </p:sp>
          </p:grpSp>
        </p:grpSp>
        <p:grpSp>
          <p:nvGrpSpPr>
            <p:cNvPr id="13" name="Group 12">
              <a:extLst>
                <a:ext uri="{FF2B5EF4-FFF2-40B4-BE49-F238E27FC236}">
                  <a16:creationId xmlns:a16="http://schemas.microsoft.com/office/drawing/2014/main" xmlns="" id="{44C394BA-8EDA-4D02-B7C2-C8806EA9EBAD}"/>
                </a:ext>
              </a:extLst>
            </p:cNvPr>
            <p:cNvGrpSpPr/>
            <p:nvPr/>
          </p:nvGrpSpPr>
          <p:grpSpPr>
            <a:xfrm>
              <a:off x="7451314" y="2001636"/>
              <a:ext cx="3294286" cy="732283"/>
              <a:chOff x="1966725" y="1385923"/>
              <a:chExt cx="8684964" cy="732283"/>
            </a:xfrm>
          </p:grpSpPr>
          <p:cxnSp>
            <p:nvCxnSpPr>
              <p:cNvPr id="22" name="Straight Connector 21">
                <a:extLst>
                  <a:ext uri="{FF2B5EF4-FFF2-40B4-BE49-F238E27FC236}">
                    <a16:creationId xmlns:a16="http://schemas.microsoft.com/office/drawing/2014/main" xmlns="" id="{9E1E678E-9B50-483E-A86F-35B8CAE91119}"/>
                  </a:ext>
                </a:extLst>
              </p:cNvPr>
              <p:cNvCxnSpPr>
                <a:cxnSpLocks/>
              </p:cNvCxnSpPr>
              <p:nvPr/>
            </p:nvCxnSpPr>
            <p:spPr>
              <a:xfrm>
                <a:off x="2173357" y="2040834"/>
                <a:ext cx="742121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xmlns="" id="{FACB7B0D-F5F6-43C5-BA73-57D3FD15B800}"/>
                  </a:ext>
                </a:extLst>
              </p:cNvPr>
              <p:cNvGrpSpPr/>
              <p:nvPr/>
            </p:nvGrpSpPr>
            <p:grpSpPr>
              <a:xfrm>
                <a:off x="9470002" y="1385923"/>
                <a:ext cx="1181687" cy="704350"/>
                <a:chOff x="9470002" y="1385923"/>
                <a:chExt cx="1181687" cy="704350"/>
              </a:xfrm>
            </p:grpSpPr>
            <p:sp>
              <p:nvSpPr>
                <p:cNvPr id="27" name="Flowchart: Connector 26">
                  <a:extLst>
                    <a:ext uri="{FF2B5EF4-FFF2-40B4-BE49-F238E27FC236}">
                      <a16:creationId xmlns:a16="http://schemas.microsoft.com/office/drawing/2014/main" xmlns="" id="{7BEEC4DE-F304-458F-9494-1226959ED83D}"/>
                    </a:ext>
                  </a:extLst>
                </p:cNvPr>
                <p:cNvSpPr/>
                <p:nvPr/>
              </p:nvSpPr>
              <p:spPr>
                <a:xfrm>
                  <a:off x="9564094" y="1935528"/>
                  <a:ext cx="140677" cy="154745"/>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xmlns="" id="{506B2376-0746-4617-AE7A-F8A1F54E7A59}"/>
                    </a:ext>
                  </a:extLst>
                </p:cNvPr>
                <p:cNvSpPr txBox="1"/>
                <p:nvPr/>
              </p:nvSpPr>
              <p:spPr>
                <a:xfrm>
                  <a:off x="9470002" y="1385923"/>
                  <a:ext cx="1181687" cy="584775"/>
                </a:xfrm>
                <a:prstGeom prst="rect">
                  <a:avLst/>
                </a:prstGeom>
                <a:noFill/>
              </p:spPr>
              <p:txBody>
                <a:bodyPr wrap="square" rtlCol="0">
                  <a:spAutoFit/>
                </a:bodyPr>
                <a:lstStyle/>
                <a:p>
                  <a:r>
                    <a:rPr lang="en-US" sz="3200" dirty="0"/>
                    <a:t>G</a:t>
                  </a:r>
                </a:p>
              </p:txBody>
            </p:sp>
          </p:grpSp>
          <p:grpSp>
            <p:nvGrpSpPr>
              <p:cNvPr id="24" name="Group 23">
                <a:extLst>
                  <a:ext uri="{FF2B5EF4-FFF2-40B4-BE49-F238E27FC236}">
                    <a16:creationId xmlns:a16="http://schemas.microsoft.com/office/drawing/2014/main" xmlns="" id="{AB2612DC-A856-4019-A288-59FBA27162FF}"/>
                  </a:ext>
                </a:extLst>
              </p:cNvPr>
              <p:cNvGrpSpPr/>
              <p:nvPr/>
            </p:nvGrpSpPr>
            <p:grpSpPr>
              <a:xfrm>
                <a:off x="1966725" y="1432056"/>
                <a:ext cx="1181687" cy="686150"/>
                <a:chOff x="1966725" y="1432056"/>
                <a:chExt cx="1181687" cy="686150"/>
              </a:xfrm>
            </p:grpSpPr>
            <p:sp>
              <p:nvSpPr>
                <p:cNvPr id="25" name="Flowchart: Connector 24">
                  <a:extLst>
                    <a:ext uri="{FF2B5EF4-FFF2-40B4-BE49-F238E27FC236}">
                      <a16:creationId xmlns:a16="http://schemas.microsoft.com/office/drawing/2014/main" xmlns="" id="{E9164205-9626-4B29-9381-5720E2A150E3}"/>
                    </a:ext>
                  </a:extLst>
                </p:cNvPr>
                <p:cNvSpPr/>
                <p:nvPr/>
              </p:nvSpPr>
              <p:spPr>
                <a:xfrm>
                  <a:off x="2103018" y="1963461"/>
                  <a:ext cx="140677" cy="154745"/>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xmlns="" id="{D3EEA5F1-572C-4E8A-BD75-D45FB3A650E6}"/>
                    </a:ext>
                  </a:extLst>
                </p:cNvPr>
                <p:cNvSpPr txBox="1"/>
                <p:nvPr/>
              </p:nvSpPr>
              <p:spPr>
                <a:xfrm>
                  <a:off x="1966725" y="1432056"/>
                  <a:ext cx="1181687" cy="584775"/>
                </a:xfrm>
                <a:prstGeom prst="rect">
                  <a:avLst/>
                </a:prstGeom>
                <a:noFill/>
              </p:spPr>
              <p:txBody>
                <a:bodyPr wrap="square" rtlCol="0">
                  <a:spAutoFit/>
                </a:bodyPr>
                <a:lstStyle/>
                <a:p>
                  <a:r>
                    <a:rPr lang="en-US" sz="3200" dirty="0"/>
                    <a:t>E</a:t>
                  </a:r>
                </a:p>
              </p:txBody>
            </p:sp>
          </p:grpSp>
        </p:grpSp>
        <p:grpSp>
          <p:nvGrpSpPr>
            <p:cNvPr id="14" name="Group 13">
              <a:extLst>
                <a:ext uri="{FF2B5EF4-FFF2-40B4-BE49-F238E27FC236}">
                  <a16:creationId xmlns:a16="http://schemas.microsoft.com/office/drawing/2014/main" xmlns="" id="{85FD879E-7B37-471C-9728-BD3CD78BC7F5}"/>
                </a:ext>
              </a:extLst>
            </p:cNvPr>
            <p:cNvGrpSpPr/>
            <p:nvPr/>
          </p:nvGrpSpPr>
          <p:grpSpPr>
            <a:xfrm>
              <a:off x="7313047" y="1342490"/>
              <a:ext cx="4250596" cy="686150"/>
              <a:chOff x="1966725" y="1432056"/>
              <a:chExt cx="8684964" cy="686150"/>
            </a:xfrm>
          </p:grpSpPr>
          <p:cxnSp>
            <p:nvCxnSpPr>
              <p:cNvPr id="15" name="Straight Connector 14">
                <a:extLst>
                  <a:ext uri="{FF2B5EF4-FFF2-40B4-BE49-F238E27FC236}">
                    <a16:creationId xmlns:a16="http://schemas.microsoft.com/office/drawing/2014/main" xmlns="" id="{9A24BD64-FA16-46FF-A2D7-FF6B17BC2976}"/>
                  </a:ext>
                </a:extLst>
              </p:cNvPr>
              <p:cNvCxnSpPr>
                <a:cxnSpLocks/>
              </p:cNvCxnSpPr>
              <p:nvPr/>
            </p:nvCxnSpPr>
            <p:spPr>
              <a:xfrm>
                <a:off x="2173357" y="2040834"/>
                <a:ext cx="742121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a16="http://schemas.microsoft.com/office/drawing/2014/main" xmlns="" id="{72019CBE-2C3E-4EB3-A4E4-DC3CCABBFC38}"/>
                  </a:ext>
                </a:extLst>
              </p:cNvPr>
              <p:cNvGrpSpPr/>
              <p:nvPr/>
            </p:nvGrpSpPr>
            <p:grpSpPr>
              <a:xfrm>
                <a:off x="9470002" y="1442195"/>
                <a:ext cx="1181687" cy="648078"/>
                <a:chOff x="9470002" y="1442195"/>
                <a:chExt cx="1181687" cy="648078"/>
              </a:xfrm>
            </p:grpSpPr>
            <p:sp>
              <p:nvSpPr>
                <p:cNvPr id="20" name="Flowchart: Connector 19">
                  <a:extLst>
                    <a:ext uri="{FF2B5EF4-FFF2-40B4-BE49-F238E27FC236}">
                      <a16:creationId xmlns:a16="http://schemas.microsoft.com/office/drawing/2014/main" xmlns="" id="{7FD62CFD-C2F5-418F-B791-02FFCD13E3A5}"/>
                    </a:ext>
                  </a:extLst>
                </p:cNvPr>
                <p:cNvSpPr/>
                <p:nvPr/>
              </p:nvSpPr>
              <p:spPr>
                <a:xfrm>
                  <a:off x="9564094" y="1935528"/>
                  <a:ext cx="140677" cy="154745"/>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xmlns="" id="{2CD831DF-7E0C-4F72-9607-F56CA1F4E043}"/>
                    </a:ext>
                  </a:extLst>
                </p:cNvPr>
                <p:cNvSpPr txBox="1"/>
                <p:nvPr/>
              </p:nvSpPr>
              <p:spPr>
                <a:xfrm>
                  <a:off x="9470002" y="1442195"/>
                  <a:ext cx="1181687" cy="584775"/>
                </a:xfrm>
                <a:prstGeom prst="rect">
                  <a:avLst/>
                </a:prstGeom>
                <a:noFill/>
              </p:spPr>
              <p:txBody>
                <a:bodyPr wrap="square" rtlCol="0">
                  <a:spAutoFit/>
                </a:bodyPr>
                <a:lstStyle/>
                <a:p>
                  <a:r>
                    <a:rPr lang="en-US" sz="3200" dirty="0"/>
                    <a:t>D</a:t>
                  </a:r>
                </a:p>
              </p:txBody>
            </p:sp>
          </p:grpSp>
          <p:grpSp>
            <p:nvGrpSpPr>
              <p:cNvPr id="17" name="Group 16">
                <a:extLst>
                  <a:ext uri="{FF2B5EF4-FFF2-40B4-BE49-F238E27FC236}">
                    <a16:creationId xmlns:a16="http://schemas.microsoft.com/office/drawing/2014/main" xmlns="" id="{D0761D34-F818-4EE5-AF97-579E417DFE7A}"/>
                  </a:ext>
                </a:extLst>
              </p:cNvPr>
              <p:cNvGrpSpPr/>
              <p:nvPr/>
            </p:nvGrpSpPr>
            <p:grpSpPr>
              <a:xfrm>
                <a:off x="1966725" y="1432056"/>
                <a:ext cx="1181687" cy="686150"/>
                <a:chOff x="1966725" y="1432056"/>
                <a:chExt cx="1181687" cy="686150"/>
              </a:xfrm>
            </p:grpSpPr>
            <p:sp>
              <p:nvSpPr>
                <p:cNvPr id="18" name="Flowchart: Connector 17">
                  <a:extLst>
                    <a:ext uri="{FF2B5EF4-FFF2-40B4-BE49-F238E27FC236}">
                      <a16:creationId xmlns:a16="http://schemas.microsoft.com/office/drawing/2014/main" xmlns="" id="{36EC0B75-7E18-4556-9D9D-B597A7C3EFD6}"/>
                    </a:ext>
                  </a:extLst>
                </p:cNvPr>
                <p:cNvSpPr/>
                <p:nvPr/>
              </p:nvSpPr>
              <p:spPr>
                <a:xfrm>
                  <a:off x="2103018" y="1963461"/>
                  <a:ext cx="140677" cy="154745"/>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xmlns="" id="{406E376C-002A-4DD4-9B0F-B61ECCADEC99}"/>
                    </a:ext>
                  </a:extLst>
                </p:cNvPr>
                <p:cNvSpPr txBox="1"/>
                <p:nvPr/>
              </p:nvSpPr>
              <p:spPr>
                <a:xfrm>
                  <a:off x="1966725" y="1432056"/>
                  <a:ext cx="1181687" cy="584775"/>
                </a:xfrm>
                <a:prstGeom prst="rect">
                  <a:avLst/>
                </a:prstGeom>
                <a:noFill/>
              </p:spPr>
              <p:txBody>
                <a:bodyPr wrap="square" rtlCol="0">
                  <a:spAutoFit/>
                </a:bodyPr>
                <a:lstStyle/>
                <a:p>
                  <a:r>
                    <a:rPr lang="en-US" sz="3200" dirty="0"/>
                    <a:t>C</a:t>
                  </a:r>
                </a:p>
              </p:txBody>
            </p:sp>
          </p:grpSp>
        </p:grpSp>
      </p:grpSp>
      <p:pic>
        <p:nvPicPr>
          <p:cNvPr id="36" name="Picture 35">
            <a:extLst>
              <a:ext uri="{FF2B5EF4-FFF2-40B4-BE49-F238E27FC236}">
                <a16:creationId xmlns:a16="http://schemas.microsoft.com/office/drawing/2014/main" xmlns="" id="{E56865C1-35C9-4ECC-9BC7-CA310B1096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730" y="1290285"/>
            <a:ext cx="4616202" cy="777915"/>
          </a:xfrm>
          <a:prstGeom prst="rect">
            <a:avLst/>
          </a:prstGeom>
        </p:spPr>
      </p:pic>
      <p:sp>
        <p:nvSpPr>
          <p:cNvPr id="37" name="TextBox 36">
            <a:extLst>
              <a:ext uri="{FF2B5EF4-FFF2-40B4-BE49-F238E27FC236}">
                <a16:creationId xmlns:a16="http://schemas.microsoft.com/office/drawing/2014/main" xmlns="" id="{053644F2-3D5C-4B04-B691-F37EAD335CB1}"/>
              </a:ext>
            </a:extLst>
          </p:cNvPr>
          <p:cNvSpPr txBox="1"/>
          <p:nvPr/>
        </p:nvSpPr>
        <p:spPr>
          <a:xfrm>
            <a:off x="8482818" y="817956"/>
            <a:ext cx="835353" cy="461665"/>
          </a:xfrm>
          <a:prstGeom prst="rect">
            <a:avLst/>
          </a:prstGeom>
          <a:noFill/>
        </p:spPr>
        <p:txBody>
          <a:bodyPr wrap="square" rtlCol="0">
            <a:spAutoFit/>
          </a:bodyPr>
          <a:lstStyle/>
          <a:p>
            <a:r>
              <a:rPr lang="en-US" sz="2400" dirty="0">
                <a:solidFill>
                  <a:srgbClr val="1006D8"/>
                </a:solidFill>
              </a:rPr>
              <a:t>7cm</a:t>
            </a:r>
          </a:p>
        </p:txBody>
      </p:sp>
      <p:pic>
        <p:nvPicPr>
          <p:cNvPr id="38" name="Picture 37">
            <a:extLst>
              <a:ext uri="{FF2B5EF4-FFF2-40B4-BE49-F238E27FC236}">
                <a16:creationId xmlns:a16="http://schemas.microsoft.com/office/drawing/2014/main" xmlns="" id="{9F12947D-EA30-4BB8-B17E-FEBBFE62F9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2270" y="1988789"/>
            <a:ext cx="4616202" cy="777915"/>
          </a:xfrm>
          <a:prstGeom prst="rect">
            <a:avLst/>
          </a:prstGeom>
        </p:spPr>
      </p:pic>
      <p:sp>
        <p:nvSpPr>
          <p:cNvPr id="39" name="TextBox 38">
            <a:extLst>
              <a:ext uri="{FF2B5EF4-FFF2-40B4-BE49-F238E27FC236}">
                <a16:creationId xmlns:a16="http://schemas.microsoft.com/office/drawing/2014/main" xmlns="" id="{7344A4F3-1A6C-4504-AAB6-A9E2BA92E18A}"/>
              </a:ext>
            </a:extLst>
          </p:cNvPr>
          <p:cNvSpPr txBox="1"/>
          <p:nvPr/>
        </p:nvSpPr>
        <p:spPr>
          <a:xfrm>
            <a:off x="8680780" y="1475747"/>
            <a:ext cx="835353" cy="461665"/>
          </a:xfrm>
          <a:prstGeom prst="rect">
            <a:avLst/>
          </a:prstGeom>
          <a:noFill/>
        </p:spPr>
        <p:txBody>
          <a:bodyPr wrap="square" rtlCol="0">
            <a:spAutoFit/>
          </a:bodyPr>
          <a:lstStyle/>
          <a:p>
            <a:r>
              <a:rPr lang="en-US" sz="2400" dirty="0">
                <a:solidFill>
                  <a:srgbClr val="1006D8"/>
                </a:solidFill>
              </a:rPr>
              <a:t>9cm</a:t>
            </a:r>
          </a:p>
        </p:txBody>
      </p:sp>
      <p:pic>
        <p:nvPicPr>
          <p:cNvPr id="40" name="Picture 39">
            <a:extLst>
              <a:ext uri="{FF2B5EF4-FFF2-40B4-BE49-F238E27FC236}">
                <a16:creationId xmlns:a16="http://schemas.microsoft.com/office/drawing/2014/main" xmlns="" id="{88340B3E-BC2D-45C2-8BF0-C2F44F90D1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00108" y="2745440"/>
            <a:ext cx="4616202" cy="777915"/>
          </a:xfrm>
          <a:prstGeom prst="rect">
            <a:avLst/>
          </a:prstGeom>
        </p:spPr>
      </p:pic>
      <p:sp>
        <p:nvSpPr>
          <p:cNvPr id="41" name="TextBox 40">
            <a:extLst>
              <a:ext uri="{FF2B5EF4-FFF2-40B4-BE49-F238E27FC236}">
                <a16:creationId xmlns:a16="http://schemas.microsoft.com/office/drawing/2014/main" xmlns="" id="{BFB5D0D3-EF79-4BC7-B291-9578B0F31A50}"/>
              </a:ext>
            </a:extLst>
          </p:cNvPr>
          <p:cNvSpPr txBox="1"/>
          <p:nvPr/>
        </p:nvSpPr>
        <p:spPr>
          <a:xfrm>
            <a:off x="8482817" y="2221452"/>
            <a:ext cx="835353" cy="461665"/>
          </a:xfrm>
          <a:prstGeom prst="rect">
            <a:avLst/>
          </a:prstGeom>
          <a:noFill/>
        </p:spPr>
        <p:txBody>
          <a:bodyPr wrap="square" rtlCol="0">
            <a:spAutoFit/>
          </a:bodyPr>
          <a:lstStyle/>
          <a:p>
            <a:r>
              <a:rPr lang="en-US" sz="2400" dirty="0">
                <a:solidFill>
                  <a:srgbClr val="1006D8"/>
                </a:solidFill>
              </a:rPr>
              <a:t>7cm</a:t>
            </a:r>
          </a:p>
        </p:txBody>
      </p:sp>
      <p:grpSp>
        <p:nvGrpSpPr>
          <p:cNvPr id="42" name="Group 41">
            <a:extLst>
              <a:ext uri="{FF2B5EF4-FFF2-40B4-BE49-F238E27FC236}">
                <a16:creationId xmlns:a16="http://schemas.microsoft.com/office/drawing/2014/main" xmlns="" id="{CFE1C40F-E8B2-49FB-82B3-93D30CDFBA00}"/>
              </a:ext>
            </a:extLst>
          </p:cNvPr>
          <p:cNvGrpSpPr/>
          <p:nvPr/>
        </p:nvGrpSpPr>
        <p:grpSpPr>
          <a:xfrm>
            <a:off x="330068" y="4327857"/>
            <a:ext cx="10799325" cy="584775"/>
            <a:chOff x="330068" y="3891760"/>
            <a:chExt cx="10799325" cy="584775"/>
          </a:xfrm>
        </p:grpSpPr>
        <p:sp>
          <p:nvSpPr>
            <p:cNvPr id="43" name="Arrow: Right 38">
              <a:extLst>
                <a:ext uri="{FF2B5EF4-FFF2-40B4-BE49-F238E27FC236}">
                  <a16:creationId xmlns:a16="http://schemas.microsoft.com/office/drawing/2014/main" xmlns="" id="{A4D9D21C-43B1-4040-853D-AC035377BAD1}"/>
                </a:ext>
              </a:extLst>
            </p:cNvPr>
            <p:cNvSpPr/>
            <p:nvPr/>
          </p:nvSpPr>
          <p:spPr>
            <a:xfrm>
              <a:off x="330068" y="3979799"/>
              <a:ext cx="900752" cy="368490"/>
            </a:xfrm>
            <a:prstGeom prst="rightArrow">
              <a:avLst/>
            </a:prstGeom>
            <a:solidFill>
              <a:srgbClr val="1006D8"/>
            </a:solidFill>
            <a:ln>
              <a:solidFill>
                <a:srgbClr val="1006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xmlns="" id="{8323CAEC-8747-48E1-87CB-F137AFA8A27E}"/>
                </a:ext>
              </a:extLst>
            </p:cNvPr>
            <p:cNvSpPr txBox="1"/>
            <p:nvPr/>
          </p:nvSpPr>
          <p:spPr>
            <a:xfrm>
              <a:off x="1062605" y="3891760"/>
              <a:ext cx="10066788" cy="584775"/>
            </a:xfrm>
            <a:prstGeom prst="rect">
              <a:avLst/>
            </a:prstGeom>
            <a:noFill/>
          </p:spPr>
          <p:txBody>
            <a:bodyPr wrap="square" rtlCol="0">
              <a:spAutoFit/>
            </a:bodyPr>
            <a:lstStyle/>
            <a:p>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Đoạn</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thẳng</a:t>
              </a:r>
              <a:r>
                <a:rPr lang="en-US" sz="3200" dirty="0">
                  <a:solidFill>
                    <a:srgbClr val="FF0000"/>
                  </a:solidFill>
                  <a:latin typeface="Arial" panose="020B0604020202020204" pitchFamily="34" charset="0"/>
                  <a:cs typeface="Arial" panose="020B0604020202020204" pitchFamily="34" charset="0"/>
                </a:rPr>
                <a:t> AB </a:t>
              </a:r>
              <a:r>
                <a:rPr lang="en-US" sz="3200" dirty="0" err="1">
                  <a:solidFill>
                    <a:srgbClr val="FF0000"/>
                  </a:solidFill>
                  <a:latin typeface="Arial" panose="020B0604020202020204" pitchFamily="34" charset="0"/>
                  <a:cs typeface="Arial" panose="020B0604020202020204" pitchFamily="34" charset="0"/>
                </a:rPr>
                <a:t>dài</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bằng</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đoạn</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thẳng</a:t>
              </a:r>
              <a:r>
                <a:rPr lang="en-US" sz="3200" dirty="0">
                  <a:solidFill>
                    <a:srgbClr val="FF0000"/>
                  </a:solidFill>
                  <a:latin typeface="Arial" panose="020B0604020202020204" pitchFamily="34" charset="0"/>
                  <a:cs typeface="Arial" panose="020B0604020202020204" pitchFamily="34" charset="0"/>
                </a:rPr>
                <a:t> EG ( = 7cm)</a:t>
              </a:r>
            </a:p>
          </p:txBody>
        </p:sp>
      </p:grpSp>
      <p:grpSp>
        <p:nvGrpSpPr>
          <p:cNvPr id="45" name="Group 44">
            <a:extLst>
              <a:ext uri="{FF2B5EF4-FFF2-40B4-BE49-F238E27FC236}">
                <a16:creationId xmlns:a16="http://schemas.microsoft.com/office/drawing/2014/main" xmlns="" id="{2DA58963-2C47-42FE-8DC1-C329364A6550}"/>
              </a:ext>
            </a:extLst>
          </p:cNvPr>
          <p:cNvGrpSpPr/>
          <p:nvPr/>
        </p:nvGrpSpPr>
        <p:grpSpPr>
          <a:xfrm>
            <a:off x="266452" y="5817176"/>
            <a:ext cx="11925547" cy="584775"/>
            <a:chOff x="330068" y="3864469"/>
            <a:chExt cx="11925547" cy="584775"/>
          </a:xfrm>
        </p:grpSpPr>
        <p:sp>
          <p:nvSpPr>
            <p:cNvPr id="46" name="Arrow: Right 41">
              <a:extLst>
                <a:ext uri="{FF2B5EF4-FFF2-40B4-BE49-F238E27FC236}">
                  <a16:creationId xmlns:a16="http://schemas.microsoft.com/office/drawing/2014/main" xmlns="" id="{A6DCA4EE-EF80-467E-9770-DB11FCDCD221}"/>
                </a:ext>
              </a:extLst>
            </p:cNvPr>
            <p:cNvSpPr/>
            <p:nvPr/>
          </p:nvSpPr>
          <p:spPr>
            <a:xfrm>
              <a:off x="330068" y="3979799"/>
              <a:ext cx="900752" cy="368490"/>
            </a:xfrm>
            <a:prstGeom prst="rightArrow">
              <a:avLst/>
            </a:prstGeom>
            <a:solidFill>
              <a:srgbClr val="1006D8"/>
            </a:solidFill>
            <a:ln>
              <a:solidFill>
                <a:srgbClr val="1006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xmlns="" id="{ED61673E-4891-4486-88E8-5E1F1E84E7C4}"/>
                </a:ext>
              </a:extLst>
            </p:cNvPr>
            <p:cNvSpPr txBox="1"/>
            <p:nvPr/>
          </p:nvSpPr>
          <p:spPr>
            <a:xfrm>
              <a:off x="1062604" y="3864469"/>
              <a:ext cx="11193011" cy="584775"/>
            </a:xfrm>
            <a:prstGeom prst="rect">
              <a:avLst/>
            </a:prstGeom>
            <a:noFill/>
          </p:spPr>
          <p:txBody>
            <a:bodyPr wrap="square" rtlCol="0">
              <a:spAutoFit/>
            </a:bodyPr>
            <a:lstStyle/>
            <a:p>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Trong</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các</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đoạn</a:t>
              </a:r>
              <a:r>
                <a:rPr lang="en-US" sz="3200" dirty="0">
                  <a:solidFill>
                    <a:srgbClr val="FF0000"/>
                  </a:solidFill>
                  <a:latin typeface="Arial" panose="020B0604020202020204" pitchFamily="34" charset="0"/>
                  <a:cs typeface="Arial" panose="020B0604020202020204" pitchFamily="34" charset="0"/>
                </a:rPr>
                <a:t> AB </a:t>
              </a:r>
              <a:r>
                <a:rPr lang="en-US" sz="3200" dirty="0" err="1">
                  <a:solidFill>
                    <a:srgbClr val="FF0000"/>
                  </a:solidFill>
                  <a:latin typeface="Arial" panose="020B0604020202020204" pitchFamily="34" charset="0"/>
                  <a:cs typeface="Arial" panose="020B0604020202020204" pitchFamily="34" charset="0"/>
                </a:rPr>
                <a:t>và</a:t>
              </a:r>
              <a:r>
                <a:rPr lang="en-US" sz="3200" dirty="0">
                  <a:solidFill>
                    <a:srgbClr val="FF0000"/>
                  </a:solidFill>
                  <a:latin typeface="Arial" panose="020B0604020202020204" pitchFamily="34" charset="0"/>
                  <a:cs typeface="Arial" panose="020B0604020202020204" pitchFamily="34" charset="0"/>
                </a:rPr>
                <a:t> CD, </a:t>
              </a:r>
              <a:r>
                <a:rPr lang="en-US" sz="3200" dirty="0" err="1">
                  <a:solidFill>
                    <a:srgbClr val="FF0000"/>
                  </a:solidFill>
                  <a:latin typeface="Arial" panose="020B0604020202020204" pitchFamily="34" charset="0"/>
                  <a:cs typeface="Arial" panose="020B0604020202020204" pitchFamily="34" charset="0"/>
                </a:rPr>
                <a:t>đoạn</a:t>
              </a:r>
              <a:r>
                <a:rPr lang="en-US" sz="3200" dirty="0">
                  <a:solidFill>
                    <a:srgbClr val="FF0000"/>
                  </a:solidFill>
                  <a:latin typeface="Arial" panose="020B0604020202020204" pitchFamily="34" charset="0"/>
                  <a:cs typeface="Arial" panose="020B0604020202020204" pitchFamily="34" charset="0"/>
                </a:rPr>
                <a:t> AB </a:t>
              </a:r>
              <a:r>
                <a:rPr lang="en-US" sz="3200" dirty="0" err="1">
                  <a:solidFill>
                    <a:srgbClr val="FF0000"/>
                  </a:solidFill>
                  <a:latin typeface="Arial" panose="020B0604020202020204" pitchFamily="34" charset="0"/>
                  <a:cs typeface="Arial" panose="020B0604020202020204" pitchFamily="34" charset="0"/>
                </a:rPr>
                <a:t>có</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độ</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dài</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nhỏ</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hơn</a:t>
              </a:r>
              <a:endParaRPr lang="en-US" sz="3200" dirty="0">
                <a:solidFill>
                  <a:srgbClr val="FF0000"/>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422767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barn(inVertical)">
                                      <p:cBhvr>
                                        <p:cTn id="27" dur="500"/>
                                        <p:tgtEl>
                                          <p:spTgt spid="3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barn(inVertical)">
                                      <p:cBhvr>
                                        <p:cTn id="32" dur="500"/>
                                        <p:tgtEl>
                                          <p:spTgt spid="37"/>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xit" presetSubtype="21" fill="hold" nodeType="clickEffect">
                                  <p:stCondLst>
                                    <p:cond delay="0"/>
                                  </p:stCondLst>
                                  <p:childTnLst>
                                    <p:animEffect transition="out" filter="barn(inVertical)">
                                      <p:cBhvr>
                                        <p:cTn id="36" dur="500"/>
                                        <p:tgtEl>
                                          <p:spTgt spid="36"/>
                                        </p:tgtEl>
                                      </p:cBhvr>
                                    </p:animEffect>
                                    <p:set>
                                      <p:cBhvr>
                                        <p:cTn id="37" dur="1" fill="hold">
                                          <p:stCondLst>
                                            <p:cond delay="499"/>
                                          </p:stCondLst>
                                        </p:cTn>
                                        <p:tgtEl>
                                          <p:spTgt spid="36"/>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barn(inVertical)">
                                      <p:cBhvr>
                                        <p:cTn id="42" dur="500"/>
                                        <p:tgtEl>
                                          <p:spTgt spid="38"/>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9"/>
                                        </p:tgtEl>
                                        <p:attrNameLst>
                                          <p:attrName>style.visibility</p:attrName>
                                        </p:attrNameLst>
                                      </p:cBhvr>
                                      <p:to>
                                        <p:strVal val="visible"/>
                                      </p:to>
                                    </p:set>
                                    <p:animEffect transition="in" filter="barn(inVertical)">
                                      <p:cBhvr>
                                        <p:cTn id="47" dur="500"/>
                                        <p:tgtEl>
                                          <p:spTgt spid="39"/>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xit" presetSubtype="21" fill="hold" nodeType="clickEffect">
                                  <p:stCondLst>
                                    <p:cond delay="0"/>
                                  </p:stCondLst>
                                  <p:childTnLst>
                                    <p:animEffect transition="out" filter="barn(inVertical)">
                                      <p:cBhvr>
                                        <p:cTn id="51" dur="500"/>
                                        <p:tgtEl>
                                          <p:spTgt spid="38"/>
                                        </p:tgtEl>
                                      </p:cBhvr>
                                    </p:animEffect>
                                    <p:set>
                                      <p:cBhvr>
                                        <p:cTn id="52" dur="1" fill="hold">
                                          <p:stCondLst>
                                            <p:cond delay="499"/>
                                          </p:stCondLst>
                                        </p:cTn>
                                        <p:tgtEl>
                                          <p:spTgt spid="38"/>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40"/>
                                        </p:tgtEl>
                                        <p:attrNameLst>
                                          <p:attrName>style.visibility</p:attrName>
                                        </p:attrNameLst>
                                      </p:cBhvr>
                                      <p:to>
                                        <p:strVal val="visible"/>
                                      </p:to>
                                    </p:set>
                                    <p:animEffect transition="in" filter="barn(inVertical)">
                                      <p:cBhvr>
                                        <p:cTn id="57" dur="500"/>
                                        <p:tgtEl>
                                          <p:spTgt spid="40"/>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barn(inVertical)">
                                      <p:cBhvr>
                                        <p:cTn id="62" dur="500"/>
                                        <p:tgtEl>
                                          <p:spTgt spid="41"/>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xit" presetSubtype="21" fill="hold" nodeType="clickEffect">
                                  <p:stCondLst>
                                    <p:cond delay="0"/>
                                  </p:stCondLst>
                                  <p:childTnLst>
                                    <p:animEffect transition="out" filter="barn(inVertical)">
                                      <p:cBhvr>
                                        <p:cTn id="66" dur="500"/>
                                        <p:tgtEl>
                                          <p:spTgt spid="40"/>
                                        </p:tgtEl>
                                      </p:cBhvr>
                                    </p:animEffect>
                                    <p:set>
                                      <p:cBhvr>
                                        <p:cTn id="67" dur="1" fill="hold">
                                          <p:stCondLst>
                                            <p:cond delay="499"/>
                                          </p:stCondLst>
                                        </p:cTn>
                                        <p:tgtEl>
                                          <p:spTgt spid="40"/>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42"/>
                                        </p:tgtEl>
                                        <p:attrNameLst>
                                          <p:attrName>style.visibility</p:attrName>
                                        </p:attrNameLst>
                                      </p:cBhvr>
                                      <p:to>
                                        <p:strVal val="visible"/>
                                      </p:to>
                                    </p:set>
                                    <p:animEffect transition="in" filter="barn(inVertical)">
                                      <p:cBhvr>
                                        <p:cTn id="72" dur="500"/>
                                        <p:tgtEl>
                                          <p:spTgt spid="42"/>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nodeType="clickEffect">
                                  <p:stCondLst>
                                    <p:cond delay="0"/>
                                  </p:stCondLst>
                                  <p:childTnLst>
                                    <p:set>
                                      <p:cBhvr>
                                        <p:cTn id="76" dur="1" fill="hold">
                                          <p:stCondLst>
                                            <p:cond delay="0"/>
                                          </p:stCondLst>
                                        </p:cTn>
                                        <p:tgtEl>
                                          <p:spTgt spid="45"/>
                                        </p:tgtEl>
                                        <p:attrNameLst>
                                          <p:attrName>style.visibility</p:attrName>
                                        </p:attrNameLst>
                                      </p:cBhvr>
                                      <p:to>
                                        <p:strVal val="visible"/>
                                      </p:to>
                                    </p:set>
                                    <p:animEffect transition="in" filter="barn(inVertical)">
                                      <p:cBhvr>
                                        <p:cTn id="7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37" grpId="0"/>
      <p:bldP spid="39" grpId="0"/>
      <p:bldP spid="4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1169</Words>
  <Application>Microsoft Office PowerPoint</Application>
  <PresentationFormat>Widescreen</PresentationFormat>
  <Paragraphs>130</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ngaunt</dc:creator>
  <cp:lastModifiedBy>ngaunt</cp:lastModifiedBy>
  <cp:revision>3</cp:revision>
  <dcterms:created xsi:type="dcterms:W3CDTF">2022-03-15T03:17:48Z</dcterms:created>
  <dcterms:modified xsi:type="dcterms:W3CDTF">2022-03-15T03:24:14Z</dcterms:modified>
</cp:coreProperties>
</file>