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1066" r:id="rId2"/>
    <p:sldId id="1080" r:id="rId3"/>
    <p:sldId id="1106" r:id="rId4"/>
    <p:sldId id="1116" r:id="rId5"/>
    <p:sldId id="1081" r:id="rId6"/>
    <p:sldId id="1115" r:id="rId7"/>
    <p:sldId id="1097" r:id="rId8"/>
    <p:sldId id="1098" r:id="rId9"/>
    <p:sldId id="1117" r:id="rId10"/>
    <p:sldId id="1100" r:id="rId11"/>
    <p:sldId id="1110" r:id="rId12"/>
    <p:sldId id="1121" r:id="rId13"/>
    <p:sldId id="985" r:id="rId14"/>
    <p:sldId id="986" r:id="rId15"/>
    <p:sldId id="1118" r:id="rId16"/>
    <p:sldId id="1119" r:id="rId17"/>
    <p:sldId id="1120" r:id="rId18"/>
    <p:sldId id="723" r:id="rId1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1066"/>
            <p14:sldId id="1080"/>
            <p14:sldId id="1106"/>
            <p14:sldId id="1116"/>
            <p14:sldId id="1081"/>
            <p14:sldId id="1115"/>
            <p14:sldId id="1097"/>
            <p14:sldId id="1098"/>
            <p14:sldId id="1117"/>
            <p14:sldId id="1100"/>
            <p14:sldId id="1110"/>
            <p14:sldId id="1121"/>
            <p14:sldId id="985"/>
            <p14:sldId id="986"/>
            <p14:sldId id="1118"/>
            <p14:sldId id="1119"/>
            <p14:sldId id="1120"/>
            <p14:sldId id="723"/>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42C"/>
    <a:srgbClr val="0F3D13"/>
    <a:srgbClr val="DBF0D8"/>
    <a:srgbClr val="ECEADC"/>
    <a:srgbClr val="CCE7F0"/>
    <a:srgbClr val="C9E6EF"/>
    <a:srgbClr val="FEF5E6"/>
    <a:srgbClr val="FAF0F0"/>
    <a:srgbClr val="F2EFF5"/>
    <a:srgbClr val="DEE7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5" autoAdjust="0"/>
    <p:restoredTop sz="94057" autoAdjust="0"/>
  </p:normalViewPr>
  <p:slideViewPr>
    <p:cSldViewPr>
      <p:cViewPr varScale="1">
        <p:scale>
          <a:sx n="76" d="100"/>
          <a:sy n="76" d="100"/>
        </p:scale>
        <p:origin x="280" y="5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33.wmf"/><Relationship Id="rId4"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4/5/2025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4/5/2025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4/5/2025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4/5/2025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4/5/2025</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oleObject" Target="../embeddings/oleObject9.bin"/><Relationship Id="rId18" Type="http://schemas.openxmlformats.org/officeDocument/2006/relationships/image" Target="../media/image32.wmf"/><Relationship Id="rId3" Type="http://schemas.openxmlformats.org/officeDocument/2006/relationships/notesSlide" Target="../notesSlides/notesSlide10.xml"/><Relationship Id="rId21" Type="http://schemas.openxmlformats.org/officeDocument/2006/relationships/image" Target="../media/image35.png"/><Relationship Id="rId12" Type="http://schemas.openxmlformats.org/officeDocument/2006/relationships/image" Target="../media/image29.wmf"/><Relationship Id="rId17" Type="http://schemas.openxmlformats.org/officeDocument/2006/relationships/oleObject" Target="../embeddings/oleObject11.bin"/><Relationship Id="rId2" Type="http://schemas.openxmlformats.org/officeDocument/2006/relationships/slideLayout" Target="../slideLayouts/slideLayout2.xml"/><Relationship Id="rId16" Type="http://schemas.openxmlformats.org/officeDocument/2006/relationships/image" Target="../media/image31.wmf"/><Relationship Id="rId20" Type="http://schemas.openxmlformats.org/officeDocument/2006/relationships/image" Target="../media/image33.wmf"/><Relationship Id="rId1" Type="http://schemas.openxmlformats.org/officeDocument/2006/relationships/vmlDrawing" Target="../drawings/vmlDrawing4.vml"/><Relationship Id="rId11" Type="http://schemas.openxmlformats.org/officeDocument/2006/relationships/oleObject" Target="../embeddings/oleObject8.bin"/><Relationship Id="rId15" Type="http://schemas.openxmlformats.org/officeDocument/2006/relationships/oleObject" Target="../embeddings/oleObject10.bin"/><Relationship Id="rId10" Type="http://schemas.openxmlformats.org/officeDocument/2006/relationships/image" Target="../media/image43.png"/><Relationship Id="rId19" Type="http://schemas.openxmlformats.org/officeDocument/2006/relationships/oleObject" Target="../embeddings/oleObject12.bin"/><Relationship Id="rId4" Type="http://schemas.openxmlformats.org/officeDocument/2006/relationships/image" Target="../media/image34.png"/><Relationship Id="rId9" Type="http://schemas.openxmlformats.org/officeDocument/2006/relationships/image" Target="../media/image46.png"/><Relationship Id="rId14" Type="http://schemas.openxmlformats.org/officeDocument/2006/relationships/image" Target="../media/image30.wmf"/><Relationship Id="rId22"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notesSlide" Target="../notesSlides/notesSlide11.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7.wmf"/><Relationship Id="rId5" Type="http://schemas.openxmlformats.org/officeDocument/2006/relationships/oleObject" Target="../embeddings/oleObject13.bin"/><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slideLayout" Target="../slideLayouts/slideLayout2.xml"/><Relationship Id="rId7" Type="http://schemas.openxmlformats.org/officeDocument/2006/relationships/image" Target="../media/image5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2.png"/><Relationship Id="rId5" Type="http://schemas.openxmlformats.org/officeDocument/2006/relationships/image" Target="../media/image51.jpg"/><Relationship Id="rId4" Type="http://schemas.openxmlformats.org/officeDocument/2006/relationships/notesSlide" Target="../notesSlides/notesSlide18.xml"/><Relationship Id="rId9"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emf"/><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emf"/><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190.png"/></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7.xml"/><Relationship Id="rId7" Type="http://schemas.openxmlformats.org/officeDocument/2006/relationships/oleObject" Target="../embeddings/oleObject1.bin"/><Relationship Id="rId12"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png"/><Relationship Id="rId11" Type="http://schemas.openxmlformats.org/officeDocument/2006/relationships/image" Target="../media/image16.png"/><Relationship Id="rId10" Type="http://schemas.openxmlformats.org/officeDocument/2006/relationships/image" Target="../media/image15.wmf"/><Relationship Id="rId4" Type="http://schemas.openxmlformats.org/officeDocument/2006/relationships/image" Target="../media/image11.png"/><Relationship Id="rId9"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24.png"/><Relationship Id="rId3" Type="http://schemas.openxmlformats.org/officeDocument/2006/relationships/notesSlide" Target="../notesSlides/notesSlide8.xml"/><Relationship Id="rId7" Type="http://schemas.openxmlformats.org/officeDocument/2006/relationships/oleObject" Target="../embeddings/oleObject4.bin"/><Relationship Id="rId12"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22.wmf"/><Relationship Id="rId4" Type="http://schemas.openxmlformats.org/officeDocument/2006/relationships/image" Target="../media/image11.png"/><Relationship Id="rId9" Type="http://schemas.openxmlformats.org/officeDocument/2006/relationships/oleObject" Target="../embeddings/oleObject5.bin"/><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8.png"/><Relationship Id="rId5" Type="http://schemas.openxmlformats.org/officeDocument/2006/relationships/image" Target="../media/image27.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531812" y="838201"/>
            <a:ext cx="7010400" cy="2895600"/>
            <a:chOff x="227012" y="838201"/>
            <a:chExt cx="7010400" cy="2895600"/>
          </a:xfrm>
        </p:grpSpPr>
        <p:sp>
          <p:nvSpPr>
            <p:cNvPr id="13" name="Rounded Rectangle 12"/>
            <p:cNvSpPr/>
            <p:nvPr/>
          </p:nvSpPr>
          <p:spPr>
            <a:xfrm>
              <a:off x="227012" y="838201"/>
              <a:ext cx="7010400" cy="2895600"/>
            </a:xfrm>
            <a:prstGeom prst="roundRect">
              <a:avLst>
                <a:gd name="adj" fmla="val 4061"/>
              </a:avLst>
            </a:prstGeom>
            <a:solidFill>
              <a:schemeClr val="accent5">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9411" y="1025366"/>
              <a:ext cx="6629401" cy="2492990"/>
            </a:xfrm>
            <a:prstGeom prst="rect">
              <a:avLst/>
            </a:prstGeom>
            <a:noFill/>
          </p:spPr>
          <p:txBody>
            <a:bodyPr wrap="square" rtlCol="0">
              <a:spAutoFit/>
            </a:bodyPr>
            <a:lstStyle/>
            <a:p>
              <a:pPr algn="just"/>
              <a:r>
                <a:rPr lang="en-US" sz="2600" b="1" smtClean="0">
                  <a:solidFill>
                    <a:schemeClr val="bg1"/>
                  </a:solidFill>
                  <a:latin typeface="Arial" pitchFamily="34" charset="0"/>
                  <a:cs typeface="Arial" pitchFamily="34" charset="0"/>
                </a:rPr>
                <a:t>   </a:t>
              </a:r>
              <a:r>
                <a:rPr lang="en-US" sz="2600" b="1" smtClean="0">
                  <a:latin typeface="Arial" pitchFamily="34" charset="0"/>
                  <a:cs typeface="Arial" pitchFamily="34" charset="0"/>
                </a:rPr>
                <a:t>Đỉnh </a:t>
              </a:r>
              <a:r>
                <a:rPr lang="en-US" sz="2600" b="1" smtClean="0">
                  <a:solidFill>
                    <a:srgbClr val="FF0000"/>
                  </a:solidFill>
                  <a:latin typeface="Arial" pitchFamily="34" charset="0"/>
                  <a:cs typeface="Arial" pitchFamily="34" charset="0"/>
                </a:rPr>
                <a:t>FANSIPAN</a:t>
              </a:r>
              <a:r>
                <a:rPr lang="en-US" sz="2600" b="1" smtClean="0">
                  <a:latin typeface="Arial" pitchFamily="34" charset="0"/>
                  <a:cs typeface="Arial" pitchFamily="34" charset="0"/>
                </a:rPr>
                <a:t> (Lào Cai) cao 3143m, là đỉnh núi cao nhất Đông Dương. </a:t>
              </a:r>
            </a:p>
            <a:p>
              <a:pPr algn="just"/>
              <a:r>
                <a:rPr lang="en-US" sz="2600" b="1" smtClean="0">
                  <a:latin typeface="Arial" pitchFamily="34" charset="0"/>
                  <a:cs typeface="Arial" pitchFamily="34" charset="0"/>
                </a:rPr>
                <a:t>Trên đỉnh núi, người ta đặt một chóp làm bằng inox có dạng hình chóp tam giác đều cạnh đáy dài 60cm, chiều cao 90cm (Hình 10.1). </a:t>
              </a:r>
              <a:endParaRPr lang="vi-VN" sz="2600" b="1">
                <a:latin typeface="Arial" pitchFamily="34" charset="0"/>
                <a:cs typeface="Arial" pitchFamily="34" charset="0"/>
              </a:endParaRPr>
            </a:p>
          </p:txBody>
        </p:sp>
      </p:grpSp>
      <p:grpSp>
        <p:nvGrpSpPr>
          <p:cNvPr id="3" name="Group 2"/>
          <p:cNvGrpSpPr/>
          <p:nvPr/>
        </p:nvGrpSpPr>
        <p:grpSpPr>
          <a:xfrm>
            <a:off x="7925092" y="814076"/>
            <a:ext cx="3808120" cy="3605524"/>
            <a:chOff x="7925092" y="814076"/>
            <a:chExt cx="3808120" cy="3605524"/>
          </a:xfrm>
        </p:grpSpPr>
        <p:sp>
          <p:nvSpPr>
            <p:cNvPr id="17" name="TextBox 16"/>
            <p:cNvSpPr txBox="1"/>
            <p:nvPr/>
          </p:nvSpPr>
          <p:spPr>
            <a:xfrm>
              <a:off x="9294812" y="4081046"/>
              <a:ext cx="1295386" cy="338554"/>
            </a:xfrm>
            <a:prstGeom prst="rect">
              <a:avLst/>
            </a:prstGeom>
            <a:solidFill>
              <a:schemeClr val="bg1"/>
            </a:solid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10.1</a:t>
              </a:r>
              <a:endParaRPr lang="vi-VN" sz="1600" b="1">
                <a:solidFill>
                  <a:schemeClr val="accent6">
                    <a:lumMod val="75000"/>
                  </a:schemeClr>
                </a:solidFill>
                <a:latin typeface="Arial" pitchFamily="34" charset="0"/>
                <a:cs typeface="Arial" pitchFamily="34" charset="0"/>
              </a:endParaRPr>
            </a:p>
          </p:txBody>
        </p:sp>
        <p:pic>
          <p:nvPicPr>
            <p:cNvPr id="1843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6724"/>
            <a:stretch/>
          </p:blipFill>
          <p:spPr bwMode="auto">
            <a:xfrm>
              <a:off x="7925092" y="814076"/>
              <a:ext cx="3808120" cy="313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0037" y="4250323"/>
            <a:ext cx="6426200"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7811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0722"/>
                                        </p:tgtEl>
                                        <p:attrNameLst>
                                          <p:attrName>style.visibility</p:attrName>
                                        </p:attrNameLst>
                                      </p:cBhvr>
                                      <p:to>
                                        <p:strVal val="visible"/>
                                      </p:to>
                                    </p:set>
                                    <p:animEffect transition="in" filter="wipe(left)">
                                      <p:cBhvr>
                                        <p:cTn id="16"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012" y="207968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3" name="TextBox 32"/>
              <p:cNvSpPr txBox="1"/>
              <p:nvPr/>
            </p:nvSpPr>
            <p:spPr>
              <a:xfrm>
                <a:off x="608012" y="2485360"/>
                <a:ext cx="7848600" cy="830997"/>
              </a:xfrm>
              <a:prstGeom prst="rect">
                <a:avLst/>
              </a:prstGeom>
              <a:noFill/>
            </p:spPr>
            <p:txBody>
              <a:bodyPr wrap="square" rtlCol="0">
                <a:spAutoFit/>
              </a:bodyPr>
              <a:lstStyle/>
              <a:p>
                <a:pPr marL="342900" indent="-342900">
                  <a:buFont typeface="Wingdings" pitchFamily="2" charset="2"/>
                  <a:buChar char="v"/>
                </a:pPr>
                <a:r>
                  <a:rPr lang="en-US" b="1" smtClean="0">
                    <a:latin typeface="Arial" pitchFamily="34" charset="0"/>
                    <a:cs typeface="Arial" pitchFamily="34" charset="0"/>
                  </a:rPr>
                  <a:t>Trong tam giác ABC có </a:t>
                </a:r>
                <a14:m>
                  <m:oMath xmlns:m="http://schemas.openxmlformats.org/officeDocument/2006/math">
                    <m:r>
                      <a:rPr lang="en-US" b="1" i="1" smtClean="0">
                        <a:latin typeface="Cambria Math"/>
                        <a:cs typeface="Arial" pitchFamily="34" charset="0"/>
                      </a:rPr>
                      <m:t>𝑪𝑯</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𝑨𝑩</m:t>
                    </m:r>
                  </m:oMath>
                </a14:m>
                <a:r>
                  <a:rPr lang="en-US" b="1" smtClean="0">
                    <a:solidFill>
                      <a:schemeClr val="accent2">
                        <a:lumMod val="75000"/>
                      </a:schemeClr>
                    </a:solidFill>
                    <a:latin typeface="Arial" pitchFamily="34" charset="0"/>
                    <a:cs typeface="Arial" pitchFamily="34" charset="0"/>
                  </a:rPr>
                  <a:t> </a:t>
                </a:r>
                <a:r>
                  <a:rPr lang="en-US" b="1" smtClean="0">
                    <a:solidFill>
                      <a:schemeClr val="tx1"/>
                    </a:solidFill>
                    <a:latin typeface="Arial" pitchFamily="34" charset="0"/>
                    <a:cs typeface="Arial" pitchFamily="34" charset="0"/>
                  </a:rPr>
                  <a:t>nên CH là trung tuyến của </a:t>
                </a:r>
                <a14:m>
                  <m:oMath xmlns:m="http://schemas.openxmlformats.org/officeDocument/2006/math">
                    <m:r>
                      <a:rPr lang="en-US" b="1" i="1" smtClean="0">
                        <a:solidFill>
                          <a:schemeClr val="tx1"/>
                        </a:solidFill>
                        <a:latin typeface="Cambria Math"/>
                        <a:ea typeface="Cambria Math"/>
                        <a:cs typeface="Arial" pitchFamily="34" charset="0"/>
                      </a:rPr>
                      <m:t>∆</m:t>
                    </m:r>
                  </m:oMath>
                </a14:m>
                <a:r>
                  <a:rPr lang="en-US" b="1" smtClean="0">
                    <a:solidFill>
                      <a:schemeClr val="tx1"/>
                    </a:solidFill>
                    <a:latin typeface="Arial" pitchFamily="34" charset="0"/>
                    <a:cs typeface="Arial" pitchFamily="34" charset="0"/>
                  </a:rPr>
                  <a:t>ABC</a:t>
                </a:r>
                <a:endParaRPr lang="vi-VN" b="1">
                  <a:solidFill>
                    <a:schemeClr val="tx1"/>
                  </a:solidFill>
                  <a:latin typeface="Arial" pitchFamily="34" charset="0"/>
                  <a:cs typeface="Arial"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608012" y="2485360"/>
                <a:ext cx="7848600" cy="830997"/>
              </a:xfrm>
              <a:prstGeom prst="rect">
                <a:avLst/>
              </a:prstGeom>
              <a:blipFill rotWithShape="1">
                <a:blip r:embed="rId8"/>
                <a:stretch>
                  <a:fillRect l="-1088" t="-5147" b="-16912"/>
                </a:stretch>
              </a:blipFill>
            </p:spPr>
            <p:txBody>
              <a:bodyPr/>
              <a:lstStyle/>
              <a:p>
                <a:r>
                  <a:rPr lang="en-US">
                    <a:noFill/>
                  </a:rPr>
                  <a:t> </a:t>
                </a:r>
              </a:p>
            </p:txBody>
          </p:sp>
        </mc:Fallback>
      </mc:AlternateContent>
      <p:sp>
        <p:nvSpPr>
          <p:cNvPr id="22" name="TextBox 21"/>
          <p:cNvSpPr txBox="1"/>
          <p:nvPr/>
        </p:nvSpPr>
        <p:spPr>
          <a:xfrm>
            <a:off x="303212" y="102513"/>
            <a:ext cx="6096000" cy="477054"/>
          </a:xfrm>
          <a:prstGeom prst="rect">
            <a:avLst/>
          </a:prstGeom>
          <a:noFill/>
        </p:spPr>
        <p:txBody>
          <a:bodyPr wrap="square" rtlCol="0">
            <a:spAutoFit/>
          </a:bodyPr>
          <a:lstStyle/>
          <a:p>
            <a:pPr marL="342900" indent="-342900" algn="just">
              <a:buFont typeface="Wingdings" pitchFamily="2" charset="2"/>
              <a:buChar char="v"/>
            </a:pPr>
            <a:r>
              <a:rPr lang="en-US" sz="2500" b="1" smtClean="0">
                <a:solidFill>
                  <a:srgbClr val="C00000"/>
                </a:solidFill>
                <a:latin typeface="Arial" pitchFamily="34" charset="0"/>
                <a:cs typeface="Arial" pitchFamily="34" charset="0"/>
              </a:rPr>
              <a:t>Thể tích hình chóp tam giác đều.</a:t>
            </a:r>
            <a:endParaRPr lang="vi-VN" sz="2500" b="1">
              <a:solidFill>
                <a:srgbClr val="C0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8" name="TextBox 27"/>
              <p:cNvSpPr txBox="1"/>
              <p:nvPr/>
            </p:nvSpPr>
            <p:spPr>
              <a:xfrm>
                <a:off x="882954" y="3197770"/>
                <a:ext cx="7573658" cy="647357"/>
              </a:xfrm>
              <a:prstGeom prst="rect">
                <a:avLst/>
              </a:prstGeom>
              <a:noFill/>
            </p:spPr>
            <p:txBody>
              <a:bodyPr wrap="square" rtlCol="0">
                <a:spAutoFit/>
              </a:bodyPr>
              <a:lstStyle/>
              <a:p>
                <a:r>
                  <a:rPr lang="en-US" b="1" smtClean="0">
                    <a:latin typeface="Arial" pitchFamily="34" charset="0"/>
                    <a:cs typeface="Arial" pitchFamily="34" charset="0"/>
                  </a:rPr>
                  <a:t>Suy ra </a:t>
                </a:r>
                <a14:m>
                  <m:oMath xmlns:m="http://schemas.openxmlformats.org/officeDocument/2006/math">
                    <m:r>
                      <a:rPr lang="en-US" b="1" i="1" smtClean="0">
                        <a:latin typeface="Cambria Math"/>
                        <a:cs typeface="Arial" pitchFamily="34" charset="0"/>
                      </a:rPr>
                      <m:t>𝑩𝑯</m:t>
                    </m:r>
                    <m:r>
                      <a:rPr lang="en-US" b="1" i="1" smtClean="0">
                        <a:latin typeface="Cambria Math"/>
                        <a:cs typeface="Arial" pitchFamily="34" charset="0"/>
                      </a:rPr>
                      <m:t>=</m:t>
                    </m:r>
                    <m:r>
                      <a:rPr lang="en-US" b="1" i="1" smtClean="0">
                        <a:latin typeface="Cambria Math"/>
                        <a:cs typeface="Arial" pitchFamily="34" charset="0"/>
                      </a:rPr>
                      <m:t>𝑯𝑨</m:t>
                    </m:r>
                    <m:r>
                      <a:rPr lang="en-US" b="1" i="1" smtClean="0">
                        <a:latin typeface="Cambria Math"/>
                        <a:cs typeface="Arial" pitchFamily="34" charset="0"/>
                      </a:rPr>
                      <m:t>=</m:t>
                    </m:r>
                    <m:f>
                      <m:fPr>
                        <m:ctrlPr>
                          <a:rPr lang="en-US" b="1" i="1" smtClean="0">
                            <a:latin typeface="Cambria Math" panose="02040503050406030204" pitchFamily="18" charset="0"/>
                            <a:cs typeface="Arial" pitchFamily="34" charset="0"/>
                          </a:rPr>
                        </m:ctrlPr>
                      </m:fPr>
                      <m:num>
                        <m:r>
                          <a:rPr lang="en-US" b="1" i="1" smtClean="0">
                            <a:latin typeface="Cambria Math"/>
                            <a:cs typeface="Arial" pitchFamily="34" charset="0"/>
                          </a:rPr>
                          <m:t>𝟏</m:t>
                        </m:r>
                      </m:num>
                      <m:den>
                        <m:r>
                          <a:rPr lang="en-US" b="1" i="1" smtClean="0">
                            <a:latin typeface="Cambria Math"/>
                            <a:cs typeface="Arial" pitchFamily="34" charset="0"/>
                          </a:rPr>
                          <m:t>𝟐</m:t>
                        </m:r>
                      </m:den>
                    </m:f>
                    <m:r>
                      <a:rPr lang="en-US" b="1" i="1" smtClean="0">
                        <a:latin typeface="Cambria Math"/>
                        <a:cs typeface="Arial" pitchFamily="34" charset="0"/>
                      </a:rPr>
                      <m:t>𝑨𝑩</m:t>
                    </m:r>
                    <m:r>
                      <a:rPr lang="en-US" b="1" i="1" smtClean="0">
                        <a:latin typeface="Cambria Math"/>
                        <a:cs typeface="Arial" pitchFamily="34" charset="0"/>
                      </a:rPr>
                      <m:t>−</m:t>
                    </m:r>
                    <m:r>
                      <a:rPr lang="en-US" b="1" i="1" smtClean="0">
                        <a:latin typeface="Cambria Math"/>
                        <a:cs typeface="Arial" pitchFamily="34" charset="0"/>
                      </a:rPr>
                      <m:t>𝟑</m:t>
                    </m:r>
                  </m:oMath>
                </a14:m>
                <a:r>
                  <a:rPr lang="en-US" b="1" smtClean="0">
                    <a:latin typeface="Arial" pitchFamily="34" charset="0"/>
                    <a:cs typeface="Arial" pitchFamily="34" charset="0"/>
                  </a:rPr>
                  <a:t>(cm) </a:t>
                </a:r>
                <a:endParaRPr lang="vi-VN" b="1">
                  <a:solidFill>
                    <a:schemeClr val="tx1"/>
                  </a:solidFill>
                  <a:latin typeface="Arial" pitchFamily="34" charset="0"/>
                  <a:cs typeface="Arial"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882954" y="3197770"/>
                <a:ext cx="7573658" cy="647357"/>
              </a:xfrm>
              <a:prstGeom prst="rect">
                <a:avLst/>
              </a:prstGeom>
              <a:blipFill rotWithShape="1">
                <a:blip r:embed="rId9"/>
                <a:stretch>
                  <a:fillRect l="-1288" b="-47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882954" y="3766525"/>
                <a:ext cx="4144658" cy="461665"/>
              </a:xfrm>
              <a:prstGeom prst="rect">
                <a:avLst/>
              </a:prstGeom>
              <a:noFill/>
            </p:spPr>
            <p:txBody>
              <a:bodyPr wrap="square" rtlCol="0">
                <a:spAutoFit/>
              </a:bodyPr>
              <a:lstStyle/>
              <a:p>
                <a:r>
                  <a:rPr lang="en-US" b="1" smtClean="0">
                    <a:latin typeface="Arial" pitchFamily="34" charset="0"/>
                    <a:cs typeface="Arial" pitchFamily="34" charset="0"/>
                  </a:rPr>
                  <a:t> </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AHC vuông tại H nên : </a:t>
                </a:r>
                <a:endParaRPr lang="vi-VN" b="1">
                  <a:solidFill>
                    <a:schemeClr val="tx1"/>
                  </a:solidFill>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882954" y="3766525"/>
                <a:ext cx="4144658" cy="461665"/>
              </a:xfrm>
              <a:prstGeom prst="rect">
                <a:avLst/>
              </a:prstGeom>
              <a:blipFill rotWithShape="1">
                <a:blip r:embed="rId10"/>
                <a:stretch>
                  <a:fillRect t="-9211" b="-30263"/>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2337042675"/>
              </p:ext>
            </p:extLst>
          </p:nvPr>
        </p:nvGraphicFramePr>
        <p:xfrm>
          <a:off x="4788376" y="3716411"/>
          <a:ext cx="2753836" cy="480219"/>
        </p:xfrm>
        <a:graphic>
          <a:graphicData uri="http://schemas.openxmlformats.org/presentationml/2006/ole">
            <mc:AlternateContent xmlns:mc="http://schemas.openxmlformats.org/markup-compatibility/2006">
              <mc:Choice xmlns:v="urn:schemas-microsoft-com:vml" Requires="v">
                <p:oleObj spid="_x0000_s25719" name="Equation" r:id="rId11" imgW="1168200" imgH="203040" progId="Equation.DSMT4">
                  <p:embed/>
                </p:oleObj>
              </mc:Choice>
              <mc:Fallback>
                <p:oleObj name="Equation" r:id="rId11" imgW="1168200" imgH="203040" progId="Equation.DSMT4">
                  <p:embed/>
                  <p:pic>
                    <p:nvPicPr>
                      <p:cNvPr id="0" name="Object 18"/>
                      <p:cNvPicPr>
                        <a:picLocks noChangeAspect="1" noChangeArrowheads="1"/>
                      </p:cNvPicPr>
                      <p:nvPr/>
                    </p:nvPicPr>
                    <p:blipFill>
                      <a:blip r:embed="rId12"/>
                      <a:srcRect/>
                      <a:stretch>
                        <a:fillRect/>
                      </a:stretch>
                    </p:blipFill>
                    <p:spPr bwMode="auto">
                      <a:xfrm>
                        <a:off x="4788376" y="3716411"/>
                        <a:ext cx="2753836" cy="48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936014977"/>
              </p:ext>
            </p:extLst>
          </p:nvPr>
        </p:nvGraphicFramePr>
        <p:xfrm>
          <a:off x="2817812" y="4233539"/>
          <a:ext cx="5238750" cy="479425"/>
        </p:xfrm>
        <a:graphic>
          <a:graphicData uri="http://schemas.openxmlformats.org/presentationml/2006/ole">
            <mc:AlternateContent xmlns:mc="http://schemas.openxmlformats.org/markup-compatibility/2006">
              <mc:Choice xmlns:v="urn:schemas-microsoft-com:vml" Requires="v">
                <p:oleObj spid="_x0000_s25720" name="Equation" r:id="rId13" imgW="2222280" imgH="203040" progId="Equation.DSMT4">
                  <p:embed/>
                </p:oleObj>
              </mc:Choice>
              <mc:Fallback>
                <p:oleObj name="Equation" r:id="rId13" imgW="2222280" imgH="203040" progId="Equation.DSMT4">
                  <p:embed/>
                  <p:pic>
                    <p:nvPicPr>
                      <p:cNvPr id="0" name=""/>
                      <p:cNvPicPr>
                        <a:picLocks noChangeAspect="1" noChangeArrowheads="1"/>
                      </p:cNvPicPr>
                      <p:nvPr/>
                    </p:nvPicPr>
                    <p:blipFill>
                      <a:blip r:embed="rId14"/>
                      <a:srcRect/>
                      <a:stretch>
                        <a:fillRect/>
                      </a:stretch>
                    </p:blipFill>
                    <p:spPr bwMode="auto">
                      <a:xfrm>
                        <a:off x="2817812" y="4233539"/>
                        <a:ext cx="52387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4271497803"/>
              </p:ext>
            </p:extLst>
          </p:nvPr>
        </p:nvGraphicFramePr>
        <p:xfrm>
          <a:off x="2817812" y="4709224"/>
          <a:ext cx="2903537" cy="568325"/>
        </p:xfrm>
        <a:graphic>
          <a:graphicData uri="http://schemas.openxmlformats.org/presentationml/2006/ole">
            <mc:AlternateContent xmlns:mc="http://schemas.openxmlformats.org/markup-compatibility/2006">
              <mc:Choice xmlns:v="urn:schemas-microsoft-com:vml" Requires="v">
                <p:oleObj spid="_x0000_s25721" name="Equation" r:id="rId15" imgW="1231560" imgH="241200" progId="Equation.DSMT4">
                  <p:embed/>
                </p:oleObj>
              </mc:Choice>
              <mc:Fallback>
                <p:oleObj name="Equation" r:id="rId15" imgW="1231560" imgH="241200" progId="Equation.DSMT4">
                  <p:embed/>
                  <p:pic>
                    <p:nvPicPr>
                      <p:cNvPr id="0" name=""/>
                      <p:cNvPicPr>
                        <a:picLocks noChangeAspect="1" noChangeArrowheads="1"/>
                      </p:cNvPicPr>
                      <p:nvPr/>
                    </p:nvPicPr>
                    <p:blipFill>
                      <a:blip r:embed="rId16"/>
                      <a:srcRect/>
                      <a:stretch>
                        <a:fillRect/>
                      </a:stretch>
                    </p:blipFill>
                    <p:spPr bwMode="auto">
                      <a:xfrm>
                        <a:off x="2817812" y="4709224"/>
                        <a:ext cx="29035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TextBox 33"/>
          <p:cNvSpPr txBox="1"/>
          <p:nvPr/>
        </p:nvSpPr>
        <p:spPr>
          <a:xfrm>
            <a:off x="882954" y="5326905"/>
            <a:ext cx="4537595" cy="461665"/>
          </a:xfrm>
          <a:prstGeom prst="rect">
            <a:avLst/>
          </a:prstGeom>
          <a:noFill/>
        </p:spPr>
        <p:txBody>
          <a:bodyPr wrap="square" rtlCol="0">
            <a:spAutoFit/>
          </a:bodyPr>
          <a:lstStyle/>
          <a:p>
            <a:r>
              <a:rPr lang="en-US" b="1" smtClean="0">
                <a:latin typeface="Arial" pitchFamily="34" charset="0"/>
                <a:cs typeface="Arial" pitchFamily="34" charset="0"/>
              </a:rPr>
              <a:t>Diện tích tam giác ABC là : </a:t>
            </a:r>
            <a:endParaRPr lang="vi-VN" b="1">
              <a:solidFill>
                <a:schemeClr val="tx1"/>
              </a:solidFill>
              <a:latin typeface="Arial" pitchFamily="34" charset="0"/>
              <a:cs typeface="Arial" pitchFamily="34" charset="0"/>
            </a:endParaRPr>
          </a:p>
        </p:txBody>
      </p:sp>
      <p:graphicFrame>
        <p:nvGraphicFramePr>
          <p:cNvPr id="35" name="Object 34"/>
          <p:cNvGraphicFramePr>
            <a:graphicFrameLocks noChangeAspect="1"/>
          </p:cNvGraphicFramePr>
          <p:nvPr>
            <p:extLst>
              <p:ext uri="{D42A27DB-BD31-4B8C-83A1-F6EECF244321}">
                <p14:modId xmlns:p14="http://schemas.microsoft.com/office/powerpoint/2010/main" val="559569306"/>
              </p:ext>
            </p:extLst>
          </p:nvPr>
        </p:nvGraphicFramePr>
        <p:xfrm>
          <a:off x="5140325" y="5120952"/>
          <a:ext cx="5297487" cy="927100"/>
        </p:xfrm>
        <a:graphic>
          <a:graphicData uri="http://schemas.openxmlformats.org/presentationml/2006/ole">
            <mc:AlternateContent xmlns:mc="http://schemas.openxmlformats.org/markup-compatibility/2006">
              <mc:Choice xmlns:v="urn:schemas-microsoft-com:vml" Requires="v">
                <p:oleObj spid="_x0000_s25722" name="Equation" r:id="rId17" imgW="2247840" imgH="393480" progId="Equation.DSMT4">
                  <p:embed/>
                </p:oleObj>
              </mc:Choice>
              <mc:Fallback>
                <p:oleObj name="Equation" r:id="rId17" imgW="2247840" imgH="393480" progId="Equation.DSMT4">
                  <p:embed/>
                  <p:pic>
                    <p:nvPicPr>
                      <p:cNvPr id="0" name=""/>
                      <p:cNvPicPr>
                        <a:picLocks noChangeAspect="1" noChangeArrowheads="1"/>
                      </p:cNvPicPr>
                      <p:nvPr/>
                    </p:nvPicPr>
                    <p:blipFill>
                      <a:blip r:embed="rId18"/>
                      <a:srcRect/>
                      <a:stretch>
                        <a:fillRect/>
                      </a:stretch>
                    </p:blipFill>
                    <p:spPr bwMode="auto">
                      <a:xfrm>
                        <a:off x="5140325" y="5120952"/>
                        <a:ext cx="529748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TextBox 35"/>
          <p:cNvSpPr txBox="1"/>
          <p:nvPr/>
        </p:nvSpPr>
        <p:spPr>
          <a:xfrm>
            <a:off x="882955" y="6033368"/>
            <a:ext cx="3535058" cy="461665"/>
          </a:xfrm>
          <a:prstGeom prst="rect">
            <a:avLst/>
          </a:prstGeom>
          <a:noFill/>
        </p:spPr>
        <p:txBody>
          <a:bodyPr wrap="square" rtlCol="0">
            <a:spAutoFit/>
          </a:bodyPr>
          <a:lstStyle/>
          <a:p>
            <a:r>
              <a:rPr lang="en-US" b="1" smtClean="0">
                <a:latin typeface="Arial" pitchFamily="34" charset="0"/>
                <a:cs typeface="Arial" pitchFamily="34" charset="0"/>
              </a:rPr>
              <a:t>Thể tích hình chóp :</a:t>
            </a:r>
            <a:endParaRPr lang="vi-VN" b="1">
              <a:solidFill>
                <a:schemeClr val="tx1"/>
              </a:solidFill>
              <a:latin typeface="Arial" pitchFamily="34" charset="0"/>
              <a:cs typeface="Arial" pitchFamily="34" charset="0"/>
            </a:endParaRPr>
          </a:p>
        </p:txBody>
      </p:sp>
      <p:graphicFrame>
        <p:nvGraphicFramePr>
          <p:cNvPr id="37" name="Object 36"/>
          <p:cNvGraphicFramePr>
            <a:graphicFrameLocks noChangeAspect="1"/>
          </p:cNvGraphicFramePr>
          <p:nvPr>
            <p:extLst>
              <p:ext uri="{D42A27DB-BD31-4B8C-83A1-F6EECF244321}">
                <p14:modId xmlns:p14="http://schemas.microsoft.com/office/powerpoint/2010/main" val="3736238604"/>
              </p:ext>
            </p:extLst>
          </p:nvPr>
        </p:nvGraphicFramePr>
        <p:xfrm>
          <a:off x="4251325" y="5854700"/>
          <a:ext cx="5327650" cy="927100"/>
        </p:xfrm>
        <a:graphic>
          <a:graphicData uri="http://schemas.openxmlformats.org/presentationml/2006/ole">
            <mc:AlternateContent xmlns:mc="http://schemas.openxmlformats.org/markup-compatibility/2006">
              <mc:Choice xmlns:v="urn:schemas-microsoft-com:vml" Requires="v">
                <p:oleObj spid="_x0000_s25723" name="Equation" r:id="rId19" imgW="2260440" imgH="393480" progId="Equation.DSMT4">
                  <p:embed/>
                </p:oleObj>
              </mc:Choice>
              <mc:Fallback>
                <p:oleObj name="Equation" r:id="rId19" imgW="2260440" imgH="393480" progId="Equation.DSMT4">
                  <p:embed/>
                  <p:pic>
                    <p:nvPicPr>
                      <p:cNvPr id="0" name=""/>
                      <p:cNvPicPr>
                        <a:picLocks noChangeAspect="1" noChangeArrowheads="1"/>
                      </p:cNvPicPr>
                      <p:nvPr/>
                    </p:nvPicPr>
                    <p:blipFill>
                      <a:blip r:embed="rId20"/>
                      <a:srcRect/>
                      <a:stretch>
                        <a:fillRect/>
                      </a:stretch>
                    </p:blipFill>
                    <p:spPr bwMode="auto">
                      <a:xfrm>
                        <a:off x="4251325" y="5854700"/>
                        <a:ext cx="532765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707" name="Picture 10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1299" y="636650"/>
            <a:ext cx="11644313"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708" name="Picture 10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56612" y="1985218"/>
            <a:ext cx="3249613" cy="334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3820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5708"/>
                                        </p:tgtEl>
                                        <p:attrNameLst>
                                          <p:attrName>style.visibility</p:attrName>
                                        </p:attrNameLst>
                                      </p:cBhvr>
                                      <p:to>
                                        <p:strVal val="visible"/>
                                      </p:to>
                                    </p:set>
                                    <p:animEffect transition="in" filter="wipe(left)">
                                      <p:cBhvr>
                                        <p:cTn id="7" dur="500"/>
                                        <p:tgtEl>
                                          <p:spTgt spid="257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left)">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left)">
                                      <p:cBhvr>
                                        <p:cTn id="5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8" grpId="0"/>
      <p:bldP spid="29" grpId="0"/>
      <p:bldP spid="34"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621" y="26389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84212" y="3100935"/>
            <a:ext cx="7010400" cy="461665"/>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Nửa chu vi của hình tam giác đều ABC là</a:t>
            </a:r>
            <a:r>
              <a:rPr lang="vi-VN" b="1" smtClean="0">
                <a:latin typeface="Arial" pitchFamily="34" charset="0"/>
                <a:cs typeface="Arial" pitchFamily="34" charset="0"/>
              </a:rPr>
              <a:t>:</a:t>
            </a:r>
            <a:endParaRPr lang="vi-VN" b="1">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443965393"/>
              </p:ext>
            </p:extLst>
          </p:nvPr>
        </p:nvGraphicFramePr>
        <p:xfrm>
          <a:off x="2733674" y="3505200"/>
          <a:ext cx="3665538" cy="928687"/>
        </p:xfrm>
        <a:graphic>
          <a:graphicData uri="http://schemas.openxmlformats.org/presentationml/2006/ole">
            <mc:AlternateContent xmlns:mc="http://schemas.openxmlformats.org/markup-compatibility/2006">
              <mc:Choice xmlns:v="urn:schemas-microsoft-com:vml" Requires="v">
                <p:oleObj spid="_x0000_s13443" name="Equation" r:id="rId5" imgW="1549080" imgH="393480" progId="Equation.DSMT4">
                  <p:embed/>
                </p:oleObj>
              </mc:Choice>
              <mc:Fallback>
                <p:oleObj name="Equation" r:id="rId5" imgW="1549080" imgH="393480" progId="Equation.DSMT4">
                  <p:embed/>
                  <p:pic>
                    <p:nvPicPr>
                      <p:cNvPr id="0" name=""/>
                      <p:cNvPicPr>
                        <a:picLocks noChangeAspect="1" noChangeArrowheads="1"/>
                      </p:cNvPicPr>
                      <p:nvPr/>
                    </p:nvPicPr>
                    <p:blipFill>
                      <a:blip r:embed="rId6"/>
                      <a:srcRect/>
                      <a:stretch>
                        <a:fillRect/>
                      </a:stretch>
                    </p:blipFill>
                    <p:spPr bwMode="auto">
                      <a:xfrm>
                        <a:off x="2733674" y="3505200"/>
                        <a:ext cx="366553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987408" y="4419600"/>
            <a:ext cx="6859604" cy="830997"/>
          </a:xfrm>
          <a:prstGeom prst="rect">
            <a:avLst/>
          </a:prstGeom>
          <a:noFill/>
        </p:spPr>
        <p:txBody>
          <a:bodyPr wrap="square" rtlCol="0">
            <a:spAutoFit/>
          </a:bodyPr>
          <a:lstStyle/>
          <a:p>
            <a:pPr algn="just"/>
            <a:r>
              <a:rPr lang="vi-VN" b="1">
                <a:latin typeface="Arial" pitchFamily="34" charset="0"/>
                <a:cs typeface="Arial" pitchFamily="34" charset="0"/>
              </a:rPr>
              <a:t>Diện tích xung quanh của hình chóp tam giác đều S. ABC là</a:t>
            </a:r>
            <a:r>
              <a:rPr lang="vi-VN" b="1" smtClean="0">
                <a:latin typeface="Arial" pitchFamily="34" charset="0"/>
                <a:cs typeface="Arial" pitchFamily="34" charset="0"/>
              </a:rPr>
              <a:t>:</a:t>
            </a:r>
            <a:endParaRPr lang="vi-VN"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115034825"/>
              </p:ext>
            </p:extLst>
          </p:nvPr>
        </p:nvGraphicFramePr>
        <p:xfrm>
          <a:off x="3387777" y="5263735"/>
          <a:ext cx="3606800" cy="598488"/>
        </p:xfrm>
        <a:graphic>
          <a:graphicData uri="http://schemas.openxmlformats.org/presentationml/2006/ole">
            <mc:AlternateContent xmlns:mc="http://schemas.openxmlformats.org/markup-compatibility/2006">
              <mc:Choice xmlns:v="urn:schemas-microsoft-com:vml" Requires="v">
                <p:oleObj spid="_x0000_s13444" name="Equation" r:id="rId7" imgW="1523880" imgH="253800" progId="Equation.DSMT4">
                  <p:embed/>
                </p:oleObj>
              </mc:Choice>
              <mc:Fallback>
                <p:oleObj name="Equation" r:id="rId7" imgW="1523880" imgH="253800" progId="Equation.DSMT4">
                  <p:embed/>
                  <p:pic>
                    <p:nvPicPr>
                      <p:cNvPr id="0" name=""/>
                      <p:cNvPicPr>
                        <a:picLocks noChangeAspect="1" noChangeArrowheads="1"/>
                      </p:cNvPicPr>
                      <p:nvPr/>
                    </p:nvPicPr>
                    <p:blipFill>
                      <a:blip r:embed="rId8"/>
                      <a:srcRect/>
                      <a:stretch>
                        <a:fillRect/>
                      </a:stretch>
                    </p:blipFill>
                    <p:spPr bwMode="auto">
                      <a:xfrm>
                        <a:off x="3387777" y="5263735"/>
                        <a:ext cx="3606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p:cNvSpPr txBox="1"/>
          <p:nvPr/>
        </p:nvSpPr>
        <p:spPr>
          <a:xfrm>
            <a:off x="262210" y="152400"/>
            <a:ext cx="10937602" cy="430887"/>
          </a:xfrm>
          <a:prstGeom prst="rect">
            <a:avLst/>
          </a:prstGeom>
          <a:solidFill>
            <a:schemeClr val="accent5">
              <a:lumMod val="50000"/>
            </a:schemeClr>
          </a:solidFill>
        </p:spPr>
        <p:txBody>
          <a:bodyPr wrap="square" rtlCol="0">
            <a:spAutoFit/>
          </a:bodyPr>
          <a:lstStyle/>
          <a:p>
            <a:r>
              <a:rPr lang="en-US" sz="2200" b="1" smtClean="0">
                <a:solidFill>
                  <a:schemeClr val="bg1"/>
                </a:solidFill>
                <a:latin typeface="Arial" pitchFamily="34" charset="0"/>
                <a:cs typeface="Arial" pitchFamily="34" charset="0"/>
              </a:rPr>
              <a:t>    2 . DIỆN TÍCH XUNG QUANH VÀ THỂ TÍCH CỦA HÌNH CHÓP TAM GIÁC ĐỀU </a:t>
            </a:r>
            <a:endParaRPr lang="vi-VN" sz="2200" b="1">
              <a:solidFill>
                <a:schemeClr val="bg1"/>
              </a:solidFill>
              <a:latin typeface="Arial" pitchFamily="34" charset="0"/>
              <a:cs typeface="Arial" pitchFamily="34" charset="0"/>
            </a:endParaRPr>
          </a:p>
        </p:txBody>
      </p:sp>
      <p:sp>
        <p:nvSpPr>
          <p:cNvPr id="21" name="TextBox 20"/>
          <p:cNvSpPr txBox="1"/>
          <p:nvPr/>
        </p:nvSpPr>
        <p:spPr>
          <a:xfrm>
            <a:off x="985818" y="5854942"/>
            <a:ext cx="10871323" cy="461665"/>
          </a:xfrm>
          <a:prstGeom prst="rect">
            <a:avLst/>
          </a:prstGeom>
          <a:noFill/>
        </p:spPr>
        <p:txBody>
          <a:bodyPr wrap="square" rtlCol="0">
            <a:spAutoFit/>
          </a:bodyPr>
          <a:lstStyle/>
          <a:p>
            <a:pPr algn="just"/>
            <a:r>
              <a:rPr lang="vi-VN" b="1">
                <a:latin typeface="Arial" pitchFamily="34" charset="0"/>
                <a:cs typeface="Arial" pitchFamily="34" charset="0"/>
              </a:rPr>
              <a:t>Vậy diện tích các mặt bên của hình chóp tam giác đều là </a:t>
            </a:r>
            <a:r>
              <a:rPr lang="vi-VN" b="1">
                <a:solidFill>
                  <a:srgbClr val="C00000"/>
                </a:solidFill>
                <a:latin typeface="Arial" pitchFamily="34" charset="0"/>
                <a:cs typeface="Arial" pitchFamily="34" charset="0"/>
              </a:rPr>
              <a:t>8100</a:t>
            </a:r>
            <a:r>
              <a:rPr lang="vi-VN" b="1">
                <a:latin typeface="Arial" pitchFamily="34" charset="0"/>
                <a:cs typeface="Arial" pitchFamily="34" charset="0"/>
              </a:rPr>
              <a:t> </a:t>
            </a:r>
            <a:r>
              <a:rPr lang="vi-VN" b="1" smtClean="0">
                <a:latin typeface="Arial" pitchFamily="34" charset="0"/>
                <a:cs typeface="Arial" pitchFamily="34" charset="0"/>
              </a:rPr>
              <a:t>cm</a:t>
            </a:r>
            <a:r>
              <a:rPr lang="vi-VN" b="1" baseline="30000" smtClean="0">
                <a:latin typeface="Arial" pitchFamily="34" charset="0"/>
                <a:cs typeface="Arial" pitchFamily="34" charset="0"/>
              </a:rPr>
              <a:t>2</a:t>
            </a:r>
            <a:endParaRPr lang="vi-VN" b="1" baseline="30000">
              <a:latin typeface="Arial" pitchFamily="34" charset="0"/>
              <a:cs typeface="Arial" pitchFamily="34" charset="0"/>
            </a:endParaRPr>
          </a:p>
        </p:txBody>
      </p:sp>
      <p:pic>
        <p:nvPicPr>
          <p:cNvPr id="13437" name="Picture 1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58317" y="2513709"/>
            <a:ext cx="3298825" cy="348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38" name="Picture 1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237" y="689475"/>
            <a:ext cx="11942763"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285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438"/>
                                        </p:tgtEl>
                                        <p:attrNameLst>
                                          <p:attrName>style.visibility</p:attrName>
                                        </p:attrNameLst>
                                      </p:cBhvr>
                                      <p:to>
                                        <p:strVal val="visible"/>
                                      </p:to>
                                    </p:set>
                                    <p:animEffect transition="in" filter="wipe(left)">
                                      <p:cBhvr>
                                        <p:cTn id="7" dur="500"/>
                                        <p:tgtEl>
                                          <p:spTgt spid="1343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437"/>
                                        </p:tgtEl>
                                        <p:attrNameLst>
                                          <p:attrName>style.visibility</p:attrName>
                                        </p:attrNameLst>
                                      </p:cBhvr>
                                      <p:to>
                                        <p:strVal val="visible"/>
                                      </p:to>
                                    </p:set>
                                    <p:animEffect transition="in" filter="wipe(down)">
                                      <p:cBhvr>
                                        <p:cTn id="11" dur="500"/>
                                        <p:tgtEl>
                                          <p:spTgt spid="1343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3781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2374" y="1219200"/>
            <a:ext cx="7772400" cy="399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40983" y="5638800"/>
            <a:ext cx="1746254" cy="1354444"/>
          </a:xfrm>
          <a:prstGeom prst="rect">
            <a:avLst/>
          </a:prstGeom>
        </p:spPr>
      </p:pic>
    </p:spTree>
    <p:extLst>
      <p:ext uri="{BB962C8B-B14F-4D97-AF65-F5344CB8AC3E}">
        <p14:creationId xmlns:p14="http://schemas.microsoft.com/office/powerpoint/2010/main" val="27767742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TextBox 18"/>
          <p:cNvSpPr txBox="1"/>
          <p:nvPr/>
        </p:nvSpPr>
        <p:spPr>
          <a:xfrm>
            <a:off x="3820423" y="6480571"/>
            <a:ext cx="7988989" cy="307777"/>
          </a:xfrm>
          <a:prstGeom prst="rect">
            <a:avLst/>
          </a:prstGeom>
          <a:noFill/>
        </p:spPr>
        <p:txBody>
          <a:bodyPr wrap="square" rtlCol="0">
            <a:spAutoFit/>
          </a:bodyPr>
          <a:lstStyle/>
          <a:p>
            <a:pPr algn="ctr"/>
            <a:r>
              <a:rPr lang="en-US" sz="1400" b="1" smtClean="0">
                <a:solidFill>
                  <a:srgbClr val="FF0000"/>
                </a:solidFill>
                <a:latin typeface="Arial" pitchFamily="34" charset="0"/>
                <a:cs typeface="Arial" pitchFamily="34" charset="0"/>
              </a:rPr>
              <a:t>( Bản full sẽ có hiệu ứng trình chiếu từng bước một và không có tên người soạn )</a:t>
            </a:r>
            <a:endParaRPr lang="vi-VN" sz="18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29995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Box 15"/>
          <p:cNvSpPr txBox="1"/>
          <p:nvPr/>
        </p:nvSpPr>
        <p:spPr>
          <a:xfrm>
            <a:off x="3820423" y="6480571"/>
            <a:ext cx="7988989" cy="307777"/>
          </a:xfrm>
          <a:prstGeom prst="rect">
            <a:avLst/>
          </a:prstGeom>
          <a:noFill/>
        </p:spPr>
        <p:txBody>
          <a:bodyPr wrap="square" rtlCol="0">
            <a:spAutoFit/>
          </a:bodyPr>
          <a:lstStyle/>
          <a:p>
            <a:pPr algn="ctr"/>
            <a:r>
              <a:rPr lang="en-US" sz="1400" b="1" smtClean="0">
                <a:solidFill>
                  <a:srgbClr val="FF0000"/>
                </a:solidFill>
                <a:latin typeface="Arial" pitchFamily="34" charset="0"/>
                <a:cs typeface="Arial" pitchFamily="34" charset="0"/>
              </a:rPr>
              <a:t>( Bản full sẽ có hiệu ứng trình chiếu từng bước một và không có tên người soạn )</a:t>
            </a:r>
            <a:endParaRPr lang="vi-VN" sz="18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1677566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TextBox 28"/>
          <p:cNvSpPr txBox="1"/>
          <p:nvPr/>
        </p:nvSpPr>
        <p:spPr>
          <a:xfrm>
            <a:off x="3856935" y="6618980"/>
            <a:ext cx="7988989" cy="307777"/>
          </a:xfrm>
          <a:prstGeom prst="rect">
            <a:avLst/>
          </a:prstGeom>
          <a:noFill/>
        </p:spPr>
        <p:txBody>
          <a:bodyPr wrap="square" rtlCol="0">
            <a:spAutoFit/>
          </a:bodyPr>
          <a:lstStyle/>
          <a:p>
            <a:pPr algn="ctr"/>
            <a:r>
              <a:rPr lang="en-US" sz="1400" b="1" smtClean="0">
                <a:solidFill>
                  <a:srgbClr val="FF0000"/>
                </a:solidFill>
                <a:latin typeface="Arial" pitchFamily="34" charset="0"/>
                <a:cs typeface="Arial" pitchFamily="34" charset="0"/>
              </a:rPr>
              <a:t>( Bản full sẽ có hiệu ứng trình chiếu từng bước một và không có tên người soạn )</a:t>
            </a:r>
            <a:endParaRPr lang="vi-VN" sz="18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5851045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TextBox 20"/>
          <p:cNvSpPr txBox="1"/>
          <p:nvPr/>
        </p:nvSpPr>
        <p:spPr>
          <a:xfrm>
            <a:off x="3820423" y="6480571"/>
            <a:ext cx="7988989" cy="307777"/>
          </a:xfrm>
          <a:prstGeom prst="rect">
            <a:avLst/>
          </a:prstGeom>
          <a:noFill/>
        </p:spPr>
        <p:txBody>
          <a:bodyPr wrap="square" rtlCol="0">
            <a:spAutoFit/>
          </a:bodyPr>
          <a:lstStyle/>
          <a:p>
            <a:pPr algn="ctr"/>
            <a:r>
              <a:rPr lang="en-US" sz="1400" b="1" smtClean="0">
                <a:solidFill>
                  <a:srgbClr val="FF0000"/>
                </a:solidFill>
                <a:latin typeface="Arial" pitchFamily="34" charset="0"/>
                <a:cs typeface="Arial" pitchFamily="34" charset="0"/>
              </a:rPr>
              <a:t>( Bản full sẽ có hiệu ứng trình chiếu từng bước một và không có tên người soạn )</a:t>
            </a:r>
            <a:endParaRPr lang="vi-VN" sz="18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6407778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Nhac nen 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9048412" y="-2895600"/>
            <a:ext cx="609600" cy="609600"/>
          </a:xfrm>
          <a:prstGeom prst="rect">
            <a:avLst/>
          </a:prstGeom>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1" presetClass="mediacall" presetSubtype="0" fill="hold" nodeType="afterEffect">
                                  <p:stCondLst>
                                    <p:cond delay="0"/>
                                  </p:stCondLst>
                                  <p:childTnLst>
                                    <p:cmd type="call" cmd="playFrom(0.0)">
                                      <p:cBhvr>
                                        <p:cTn id="32" dur="343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3"/>
                </p:tgtEl>
              </p:cMediaNode>
            </p:audio>
          </p:childTnLst>
        </p:cTn>
      </p:par>
    </p:tnLst>
    <p:bldLst>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7054" y="1095702"/>
            <a:ext cx="7125158" cy="4543098"/>
          </a:xfrm>
          <a:prstGeom prst="roundRect">
            <a:avLst>
              <a:gd name="adj" fmla="val 3125"/>
            </a:avLst>
          </a:prstGeom>
          <a:solidFill>
            <a:schemeClr val="accent5">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36562" y="633710"/>
            <a:ext cx="4809268" cy="430887"/>
          </a:xfrm>
          <a:prstGeom prst="rect">
            <a:avLst/>
          </a:prstGeom>
          <a:noFill/>
        </p:spPr>
        <p:txBody>
          <a:bodyPr wrap="square" rtlCol="0">
            <a:spAutoFit/>
          </a:bodyPr>
          <a:lstStyle/>
          <a:p>
            <a:pPr marL="342900" indent="-342900" algn="just">
              <a:buFont typeface="Wingdings" pitchFamily="2" charset="2"/>
              <a:buChar char="v"/>
            </a:pPr>
            <a:r>
              <a:rPr lang="en-US" sz="2200" b="1" smtClean="0">
                <a:solidFill>
                  <a:srgbClr val="C00000"/>
                </a:solidFill>
                <a:latin typeface="Arial" pitchFamily="34" charset="0"/>
                <a:cs typeface="Arial" pitchFamily="34" charset="0"/>
              </a:rPr>
              <a:t>Hình chóp tam giác đều.</a:t>
            </a:r>
            <a:endParaRPr lang="vi-VN" sz="2200" b="1">
              <a:solidFill>
                <a:srgbClr val="C00000"/>
              </a:solidFill>
              <a:latin typeface="Arial" pitchFamily="34" charset="0"/>
              <a:cs typeface="Arial" pitchFamily="34" charset="0"/>
            </a:endParaRPr>
          </a:p>
        </p:txBody>
      </p:sp>
      <p:sp>
        <p:nvSpPr>
          <p:cNvPr id="22" name="TextBox 21"/>
          <p:cNvSpPr txBox="1"/>
          <p:nvPr/>
        </p:nvSpPr>
        <p:spPr>
          <a:xfrm>
            <a:off x="417053" y="152400"/>
            <a:ext cx="4828777" cy="430887"/>
          </a:xfrm>
          <a:prstGeom prst="rect">
            <a:avLst/>
          </a:prstGeom>
          <a:solidFill>
            <a:schemeClr val="accent5">
              <a:lumMod val="50000"/>
            </a:schemeClr>
          </a:solidFill>
        </p:spPr>
        <p:txBody>
          <a:bodyPr wrap="square" rtlCol="0">
            <a:spAutoFit/>
          </a:bodyPr>
          <a:lstStyle/>
          <a:p>
            <a:r>
              <a:rPr lang="en-US" sz="2200" b="1" smtClean="0">
                <a:solidFill>
                  <a:schemeClr val="bg1"/>
                </a:solidFill>
                <a:latin typeface="Arial" pitchFamily="34" charset="0"/>
                <a:cs typeface="Arial" pitchFamily="34" charset="0"/>
              </a:rPr>
              <a:t>    1 . HÌNH CHÓP TAM GIÁC ĐỀU</a:t>
            </a:r>
            <a:endParaRPr lang="vi-VN" sz="2200" b="1">
              <a:solidFill>
                <a:schemeClr val="bg1"/>
              </a:solidFill>
              <a:latin typeface="Arial" pitchFamily="34" charset="0"/>
              <a:cs typeface="Arial" pitchFamily="34" charset="0"/>
            </a:endParaRPr>
          </a:p>
        </p:txBody>
      </p:sp>
      <p:sp>
        <p:nvSpPr>
          <p:cNvPr id="23" name="TextBox 22"/>
          <p:cNvSpPr txBox="1"/>
          <p:nvPr/>
        </p:nvSpPr>
        <p:spPr>
          <a:xfrm>
            <a:off x="455995" y="1219200"/>
            <a:ext cx="6965348" cy="1631216"/>
          </a:xfrm>
          <a:prstGeom prst="rect">
            <a:avLst/>
          </a:prstGeom>
          <a:noFill/>
        </p:spPr>
        <p:txBody>
          <a:bodyPr wrap="square" rtlCol="0">
            <a:spAutoFit/>
          </a:bodyPr>
          <a:lstStyle/>
          <a:p>
            <a:pPr marL="342900" indent="-342900" algn="just">
              <a:buFont typeface="Arial" pitchFamily="34" charset="0"/>
              <a:buChar char="•"/>
            </a:pPr>
            <a:r>
              <a:rPr lang="en-US" sz="2500" b="1" smtClean="0">
                <a:latin typeface="Arial" pitchFamily="34" charset="0"/>
                <a:cs typeface="Arial" pitchFamily="34" charset="0"/>
              </a:rPr>
              <a:t>Hình chóp tam giác đều có đáy là một tam giác đều, các mặt bên là các tam giác cân bằng nhau chung một đỉnh (gọi là đỉnh của hình chóp tam giác đều)</a:t>
            </a:r>
            <a:endParaRPr lang="en-US" b="1">
              <a:solidFill>
                <a:schemeClr val="tx1"/>
              </a:solidFill>
              <a:latin typeface="Arial" pitchFamily="34" charset="0"/>
              <a:cs typeface="Arial" pitchFamily="34" charset="0"/>
            </a:endParaRPr>
          </a:p>
        </p:txBody>
      </p:sp>
      <p:sp>
        <p:nvSpPr>
          <p:cNvPr id="26" name="TextBox 25"/>
          <p:cNvSpPr txBox="1"/>
          <p:nvPr/>
        </p:nvSpPr>
        <p:spPr>
          <a:xfrm>
            <a:off x="424465" y="2850416"/>
            <a:ext cx="6965348" cy="1246495"/>
          </a:xfrm>
          <a:prstGeom prst="rect">
            <a:avLst/>
          </a:prstGeom>
          <a:noFill/>
        </p:spPr>
        <p:txBody>
          <a:bodyPr wrap="square" rtlCol="0">
            <a:spAutoFit/>
          </a:bodyPr>
          <a:lstStyle/>
          <a:p>
            <a:pPr marL="342900" indent="-342900" algn="just">
              <a:buFont typeface="Arial" pitchFamily="34" charset="0"/>
              <a:buChar char="•"/>
            </a:pPr>
            <a:r>
              <a:rPr lang="en-US" sz="2500" b="1" smtClean="0">
                <a:latin typeface="Arial" pitchFamily="34" charset="0"/>
                <a:cs typeface="Arial" pitchFamily="34" charset="0"/>
              </a:rPr>
              <a:t>Đoạn thẳng nối đỉnh của hình chóp và trọng tâm của tam giác đáy gọi là đường cao của hình chóp tam giác đều.</a:t>
            </a:r>
            <a:endParaRPr lang="en-US" b="1">
              <a:solidFill>
                <a:schemeClr val="tx1"/>
              </a:solidFill>
              <a:latin typeface="Arial" pitchFamily="34" charset="0"/>
              <a:cs typeface="Arial" pitchFamily="34" charset="0"/>
            </a:endParaRPr>
          </a:p>
        </p:txBody>
      </p:sp>
      <p:sp>
        <p:nvSpPr>
          <p:cNvPr id="27" name="TextBox 26"/>
          <p:cNvSpPr txBox="1"/>
          <p:nvPr/>
        </p:nvSpPr>
        <p:spPr>
          <a:xfrm>
            <a:off x="417054" y="4126319"/>
            <a:ext cx="6965348" cy="1246495"/>
          </a:xfrm>
          <a:prstGeom prst="rect">
            <a:avLst/>
          </a:prstGeom>
          <a:noFill/>
        </p:spPr>
        <p:txBody>
          <a:bodyPr wrap="square" rtlCol="0">
            <a:spAutoFit/>
          </a:bodyPr>
          <a:lstStyle/>
          <a:p>
            <a:pPr marL="342900" indent="-342900" algn="just">
              <a:buFont typeface="Arial" pitchFamily="34" charset="0"/>
              <a:buChar char="•"/>
            </a:pPr>
            <a:r>
              <a:rPr lang="en-US" sz="2500" b="1">
                <a:latin typeface="Arial" pitchFamily="34" charset="0"/>
                <a:cs typeface="Arial" pitchFamily="34" charset="0"/>
              </a:rPr>
              <a:t>Đường cao vẽ từ đỉnh của mỗi mặt bên gọi là trung đoạn của mỗi hình chóp tam giác đều   </a:t>
            </a:r>
            <a:endParaRPr lang="en-US" b="1">
              <a:solidFill>
                <a:schemeClr val="tx1"/>
              </a:solidFill>
              <a:latin typeface="Arial" pitchFamily="34" charset="0"/>
              <a:cs typeface="Arial" pitchFamily="34" charset="0"/>
            </a:endParaRPr>
          </a:p>
        </p:txBody>
      </p:sp>
      <p:grpSp>
        <p:nvGrpSpPr>
          <p:cNvPr id="47" name="Group 46"/>
          <p:cNvGrpSpPr/>
          <p:nvPr/>
        </p:nvGrpSpPr>
        <p:grpSpPr>
          <a:xfrm>
            <a:off x="8531264" y="977058"/>
            <a:ext cx="3462338" cy="3811874"/>
            <a:chOff x="8595439" y="977058"/>
            <a:chExt cx="3462338" cy="3811874"/>
          </a:xfrm>
        </p:grpSpPr>
        <p:cxnSp>
          <p:nvCxnSpPr>
            <p:cNvPr id="43" name="Straight Arrow Connector 42"/>
            <p:cNvCxnSpPr/>
            <p:nvPr/>
          </p:nvCxnSpPr>
          <p:spPr>
            <a:xfrm flipH="1">
              <a:off x="9965099" y="1377168"/>
              <a:ext cx="360347" cy="43617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8595439" y="977058"/>
              <a:ext cx="3462338" cy="3811874"/>
              <a:chOff x="8595439" y="977058"/>
              <a:chExt cx="3462338" cy="3811874"/>
            </a:xfrm>
          </p:grpSpPr>
          <p:pic>
            <p:nvPicPr>
              <p:cNvPr id="3148" name="Picture 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5439" y="1377168"/>
                <a:ext cx="2776538" cy="302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9752012" y="977058"/>
                <a:ext cx="1371600" cy="400110"/>
              </a:xfrm>
              <a:prstGeom prst="rect">
                <a:avLst/>
              </a:prstGeom>
              <a:noFill/>
            </p:spPr>
            <p:txBody>
              <a:bodyPr wrap="square" rtlCol="0">
                <a:spAutoFit/>
              </a:bodyPr>
              <a:lstStyle/>
              <a:p>
                <a:pPr algn="ctr"/>
                <a:r>
                  <a:rPr lang="en-US" sz="2000" b="1" smtClean="0">
                    <a:solidFill>
                      <a:srgbClr val="C00000"/>
                    </a:solidFill>
                    <a:latin typeface="Arial" pitchFamily="34" charset="0"/>
                    <a:cs typeface="Arial" pitchFamily="34" charset="0"/>
                  </a:rPr>
                  <a:t>Đỉnh</a:t>
                </a:r>
                <a:endParaRPr lang="vi-VN" sz="2000" b="1">
                  <a:solidFill>
                    <a:srgbClr val="C00000"/>
                  </a:solidFill>
                  <a:latin typeface="Arial" pitchFamily="34" charset="0"/>
                  <a:cs typeface="Arial" pitchFamily="34" charset="0"/>
                </a:endParaRPr>
              </a:p>
            </p:txBody>
          </p:sp>
          <p:sp>
            <p:nvSpPr>
              <p:cNvPr id="42" name="TextBox 41"/>
              <p:cNvSpPr txBox="1"/>
              <p:nvPr/>
            </p:nvSpPr>
            <p:spPr>
              <a:xfrm>
                <a:off x="8609012" y="4419600"/>
                <a:ext cx="2334383" cy="369332"/>
              </a:xfrm>
              <a:prstGeom prst="rect">
                <a:avLst/>
              </a:prstGeom>
              <a:noFill/>
            </p:spPr>
            <p:txBody>
              <a:bodyPr wrap="square" rtlCol="0">
                <a:spAutoFit/>
              </a:bodyPr>
              <a:lstStyle/>
              <a:p>
                <a:pPr algn="ctr"/>
                <a:r>
                  <a:rPr lang="en-US" sz="1800" b="1" smtClean="0">
                    <a:solidFill>
                      <a:schemeClr val="accent6">
                        <a:lumMod val="75000"/>
                      </a:schemeClr>
                    </a:solidFill>
                    <a:latin typeface="Arial" pitchFamily="34" charset="0"/>
                    <a:cs typeface="Arial" pitchFamily="34" charset="0"/>
                  </a:rPr>
                  <a:t>Hình 10.2</a:t>
                </a:r>
                <a:endParaRPr lang="vi-VN" sz="1800" b="1">
                  <a:solidFill>
                    <a:schemeClr val="accent6">
                      <a:lumMod val="75000"/>
                    </a:schemeClr>
                  </a:solidFill>
                  <a:latin typeface="Arial" pitchFamily="34" charset="0"/>
                  <a:cs typeface="Arial" pitchFamily="34" charset="0"/>
                </a:endParaRPr>
              </a:p>
            </p:txBody>
          </p:sp>
          <p:sp>
            <p:nvSpPr>
              <p:cNvPr id="29" name="TextBox 28"/>
              <p:cNvSpPr txBox="1"/>
              <p:nvPr/>
            </p:nvSpPr>
            <p:spPr>
              <a:xfrm>
                <a:off x="10437812" y="1634698"/>
                <a:ext cx="1371600" cy="400110"/>
              </a:xfrm>
              <a:prstGeom prst="rect">
                <a:avLst/>
              </a:prstGeom>
              <a:noFill/>
            </p:spPr>
            <p:txBody>
              <a:bodyPr wrap="square" rtlCol="0">
                <a:spAutoFit/>
              </a:bodyPr>
              <a:lstStyle/>
              <a:p>
                <a:pPr algn="ctr"/>
                <a:r>
                  <a:rPr lang="en-US" sz="2000" b="1" smtClean="0">
                    <a:solidFill>
                      <a:srgbClr val="C00000"/>
                    </a:solidFill>
                    <a:latin typeface="Arial" pitchFamily="34" charset="0"/>
                    <a:cs typeface="Arial" pitchFamily="34" charset="0"/>
                  </a:rPr>
                  <a:t>Cạnh bên</a:t>
                </a:r>
                <a:endParaRPr lang="vi-VN" sz="2000" b="1">
                  <a:solidFill>
                    <a:srgbClr val="C00000"/>
                  </a:solidFill>
                  <a:latin typeface="Arial" pitchFamily="34" charset="0"/>
                  <a:cs typeface="Arial" pitchFamily="34" charset="0"/>
                </a:endParaRPr>
              </a:p>
            </p:txBody>
          </p:sp>
          <p:sp>
            <p:nvSpPr>
              <p:cNvPr id="30" name="TextBox 29"/>
              <p:cNvSpPr txBox="1"/>
              <p:nvPr/>
            </p:nvSpPr>
            <p:spPr>
              <a:xfrm>
                <a:off x="10686177" y="2223425"/>
                <a:ext cx="1371600" cy="400110"/>
              </a:xfrm>
              <a:prstGeom prst="rect">
                <a:avLst/>
              </a:prstGeom>
              <a:noFill/>
            </p:spPr>
            <p:txBody>
              <a:bodyPr wrap="square" rtlCol="0">
                <a:spAutoFit/>
              </a:bodyPr>
              <a:lstStyle/>
              <a:p>
                <a:pPr algn="ctr"/>
                <a:r>
                  <a:rPr lang="en-US" sz="2000" b="1" smtClean="0">
                    <a:solidFill>
                      <a:srgbClr val="C00000"/>
                    </a:solidFill>
                    <a:latin typeface="Arial" pitchFamily="34" charset="0"/>
                    <a:cs typeface="Arial" pitchFamily="34" charset="0"/>
                  </a:rPr>
                  <a:t>Mặt bên</a:t>
                </a:r>
                <a:endParaRPr lang="vi-VN" sz="2000" b="1">
                  <a:solidFill>
                    <a:srgbClr val="C00000"/>
                  </a:solidFill>
                  <a:latin typeface="Arial" pitchFamily="34" charset="0"/>
                  <a:cs typeface="Arial" pitchFamily="34" charset="0"/>
                </a:endParaRPr>
              </a:p>
            </p:txBody>
          </p:sp>
          <p:sp>
            <p:nvSpPr>
              <p:cNvPr id="31" name="TextBox 30"/>
              <p:cNvSpPr txBox="1"/>
              <p:nvPr/>
            </p:nvSpPr>
            <p:spPr>
              <a:xfrm>
                <a:off x="10438852" y="3511653"/>
                <a:ext cx="1371600" cy="400110"/>
              </a:xfrm>
              <a:prstGeom prst="rect">
                <a:avLst/>
              </a:prstGeom>
              <a:noFill/>
            </p:spPr>
            <p:txBody>
              <a:bodyPr wrap="square" rtlCol="0">
                <a:spAutoFit/>
              </a:bodyPr>
              <a:lstStyle/>
              <a:p>
                <a:pPr algn="ctr"/>
                <a:r>
                  <a:rPr lang="en-US" sz="2000" b="1" smtClean="0">
                    <a:solidFill>
                      <a:srgbClr val="C00000"/>
                    </a:solidFill>
                    <a:latin typeface="Arial" pitchFamily="34" charset="0"/>
                    <a:cs typeface="Arial" pitchFamily="34" charset="0"/>
                  </a:rPr>
                  <a:t>Mặt đáy</a:t>
                </a:r>
                <a:endParaRPr lang="vi-VN" sz="2000" b="1">
                  <a:solidFill>
                    <a:srgbClr val="C00000"/>
                  </a:solidFill>
                  <a:latin typeface="Arial" pitchFamily="34" charset="0"/>
                  <a:cs typeface="Arial" pitchFamily="34" charset="0"/>
                </a:endParaRPr>
              </a:p>
            </p:txBody>
          </p:sp>
          <p:cxnSp>
            <p:nvCxnSpPr>
              <p:cNvPr id="7" name="Straight Arrow Connector 6"/>
              <p:cNvCxnSpPr/>
              <p:nvPr/>
            </p:nvCxnSpPr>
            <p:spPr>
              <a:xfrm flipH="1">
                <a:off x="10146148" y="1882051"/>
                <a:ext cx="322881" cy="222647"/>
              </a:xfrm>
              <a:prstGeom prst="straightConnector1">
                <a:avLst/>
              </a:prstGeom>
              <a:ln w="28575">
                <a:solidFill>
                  <a:schemeClr val="accent5">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10325446" y="2438400"/>
                <a:ext cx="493366" cy="270887"/>
              </a:xfrm>
              <a:prstGeom prst="straightConnector1">
                <a:avLst/>
              </a:prstGeom>
              <a:ln w="28575">
                <a:solidFill>
                  <a:schemeClr val="accent5">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10242715" y="3587353"/>
                <a:ext cx="322881" cy="222647"/>
              </a:xfrm>
              <a:prstGeom prst="straightConnector1">
                <a:avLst/>
              </a:prstGeom>
              <a:ln w="28575">
                <a:solidFill>
                  <a:schemeClr val="accent5">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46" name="Group 45"/>
          <p:cNvGrpSpPr/>
          <p:nvPr/>
        </p:nvGrpSpPr>
        <p:grpSpPr>
          <a:xfrm>
            <a:off x="7694612" y="2223425"/>
            <a:ext cx="1713097" cy="667742"/>
            <a:chOff x="7758787" y="2223425"/>
            <a:chExt cx="1713097" cy="667742"/>
          </a:xfrm>
        </p:grpSpPr>
        <p:sp>
          <p:nvSpPr>
            <p:cNvPr id="33" name="TextBox 32"/>
            <p:cNvSpPr txBox="1"/>
            <p:nvPr/>
          </p:nvSpPr>
          <p:spPr>
            <a:xfrm>
              <a:off x="7758787" y="2223425"/>
              <a:ext cx="1673304" cy="400110"/>
            </a:xfrm>
            <a:prstGeom prst="rect">
              <a:avLst/>
            </a:prstGeom>
            <a:noFill/>
          </p:spPr>
          <p:txBody>
            <a:bodyPr wrap="square" rtlCol="0">
              <a:spAutoFit/>
            </a:bodyPr>
            <a:lstStyle/>
            <a:p>
              <a:pPr algn="ctr"/>
              <a:r>
                <a:rPr lang="en-US" sz="2000" b="1" smtClean="0">
                  <a:solidFill>
                    <a:srgbClr val="C00000"/>
                  </a:solidFill>
                  <a:latin typeface="Arial" pitchFamily="34" charset="0"/>
                  <a:cs typeface="Arial" pitchFamily="34" charset="0"/>
                </a:rPr>
                <a:t>Trung đoạn</a:t>
              </a:r>
              <a:endParaRPr lang="vi-VN" sz="2000" b="1">
                <a:solidFill>
                  <a:srgbClr val="C00000"/>
                </a:solidFill>
                <a:latin typeface="Arial" pitchFamily="34" charset="0"/>
                <a:cs typeface="Arial" pitchFamily="34" charset="0"/>
              </a:endParaRPr>
            </a:p>
          </p:txBody>
        </p:sp>
        <p:cxnSp>
          <p:nvCxnSpPr>
            <p:cNvPr id="38" name="Straight Arrow Connector 37"/>
            <p:cNvCxnSpPr/>
            <p:nvPr/>
          </p:nvCxnSpPr>
          <p:spPr>
            <a:xfrm>
              <a:off x="9051438" y="2615270"/>
              <a:ext cx="420446" cy="275897"/>
            </a:xfrm>
            <a:prstGeom prst="straightConnector1">
              <a:avLst/>
            </a:prstGeom>
            <a:ln w="28575">
              <a:solidFill>
                <a:schemeClr val="accent5">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7812552" y="1553196"/>
            <a:ext cx="1981200" cy="1010251"/>
            <a:chOff x="7923212" y="1613284"/>
            <a:chExt cx="1981200" cy="1010251"/>
          </a:xfrm>
        </p:grpSpPr>
        <p:sp>
          <p:nvSpPr>
            <p:cNvPr id="32" name="TextBox 31"/>
            <p:cNvSpPr txBox="1"/>
            <p:nvPr/>
          </p:nvSpPr>
          <p:spPr>
            <a:xfrm>
              <a:off x="7923212" y="1613284"/>
              <a:ext cx="1673304" cy="400110"/>
            </a:xfrm>
            <a:prstGeom prst="rect">
              <a:avLst/>
            </a:prstGeom>
            <a:noFill/>
          </p:spPr>
          <p:txBody>
            <a:bodyPr wrap="square" rtlCol="0">
              <a:spAutoFit/>
            </a:bodyPr>
            <a:lstStyle/>
            <a:p>
              <a:pPr algn="ctr"/>
              <a:r>
                <a:rPr lang="en-US" sz="2000" b="1" smtClean="0">
                  <a:solidFill>
                    <a:srgbClr val="C00000"/>
                  </a:solidFill>
                  <a:latin typeface="Arial" pitchFamily="34" charset="0"/>
                  <a:cs typeface="Arial" pitchFamily="34" charset="0"/>
                </a:rPr>
                <a:t>Đường cao</a:t>
              </a:r>
              <a:endParaRPr lang="vi-VN" sz="2000" b="1">
                <a:solidFill>
                  <a:srgbClr val="C00000"/>
                </a:solidFill>
                <a:latin typeface="Arial" pitchFamily="34" charset="0"/>
                <a:cs typeface="Arial" pitchFamily="34" charset="0"/>
              </a:endParaRPr>
            </a:p>
          </p:txBody>
        </p:sp>
        <p:cxnSp>
          <p:nvCxnSpPr>
            <p:cNvPr id="40" name="Straight Arrow Connector 39"/>
            <p:cNvCxnSpPr/>
            <p:nvPr/>
          </p:nvCxnSpPr>
          <p:spPr>
            <a:xfrm>
              <a:off x="9176070" y="2034808"/>
              <a:ext cx="728342" cy="588727"/>
            </a:xfrm>
            <a:prstGeom prst="straightConnector1">
              <a:avLst/>
            </a:prstGeom>
            <a:ln w="28575">
              <a:solidFill>
                <a:schemeClr val="accent5">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85267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23"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79412" y="762000"/>
            <a:ext cx="8229600" cy="1676400"/>
            <a:chOff x="725238" y="698183"/>
            <a:chExt cx="8229600" cy="1676400"/>
          </a:xfrm>
        </p:grpSpPr>
        <p:grpSp>
          <p:nvGrpSpPr>
            <p:cNvPr id="13" name="Group 12"/>
            <p:cNvGrpSpPr/>
            <p:nvPr/>
          </p:nvGrpSpPr>
          <p:grpSpPr>
            <a:xfrm>
              <a:off x="725238" y="698183"/>
              <a:ext cx="8229600" cy="1600200"/>
              <a:chOff x="1030037" y="836861"/>
              <a:chExt cx="8229600" cy="1600200"/>
            </a:xfrm>
          </p:grpSpPr>
          <p:sp>
            <p:nvSpPr>
              <p:cNvPr id="15" name="Rounded Rectangle 14"/>
              <p:cNvSpPr/>
              <p:nvPr/>
            </p:nvSpPr>
            <p:spPr>
              <a:xfrm>
                <a:off x="1030037" y="836861"/>
                <a:ext cx="8229600" cy="1600200"/>
              </a:xfrm>
              <a:prstGeom prst="roundRect">
                <a:avLst>
                  <a:gd name="adj" fmla="val 3662"/>
                </a:avLst>
              </a:prstGeom>
              <a:solidFill>
                <a:schemeClr val="bg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1106236" y="941636"/>
                <a:ext cx="7917049" cy="1292662"/>
              </a:xfrm>
              <a:prstGeom prst="rect">
                <a:avLst/>
              </a:prstGeom>
              <a:noFill/>
            </p:spPr>
            <p:txBody>
              <a:bodyPr wrap="square" rtlCol="0">
                <a:spAutoFit/>
              </a:bodyPr>
              <a:lstStyle/>
              <a:p>
                <a:pPr marL="457200" indent="-457200">
                  <a:buFont typeface="Wingdings" pitchFamily="2" charset="2"/>
                  <a:buChar char="v"/>
                </a:pPr>
                <a:r>
                  <a:rPr lang="en-US" sz="2600" b="1" smtClean="0">
                    <a:solidFill>
                      <a:srgbClr val="C00000"/>
                    </a:solidFill>
                    <a:latin typeface="Arial" pitchFamily="34" charset="0"/>
                    <a:cs typeface="Arial" pitchFamily="34" charset="0"/>
                  </a:rPr>
                  <a:t>Câu hỏi </a:t>
                </a:r>
                <a:r>
                  <a:rPr lang="en-US" sz="2600" b="1" smtClean="0">
                    <a:latin typeface="Arial" pitchFamily="34" charset="0"/>
                    <a:cs typeface="Arial" pitchFamily="34" charset="0"/>
                  </a:rPr>
                  <a:t>: </a:t>
                </a:r>
                <a:r>
                  <a:rPr lang="vi-VN" sz="2600" b="1">
                    <a:latin typeface="Arial" pitchFamily="34" charset="0"/>
                    <a:cs typeface="Arial" pitchFamily="34" charset="0"/>
                  </a:rPr>
                  <a:t>Hãy </a:t>
                </a:r>
                <a:r>
                  <a:rPr lang="en-US" sz="2600" b="1" smtClean="0">
                    <a:latin typeface="Arial" pitchFamily="34" charset="0"/>
                    <a:cs typeface="Arial" pitchFamily="34" charset="0"/>
                  </a:rPr>
                  <a:t>gọi tên đỉnh, cạnh bên, mặt bên, mặt đáy, đường cao, trung đoạn của hình chóp tam giác đều S.ABC trong Hình 10.2</a:t>
                </a:r>
                <a:endParaRPr lang="vi-VN" sz="2600" b="1">
                  <a:latin typeface="Arial" pitchFamily="34" charset="0"/>
                  <a:cs typeface="Arial" pitchFamily="34" charset="0"/>
                </a:endParaRPr>
              </a:p>
            </p:txBody>
          </p:sp>
        </p:grpSp>
        <p:pic>
          <p:nvPicPr>
            <p:cNvPr id="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2838" y="1420580"/>
              <a:ext cx="560822" cy="954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417053" y="152400"/>
            <a:ext cx="4828777" cy="430887"/>
          </a:xfrm>
          <a:prstGeom prst="rect">
            <a:avLst/>
          </a:prstGeom>
          <a:solidFill>
            <a:schemeClr val="accent5">
              <a:lumMod val="50000"/>
            </a:schemeClr>
          </a:solidFill>
        </p:spPr>
        <p:txBody>
          <a:bodyPr wrap="square" rtlCol="0">
            <a:spAutoFit/>
          </a:bodyPr>
          <a:lstStyle/>
          <a:p>
            <a:r>
              <a:rPr lang="en-US" sz="2200" b="1" smtClean="0">
                <a:solidFill>
                  <a:schemeClr val="bg1"/>
                </a:solidFill>
                <a:latin typeface="Arial" pitchFamily="34" charset="0"/>
                <a:cs typeface="Arial" pitchFamily="34" charset="0"/>
              </a:rPr>
              <a:t>    1 . HÌNH CHÓP TAM GIÁC ĐỀU</a:t>
            </a:r>
            <a:endParaRPr lang="vi-VN" sz="2200" b="1">
              <a:solidFill>
                <a:schemeClr val="bg1"/>
              </a:solidFill>
              <a:latin typeface="Arial" pitchFamily="34" charset="0"/>
              <a:cs typeface="Arial" pitchFamily="34" charset="0"/>
            </a:endParaRPr>
          </a:p>
        </p:txBody>
      </p:sp>
      <p:pic>
        <p:nvPicPr>
          <p:cNvPr id="194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1412" y="174402"/>
            <a:ext cx="3054192" cy="3330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455612" y="3302913"/>
            <a:ext cx="11071790" cy="3097887"/>
            <a:chOff x="531812" y="2998113"/>
            <a:chExt cx="11071790" cy="3097887"/>
          </a:xfrm>
        </p:grpSpPr>
        <p:sp>
          <p:nvSpPr>
            <p:cNvPr id="23" name="Rounded Rectangle 22"/>
            <p:cNvSpPr/>
            <p:nvPr/>
          </p:nvSpPr>
          <p:spPr>
            <a:xfrm>
              <a:off x="645545" y="3581400"/>
              <a:ext cx="10958057" cy="2514600"/>
            </a:xfrm>
            <a:prstGeom prst="roundRect">
              <a:avLst>
                <a:gd name="adj" fmla="val 3662"/>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2" y="2998113"/>
              <a:ext cx="1668462" cy="430887"/>
            </a:xfrm>
            <a:prstGeom prst="rect">
              <a:avLst/>
            </a:prstGeom>
            <a:solidFill>
              <a:schemeClr val="accent5">
                <a:lumMod val="50000"/>
              </a:schemeClr>
            </a:solidFill>
          </p:spPr>
          <p:txBody>
            <a:bodyPr wrap="square" rtlCol="0">
              <a:spAutoFit/>
            </a:bodyPr>
            <a:lstStyle/>
            <a:p>
              <a:pPr algn="ctr"/>
              <a:r>
                <a:rPr lang="en-US" sz="2200" b="1" smtClean="0">
                  <a:solidFill>
                    <a:schemeClr val="bg1"/>
                  </a:solidFill>
                  <a:latin typeface="Arial" pitchFamily="34" charset="0"/>
                  <a:cs typeface="Arial" pitchFamily="34" charset="0"/>
                </a:rPr>
                <a:t>Nhận xét :</a:t>
              </a:r>
              <a:endParaRPr lang="vi-VN" sz="2200" b="1">
                <a:solidFill>
                  <a:schemeClr val="bg1"/>
                </a:solidFill>
                <a:latin typeface="Arial" pitchFamily="34" charset="0"/>
                <a:cs typeface="Arial" pitchFamily="34" charset="0"/>
              </a:endParaRPr>
            </a:p>
          </p:txBody>
        </p:sp>
        <p:sp>
          <p:nvSpPr>
            <p:cNvPr id="19" name="TextBox 18"/>
            <p:cNvSpPr txBox="1"/>
            <p:nvPr/>
          </p:nvSpPr>
          <p:spPr>
            <a:xfrm>
              <a:off x="1047112" y="3695046"/>
              <a:ext cx="10439400" cy="461665"/>
            </a:xfrm>
            <a:prstGeom prst="rect">
              <a:avLst/>
            </a:prstGeom>
            <a:noFill/>
          </p:spPr>
          <p:txBody>
            <a:bodyPr wrap="square" rtlCol="0">
              <a:spAutoFit/>
            </a:bodyPr>
            <a:lstStyle/>
            <a:p>
              <a:r>
                <a:rPr lang="vi-VN" b="1" smtClean="0">
                  <a:latin typeface="Arial" pitchFamily="34" charset="0"/>
                  <a:cs typeface="Arial" pitchFamily="34" charset="0"/>
                </a:rPr>
                <a:t>Hình chóp tam giác đều</a:t>
              </a:r>
              <a:r>
                <a:rPr lang="en-US" b="1" smtClean="0">
                  <a:latin typeface="Arial" pitchFamily="34" charset="0"/>
                  <a:cs typeface="Arial" pitchFamily="34" charset="0"/>
                </a:rPr>
                <a:t> có :</a:t>
              </a:r>
              <a:endParaRPr lang="en-US" b="1">
                <a:solidFill>
                  <a:schemeClr val="tx1"/>
                </a:solidFill>
                <a:latin typeface="Arial" pitchFamily="34" charset="0"/>
                <a:cs typeface="Arial" pitchFamily="34" charset="0"/>
              </a:endParaRPr>
            </a:p>
          </p:txBody>
        </p:sp>
        <p:sp>
          <p:nvSpPr>
            <p:cNvPr id="21" name="TextBox 20"/>
            <p:cNvSpPr txBox="1"/>
            <p:nvPr/>
          </p:nvSpPr>
          <p:spPr>
            <a:xfrm>
              <a:off x="1065212" y="4192949"/>
              <a:ext cx="10439400" cy="461665"/>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Đáy là tam giác đều</a:t>
              </a:r>
              <a:endParaRPr lang="en-US" b="1">
                <a:solidFill>
                  <a:schemeClr val="tx1"/>
                </a:solidFill>
                <a:latin typeface="Arial" pitchFamily="34" charset="0"/>
                <a:cs typeface="Arial" pitchFamily="34" charset="0"/>
              </a:endParaRPr>
            </a:p>
          </p:txBody>
        </p:sp>
        <p:sp>
          <p:nvSpPr>
            <p:cNvPr id="20" name="TextBox 19"/>
            <p:cNvSpPr txBox="1"/>
            <p:nvPr/>
          </p:nvSpPr>
          <p:spPr>
            <a:xfrm>
              <a:off x="1065212" y="4678538"/>
              <a:ext cx="10439400" cy="461665"/>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Mặt bên là các tam giác cân bằng nhau có chung đỉnh</a:t>
              </a:r>
              <a:endParaRPr lang="en-US" b="1">
                <a:solidFill>
                  <a:schemeClr val="tx1"/>
                </a:solidFill>
                <a:latin typeface="Arial" pitchFamily="34" charset="0"/>
                <a:cs typeface="Arial" pitchFamily="34" charset="0"/>
              </a:endParaRPr>
            </a:p>
          </p:txBody>
        </p:sp>
        <p:sp>
          <p:nvSpPr>
            <p:cNvPr id="24" name="TextBox 23"/>
            <p:cNvSpPr txBox="1"/>
            <p:nvPr/>
          </p:nvSpPr>
          <p:spPr>
            <a:xfrm>
              <a:off x="1065212" y="5164128"/>
              <a:ext cx="10439400" cy="830997"/>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Chân đường cao kẻ từ đỉnh tới mặt đáy là điểm cách đều các đỉnh của tam giác đáy.</a:t>
              </a:r>
              <a:endParaRPr lang="en-US" b="1">
                <a:solidFill>
                  <a:schemeClr val="tx1"/>
                </a:solidFill>
                <a:latin typeface="Arial" pitchFamily="34" charset="0"/>
                <a:cs typeface="Arial" pitchFamily="34" charset="0"/>
              </a:endParaRPr>
            </a:p>
          </p:txBody>
        </p:sp>
      </p:grpSp>
      <p:sp>
        <p:nvSpPr>
          <p:cNvPr id="22" name="TextBox 21"/>
          <p:cNvSpPr txBox="1"/>
          <p:nvPr/>
        </p:nvSpPr>
        <p:spPr>
          <a:xfrm>
            <a:off x="9371012" y="3349079"/>
            <a:ext cx="1295386" cy="338554"/>
          </a:xfrm>
          <a:prstGeom prst="rect">
            <a:avLst/>
          </a:prstGeom>
          <a:solidFill>
            <a:schemeClr val="bg1"/>
          </a:solid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10.2</a:t>
            </a:r>
            <a:endParaRPr lang="vi-VN" sz="1600" b="1">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42810884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459"/>
                                        </p:tgtEl>
                                        <p:attrNameLst>
                                          <p:attrName>style.visibility</p:attrName>
                                        </p:attrNameLst>
                                      </p:cBhvr>
                                      <p:to>
                                        <p:strVal val="visible"/>
                                      </p:to>
                                    </p:set>
                                    <p:animEffect transition="in" filter="wipe(left)">
                                      <p:cBhvr>
                                        <p:cTn id="11" dur="500"/>
                                        <p:tgtEl>
                                          <p:spTgt spid="1945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685212" y="1833507"/>
            <a:ext cx="2373211" cy="2547605"/>
            <a:chOff x="9218612" y="1600200"/>
            <a:chExt cx="2373211" cy="2547605"/>
          </a:xfrm>
        </p:grpSpPr>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8612" y="1600200"/>
              <a:ext cx="2351151" cy="217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57440" y="3778473"/>
              <a:ext cx="2334383" cy="369332"/>
            </a:xfrm>
            <a:prstGeom prst="rect">
              <a:avLst/>
            </a:prstGeom>
            <a:noFill/>
          </p:spPr>
          <p:txBody>
            <a:bodyPr wrap="square" rtlCol="0">
              <a:spAutoFit/>
            </a:bodyPr>
            <a:lstStyle/>
            <a:p>
              <a:pPr algn="ctr"/>
              <a:r>
                <a:rPr lang="en-US" sz="1800" b="1" smtClean="0">
                  <a:solidFill>
                    <a:schemeClr val="accent6">
                      <a:lumMod val="75000"/>
                    </a:schemeClr>
                  </a:solidFill>
                  <a:latin typeface="Arial" pitchFamily="34" charset="0"/>
                  <a:cs typeface="Arial" pitchFamily="34" charset="0"/>
                </a:rPr>
                <a:t>Hình 10.4</a:t>
              </a:r>
              <a:endParaRPr lang="vi-VN" sz="1800" b="1">
                <a:solidFill>
                  <a:schemeClr val="accent6">
                    <a:lumMod val="75000"/>
                  </a:schemeClr>
                </a:solidFill>
                <a:latin typeface="Arial" pitchFamily="34" charset="0"/>
                <a:cs typeface="Arial" pitchFamily="34" charset="0"/>
              </a:endParaRPr>
            </a:p>
          </p:txBody>
        </p:sp>
      </p:grpSp>
      <p:sp>
        <p:nvSpPr>
          <p:cNvPr id="17" name="TextBox 16"/>
          <p:cNvSpPr txBox="1"/>
          <p:nvPr/>
        </p:nvSpPr>
        <p:spPr>
          <a:xfrm>
            <a:off x="417053" y="152400"/>
            <a:ext cx="4828777" cy="430887"/>
          </a:xfrm>
          <a:prstGeom prst="rect">
            <a:avLst/>
          </a:prstGeom>
          <a:solidFill>
            <a:schemeClr val="accent5">
              <a:lumMod val="50000"/>
            </a:schemeClr>
          </a:solidFill>
        </p:spPr>
        <p:txBody>
          <a:bodyPr wrap="square" rtlCol="0">
            <a:spAutoFit/>
          </a:bodyPr>
          <a:lstStyle/>
          <a:p>
            <a:r>
              <a:rPr lang="en-US" sz="2200" b="1" smtClean="0">
                <a:solidFill>
                  <a:schemeClr val="bg1"/>
                </a:solidFill>
                <a:latin typeface="Arial" pitchFamily="34" charset="0"/>
                <a:cs typeface="Arial" pitchFamily="34" charset="0"/>
              </a:rPr>
              <a:t>    1 . HÌNH CHÓP TAM GIÁC ĐỀU</a:t>
            </a:r>
            <a:endParaRPr lang="vi-VN" sz="2200" b="1">
              <a:solidFill>
                <a:schemeClr val="bg1"/>
              </a:solidFill>
              <a:latin typeface="Arial" pitchFamily="34" charset="0"/>
              <a:cs typeface="Arial" pitchFamily="34" charset="0"/>
            </a:endParaRPr>
          </a:p>
        </p:txBody>
      </p:sp>
      <p:grpSp>
        <p:nvGrpSpPr>
          <p:cNvPr id="6" name="Group 5"/>
          <p:cNvGrpSpPr/>
          <p:nvPr/>
        </p:nvGrpSpPr>
        <p:grpSpPr>
          <a:xfrm>
            <a:off x="531812" y="821714"/>
            <a:ext cx="11201400" cy="943303"/>
            <a:chOff x="531812" y="821714"/>
            <a:chExt cx="11201400" cy="943303"/>
          </a:xfrm>
        </p:grpSpPr>
        <p:sp>
          <p:nvSpPr>
            <p:cNvPr id="29" name="Rounded Rectangle 28"/>
            <p:cNvSpPr/>
            <p:nvPr/>
          </p:nvSpPr>
          <p:spPr>
            <a:xfrm>
              <a:off x="2360612" y="821714"/>
              <a:ext cx="9372600" cy="943303"/>
            </a:xfrm>
            <a:prstGeom prst="roundRect">
              <a:avLst>
                <a:gd name="adj" fmla="val 3662"/>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grpSp>
          <p:nvGrpSpPr>
            <p:cNvPr id="5" name="Group 4"/>
            <p:cNvGrpSpPr/>
            <p:nvPr/>
          </p:nvGrpSpPr>
          <p:grpSpPr>
            <a:xfrm>
              <a:off x="531812" y="838200"/>
              <a:ext cx="10848283" cy="861774"/>
              <a:chOff x="531812" y="838200"/>
              <a:chExt cx="10848283" cy="861774"/>
            </a:xfrm>
          </p:grpSpPr>
          <p:sp>
            <p:nvSpPr>
              <p:cNvPr id="18" name="TextBox 17"/>
              <p:cNvSpPr txBox="1"/>
              <p:nvPr/>
            </p:nvSpPr>
            <p:spPr>
              <a:xfrm>
                <a:off x="531812" y="914400"/>
                <a:ext cx="1668462" cy="430887"/>
              </a:xfrm>
              <a:prstGeom prst="rect">
                <a:avLst/>
              </a:prstGeom>
              <a:solidFill>
                <a:schemeClr val="accent6">
                  <a:lumMod val="50000"/>
                </a:schemeClr>
              </a:solidFill>
            </p:spPr>
            <p:txBody>
              <a:bodyPr wrap="square" rtlCol="0">
                <a:spAutoFit/>
              </a:bodyPr>
              <a:lstStyle/>
              <a:p>
                <a:pPr algn="ctr"/>
                <a:r>
                  <a:rPr lang="en-US" sz="2200" b="1" smtClean="0">
                    <a:solidFill>
                      <a:schemeClr val="bg1"/>
                    </a:solidFill>
                    <a:latin typeface="Arial" pitchFamily="34" charset="0"/>
                    <a:cs typeface="Arial" pitchFamily="34" charset="0"/>
                  </a:rPr>
                  <a:t>Thực hành</a:t>
                </a:r>
                <a:endParaRPr lang="vi-VN" sz="2200" b="1">
                  <a:solidFill>
                    <a:schemeClr val="bg1"/>
                  </a:solidFill>
                  <a:latin typeface="Arial" pitchFamily="34" charset="0"/>
                  <a:cs typeface="Arial" pitchFamily="34" charset="0"/>
                </a:endParaRPr>
              </a:p>
            </p:txBody>
          </p:sp>
          <p:sp>
            <p:nvSpPr>
              <p:cNvPr id="19" name="TextBox 18"/>
              <p:cNvSpPr txBox="1"/>
              <p:nvPr/>
            </p:nvSpPr>
            <p:spPr>
              <a:xfrm>
                <a:off x="2513012" y="838200"/>
                <a:ext cx="8867083" cy="861774"/>
              </a:xfrm>
              <a:prstGeom prst="rect">
                <a:avLst/>
              </a:prstGeom>
              <a:noFill/>
            </p:spPr>
            <p:txBody>
              <a:bodyPr wrap="square" rtlCol="0">
                <a:spAutoFit/>
              </a:bodyPr>
              <a:lstStyle/>
              <a:p>
                <a:r>
                  <a:rPr lang="en-US" sz="2500" b="1" smtClean="0">
                    <a:latin typeface="Arial" pitchFamily="34" charset="0"/>
                    <a:cs typeface="Arial" pitchFamily="34" charset="0"/>
                  </a:rPr>
                  <a:t>Sử dụng bìa cứng, cắt và gấp h</a:t>
                </a:r>
                <a:r>
                  <a:rPr lang="vi-VN" sz="2500" b="1" smtClean="0">
                    <a:latin typeface="Arial" pitchFamily="34" charset="0"/>
                    <a:cs typeface="Arial" pitchFamily="34" charset="0"/>
                  </a:rPr>
                  <a:t>ình chóp tam giác đều</a:t>
                </a:r>
                <a:r>
                  <a:rPr lang="en-US" sz="2500" b="1" smtClean="0">
                    <a:latin typeface="Arial" pitchFamily="34" charset="0"/>
                    <a:cs typeface="Arial" pitchFamily="34" charset="0"/>
                  </a:rPr>
                  <a:t> với kích thước như Hình 10.3 theo hướng dẫn sau :</a:t>
                </a:r>
                <a:endParaRPr lang="en-US" sz="2500" b="1">
                  <a:solidFill>
                    <a:schemeClr val="tx1"/>
                  </a:solidFill>
                  <a:latin typeface="Arial" pitchFamily="34" charset="0"/>
                  <a:cs typeface="Arial" pitchFamily="34" charset="0"/>
                </a:endParaRPr>
              </a:p>
            </p:txBody>
          </p:sp>
        </p:grpSp>
      </p:grpSp>
      <p:sp>
        <p:nvSpPr>
          <p:cNvPr id="22" name="TextBox 21"/>
          <p:cNvSpPr txBox="1"/>
          <p:nvPr/>
        </p:nvSpPr>
        <p:spPr>
          <a:xfrm>
            <a:off x="519714" y="2057400"/>
            <a:ext cx="7860698" cy="830997"/>
          </a:xfrm>
          <a:prstGeom prst="rect">
            <a:avLst/>
          </a:prstGeom>
          <a:noFill/>
        </p:spPr>
        <p:txBody>
          <a:bodyPr wrap="square" rtlCol="0">
            <a:spAutoFit/>
          </a:bodyPr>
          <a:lstStyle/>
          <a:p>
            <a:r>
              <a:rPr lang="en-US" b="1" i="1" smtClean="0">
                <a:solidFill>
                  <a:srgbClr val="C00000"/>
                </a:solidFill>
                <a:latin typeface="Arial" pitchFamily="34" charset="0"/>
                <a:cs typeface="Arial" pitchFamily="34" charset="0"/>
              </a:rPr>
              <a:t>Bước 1</a:t>
            </a:r>
            <a:r>
              <a:rPr lang="en-US" b="1" i="1" smtClean="0">
                <a:solidFill>
                  <a:schemeClr val="accent2">
                    <a:lumMod val="75000"/>
                  </a:schemeClr>
                </a:solidFill>
                <a:latin typeface="Arial" pitchFamily="34" charset="0"/>
                <a:cs typeface="Arial" pitchFamily="34" charset="0"/>
              </a:rPr>
              <a:t> </a:t>
            </a:r>
            <a:r>
              <a:rPr lang="en-US" b="1" smtClean="0">
                <a:latin typeface="Arial" pitchFamily="34" charset="0"/>
                <a:cs typeface="Arial" pitchFamily="34" charset="0"/>
              </a:rPr>
              <a:t>: Vẽ hình khai triển của h</a:t>
            </a:r>
            <a:r>
              <a:rPr lang="vi-VN" b="1" smtClean="0">
                <a:latin typeface="Arial" pitchFamily="34" charset="0"/>
                <a:cs typeface="Arial" pitchFamily="34" charset="0"/>
              </a:rPr>
              <a:t>ình chóp tam giác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đều</a:t>
            </a:r>
            <a:r>
              <a:rPr lang="en-US" b="1" smtClean="0">
                <a:latin typeface="Arial" pitchFamily="34" charset="0"/>
                <a:cs typeface="Arial" pitchFamily="34" charset="0"/>
              </a:rPr>
              <a:t> theo kích thước đã cho như Hình 10.4</a:t>
            </a:r>
            <a:endParaRPr lang="en-US" b="1">
              <a:solidFill>
                <a:schemeClr val="tx1"/>
              </a:solidFill>
              <a:latin typeface="Arial" pitchFamily="34" charset="0"/>
              <a:cs typeface="Arial" pitchFamily="34" charset="0"/>
            </a:endParaRPr>
          </a:p>
        </p:txBody>
      </p:sp>
      <p:sp>
        <p:nvSpPr>
          <p:cNvPr id="25" name="TextBox 24"/>
          <p:cNvSpPr txBox="1"/>
          <p:nvPr/>
        </p:nvSpPr>
        <p:spPr>
          <a:xfrm>
            <a:off x="531812" y="3048000"/>
            <a:ext cx="5334000" cy="461665"/>
          </a:xfrm>
          <a:prstGeom prst="rect">
            <a:avLst/>
          </a:prstGeom>
          <a:noFill/>
        </p:spPr>
        <p:txBody>
          <a:bodyPr wrap="square" rtlCol="0">
            <a:spAutoFit/>
          </a:bodyPr>
          <a:lstStyle/>
          <a:p>
            <a:r>
              <a:rPr lang="en-US" b="1" i="1" smtClean="0">
                <a:solidFill>
                  <a:srgbClr val="C00000"/>
                </a:solidFill>
                <a:latin typeface="Arial" pitchFamily="34" charset="0"/>
                <a:cs typeface="Arial" pitchFamily="34" charset="0"/>
              </a:rPr>
              <a:t>Bước 2</a:t>
            </a:r>
            <a:r>
              <a:rPr lang="en-US" b="1" i="1" smtClean="0">
                <a:solidFill>
                  <a:schemeClr val="accent2">
                    <a:lumMod val="75000"/>
                  </a:schemeClr>
                </a:solidFill>
                <a:latin typeface="Arial" pitchFamily="34" charset="0"/>
                <a:cs typeface="Arial" pitchFamily="34" charset="0"/>
              </a:rPr>
              <a:t> </a:t>
            </a:r>
            <a:r>
              <a:rPr lang="en-US" b="1" smtClean="0">
                <a:latin typeface="Arial" pitchFamily="34" charset="0"/>
                <a:cs typeface="Arial" pitchFamily="34" charset="0"/>
              </a:rPr>
              <a:t>: Cắt theo viền</a:t>
            </a:r>
            <a:endParaRPr lang="en-US" b="1">
              <a:solidFill>
                <a:schemeClr val="tx1"/>
              </a:solidFill>
              <a:latin typeface="Arial" pitchFamily="34" charset="0"/>
              <a:cs typeface="Arial" pitchFamily="34" charset="0"/>
            </a:endParaRPr>
          </a:p>
        </p:txBody>
      </p:sp>
      <p:sp>
        <p:nvSpPr>
          <p:cNvPr id="26" name="TextBox 25"/>
          <p:cNvSpPr txBox="1"/>
          <p:nvPr/>
        </p:nvSpPr>
        <p:spPr>
          <a:xfrm>
            <a:off x="531812" y="3810000"/>
            <a:ext cx="7696200" cy="830997"/>
          </a:xfrm>
          <a:prstGeom prst="rect">
            <a:avLst/>
          </a:prstGeom>
          <a:noFill/>
        </p:spPr>
        <p:txBody>
          <a:bodyPr wrap="square" rtlCol="0">
            <a:spAutoFit/>
          </a:bodyPr>
          <a:lstStyle/>
          <a:p>
            <a:r>
              <a:rPr lang="en-US" b="1" i="1" smtClean="0">
                <a:solidFill>
                  <a:srgbClr val="C00000"/>
                </a:solidFill>
                <a:latin typeface="Arial" pitchFamily="34" charset="0"/>
                <a:cs typeface="Arial" pitchFamily="34" charset="0"/>
              </a:rPr>
              <a:t>Bước 3</a:t>
            </a:r>
            <a:r>
              <a:rPr lang="en-US" b="1" i="1" smtClean="0">
                <a:solidFill>
                  <a:schemeClr val="accent2">
                    <a:lumMod val="75000"/>
                  </a:schemeClr>
                </a:solidFill>
                <a:latin typeface="Arial" pitchFamily="34" charset="0"/>
                <a:cs typeface="Arial" pitchFamily="34" charset="0"/>
              </a:rPr>
              <a:t> </a:t>
            </a:r>
            <a:r>
              <a:rPr lang="en-US" b="1" smtClean="0">
                <a:latin typeface="Arial" pitchFamily="34" charset="0"/>
                <a:cs typeface="Arial" pitchFamily="34" charset="0"/>
              </a:rPr>
              <a:t>: Gấp theo các đường màu cam để được </a:t>
            </a:r>
            <a:br>
              <a:rPr lang="en-US" b="1" smtClean="0">
                <a:latin typeface="Arial" pitchFamily="34" charset="0"/>
                <a:cs typeface="Arial" pitchFamily="34" charset="0"/>
              </a:rPr>
            </a:br>
            <a:r>
              <a:rPr lang="en-US" b="1" smtClean="0">
                <a:latin typeface="Arial" pitchFamily="34" charset="0"/>
                <a:cs typeface="Arial" pitchFamily="34" charset="0"/>
              </a:rPr>
              <a:t>	  h</a:t>
            </a:r>
            <a:r>
              <a:rPr lang="vi-VN" b="1" smtClean="0">
                <a:latin typeface="Arial" pitchFamily="34" charset="0"/>
                <a:cs typeface="Arial" pitchFamily="34" charset="0"/>
              </a:rPr>
              <a:t>ình chóp tam giác đều</a:t>
            </a:r>
            <a:r>
              <a:rPr lang="en-US" b="1" smtClean="0">
                <a:latin typeface="Arial" pitchFamily="34" charset="0"/>
                <a:cs typeface="Arial" pitchFamily="34" charset="0"/>
              </a:rPr>
              <a:t> (Hình 10.5)</a:t>
            </a:r>
            <a:endParaRPr lang="en-US" b="1">
              <a:solidFill>
                <a:schemeClr val="tx1"/>
              </a:solidFill>
              <a:latin typeface="Arial" pitchFamily="34" charset="0"/>
              <a:cs typeface="Arial" pitchFamily="34" charset="0"/>
            </a:endParaRPr>
          </a:p>
        </p:txBody>
      </p:sp>
      <p:grpSp>
        <p:nvGrpSpPr>
          <p:cNvPr id="4" name="Group 3"/>
          <p:cNvGrpSpPr/>
          <p:nvPr/>
        </p:nvGrpSpPr>
        <p:grpSpPr>
          <a:xfrm>
            <a:off x="8609012" y="4411890"/>
            <a:ext cx="2771083" cy="2262932"/>
            <a:chOff x="9403016" y="4343400"/>
            <a:chExt cx="2771083" cy="2262932"/>
          </a:xfrm>
        </p:grpSpPr>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3016" y="4343400"/>
              <a:ext cx="2166747" cy="2235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9839716" y="6237000"/>
              <a:ext cx="2334383" cy="369332"/>
            </a:xfrm>
            <a:prstGeom prst="rect">
              <a:avLst/>
            </a:prstGeom>
            <a:noFill/>
          </p:spPr>
          <p:txBody>
            <a:bodyPr wrap="square" rtlCol="0">
              <a:spAutoFit/>
            </a:bodyPr>
            <a:lstStyle/>
            <a:p>
              <a:pPr algn="ctr"/>
              <a:r>
                <a:rPr lang="en-US" sz="1800" b="1" smtClean="0">
                  <a:solidFill>
                    <a:schemeClr val="accent6">
                      <a:lumMod val="75000"/>
                    </a:schemeClr>
                  </a:solidFill>
                  <a:latin typeface="Arial" pitchFamily="34" charset="0"/>
                  <a:cs typeface="Arial" pitchFamily="34" charset="0"/>
                </a:rPr>
                <a:t>Hình 10.5</a:t>
              </a:r>
              <a:endParaRPr lang="vi-VN" sz="1800" b="1">
                <a:solidFill>
                  <a:schemeClr val="accent6">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12388315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55611" y="581025"/>
            <a:ext cx="7543801" cy="430887"/>
          </a:xfrm>
          <a:prstGeom prst="rect">
            <a:avLst/>
          </a:prstGeom>
          <a:noFill/>
        </p:spPr>
        <p:txBody>
          <a:bodyPr wrap="square" rtlCol="0">
            <a:spAutoFit/>
          </a:bodyPr>
          <a:lstStyle/>
          <a:p>
            <a:pPr marL="342900" indent="-342900" algn="just">
              <a:buFont typeface="Wingdings" pitchFamily="2" charset="2"/>
              <a:buChar char="v"/>
            </a:pPr>
            <a:r>
              <a:rPr lang="en-US" sz="2200" b="1" smtClean="0">
                <a:solidFill>
                  <a:srgbClr val="C00000"/>
                </a:solidFill>
                <a:latin typeface="Arial" pitchFamily="34" charset="0"/>
                <a:cs typeface="Arial" pitchFamily="34" charset="0"/>
              </a:rPr>
              <a:t>Diện tích xung quanh của h</a:t>
            </a:r>
            <a:r>
              <a:rPr lang="vi-VN" sz="2200" b="1" smtClean="0">
                <a:solidFill>
                  <a:srgbClr val="C00000"/>
                </a:solidFill>
                <a:latin typeface="Arial" pitchFamily="34" charset="0"/>
                <a:cs typeface="Arial" pitchFamily="34" charset="0"/>
              </a:rPr>
              <a:t>ình chóp tam giác đều</a:t>
            </a:r>
            <a:r>
              <a:rPr lang="en-US" sz="2200" b="1" smtClean="0">
                <a:solidFill>
                  <a:srgbClr val="C00000"/>
                </a:solidFill>
                <a:latin typeface="Arial" pitchFamily="34" charset="0"/>
                <a:cs typeface="Arial" pitchFamily="34" charset="0"/>
              </a:rPr>
              <a:t> .</a:t>
            </a:r>
            <a:endParaRPr lang="vi-VN" sz="2200" b="1">
              <a:solidFill>
                <a:srgbClr val="C00000"/>
              </a:solidFill>
              <a:latin typeface="Arial" pitchFamily="34" charset="0"/>
              <a:cs typeface="Arial" pitchFamily="34" charset="0"/>
            </a:endParaRPr>
          </a:p>
        </p:txBody>
      </p:sp>
      <p:sp>
        <p:nvSpPr>
          <p:cNvPr id="22" name="TextBox 21"/>
          <p:cNvSpPr txBox="1"/>
          <p:nvPr/>
        </p:nvSpPr>
        <p:spPr>
          <a:xfrm>
            <a:off x="303212" y="152399"/>
            <a:ext cx="10937602" cy="430887"/>
          </a:xfrm>
          <a:prstGeom prst="rect">
            <a:avLst/>
          </a:prstGeom>
          <a:solidFill>
            <a:schemeClr val="accent5">
              <a:lumMod val="50000"/>
            </a:schemeClr>
          </a:solidFill>
        </p:spPr>
        <p:txBody>
          <a:bodyPr wrap="square" rtlCol="0">
            <a:spAutoFit/>
          </a:bodyPr>
          <a:lstStyle/>
          <a:p>
            <a:r>
              <a:rPr lang="en-US" sz="2200" b="1" smtClean="0">
                <a:solidFill>
                  <a:schemeClr val="bg1"/>
                </a:solidFill>
                <a:latin typeface="Arial" pitchFamily="34" charset="0"/>
                <a:cs typeface="Arial" pitchFamily="34" charset="0"/>
              </a:rPr>
              <a:t>    2 . DIỆN TÍCH XUNG QUANH VÀ THỂ TÍCH CỦA HÌNH CHÓP TAM GIÁC ĐỀU </a:t>
            </a:r>
            <a:endParaRPr lang="vi-VN" sz="2200" b="1">
              <a:solidFill>
                <a:schemeClr val="bg1"/>
              </a:solidFill>
              <a:latin typeface="Arial" pitchFamily="34" charset="0"/>
              <a:cs typeface="Arial" pitchFamily="34" charset="0"/>
            </a:endParaRPr>
          </a:p>
        </p:txBody>
      </p:sp>
      <p:pic>
        <p:nvPicPr>
          <p:cNvPr id="215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012" y="2438400"/>
            <a:ext cx="260032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1612" y="2286000"/>
            <a:ext cx="268605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1529" y="456748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065212" y="5023093"/>
            <a:ext cx="10896599" cy="461665"/>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Nhận thấy các mặt bên của hình chóp được tạo bởi 3 hình tam </a:t>
            </a:r>
            <a:r>
              <a:rPr lang="vi-VN" b="1" smtClean="0">
                <a:latin typeface="Arial" pitchFamily="34" charset="0"/>
                <a:cs typeface="Arial" pitchFamily="34" charset="0"/>
              </a:rPr>
              <a:t>giác</a:t>
            </a:r>
            <a:endParaRPr lang="vi-VN"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1399457" y="5484758"/>
                <a:ext cx="9530753" cy="647357"/>
              </a:xfrm>
              <a:prstGeom prst="rect">
                <a:avLst/>
              </a:prstGeom>
              <a:noFill/>
            </p:spPr>
            <p:txBody>
              <a:bodyPr wrap="square" rtlCol="0">
                <a:spAutoFit/>
              </a:bodyPr>
              <a:lstStyle/>
              <a:p>
                <a:r>
                  <a:rPr lang="vi-VN" b="1" smtClean="0">
                    <a:latin typeface="Arial" pitchFamily="34" charset="0"/>
                    <a:cs typeface="Arial" pitchFamily="34" charset="0"/>
                  </a:rPr>
                  <a:t>Diện tích của một tam giác </a:t>
                </a:r>
                <a:r>
                  <a:rPr lang="vi-VN" b="1">
                    <a:latin typeface="Arial" pitchFamily="34" charset="0"/>
                    <a:cs typeface="Arial" pitchFamily="34" charset="0"/>
                  </a:rPr>
                  <a:t>là</a:t>
                </a:r>
                <a:r>
                  <a:rPr lang="vi-VN" b="1" smtClean="0">
                    <a:latin typeface="Arial" pitchFamily="34" charset="0"/>
                    <a:cs typeface="Arial" pitchFamily="34" charset="0"/>
                  </a:rPr>
                  <a:t>:</a:t>
                </a:r>
                <a:r>
                  <a:rPr lang="en-US" b="1" smtClean="0">
                    <a:latin typeface="Arial" pitchFamily="34" charset="0"/>
                    <a:cs typeface="Arial" pitchFamily="34" charset="0"/>
                  </a:rPr>
                  <a:t> </a:t>
                </a:r>
                <a14:m>
                  <m:oMath xmlns:m="http://schemas.openxmlformats.org/officeDocument/2006/math">
                    <m:f>
                      <m:fPr>
                        <m:ctrlPr>
                          <a:rPr lang="en-US" b="1" i="1" smtClean="0">
                            <a:latin typeface="Cambria Math" panose="02040503050406030204" pitchFamily="18" charset="0"/>
                            <a:cs typeface="Arial" pitchFamily="34" charset="0"/>
                          </a:rPr>
                        </m:ctrlPr>
                      </m:fPr>
                      <m:num>
                        <m:r>
                          <a:rPr lang="en-US" b="1" i="1" smtClean="0">
                            <a:latin typeface="Cambria Math"/>
                            <a:cs typeface="Arial" pitchFamily="34" charset="0"/>
                          </a:rPr>
                          <m:t>𝟏</m:t>
                        </m:r>
                      </m:num>
                      <m:den>
                        <m:r>
                          <a:rPr lang="en-US" b="1" i="1" smtClean="0">
                            <a:latin typeface="Cambria Math"/>
                            <a:cs typeface="Arial" pitchFamily="34" charset="0"/>
                          </a:rPr>
                          <m:t>𝟐</m:t>
                        </m:r>
                      </m:den>
                    </m:f>
                    <m:r>
                      <a:rPr lang="en-US" b="1" i="1" smtClean="0">
                        <a:latin typeface="Cambria Math"/>
                        <a:cs typeface="Arial" pitchFamily="34" charset="0"/>
                      </a:rPr>
                      <m:t>.</m:t>
                    </m:r>
                    <m:r>
                      <a:rPr lang="en-US" b="1" i="1" smtClean="0">
                        <a:latin typeface="Cambria Math"/>
                        <a:cs typeface="Arial" pitchFamily="34" charset="0"/>
                      </a:rPr>
                      <m:t>𝟔</m:t>
                    </m:r>
                    <m:r>
                      <a:rPr lang="en-US" b="1" i="1" smtClean="0">
                        <a:latin typeface="Cambria Math"/>
                        <a:cs typeface="Arial" pitchFamily="34" charset="0"/>
                      </a:rPr>
                      <m:t>.</m:t>
                    </m:r>
                    <m:r>
                      <a:rPr lang="en-US" b="1" i="1" smtClean="0">
                        <a:latin typeface="Cambria Math"/>
                        <a:cs typeface="Arial" pitchFamily="34" charset="0"/>
                      </a:rPr>
                      <m:t>𝟓</m:t>
                    </m:r>
                    <m:r>
                      <a:rPr lang="en-US" b="1" i="1" smtClean="0">
                        <a:latin typeface="Cambria Math"/>
                        <a:cs typeface="Arial" pitchFamily="34" charset="0"/>
                      </a:rPr>
                      <m:t>=</m:t>
                    </m:r>
                    <m:r>
                      <a:rPr lang="en-US" b="1" i="1" smtClean="0">
                        <a:solidFill>
                          <a:srgbClr val="C00000"/>
                        </a:solidFill>
                        <a:latin typeface="Cambria Math"/>
                        <a:cs typeface="Arial" pitchFamily="34" charset="0"/>
                      </a:rPr>
                      <m:t>𝟏𝟓</m:t>
                    </m:r>
                  </m:oMath>
                </a14:m>
                <a:r>
                  <a:rPr lang="en-US" b="1" smtClean="0">
                    <a:latin typeface="Arial" pitchFamily="34" charset="0"/>
                    <a:cs typeface="Arial" pitchFamily="34" charset="0"/>
                  </a:rPr>
                  <a:t>cm</a:t>
                </a:r>
                <a:r>
                  <a:rPr lang="en-US" b="1" baseline="30000" smtClean="0">
                    <a:latin typeface="Arial" pitchFamily="34" charset="0"/>
                    <a:cs typeface="Arial" pitchFamily="34" charset="0"/>
                  </a:rPr>
                  <a:t>2</a:t>
                </a:r>
                <a:endParaRPr lang="vi-VN" b="1">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399457" y="5484758"/>
                <a:ext cx="9530753" cy="647357"/>
              </a:xfrm>
              <a:prstGeom prst="rect">
                <a:avLst/>
              </a:prstGeom>
              <a:blipFill rotWithShape="1">
                <a:blip r:embed="rId7"/>
                <a:stretch>
                  <a:fillRect l="-1024" b="-47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399456" y="6134443"/>
                <a:ext cx="9530753" cy="461665"/>
              </a:xfrm>
              <a:prstGeom prst="rect">
                <a:avLst/>
              </a:prstGeom>
              <a:noFill/>
            </p:spPr>
            <p:txBody>
              <a:bodyPr wrap="square" rtlCol="0">
                <a:spAutoFit/>
              </a:bodyPr>
              <a:lstStyle/>
              <a:p>
                <a:r>
                  <a:rPr lang="vi-VN" b="1">
                    <a:latin typeface="Arial" pitchFamily="34" charset="0"/>
                    <a:cs typeface="Arial" pitchFamily="34" charset="0"/>
                  </a:rPr>
                  <a:t>Tổng diện tích các mặt bên là: </a:t>
                </a:r>
                <a14:m>
                  <m:oMath xmlns:m="http://schemas.openxmlformats.org/officeDocument/2006/math">
                    <m:r>
                      <a:rPr lang="vi-VN" b="1" i="1" smtClean="0">
                        <a:latin typeface="Cambria Math"/>
                        <a:cs typeface="Arial" pitchFamily="34" charset="0"/>
                      </a:rPr>
                      <m:t>𝟏𝟓</m:t>
                    </m:r>
                    <m:r>
                      <a:rPr lang="vi-VN" b="1" i="1" smtClean="0">
                        <a:latin typeface="Cambria Math"/>
                        <a:cs typeface="Arial" pitchFamily="34" charset="0"/>
                      </a:rPr>
                      <m:t>.</m:t>
                    </m:r>
                    <m:r>
                      <a:rPr lang="vi-VN" b="1" i="1" smtClean="0">
                        <a:latin typeface="Cambria Math"/>
                        <a:cs typeface="Arial" pitchFamily="34" charset="0"/>
                      </a:rPr>
                      <m:t>𝟑</m:t>
                    </m:r>
                    <m:r>
                      <a:rPr lang="vi-VN" b="1" i="1" smtClean="0">
                        <a:latin typeface="Cambria Math"/>
                        <a:cs typeface="Arial" pitchFamily="34" charset="0"/>
                      </a:rPr>
                      <m:t>=</m:t>
                    </m:r>
                    <m:r>
                      <a:rPr lang="vi-VN" b="1" i="1" smtClean="0">
                        <a:solidFill>
                          <a:srgbClr val="C00000"/>
                        </a:solidFill>
                        <a:latin typeface="Cambria Math"/>
                        <a:cs typeface="Arial" pitchFamily="34" charset="0"/>
                      </a:rPr>
                      <m:t>𝟒𝟓</m:t>
                    </m:r>
                  </m:oMath>
                </a14:m>
                <a:r>
                  <a:rPr lang="vi-VN" b="1" smtClean="0">
                    <a:latin typeface="Arial" pitchFamily="34" charset="0"/>
                    <a:cs typeface="Arial" pitchFamily="34" charset="0"/>
                  </a:rPr>
                  <a:t>(cm</a:t>
                </a:r>
                <a:r>
                  <a:rPr lang="vi-VN" b="1" baseline="30000" smtClean="0">
                    <a:latin typeface="Arial" pitchFamily="34" charset="0"/>
                    <a:cs typeface="Arial" pitchFamily="34" charset="0"/>
                  </a:rPr>
                  <a:t>2</a:t>
                </a:r>
                <a:r>
                  <a:rPr lang="vi-VN" b="1" smtClean="0">
                    <a:latin typeface="Arial" pitchFamily="34" charset="0"/>
                    <a:cs typeface="Arial" pitchFamily="34" charset="0"/>
                  </a:rPr>
                  <a:t>)</a:t>
                </a:r>
                <a:endParaRPr lang="vi-VN" b="1">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399456" y="6134443"/>
                <a:ext cx="9530753" cy="461665"/>
              </a:xfrm>
              <a:prstGeom prst="rect">
                <a:avLst/>
              </a:prstGeom>
              <a:blipFill rotWithShape="1">
                <a:blip r:embed="rId8"/>
                <a:stretch>
                  <a:fillRect l="-1024" t="-9211" b="-30263"/>
                </a:stretch>
              </a:blipFill>
            </p:spPr>
            <p:txBody>
              <a:bodyPr/>
              <a:lstStyle/>
              <a:p>
                <a:r>
                  <a:rPr lang="en-US">
                    <a:noFill/>
                  </a:rPr>
                  <a:t> </a:t>
                </a:r>
              </a:p>
            </p:txBody>
          </p:sp>
        </mc:Fallback>
      </mc:AlternateContent>
      <p:pic>
        <p:nvPicPr>
          <p:cNvPr id="317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948" y="1066800"/>
            <a:ext cx="1162685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1169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746"/>
                                        </p:tgtEl>
                                        <p:attrNameLst>
                                          <p:attrName>style.visibility</p:attrName>
                                        </p:attrNameLst>
                                      </p:cBhvr>
                                      <p:to>
                                        <p:strVal val="visible"/>
                                      </p:to>
                                    </p:set>
                                    <p:animEffect transition="in" filter="wipe(left)">
                                      <p:cBhvr>
                                        <p:cTn id="12" dur="500"/>
                                        <p:tgtEl>
                                          <p:spTgt spid="3174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1509"/>
                                        </p:tgtEl>
                                        <p:attrNameLst>
                                          <p:attrName>style.visibility</p:attrName>
                                        </p:attrNameLst>
                                      </p:cBhvr>
                                      <p:to>
                                        <p:strVal val="visible"/>
                                      </p:to>
                                    </p:set>
                                    <p:animEffect transition="in" filter="wipe(left)">
                                      <p:cBhvr>
                                        <p:cTn id="16" dur="500"/>
                                        <p:tgtEl>
                                          <p:spTgt spid="2150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1508"/>
                                        </p:tgtEl>
                                        <p:attrNameLst>
                                          <p:attrName>style.visibility</p:attrName>
                                        </p:attrNameLst>
                                      </p:cBhvr>
                                      <p:to>
                                        <p:strVal val="visible"/>
                                      </p:to>
                                    </p:set>
                                    <p:animEffect transition="in" filter="wipe(left)">
                                      <p:cBhvr>
                                        <p:cTn id="20" dur="500"/>
                                        <p:tgtEl>
                                          <p:spTgt spid="2150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0"/>
      <p:bldP spid="20"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55611" y="581025"/>
            <a:ext cx="7543801" cy="430887"/>
          </a:xfrm>
          <a:prstGeom prst="rect">
            <a:avLst/>
          </a:prstGeom>
          <a:noFill/>
        </p:spPr>
        <p:txBody>
          <a:bodyPr wrap="square" rtlCol="0">
            <a:spAutoFit/>
          </a:bodyPr>
          <a:lstStyle/>
          <a:p>
            <a:pPr marL="342900" indent="-342900" algn="just">
              <a:buFont typeface="Wingdings" pitchFamily="2" charset="2"/>
              <a:buChar char="v"/>
            </a:pPr>
            <a:r>
              <a:rPr lang="en-US" sz="2200" b="1" smtClean="0">
                <a:solidFill>
                  <a:srgbClr val="C00000"/>
                </a:solidFill>
                <a:latin typeface="Arial" pitchFamily="34" charset="0"/>
                <a:cs typeface="Arial" pitchFamily="34" charset="0"/>
              </a:rPr>
              <a:t>Diện tích xung quanh của h</a:t>
            </a:r>
            <a:r>
              <a:rPr lang="vi-VN" sz="2200" b="1" smtClean="0">
                <a:solidFill>
                  <a:srgbClr val="C00000"/>
                </a:solidFill>
                <a:latin typeface="Arial" pitchFamily="34" charset="0"/>
                <a:cs typeface="Arial" pitchFamily="34" charset="0"/>
              </a:rPr>
              <a:t>ình chóp tam giác đều</a:t>
            </a:r>
            <a:r>
              <a:rPr lang="en-US" sz="2200" b="1" smtClean="0">
                <a:solidFill>
                  <a:srgbClr val="C00000"/>
                </a:solidFill>
                <a:latin typeface="Arial" pitchFamily="34" charset="0"/>
                <a:cs typeface="Arial" pitchFamily="34" charset="0"/>
              </a:rPr>
              <a:t> .</a:t>
            </a:r>
            <a:endParaRPr lang="vi-VN" sz="2200" b="1">
              <a:solidFill>
                <a:srgbClr val="C00000"/>
              </a:solidFill>
              <a:latin typeface="Arial" pitchFamily="34" charset="0"/>
              <a:cs typeface="Arial" pitchFamily="34" charset="0"/>
            </a:endParaRPr>
          </a:p>
        </p:txBody>
      </p:sp>
      <p:sp>
        <p:nvSpPr>
          <p:cNvPr id="22" name="TextBox 21"/>
          <p:cNvSpPr txBox="1"/>
          <p:nvPr/>
        </p:nvSpPr>
        <p:spPr>
          <a:xfrm>
            <a:off x="303212" y="152399"/>
            <a:ext cx="10937602" cy="430887"/>
          </a:xfrm>
          <a:prstGeom prst="rect">
            <a:avLst/>
          </a:prstGeom>
          <a:solidFill>
            <a:schemeClr val="accent5">
              <a:lumMod val="50000"/>
            </a:schemeClr>
          </a:solidFill>
        </p:spPr>
        <p:txBody>
          <a:bodyPr wrap="square" rtlCol="0">
            <a:spAutoFit/>
          </a:bodyPr>
          <a:lstStyle/>
          <a:p>
            <a:r>
              <a:rPr lang="en-US" sz="2200" b="1" smtClean="0">
                <a:solidFill>
                  <a:schemeClr val="bg1"/>
                </a:solidFill>
                <a:latin typeface="Arial" pitchFamily="34" charset="0"/>
                <a:cs typeface="Arial" pitchFamily="34" charset="0"/>
              </a:rPr>
              <a:t>    2 . DIỆN TÍCH XUNG QUANH VÀ THỂ TÍCH CỦA HÌNH CHÓP TAM GIÁC ĐỀU </a:t>
            </a:r>
            <a:endParaRPr lang="vi-VN" sz="2200" b="1">
              <a:solidFill>
                <a:schemeClr val="bg1"/>
              </a:solidFill>
              <a:latin typeface="Arial" pitchFamily="34" charset="0"/>
              <a:cs typeface="Arial" pitchFamily="34" charset="0"/>
            </a:endParaRPr>
          </a:p>
        </p:txBody>
      </p:sp>
      <p:pic>
        <p:nvPicPr>
          <p:cNvPr id="16"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9040" y="277300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9" name="TextBox 18"/>
              <p:cNvSpPr txBox="1"/>
              <p:nvPr/>
            </p:nvSpPr>
            <p:spPr>
              <a:xfrm>
                <a:off x="716533" y="3276600"/>
                <a:ext cx="7663879" cy="647357"/>
              </a:xfrm>
              <a:prstGeom prst="rect">
                <a:avLst/>
              </a:prstGeom>
              <a:noFill/>
            </p:spPr>
            <p:txBody>
              <a:bodyPr wrap="square" rtlCol="0">
                <a:spAutoFit/>
              </a:bodyPr>
              <a:lstStyle/>
              <a:p>
                <a:pPr marL="342900" indent="-342900">
                  <a:buFont typeface="Wingdings" pitchFamily="2" charset="2"/>
                  <a:buChar char="v"/>
                </a:pPr>
                <a:r>
                  <a:rPr lang="vi-VN" sz="2500" b="1" smtClean="0">
                    <a:latin typeface="Arial" pitchFamily="34" charset="0"/>
                    <a:cs typeface="Arial" pitchFamily="34" charset="0"/>
                  </a:rPr>
                  <a:t>Có nửa chu vi đáy là</a:t>
                </a:r>
                <a:r>
                  <a:rPr lang="vi-VN" sz="2500" b="1">
                    <a:latin typeface="Arial" pitchFamily="34" charset="0"/>
                    <a:cs typeface="Arial" pitchFamily="34" charset="0"/>
                  </a:rPr>
                  <a:t>: </a:t>
                </a:r>
                <a14:m>
                  <m:oMath xmlns:m="http://schemas.openxmlformats.org/officeDocument/2006/math">
                    <m:f>
                      <m:fPr>
                        <m:ctrlPr>
                          <a:rPr lang="vi-VN" sz="2500" b="1" i="1" smtClean="0">
                            <a:latin typeface="Cambria Math" panose="02040503050406030204" pitchFamily="18" charset="0"/>
                            <a:cs typeface="Arial" pitchFamily="34" charset="0"/>
                          </a:rPr>
                        </m:ctrlPr>
                      </m:fPr>
                      <m:num>
                        <m:r>
                          <a:rPr lang="en-US" sz="2500" b="1" i="1" smtClean="0">
                            <a:latin typeface="Cambria Math"/>
                            <a:cs typeface="Arial" pitchFamily="34" charset="0"/>
                          </a:rPr>
                          <m:t>𝟏</m:t>
                        </m:r>
                      </m:num>
                      <m:den>
                        <m:r>
                          <a:rPr lang="en-US" sz="2500" b="1" i="1" smtClean="0">
                            <a:latin typeface="Cambria Math"/>
                            <a:cs typeface="Arial" pitchFamily="34" charset="0"/>
                          </a:rPr>
                          <m:t>𝟐</m:t>
                        </m:r>
                      </m:den>
                    </m:f>
                    <m:d>
                      <m:dPr>
                        <m:ctrlPr>
                          <a:rPr lang="en-US" sz="2500" b="1" i="1" smtClean="0">
                            <a:latin typeface="Cambria Math" panose="02040503050406030204" pitchFamily="18" charset="0"/>
                            <a:cs typeface="Arial" pitchFamily="34" charset="0"/>
                          </a:rPr>
                        </m:ctrlPr>
                      </m:dPr>
                      <m:e>
                        <m:r>
                          <a:rPr lang="en-US" sz="2500" b="1" i="1" smtClean="0">
                            <a:latin typeface="Cambria Math"/>
                            <a:cs typeface="Arial" pitchFamily="34" charset="0"/>
                          </a:rPr>
                          <m:t>𝟓</m:t>
                        </m:r>
                        <m:r>
                          <a:rPr lang="en-US" sz="2500" b="1" i="1" smtClean="0">
                            <a:latin typeface="Cambria Math"/>
                            <a:cs typeface="Arial" pitchFamily="34" charset="0"/>
                          </a:rPr>
                          <m:t>+</m:t>
                        </m:r>
                        <m:r>
                          <a:rPr lang="en-US" sz="2500" b="1" i="1" smtClean="0">
                            <a:latin typeface="Cambria Math"/>
                            <a:cs typeface="Arial" pitchFamily="34" charset="0"/>
                          </a:rPr>
                          <m:t>𝟓</m:t>
                        </m:r>
                        <m:r>
                          <a:rPr lang="en-US" sz="2500" b="1" i="1" smtClean="0">
                            <a:latin typeface="Cambria Math"/>
                            <a:cs typeface="Arial" pitchFamily="34" charset="0"/>
                          </a:rPr>
                          <m:t>+</m:t>
                        </m:r>
                        <m:r>
                          <a:rPr lang="en-US" sz="2500" b="1" i="1" smtClean="0">
                            <a:latin typeface="Cambria Math"/>
                            <a:cs typeface="Arial" pitchFamily="34" charset="0"/>
                          </a:rPr>
                          <m:t>𝟓</m:t>
                        </m:r>
                      </m:e>
                    </m:d>
                    <m:r>
                      <a:rPr lang="en-US" sz="2500" b="1" i="1" smtClean="0">
                        <a:latin typeface="Cambria Math"/>
                        <a:cs typeface="Arial" pitchFamily="34" charset="0"/>
                      </a:rPr>
                      <m:t>=</m:t>
                    </m:r>
                    <m:f>
                      <m:fPr>
                        <m:ctrlPr>
                          <a:rPr lang="en-US" sz="2500" b="1" i="1" smtClean="0">
                            <a:latin typeface="Cambria Math" panose="02040503050406030204" pitchFamily="18" charset="0"/>
                            <a:cs typeface="Arial" pitchFamily="34" charset="0"/>
                          </a:rPr>
                        </m:ctrlPr>
                      </m:fPr>
                      <m:num>
                        <m:r>
                          <a:rPr lang="en-US" sz="2500" b="1" i="1" smtClean="0">
                            <a:latin typeface="Cambria Math"/>
                            <a:cs typeface="Arial" pitchFamily="34" charset="0"/>
                          </a:rPr>
                          <m:t>𝟏𝟓</m:t>
                        </m:r>
                      </m:num>
                      <m:den>
                        <m:r>
                          <a:rPr lang="en-US" sz="2500" b="1" i="1" smtClean="0">
                            <a:latin typeface="Cambria Math"/>
                            <a:cs typeface="Arial" pitchFamily="34" charset="0"/>
                          </a:rPr>
                          <m:t>𝟐</m:t>
                        </m:r>
                      </m:den>
                    </m:f>
                    <m:r>
                      <a:rPr lang="en-US" sz="2500" b="1" i="1" smtClean="0">
                        <a:latin typeface="Cambria Math"/>
                        <a:cs typeface="Arial" pitchFamily="34" charset="0"/>
                      </a:rPr>
                      <m:t>(</m:t>
                    </m:r>
                    <m:r>
                      <a:rPr lang="en-US" sz="2500" b="1" i="1" smtClean="0">
                        <a:latin typeface="Cambria Math"/>
                        <a:cs typeface="Arial" pitchFamily="34" charset="0"/>
                      </a:rPr>
                      <m:t>𝒄𝒎</m:t>
                    </m:r>
                    <m:r>
                      <a:rPr lang="en-US" sz="2500" b="1" i="1" smtClean="0">
                        <a:latin typeface="Cambria Math"/>
                        <a:cs typeface="Arial" pitchFamily="34" charset="0"/>
                      </a:rPr>
                      <m:t>)</m:t>
                    </m:r>
                  </m:oMath>
                </a14:m>
                <a:endParaRPr lang="vi-VN" sz="2500"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716533" y="3276600"/>
                <a:ext cx="7663879" cy="647357"/>
              </a:xfrm>
              <a:prstGeom prst="rect">
                <a:avLst/>
              </a:prstGeom>
              <a:blipFill rotWithShape="1">
                <a:blip r:embed="rId4"/>
                <a:stretch>
                  <a:fillRect l="-1193" b="-8491"/>
                </a:stretch>
              </a:blipFill>
            </p:spPr>
            <p:txBody>
              <a:bodyPr/>
              <a:lstStyle/>
              <a:p>
                <a:r>
                  <a:rPr lang="en-US">
                    <a:noFill/>
                  </a:rPr>
                  <a:t> </a:t>
                </a:r>
              </a:p>
            </p:txBody>
          </p:sp>
        </mc:Fallback>
      </mc:AlternateContent>
      <p:sp>
        <p:nvSpPr>
          <p:cNvPr id="20" name="TextBox 19"/>
          <p:cNvSpPr txBox="1"/>
          <p:nvPr/>
        </p:nvSpPr>
        <p:spPr>
          <a:xfrm>
            <a:off x="1006637" y="3986377"/>
            <a:ext cx="7754776" cy="477054"/>
          </a:xfrm>
          <a:prstGeom prst="rect">
            <a:avLst/>
          </a:prstGeom>
          <a:noFill/>
        </p:spPr>
        <p:txBody>
          <a:bodyPr wrap="square" rtlCol="0">
            <a:spAutoFit/>
          </a:bodyPr>
          <a:lstStyle/>
          <a:p>
            <a:r>
              <a:rPr lang="vi-VN" sz="2500" b="1">
                <a:latin typeface="Arial" pitchFamily="34" charset="0"/>
                <a:cs typeface="Arial" pitchFamily="34" charset="0"/>
              </a:rPr>
              <a:t>Có trung đoạn là: 6cm</a:t>
            </a:r>
          </a:p>
        </p:txBody>
      </p:sp>
      <p:sp>
        <p:nvSpPr>
          <p:cNvPr id="23" name="TextBox 22"/>
          <p:cNvSpPr txBox="1"/>
          <p:nvPr/>
        </p:nvSpPr>
        <p:spPr>
          <a:xfrm>
            <a:off x="1006636" y="5787899"/>
            <a:ext cx="10116976" cy="477054"/>
          </a:xfrm>
          <a:prstGeom prst="rect">
            <a:avLst/>
          </a:prstGeom>
          <a:noFill/>
        </p:spPr>
        <p:txBody>
          <a:bodyPr wrap="square" rtlCol="0">
            <a:spAutoFit/>
          </a:bodyPr>
          <a:lstStyle/>
          <a:p>
            <a:r>
              <a:rPr lang="en-US" sz="2500" b="1">
                <a:latin typeface="Arial" pitchFamily="34" charset="0"/>
                <a:cs typeface="Arial" pitchFamily="34" charset="0"/>
              </a:rPr>
              <a:t>Vậy Kết quả bằng với tổng diện tích các mặt bên của hình </a:t>
            </a:r>
            <a:r>
              <a:rPr lang="en-US" sz="2500" b="1" smtClean="0">
                <a:latin typeface="Arial" pitchFamily="34" charset="0"/>
                <a:cs typeface="Arial" pitchFamily="34" charset="0"/>
              </a:rPr>
              <a:t>chóp</a:t>
            </a:r>
            <a:endParaRPr lang="en-US" sz="2500" b="1">
              <a:latin typeface="Arial" pitchFamily="34" charset="0"/>
              <a:cs typeface="Arial" pitchFamily="34" charset="0"/>
            </a:endParaRPr>
          </a:p>
        </p:txBody>
      </p:sp>
      <p:pic>
        <p:nvPicPr>
          <p:cNvPr id="2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02357" y="2710815"/>
            <a:ext cx="2954655" cy="3080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5" name="TextBox 24"/>
              <p:cNvSpPr txBox="1"/>
              <p:nvPr/>
            </p:nvSpPr>
            <p:spPr>
              <a:xfrm>
                <a:off x="1006637" y="4572000"/>
                <a:ext cx="7754776" cy="1038489"/>
              </a:xfrm>
              <a:prstGeom prst="rect">
                <a:avLst/>
              </a:prstGeom>
              <a:noFill/>
            </p:spPr>
            <p:txBody>
              <a:bodyPr wrap="square" rtlCol="0">
                <a:spAutoFit/>
              </a:bodyPr>
              <a:lstStyle/>
              <a:p>
                <a:r>
                  <a:rPr lang="vi-VN" sz="2500" b="1" smtClean="0">
                    <a:latin typeface="Arial" pitchFamily="34" charset="0"/>
                    <a:cs typeface="Arial" pitchFamily="34" charset="0"/>
                  </a:rPr>
                  <a:t>Tích của nửa chu vi mặt đáy với trung đoạn của hình chóp tam giác đều </a:t>
                </a:r>
                <a:r>
                  <a:rPr lang="vi-VN" sz="2500" b="1">
                    <a:latin typeface="Arial" pitchFamily="34" charset="0"/>
                    <a:cs typeface="Arial" pitchFamily="34" charset="0"/>
                  </a:rPr>
                  <a:t>là</a:t>
                </a:r>
                <a:r>
                  <a:rPr lang="vi-VN" sz="2500" b="1" smtClean="0">
                    <a:latin typeface="Arial" pitchFamily="34" charset="0"/>
                    <a:cs typeface="Arial" pitchFamily="34" charset="0"/>
                  </a:rPr>
                  <a:t>:</a:t>
                </a:r>
                <a:r>
                  <a:rPr lang="en-US" sz="2500" b="1" smtClean="0">
                    <a:latin typeface="Arial" pitchFamily="34" charset="0"/>
                    <a:cs typeface="Arial" pitchFamily="34" charset="0"/>
                  </a:rPr>
                  <a:t> </a:t>
                </a:r>
                <a14:m>
                  <m:oMath xmlns:m="http://schemas.openxmlformats.org/officeDocument/2006/math">
                    <m:f>
                      <m:fPr>
                        <m:ctrlPr>
                          <a:rPr lang="en-US" sz="2500" b="1" i="1" smtClean="0">
                            <a:latin typeface="Cambria Math" panose="02040503050406030204" pitchFamily="18" charset="0"/>
                            <a:cs typeface="Arial" pitchFamily="34" charset="0"/>
                          </a:rPr>
                        </m:ctrlPr>
                      </m:fPr>
                      <m:num>
                        <m:r>
                          <a:rPr lang="en-US" sz="2500" b="1" i="1" smtClean="0">
                            <a:latin typeface="Cambria Math"/>
                            <a:cs typeface="Arial" pitchFamily="34" charset="0"/>
                          </a:rPr>
                          <m:t>𝟏𝟓</m:t>
                        </m:r>
                      </m:num>
                      <m:den>
                        <m:r>
                          <a:rPr lang="en-US" sz="2500" b="1" i="1" smtClean="0">
                            <a:latin typeface="Cambria Math"/>
                            <a:cs typeface="Arial" pitchFamily="34" charset="0"/>
                          </a:rPr>
                          <m:t>𝟔</m:t>
                        </m:r>
                      </m:den>
                    </m:f>
                    <m:r>
                      <a:rPr lang="en-US" sz="2500" b="1" i="1" smtClean="0">
                        <a:latin typeface="Cambria Math"/>
                        <a:cs typeface="Arial" pitchFamily="34" charset="0"/>
                      </a:rPr>
                      <m:t>.</m:t>
                    </m:r>
                    <m:r>
                      <a:rPr lang="en-US" sz="2500" b="1" i="1" smtClean="0">
                        <a:latin typeface="Cambria Math"/>
                        <a:cs typeface="Arial" pitchFamily="34" charset="0"/>
                      </a:rPr>
                      <m:t>𝟔</m:t>
                    </m:r>
                    <m:r>
                      <a:rPr lang="en-US" sz="2500" b="1" i="1" smtClean="0">
                        <a:latin typeface="Cambria Math"/>
                        <a:cs typeface="Arial" pitchFamily="34" charset="0"/>
                      </a:rPr>
                      <m:t>=</m:t>
                    </m:r>
                    <m:r>
                      <a:rPr lang="en-US" sz="2500" b="1" i="1" smtClean="0">
                        <a:solidFill>
                          <a:srgbClr val="C00000"/>
                        </a:solidFill>
                        <a:latin typeface="Cambria Math"/>
                        <a:cs typeface="Arial" pitchFamily="34" charset="0"/>
                      </a:rPr>
                      <m:t>𝟒𝟓</m:t>
                    </m:r>
                  </m:oMath>
                </a14:m>
                <a:endParaRPr lang="vi-VN" sz="2500" b="1">
                  <a:solidFill>
                    <a:srgbClr val="C00000"/>
                  </a:solidFill>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006637" y="4572000"/>
                <a:ext cx="7754776" cy="1038489"/>
              </a:xfrm>
              <a:prstGeom prst="rect">
                <a:avLst/>
              </a:prstGeom>
              <a:blipFill rotWithShape="1">
                <a:blip r:embed="rId7"/>
                <a:stretch>
                  <a:fillRect l="-1258" t="-4118" b="-4706"/>
                </a:stretch>
              </a:blipFill>
            </p:spPr>
            <p:txBody>
              <a:bodyPr/>
              <a:lstStyle/>
              <a:p>
                <a:r>
                  <a:rPr lang="en-US">
                    <a:noFill/>
                  </a:rPr>
                  <a:t> </a:t>
                </a:r>
              </a:p>
            </p:txBody>
          </p:sp>
        </mc:Fallback>
      </mc:AlternateContent>
      <p:pic>
        <p:nvPicPr>
          <p:cNvPr id="327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412" y="1079500"/>
            <a:ext cx="1162685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295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ipe(left)">
                                      <p:cBhvr>
                                        <p:cTn id="7" dur="500"/>
                                        <p:tgtEl>
                                          <p:spTgt spid="3277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3212" y="225241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531812" y="2708018"/>
            <a:ext cx="7620000" cy="461665"/>
          </a:xfrm>
          <a:prstGeom prst="rect">
            <a:avLst/>
          </a:prstGeom>
          <a:noFill/>
        </p:spPr>
        <p:txBody>
          <a:bodyPr wrap="square" rtlCol="0">
            <a:spAutoFit/>
          </a:bodyPr>
          <a:lstStyle/>
          <a:p>
            <a:pPr marL="342900" indent="-342900">
              <a:buFont typeface="Wingdings" pitchFamily="2" charset="2"/>
              <a:buChar char="v"/>
            </a:pPr>
            <a:r>
              <a:rPr lang="en-US" b="1" smtClean="0">
                <a:latin typeface="Arial" pitchFamily="34" charset="0"/>
                <a:cs typeface="Arial" pitchFamily="34" charset="0"/>
              </a:rPr>
              <a:t>Nửa chu vi đáy của h</a:t>
            </a:r>
            <a:r>
              <a:rPr lang="vi-VN" b="1" smtClean="0">
                <a:latin typeface="Arial" pitchFamily="34" charset="0"/>
                <a:cs typeface="Arial" pitchFamily="34" charset="0"/>
              </a:rPr>
              <a:t>ình chóp tam giác đều</a:t>
            </a:r>
            <a:r>
              <a:rPr lang="en-US" b="1" smtClean="0">
                <a:latin typeface="Arial" pitchFamily="34" charset="0"/>
                <a:cs typeface="Arial" pitchFamily="34" charset="0"/>
              </a:rPr>
              <a:t> là :</a:t>
            </a:r>
            <a:endParaRPr lang="en-US" sz="28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51" name="TextBox 50"/>
              <p:cNvSpPr txBox="1"/>
              <p:nvPr/>
            </p:nvSpPr>
            <p:spPr>
              <a:xfrm>
                <a:off x="748314" y="4137454"/>
                <a:ext cx="7162800" cy="461665"/>
              </a:xfrm>
              <a:prstGeom prst="rect">
                <a:avLst/>
              </a:prstGeom>
              <a:noFill/>
            </p:spPr>
            <p:txBody>
              <a:bodyPr wrap="square" rtlCol="0">
                <a:spAutoFit/>
              </a:bodyPr>
              <a:lstStyle/>
              <a:p>
                <a:r>
                  <a:rPr lang="en-US" b="1" smtClean="0">
                    <a:latin typeface="Arial" pitchFamily="34" charset="0"/>
                    <a:cs typeface="Arial" pitchFamily="34" charset="0"/>
                  </a:rPr>
                  <a:t>Trung đoạn của hình chóp là </a:t>
                </a:r>
                <a14:m>
                  <m:oMath xmlns:m="http://schemas.openxmlformats.org/officeDocument/2006/math">
                    <m:r>
                      <a:rPr lang="en-US" b="1" i="1" smtClean="0">
                        <a:latin typeface="Cambria Math"/>
                        <a:cs typeface="Arial" pitchFamily="34" charset="0"/>
                      </a:rPr>
                      <m:t>𝒅</m:t>
                    </m:r>
                    <m:r>
                      <a:rPr lang="en-US" b="1" i="1" smtClean="0">
                        <a:latin typeface="Cambria Math"/>
                        <a:cs typeface="Arial" pitchFamily="34" charset="0"/>
                      </a:rPr>
                      <m:t>=</m:t>
                    </m:r>
                    <m:r>
                      <a:rPr lang="en-US" b="1" i="1" smtClean="0">
                        <a:latin typeface="Cambria Math"/>
                        <a:cs typeface="Arial" pitchFamily="34" charset="0"/>
                      </a:rPr>
                      <m:t>𝑺𝑯</m:t>
                    </m:r>
                    <m:r>
                      <a:rPr lang="en-US" b="1" i="1" smtClean="0">
                        <a:latin typeface="Cambria Math"/>
                        <a:cs typeface="Arial" pitchFamily="34" charset="0"/>
                      </a:rPr>
                      <m:t>=</m:t>
                    </m:r>
                    <m:r>
                      <a:rPr lang="en-US" b="1" i="1" smtClean="0">
                        <a:latin typeface="Cambria Math"/>
                        <a:cs typeface="Arial" pitchFamily="34" charset="0"/>
                      </a:rPr>
                      <m:t>𝟔</m:t>
                    </m:r>
                    <m:r>
                      <a:rPr lang="en-US" b="1" i="1" smtClean="0">
                        <a:latin typeface="Cambria Math"/>
                        <a:cs typeface="Arial" pitchFamily="34" charset="0"/>
                      </a:rPr>
                      <m:t>𝒄𝒎</m:t>
                    </m:r>
                  </m:oMath>
                </a14:m>
                <a:endParaRPr lang="en-US" sz="2800" b="1">
                  <a:solidFill>
                    <a:schemeClr val="accent2">
                      <a:lumMod val="75000"/>
                    </a:schemeClr>
                  </a:solidFill>
                  <a:latin typeface="Arial" pitchFamily="34" charset="0"/>
                  <a:cs typeface="Arial" pitchFamily="34"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748314" y="4137454"/>
                <a:ext cx="7162800" cy="461665"/>
              </a:xfrm>
              <a:prstGeom prst="rect">
                <a:avLst/>
              </a:prstGeom>
              <a:blipFill rotWithShape="1">
                <a:blip r:embed="rId6"/>
                <a:stretch>
                  <a:fillRect l="-1362" t="-9333" b="-32000"/>
                </a:stretch>
              </a:blipFill>
            </p:spPr>
            <p:txBody>
              <a:bodyPr/>
              <a:lstStyle/>
              <a:p>
                <a:r>
                  <a:rPr lang="en-US">
                    <a:noFill/>
                  </a:rPr>
                  <a:t> </a:t>
                </a:r>
              </a:p>
            </p:txBody>
          </p:sp>
        </mc:Fallback>
      </mc:AlternateContent>
      <p:graphicFrame>
        <p:nvGraphicFramePr>
          <p:cNvPr id="7" name="Object 6"/>
          <p:cNvGraphicFramePr>
            <a:graphicFrameLocks noChangeAspect="1"/>
          </p:cNvGraphicFramePr>
          <p:nvPr>
            <p:extLst>
              <p:ext uri="{D42A27DB-BD31-4B8C-83A1-F6EECF244321}">
                <p14:modId xmlns:p14="http://schemas.microsoft.com/office/powerpoint/2010/main" val="1795061327"/>
              </p:ext>
            </p:extLst>
          </p:nvPr>
        </p:nvGraphicFramePr>
        <p:xfrm>
          <a:off x="2613024" y="3169683"/>
          <a:ext cx="3457575" cy="844550"/>
        </p:xfrm>
        <a:graphic>
          <a:graphicData uri="http://schemas.openxmlformats.org/presentationml/2006/ole">
            <mc:AlternateContent xmlns:mc="http://schemas.openxmlformats.org/markup-compatibility/2006">
              <mc:Choice xmlns:v="urn:schemas-microsoft-com:vml" Requires="v">
                <p:oleObj spid="_x0000_s6274" name="Equation" r:id="rId7" imgW="1612800" imgH="393480" progId="Equation.DSMT4">
                  <p:embed/>
                </p:oleObj>
              </mc:Choice>
              <mc:Fallback>
                <p:oleObj name="Equation" r:id="rId7" imgW="1612800" imgH="393480" progId="Equation.DSMT4">
                  <p:embed/>
                  <p:pic>
                    <p:nvPicPr>
                      <p:cNvPr id="0" name="Object 3"/>
                      <p:cNvPicPr>
                        <a:picLocks noChangeAspect="1" noChangeArrowheads="1"/>
                      </p:cNvPicPr>
                      <p:nvPr/>
                    </p:nvPicPr>
                    <p:blipFill>
                      <a:blip r:embed="rId8"/>
                      <a:srcRect/>
                      <a:stretch>
                        <a:fillRect/>
                      </a:stretch>
                    </p:blipFill>
                    <p:spPr bwMode="auto">
                      <a:xfrm>
                        <a:off x="2613024" y="3169683"/>
                        <a:ext cx="34575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p:cNvSpPr txBox="1"/>
          <p:nvPr/>
        </p:nvSpPr>
        <p:spPr>
          <a:xfrm>
            <a:off x="262210" y="152400"/>
            <a:ext cx="10937602" cy="430887"/>
          </a:xfrm>
          <a:prstGeom prst="rect">
            <a:avLst/>
          </a:prstGeom>
          <a:solidFill>
            <a:schemeClr val="accent5">
              <a:lumMod val="50000"/>
            </a:schemeClr>
          </a:solidFill>
        </p:spPr>
        <p:txBody>
          <a:bodyPr wrap="square" rtlCol="0">
            <a:spAutoFit/>
          </a:bodyPr>
          <a:lstStyle/>
          <a:p>
            <a:r>
              <a:rPr lang="en-US" sz="2200" b="1" smtClean="0">
                <a:solidFill>
                  <a:schemeClr val="bg1"/>
                </a:solidFill>
                <a:latin typeface="Arial" pitchFamily="34" charset="0"/>
                <a:cs typeface="Arial" pitchFamily="34" charset="0"/>
              </a:rPr>
              <a:t>    2 . DIỆN TÍCH XUNG QUANH VÀ THỂ TÍCH CỦA HÌNH CHÓP TAM GIÁC ĐỀU </a:t>
            </a:r>
            <a:endParaRPr lang="vi-VN" sz="2200" b="1">
              <a:solidFill>
                <a:schemeClr val="bg1"/>
              </a:solidFill>
              <a:latin typeface="Arial" pitchFamily="34" charset="0"/>
              <a:cs typeface="Arial" pitchFamily="34" charset="0"/>
            </a:endParaRPr>
          </a:p>
        </p:txBody>
      </p:sp>
      <p:sp>
        <p:nvSpPr>
          <p:cNvPr id="17" name="TextBox 16"/>
          <p:cNvSpPr txBox="1"/>
          <p:nvPr/>
        </p:nvSpPr>
        <p:spPr>
          <a:xfrm>
            <a:off x="748314" y="4800600"/>
            <a:ext cx="7162800" cy="830997"/>
          </a:xfrm>
          <a:prstGeom prst="rect">
            <a:avLst/>
          </a:prstGeom>
          <a:noFill/>
        </p:spPr>
        <p:txBody>
          <a:bodyPr wrap="square" rtlCol="0">
            <a:spAutoFit/>
          </a:bodyPr>
          <a:lstStyle/>
          <a:p>
            <a:r>
              <a:rPr lang="en-US" b="1" smtClean="0">
                <a:latin typeface="Arial" pitchFamily="34" charset="0"/>
                <a:cs typeface="Arial" pitchFamily="34" charset="0"/>
              </a:rPr>
              <a:t>Diện tích xung quanh của h</a:t>
            </a:r>
            <a:r>
              <a:rPr lang="vi-VN" b="1" smtClean="0">
                <a:latin typeface="Arial" pitchFamily="34" charset="0"/>
                <a:cs typeface="Arial" pitchFamily="34" charset="0"/>
              </a:rPr>
              <a:t>ình chóp tam giác đều</a:t>
            </a:r>
            <a:r>
              <a:rPr lang="en-US" b="1" smtClean="0">
                <a:latin typeface="Arial" pitchFamily="34" charset="0"/>
                <a:cs typeface="Arial" pitchFamily="34" charset="0"/>
              </a:rPr>
              <a:t> S.ABC là :</a:t>
            </a:r>
            <a:endParaRPr lang="en-US" sz="2800" b="1">
              <a:solidFill>
                <a:schemeClr val="accent2">
                  <a:lumMod val="75000"/>
                </a:schemeClr>
              </a:solidFill>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30913804"/>
              </p:ext>
            </p:extLst>
          </p:nvPr>
        </p:nvGraphicFramePr>
        <p:xfrm>
          <a:off x="3275012" y="5486400"/>
          <a:ext cx="2832100" cy="844550"/>
        </p:xfrm>
        <a:graphic>
          <a:graphicData uri="http://schemas.openxmlformats.org/presentationml/2006/ole">
            <mc:AlternateContent xmlns:mc="http://schemas.openxmlformats.org/markup-compatibility/2006">
              <mc:Choice xmlns:v="urn:schemas-microsoft-com:vml" Requires="v">
                <p:oleObj spid="_x0000_s6275" name="Equation" r:id="rId9" imgW="1320480" imgH="393480" progId="Equation.DSMT4">
                  <p:embed/>
                </p:oleObj>
              </mc:Choice>
              <mc:Fallback>
                <p:oleObj name="Equation" r:id="rId9" imgW="1320480" imgH="393480" progId="Equation.DSMT4">
                  <p:embed/>
                  <p:pic>
                    <p:nvPicPr>
                      <p:cNvPr id="0" name=""/>
                      <p:cNvPicPr>
                        <a:picLocks noChangeAspect="1" noChangeArrowheads="1"/>
                      </p:cNvPicPr>
                      <p:nvPr/>
                    </p:nvPicPr>
                    <p:blipFill>
                      <a:blip r:embed="rId10"/>
                      <a:srcRect/>
                      <a:stretch>
                        <a:fillRect/>
                      </a:stretch>
                    </p:blipFill>
                    <p:spPr bwMode="auto">
                      <a:xfrm>
                        <a:off x="3275012" y="5486400"/>
                        <a:ext cx="28321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268" name="Picture 1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1299" y="728663"/>
            <a:ext cx="11644313"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69" name="Picture 1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75612" y="2046129"/>
            <a:ext cx="4124643" cy="4507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9521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269"/>
                                        </p:tgtEl>
                                        <p:attrNameLst>
                                          <p:attrName>style.visibility</p:attrName>
                                        </p:attrNameLst>
                                      </p:cBhvr>
                                      <p:to>
                                        <p:strVal val="visible"/>
                                      </p:to>
                                    </p:set>
                                    <p:animEffect transition="in" filter="wipe(left)">
                                      <p:cBhvr>
                                        <p:cTn id="7" dur="500"/>
                                        <p:tgtEl>
                                          <p:spTgt spid="62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left)">
                                      <p:cBhvr>
                                        <p:cTn id="25" dur="500"/>
                                        <p:tgtEl>
                                          <p:spTgt spid="5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1"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489108" y="2667000"/>
            <a:ext cx="5982159" cy="461665"/>
          </a:xfrm>
          <a:prstGeom prst="rect">
            <a:avLst/>
          </a:prstGeom>
          <a:noFill/>
        </p:spPr>
        <p:txBody>
          <a:bodyPr wrap="square" rtlCol="0">
            <a:spAutoFit/>
          </a:bodyPr>
          <a:lstStyle/>
          <a:p>
            <a:pPr marL="342900" indent="-342900">
              <a:buFont typeface="Wingdings" pitchFamily="2" charset="2"/>
              <a:buChar char="v"/>
            </a:pPr>
            <a:r>
              <a:rPr lang="en-US" b="1">
                <a:latin typeface="Arial" pitchFamily="34" charset="0"/>
                <a:cs typeface="Arial" pitchFamily="34" charset="0"/>
              </a:rPr>
              <a:t>Xét tam giác SIP vuông tại I, </a:t>
            </a:r>
            <a:r>
              <a:rPr lang="en-US" b="1" smtClean="0">
                <a:latin typeface="Arial" pitchFamily="34" charset="0"/>
                <a:cs typeface="Arial" pitchFamily="34" charset="0"/>
              </a:rPr>
              <a:t>có</a:t>
            </a:r>
            <a:endParaRPr lang="en-US" b="1">
              <a:latin typeface="Arial" pitchFamily="34" charset="0"/>
              <a:cs typeface="Arial" pitchFamily="34" charset="0"/>
            </a:endParaRPr>
          </a:p>
        </p:txBody>
      </p:sp>
      <p:pic>
        <p:nvPicPr>
          <p:cNvPr id="25"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8955" y="2286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62210" y="152400"/>
            <a:ext cx="10937602" cy="430887"/>
          </a:xfrm>
          <a:prstGeom prst="rect">
            <a:avLst/>
          </a:prstGeom>
          <a:solidFill>
            <a:schemeClr val="accent5">
              <a:lumMod val="50000"/>
            </a:schemeClr>
          </a:solidFill>
        </p:spPr>
        <p:txBody>
          <a:bodyPr wrap="square" rtlCol="0">
            <a:spAutoFit/>
          </a:bodyPr>
          <a:lstStyle/>
          <a:p>
            <a:r>
              <a:rPr lang="en-US" sz="2200" b="1" smtClean="0">
                <a:solidFill>
                  <a:schemeClr val="bg1"/>
                </a:solidFill>
                <a:latin typeface="Arial" pitchFamily="34" charset="0"/>
                <a:cs typeface="Arial" pitchFamily="34" charset="0"/>
              </a:rPr>
              <a:t>    2 . DIỆN TÍCH XUNG QUANH VÀ THỂ TÍCH CỦA HÌNH CHÓP TAM GIÁC ĐỀU </a:t>
            </a:r>
            <a:endParaRPr lang="vi-VN" sz="2200" b="1">
              <a:solidFill>
                <a:schemeClr val="bg1"/>
              </a:solidFill>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228562369"/>
              </p:ext>
            </p:extLst>
          </p:nvPr>
        </p:nvGraphicFramePr>
        <p:xfrm>
          <a:off x="2468007" y="3145926"/>
          <a:ext cx="4342923" cy="478473"/>
        </p:xfrm>
        <a:graphic>
          <a:graphicData uri="http://schemas.openxmlformats.org/presentationml/2006/ole">
            <mc:AlternateContent xmlns:mc="http://schemas.openxmlformats.org/markup-compatibility/2006">
              <mc:Choice xmlns:v="urn:schemas-microsoft-com:vml" Requires="v">
                <p:oleObj spid="_x0000_s23669" name="Equation" r:id="rId5" imgW="1841400" imgH="203040" progId="Equation.DSMT4">
                  <p:embed/>
                </p:oleObj>
              </mc:Choice>
              <mc:Fallback>
                <p:oleObj name="Equation" r:id="rId5" imgW="1841400" imgH="203040" progId="Equation.DSMT4">
                  <p:embed/>
                  <p:pic>
                    <p:nvPicPr>
                      <p:cNvPr id="0" name="Object 6"/>
                      <p:cNvPicPr>
                        <a:picLocks noChangeAspect="1" noChangeArrowheads="1"/>
                      </p:cNvPicPr>
                      <p:nvPr/>
                    </p:nvPicPr>
                    <p:blipFill>
                      <a:blip r:embed="rId6"/>
                      <a:srcRect/>
                      <a:stretch>
                        <a:fillRect/>
                      </a:stretch>
                    </p:blipFill>
                    <p:spPr bwMode="auto">
                      <a:xfrm>
                        <a:off x="2468007" y="3145926"/>
                        <a:ext cx="4342923" cy="47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812032259"/>
              </p:ext>
            </p:extLst>
          </p:nvPr>
        </p:nvGraphicFramePr>
        <p:xfrm>
          <a:off x="2208212" y="3771900"/>
          <a:ext cx="1856263" cy="419100"/>
        </p:xfrm>
        <a:graphic>
          <a:graphicData uri="http://schemas.openxmlformats.org/presentationml/2006/ole">
            <mc:AlternateContent xmlns:mc="http://schemas.openxmlformats.org/markup-compatibility/2006">
              <mc:Choice xmlns:v="urn:schemas-microsoft-com:vml" Requires="v">
                <p:oleObj spid="_x0000_s23670" name="Equation" r:id="rId7" imgW="787320" imgH="177480" progId="Equation.DSMT4">
                  <p:embed/>
                </p:oleObj>
              </mc:Choice>
              <mc:Fallback>
                <p:oleObj name="Equation" r:id="rId7" imgW="787320" imgH="177480" progId="Equation.DSMT4">
                  <p:embed/>
                  <p:pic>
                    <p:nvPicPr>
                      <p:cNvPr id="0" name=""/>
                      <p:cNvPicPr>
                        <a:picLocks noChangeAspect="1" noChangeArrowheads="1"/>
                      </p:cNvPicPr>
                      <p:nvPr/>
                    </p:nvPicPr>
                    <p:blipFill>
                      <a:blip r:embed="rId8"/>
                      <a:srcRect/>
                      <a:stretch>
                        <a:fillRect/>
                      </a:stretch>
                    </p:blipFill>
                    <p:spPr bwMode="auto">
                      <a:xfrm>
                        <a:off x="2208212" y="3771900"/>
                        <a:ext cx="185626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531812" y="4362695"/>
            <a:ext cx="7584567" cy="1200329"/>
          </a:xfrm>
          <a:prstGeom prst="rect">
            <a:avLst/>
          </a:prstGeom>
          <a:noFill/>
        </p:spPr>
        <p:txBody>
          <a:bodyPr wrap="square" rtlCol="0">
            <a:spAutoFit/>
          </a:bodyPr>
          <a:lstStyle/>
          <a:p>
            <a:r>
              <a:rPr lang="vi-VN" b="1">
                <a:latin typeface="Arial" pitchFamily="34" charset="0"/>
                <a:cs typeface="Arial" pitchFamily="34" charset="0"/>
              </a:rPr>
              <a:t>Vì tam giác SMP cân tại S </a:t>
            </a:r>
            <a:r>
              <a:rPr lang="en-US" b="1" smtClean="0">
                <a:latin typeface="Arial" pitchFamily="34" charset="0"/>
                <a:cs typeface="Arial" pitchFamily="34" charset="0"/>
              </a:rPr>
              <a:t>, suy ra</a:t>
            </a:r>
            <a:r>
              <a:rPr lang="vi-VN" b="1" smtClean="0">
                <a:latin typeface="Arial" pitchFamily="34" charset="0"/>
                <a:cs typeface="Arial" pitchFamily="34" charset="0"/>
              </a:rPr>
              <a:t> </a:t>
            </a:r>
            <a:r>
              <a:rPr lang="vi-VN" b="1">
                <a:latin typeface="Arial" pitchFamily="34" charset="0"/>
                <a:cs typeface="Arial" pitchFamily="34" charset="0"/>
              </a:rPr>
              <a:t>đường cao SI đồng thời là đường trung tuyến của tam giác SMP =&gt; </a:t>
            </a:r>
            <a:r>
              <a:rPr lang="vi-VN" b="1" smtClean="0">
                <a:latin typeface="Arial" pitchFamily="34" charset="0"/>
                <a:cs typeface="Arial" pitchFamily="34" charset="0"/>
              </a:rPr>
              <a:t>IM</a:t>
            </a:r>
            <a:r>
              <a:rPr lang="en-US" b="1" smtClean="0">
                <a:latin typeface="Arial" pitchFamily="34" charset="0"/>
                <a:cs typeface="Arial" pitchFamily="34" charset="0"/>
              </a:rPr>
              <a:t> </a:t>
            </a:r>
            <a:r>
              <a:rPr lang="vi-VN" b="1" smtClean="0">
                <a:latin typeface="Arial" pitchFamily="34" charset="0"/>
                <a:cs typeface="Arial" pitchFamily="34" charset="0"/>
              </a:rPr>
              <a:t>=</a:t>
            </a:r>
            <a:r>
              <a:rPr lang="en-US" b="1" smtClean="0">
                <a:latin typeface="Arial" pitchFamily="34" charset="0"/>
                <a:cs typeface="Arial" pitchFamily="34" charset="0"/>
              </a:rPr>
              <a:t> </a:t>
            </a:r>
            <a:r>
              <a:rPr lang="vi-VN" b="1" smtClean="0">
                <a:latin typeface="Arial" pitchFamily="34" charset="0"/>
                <a:cs typeface="Arial" pitchFamily="34" charset="0"/>
              </a:rPr>
              <a:t>IP</a:t>
            </a:r>
            <a:r>
              <a:rPr lang="en-US" b="1" smtClean="0">
                <a:latin typeface="Arial" pitchFamily="34" charset="0"/>
                <a:cs typeface="Arial" pitchFamily="34" charset="0"/>
              </a:rPr>
              <a:t> </a:t>
            </a:r>
            <a:r>
              <a:rPr lang="vi-VN" b="1" smtClean="0">
                <a:latin typeface="Arial" pitchFamily="34" charset="0"/>
                <a:cs typeface="Arial" pitchFamily="34" charset="0"/>
              </a:rPr>
              <a:t>=</a:t>
            </a:r>
            <a:r>
              <a:rPr lang="en-US" b="1" smtClean="0">
                <a:latin typeface="Arial" pitchFamily="34" charset="0"/>
                <a:cs typeface="Arial" pitchFamily="34" charset="0"/>
              </a:rPr>
              <a:t> </a:t>
            </a:r>
            <a:r>
              <a:rPr lang="vi-VN" b="1" smtClean="0">
                <a:latin typeface="Arial" pitchFamily="34" charset="0"/>
                <a:cs typeface="Arial" pitchFamily="34" charset="0"/>
              </a:rPr>
              <a:t>3cm </a:t>
            </a:r>
            <a:r>
              <a:rPr lang="vi-VN" b="1">
                <a:latin typeface="Arial" pitchFamily="34" charset="0"/>
                <a:cs typeface="Arial" pitchFamily="34" charset="0"/>
              </a:rPr>
              <a:t>=&gt; MP = 6 </a:t>
            </a:r>
            <a:r>
              <a:rPr lang="vi-VN" b="1" smtClean="0">
                <a:latin typeface="Arial" pitchFamily="34" charset="0"/>
                <a:cs typeface="Arial" pitchFamily="34" charset="0"/>
              </a:rPr>
              <a:t>cm</a:t>
            </a:r>
            <a:endParaRPr lang="vi-VN" b="1">
              <a:latin typeface="Arial" pitchFamily="34" charset="0"/>
              <a:cs typeface="Arial" pitchFamily="34" charset="0"/>
            </a:endParaRPr>
          </a:p>
        </p:txBody>
      </p:sp>
      <p:sp>
        <p:nvSpPr>
          <p:cNvPr id="21" name="TextBox 20"/>
          <p:cNvSpPr txBox="1"/>
          <p:nvPr/>
        </p:nvSpPr>
        <p:spPr>
          <a:xfrm>
            <a:off x="535667" y="5608828"/>
            <a:ext cx="4415745" cy="461665"/>
          </a:xfrm>
          <a:prstGeom prst="rect">
            <a:avLst/>
          </a:prstGeom>
          <a:noFill/>
        </p:spPr>
        <p:txBody>
          <a:bodyPr wrap="square" rtlCol="0">
            <a:spAutoFit/>
          </a:bodyPr>
          <a:lstStyle/>
          <a:p>
            <a:r>
              <a:rPr lang="en-US" b="1" smtClean="0">
                <a:latin typeface="Arial" pitchFamily="34" charset="0"/>
                <a:cs typeface="Arial" pitchFamily="34" charset="0"/>
              </a:rPr>
              <a:t>Xét tam giác đều MNP có :</a:t>
            </a:r>
            <a:endParaRPr lang="vi-VN" b="1">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27900765"/>
              </p:ext>
            </p:extLst>
          </p:nvPr>
        </p:nvGraphicFramePr>
        <p:xfrm>
          <a:off x="4570412" y="5405438"/>
          <a:ext cx="3049588" cy="842962"/>
        </p:xfrm>
        <a:graphic>
          <a:graphicData uri="http://schemas.openxmlformats.org/presentationml/2006/ole">
            <mc:AlternateContent xmlns:mc="http://schemas.openxmlformats.org/markup-compatibility/2006">
              <mc:Choice xmlns:v="urn:schemas-microsoft-com:vml" Requires="v">
                <p:oleObj spid="_x0000_s23671" name="Equation" r:id="rId9" imgW="1422360" imgH="393480" progId="Equation.DSMT4">
                  <p:embed/>
                </p:oleObj>
              </mc:Choice>
              <mc:Fallback>
                <p:oleObj name="Equation" r:id="rId9" imgW="1422360" imgH="393480" progId="Equation.DSMT4">
                  <p:embed/>
                  <p:pic>
                    <p:nvPicPr>
                      <p:cNvPr id="0" name=""/>
                      <p:cNvPicPr>
                        <a:picLocks noChangeAspect="1" noChangeArrowheads="1"/>
                      </p:cNvPicPr>
                      <p:nvPr/>
                    </p:nvPicPr>
                    <p:blipFill>
                      <a:blip r:embed="rId10"/>
                      <a:srcRect/>
                      <a:stretch>
                        <a:fillRect/>
                      </a:stretch>
                    </p:blipFill>
                    <p:spPr bwMode="auto">
                      <a:xfrm>
                        <a:off x="4570412" y="5405438"/>
                        <a:ext cx="3049588"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p:nvPr/>
        </p:nvSpPr>
        <p:spPr>
          <a:xfrm>
            <a:off x="539619" y="6167330"/>
            <a:ext cx="7078793" cy="461665"/>
          </a:xfrm>
          <a:prstGeom prst="rect">
            <a:avLst/>
          </a:prstGeom>
          <a:noFill/>
        </p:spPr>
        <p:txBody>
          <a:bodyPr wrap="square" rtlCol="0">
            <a:spAutoFit/>
          </a:bodyPr>
          <a:lstStyle/>
          <a:p>
            <a:r>
              <a:rPr lang="en-US" b="1" smtClean="0">
                <a:latin typeface="Arial" pitchFamily="34" charset="0"/>
                <a:cs typeface="Arial" pitchFamily="34" charset="0"/>
              </a:rPr>
              <a:t>Diện tích xung quanh quanh của hình chóp :</a:t>
            </a:r>
            <a:endParaRPr lang="vi-VN" b="1">
              <a:latin typeface="Arial" pitchFamily="34" charset="0"/>
              <a:cs typeface="Arial"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2933336911"/>
              </p:ext>
            </p:extLst>
          </p:nvPr>
        </p:nvGraphicFramePr>
        <p:xfrm>
          <a:off x="7313612" y="6162675"/>
          <a:ext cx="2613025" cy="542925"/>
        </p:xfrm>
        <a:graphic>
          <a:graphicData uri="http://schemas.openxmlformats.org/presentationml/2006/ole">
            <mc:AlternateContent xmlns:mc="http://schemas.openxmlformats.org/markup-compatibility/2006">
              <mc:Choice xmlns:v="urn:schemas-microsoft-com:vml" Requires="v">
                <p:oleObj spid="_x0000_s23672" name="Equation" r:id="rId11" imgW="1218960" imgH="253800" progId="Equation.DSMT4">
                  <p:embed/>
                </p:oleObj>
              </mc:Choice>
              <mc:Fallback>
                <p:oleObj name="Equation" r:id="rId11" imgW="1218960" imgH="253800" progId="Equation.DSMT4">
                  <p:embed/>
                  <p:pic>
                    <p:nvPicPr>
                      <p:cNvPr id="0" name=""/>
                      <p:cNvPicPr>
                        <a:picLocks noChangeAspect="1" noChangeArrowheads="1"/>
                      </p:cNvPicPr>
                      <p:nvPr/>
                    </p:nvPicPr>
                    <p:blipFill>
                      <a:blip r:embed="rId12"/>
                      <a:srcRect/>
                      <a:stretch>
                        <a:fillRect/>
                      </a:stretch>
                    </p:blipFill>
                    <p:spPr bwMode="auto">
                      <a:xfrm>
                        <a:off x="7313612" y="6162675"/>
                        <a:ext cx="26130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3659" name="Picture 10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7587" y="733174"/>
            <a:ext cx="1174750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660" name="Picture 10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36890" y="2026761"/>
            <a:ext cx="3681095" cy="391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3439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660"/>
                                        </p:tgtEl>
                                        <p:attrNameLst>
                                          <p:attrName>style.visibility</p:attrName>
                                        </p:attrNameLst>
                                      </p:cBhvr>
                                      <p:to>
                                        <p:strVal val="visible"/>
                                      </p:to>
                                    </p:set>
                                    <p:animEffect transition="in" filter="wipe(left)">
                                      <p:cBhvr>
                                        <p:cTn id="7" dur="500"/>
                                        <p:tgtEl>
                                          <p:spTgt spid="236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7054" y="1171902"/>
            <a:ext cx="7429958" cy="5076498"/>
          </a:xfrm>
          <a:prstGeom prst="roundRect">
            <a:avLst>
              <a:gd name="adj" fmla="val 3125"/>
            </a:avLst>
          </a:prstGeom>
          <a:solidFill>
            <a:schemeClr val="accent5">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36562" y="709910"/>
            <a:ext cx="5353050" cy="430887"/>
          </a:xfrm>
          <a:prstGeom prst="rect">
            <a:avLst/>
          </a:prstGeom>
          <a:noFill/>
        </p:spPr>
        <p:txBody>
          <a:bodyPr wrap="square" rtlCol="0">
            <a:spAutoFit/>
          </a:bodyPr>
          <a:lstStyle/>
          <a:p>
            <a:pPr marL="342900" indent="-342900" algn="just">
              <a:buFont typeface="Wingdings" pitchFamily="2" charset="2"/>
              <a:buChar char="v"/>
            </a:pPr>
            <a:r>
              <a:rPr lang="en-US" sz="2200" b="1" smtClean="0">
                <a:solidFill>
                  <a:srgbClr val="C00000"/>
                </a:solidFill>
                <a:latin typeface="Arial" pitchFamily="34" charset="0"/>
                <a:cs typeface="Arial" pitchFamily="34" charset="0"/>
              </a:rPr>
              <a:t>Thể tích hình chóp tam giác đều.</a:t>
            </a:r>
            <a:endParaRPr lang="vi-VN" sz="2200" b="1">
              <a:solidFill>
                <a:srgbClr val="C00000"/>
              </a:solidFill>
              <a:latin typeface="Arial" pitchFamily="34" charset="0"/>
              <a:cs typeface="Arial" pitchFamily="34" charset="0"/>
            </a:endParaRPr>
          </a:p>
        </p:txBody>
      </p:sp>
      <p:sp>
        <p:nvSpPr>
          <p:cNvPr id="23" name="TextBox 22"/>
          <p:cNvSpPr txBox="1"/>
          <p:nvPr/>
        </p:nvSpPr>
        <p:spPr>
          <a:xfrm>
            <a:off x="455995" y="1295400"/>
            <a:ext cx="6965348" cy="2015936"/>
          </a:xfrm>
          <a:prstGeom prst="rect">
            <a:avLst/>
          </a:prstGeom>
          <a:noFill/>
        </p:spPr>
        <p:txBody>
          <a:bodyPr wrap="square" rtlCol="0">
            <a:spAutoFit/>
          </a:bodyPr>
          <a:lstStyle/>
          <a:p>
            <a:pPr marL="342900" indent="-342900" algn="just">
              <a:buFont typeface="Arial" pitchFamily="34" charset="0"/>
              <a:buChar char="•"/>
            </a:pPr>
            <a:r>
              <a:rPr lang="en-US" sz="2500" b="1" smtClean="0">
                <a:latin typeface="Arial" pitchFamily="34" charset="0"/>
                <a:cs typeface="Arial" pitchFamily="34" charset="0"/>
              </a:rPr>
              <a:t>Hai dụng cụ đựng nước có dạng hình lăng trụ đứng đáy là tam giác đều có thể đặt chồng khít lên nhau. Chiều cao của h</a:t>
            </a:r>
            <a:r>
              <a:rPr lang="vi-VN" sz="2500" b="1" smtClean="0">
                <a:latin typeface="Arial" pitchFamily="34" charset="0"/>
                <a:cs typeface="Arial" pitchFamily="34" charset="0"/>
              </a:rPr>
              <a:t>ình chóp tam giác đều</a:t>
            </a:r>
            <a:r>
              <a:rPr lang="en-US" sz="2500" b="1" smtClean="0">
                <a:latin typeface="Arial" pitchFamily="34" charset="0"/>
                <a:cs typeface="Arial" pitchFamily="34" charset="0"/>
              </a:rPr>
              <a:t> bằng chiều cao của hình lăng trụ.</a:t>
            </a:r>
            <a:endParaRPr lang="en-US" b="1">
              <a:solidFill>
                <a:schemeClr val="tx1"/>
              </a:solidFill>
              <a:latin typeface="Arial" pitchFamily="34" charset="0"/>
              <a:cs typeface="Arial" pitchFamily="34" charset="0"/>
            </a:endParaRPr>
          </a:p>
        </p:txBody>
      </p:sp>
      <p:sp>
        <p:nvSpPr>
          <p:cNvPr id="35" name="TextBox 34"/>
          <p:cNvSpPr txBox="1"/>
          <p:nvPr/>
        </p:nvSpPr>
        <p:spPr>
          <a:xfrm>
            <a:off x="262210" y="152400"/>
            <a:ext cx="10937602" cy="430887"/>
          </a:xfrm>
          <a:prstGeom prst="rect">
            <a:avLst/>
          </a:prstGeom>
          <a:solidFill>
            <a:schemeClr val="accent5">
              <a:lumMod val="50000"/>
            </a:schemeClr>
          </a:solidFill>
        </p:spPr>
        <p:txBody>
          <a:bodyPr wrap="square" rtlCol="0">
            <a:spAutoFit/>
          </a:bodyPr>
          <a:lstStyle/>
          <a:p>
            <a:r>
              <a:rPr lang="en-US" sz="2200" b="1" smtClean="0">
                <a:solidFill>
                  <a:schemeClr val="bg1"/>
                </a:solidFill>
                <a:latin typeface="Arial" pitchFamily="34" charset="0"/>
                <a:cs typeface="Arial" pitchFamily="34" charset="0"/>
              </a:rPr>
              <a:t>    2 . DIỆN TÍCH XUNG QUANH VÀ THỂ TÍCH CỦA HÌNH CHÓP TAM GIÁC ĐỀU </a:t>
            </a:r>
            <a:endParaRPr lang="vi-VN" sz="2200" b="1">
              <a:solidFill>
                <a:schemeClr val="bg1"/>
              </a:solidFill>
              <a:latin typeface="Arial" pitchFamily="34" charset="0"/>
              <a:cs typeface="Arial" pitchFamily="34" charset="0"/>
            </a:endParaRPr>
          </a:p>
        </p:txBody>
      </p:sp>
      <p:sp>
        <p:nvSpPr>
          <p:cNvPr id="36" name="TextBox 35"/>
          <p:cNvSpPr txBox="1"/>
          <p:nvPr/>
        </p:nvSpPr>
        <p:spPr>
          <a:xfrm>
            <a:off x="455995" y="3311336"/>
            <a:ext cx="6965348" cy="2015936"/>
          </a:xfrm>
          <a:prstGeom prst="rect">
            <a:avLst/>
          </a:prstGeom>
          <a:noFill/>
        </p:spPr>
        <p:txBody>
          <a:bodyPr wrap="square" rtlCol="0">
            <a:spAutoFit/>
          </a:bodyPr>
          <a:lstStyle/>
          <a:p>
            <a:pPr marL="342900" indent="-342900" algn="just">
              <a:buFont typeface="Arial" pitchFamily="34" charset="0"/>
              <a:buChar char="•"/>
            </a:pPr>
            <a:r>
              <a:rPr lang="en-US" sz="2500" b="1" smtClean="0">
                <a:latin typeface="Arial" pitchFamily="34" charset="0"/>
                <a:cs typeface="Arial" pitchFamily="34" charset="0"/>
              </a:rPr>
              <a:t>Nếu ta lấy dụng cụ h</a:t>
            </a:r>
            <a:r>
              <a:rPr lang="vi-VN" sz="2500" b="1" smtClean="0">
                <a:latin typeface="Arial" pitchFamily="34" charset="0"/>
                <a:cs typeface="Arial" pitchFamily="34" charset="0"/>
              </a:rPr>
              <a:t>ình chóp tam giác đều</a:t>
            </a:r>
            <a:r>
              <a:rPr lang="en-US" sz="2500" b="1" smtClean="0">
                <a:latin typeface="Arial" pitchFamily="34" charset="0"/>
                <a:cs typeface="Arial" pitchFamily="34" charset="0"/>
              </a:rPr>
              <a:t> múc đầy nước và đổ hết vào dụng cụ hình lăng trụ đứng thì thấy chiều cao của cột nước chỉ bằng 1/3 chiều cao của hình lăng trụ </a:t>
            </a:r>
            <a:endParaRPr lang="en-US" b="1">
              <a:solidFill>
                <a:schemeClr val="tx1"/>
              </a:solidFill>
              <a:latin typeface="Arial" pitchFamily="34" charset="0"/>
              <a:cs typeface="Arial" pitchFamily="34" charset="0"/>
            </a:endParaRPr>
          </a:p>
        </p:txBody>
      </p:sp>
      <p:sp>
        <p:nvSpPr>
          <p:cNvPr id="39" name="TextBox 38"/>
          <p:cNvSpPr txBox="1"/>
          <p:nvPr/>
        </p:nvSpPr>
        <p:spPr>
          <a:xfrm>
            <a:off x="404956" y="5294268"/>
            <a:ext cx="6965348" cy="477054"/>
          </a:xfrm>
          <a:prstGeom prst="rect">
            <a:avLst/>
          </a:prstGeom>
          <a:noFill/>
        </p:spPr>
        <p:txBody>
          <a:bodyPr wrap="square" rtlCol="0">
            <a:spAutoFit/>
          </a:bodyPr>
          <a:lstStyle/>
          <a:p>
            <a:pPr marL="342900" indent="-342900" algn="just">
              <a:buFont typeface="Arial" pitchFamily="34" charset="0"/>
              <a:buChar char="•"/>
            </a:pPr>
            <a:r>
              <a:rPr lang="en-US" sz="2500" b="1" smtClean="0">
                <a:latin typeface="Arial" pitchFamily="34" charset="0"/>
                <a:cs typeface="Arial" pitchFamily="34" charset="0"/>
              </a:rPr>
              <a:t>Như vậy : </a:t>
            </a:r>
            <a:endParaRPr lang="en-US" b="1">
              <a:solidFill>
                <a:schemeClr val="tx1"/>
              </a:solidFill>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749359"/>
              </p:ext>
            </p:extLst>
          </p:nvPr>
        </p:nvGraphicFramePr>
        <p:xfrm>
          <a:off x="2618899" y="5060553"/>
          <a:ext cx="3323113" cy="986632"/>
        </p:xfrm>
        <a:graphic>
          <a:graphicData uri="http://schemas.openxmlformats.org/presentationml/2006/ole">
            <mc:AlternateContent xmlns:mc="http://schemas.openxmlformats.org/markup-compatibility/2006">
              <mc:Choice xmlns:v="urn:schemas-microsoft-com:vml" Requires="v">
                <p:oleObj spid="_x0000_s24605" name="Equation" r:id="rId4" imgW="1409400" imgH="419040" progId="Equation.DSMT4">
                  <p:embed/>
                </p:oleObj>
              </mc:Choice>
              <mc:Fallback>
                <p:oleObj name="Equation" r:id="rId4" imgW="1409400" imgH="419040" progId="Equation.DSMT4">
                  <p:embed/>
                  <p:pic>
                    <p:nvPicPr>
                      <p:cNvPr id="0" name="Object 3"/>
                      <p:cNvPicPr>
                        <a:picLocks noChangeAspect="1" noChangeArrowheads="1"/>
                      </p:cNvPicPr>
                      <p:nvPr/>
                    </p:nvPicPr>
                    <p:blipFill>
                      <a:blip r:embed="rId5"/>
                      <a:srcRect/>
                      <a:stretch>
                        <a:fillRect/>
                      </a:stretch>
                    </p:blipFill>
                    <p:spPr bwMode="auto">
                      <a:xfrm>
                        <a:off x="2618899" y="5060553"/>
                        <a:ext cx="3323113" cy="98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458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1076" y="1230860"/>
            <a:ext cx="3773667" cy="288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0992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4581"/>
                                        </p:tgtEl>
                                        <p:attrNameLst>
                                          <p:attrName>style.visibility</p:attrName>
                                        </p:attrNameLst>
                                      </p:cBhvr>
                                      <p:to>
                                        <p:strVal val="visible"/>
                                      </p:to>
                                    </p:set>
                                    <p:animEffect transition="in" filter="wipe(left)">
                                      <p:cBhvr>
                                        <p:cTn id="19" dur="500"/>
                                        <p:tgtEl>
                                          <p:spTgt spid="2458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23" grpId="0"/>
      <p:bldP spid="36" grpId="0"/>
      <p:bldP spid="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47360</TotalTime>
  <Words>898</Words>
  <Application>Microsoft Office PowerPoint</Application>
  <PresentationFormat>Custom</PresentationFormat>
  <Paragraphs>88</Paragraphs>
  <Slides>18</Slides>
  <Notes>18</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Calibri</vt:lpstr>
      <vt:lpstr>Cambria Math</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LENOVO</cp:lastModifiedBy>
  <cp:revision>2904</cp:revision>
  <dcterms:created xsi:type="dcterms:W3CDTF">2021-08-04T05:24:17Z</dcterms:created>
  <dcterms:modified xsi:type="dcterms:W3CDTF">2025-04-05T03:04:48Z</dcterms:modified>
</cp:coreProperties>
</file>