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30" r:id="rId4"/>
    <p:sldId id="431" r:id="rId5"/>
    <p:sldId id="432" r:id="rId6"/>
    <p:sldId id="414" r:id="rId7"/>
    <p:sldId id="433" r:id="rId8"/>
    <p:sldId id="434" r:id="rId9"/>
    <p:sldId id="435" r:id="rId10"/>
    <p:sldId id="436" r:id="rId11"/>
    <p:sldId id="437" r:id="rId12"/>
    <p:sldId id="439" r:id="rId13"/>
    <p:sldId id="438" r:id="rId14"/>
    <p:sldId id="440" r:id="rId15"/>
    <p:sldId id="335" r:id="rId16"/>
    <p:sldId id="442" r:id="rId17"/>
    <p:sldId id="443" r:id="rId18"/>
    <p:sldId id="444" r:id="rId19"/>
    <p:sldId id="441" r:id="rId20"/>
    <p:sldId id="427" r:id="rId21"/>
    <p:sldId id="276" r:id="rId22"/>
    <p:sldId id="44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79" d="100"/>
          <a:sy n="79" d="100"/>
        </p:scale>
        <p:origin x="72"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148" y="65141"/>
            <a:ext cx="6901962"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18. GIỚI THIỆU VỀ THIẾT KẾ </a:t>
            </a:r>
            <a:r>
              <a:rPr lang="en-US" sz="2400" b="1" dirty="0" smtClean="0">
                <a:solidFill>
                  <a:srgbClr val="FF0000"/>
                </a:solidFill>
                <a:latin typeface="Times New Roman" panose="02020603050405020304" pitchFamily="18" charset="0"/>
                <a:cs typeface="Times New Roman" panose="02020603050405020304" pitchFamily="18" charset="0"/>
              </a:rPr>
              <a:t>KĨ </a:t>
            </a:r>
            <a:r>
              <a:rPr lang="en-US" sz="2400" b="1" dirty="0" smtClean="0">
                <a:solidFill>
                  <a:srgbClr val="FF0000"/>
                </a:solidFill>
                <a:latin typeface="Times New Roman" panose="02020603050405020304" pitchFamily="18" charset="0"/>
                <a:cs typeface="Times New Roman" panose="02020603050405020304" pitchFamily="18" charset="0"/>
              </a:rPr>
              <a:t>THUẬT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690196"/>
            <a:ext cx="5808790" cy="58644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046" y="75415"/>
            <a:ext cx="4020003"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421170" y="112685"/>
            <a:ext cx="391526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499620" y="3588990"/>
            <a:ext cx="4279769" cy="2300139"/>
          </a:xfrm>
          <a:prstGeom prst="rect">
            <a:avLst/>
          </a:prstGeom>
        </p:spPr>
      </p:pic>
      <p:sp>
        <p:nvSpPr>
          <p:cNvPr id="10" name="TextBox 9"/>
          <p:cNvSpPr txBox="1"/>
          <p:nvPr/>
        </p:nvSpPr>
        <p:spPr>
          <a:xfrm>
            <a:off x="288046" y="6056191"/>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449557" y="188092"/>
            <a:ext cx="3770723" cy="594008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2. a. Đặc điểm của ti vi qua các thời kì:</a:t>
            </a:r>
          </a:p>
          <a:p>
            <a:r>
              <a:rPr lang="vi-VN" sz="2000">
                <a:solidFill>
                  <a:srgbClr val="FF0000"/>
                </a:solidFill>
                <a:latin typeface="Times New Roman" panose="02020603050405020304" pitchFamily="18" charset="0"/>
                <a:cs typeface="Times New Roman" panose="02020603050405020304" pitchFamily="18" charset="0"/>
              </a:rPr>
              <a:t>- Ti vi đen trắng, dày và nặng.</a:t>
            </a:r>
          </a:p>
          <a:p>
            <a:r>
              <a:rPr lang="vi-VN" sz="2000">
                <a:solidFill>
                  <a:srgbClr val="FF0000"/>
                </a:solidFill>
                <a:latin typeface="Times New Roman" panose="02020603050405020304" pitchFamily="18" charset="0"/>
                <a:cs typeface="Times New Roman" panose="02020603050405020304" pitchFamily="18" charset="0"/>
              </a:rPr>
              <a:t>- Ti vi màu, kích thước màn hình bị hạn chế, rất dày và nặng.</a:t>
            </a:r>
          </a:p>
          <a:p>
            <a:r>
              <a:rPr lang="vi-VN" sz="2000">
                <a:solidFill>
                  <a:srgbClr val="FF0000"/>
                </a:solidFill>
                <a:latin typeface="Times New Roman" panose="02020603050405020304" pitchFamily="18" charset="0"/>
                <a:cs typeface="Times New Roman" panose="02020603050405020304" pitchFamily="18" charset="0"/>
              </a:rPr>
              <a:t>- Ti vi màu màn hình phẳng, mỏng và nhẹ, kích thước màn hình lớn, hình ảnh đẹp và thật.</a:t>
            </a:r>
          </a:p>
          <a:p>
            <a:r>
              <a:rPr lang="vi-VN" sz="2000">
                <a:solidFill>
                  <a:srgbClr val="FF0000"/>
                </a:solidFill>
                <a:latin typeface="Times New Roman" panose="02020603050405020304" pitchFamily="18" charset="0"/>
                <a:cs typeface="Times New Roman" panose="02020603050405020304" pitchFamily="18" charset="0"/>
              </a:rPr>
              <a:t>b. Thiết kế kĩ thuật đóng vai trò tăng tính năng sử dụng (từ ti vi đen trắng chuyển sang có màu), giảm trọng lượng, tính thẩm mĩ ngày càng cao.</a:t>
            </a:r>
          </a:p>
          <a:p>
            <a:r>
              <a:rPr lang="vi-VN" sz="2000">
                <a:solidFill>
                  <a:srgbClr val="FF0000"/>
                </a:solidFill>
                <a:latin typeface="Times New Roman" panose="02020603050405020304" pitchFamily="18" charset="0"/>
                <a:cs typeface="Times New Roman" panose="02020603050405020304" pitchFamily="18" charset="0"/>
              </a:rPr>
              <a:t>c. Công nghệ đã thay đổi: từ ti vi đen trắng chuyển sang có màu; màn hình nhỏ, hạn chế và dày nặng chuyển thành màn hình mỏng, nhẹ có kích thước lớn, hình ảnh thật và sắc nét.</a:t>
            </a:r>
          </a:p>
        </p:txBody>
      </p:sp>
    </p:spTree>
    <p:extLst>
      <p:ext uri="{BB962C8B-B14F-4D97-AF65-F5344CB8AC3E}">
        <p14:creationId xmlns:p14="http://schemas.microsoft.com/office/powerpoint/2010/main" val="40390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trội</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808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52322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05606" y="1179106"/>
            <a:ext cx="4026878"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Kiến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trúc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cảnh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quan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5209" y="224656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Nhà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thiết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kế</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nội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thất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92195" y="3449036"/>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Kiến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trúc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xây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dựng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5209" y="4640646"/>
            <a:ext cx="446767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Kỹ</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thiết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bị</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hình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ảnh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7670" y="5832256"/>
            <a:ext cx="476633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Kiểm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tra</a:t>
            </a:r>
            <a:r>
              <a:rPr lang="en-US" sz="2800" b="1" dirty="0" smtClean="0">
                <a:solidFill>
                  <a:schemeClr val="tx1"/>
                </a:solidFill>
                <a:latin typeface="Times New Roman" panose="02020603050405020304" pitchFamily="18" charset="0"/>
                <a:cs typeface="Times New Roman" panose="02020603050405020304" pitchFamily="18" charset="0"/>
              </a:rPr>
              <a:t> an </a:t>
            </a:r>
            <a:r>
              <a:rPr lang="en-US" sz="2800" b="1" dirty="0" err="1" smtClean="0">
                <a:solidFill>
                  <a:schemeClr val="tx1"/>
                </a:solidFill>
                <a:latin typeface="Times New Roman" panose="02020603050405020304" pitchFamily="18" charset="0"/>
                <a:cs typeface="Times New Roman" panose="02020603050405020304" pitchFamily="18" charset="0"/>
              </a:rPr>
              <a:t>ninh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hàng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không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615357" y="899435"/>
            <a:ext cx="605962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Nhà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thiết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kế</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công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nghiệp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sản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phẩm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0" y="2873549"/>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Người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vẽ</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bản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đồ</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88820" y="37965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Lắp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ráp</a:t>
            </a:r>
            <a:r>
              <a:rPr lang="en-US" sz="2800" b="1" dirty="0" smtClean="0">
                <a:solidFill>
                  <a:schemeClr val="tx1"/>
                </a:solidFill>
                <a:latin typeface="Times New Roman" panose="02020603050405020304" pitchFamily="18" charset="0"/>
                <a:cs typeface="Times New Roman" panose="02020603050405020304" pitchFamily="18" charset="0"/>
              </a:rPr>
              <a:t> ô </a:t>
            </a:r>
            <a:r>
              <a:rPr lang="en-US" sz="2800" b="1" dirty="0" err="1" smtClean="0">
                <a:solidFill>
                  <a:schemeClr val="tx1"/>
                </a:solidFill>
                <a:latin typeface="Times New Roman" panose="02020603050405020304" pitchFamily="18" charset="0"/>
                <a:cs typeface="Times New Roman" panose="02020603050405020304" pitchFamily="18" charset="0"/>
              </a:rPr>
              <a:t>tô</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73293" y="494398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lắp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kính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1726139"/>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Nhà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văn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học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447952" y="5915197"/>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Nhà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thiết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kế</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trang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sức</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18.1.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40427455"/>
              </p:ext>
            </p:extLst>
          </p:nvPr>
        </p:nvGraphicFramePr>
        <p:xfrm>
          <a:off x="359637" y="1161496"/>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xmlns="" val="23510595"/>
                    </a:ext>
                  </a:extLst>
                </a:gridCol>
                <a:gridCol w="1687398">
                  <a:extLst>
                    <a:ext uri="{9D8B030D-6E8A-4147-A177-3AD203B41FA5}">
                      <a16:colId xmlns:a16="http://schemas.microsoft.com/office/drawing/2014/main" xmlns="" val="727523685"/>
                    </a:ext>
                  </a:extLst>
                </a:gridCol>
                <a:gridCol w="8898902">
                  <a:extLst>
                    <a:ext uri="{9D8B030D-6E8A-4147-A177-3AD203B41FA5}">
                      <a16:colId xmlns:a16="http://schemas.microsoft.com/office/drawing/2014/main" xmlns="" val="2142436057"/>
                    </a:ext>
                  </a:extLst>
                </a:gridCol>
              </a:tblGrid>
              <a:tr h="235527">
                <a:tc>
                  <a:txBody>
                    <a:bodyPr/>
                    <a:lstStyle/>
                    <a:p>
                      <a:pPr marL="0" marR="0" algn="ctr">
                        <a:spcBef>
                          <a:spcPts val="0"/>
                        </a:spcBef>
                        <a:spcAft>
                          <a:spcPts val="0"/>
                        </a:spcAft>
                      </a:pPr>
                      <a:r>
                        <a:rPr lang="en-US" sz="1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0507961"/>
                  </a:ext>
                </a:extLst>
              </a:tr>
            </a:tbl>
          </a:graphicData>
        </a:graphic>
      </p:graphicFrame>
    </p:spTree>
    <p:extLst>
      <p:ext uri="{BB962C8B-B14F-4D97-AF65-F5344CB8AC3E}">
        <p14:creationId xmlns:p14="http://schemas.microsoft.com/office/powerpoint/2010/main" val="37863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may </a:t>
            </a:r>
            <a:r>
              <a:rPr lang="en-US" sz="2800" dirty="0" err="1">
                <a:latin typeface="Times New Roman" panose="02020603050405020304" pitchFamily="18" charset="0"/>
                <a:cs typeface="Times New Roman" panose="02020603050405020304" pitchFamily="18" charset="0"/>
              </a:rPr>
              <a:t>mặc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7688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572390"/>
            <a:ext cx="11693912"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1.Nêu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do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2190161" y="1769862"/>
            <a:ext cx="928226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 thoại.</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 phát triển của điện thoại được hiển hiện trong hình sau</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41542" y="3142472"/>
            <a:ext cx="8050491" cy="2118447"/>
          </a:xfrm>
          <a:prstGeom prst="rect">
            <a:avLst/>
          </a:prstGeom>
        </p:spPr>
      </p:pic>
      <p:sp>
        <p:nvSpPr>
          <p:cNvPr id="6" name="Rectangle 5"/>
          <p:cNvSpPr/>
          <p:nvPr/>
        </p:nvSpPr>
        <p:spPr>
          <a:xfrm>
            <a:off x="2369270" y="5260920"/>
            <a:ext cx="839614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Nhờ có thiết kế, điện thoại ngày nay trở nên nhỏ gọn, có thể mang trong người khi đi lại và có nhiều tính năng hơn.</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18.1,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thú</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2996957920"/>
              </p:ext>
            </p:extLst>
          </p:nvPr>
        </p:nvGraphicFramePr>
        <p:xfrm>
          <a:off x="180527" y="1407718"/>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xmlns="" val="23510595"/>
                    </a:ext>
                  </a:extLst>
                </a:gridCol>
                <a:gridCol w="1687398">
                  <a:extLst>
                    <a:ext uri="{9D8B030D-6E8A-4147-A177-3AD203B41FA5}">
                      <a16:colId xmlns:a16="http://schemas.microsoft.com/office/drawing/2014/main" xmlns="" val="727523685"/>
                    </a:ext>
                  </a:extLst>
                </a:gridCol>
                <a:gridCol w="8898902">
                  <a:extLst>
                    <a:ext uri="{9D8B030D-6E8A-4147-A177-3AD203B41FA5}">
                      <a16:colId xmlns:a16="http://schemas.microsoft.com/office/drawing/2014/main" xmlns=""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0507961"/>
                  </a:ext>
                </a:extLst>
              </a:tr>
            </a:tbl>
          </a:graphicData>
        </a:graphic>
      </p:graphicFrame>
    </p:spTree>
    <p:extLst>
      <p:ext uri="{BB962C8B-B14F-4D97-AF65-F5344CB8AC3E}">
        <p14:creationId xmlns:p14="http://schemas.microsoft.com/office/powerpoint/2010/main" val="35866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78" y="182114"/>
            <a:ext cx="11783504"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2. - Hai nghề: nhà thiết kế và trang trí nội thất, kĩ sư vũ trụ hàng không</a:t>
            </a:r>
          </a:p>
          <a:p>
            <a:r>
              <a:rPr lang="vi-VN" sz="2400">
                <a:solidFill>
                  <a:srgbClr val="0000FF"/>
                </a:solidFill>
                <a:latin typeface="Times New Roman" panose="02020603050405020304" pitchFamily="18" charset="0"/>
                <a:cs typeface="Times New Roman" panose="02020603050405020304" pitchFamily="18" charset="0"/>
              </a:rPr>
              <a:t>- Nhiệm vụ chủ yếu:</a:t>
            </a:r>
          </a:p>
          <a:p>
            <a:r>
              <a:rPr lang="vi-VN" sz="2400">
                <a:solidFill>
                  <a:srgbClr val="0000FF"/>
                </a:solidFill>
                <a:latin typeface="Times New Roman" panose="02020603050405020304" pitchFamily="18" charset="0"/>
                <a:cs typeface="Times New Roman" panose="02020603050405020304" pitchFamily="18" charset="0"/>
              </a:rPr>
              <a:t>+ Nhà thiết kế và trang trí nội thất: Thiết kế và cải tạo nội thất (vẽ sơ đồ mặt bằng ban đầu cho đến việc đặt điểm nhấn trang trí cuối cùng), nâng cao vẻ ngoài, nâng cao chức năng của một căn phòng; giúp khách hàng quyết định phong cách, chọn bảng màu, mua đồ nội thất và trang bị phụ kiện, ...</a:t>
            </a:r>
          </a:p>
          <a:p>
            <a:r>
              <a:rPr lang="vi-VN" sz="2400">
                <a:solidFill>
                  <a:srgbClr val="0000FF"/>
                </a:solidFill>
                <a:latin typeface="Times New Roman" panose="02020603050405020304" pitchFamily="18" charset="0"/>
                <a:cs typeface="Times New Roman" panose="02020603050405020304" pitchFamily="18" charset="0"/>
              </a:rPr>
              <a:t>+ Kĩ sư vũ trụ hàng không: Đánh giá các yêu cầu thiết kế, nghiên cứu, phát triển các kỹ thuật thiết kế, thực hiện các thiết kế và quy trình kiểm tra; tiến hành các nghiên cứu lý thuyết và thực tế; đo lường, cải thiện hiệu suất hoạt động của máy bay, các bộ phận hợp thành và hệ thống; tham gia vào các chuyến bay thử nghiệm, kiểm tra, đánh giá, sửa đổi các sản phẩm thử nghiệm khi có vấn đề phát sinh; phân tích các dữ liệu, áp dụng các quy tắc khoa học và công nghệ để chế tạo máy bay, các bộ phận hợp thành và thiết bị hỗ trợ; giám sát việc lắp ráp, lắp đặt; ...</a:t>
            </a:r>
          </a:p>
          <a:p>
            <a:r>
              <a:rPr lang="vi-VN" sz="2400">
                <a:solidFill>
                  <a:srgbClr val="0000FF"/>
                </a:solidFill>
                <a:latin typeface="Times New Roman" panose="02020603050405020304" pitchFamily="18" charset="0"/>
                <a:cs typeface="Times New Roman" panose="02020603050405020304" pitchFamily="18" charset="0"/>
              </a:rPr>
              <a:t>- Em tự đánh giá bản thân có hứng thú, phù hợp với nghề thiết kế và trang trí nội thất</a:t>
            </a:r>
          </a:p>
        </p:txBody>
      </p:sp>
    </p:spTree>
    <p:extLst>
      <p:ext uri="{BB962C8B-B14F-4D97-AF65-F5344CB8AC3E}">
        <p14:creationId xmlns:p14="http://schemas.microsoft.com/office/powerpoint/2010/main" val="1317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7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Thiết kế cáp treo (Hình 18.1) là giải pháp cho vấn đề gì và mang lại những lợi ích gì?</a:t>
            </a:r>
          </a:p>
        </p:txBody>
      </p:sp>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9"/>
            <a:ext cx="2859264" cy="2196416"/>
          </a:xfrm>
          <a:prstGeom prst="rect">
            <a:avLst/>
          </a:prstGeom>
        </p:spPr>
      </p:pic>
      <p:pic>
        <p:nvPicPr>
          <p:cNvPr id="6" name="Picture 5"/>
          <p:cNvPicPr>
            <a:picLocks noChangeAspect="1"/>
          </p:cNvPicPr>
          <p:nvPr/>
        </p:nvPicPr>
        <p:blipFill>
          <a:blip r:embed="rId4"/>
          <a:stretch>
            <a:fillRect/>
          </a:stretch>
        </p:blipFill>
        <p:spPr>
          <a:xfrm>
            <a:off x="3108297" y="1526498"/>
            <a:ext cx="3181739" cy="2261732"/>
          </a:xfrm>
          <a:prstGeom prst="rect">
            <a:avLst/>
          </a:prstGeom>
        </p:spPr>
      </p:pic>
      <p:pic>
        <p:nvPicPr>
          <p:cNvPr id="8" name="Picture 7"/>
          <p:cNvPicPr>
            <a:picLocks noChangeAspect="1"/>
          </p:cNvPicPr>
          <p:nvPr/>
        </p:nvPicPr>
        <p:blipFill>
          <a:blip r:embed="rId5"/>
          <a:stretch>
            <a:fillRect/>
          </a:stretch>
        </p:blipFill>
        <p:spPr>
          <a:xfrm>
            <a:off x="6251510" y="1547183"/>
            <a:ext cx="2827176" cy="1979788"/>
          </a:xfrm>
          <a:prstGeom prst="rect">
            <a:avLst/>
          </a:prstGeom>
        </p:spPr>
      </p:pic>
      <p:pic>
        <p:nvPicPr>
          <p:cNvPr id="9" name="Picture 8"/>
          <p:cNvPicPr>
            <a:picLocks noChangeAspect="1"/>
          </p:cNvPicPr>
          <p:nvPr/>
        </p:nvPicPr>
        <p:blipFill>
          <a:blip r:embed="rId6"/>
          <a:stretch>
            <a:fillRect/>
          </a:stretch>
        </p:blipFill>
        <p:spPr>
          <a:xfrm>
            <a:off x="9187826" y="1526497"/>
            <a:ext cx="2793645" cy="2000474"/>
          </a:xfrm>
          <a:prstGeom prst="rect">
            <a:avLst/>
          </a:prstGeom>
        </p:spPr>
      </p:pic>
      <p:sp>
        <p:nvSpPr>
          <p:cNvPr id="10" name="TextBox 9"/>
          <p:cNvSpPr txBox="1"/>
          <p:nvPr/>
        </p:nvSpPr>
        <p:spPr>
          <a:xfrm>
            <a:off x="1167291" y="3808915"/>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394644" y="4798745"/>
            <a:ext cx="11790784" cy="1938992"/>
          </a:xfrm>
          <a:prstGeom prst="rect">
            <a:avLst/>
          </a:prstGeom>
        </p:spPr>
        <p:txBody>
          <a:bodyPr wrap="square">
            <a:spAutoFit/>
          </a:bodyPr>
          <a:lstStyle/>
          <a:p>
            <a:r>
              <a:rPr lang="vi-VN" sz="2000" b="1">
                <a:solidFill>
                  <a:srgbClr val="0000FF"/>
                </a:solidFill>
                <a:latin typeface="Times New Roman" panose="02020603050405020304" pitchFamily="18" charset="0"/>
                <a:cs typeface="Times New Roman" panose="02020603050405020304" pitchFamily="18" charset="0"/>
              </a:rPr>
              <a:t>1.</a:t>
            </a:r>
          </a:p>
          <a:p>
            <a:r>
              <a:rPr lang="vi-VN" sz="2000" b="1">
                <a:solidFill>
                  <a:srgbClr val="0000FF"/>
                </a:solidFill>
                <a:latin typeface="Times New Roman" panose="02020603050405020304" pitchFamily="18" charset="0"/>
                <a:cs typeface="Times New Roman" panose="02020603050405020304" pitchFamily="18" charset="0"/>
              </a:rPr>
              <a:t>a) → d) → b) → c).</a:t>
            </a:r>
          </a:p>
          <a:p>
            <a:r>
              <a:rPr lang="vi-VN" sz="2000" b="1">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000" b="1">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dirty="0" smtClean="0">
                <a:latin typeface="Times New Roman" panose="02020603050405020304" pitchFamily="18" charset="0"/>
                <a:cs typeface="Times New Roman" panose="02020603050405020304" pitchFamily="18" charset="0"/>
              </a:rPr>
              <a:t>1.</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
        <p:nvSpPr>
          <p:cNvPr id="2" name="Rectangle 1"/>
          <p:cNvSpPr/>
          <p:nvPr/>
        </p:nvSpPr>
        <p:spPr>
          <a:xfrm>
            <a:off x="2048106" y="2716459"/>
            <a:ext cx="9857947"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Ngành nghề liên quan đến thiết kế điện thoại:</a:t>
            </a:r>
          </a:p>
          <a:p>
            <a:r>
              <a:rPr lang="vi-VN" sz="2400">
                <a:solidFill>
                  <a:srgbClr val="0000FF"/>
                </a:solidFill>
                <a:latin typeface="Times New Roman" panose="02020603050405020304" pitchFamily="18" charset="0"/>
                <a:cs typeface="Times New Roman" panose="02020603050405020304" pitchFamily="18" charset="0"/>
              </a:rPr>
              <a:t>Kĩ sư điện tử, kĩ thuật viên kĩ thuật điện tử: Thiết kế mạch, hệ thống điện tử và linh kiện điện tử sử dụng trong điện thoại.</a:t>
            </a:r>
          </a:p>
          <a:p>
            <a:r>
              <a:rPr lang="vi-VN" sz="2400">
                <a:solidFill>
                  <a:srgbClr val="0000FF"/>
                </a:solidFill>
                <a:latin typeface="Times New Roman" panose="02020603050405020304" pitchFamily="18" charset="0"/>
                <a:cs typeface="Times New Roman" panose="02020603050405020304" pitchFamily="18" charset="0"/>
              </a:rPr>
              <a:t>Kĩ sư cơ khí, kĩ thuật viên kĩ thuật cơ khí: Thiết kế máy móc, công cụ phục vụ chế tạo linh kiện trong điện thoại.</a:t>
            </a:r>
          </a:p>
          <a:p>
            <a:r>
              <a:rPr lang="vi-VN" sz="2400">
                <a:solidFill>
                  <a:srgbClr val="0000FF"/>
                </a:solidFill>
                <a:latin typeface="Times New Roman" panose="02020603050405020304" pitchFamily="18" charset="0"/>
                <a:cs typeface="Times New Roman" panose="02020603050405020304" pitchFamily="18" charset="0"/>
              </a:rPr>
              <a:t>2. Sản phẩm: ti vi</a:t>
            </a:r>
          </a:p>
          <a:p>
            <a:r>
              <a:rPr lang="vi-VN" sz="2400">
                <a:solidFill>
                  <a:srgbClr val="0000FF"/>
                </a:solidFill>
                <a:latin typeface="Times New Roman" panose="02020603050405020304" pitchFamily="18" charset="0"/>
                <a:cs typeface="Times New Roman" panose="02020603050405020304" pitchFamily="18" charset="0"/>
              </a:rPr>
              <a:t>Lịch sử ra đời: từ năm 1920 đến nay</a:t>
            </a:r>
          </a:p>
          <a:p>
            <a:r>
              <a:rPr lang="vi-VN" sz="2400">
                <a:solidFill>
                  <a:srgbClr val="0000FF"/>
                </a:solidFill>
                <a:latin typeface="Times New Roman" panose="02020603050405020304" pitchFamily="18" charset="0"/>
                <a:cs typeface="Times New Roman" panose="02020603050405020304" pitchFamily="18" charset="0"/>
              </a:rPr>
              <a:t>+ Giai đoạn 1920: từ những chiếc radio có hình ảnh đến hình ảnh có màu</a:t>
            </a:r>
          </a:p>
          <a:p>
            <a:r>
              <a:rPr lang="vi-VN" sz="2400">
                <a:solidFill>
                  <a:srgbClr val="0000FF"/>
                </a:solidFill>
                <a:latin typeface="Times New Roman" panose="02020603050405020304" pitchFamily="18" charset="0"/>
                <a:cs typeface="Times New Roman" panose="02020603050405020304" pitchFamily="18" charset="0"/>
              </a:rPr>
              <a:t>+ Giai đoạn 1930: sản xuất và bán những chiếc ti vi đầu tiên</a:t>
            </a:r>
          </a:p>
          <a:p>
            <a:r>
              <a:rPr lang="vi-VN" sz="2400">
                <a:solidFill>
                  <a:srgbClr val="0000FF"/>
                </a:solidFill>
                <a:latin typeface="Times New Roman" panose="02020603050405020304" pitchFamily="18" charset="0"/>
                <a:cs typeface="Times New Roman" panose="02020603050405020304" pitchFamily="18" charset="0"/>
              </a:rPr>
              <a:t>+ Giai đoạn 1940: điều khiển từ xa có dây chỉ có chức năng phóng to hình ảnh</a:t>
            </a:r>
          </a:p>
        </p:txBody>
      </p:sp>
    </p:spTree>
    <p:extLst>
      <p:ext uri="{BB962C8B-B14F-4D97-AF65-F5344CB8AC3E}">
        <p14:creationId xmlns:p14="http://schemas.microsoft.com/office/powerpoint/2010/main" val="3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7522590" y="331820"/>
            <a:ext cx="3898618" cy="3108543"/>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Thiết kế cáp treo là giải pháp cho vấn đề di chuyển ở những nơi địa hình cao và gập ghềnh.</a:t>
            </a:r>
          </a:p>
          <a:p>
            <a:r>
              <a:rPr lang="vi-VN" sz="2800" dirty="0">
                <a:solidFill>
                  <a:srgbClr val="FF0000"/>
                </a:solidFill>
                <a:latin typeface="Times New Roman" panose="02020603050405020304" pitchFamily="18" charset="0"/>
                <a:cs typeface="Times New Roman" panose="02020603050405020304" pitchFamily="18" charset="0"/>
              </a:rPr>
              <a:t>Nó đem lại sự an toàn, tiện ích cũng như rút gọn thời gian di chuyển.</a:t>
            </a:r>
          </a:p>
        </p:txBody>
      </p:sp>
    </p:spTree>
    <p:extLst>
      <p:ext uri="{BB962C8B-B14F-4D97-AF65-F5344CB8AC3E}">
        <p14:creationId xmlns:p14="http://schemas.microsoft.com/office/powerpoint/2010/main" val="38109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6"/>
            <a:ext cx="8440156" cy="6503323"/>
          </a:xfrm>
          <a:prstGeom prst="rect">
            <a:avLst/>
          </a:prstGeom>
        </p:spPr>
      </p:pic>
    </p:spTree>
    <p:extLst>
      <p:ext uri="{BB962C8B-B14F-4D97-AF65-F5344CB8AC3E}">
        <p14:creationId xmlns:p14="http://schemas.microsoft.com/office/powerpoint/2010/main" val="3159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7"/>
            <a:ext cx="8440156" cy="3496174"/>
          </a:xfrm>
          <a:prstGeom prst="rect">
            <a:avLst/>
          </a:prstGeom>
        </p:spPr>
      </p:pic>
      <p:sp>
        <p:nvSpPr>
          <p:cNvPr id="2" name="Rectangle 1"/>
          <p:cNvSpPr/>
          <p:nvPr/>
        </p:nvSpPr>
        <p:spPr>
          <a:xfrm>
            <a:off x="597031" y="3962236"/>
            <a:ext cx="9725320"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240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2400">
                <a:solidFill>
                  <a:srgbClr val="FF0000"/>
                </a:solidFill>
                <a:latin typeface="Times New Roman" panose="02020603050405020304" pitchFamily="18" charset="0"/>
                <a:cs typeface="Times New Roman" panose="02020603050405020304" pitchFamily="18" charset="0"/>
              </a:rPr>
              <a:t>c.</a:t>
            </a:r>
          </a:p>
          <a:p>
            <a:r>
              <a:rPr lang="vi-VN" sz="240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240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2400">
                <a:solidFill>
                  <a:srgbClr val="FF0000"/>
                </a:solidFill>
                <a:latin typeface="Times New Roman" panose="02020603050405020304" pitchFamily="18" charset="0"/>
                <a:cs typeface="Times New Roman" panose="02020603050405020304" pitchFamily="18" charset="0"/>
              </a:rPr>
              <a:t>g. Thiết kế thang nước để đưa nước lên cao.</a:t>
            </a:r>
          </a:p>
        </p:txBody>
      </p:sp>
    </p:spTree>
    <p:extLst>
      <p:ext uri="{BB962C8B-B14F-4D97-AF65-F5344CB8AC3E}">
        <p14:creationId xmlns:p14="http://schemas.microsoft.com/office/powerpoint/2010/main" val="33119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2246769"/>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1.Mục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0" y="127510"/>
            <a:ext cx="6787593" cy="6113033"/>
          </a:xfrm>
          <a:prstGeom prst="rect">
            <a:avLst/>
          </a:prstGeom>
        </p:spPr>
      </p:pic>
      <p:sp>
        <p:nvSpPr>
          <p:cNvPr id="5" name="TextBox 4"/>
          <p:cNvSpPr txBox="1"/>
          <p:nvPr/>
        </p:nvSpPr>
        <p:spPr>
          <a:xfrm>
            <a:off x="659876" y="6315959"/>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409467" y="443060"/>
            <a:ext cx="4543721" cy="353943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1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1" y="127510"/>
            <a:ext cx="5618670" cy="6113033"/>
          </a:xfrm>
          <a:prstGeom prst="rect">
            <a:avLst/>
          </a:prstGeom>
        </p:spPr>
      </p:pic>
      <p:sp>
        <p:nvSpPr>
          <p:cNvPr id="5" name="TextBox 4"/>
          <p:cNvSpPr txBox="1"/>
          <p:nvPr/>
        </p:nvSpPr>
        <p:spPr>
          <a:xfrm>
            <a:off x="282803" y="6240543"/>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127510"/>
            <a:ext cx="5599522"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165130" y="2824223"/>
            <a:ext cx="5910605" cy="3785652"/>
          </a:xfrm>
          <a:prstGeom prst="rect">
            <a:avLst/>
          </a:prstGeom>
        </p:spPr>
        <p:txBody>
          <a:bodyPr wrap="square">
            <a:spAutoFit/>
          </a:bodyPr>
          <a:lstStyle/>
          <a:p>
            <a:r>
              <a:rPr lang="vi-VN"/>
              <a:t> </a:t>
            </a:r>
            <a:r>
              <a:rPr lang="vi-VN" sz="2000">
                <a:solidFill>
                  <a:srgbClr val="FF0000"/>
                </a:solidFill>
                <a:latin typeface="Times New Roman" panose="02020603050405020304" pitchFamily="18" charset="0"/>
                <a:cs typeface="Times New Roman" panose="02020603050405020304" pitchFamily="18" charset="0"/>
              </a:rPr>
              <a:t>1.Sản phẩm 1: điện thoại di động</a:t>
            </a:r>
          </a:p>
          <a:p>
            <a:r>
              <a:rPr lang="vi-VN" sz="2000">
                <a:solidFill>
                  <a:srgbClr val="FF0000"/>
                </a:solidFill>
                <a:latin typeface="Times New Roman" panose="02020603050405020304" pitchFamily="18" charset="0"/>
                <a:cs typeface="Times New Roman" panose="02020603050405020304" pitchFamily="18" charset="0"/>
              </a:rPr>
              <a:t>Sản phẩm đáp ứng nhu cầu liên lạc giữa các cá nhân trong khoảng cách xa, giải quyết việc liên lạc khẩn cấp và thay thế cho phương thức thư từ như ngày </a:t>
            </a:r>
            <a:r>
              <a:rPr lang="vi-VN" sz="2000" smtClean="0">
                <a:solidFill>
                  <a:srgbClr val="FF0000"/>
                </a:solidFill>
                <a:latin typeface="Times New Roman" panose="02020603050405020304" pitchFamily="18" charset="0"/>
                <a:cs typeface="Times New Roman" panose="02020603050405020304" pitchFamily="18" charset="0"/>
              </a:rPr>
              <a:t>xưa</a:t>
            </a:r>
            <a:r>
              <a:rPr lang="en-US" sz="2000" smtClean="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2: ấm siêu tốc</a:t>
            </a:r>
          </a:p>
          <a:p>
            <a:r>
              <a:rPr lang="vi-VN" sz="2000">
                <a:solidFill>
                  <a:srgbClr val="FF0000"/>
                </a:solidFill>
                <a:latin typeface="Times New Roman" panose="02020603050405020304" pitchFamily="18" charset="0"/>
                <a:cs typeface="Times New Roman" panose="02020603050405020304" pitchFamily="18" charset="0"/>
              </a:rPr>
              <a:t>Sản phẩm đáp ứng nhu cầu cần nước nóng trong thời gian ngắn, giải quyết những vấn đề trong việc thụ nước nóng và chỉ mất 3 </a:t>
            </a:r>
            <a:r>
              <a:rPr lang="vi-VN" sz="2000" smtClean="0">
                <a:solidFill>
                  <a:srgbClr val="FF0000"/>
                </a:solidFill>
                <a:latin typeface="Times New Roman" panose="02020603050405020304" pitchFamily="18" charset="0"/>
                <a:cs typeface="Times New Roman" panose="02020603050405020304" pitchFamily="18" charset="0"/>
              </a:rPr>
              <a:t>phút</a:t>
            </a:r>
            <a:r>
              <a:rPr lang="en-US" sz="2000" smtClean="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3: điều hoà</a:t>
            </a:r>
          </a:p>
          <a:p>
            <a:r>
              <a:rPr lang="vi-VN" sz="2000">
                <a:solidFill>
                  <a:srgbClr val="FF0000"/>
                </a:solidFill>
                <a:latin typeface="Times New Roman" panose="02020603050405020304" pitchFamily="18" charset="0"/>
                <a:cs typeface="Times New Roman" panose="02020603050405020304" pitchFamily="18" charset="0"/>
              </a:rPr>
              <a:t>Sản phẩm đáp ứng nhu cầu vấn đề nhiệt độ/thời tiết khắc nghiệt, giải quyết những vấn đề: nhiệt độ cao gây nóng trong mùa hè, nhiệt độ thấp lạnh trong mùa </a:t>
            </a:r>
            <a:r>
              <a:rPr lang="vi-VN" sz="2000" smtClean="0">
                <a:solidFill>
                  <a:srgbClr val="FF0000"/>
                </a:solidFill>
                <a:latin typeface="Times New Roman" panose="02020603050405020304" pitchFamily="18" charset="0"/>
                <a:cs typeface="Times New Roman" panose="02020603050405020304" pitchFamily="18" charset="0"/>
              </a:rPr>
              <a:t>đông</a:t>
            </a:r>
            <a:r>
              <a:rPr lang="en-US" smtClean="0"/>
              <a:t>.</a:t>
            </a:r>
            <a:endParaRPr lang="vi-VN"/>
          </a:p>
        </p:txBody>
      </p:sp>
    </p:spTree>
    <p:extLst>
      <p:ext uri="{BB962C8B-B14F-4D97-AF65-F5344CB8AC3E}">
        <p14:creationId xmlns:p14="http://schemas.microsoft.com/office/powerpoint/2010/main" val="35397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6867" y="201660"/>
            <a:ext cx="2865748" cy="612475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a:t>
            </a:r>
            <a:r>
              <a:rPr lang="en-US" sz="2800" b="1" smtClean="0">
                <a:latin typeface="Times New Roman" panose="02020603050405020304" pitchFamily="18" charset="0"/>
                <a:cs typeface="Times New Roman" panose="02020603050405020304" pitchFamily="18" charset="0"/>
              </a:rPr>
              <a:t>bên </a:t>
            </a:r>
            <a:r>
              <a:rPr lang="vi-VN" sz="2800" b="1" smtClean="0">
                <a:latin typeface="Times New Roman" panose="02020603050405020304" pitchFamily="18" charset="0"/>
                <a:cs typeface="Times New Roman" panose="02020603050405020304" pitchFamily="18" charset="0"/>
              </a:rPr>
              <a:t>và </a:t>
            </a:r>
            <a:r>
              <a:rPr lang="vi-VN" sz="2800" b="1">
                <a:latin typeface="Times New Roman" panose="02020603050405020304" pitchFamily="18" charset="0"/>
                <a:cs typeface="Times New Roman" panose="02020603050405020304" pitchFamily="18" charset="0"/>
              </a:rPr>
              <a:t>cho biết:</a:t>
            </a:r>
          </a:p>
          <a:p>
            <a:r>
              <a:rPr lang="vi-VN" sz="2800" b="1">
                <a:latin typeface="Times New Roman" panose="02020603050405020304" pitchFamily="18" charset="0"/>
                <a:cs typeface="Times New Roman" panose="02020603050405020304" pitchFamily="18" charset="0"/>
              </a:rPr>
              <a:t>a. Đặc điểm của ti vi qua các thời kì.</a:t>
            </a:r>
          </a:p>
          <a:p>
            <a:r>
              <a:rPr lang="vi-VN" sz="2800" b="1">
                <a:latin typeface="Times New Roman" panose="02020603050405020304" pitchFamily="18" charset="0"/>
                <a:cs typeface="Times New Roman" panose="02020603050405020304" pitchFamily="18" charset="0"/>
              </a:rPr>
              <a:t>b. Thiết kế kĩ thuật đóng vai trò như thế nào trong sự phát triển của sản phẩm này?</a:t>
            </a:r>
          </a:p>
          <a:p>
            <a:r>
              <a:rPr lang="vi-VN" sz="2800" b="1">
                <a:latin typeface="Times New Roman" panose="02020603050405020304" pitchFamily="18" charset="0"/>
                <a:cs typeface="Times New Roman" panose="02020603050405020304" pitchFamily="18" charset="0"/>
              </a:rPr>
              <a:t>c. Công nghệ đã thay đổi như thế nào?</a:t>
            </a:r>
          </a:p>
        </p:txBody>
      </p:sp>
      <p:pic>
        <p:nvPicPr>
          <p:cNvPr id="5" name="Picture 4"/>
          <p:cNvPicPr>
            <a:picLocks noChangeAspect="1"/>
          </p:cNvPicPr>
          <p:nvPr/>
        </p:nvPicPr>
        <p:blipFill>
          <a:blip r:embed="rId2"/>
          <a:stretch>
            <a:fillRect/>
          </a:stretch>
        </p:blipFill>
        <p:spPr>
          <a:xfrm>
            <a:off x="288046" y="75415"/>
            <a:ext cx="4331088"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703975" y="75416"/>
            <a:ext cx="408180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856322" y="3912123"/>
            <a:ext cx="4279769" cy="2300139"/>
          </a:xfrm>
          <a:prstGeom prst="rect">
            <a:avLst/>
          </a:prstGeom>
        </p:spPr>
      </p:pic>
      <p:sp>
        <p:nvSpPr>
          <p:cNvPr id="10" name="TextBox 9"/>
          <p:cNvSpPr txBox="1"/>
          <p:nvPr/>
        </p:nvSpPr>
        <p:spPr>
          <a:xfrm>
            <a:off x="2455680" y="6212262"/>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9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1517</TotalTime>
  <Words>2846</Words>
  <Application>Microsoft Office PowerPoint</Application>
  <PresentationFormat>Widescreen</PresentationFormat>
  <Paragraphs>165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LENOVO</cp:lastModifiedBy>
  <cp:revision>146</cp:revision>
  <dcterms:created xsi:type="dcterms:W3CDTF">2023-06-21T22:05:51Z</dcterms:created>
  <dcterms:modified xsi:type="dcterms:W3CDTF">2025-03-20T16:46:14Z</dcterms:modified>
</cp:coreProperties>
</file>