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sldIdLst>
    <p:sldId id="642" r:id="rId2"/>
    <p:sldId id="256" r:id="rId3"/>
    <p:sldId id="257" r:id="rId4"/>
    <p:sldId id="258" r:id="rId5"/>
    <p:sldId id="265" r:id="rId6"/>
    <p:sldId id="619" r:id="rId7"/>
    <p:sldId id="621" r:id="rId8"/>
    <p:sldId id="260" r:id="rId9"/>
    <p:sldId id="261" r:id="rId10"/>
    <p:sldId id="617" r:id="rId11"/>
    <p:sldId id="262" r:id="rId12"/>
    <p:sldId id="618" r:id="rId13"/>
    <p:sldId id="263" r:id="rId14"/>
    <p:sldId id="622" r:id="rId15"/>
    <p:sldId id="639" r:id="rId16"/>
    <p:sldId id="640" r:id="rId17"/>
    <p:sldId id="641" r:id="rId18"/>
    <p:sldId id="394" r:id="rId19"/>
    <p:sldId id="405" r:id="rId20"/>
    <p:sldId id="407" r:id="rId21"/>
    <p:sldId id="313" r:id="rId22"/>
    <p:sldId id="314" r:id="rId23"/>
    <p:sldId id="317" r:id="rId24"/>
    <p:sldId id="408" r:id="rId25"/>
    <p:sldId id="320" r:id="rId26"/>
    <p:sldId id="358" r:id="rId27"/>
    <p:sldId id="322" r:id="rId28"/>
    <p:sldId id="395" r:id="rId29"/>
    <p:sldId id="406" r:id="rId30"/>
    <p:sldId id="409" r:id="rId31"/>
    <p:sldId id="410" r:id="rId32"/>
    <p:sldId id="418" r:id="rId33"/>
    <p:sldId id="332" r:id="rId34"/>
    <p:sldId id="419" r:id="rId35"/>
    <p:sldId id="316" r:id="rId36"/>
    <p:sldId id="399" r:id="rId37"/>
    <p:sldId id="318" r:id="rId38"/>
    <p:sldId id="400" r:id="rId39"/>
    <p:sldId id="328" r:id="rId40"/>
    <p:sldId id="623" r:id="rId41"/>
    <p:sldId id="420" r:id="rId42"/>
    <p:sldId id="413" r:id="rId43"/>
    <p:sldId id="422" r:id="rId44"/>
    <p:sldId id="423" r:id="rId45"/>
    <p:sldId id="378" r:id="rId46"/>
    <p:sldId id="414" r:id="rId47"/>
    <p:sldId id="624" r:id="rId48"/>
    <p:sldId id="415" r:id="rId49"/>
    <p:sldId id="424" r:id="rId50"/>
    <p:sldId id="614" r:id="rId51"/>
    <p:sldId id="626" r:id="rId52"/>
    <p:sldId id="628" r:id="rId53"/>
    <p:sldId id="629" r:id="rId54"/>
    <p:sldId id="630" r:id="rId55"/>
    <p:sldId id="631" r:id="rId56"/>
    <p:sldId id="635" r:id="rId57"/>
    <p:sldId id="634" r:id="rId58"/>
    <p:sldId id="633" r:id="rId59"/>
    <p:sldId id="632" r:id="rId60"/>
    <p:sldId id="637" r:id="rId61"/>
    <p:sldId id="616" r:id="rId62"/>
    <p:sldId id="310" r:id="rId6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Kiểu Trung bình 2 - Màu chủ đề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38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B986A-F473-42D3-BE7A-020F41EA8E41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708682-3142-45AE-B2EB-54632CB66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03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c. Dịch vụ</a:t>
            </a:r>
          </a:p>
        </p:txBody>
      </p:sp>
    </p:spTree>
    <p:extLst>
      <p:ext uri="{BB962C8B-B14F-4D97-AF65-F5344CB8AC3E}">
        <p14:creationId xmlns:p14="http://schemas.microsoft.com/office/powerpoint/2010/main" val="1697422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63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3EC3-535A-46E8-8387-B9728DBD05F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90BCD75-B666-4A30-B898-E78559432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391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3EC3-535A-46E8-8387-B9728DBD05F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90BCD75-B666-4A30-B898-E78559432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500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3EC3-535A-46E8-8387-B9728DBD05F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90BCD75-B666-4A30-B898-E78559432F2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1398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3EC3-535A-46E8-8387-B9728DBD05F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90BCD75-B666-4A30-B898-E78559432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86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3EC3-535A-46E8-8387-B9728DBD05F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90BCD75-B666-4A30-B898-E78559432F28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4790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Đúng hoặc S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3EC3-535A-46E8-8387-B9728DBD05F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90BCD75-B666-4A30-B898-E78559432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2221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3EC3-535A-46E8-8387-B9728DBD05F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CD75-B666-4A30-B898-E78559432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883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3EC3-535A-46E8-8387-B9728DBD05F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CD75-B666-4A30-B898-E78559432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993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"/>
          <p:cNvPicPr preferRelativeResize="0"/>
          <p:nvPr/>
        </p:nvPicPr>
        <p:blipFill rotWithShape="1">
          <a:blip r:embed="rId2"/>
          <a:srcRect l="246" t="34980" r="1007" b="751"/>
          <a:stretch>
            <a:fillRect/>
          </a:stretch>
        </p:blipFill>
        <p:spPr>
          <a:xfrm flipH="1"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960000" y="3422400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1123735" y="2135167"/>
            <a:ext cx="1616800" cy="112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960000" y="4426033"/>
            <a:ext cx="67568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2" name="Google Shape;22;p3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-1086932" flipH="1">
            <a:off x="8666421" y="256503"/>
            <a:ext cx="771767" cy="925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3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2830997">
            <a:off x="203329" y="5162036"/>
            <a:ext cx="792079" cy="90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2830997">
            <a:off x="11196595" y="5688519"/>
            <a:ext cx="792079" cy="9003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985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3EC3-535A-46E8-8387-B9728DBD05F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CD75-B666-4A30-B898-E78559432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604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3EC3-535A-46E8-8387-B9728DBD05F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90BCD75-B666-4A30-B898-E78559432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609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3EC3-535A-46E8-8387-B9728DBD05F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90BCD75-B666-4A30-B898-E78559432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36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3EC3-535A-46E8-8387-B9728DBD05F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90BCD75-B666-4A30-B898-E78559432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850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3EC3-535A-46E8-8387-B9728DBD05F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CD75-B666-4A30-B898-E78559432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01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3EC3-535A-46E8-8387-B9728DBD05F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CD75-B666-4A30-B898-E78559432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957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3EC3-535A-46E8-8387-B9728DBD05F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CD75-B666-4A30-B898-E78559432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91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3EC3-535A-46E8-8387-B9728DBD05F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90BCD75-B666-4A30-B898-E78559432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03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63EC3-535A-46E8-8387-B9728DBD05F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90BCD75-B666-4A30-B898-E78559432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446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svg"/><Relationship Id="rId9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zUOBDRHlUTI?si=Kqg1C8dzkVhtM-Gq" TargetMode="External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svg"/><Relationship Id="rId7" Type="http://schemas.openxmlformats.org/officeDocument/2006/relationships/image" Target="../media/image82.svg"/><Relationship Id="rId12" Type="http://schemas.openxmlformats.org/officeDocument/2006/relationships/image" Target="../media/image87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6.gif"/><Relationship Id="rId5" Type="http://schemas.openxmlformats.org/officeDocument/2006/relationships/image" Target="../media/image80.sv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A61A5F-6C25-4204-B325-C1AEDE731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52274" y="1816803"/>
            <a:ext cx="76294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00FF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00FF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00FF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VÙNG ĐÔNG NAM BỘ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dirty="0">
              <a:ln w="6600">
                <a:solidFill>
                  <a:srgbClr val="0000FF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6600">
                <a:solidFill>
                  <a:srgbClr val="0000FF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ln w="6600">
                  <a:solidFill>
                    <a:srgbClr val="0000FF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4000" b="1" dirty="0">
                <a:ln w="6600">
                  <a:solidFill>
                    <a:srgbClr val="0000FF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Nguyễn </a:t>
            </a:r>
            <a:r>
              <a:rPr lang="en-US" sz="4000" b="1" dirty="0" err="1">
                <a:ln w="6600">
                  <a:solidFill>
                    <a:srgbClr val="0000FF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dirty="0">
                <a:ln w="6600">
                  <a:solidFill>
                    <a:srgbClr val="0000FF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Hoàng Mai</a:t>
            </a:r>
            <a:endParaRPr kumimoji="0" lang="en-US" sz="4000" b="0" i="0" u="none" strike="noStrike" kern="1200" cap="none" spc="0" normalizeH="0" baseline="0" noProof="0" dirty="0">
              <a:ln w="6600">
                <a:solidFill>
                  <a:srgbClr val="0000FF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44288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3E6B4B97-2691-0382-B458-8FBC73F06C64}"/>
              </a:ext>
            </a:extLst>
          </p:cNvPr>
          <p:cNvSpPr/>
          <p:nvPr/>
        </p:nvSpPr>
        <p:spPr>
          <a:xfrm>
            <a:off x="277021" y="3851625"/>
            <a:ext cx="5423770" cy="31315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cạnh</a:t>
            </a:r>
            <a:r>
              <a:rPr lang="en-US" sz="28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thuận</a:t>
            </a:r>
            <a:r>
              <a:rPr lang="en-US" sz="28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lợi</a:t>
            </a:r>
            <a:r>
              <a:rPr lang="en-US" sz="28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điều</a:t>
            </a:r>
            <a:r>
              <a:rPr lang="en-US" sz="28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kiện</a:t>
            </a:r>
            <a:r>
              <a:rPr lang="en-US" sz="28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nhiên</a:t>
            </a:r>
            <a:r>
              <a:rPr lang="en-US" sz="28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tài</a:t>
            </a:r>
            <a:r>
              <a:rPr lang="en-US" sz="28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thiên</a:t>
            </a:r>
            <a:r>
              <a:rPr lang="en-US" sz="28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nhiên</a:t>
            </a:r>
            <a:r>
              <a:rPr lang="en-US" sz="28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Đông</a:t>
            </a:r>
            <a:r>
              <a:rPr lang="en-US" sz="28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Nam </a:t>
            </a:r>
            <a:r>
              <a:rPr lang="en-US" sz="28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Bộ</a:t>
            </a:r>
            <a:r>
              <a:rPr lang="en-US" sz="28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còn</a:t>
            </a:r>
            <a:r>
              <a:rPr lang="en-US" sz="28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gặp</a:t>
            </a:r>
            <a:r>
              <a:rPr lang="en-US" sz="28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khó</a:t>
            </a:r>
            <a:r>
              <a:rPr lang="en-US" sz="28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khăn</a:t>
            </a:r>
            <a:r>
              <a:rPr lang="en-US" sz="28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?</a:t>
            </a: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4210FC60-97D6-FA14-1FE2-7BDA3D9B36F9}"/>
              </a:ext>
            </a:extLst>
          </p:cNvPr>
          <p:cNvSpPr/>
          <p:nvPr/>
        </p:nvSpPr>
        <p:spPr>
          <a:xfrm>
            <a:off x="146137" y="0"/>
            <a:ext cx="5949863" cy="3429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</a:t>
            </a:r>
            <a:r>
              <a:rPr lang="en-US" sz="32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32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32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32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cường</a:t>
            </a:r>
            <a:r>
              <a:rPr lang="en-US" sz="32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32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nhập</a:t>
            </a:r>
            <a:r>
              <a:rPr lang="en-US" sz="32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mặn</a:t>
            </a:r>
            <a:r>
              <a:rPr lang="en-US" sz="32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sz="32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32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khoáng</a:t>
            </a:r>
            <a:r>
              <a:rPr lang="en-US" sz="32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,...</a:t>
            </a:r>
            <a:endParaRPr lang="en-US" sz="3200" dirty="0"/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5D0A038B-F9C7-7F8E-29FD-E42045365B65}"/>
              </a:ext>
            </a:extLst>
          </p:cNvPr>
          <p:cNvSpPr/>
          <p:nvPr/>
        </p:nvSpPr>
        <p:spPr>
          <a:xfrm>
            <a:off x="6096000" y="0"/>
            <a:ext cx="6096001" cy="572439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E2243EF-F020-9AB1-5F40-CE4CA05ABA7B}"/>
              </a:ext>
            </a:extLst>
          </p:cNvPr>
          <p:cNvSpPr txBox="1"/>
          <p:nvPr/>
        </p:nvSpPr>
        <p:spPr>
          <a:xfrm>
            <a:off x="5965372" y="5724395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Nắng</a:t>
            </a:r>
            <a:r>
              <a:rPr lang="en-US" sz="2400" dirty="0"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nóng</a:t>
            </a:r>
            <a:r>
              <a:rPr lang="en-US" sz="2400" dirty="0"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kéo</a:t>
            </a:r>
            <a:r>
              <a:rPr lang="en-US" sz="2400" dirty="0"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dài</a:t>
            </a:r>
            <a:r>
              <a:rPr lang="en-US" sz="2400" dirty="0"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làm</a:t>
            </a:r>
            <a:r>
              <a:rPr lang="en-US" sz="2400" dirty="0"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nhiều</a:t>
            </a:r>
            <a:r>
              <a:rPr lang="en-US" sz="2400" dirty="0"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cây</a:t>
            </a:r>
            <a:r>
              <a:rPr lang="en-US" sz="2400" dirty="0"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trồng</a:t>
            </a:r>
            <a:r>
              <a:rPr lang="en-US" sz="2400" dirty="0"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ở </a:t>
            </a:r>
            <a:r>
              <a:rPr lang="en-US" sz="2400" dirty="0" err="1"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Định</a:t>
            </a:r>
            <a:r>
              <a:rPr lang="en-US" sz="2400" dirty="0"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Quán</a:t>
            </a:r>
            <a:r>
              <a:rPr lang="en-US" sz="2400" dirty="0"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– </a:t>
            </a:r>
            <a:r>
              <a:rPr lang="en-US" sz="2400" dirty="0" err="1"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Đồng</a:t>
            </a:r>
            <a:r>
              <a:rPr lang="en-US" sz="2400" dirty="0"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Nai </a:t>
            </a:r>
            <a:r>
              <a:rPr lang="en-US" sz="2400" dirty="0" err="1"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có</a:t>
            </a:r>
            <a:r>
              <a:rPr lang="en-US" sz="2400" dirty="0"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nguy</a:t>
            </a:r>
            <a:r>
              <a:rPr lang="en-US" sz="2400" dirty="0"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cơ</a:t>
            </a:r>
            <a:r>
              <a:rPr lang="en-US" sz="2400" dirty="0"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chết</a:t>
            </a:r>
            <a:r>
              <a:rPr lang="en-US" sz="2400" dirty="0"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khô</a:t>
            </a:r>
            <a:endParaRPr lang="en-US" sz="2400" dirty="0"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48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E4FEBC83-0264-FE90-3882-18F53BF0D880}"/>
              </a:ext>
            </a:extLst>
          </p:cNvPr>
          <p:cNvSpPr/>
          <p:nvPr/>
        </p:nvSpPr>
        <p:spPr>
          <a:xfrm>
            <a:off x="0" y="-1"/>
            <a:ext cx="6096000" cy="9890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E812F74-FC44-2007-0D4A-4F2E283F2C75}"/>
              </a:ext>
            </a:extLst>
          </p:cNvPr>
          <p:cNvSpPr txBox="1"/>
          <p:nvPr/>
        </p:nvSpPr>
        <p:spPr>
          <a:xfrm>
            <a:off x="1606527" y="889000"/>
            <a:ext cx="9857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Thực</a:t>
            </a:r>
            <a:r>
              <a:rPr lang="en-US" sz="3200" b="1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3200" b="1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hiện</a:t>
            </a:r>
            <a:r>
              <a:rPr lang="en-US" sz="3200" b="1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3200" b="1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kĩ</a:t>
            </a:r>
            <a:r>
              <a:rPr lang="en-US" sz="3200" b="1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3200" b="1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thuật</a:t>
            </a:r>
            <a:r>
              <a:rPr lang="en-US" sz="3200" b="1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3200" b="1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lẩu</a:t>
            </a:r>
            <a:r>
              <a:rPr lang="en-US" sz="3200" b="1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3200" b="1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băng</a:t>
            </a:r>
            <a:r>
              <a:rPr lang="en-US" sz="3200" b="1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3200" b="1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chuyền</a:t>
            </a:r>
            <a:endParaRPr lang="en-US" sz="3200" b="1" dirty="0">
              <a:latin typeface="#9Slide03 Arima Madurai Light" panose="00000400000000000000" pitchFamily="2" charset="0"/>
              <a:cs typeface="#9Slide03 Arima Madurai Light" panose="00000400000000000000" pitchFamily="2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3C5F13B9-BD72-50E4-1FCB-D2AFE06929C3}"/>
              </a:ext>
            </a:extLst>
          </p:cNvPr>
          <p:cNvSpPr/>
          <p:nvPr/>
        </p:nvSpPr>
        <p:spPr>
          <a:xfrm>
            <a:off x="906050" y="1473775"/>
            <a:ext cx="2242159" cy="4717215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Nhiệm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vụ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1:Hs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việc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cá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trả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lời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lần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lượt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hỏi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giáo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viên</a:t>
            </a:r>
            <a:endParaRPr lang="en-US" sz="2400" dirty="0">
              <a:solidFill>
                <a:schemeClr val="tx1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  <a:p>
            <a:pPr algn="ctr"/>
            <a:endParaRPr lang="en-US" dirty="0"/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9B761B1D-5BAE-2873-A0C0-AB866F53603A}"/>
              </a:ext>
            </a:extLst>
          </p:cNvPr>
          <p:cNvSpPr/>
          <p:nvPr/>
        </p:nvSpPr>
        <p:spPr>
          <a:xfrm>
            <a:off x="4739014" y="1473775"/>
            <a:ext cx="2242159" cy="4717215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Nhiệm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vụ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2:Hs di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chuyển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lần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lượt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theo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hiệu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lệnh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Giáo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trao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đổi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cặp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đôi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đối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diện</a:t>
            </a:r>
            <a:endParaRPr lang="en-US" sz="2400" dirty="0">
              <a:solidFill>
                <a:schemeClr val="tx1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  <a:p>
            <a:pPr algn="ctr"/>
            <a:endParaRPr lang="en-US" dirty="0"/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BCF1CD97-C653-31E0-DF63-24125D8F4253}"/>
              </a:ext>
            </a:extLst>
          </p:cNvPr>
          <p:cNvSpPr/>
          <p:nvPr/>
        </p:nvSpPr>
        <p:spPr>
          <a:xfrm>
            <a:off x="8571978" y="1473775"/>
            <a:ext cx="2242159" cy="4805727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Nhiệm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vụ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3:Giáo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gọi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bất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kì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trả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lời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hỏi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Khen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thưởng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cặp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đôi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cùng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tìm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trả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lời</a:t>
            </a:r>
            <a:r>
              <a:rPr lang="en-US" sz="2400" dirty="0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đúng</a:t>
            </a:r>
            <a:endParaRPr lang="en-US" sz="2400" dirty="0">
              <a:solidFill>
                <a:schemeClr val="tx1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20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êu đề 1">
            <a:extLst>
              <a:ext uri="{FF2B5EF4-FFF2-40B4-BE49-F238E27FC236}">
                <a16:creationId xmlns:a16="http://schemas.microsoft.com/office/drawing/2014/main" id="{A7B550E1-265D-A945-1931-EFC3956F05F1}"/>
              </a:ext>
            </a:extLst>
          </p:cNvPr>
          <p:cNvSpPr txBox="1">
            <a:spLocks/>
          </p:cNvSpPr>
          <p:nvPr/>
        </p:nvSpPr>
        <p:spPr>
          <a:xfrm>
            <a:off x="1467631" y="112734"/>
            <a:ext cx="10108507" cy="890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iêu đề 1">
            <a:extLst>
              <a:ext uri="{FF2B5EF4-FFF2-40B4-BE49-F238E27FC236}">
                <a16:creationId xmlns:a16="http://schemas.microsoft.com/office/drawing/2014/main" id="{8E32E6C8-9C63-4494-D71D-17454E04CE88}"/>
              </a:ext>
            </a:extLst>
          </p:cNvPr>
          <p:cNvSpPr txBox="1">
            <a:spLocks/>
          </p:cNvSpPr>
          <p:nvPr/>
        </p:nvSpPr>
        <p:spPr>
          <a:xfrm>
            <a:off x="1397696" y="1144701"/>
            <a:ext cx="10018736" cy="7985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5" name="Tiêu đề 1">
            <a:extLst>
              <a:ext uri="{FF2B5EF4-FFF2-40B4-BE49-F238E27FC236}">
                <a16:creationId xmlns:a16="http://schemas.microsoft.com/office/drawing/2014/main" id="{EF30C2C4-B438-B23C-FB42-6877769BBB1C}"/>
              </a:ext>
            </a:extLst>
          </p:cNvPr>
          <p:cNvSpPr txBox="1">
            <a:spLocks/>
          </p:cNvSpPr>
          <p:nvPr/>
        </p:nvSpPr>
        <p:spPr>
          <a:xfrm>
            <a:off x="1397696" y="1823670"/>
            <a:ext cx="10108507" cy="7004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iêu đề 1">
            <a:extLst>
              <a:ext uri="{FF2B5EF4-FFF2-40B4-BE49-F238E27FC236}">
                <a16:creationId xmlns:a16="http://schemas.microsoft.com/office/drawing/2014/main" id="{3662BB7D-1EFE-8802-9850-84A1396B68C6}"/>
              </a:ext>
            </a:extLst>
          </p:cNvPr>
          <p:cNvSpPr txBox="1">
            <a:spLocks/>
          </p:cNvSpPr>
          <p:nvPr/>
        </p:nvSpPr>
        <p:spPr>
          <a:xfrm>
            <a:off x="1467631" y="3026951"/>
            <a:ext cx="10647123" cy="8157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002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FDB4AC53-47F4-32A7-8E63-EB1938FF6041}"/>
              </a:ext>
            </a:extLst>
          </p:cNvPr>
          <p:cNvSpPr/>
          <p:nvPr/>
        </p:nvSpPr>
        <p:spPr>
          <a:xfrm>
            <a:off x="1020869" y="1118871"/>
            <a:ext cx="594988" cy="688933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D14486DE-2BF7-6186-1104-CD105F3C928E}"/>
              </a:ext>
            </a:extLst>
          </p:cNvPr>
          <p:cNvSpPr/>
          <p:nvPr/>
        </p:nvSpPr>
        <p:spPr>
          <a:xfrm>
            <a:off x="328808" y="2131061"/>
            <a:ext cx="1979112" cy="92134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QUY MÔ</a:t>
            </a:r>
          </a:p>
        </p:txBody>
      </p:sp>
      <p:pic>
        <p:nvPicPr>
          <p:cNvPr id="7" name="Đồ họa 6" descr="Bar graph with upward trend with solid fill">
            <a:extLst>
              <a:ext uri="{FF2B5EF4-FFF2-40B4-BE49-F238E27FC236}">
                <a16:creationId xmlns:a16="http://schemas.microsoft.com/office/drawing/2014/main" id="{35EC402E-34F5-D4B9-14F7-10841A12F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1164" y="3584930"/>
            <a:ext cx="914400" cy="914400"/>
          </a:xfrm>
          <a:prstGeom prst="rect">
            <a:avLst/>
          </a:prstGeom>
        </p:spPr>
      </p:pic>
      <p:sp>
        <p:nvSpPr>
          <p:cNvPr id="8" name="Mũi tên: Phải 7">
            <a:extLst>
              <a:ext uri="{FF2B5EF4-FFF2-40B4-BE49-F238E27FC236}">
                <a16:creationId xmlns:a16="http://schemas.microsoft.com/office/drawing/2014/main" id="{DF459E40-E02A-AC44-70D0-51C77F06A31A}"/>
              </a:ext>
            </a:extLst>
          </p:cNvPr>
          <p:cNvSpPr/>
          <p:nvPr/>
        </p:nvSpPr>
        <p:spPr>
          <a:xfrm>
            <a:off x="2486416" y="2441671"/>
            <a:ext cx="244259" cy="5325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ũi tên: Xuống 8">
            <a:extLst>
              <a:ext uri="{FF2B5EF4-FFF2-40B4-BE49-F238E27FC236}">
                <a16:creationId xmlns:a16="http://schemas.microsoft.com/office/drawing/2014/main" id="{4162ED63-21F3-D2FF-5276-FB63B931184C}"/>
              </a:ext>
            </a:extLst>
          </p:cNvPr>
          <p:cNvSpPr/>
          <p:nvPr/>
        </p:nvSpPr>
        <p:spPr>
          <a:xfrm>
            <a:off x="1147697" y="3212753"/>
            <a:ext cx="341333" cy="43249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D5604A51-3713-764B-75C2-AEEE0338F277}"/>
              </a:ext>
            </a:extLst>
          </p:cNvPr>
          <p:cNvSpPr/>
          <p:nvPr/>
        </p:nvSpPr>
        <p:spPr>
          <a:xfrm>
            <a:off x="356990" y="4726939"/>
            <a:ext cx="2094978" cy="1786595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Girl ">
            <a:extLst>
              <a:ext uri="{FF2B5EF4-FFF2-40B4-BE49-F238E27FC236}">
                <a16:creationId xmlns:a16="http://schemas.microsoft.com/office/drawing/2014/main" id="{DF68E3AA-2B92-8EF1-EB3E-285C61B8F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604" y="1240858"/>
            <a:ext cx="709808" cy="70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CE9534EB-40C4-C07F-F5B0-FE11292606E6}"/>
              </a:ext>
            </a:extLst>
          </p:cNvPr>
          <p:cNvSpPr/>
          <p:nvPr/>
        </p:nvSpPr>
        <p:spPr>
          <a:xfrm>
            <a:off x="3194137" y="2131061"/>
            <a:ext cx="1979112" cy="92134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CƠ CẤU</a:t>
            </a:r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2C1EFF6C-2FDA-DF79-960D-44F5C89A1C4F}"/>
              </a:ext>
            </a:extLst>
          </p:cNvPr>
          <p:cNvSpPr/>
          <p:nvPr/>
        </p:nvSpPr>
        <p:spPr>
          <a:xfrm>
            <a:off x="2962405" y="4726939"/>
            <a:ext cx="2094978" cy="1786595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ũi tên: Xuống 12">
            <a:extLst>
              <a:ext uri="{FF2B5EF4-FFF2-40B4-BE49-F238E27FC236}">
                <a16:creationId xmlns:a16="http://schemas.microsoft.com/office/drawing/2014/main" id="{18889524-8C60-E0DF-FD53-35946322795F}"/>
              </a:ext>
            </a:extLst>
          </p:cNvPr>
          <p:cNvSpPr/>
          <p:nvPr/>
        </p:nvSpPr>
        <p:spPr>
          <a:xfrm>
            <a:off x="3869500" y="3152436"/>
            <a:ext cx="341333" cy="43249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Đồ họa 14" descr="Aspiration with solid fill">
            <a:extLst>
              <a:ext uri="{FF2B5EF4-FFF2-40B4-BE49-F238E27FC236}">
                <a16:creationId xmlns:a16="http://schemas.microsoft.com/office/drawing/2014/main" id="{18927F36-07DD-B7E8-18E7-CAAB2A56E6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52694" y="3684964"/>
            <a:ext cx="914400" cy="914400"/>
          </a:xfrm>
          <a:prstGeom prst="rect">
            <a:avLst/>
          </a:prstGeom>
        </p:spPr>
      </p:pic>
      <p:sp>
        <p:nvSpPr>
          <p:cNvPr id="16" name="Mũi tên: Phải 15">
            <a:extLst>
              <a:ext uri="{FF2B5EF4-FFF2-40B4-BE49-F238E27FC236}">
                <a16:creationId xmlns:a16="http://schemas.microsoft.com/office/drawing/2014/main" id="{7DE2CA5C-CF57-1069-660B-B7F51F302C94}"/>
              </a:ext>
            </a:extLst>
          </p:cNvPr>
          <p:cNvSpPr/>
          <p:nvPr/>
        </p:nvSpPr>
        <p:spPr>
          <a:xfrm>
            <a:off x="5269282" y="2441671"/>
            <a:ext cx="244259" cy="5325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B4427BED-4B60-77B8-3815-5DD1C273713A}"/>
              </a:ext>
            </a:extLst>
          </p:cNvPr>
          <p:cNvSpPr/>
          <p:nvPr/>
        </p:nvSpPr>
        <p:spPr>
          <a:xfrm>
            <a:off x="5772413" y="2121916"/>
            <a:ext cx="1979112" cy="92134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THÀNH PHẦN DÂN TỘC</a:t>
            </a:r>
          </a:p>
        </p:txBody>
      </p:sp>
      <p:sp>
        <p:nvSpPr>
          <p:cNvPr id="19" name="Mũi tên: Xuống 18">
            <a:extLst>
              <a:ext uri="{FF2B5EF4-FFF2-40B4-BE49-F238E27FC236}">
                <a16:creationId xmlns:a16="http://schemas.microsoft.com/office/drawing/2014/main" id="{BB6216E5-2F80-C909-A396-2F689604042D}"/>
              </a:ext>
            </a:extLst>
          </p:cNvPr>
          <p:cNvSpPr/>
          <p:nvPr/>
        </p:nvSpPr>
        <p:spPr>
          <a:xfrm>
            <a:off x="6420636" y="3177485"/>
            <a:ext cx="341333" cy="43249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131A679A-FB81-DE21-B76B-63DF3A0FC747}"/>
              </a:ext>
            </a:extLst>
          </p:cNvPr>
          <p:cNvSpPr/>
          <p:nvPr/>
        </p:nvSpPr>
        <p:spPr>
          <a:xfrm>
            <a:off x="5543813" y="4597899"/>
            <a:ext cx="2094978" cy="1786595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Đồ họa 21" descr="Children outline">
            <a:extLst>
              <a:ext uri="{FF2B5EF4-FFF2-40B4-BE49-F238E27FC236}">
                <a16:creationId xmlns:a16="http://schemas.microsoft.com/office/drawing/2014/main" id="{A45BF018-AD82-2B0D-8D5D-FC54EE197C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92033" y="3609979"/>
            <a:ext cx="914400" cy="914400"/>
          </a:xfrm>
          <a:prstGeom prst="rect">
            <a:avLst/>
          </a:prstGeom>
        </p:spPr>
      </p:pic>
      <p:pic>
        <p:nvPicPr>
          <p:cNvPr id="1028" name="Picture 4" descr="Rose ">
            <a:extLst>
              <a:ext uri="{FF2B5EF4-FFF2-40B4-BE49-F238E27FC236}">
                <a16:creationId xmlns:a16="http://schemas.microsoft.com/office/drawing/2014/main" id="{87449A86-384A-64C4-6B71-AD76EB850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1" y="829717"/>
            <a:ext cx="822282" cy="82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Mũi tên: Phải 22">
            <a:extLst>
              <a:ext uri="{FF2B5EF4-FFF2-40B4-BE49-F238E27FC236}">
                <a16:creationId xmlns:a16="http://schemas.microsoft.com/office/drawing/2014/main" id="{474C98F2-372D-0A96-4820-4327534D4AC0}"/>
              </a:ext>
            </a:extLst>
          </p:cNvPr>
          <p:cNvSpPr/>
          <p:nvPr/>
        </p:nvSpPr>
        <p:spPr>
          <a:xfrm>
            <a:off x="7843381" y="2454871"/>
            <a:ext cx="244259" cy="5325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9A7AB234-EFF1-80DF-298E-4DD6CBFC14C2}"/>
              </a:ext>
            </a:extLst>
          </p:cNvPr>
          <p:cNvSpPr/>
          <p:nvPr/>
        </p:nvSpPr>
        <p:spPr>
          <a:xfrm>
            <a:off x="8446719" y="2144260"/>
            <a:ext cx="2939440" cy="92134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PHÂN BỐ DÂN CƯ</a:t>
            </a:r>
          </a:p>
        </p:txBody>
      </p:sp>
      <p:sp>
        <p:nvSpPr>
          <p:cNvPr id="25" name="Mũi tên: Xuống 24">
            <a:extLst>
              <a:ext uri="{FF2B5EF4-FFF2-40B4-BE49-F238E27FC236}">
                <a16:creationId xmlns:a16="http://schemas.microsoft.com/office/drawing/2014/main" id="{D4F048D0-6DD8-CABF-ED70-833FA50165F7}"/>
              </a:ext>
            </a:extLst>
          </p:cNvPr>
          <p:cNvSpPr/>
          <p:nvPr/>
        </p:nvSpPr>
        <p:spPr>
          <a:xfrm>
            <a:off x="9745772" y="3165131"/>
            <a:ext cx="341333" cy="108119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7839AA74-52A0-CE63-B49C-A711967DF0C6}"/>
              </a:ext>
            </a:extLst>
          </p:cNvPr>
          <p:cNvSpPr/>
          <p:nvPr/>
        </p:nvSpPr>
        <p:spPr>
          <a:xfrm>
            <a:off x="8087641" y="4345852"/>
            <a:ext cx="3549038" cy="2167682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Hình chữ nhật 1">
            <a:extLst>
              <a:ext uri="{FF2B5EF4-FFF2-40B4-BE49-F238E27FC236}">
                <a16:creationId xmlns:a16="http://schemas.microsoft.com/office/drawing/2014/main" id="{E4FEBC83-0264-FE90-3882-18F53BF0D880}"/>
              </a:ext>
            </a:extLst>
          </p:cNvPr>
          <p:cNvSpPr/>
          <p:nvPr/>
        </p:nvSpPr>
        <p:spPr>
          <a:xfrm>
            <a:off x="0" y="-1"/>
            <a:ext cx="6096000" cy="9890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66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E4FEBC83-0264-FE90-3882-18F53BF0D880}"/>
              </a:ext>
            </a:extLst>
          </p:cNvPr>
          <p:cNvSpPr/>
          <p:nvPr/>
        </p:nvSpPr>
        <p:spPr>
          <a:xfrm>
            <a:off x="0" y="-1"/>
            <a:ext cx="6096000" cy="9890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441582"/>
              </p:ext>
            </p:extLst>
          </p:nvPr>
        </p:nvGraphicFramePr>
        <p:xfrm>
          <a:off x="138546" y="1349263"/>
          <a:ext cx="11150082" cy="34671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50082">
                  <a:extLst>
                    <a:ext uri="{9D8B030D-6E8A-4147-A177-3AD203B41FA5}">
                      <a16:colId xmlns:a16="http://schemas.microsoft.com/office/drawing/2014/main" val="13189172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43205" algn="just">
                        <a:lnSpc>
                          <a:spcPct val="115000"/>
                        </a:lnSpc>
                        <a:spcBef>
                          <a:spcPts val="685"/>
                        </a:spcBef>
                        <a:spcAft>
                          <a:spcPts val="0"/>
                        </a:spcAft>
                        <a:tabLst>
                          <a:tab pos="261620" algn="l"/>
                          <a:tab pos="361315" algn="l"/>
                        </a:tabLst>
                      </a:pPr>
                      <a:r>
                        <a:rPr lang="en-US" sz="2400" kern="100" dirty="0">
                          <a:solidFill>
                            <a:schemeClr val="tx1"/>
                          </a:solidFill>
                          <a:effectLst/>
                        </a:rPr>
                        <a:t>-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Đông Nam Bộ là vùng có dân số lớn</a:t>
                      </a:r>
                      <a:r>
                        <a:rPr lang="en-US" sz="2400" kern="100" dirty="0">
                          <a:solidFill>
                            <a:schemeClr val="tx1"/>
                          </a:solidFill>
                          <a:effectLst/>
                        </a:rPr>
                        <a:t> (18,3 </a:t>
                      </a:r>
                      <a:r>
                        <a:rPr lang="en-US" sz="2400" kern="100" dirty="0" err="1">
                          <a:solidFill>
                            <a:schemeClr val="tx1"/>
                          </a:solidFill>
                          <a:effectLst/>
                        </a:rPr>
                        <a:t>triệu</a:t>
                      </a:r>
                      <a:r>
                        <a:rPr lang="en-US" sz="2400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1"/>
                          </a:solidFill>
                          <a:effectLst/>
                        </a:rPr>
                        <a:t>người</a:t>
                      </a:r>
                      <a:r>
                        <a:rPr lang="en-US" sz="2400" kern="100" dirty="0">
                          <a:solidFill>
                            <a:schemeClr val="tx1"/>
                          </a:solidFill>
                          <a:effectLst/>
                        </a:rPr>
                        <a:t> – 2021)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 và tăng nhanh. Đông Nam Bộ có sức hút lớn đối với người nhập cư.</a:t>
                      </a:r>
                      <a:endParaRPr lang="en-US" sz="24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243205" algn="just">
                        <a:lnSpc>
                          <a:spcPct val="115000"/>
                        </a:lnSpc>
                        <a:spcBef>
                          <a:spcPts val="685"/>
                        </a:spcBef>
                        <a:spcAft>
                          <a:spcPts val="0"/>
                        </a:spcAft>
                        <a:tabLst>
                          <a:tab pos="260985" algn="l"/>
                          <a:tab pos="361315" algn="l"/>
                        </a:tabLst>
                      </a:pPr>
                      <a:r>
                        <a:rPr lang="en-US" sz="2400" kern="100" dirty="0">
                          <a:solidFill>
                            <a:schemeClr val="tx1"/>
                          </a:solidFill>
                          <a:effectLst/>
                        </a:rPr>
                        <a:t>-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Cơ</a:t>
                      </a:r>
                      <a:r>
                        <a:rPr lang="vi-VN" sz="2400" kern="100" spc="4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cấu</a:t>
                      </a:r>
                      <a:r>
                        <a:rPr lang="vi-VN" sz="2400" kern="100" spc="4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dân</a:t>
                      </a:r>
                      <a:r>
                        <a:rPr lang="vi-VN" sz="2400" kern="100" spc="5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số</a:t>
                      </a:r>
                      <a:r>
                        <a:rPr lang="vi-VN" sz="2400" kern="100" spc="4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trẻ,</a:t>
                      </a:r>
                      <a:r>
                        <a:rPr lang="vi-VN" sz="2400" kern="100" spc="5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đây</a:t>
                      </a:r>
                      <a:r>
                        <a:rPr lang="vi-VN" sz="2400" kern="100" spc="4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chính</a:t>
                      </a:r>
                      <a:r>
                        <a:rPr lang="vi-VN" sz="2400" kern="100" spc="4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là</a:t>
                      </a:r>
                      <a:r>
                        <a:rPr lang="vi-VN" sz="2400" kern="100" spc="5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thế</a:t>
                      </a:r>
                      <a:r>
                        <a:rPr lang="vi-VN" sz="2400" kern="100" spc="4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mạnh</a:t>
                      </a:r>
                      <a:r>
                        <a:rPr lang="vi-VN" sz="2400" kern="100" spc="5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để</a:t>
                      </a:r>
                      <a:r>
                        <a:rPr lang="vi-VN" sz="2400" kern="100" spc="4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vùng</a:t>
                      </a:r>
                      <a:r>
                        <a:rPr lang="vi-VN" sz="2400" kern="100" spc="4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phát</a:t>
                      </a:r>
                      <a:r>
                        <a:rPr lang="vi-VN" sz="2400" kern="100" spc="5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triển</a:t>
                      </a:r>
                      <a:r>
                        <a:rPr lang="vi-VN" sz="2400" kern="100" spc="4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kinh</a:t>
                      </a:r>
                      <a:r>
                        <a:rPr lang="vi-VN" sz="2400" kern="100" spc="5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kern="100" spc="-25" dirty="0">
                          <a:solidFill>
                            <a:schemeClr val="tx1"/>
                          </a:solidFill>
                          <a:effectLst/>
                        </a:rPr>
                        <a:t>tế.</a:t>
                      </a:r>
                      <a:endParaRPr lang="en-US" sz="24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243205" algn="just">
                        <a:lnSpc>
                          <a:spcPct val="115000"/>
                        </a:lnSpc>
                        <a:spcBef>
                          <a:spcPts val="685"/>
                        </a:spcBef>
                        <a:spcAft>
                          <a:spcPts val="0"/>
                        </a:spcAft>
                        <a:tabLst>
                          <a:tab pos="253365" algn="l"/>
                          <a:tab pos="361315" algn="l"/>
                        </a:tabLst>
                      </a:pPr>
                      <a:r>
                        <a:rPr lang="en-US" sz="2400" kern="100" dirty="0">
                          <a:solidFill>
                            <a:schemeClr val="tx1"/>
                          </a:solidFill>
                          <a:effectLst/>
                        </a:rPr>
                        <a:t>-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Có</a:t>
                      </a:r>
                      <a:r>
                        <a:rPr lang="vi-VN" sz="2400" kern="100" spc="-3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nhiều</a:t>
                      </a:r>
                      <a:r>
                        <a:rPr lang="vi-VN" sz="2400" kern="100" spc="-3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thành</a:t>
                      </a:r>
                      <a:r>
                        <a:rPr lang="vi-VN" sz="2400" kern="100" spc="-3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phần</a:t>
                      </a:r>
                      <a:r>
                        <a:rPr lang="vi-VN" sz="2400" kern="100" spc="-3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dân</a:t>
                      </a:r>
                      <a:r>
                        <a:rPr lang="vi-VN" sz="2400" kern="100" spc="-3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tộc</a:t>
                      </a:r>
                      <a:r>
                        <a:rPr lang="vi-VN" sz="2400" kern="100" spc="-3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cùng</a:t>
                      </a:r>
                      <a:r>
                        <a:rPr lang="vi-VN" sz="2400" kern="100" spc="-3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chung</a:t>
                      </a:r>
                      <a:r>
                        <a:rPr lang="vi-VN" sz="2400" kern="100" spc="-3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sống,</a:t>
                      </a:r>
                      <a:r>
                        <a:rPr lang="vi-VN" sz="2400" kern="100" spc="-3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đoàn</a:t>
                      </a:r>
                      <a:r>
                        <a:rPr lang="vi-VN" sz="2400" kern="100" spc="-3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kết</a:t>
                      </a:r>
                      <a:r>
                        <a:rPr lang="vi-VN" sz="2400" kern="100" spc="-3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xây</a:t>
                      </a:r>
                      <a:r>
                        <a:rPr lang="vi-VN" sz="2400" kern="100" spc="-3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dựng</a:t>
                      </a:r>
                      <a:r>
                        <a:rPr lang="vi-VN" sz="2400" kern="100" spc="-3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và</a:t>
                      </a:r>
                      <a:r>
                        <a:rPr lang="vi-VN" sz="2400" kern="100" spc="-3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phát</a:t>
                      </a:r>
                      <a:r>
                        <a:rPr lang="vi-VN" sz="2400" kern="100" spc="-3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triển kinh tế.</a:t>
                      </a:r>
                      <a:endParaRPr lang="en-US" sz="24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243205" algn="just">
                        <a:spcBef>
                          <a:spcPts val="685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chemeClr val="tx1"/>
                          </a:solidFill>
                          <a:effectLst/>
                        </a:rPr>
                        <a:t>-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Vùng</a:t>
                      </a:r>
                      <a:r>
                        <a:rPr lang="vi-VN" sz="2400" kern="100" spc="-2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có</a:t>
                      </a:r>
                      <a:r>
                        <a:rPr lang="vi-VN" sz="2400" kern="100" spc="-2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mật</a:t>
                      </a:r>
                      <a:r>
                        <a:rPr lang="vi-VN" sz="2400" kern="100" spc="-2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độ</a:t>
                      </a:r>
                      <a:r>
                        <a:rPr lang="vi-VN" sz="2400" kern="100" spc="-2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dân</a:t>
                      </a:r>
                      <a:r>
                        <a:rPr lang="vi-VN" sz="2400" kern="100" spc="-3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số</a:t>
                      </a:r>
                      <a:r>
                        <a:rPr lang="en-US" sz="2400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1"/>
                          </a:solidFill>
                          <a:effectLst/>
                        </a:rPr>
                        <a:t>cao</a:t>
                      </a:r>
                      <a:r>
                        <a:rPr lang="en-US" sz="2400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1"/>
                          </a:solidFill>
                          <a:effectLst/>
                        </a:rPr>
                        <a:t>đứng</a:t>
                      </a:r>
                      <a:r>
                        <a:rPr lang="en-US" sz="2400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1"/>
                          </a:solidFill>
                          <a:effectLst/>
                        </a:rPr>
                        <a:t>thứ</a:t>
                      </a:r>
                      <a:r>
                        <a:rPr lang="en-US" sz="2400" kern="100" dirty="0">
                          <a:solidFill>
                            <a:schemeClr val="tx1"/>
                          </a:solidFill>
                          <a:effectLst/>
                        </a:rPr>
                        <a:t> 2 </a:t>
                      </a:r>
                      <a:r>
                        <a:rPr lang="en-US" sz="2400" kern="100" dirty="0" err="1">
                          <a:solidFill>
                            <a:schemeClr val="tx1"/>
                          </a:solidFill>
                          <a:effectLst/>
                        </a:rPr>
                        <a:t>cả</a:t>
                      </a:r>
                      <a:r>
                        <a:rPr lang="en-US" sz="2400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1"/>
                          </a:solidFill>
                          <a:effectLst/>
                        </a:rPr>
                        <a:t>nước</a:t>
                      </a:r>
                      <a:r>
                        <a:rPr lang="en-US" sz="2400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1"/>
                          </a:solidFill>
                          <a:effectLst/>
                        </a:rPr>
                        <a:t>với</a:t>
                      </a:r>
                      <a:r>
                        <a:rPr lang="en-US" sz="2400" kern="100" dirty="0">
                          <a:solidFill>
                            <a:schemeClr val="tx1"/>
                          </a:solidFill>
                          <a:effectLst/>
                        </a:rPr>
                        <a:t> 778 </a:t>
                      </a:r>
                      <a:r>
                        <a:rPr lang="en-US" sz="2400" kern="100" dirty="0" err="1">
                          <a:solidFill>
                            <a:schemeClr val="tx1"/>
                          </a:solidFill>
                          <a:effectLst/>
                        </a:rPr>
                        <a:t>người</a:t>
                      </a:r>
                      <a:r>
                        <a:rPr lang="en-US" sz="2400" kern="100" dirty="0">
                          <a:solidFill>
                            <a:schemeClr val="tx1"/>
                          </a:solidFill>
                          <a:effectLst/>
                        </a:rPr>
                        <a:t>/Km</a:t>
                      </a:r>
                      <a:r>
                        <a:rPr lang="en-US" sz="2400" kern="100" baseline="30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2400" kern="100" dirty="0">
                          <a:solidFill>
                            <a:schemeClr val="tx1"/>
                          </a:solidFill>
                          <a:effectLst/>
                        </a:rPr>
                        <a:t> (2021) </a:t>
                      </a:r>
                      <a:r>
                        <a:rPr lang="en-US" sz="2400" kern="100" dirty="0" err="1">
                          <a:solidFill>
                            <a:schemeClr val="tx1"/>
                          </a:solidFill>
                          <a:effectLst/>
                        </a:rPr>
                        <a:t>gấp</a:t>
                      </a:r>
                      <a:r>
                        <a:rPr lang="en-US" sz="2400" kern="100" dirty="0">
                          <a:solidFill>
                            <a:schemeClr val="tx1"/>
                          </a:solidFill>
                          <a:effectLst/>
                        </a:rPr>
                        <a:t> 2,6 </a:t>
                      </a:r>
                      <a:r>
                        <a:rPr lang="en-US" sz="2400" kern="100" dirty="0" err="1">
                          <a:solidFill>
                            <a:schemeClr val="tx1"/>
                          </a:solidFill>
                          <a:effectLst/>
                        </a:rPr>
                        <a:t>lần</a:t>
                      </a:r>
                      <a:r>
                        <a:rPr lang="en-US" sz="2400" kern="100" dirty="0">
                          <a:solidFill>
                            <a:schemeClr val="tx1"/>
                          </a:solidFill>
                          <a:effectLst/>
                        </a:rPr>
                        <a:t> TB </a:t>
                      </a:r>
                      <a:r>
                        <a:rPr lang="en-US" sz="2400" kern="100" dirty="0" err="1">
                          <a:solidFill>
                            <a:schemeClr val="tx1"/>
                          </a:solidFill>
                          <a:effectLst/>
                        </a:rPr>
                        <a:t>cả</a:t>
                      </a:r>
                      <a:r>
                        <a:rPr lang="en-US" sz="2400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1"/>
                          </a:solidFill>
                          <a:effectLst/>
                        </a:rPr>
                        <a:t>nước</a:t>
                      </a:r>
                      <a:r>
                        <a:rPr lang="en-US" sz="2400" kern="1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r>
                        <a:rPr lang="en-US" sz="2400" kern="100" spc="-2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Dân</a:t>
                      </a:r>
                      <a:r>
                        <a:rPr lang="vi-VN" sz="2400" kern="100" spc="-2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chemeClr val="tx1"/>
                          </a:solidFill>
                          <a:effectLst/>
                        </a:rPr>
                        <a:t>cư</a:t>
                      </a:r>
                      <a:r>
                        <a:rPr lang="en-US" sz="2400" kern="100" spc="-2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sống</a:t>
                      </a:r>
                      <a:r>
                        <a:rPr lang="vi-VN" sz="2400" kern="100" spc="-2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ở</a:t>
                      </a:r>
                      <a:r>
                        <a:rPr lang="vi-VN" sz="2400" kern="100" spc="-3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khu</a:t>
                      </a:r>
                      <a:r>
                        <a:rPr lang="vi-VN" sz="2400" kern="100" spc="-2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vực</a:t>
                      </a:r>
                      <a:r>
                        <a:rPr lang="vi-VN" sz="2400" kern="100" spc="-2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thành</a:t>
                      </a:r>
                      <a:r>
                        <a:rPr lang="vi-VN" sz="2400" kern="100" spc="-2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thị</a:t>
                      </a:r>
                      <a:r>
                        <a:rPr lang="vi-VN" sz="2400" kern="100" spc="-2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</a:rPr>
                        <a:t>cao hơn khu vực nông thôn.</a:t>
                      </a:r>
                      <a:endParaRPr lang="en-US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79838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5644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341831C-1ADC-1230-E1ED-2F5FBEFF9853}"/>
              </a:ext>
            </a:extLst>
          </p:cNvPr>
          <p:cNvSpPr txBox="1"/>
          <p:nvPr/>
        </p:nvSpPr>
        <p:spPr>
          <a:xfrm>
            <a:off x="577241" y="104157"/>
            <a:ext cx="4480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2907" y="3114891"/>
            <a:ext cx="117625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3205">
              <a:spcBef>
                <a:spcPts val="685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vi-VN" sz="32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</a:t>
            </a:r>
            <a:r>
              <a:rPr lang="en-US" sz="32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SGK </a:t>
            </a:r>
            <a:r>
              <a:rPr lang="en-US" sz="3200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</a:t>
            </a:r>
            <a:r>
              <a:rPr lang="vi-VN" sz="32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uá trình đô thị hóa ở Đông Nam Bộ diễn ra cách đây bao lâu, hiện nay phát triển dựa vào yếu tố nào?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6442" y="1067580"/>
            <a:ext cx="11075437" cy="1668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3205">
              <a:lnSpc>
                <a:spcPct val="115000"/>
              </a:lnSpc>
              <a:spcBef>
                <a:spcPts val="685"/>
              </a:spcBef>
              <a:spcAft>
                <a:spcPts val="0"/>
              </a:spcAft>
              <a:tabLst>
                <a:tab pos="251460" algn="l"/>
                <a:tab pos="361315" algn="l"/>
              </a:tabLst>
            </a:pP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300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trước;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 nước thực hiện công cuộc Đổi mới.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43205">
              <a:lnSpc>
                <a:spcPct val="115000"/>
              </a:lnSpc>
              <a:spcBef>
                <a:spcPts val="685"/>
              </a:spcBef>
              <a:spcAft>
                <a:spcPts val="0"/>
              </a:spcAft>
              <a:tabLst>
                <a:tab pos="257810" algn="l"/>
                <a:tab pos="361315" algn="l"/>
              </a:tabLst>
            </a:pP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</a:t>
            </a:r>
            <a:r>
              <a:rPr lang="vi-VN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hoá,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hoá.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65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341831C-1ADC-1230-E1ED-2F5FBEFF9853}"/>
              </a:ext>
            </a:extLst>
          </p:cNvPr>
          <p:cNvSpPr txBox="1"/>
          <p:nvPr/>
        </p:nvSpPr>
        <p:spPr>
          <a:xfrm>
            <a:off x="577241" y="104157"/>
            <a:ext cx="4480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639" y="3240063"/>
            <a:ext cx="117625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3205">
              <a:spcBef>
                <a:spcPts val="685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bảng</a:t>
            </a:r>
            <a:r>
              <a:rPr lang="en-US" sz="24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4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liệu</a:t>
            </a:r>
            <a:r>
              <a:rPr lang="en-US" sz="24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18.2, </a:t>
            </a:r>
            <a:r>
              <a:rPr lang="en-US" sz="2400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hãy</a:t>
            </a:r>
            <a:r>
              <a:rPr lang="en-US" sz="24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Nhận</a:t>
            </a:r>
            <a:r>
              <a:rPr lang="en-US" sz="24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xét</a:t>
            </a:r>
            <a:r>
              <a:rPr lang="en-US" sz="24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4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400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đổi</a:t>
            </a:r>
            <a:r>
              <a:rPr lang="en-US" sz="24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4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24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400" spc="-35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4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 Đông Nam Bộ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1999 -2021.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đô thị hoá ở vùng Đông Nam Bộ.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399592" y="5120649"/>
          <a:ext cx="9358604" cy="1188720"/>
        </p:xfrm>
        <a:graphic>
          <a:graphicData uri="http://schemas.openxmlformats.org/drawingml/2006/table">
            <a:tbl>
              <a:tblPr/>
              <a:tblGrid>
                <a:gridCol w="3247984">
                  <a:extLst>
                    <a:ext uri="{9D8B030D-6E8A-4147-A177-3AD203B41FA5}">
                      <a16:colId xmlns:a16="http://schemas.microsoft.com/office/drawing/2014/main" val="1928907365"/>
                    </a:ext>
                  </a:extLst>
                </a:gridCol>
                <a:gridCol w="1527655">
                  <a:extLst>
                    <a:ext uri="{9D8B030D-6E8A-4147-A177-3AD203B41FA5}">
                      <a16:colId xmlns:a16="http://schemas.microsoft.com/office/drawing/2014/main" val="1441831903"/>
                    </a:ext>
                  </a:extLst>
                </a:gridCol>
                <a:gridCol w="1527655">
                  <a:extLst>
                    <a:ext uri="{9D8B030D-6E8A-4147-A177-3AD203B41FA5}">
                      <a16:colId xmlns:a16="http://schemas.microsoft.com/office/drawing/2014/main" val="4084318168"/>
                    </a:ext>
                  </a:extLst>
                </a:gridCol>
                <a:gridCol w="1527655">
                  <a:extLst>
                    <a:ext uri="{9D8B030D-6E8A-4147-A177-3AD203B41FA5}">
                      <a16:colId xmlns:a16="http://schemas.microsoft.com/office/drawing/2014/main" val="681423126"/>
                    </a:ext>
                  </a:extLst>
                </a:gridCol>
                <a:gridCol w="1527655">
                  <a:extLst>
                    <a:ext uri="{9D8B030D-6E8A-4147-A177-3AD203B41FA5}">
                      <a16:colId xmlns:a16="http://schemas.microsoft.com/office/drawing/2014/main" val="32442147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Năm</a:t>
                      </a:r>
                      <a:endParaRPr lang="en-US" sz="200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1999</a:t>
                      </a:r>
                      <a:endParaRPr lang="en-US" sz="200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2009</a:t>
                      </a:r>
                      <a:endParaRPr lang="en-US" sz="200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2019</a:t>
                      </a:r>
                      <a:endParaRPr lang="en-US" sz="200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</a:t>
                      </a:r>
                      <a:endParaRPr lang="en-US" sz="200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94278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Số dân thành thị (triệu người)</a:t>
                      </a:r>
                      <a:endParaRPr lang="vi-VN" sz="2000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5,6</a:t>
                      </a:r>
                      <a:endParaRPr lang="en-US" sz="200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8,1</a:t>
                      </a:r>
                      <a:endParaRPr lang="en-US" sz="200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11,6</a:t>
                      </a:r>
                      <a:endParaRPr lang="en-US" sz="200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12,1</a:t>
                      </a:r>
                      <a:endParaRPr lang="en-US" sz="2000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198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Tỉ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lệ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dân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thành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thị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(%)</a:t>
                      </a:r>
                      <a:endParaRPr lang="en-US" sz="2000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55,4</a:t>
                      </a:r>
                      <a:endParaRPr lang="en-US" sz="2000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57,4</a:t>
                      </a:r>
                      <a:endParaRPr lang="en-US" sz="200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64,8</a:t>
                      </a:r>
                      <a:endParaRPr lang="en-US" sz="200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66,4</a:t>
                      </a:r>
                      <a:endParaRPr lang="en-US" sz="2000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0524626"/>
                  </a:ext>
                </a:extLst>
              </a:tr>
            </a:tbl>
          </a:graphicData>
        </a:graphic>
      </p:graphicFrame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715611" y="4420773"/>
            <a:ext cx="88669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18.2. SỐ DÂN THÀNH THỊ VÀ TỈ LỆ DÂN THÀNH THỊ Ở VÙNG ĐÔNG NAM BỘ GIAI ĐOẠN 1999 – 2021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852950" y="6366666"/>
            <a:ext cx="5988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2000, 2010, 2022)</a:t>
            </a:r>
            <a:endParaRPr lang="en-US" altLang="en-US" dirty="0"/>
          </a:p>
        </p:txBody>
      </p:sp>
      <p:sp>
        <p:nvSpPr>
          <p:cNvPr id="16" name="Rectangle 15"/>
          <p:cNvSpPr/>
          <p:nvPr/>
        </p:nvSpPr>
        <p:spPr>
          <a:xfrm>
            <a:off x="295185" y="554477"/>
            <a:ext cx="11075437" cy="1668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3205">
              <a:lnSpc>
                <a:spcPct val="115000"/>
              </a:lnSpc>
              <a:spcBef>
                <a:spcPts val="685"/>
              </a:spcBef>
              <a:spcAft>
                <a:spcPts val="0"/>
              </a:spcAft>
              <a:tabLst>
                <a:tab pos="251460" algn="l"/>
                <a:tab pos="361315" algn="l"/>
              </a:tabLst>
            </a:pP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300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trước;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 nước thực hiện công cuộc Đổi mới.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43205">
              <a:lnSpc>
                <a:spcPct val="115000"/>
              </a:lnSpc>
              <a:spcBef>
                <a:spcPts val="685"/>
              </a:spcBef>
              <a:spcAft>
                <a:spcPts val="0"/>
              </a:spcAft>
              <a:tabLst>
                <a:tab pos="257810" algn="l"/>
                <a:tab pos="361315" algn="l"/>
              </a:tabLst>
            </a:pP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</a:t>
            </a:r>
            <a:r>
              <a:rPr lang="vi-VN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hoá,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hoá.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46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341831C-1ADC-1230-E1ED-2F5FBEFF9853}"/>
              </a:ext>
            </a:extLst>
          </p:cNvPr>
          <p:cNvSpPr txBox="1"/>
          <p:nvPr/>
        </p:nvSpPr>
        <p:spPr>
          <a:xfrm>
            <a:off x="577241" y="104157"/>
            <a:ext cx="4480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5185" y="554477"/>
            <a:ext cx="11797288" cy="1668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3205">
              <a:lnSpc>
                <a:spcPct val="115000"/>
              </a:lnSpc>
              <a:spcBef>
                <a:spcPts val="685"/>
              </a:spcBef>
              <a:spcAft>
                <a:spcPts val="0"/>
              </a:spcAft>
              <a:tabLst>
                <a:tab pos="251460" algn="l"/>
                <a:tab pos="361315" algn="l"/>
              </a:tabLst>
            </a:pP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300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trước;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vi-VN" sz="2800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 nước thực hiện công cuộc Đổi mới.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43205">
              <a:lnSpc>
                <a:spcPct val="115000"/>
              </a:lnSpc>
              <a:spcBef>
                <a:spcPts val="685"/>
              </a:spcBef>
              <a:spcAft>
                <a:spcPts val="0"/>
              </a:spcAft>
              <a:tabLst>
                <a:tab pos="257810" algn="l"/>
                <a:tab pos="361315" algn="l"/>
              </a:tabLst>
            </a:pP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</a:t>
            </a:r>
            <a:r>
              <a:rPr lang="vi-VN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hoá,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hoá.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5185" y="2223139"/>
            <a:ext cx="11896815" cy="2620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3205">
              <a:lnSpc>
                <a:spcPct val="115000"/>
              </a:lnSpc>
              <a:spcBef>
                <a:spcPts val="685"/>
              </a:spcBef>
              <a:spcAft>
                <a:spcPts val="0"/>
              </a:spcAft>
              <a:tabLst>
                <a:tab pos="257810" algn="l"/>
                <a:tab pos="361315" algn="l"/>
              </a:tabLst>
            </a:pP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vi-VN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 ngày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43205">
              <a:lnSpc>
                <a:spcPct val="115000"/>
              </a:lnSpc>
              <a:spcBef>
                <a:spcPts val="685"/>
              </a:spcBef>
              <a:spcAft>
                <a:spcPts val="0"/>
              </a:spcAft>
              <a:tabLst>
                <a:tab pos="257810" algn="l"/>
                <a:tab pos="361315" algn="l"/>
              </a:tabLst>
            </a:pPr>
            <a:r>
              <a:rPr lang="en-US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ỉ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vi-VN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25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25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25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25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66,4% (2021) </a:t>
            </a:r>
            <a:r>
              <a:rPr lang="en-US" sz="2800" spc="-25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tăng.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43205">
              <a:lnSpc>
                <a:spcPct val="115000"/>
              </a:lnSpc>
              <a:spcBef>
                <a:spcPts val="685"/>
              </a:spcBef>
              <a:spcAft>
                <a:spcPts val="0"/>
              </a:spcAft>
              <a:tabLst>
                <a:tab pos="257810" algn="l"/>
                <a:tab pos="361315" algn="l"/>
              </a:tabLst>
            </a:pP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Lối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vi-VN" sz="280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</a:t>
            </a:r>
            <a:r>
              <a:rPr lang="vi-VN" sz="280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vi-VN" sz="280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lan</a:t>
            </a:r>
            <a:r>
              <a:rPr lang="vi-VN" sz="280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toả</a:t>
            </a:r>
            <a:r>
              <a:rPr lang="vi-VN" sz="280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vi-VN" sz="280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vi-VN" sz="280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vi-VN" sz="280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vi-VN" sz="280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vi-VN" sz="280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r>
              <a:rPr lang="vi-VN" sz="280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kern="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- </a:t>
            </a:r>
            <a:r>
              <a:rPr lang="vi-VN" sz="2800" kern="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</a:t>
            </a:r>
            <a:r>
              <a:rPr lang="vi-VN" sz="2800" kern="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kern="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vi-VN" sz="2800" kern="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kern="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</a:t>
            </a:r>
            <a:r>
              <a:rPr lang="vi-VN" sz="2800" kern="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kern="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vi-VN" sz="2800" kern="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kern="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hoá:</a:t>
            </a:r>
            <a:r>
              <a:rPr lang="vi-VN" sz="2800" kern="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kern="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2800" kern="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kern="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vi-VN" sz="2800" kern="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kern="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vi-VN" sz="2800" kern="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kern="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</a:t>
            </a:r>
            <a:r>
              <a:rPr lang="vi-VN" sz="2800" kern="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kern="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vi-VN" sz="2800" kern="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kern="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vi-VN" sz="2800" kern="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kern="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minh,</a:t>
            </a:r>
            <a:r>
              <a:rPr lang="vi-VN" sz="2800" kern="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kern="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2800" kern="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kern="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đại,</a:t>
            </a:r>
            <a:r>
              <a:rPr lang="vi-VN" sz="2800" kern="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kern="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</a:t>
            </a:r>
            <a:r>
              <a:rPr lang="vi-VN" sz="2800" kern="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kern="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vi-VN" sz="2800" kern="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kern="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vi-VN" sz="2800" kern="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kern="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tinh,...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4585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89;p39">
            <a:extLst>
              <a:ext uri="{FF2B5EF4-FFF2-40B4-BE49-F238E27FC236}">
                <a16:creationId xmlns:a16="http://schemas.microsoft.com/office/drawing/2014/main" id="{520D4667-9F10-4243-4400-1E01779A9509}"/>
              </a:ext>
            </a:extLst>
          </p:cNvPr>
          <p:cNvSpPr txBox="1">
            <a:spLocks/>
          </p:cNvSpPr>
          <p:nvPr/>
        </p:nvSpPr>
        <p:spPr bwMode="auto">
          <a:xfrm>
            <a:off x="125340" y="1"/>
            <a:ext cx="10271760" cy="819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1219170">
              <a:spcBef>
                <a:spcPts val="0"/>
              </a:spcBef>
              <a:spcAft>
                <a:spcPts val="0"/>
              </a:spcAft>
            </a:pPr>
            <a:r>
              <a:rPr lang="en-US" altLang="en-GB" sz="3733" b="1" kern="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4. </a:t>
            </a:r>
            <a:r>
              <a:rPr lang="en-US" altLang="en-GB" sz="3733" b="1" kern="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Sự</a:t>
            </a:r>
            <a:r>
              <a:rPr lang="en-US" altLang="en-GB" sz="3733" b="1" kern="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3733" b="1" kern="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phát</a:t>
            </a:r>
            <a:r>
              <a:rPr lang="en-US" altLang="en-GB" sz="3733" b="1" kern="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3733" b="1" kern="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triển</a:t>
            </a:r>
            <a:r>
              <a:rPr lang="en-US" altLang="en-GB" sz="3733" b="1" kern="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3733" b="1" kern="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altLang="en-GB" sz="3733" b="1" kern="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3733" b="1" kern="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phân</a:t>
            </a:r>
            <a:r>
              <a:rPr lang="en-US" altLang="en-GB" sz="3733" b="1" kern="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3733" b="1" kern="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bố</a:t>
            </a:r>
            <a:r>
              <a:rPr lang="en-US" altLang="en-GB" sz="3733" b="1" kern="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3733" b="1" kern="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altLang="en-GB" sz="3733" b="1" kern="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3733" b="1" kern="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altLang="en-GB" sz="3733" b="1" kern="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3733" b="1" kern="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ngành</a:t>
            </a:r>
            <a:r>
              <a:rPr lang="en-US" altLang="en-GB" sz="3733" b="1" kern="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3733" b="1" kern="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kinh</a:t>
            </a:r>
            <a:r>
              <a:rPr lang="en-US" altLang="en-GB" sz="3733" b="1" kern="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3733" b="1" kern="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tế</a:t>
            </a:r>
            <a:endParaRPr lang="en-US" altLang="en-GB" sz="3733" b="1" kern="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7611B4-646D-8DF3-DCBB-2CC000F6D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031" y="1063407"/>
            <a:ext cx="6711299" cy="31632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031A61-2690-1A7B-5F92-B09FE522906F}"/>
              </a:ext>
            </a:extLst>
          </p:cNvPr>
          <p:cNvSpPr txBox="1"/>
          <p:nvPr/>
        </p:nvSpPr>
        <p:spPr>
          <a:xfrm>
            <a:off x="5760017" y="4364053"/>
            <a:ext cx="5609328" cy="1241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1867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 18.3. Cơ cấu GRDP (giá hiện hành) vùng Đông Nam Bộ năm 2010 và năm 2021 (%)</a:t>
            </a:r>
            <a:endParaRPr lang="en-US" sz="1867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vi-VN" sz="1867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(Nguồn: Niên giám thống kẻ các tỉnh, thành phố năm 2011, 2022) </a:t>
            </a:r>
            <a:endParaRPr lang="en-US" sz="1867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FF3953-5A55-9A03-01DE-2744F4D4A287}"/>
              </a:ext>
            </a:extLst>
          </p:cNvPr>
          <p:cNvSpPr/>
          <p:nvPr/>
        </p:nvSpPr>
        <p:spPr>
          <a:xfrm>
            <a:off x="271670" y="642991"/>
            <a:ext cx="11648661" cy="6691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r>
              <a:rPr lang="en-US" sz="3733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Công nghiệp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56B520-DE91-DCEE-1AE2-2802367118F4}"/>
              </a:ext>
            </a:extLst>
          </p:cNvPr>
          <p:cNvSpPr txBox="1"/>
          <p:nvPr/>
        </p:nvSpPr>
        <p:spPr>
          <a:xfrm>
            <a:off x="271670" y="3661338"/>
            <a:ext cx="45862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24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400" b="1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b="1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400" b="1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4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2400" b="1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400" b="1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b="1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400" b="1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b="1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400" b="1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400" b="1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nhập</a:t>
            </a:r>
            <a:r>
              <a:rPr lang="en-US" sz="2400" b="1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GRDP </a:t>
            </a:r>
            <a:r>
              <a:rPr lang="en-US" sz="24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CN </a:t>
            </a:r>
            <a:r>
              <a:rPr lang="en-US" sz="24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400" b="1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B55B8F-DDA4-CA31-3AD4-BAEA65F5197B}"/>
              </a:ext>
            </a:extLst>
          </p:cNvPr>
          <p:cNvSpPr txBox="1"/>
          <p:nvPr/>
        </p:nvSpPr>
        <p:spPr>
          <a:xfrm>
            <a:off x="125340" y="1444709"/>
            <a:ext cx="53229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914377">
              <a:defRPr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37% GRDP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GRDP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B55B8F-DDA4-CA31-3AD4-BAEA65F5197B}"/>
              </a:ext>
            </a:extLst>
          </p:cNvPr>
          <p:cNvSpPr txBox="1"/>
          <p:nvPr/>
        </p:nvSpPr>
        <p:spPr>
          <a:xfrm>
            <a:off x="125340" y="5139319"/>
            <a:ext cx="53229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H18.3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Cơ cấu GRDP (giá hiện hành) vùng Đông Nam Bộ năm 2010 và năm 2021 (%)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defTabSz="914377"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222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5" grpId="0"/>
      <p:bldP spid="7" grpId="0"/>
      <p:bldP spid="7" grpId="1"/>
      <p:bldP spid="3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257D67-80F5-43D4-A09F-7E100FFEAB3B}"/>
              </a:ext>
            </a:extLst>
          </p:cNvPr>
          <p:cNvSpPr/>
          <p:nvPr/>
        </p:nvSpPr>
        <p:spPr>
          <a:xfrm>
            <a:off x="274520" y="740380"/>
            <a:ext cx="11642961" cy="410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733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BEC02A-F5A8-FD3C-A7CC-38B8A4C59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221" y="529925"/>
            <a:ext cx="6118788" cy="61130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58E7C1-CE40-B7CC-0ECD-617E5AE1463D}"/>
              </a:ext>
            </a:extLst>
          </p:cNvPr>
          <p:cNvSpPr txBox="1"/>
          <p:nvPr/>
        </p:nvSpPr>
        <p:spPr>
          <a:xfrm>
            <a:off x="5446519" y="6533259"/>
            <a:ext cx="6118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Hình 18.2: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Bản đồ kinh tế vùng Đông Nam Bộ năm 2021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582BA72E-0A61-DDF2-D0BE-1155A4DB1185}"/>
              </a:ext>
            </a:extLst>
          </p:cNvPr>
          <p:cNvSpPr/>
          <p:nvPr/>
        </p:nvSpPr>
        <p:spPr>
          <a:xfrm>
            <a:off x="309757" y="1355933"/>
            <a:ext cx="4585252" cy="5461739"/>
          </a:xfrm>
          <a:prstGeom prst="wedgeEllipseCallout">
            <a:avLst>
              <a:gd name="adj1" fmla="val -51627"/>
              <a:gd name="adj2" fmla="val 46284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18.2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Google Shape;389;p39">
            <a:extLst>
              <a:ext uri="{FF2B5EF4-FFF2-40B4-BE49-F238E27FC236}">
                <a16:creationId xmlns:a16="http://schemas.microsoft.com/office/drawing/2014/main" id="{B58DEEDD-88CF-EBAE-A978-5F2D4D873E3E}"/>
              </a:ext>
            </a:extLst>
          </p:cNvPr>
          <p:cNvSpPr txBox="1">
            <a:spLocks/>
          </p:cNvSpPr>
          <p:nvPr/>
        </p:nvSpPr>
        <p:spPr bwMode="auto">
          <a:xfrm>
            <a:off x="216495" y="-96010"/>
            <a:ext cx="10271760" cy="819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1219170">
              <a:spcBef>
                <a:spcPts val="0"/>
              </a:spcBef>
              <a:spcAft>
                <a:spcPts val="0"/>
              </a:spcAft>
            </a:pPr>
            <a:r>
              <a:rPr lang="en-US" altLang="en-GB" sz="3733" b="1" ker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4. Sự phát triển và phân bố một số ngành kinh tế</a:t>
            </a:r>
          </a:p>
        </p:txBody>
      </p:sp>
    </p:spTree>
    <p:extLst>
      <p:ext uri="{BB962C8B-B14F-4D97-AF65-F5344CB8AC3E}">
        <p14:creationId xmlns:p14="http://schemas.microsoft.com/office/powerpoint/2010/main" val="114489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87DE4E-1DBD-5A5E-6984-62C986BF2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1327" y="626301"/>
            <a:ext cx="9012998" cy="1883869"/>
          </a:xfrm>
        </p:spPr>
        <p:txBody>
          <a:bodyPr>
            <a:normAutofit/>
          </a:bodyPr>
          <a:lstStyle/>
          <a:p>
            <a:r>
              <a:rPr lang="en-US" sz="9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Comfortaa Light" panose="00000400000000000000" pitchFamily="2" charset="0"/>
              </a:rPr>
              <a:t>KHỞI ĐỘNG</a:t>
            </a: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21E9D9EE-3AFA-B480-6597-F72BCBC40D01}"/>
              </a:ext>
            </a:extLst>
          </p:cNvPr>
          <p:cNvSpPr/>
          <p:nvPr/>
        </p:nvSpPr>
        <p:spPr>
          <a:xfrm>
            <a:off x="1705628" y="3429000"/>
            <a:ext cx="8455068" cy="34496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Đồ họa 5" descr="Dance outline">
            <a:extLst>
              <a:ext uri="{FF2B5EF4-FFF2-40B4-BE49-F238E27FC236}">
                <a16:creationId xmlns:a16="http://schemas.microsoft.com/office/drawing/2014/main" id="{F776149E-8450-6F44-ADBB-59FF7987F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31304" y="3522945"/>
            <a:ext cx="914400" cy="91440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20FAD8B-652D-D82B-3E6B-4E1DAC908B33}"/>
              </a:ext>
            </a:extLst>
          </p:cNvPr>
          <p:cNvSpPr txBox="1"/>
          <p:nvPr/>
        </p:nvSpPr>
        <p:spPr>
          <a:xfrm>
            <a:off x="3135681" y="3656979"/>
            <a:ext cx="7160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Hoạt</a:t>
            </a:r>
            <a:r>
              <a:rPr lang="en-US" sz="32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động</a:t>
            </a:r>
            <a:r>
              <a:rPr lang="en-US" sz="32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cặp</a:t>
            </a:r>
            <a:r>
              <a:rPr lang="en-US" sz="32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đôi</a:t>
            </a:r>
            <a:endParaRPr lang="en-US" sz="3200" dirty="0">
              <a:solidFill>
                <a:srgbClr val="C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5" name="Đồ họa 4" descr="Clipboard with solid fill">
            <a:extLst>
              <a:ext uri="{FF2B5EF4-FFF2-40B4-BE49-F238E27FC236}">
                <a16:creationId xmlns:a16="http://schemas.microsoft.com/office/drawing/2014/main" id="{927C2AB5-5FF9-D60E-FB2E-F0AD92C487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59106" y="4437345"/>
            <a:ext cx="914400" cy="91440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804CAC2-E1C7-60CA-5C95-77E5ECEDD127}"/>
              </a:ext>
            </a:extLst>
          </p:cNvPr>
          <p:cNvSpPr txBox="1"/>
          <p:nvPr/>
        </p:nvSpPr>
        <p:spPr>
          <a:xfrm>
            <a:off x="3031733" y="4602157"/>
            <a:ext cx="71607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Tìm</a:t>
            </a:r>
            <a:r>
              <a:rPr lang="en-US" sz="30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tên</a:t>
            </a:r>
            <a:r>
              <a:rPr lang="en-US" sz="30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30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tỉnh</a:t>
            </a:r>
            <a:r>
              <a:rPr lang="en-US" sz="30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sz="30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phố</a:t>
            </a:r>
            <a:r>
              <a:rPr lang="en-US" sz="30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30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điền</a:t>
            </a:r>
            <a:r>
              <a:rPr lang="en-US" sz="30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tên</a:t>
            </a:r>
            <a:r>
              <a:rPr lang="en-US" sz="30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30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tô</a:t>
            </a:r>
            <a:r>
              <a:rPr lang="en-US" sz="30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màu</a:t>
            </a:r>
            <a:r>
              <a:rPr lang="en-US" sz="30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30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tỉnh</a:t>
            </a:r>
            <a:r>
              <a:rPr lang="en-US" sz="30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30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sz="30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phố</a:t>
            </a:r>
            <a:r>
              <a:rPr lang="en-US" sz="30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30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tìm</a:t>
            </a:r>
            <a:r>
              <a:rPr lang="en-US" sz="30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30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pic>
        <p:nvPicPr>
          <p:cNvPr id="10" name="Đồ họa 9" descr="Alarm clock outline">
            <a:extLst>
              <a:ext uri="{FF2B5EF4-FFF2-40B4-BE49-F238E27FC236}">
                <a16:creationId xmlns:a16="http://schemas.microsoft.com/office/drawing/2014/main" id="{BB21A024-A22F-D7CF-417B-D42435F29C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59105" y="5538070"/>
            <a:ext cx="914400" cy="91440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75E80F-653E-052F-E8DB-5A659C4688EB}"/>
              </a:ext>
            </a:extLst>
          </p:cNvPr>
          <p:cNvSpPr txBox="1"/>
          <p:nvPr/>
        </p:nvSpPr>
        <p:spPr>
          <a:xfrm>
            <a:off x="3031732" y="5835920"/>
            <a:ext cx="7160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03 </a:t>
            </a:r>
            <a:r>
              <a:rPr lang="en-US" sz="32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phút</a:t>
            </a:r>
            <a:endParaRPr lang="en-US" sz="3200" dirty="0">
              <a:solidFill>
                <a:srgbClr val="C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2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257D67-80F5-43D4-A09F-7E100FFEAB3B}"/>
              </a:ext>
            </a:extLst>
          </p:cNvPr>
          <p:cNvSpPr/>
          <p:nvPr/>
        </p:nvSpPr>
        <p:spPr>
          <a:xfrm>
            <a:off x="274520" y="740380"/>
            <a:ext cx="11642961" cy="410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r>
              <a:rPr lang="en-US" sz="3733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Công nghiệp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BEC02A-F5A8-FD3C-A7CC-38B8A4C59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221" y="529925"/>
            <a:ext cx="6118788" cy="61130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58E7C1-CE40-B7CC-0ECD-617E5AE1463D}"/>
              </a:ext>
            </a:extLst>
          </p:cNvPr>
          <p:cNvSpPr txBox="1"/>
          <p:nvPr/>
        </p:nvSpPr>
        <p:spPr>
          <a:xfrm>
            <a:off x="5446519" y="6533259"/>
            <a:ext cx="6118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Hình 18.2: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Bản đồ kinh tế vùng Đông Nam Bộ năm 2021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582BA72E-0A61-DDF2-D0BE-1155A4DB1185}"/>
              </a:ext>
            </a:extLst>
          </p:cNvPr>
          <p:cNvSpPr/>
          <p:nvPr/>
        </p:nvSpPr>
        <p:spPr>
          <a:xfrm>
            <a:off x="446233" y="1276704"/>
            <a:ext cx="4585252" cy="5461739"/>
          </a:xfrm>
          <a:prstGeom prst="wedgeEllipseCallout">
            <a:avLst>
              <a:gd name="adj1" fmla="val -51627"/>
              <a:gd name="adj2" fmla="val 46284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Cơ cấu: 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24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ất</a:t>
            </a:r>
            <a:r>
              <a:rPr lang="vi-VN" sz="2400" spc="-6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vi-VN" sz="2400" spc="-6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4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400" spc="-6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6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vi-VN" sz="24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hiều</a:t>
            </a:r>
            <a:r>
              <a:rPr lang="vi-VN" sz="2400" spc="-6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ngành</a:t>
            </a:r>
            <a:r>
              <a:rPr lang="vi-VN" sz="2400" spc="-6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vi-VN" sz="2400" spc="-6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nhau,</a:t>
            </a:r>
            <a:r>
              <a:rPr lang="vi-VN" sz="2400" spc="-6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vi-VN" sz="2400" spc="-13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ngành</a:t>
            </a:r>
            <a:r>
              <a:rPr lang="vi-VN" sz="2400" spc="-13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400" spc="-13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vi-VN" sz="2400" spc="-13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400" spc="-13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vi-VN" sz="2400" spc="-13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vi-VN" sz="2400" spc="-13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dầu</a:t>
            </a:r>
            <a:r>
              <a:rPr lang="vi-VN" sz="2400" spc="-13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khí;</a:t>
            </a:r>
            <a:r>
              <a:rPr lang="vi-VN" sz="2400" spc="-13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vi-VN" sz="2400" spc="-13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vi-VN" sz="2400" spc="-13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vi-VN" sz="2400" spc="-13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tử,</a:t>
            </a:r>
            <a:r>
              <a:rPr lang="vi-VN" sz="2400" spc="-13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vi-VN" sz="2400" spc="-13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</a:t>
            </a:r>
            <a:r>
              <a:rPr lang="vi-VN" sz="2400" spc="-13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tính;</a:t>
            </a:r>
            <a:r>
              <a:rPr lang="vi-VN" sz="2400" spc="-13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 xuất, chế biến thực phẩm; sản xuất trang phục,...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389;p39">
            <a:extLst>
              <a:ext uri="{FF2B5EF4-FFF2-40B4-BE49-F238E27FC236}">
                <a16:creationId xmlns:a16="http://schemas.microsoft.com/office/drawing/2014/main" id="{B58DEEDD-88CF-EBAE-A978-5F2D4D873E3E}"/>
              </a:ext>
            </a:extLst>
          </p:cNvPr>
          <p:cNvSpPr txBox="1">
            <a:spLocks/>
          </p:cNvSpPr>
          <p:nvPr/>
        </p:nvSpPr>
        <p:spPr bwMode="auto">
          <a:xfrm>
            <a:off x="216495" y="-96010"/>
            <a:ext cx="10271760" cy="819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1219170">
              <a:spcBef>
                <a:spcPts val="0"/>
              </a:spcBef>
              <a:spcAft>
                <a:spcPts val="0"/>
              </a:spcAft>
            </a:pPr>
            <a:r>
              <a:rPr lang="en-US" altLang="en-GB" sz="3733" b="1" kern="0">
                <a:latin typeface="Times New Roman" panose="02020603050405020304" charset="0"/>
                <a:cs typeface="Times New Roman" panose="02020603050405020304" charset="0"/>
              </a:rPr>
              <a:t>4. Sự phát triển và phân bố một số ngành kinh tế</a:t>
            </a:r>
          </a:p>
        </p:txBody>
      </p:sp>
    </p:spTree>
    <p:extLst>
      <p:ext uri="{BB962C8B-B14F-4D97-AF65-F5344CB8AC3E}">
        <p14:creationId xmlns:p14="http://schemas.microsoft.com/office/powerpoint/2010/main" val="126217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6" descr="cnhtconyeu">
            <a:extLst>
              <a:ext uri="{FF2B5EF4-FFF2-40B4-BE49-F238E27FC236}">
                <a16:creationId xmlns:a16="http://schemas.microsoft.com/office/drawing/2014/main" id="{0FB8562A-04B4-4070-8EE5-9481E4B34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581400"/>
            <a:ext cx="6172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18" descr="images390206_1">
            <a:extLst>
              <a:ext uri="{FF2B5EF4-FFF2-40B4-BE49-F238E27FC236}">
                <a16:creationId xmlns:a16="http://schemas.microsoft.com/office/drawing/2014/main" id="{EC716632-FF0F-4D7C-BB7C-870CE6F16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19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23" descr="IMG_8032_GSMW">
            <a:extLst>
              <a:ext uri="{FF2B5EF4-FFF2-40B4-BE49-F238E27FC236}">
                <a16:creationId xmlns:a16="http://schemas.microsoft.com/office/drawing/2014/main" id="{AA876277-D980-4DBC-8978-C9881C94B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581400"/>
            <a:ext cx="598998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25">
            <a:extLst>
              <a:ext uri="{FF2B5EF4-FFF2-40B4-BE49-F238E27FC236}">
                <a16:creationId xmlns:a16="http://schemas.microsoft.com/office/drawing/2014/main" id="{4D0F9EDB-5182-4586-904E-AC8351A85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2300" y="3125790"/>
            <a:ext cx="1219200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CƠ KHÍ</a:t>
            </a:r>
          </a:p>
        </p:txBody>
      </p:sp>
      <p:sp>
        <p:nvSpPr>
          <p:cNvPr id="46086" name="Text Box 26">
            <a:extLst>
              <a:ext uri="{FF2B5EF4-FFF2-40B4-BE49-F238E27FC236}">
                <a16:creationId xmlns:a16="http://schemas.microsoft.com/office/drawing/2014/main" id="{AA075A84-DD17-495D-BAC5-3727FD200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6537327"/>
            <a:ext cx="1295400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ĐIỆN TỬ</a:t>
            </a:r>
          </a:p>
        </p:txBody>
      </p:sp>
      <p:sp>
        <p:nvSpPr>
          <p:cNvPr id="46087" name="Text Box 27">
            <a:extLst>
              <a:ext uri="{FF2B5EF4-FFF2-40B4-BE49-F238E27FC236}">
                <a16:creationId xmlns:a16="http://schemas.microsoft.com/office/drawing/2014/main" id="{D12C79C4-CBEF-40CC-BFD0-6E52A4D42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6461127"/>
            <a:ext cx="3200400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CHẾ BIẾN THỰC PHẨM</a:t>
            </a:r>
          </a:p>
        </p:txBody>
      </p:sp>
      <p:pic>
        <p:nvPicPr>
          <p:cNvPr id="46088" name="Picture 4" descr="1ngoaikhoi1">
            <a:extLst>
              <a:ext uri="{FF2B5EF4-FFF2-40B4-BE49-F238E27FC236}">
                <a16:creationId xmlns:a16="http://schemas.microsoft.com/office/drawing/2014/main" id="{3EA4F187-8773-4016-AA98-AD59C76EC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6172200" cy="352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9" name="Text Box 25">
            <a:extLst>
              <a:ext uri="{FF2B5EF4-FFF2-40B4-BE49-F238E27FC236}">
                <a16:creationId xmlns:a16="http://schemas.microsoft.com/office/drawing/2014/main" id="{8E6C149C-D98F-4F2E-B14C-B3D453DAC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6050" y="3108326"/>
            <a:ext cx="1454151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DẦU KHÍ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4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" grpId="0" animBg="1"/>
      <p:bldP spid="46086" grpId="0" animBg="1"/>
      <p:bldP spid="46087" grpId="0" animBg="1"/>
      <p:bldP spid="4608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xmoz1255315140">
            <a:extLst>
              <a:ext uri="{FF2B5EF4-FFF2-40B4-BE49-F238E27FC236}">
                <a16:creationId xmlns:a16="http://schemas.microsoft.com/office/drawing/2014/main" id="{A219F9DC-D59A-4544-8952-2C3DF4239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113"/>
            <a:ext cx="6096000" cy="340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7843" name="Picture 3" descr="20713669_images1353504_dien tu">
            <a:extLst>
              <a:ext uri="{FF2B5EF4-FFF2-40B4-BE49-F238E27FC236}">
                <a16:creationId xmlns:a16="http://schemas.microsoft.com/office/drawing/2014/main" id="{12CCE935-8E4C-4205-ABCB-122EEE554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096000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7844" name="Picture 4" descr="1ngoaikhoi1">
            <a:extLst>
              <a:ext uri="{FF2B5EF4-FFF2-40B4-BE49-F238E27FC236}">
                <a16:creationId xmlns:a16="http://schemas.microsoft.com/office/drawing/2014/main" id="{D4989366-43BD-41E0-8460-4B46B7067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51221"/>
            <a:ext cx="6096000" cy="340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7845" name="Text Box 5">
            <a:extLst>
              <a:ext uri="{FF2B5EF4-FFF2-40B4-BE49-F238E27FC236}">
                <a16:creationId xmlns:a16="http://schemas.microsoft.com/office/drawing/2014/main" id="{B4C21C1B-9AE4-4B91-B82D-18052784C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7010" y="152401"/>
            <a:ext cx="2766391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eaLnBrk="1" hangingPunct="1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TP.HCM</a:t>
            </a:r>
          </a:p>
        </p:txBody>
      </p:sp>
      <p:sp>
        <p:nvSpPr>
          <p:cNvPr id="547846" name="Text Box 6">
            <a:extLst>
              <a:ext uri="{FF2B5EF4-FFF2-40B4-BE49-F238E27FC236}">
                <a16:creationId xmlns:a16="http://schemas.microsoft.com/office/drawing/2014/main" id="{F489C9C6-809E-4CDE-B1FB-C3AD6B73FBE6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3458818" y="3377416"/>
            <a:ext cx="1457740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eaLnBrk="1" hangingPunct="1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</a:p>
        </p:txBody>
      </p:sp>
      <p:pic>
        <p:nvPicPr>
          <p:cNvPr id="547848" name="Picture 8">
            <a:extLst>
              <a:ext uri="{FF2B5EF4-FFF2-40B4-BE49-F238E27FC236}">
                <a16:creationId xmlns:a16="http://schemas.microsoft.com/office/drawing/2014/main" id="{549AAD4A-FA96-45F7-9B49-345155C339D1}"/>
              </a:ext>
            </a:extLst>
          </p:cNvPr>
          <p:cNvPicPr>
            <a:picLocks noGrp="1" noChangeAspect="1" noChangeArrowheads="1"/>
          </p:cNvPicPr>
          <p:nvPr>
            <p:ph type="title"/>
          </p:nvPr>
        </p:nvPicPr>
        <p:blipFill>
          <a:blip r:embed="rId5">
            <a:lum bright="10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3417888"/>
          </a:xfrm>
          <a:noFill/>
        </p:spPr>
      </p:pic>
      <p:sp>
        <p:nvSpPr>
          <p:cNvPr id="547849" name="Text Box 9">
            <a:extLst>
              <a:ext uri="{FF2B5EF4-FFF2-40B4-BE49-F238E27FC236}">
                <a16:creationId xmlns:a16="http://schemas.microsoft.com/office/drawing/2014/main" id="{EE95C363-9688-450F-8C77-AB7616342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879" y="152401"/>
            <a:ext cx="2994992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eaLnBrk="1" hangingPunct="1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7850" name="Text Box 10">
            <a:extLst>
              <a:ext uri="{FF2B5EF4-FFF2-40B4-BE49-F238E27FC236}">
                <a16:creationId xmlns:a16="http://schemas.microsoft.com/office/drawing/2014/main" id="{BF0A956A-3404-430C-BFF3-2A1222D13095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8799443" y="5792423"/>
            <a:ext cx="3163957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eaLnBrk="1" hangingPunct="1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47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547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547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547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547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547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547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7845" grpId="0" animBg="1"/>
      <p:bldP spid="547846" grpId="0" animBg="1"/>
      <p:bldP spid="547849" grpId="0" animBg="1"/>
      <p:bldP spid="54785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>
            <a:extLst>
              <a:ext uri="{FF2B5EF4-FFF2-40B4-BE49-F238E27FC236}">
                <a16:creationId xmlns:a16="http://schemas.microsoft.com/office/drawing/2014/main" id="{B2667937-452D-49CD-8784-D216A4059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048001"/>
            <a:ext cx="6705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 u="sng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22216" name="Picture 8" descr="080917074356-246-229">
            <a:extLst>
              <a:ext uri="{FF2B5EF4-FFF2-40B4-BE49-F238E27FC236}">
                <a16:creationId xmlns:a16="http://schemas.microsoft.com/office/drawing/2014/main" id="{27DABC71-54AD-41CC-A435-152FF8276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545" y="3571221"/>
            <a:ext cx="6019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22" name="Picture 14" descr="buu-dien-trung-tam-thanh-pho-ho-chi-minh">
            <a:extLst>
              <a:ext uri="{FF2B5EF4-FFF2-40B4-BE49-F238E27FC236}">
                <a16:creationId xmlns:a16="http://schemas.microsoft.com/office/drawing/2014/main" id="{3AE56D13-12BA-4C9A-A87E-433DBA598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875"/>
            <a:ext cx="6096000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23" name="Text Box 15">
            <a:extLst>
              <a:ext uri="{FF2B5EF4-FFF2-40B4-BE49-F238E27FC236}">
                <a16:creationId xmlns:a16="http://schemas.microsoft.com/office/drawing/2014/main" id="{07A312BD-4E31-4954-99AC-22A3A4618000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6792482" y="6426037"/>
            <a:ext cx="1677988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VŨNG TÀU</a:t>
            </a:r>
          </a:p>
        </p:txBody>
      </p:sp>
      <p:pic>
        <p:nvPicPr>
          <p:cNvPr id="222230" name="Picture 22" descr="img_9950">
            <a:extLst>
              <a:ext uri="{FF2B5EF4-FFF2-40B4-BE49-F238E27FC236}">
                <a16:creationId xmlns:a16="http://schemas.microsoft.com/office/drawing/2014/main" id="{A39D2EA4-E805-40E8-A606-8ADDC7114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6096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31" name="Text Box 23">
            <a:extLst>
              <a:ext uri="{FF2B5EF4-FFF2-40B4-BE49-F238E27FC236}">
                <a16:creationId xmlns:a16="http://schemas.microsoft.com/office/drawing/2014/main" id="{EB9A4E7D-58DC-4E8B-83D9-06E6E7673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3898" y="6447207"/>
            <a:ext cx="3007244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BIÊN HÒA – ĐỒNG NAI </a:t>
            </a:r>
          </a:p>
        </p:txBody>
      </p:sp>
      <p:sp>
        <p:nvSpPr>
          <p:cNvPr id="23560" name="AutoShape 26" descr="450f7c15fbb71c">
            <a:extLst>
              <a:ext uri="{FF2B5EF4-FFF2-40B4-BE49-F238E27FC236}">
                <a16:creationId xmlns:a16="http://schemas.microsoft.com/office/drawing/2014/main" id="{84BC4DDE-393B-4C0B-98AA-023DAF7956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67">
              <a:latin typeface="Times New Roman" panose="02020603050405020304" pitchFamily="18" charset="0"/>
            </a:endParaRPr>
          </a:p>
        </p:txBody>
      </p:sp>
      <p:pic>
        <p:nvPicPr>
          <p:cNvPr id="222236" name="Picture 28" descr="thumb-FCD-1">
            <a:extLst>
              <a:ext uri="{FF2B5EF4-FFF2-40B4-BE49-F238E27FC236}">
                <a16:creationId xmlns:a16="http://schemas.microsoft.com/office/drawing/2014/main" id="{E50DEC20-042B-4CCB-97F2-523243192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37" name="Text Box 29">
            <a:extLst>
              <a:ext uri="{FF2B5EF4-FFF2-40B4-BE49-F238E27FC236}">
                <a16:creationId xmlns:a16="http://schemas.microsoft.com/office/drawing/2014/main" id="{17473380-931C-4312-9A95-AEFF20EC5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1" y="3200402"/>
            <a:ext cx="4161089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NƠI TẬP TRUNG CÔNG NGHIỆP</a:t>
            </a:r>
          </a:p>
        </p:txBody>
      </p:sp>
      <p:sp>
        <p:nvSpPr>
          <p:cNvPr id="222238" name="Text Box 30">
            <a:extLst>
              <a:ext uri="{FF2B5EF4-FFF2-40B4-BE49-F238E27FC236}">
                <a16:creationId xmlns:a16="http://schemas.microsoft.com/office/drawing/2014/main" id="{647C1A03-2648-49A9-8443-F2A178A8A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533402"/>
            <a:ext cx="2438400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TP HỒ CHÍ MINH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22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2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22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2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2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22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23" grpId="0" animBg="1"/>
      <p:bldP spid="222231" grpId="0" animBg="1"/>
      <p:bldP spid="2222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9F5550-D619-79B6-B72B-BD905A1B7EE6}"/>
              </a:ext>
            </a:extLst>
          </p:cNvPr>
          <p:cNvSpPr txBox="1"/>
          <p:nvPr/>
        </p:nvSpPr>
        <p:spPr>
          <a:xfrm>
            <a:off x="455775" y="1350140"/>
            <a:ext cx="9069936" cy="412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913"/>
              </a:spcBef>
              <a:buClr>
                <a:srgbClr val="231F20"/>
              </a:buClr>
              <a:buSzPts val="1250"/>
              <a:tabLst>
                <a:tab pos="361518" algn="l"/>
                <a:tab pos="481741" algn="l"/>
              </a:tabLs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 nghiệp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 triển bậc nhất cả nước. Năm 2021, tổng sản phẩm ngành công nghiệp chiếm hơn 37% GRDP của vùng.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ất</a:t>
            </a:r>
            <a:r>
              <a:rPr lang="vi-VN" sz="240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vi-VN" sz="240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40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hiều</a:t>
            </a:r>
            <a:r>
              <a:rPr lang="vi-VN" sz="240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ngành</a:t>
            </a:r>
            <a:r>
              <a:rPr lang="vi-VN" sz="240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vi-VN" sz="240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nhau,</a:t>
            </a:r>
            <a:r>
              <a:rPr lang="vi-VN" sz="240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vi-VN" sz="240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ngành</a:t>
            </a:r>
            <a:r>
              <a:rPr lang="vi-VN" sz="240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40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vi-VN" sz="240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40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vi-VN" sz="240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vi-VN" sz="240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dầu</a:t>
            </a:r>
            <a:r>
              <a:rPr lang="vi-VN" sz="240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khí;</a:t>
            </a:r>
            <a:r>
              <a:rPr lang="vi-VN" sz="240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vi-VN" sz="240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vi-VN" sz="240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vi-VN" sz="240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tử,</a:t>
            </a:r>
            <a:r>
              <a:rPr lang="vi-VN" sz="240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vi-VN" sz="240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</a:t>
            </a:r>
            <a:r>
              <a:rPr lang="vi-VN" sz="240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tính;</a:t>
            </a:r>
            <a:r>
              <a:rPr lang="vi-VN" sz="240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 xuất, chế biến thực phẩm; sản xuất trang phục,...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913"/>
              </a:spcBef>
              <a:buClr>
                <a:srgbClr val="231F20"/>
              </a:buClr>
              <a:buSzPts val="1250"/>
              <a:tabLst>
                <a:tab pos="366598" algn="l"/>
                <a:tab pos="481741" algn="l"/>
              </a:tabLs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 nơi tập trung công nghiệp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Thành phố Hồ Chí Minh, Bình Dương, Đồng Nai,...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 hướng phát triển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vi-VN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sz="2400" kern="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ưu tiên phát triển một số ngành công nghệ cao (điện tử – viễn thông, sản xuất rô-bốt, điều khiển từ xa,...); phát triển công nghiệp xanh, năng lượng sạch,...</a:t>
            </a:r>
            <a:endParaRPr lang="en-US" sz="2400" dirty="0"/>
          </a:p>
        </p:txBody>
      </p:sp>
      <p:sp>
        <p:nvSpPr>
          <p:cNvPr id="2" name="Google Shape;389;p39">
            <a:extLst>
              <a:ext uri="{FF2B5EF4-FFF2-40B4-BE49-F238E27FC236}">
                <a16:creationId xmlns:a16="http://schemas.microsoft.com/office/drawing/2014/main" id="{4262DAAD-6824-849A-FE20-D5D6477A77A9}"/>
              </a:ext>
            </a:extLst>
          </p:cNvPr>
          <p:cNvSpPr txBox="1">
            <a:spLocks/>
          </p:cNvSpPr>
          <p:nvPr/>
        </p:nvSpPr>
        <p:spPr bwMode="auto">
          <a:xfrm>
            <a:off x="125340" y="1"/>
            <a:ext cx="10271760" cy="819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1219170">
              <a:spcBef>
                <a:spcPts val="0"/>
              </a:spcBef>
              <a:spcAft>
                <a:spcPts val="0"/>
              </a:spcAft>
            </a:pPr>
            <a:r>
              <a:rPr lang="en-US" altLang="en-GB" sz="3733" b="1" kern="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4. </a:t>
            </a:r>
            <a:r>
              <a:rPr lang="en-US" altLang="en-GB" sz="3733" b="1" kern="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Sự</a:t>
            </a:r>
            <a:r>
              <a:rPr lang="en-US" altLang="en-GB" sz="3733" b="1" kern="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3733" b="1" kern="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phát</a:t>
            </a:r>
            <a:r>
              <a:rPr lang="en-US" altLang="en-GB" sz="3733" b="1" kern="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3733" b="1" kern="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triển</a:t>
            </a:r>
            <a:r>
              <a:rPr lang="en-US" altLang="en-GB" sz="3733" b="1" kern="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3733" b="1" kern="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altLang="en-GB" sz="3733" b="1" kern="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3733" b="1" kern="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phân</a:t>
            </a:r>
            <a:r>
              <a:rPr lang="en-US" altLang="en-GB" sz="3733" b="1" kern="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3733" b="1" kern="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bố</a:t>
            </a:r>
            <a:r>
              <a:rPr lang="en-US" altLang="en-GB" sz="3733" b="1" kern="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3733" b="1" kern="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altLang="en-GB" sz="3733" b="1" kern="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3733" b="1" kern="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altLang="en-GB" sz="3733" b="1" kern="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3733" b="1" kern="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ngành</a:t>
            </a:r>
            <a:r>
              <a:rPr lang="en-US" altLang="en-GB" sz="3733" b="1" kern="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3733" b="1" kern="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kinh</a:t>
            </a:r>
            <a:r>
              <a:rPr lang="en-US" altLang="en-GB" sz="3733" b="1" kern="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3733" b="1" kern="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tế</a:t>
            </a:r>
            <a:endParaRPr lang="en-US" altLang="en-GB" sz="3733" b="1" kern="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4884D6-7D21-4D29-1C26-14030D276B75}"/>
              </a:ext>
            </a:extLst>
          </p:cNvPr>
          <p:cNvSpPr/>
          <p:nvPr/>
        </p:nvSpPr>
        <p:spPr>
          <a:xfrm>
            <a:off x="271670" y="642991"/>
            <a:ext cx="11648661" cy="6691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r>
              <a:rPr lang="en-US" sz="3733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Công nghiệp</a:t>
            </a:r>
          </a:p>
        </p:txBody>
      </p:sp>
    </p:spTree>
    <p:extLst>
      <p:ext uri="{BB962C8B-B14F-4D97-AF65-F5344CB8AC3E}">
        <p14:creationId xmlns:p14="http://schemas.microsoft.com/office/powerpoint/2010/main" val="233676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mall_nvn_1316591820">
            <a:extLst>
              <a:ext uri="{FF2B5EF4-FFF2-40B4-BE49-F238E27FC236}">
                <a16:creationId xmlns:a16="http://schemas.microsoft.com/office/drawing/2014/main" id="{C499FF39-947B-483F-96E1-9F5CB9F71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25400"/>
            <a:ext cx="6019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moi-truong-kcn">
            <a:extLst>
              <a:ext uri="{FF2B5EF4-FFF2-40B4-BE49-F238E27FC236}">
                <a16:creationId xmlns:a16="http://schemas.microsoft.com/office/drawing/2014/main" id="{0BB1535B-57FF-468A-A3B4-B698525C2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5222" name="Text Box 6">
            <a:extLst>
              <a:ext uri="{FF2B5EF4-FFF2-40B4-BE49-F238E27FC236}">
                <a16:creationId xmlns:a16="http://schemas.microsoft.com/office/drawing/2014/main" id="{737CBEA9-8299-4B17-82AE-E4EB69777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25402"/>
            <a:ext cx="1447800" cy="400110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>
            <a:spAutoFit/>
          </a:bodyPr>
          <a:lstStyle>
            <a:lvl1pPr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2000" i="0" dirty="0">
                <a:solidFill>
                  <a:srgbClr val="0000FF"/>
                </a:solidFill>
              </a:rPr>
              <a:t>KHÍ THẢI</a:t>
            </a:r>
          </a:p>
        </p:txBody>
      </p:sp>
      <p:sp>
        <p:nvSpPr>
          <p:cNvPr id="265223" name="Text Box 7">
            <a:extLst>
              <a:ext uri="{FF2B5EF4-FFF2-40B4-BE49-F238E27FC236}">
                <a16:creationId xmlns:a16="http://schemas.microsoft.com/office/drawing/2014/main" id="{32C104B5-A875-4F00-A4EC-1466BAE52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5700" y="25402"/>
            <a:ext cx="1524000" cy="400110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>
            <a:spAutoFit/>
          </a:bodyPr>
          <a:lstStyle>
            <a:lvl1pPr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2000" i="0" dirty="0">
                <a:solidFill>
                  <a:srgbClr val="0000FF"/>
                </a:solidFill>
              </a:rPr>
              <a:t>RÁC THẢI</a:t>
            </a:r>
          </a:p>
        </p:txBody>
      </p:sp>
      <p:pic>
        <p:nvPicPr>
          <p:cNvPr id="27654" name="Picture 10" descr="trandau">
            <a:extLst>
              <a:ext uri="{FF2B5EF4-FFF2-40B4-BE49-F238E27FC236}">
                <a16:creationId xmlns:a16="http://schemas.microsoft.com/office/drawing/2014/main" id="{8589A967-F4CA-4888-9AFE-35A166BC8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6096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5230" name="Rectangle 14">
            <a:extLst>
              <a:ext uri="{FF2B5EF4-FFF2-40B4-BE49-F238E27FC236}">
                <a16:creationId xmlns:a16="http://schemas.microsoft.com/office/drawing/2014/main" id="{A6A98FBF-DBEF-48E7-AC95-8CEF9F30A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6461126"/>
            <a:ext cx="1524000" cy="400110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>
            <a:spAutoFit/>
          </a:bodyPr>
          <a:lstStyle/>
          <a:p>
            <a:pPr eaLnBrk="1" hangingPunct="1">
              <a:defRPr/>
            </a:pP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TRÀN DẦU</a:t>
            </a:r>
          </a:p>
        </p:txBody>
      </p:sp>
      <p:pic>
        <p:nvPicPr>
          <p:cNvPr id="27656" name="Picture 2" descr="ImageHandler">
            <a:extLst>
              <a:ext uri="{FF2B5EF4-FFF2-40B4-BE49-F238E27FC236}">
                <a16:creationId xmlns:a16="http://schemas.microsoft.com/office/drawing/2014/main" id="{989D46E1-E2C5-4DB8-861C-F59E1F8FA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568700"/>
            <a:ext cx="6019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2">
            <a:extLst>
              <a:ext uri="{FF2B5EF4-FFF2-40B4-BE49-F238E27FC236}">
                <a16:creationId xmlns:a16="http://schemas.microsoft.com/office/drawing/2014/main" id="{D5EE3D05-2800-4A83-9848-9CE25E17F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306765"/>
            <a:ext cx="3200400" cy="400110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>
            <a:spAutoFit/>
          </a:bodyPr>
          <a:lstStyle>
            <a:lvl1pPr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2000" i="0" dirty="0"/>
              <a:t> </a:t>
            </a:r>
            <a:r>
              <a:rPr lang="en-US" sz="2000" i="0" dirty="0">
                <a:solidFill>
                  <a:srgbClr val="FF0000"/>
                </a:solidFill>
              </a:rPr>
              <a:t>Ô NHIỄM MÔI TRƯỜNG 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7ACE99C8-EC13-4F17-92DF-6EF8D8E5D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3985" y="3922643"/>
            <a:ext cx="3790121" cy="400110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eaLnBrk="1" hangingPunct="1">
              <a:defRPr/>
            </a:pP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/>
              <a:t> </a:t>
            </a:r>
            <a:r>
              <a:rPr lang="en-US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THẢI CÔNG NGHIỆP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giao thopng">
            <a:extLst>
              <a:ext uri="{FF2B5EF4-FFF2-40B4-BE49-F238E27FC236}">
                <a16:creationId xmlns:a16="http://schemas.microsoft.com/office/drawing/2014/main" id="{BE6D255B-FAD1-4CC3-AAF7-87286C087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" y="0"/>
            <a:ext cx="6095999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1203" name="Text Box 5">
            <a:extLst>
              <a:ext uri="{FF2B5EF4-FFF2-40B4-BE49-F238E27FC236}">
                <a16:creationId xmlns:a16="http://schemas.microsoft.com/office/drawing/2014/main" id="{3B16720B-C897-43B2-BCFF-B49F850B6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491288"/>
            <a:ext cx="184731" cy="37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67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1204" name="Text Box 6">
            <a:extLst>
              <a:ext uri="{FF2B5EF4-FFF2-40B4-BE49-F238E27FC236}">
                <a16:creationId xmlns:a16="http://schemas.microsoft.com/office/drawing/2014/main" id="{A7F6FEE4-00BB-49CD-82CF-14B47B1C7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6491288"/>
            <a:ext cx="184731" cy="37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67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1205" name="Text Box 7">
            <a:extLst>
              <a:ext uri="{FF2B5EF4-FFF2-40B4-BE49-F238E27FC236}">
                <a16:creationId xmlns:a16="http://schemas.microsoft.com/office/drawing/2014/main" id="{F3475186-C3A1-4980-9AB6-93AD5364C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525" y="6286502"/>
            <a:ext cx="184731" cy="37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67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1207" name="Picture 2">
            <a:extLst>
              <a:ext uri="{FF2B5EF4-FFF2-40B4-BE49-F238E27FC236}">
                <a16:creationId xmlns:a16="http://schemas.microsoft.com/office/drawing/2014/main" id="{AE7C6B62-FC0E-46F6-9B2C-51260854D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"/>
            <a:ext cx="6096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1" descr="1310kcnghiep">
            <a:extLst>
              <a:ext uri="{FF2B5EF4-FFF2-40B4-BE49-F238E27FC236}">
                <a16:creationId xmlns:a16="http://schemas.microsoft.com/office/drawing/2014/main" id="{FC9B3513-F7F8-48DD-BB61-5A9655B56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6019800" cy="358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12" descr="ImageHandler">
            <a:extLst>
              <a:ext uri="{FF2B5EF4-FFF2-40B4-BE49-F238E27FC236}">
                <a16:creationId xmlns:a16="http://schemas.microsoft.com/office/drawing/2014/main" id="{2811318B-7ED1-4F05-90E4-F83659223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81400"/>
            <a:ext cx="6019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13" descr="Phóng to ảnh">
            <a:extLst>
              <a:ext uri="{FF2B5EF4-FFF2-40B4-BE49-F238E27FC236}">
                <a16:creationId xmlns:a16="http://schemas.microsoft.com/office/drawing/2014/main" id="{DE80FBCF-7AA1-433F-BCA7-908317B0A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19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14" descr="images345224_2">
            <a:extLst>
              <a:ext uri="{FF2B5EF4-FFF2-40B4-BE49-F238E27FC236}">
                <a16:creationId xmlns:a16="http://schemas.microsoft.com/office/drawing/2014/main" id="{9CA9E7CF-ACAD-4945-8016-030C357A4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6019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52" name="Text Box 20">
            <a:extLst>
              <a:ext uri="{FF2B5EF4-FFF2-40B4-BE49-F238E27FC236}">
                <a16:creationId xmlns:a16="http://schemas.microsoft.com/office/drawing/2014/main" id="{4D4F3B48-5F64-49BA-B367-6ACA80797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5284" y="3108326"/>
            <a:ext cx="4343400" cy="400110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40" tIns="45720" rIns="91440" bIns="45720">
            <a:spAutoFit/>
          </a:bodyPr>
          <a:lstStyle>
            <a:lvl1pPr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2000" i="0" dirty="0">
                <a:solidFill>
                  <a:srgbClr val="FF0000"/>
                </a:solidFill>
              </a:rPr>
              <a:t>XỬ LÍ NƯỚC THẢI VÀ RÁC THẢI</a:t>
            </a:r>
          </a:p>
        </p:txBody>
      </p:sp>
      <p:sp>
        <p:nvSpPr>
          <p:cNvPr id="248855" name="Text Box 23">
            <a:extLst>
              <a:ext uri="{FF2B5EF4-FFF2-40B4-BE49-F238E27FC236}">
                <a16:creationId xmlns:a16="http://schemas.microsoft.com/office/drawing/2014/main" id="{EB6C56C7-70BF-407D-9F34-E33D954B8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1195390"/>
            <a:ext cx="4419600" cy="400110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40" tIns="45720" rIns="91440" bIns="45720">
            <a:spAutoFit/>
          </a:bodyPr>
          <a:lstStyle>
            <a:lvl1pPr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2000" i="0" dirty="0">
                <a:solidFill>
                  <a:srgbClr val="FF0000"/>
                </a:solidFill>
              </a:rPr>
              <a:t>ĐỔI MỚI CÔNG NGHỆ SẢN XUẤT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9;p39"/>
          <p:cNvSpPr txBox="1">
            <a:spLocks noGrp="1"/>
          </p:cNvSpPr>
          <p:nvPr>
            <p:ph type="title"/>
          </p:nvPr>
        </p:nvSpPr>
        <p:spPr>
          <a:xfrm>
            <a:off x="32952" y="112978"/>
            <a:ext cx="10271760" cy="81974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altLang="en-GB" sz="3733" b="1">
                <a:latin typeface="Times New Roman" panose="02020603050405020304" charset="0"/>
                <a:cs typeface="Times New Roman" panose="02020603050405020304" charset="0"/>
              </a:rPr>
              <a:t>4. Sự phát triển và phân bố một số ngành kinh tế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86760D-8D5D-9A57-EC0D-15F58CCE4F76}"/>
              </a:ext>
            </a:extLst>
          </p:cNvPr>
          <p:cNvSpPr txBox="1"/>
          <p:nvPr/>
        </p:nvSpPr>
        <p:spPr>
          <a:xfrm>
            <a:off x="143339" y="932723"/>
            <a:ext cx="61623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b. Dịch vụ</a:t>
            </a:r>
          </a:p>
        </p:txBody>
      </p:sp>
    </p:spTree>
    <p:extLst>
      <p:ext uri="{BB962C8B-B14F-4D97-AF65-F5344CB8AC3E}">
        <p14:creationId xmlns:p14="http://schemas.microsoft.com/office/powerpoint/2010/main" val="239865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BCCD386-0B43-C199-095A-BDA97F57AC9D}"/>
              </a:ext>
            </a:extLst>
          </p:cNvPr>
          <p:cNvSpPr txBox="1"/>
          <p:nvPr/>
        </p:nvSpPr>
        <p:spPr>
          <a:xfrm>
            <a:off x="341195" y="703249"/>
            <a:ext cx="209720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67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</a:t>
            </a:r>
            <a:r>
              <a:rPr lang="vi-VN" sz="2667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Dịch vụ</a:t>
            </a:r>
            <a:endParaRPr lang="en-US" sz="2667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C32974-0266-A65C-85B6-C9168AE34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70880"/>
            <a:ext cx="10412204" cy="9998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572D26-5E80-C625-E85F-C4621CBBBF4F}"/>
              </a:ext>
            </a:extLst>
          </p:cNvPr>
          <p:cNvSpPr txBox="1"/>
          <p:nvPr/>
        </p:nvSpPr>
        <p:spPr>
          <a:xfrm>
            <a:off x="960553" y="4581231"/>
            <a:ext cx="100692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b="1" i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Dựa</a:t>
            </a:r>
            <a:r>
              <a:rPr lang="en-US" altLang="en-US" sz="2400" b="1" i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 i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vào</a:t>
            </a:r>
            <a:r>
              <a:rPr lang="en-US" altLang="en-US" sz="2400" b="1" i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 i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thông</a:t>
            </a:r>
            <a:r>
              <a:rPr lang="en-US" altLang="en-US" sz="2400" b="1" i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tin </a:t>
            </a:r>
            <a:r>
              <a:rPr lang="en-US" altLang="en-US" sz="2400" b="1" i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sgk</a:t>
            </a:r>
            <a:r>
              <a:rPr lang="en-US" altLang="en-US" sz="2400" b="1" i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2400" b="1" i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em</a:t>
            </a:r>
            <a:r>
              <a:rPr lang="en-US" altLang="en-US" sz="2400" b="1" i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 i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có</a:t>
            </a:r>
            <a:r>
              <a:rPr lang="en-US" altLang="en-US" sz="2400" b="1" i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 i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nhận</a:t>
            </a:r>
            <a:r>
              <a:rPr lang="en-US" altLang="en-US" sz="2400" b="1" i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 i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xét</a:t>
            </a:r>
            <a:r>
              <a:rPr lang="en-US" altLang="en-US" sz="2400" b="1" i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 i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gì</a:t>
            </a:r>
            <a:r>
              <a:rPr lang="en-US" altLang="en-US" sz="2400" b="1" i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 i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về</a:t>
            </a:r>
            <a:r>
              <a:rPr lang="en-US" altLang="en-US" sz="2400" b="1" i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 i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tình</a:t>
            </a:r>
            <a:r>
              <a:rPr lang="en-US" altLang="en-US" sz="2400" b="1" i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 i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hình</a:t>
            </a:r>
            <a:r>
              <a:rPr lang="en-US" altLang="en-US" sz="2400" b="1" i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 i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phát</a:t>
            </a:r>
            <a:r>
              <a:rPr lang="en-US" altLang="en-US" sz="2400" b="1" i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 i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triển</a:t>
            </a:r>
            <a:r>
              <a:rPr lang="en-US" altLang="en-US" sz="2400" b="1" i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2400" b="1" i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vị</a:t>
            </a:r>
            <a:r>
              <a:rPr lang="en-US" altLang="en-US" sz="2400" b="1" i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 i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trí</a:t>
            </a:r>
            <a:r>
              <a:rPr lang="en-US" altLang="en-US" sz="2400" b="1" i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2400" b="1" i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vai</a:t>
            </a:r>
            <a:r>
              <a:rPr lang="en-US" altLang="en-US" sz="2400" b="1" i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 i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trò</a:t>
            </a:r>
            <a:r>
              <a:rPr lang="en-US" altLang="en-US" sz="2400" b="1" i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 i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của</a:t>
            </a:r>
            <a:r>
              <a:rPr lang="en-US" altLang="en-US" sz="2400" b="1" i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 i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ngành</a:t>
            </a:r>
            <a:r>
              <a:rPr lang="en-US" altLang="en-US" sz="2400" b="1" i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 i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dịch</a:t>
            </a:r>
            <a:r>
              <a:rPr lang="en-US" altLang="en-US" sz="2400" b="1" i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 i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vụ</a:t>
            </a:r>
            <a:r>
              <a:rPr lang="en-US" altLang="en-US" sz="2400" b="1" i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 i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trong</a:t>
            </a:r>
            <a:r>
              <a:rPr lang="en-US" altLang="en-US" sz="2400" b="1" i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 i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cơ</a:t>
            </a:r>
            <a:r>
              <a:rPr lang="en-US" altLang="en-US" sz="2400" b="1" i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 i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cấu</a:t>
            </a:r>
            <a:r>
              <a:rPr lang="en-US" altLang="en-US" sz="2400" b="1" i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GRDP </a:t>
            </a:r>
            <a:r>
              <a:rPr lang="en-US" altLang="en-US" sz="2400" b="1" i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của</a:t>
            </a:r>
            <a:r>
              <a:rPr lang="en-US" altLang="en-US" sz="2400" b="1" i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 i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vùng</a:t>
            </a:r>
            <a:r>
              <a:rPr lang="en-US" altLang="en-US" sz="2400" b="1" i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?</a:t>
            </a:r>
            <a:endParaRPr lang="en-US" sz="2400" i="1" dirty="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64D3A15D-FA10-ED23-1832-9950FCB932E9}"/>
              </a:ext>
            </a:extLst>
          </p:cNvPr>
          <p:cNvSpPr txBox="1"/>
          <p:nvPr/>
        </p:nvSpPr>
        <p:spPr>
          <a:xfrm>
            <a:off x="960553" y="2108793"/>
            <a:ext cx="9189579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/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Dịch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vụ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rất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phát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triển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chiếm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tỉ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trọng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ngày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càng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cao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trong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cơ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cấu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GRDP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của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vùng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(42,2% GRDP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năm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2021) </a:t>
            </a:r>
          </a:p>
          <a:p>
            <a:pPr eaLnBrk="1" hangingPunct="1"/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vi-VN" altLang="en-US" sz="2400" b="1" dirty="0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Cơ cấu đa dạng: thương mại, 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du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lịch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vi-VN" altLang="en-US" sz="2400" b="1" dirty="0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giao thông vận tải,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tài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chính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ngân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hàng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…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87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59C671B-1B22-4141-A9C0-2E7941FDA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7B2F5A4B-FA0F-4625-82F7-1D3F11281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9ACB0BAE-722F-4C91-8C2A-44EF768E8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C3AC4D9F-59AC-421A-9FF3-C936CEC43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797BCE03-677D-4D65-A4D1-1FD721DD5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D007E5D0-0B4E-4094-988C-9917146C2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024DB804-C06B-4A0A-AC43-6BCCB7D7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B51DC17A-305E-486E-A527-5E8068E9E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B6CCA716-6D46-4523-BF96-FF1B0C546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632B09A-D30C-4268-B28B-ACD612763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5FC839A4-228B-4EC0-8AF4-D8E38ECE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A8FFB1A1-5BB5-4551-87CD-F3365E6FE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D05AF173-8E70-41FA-9254-DF9AC3DDA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D56A4CE-A3F4-4CFF-9A65-C029AC17B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DF669161-0B30-4C76-96BF-96202748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A5232353-CF7C-44DD-8BEE-1C8FF54CD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AEA6CAE2-8741-4E88-A632-69C2B2EC5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014AC37D-4388-4AE6-9D4D-CCD99A608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7FE084B0-333E-4F7C-83F1-F7D132527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FDCFCB98-2E3A-4227-823C-80489BB28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252F94DE-A6A3-4463-BE05-34281F1C8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16EA21FA-886F-43CF-9D44-C1342F305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88C821A5-BCF7-47FE-894F-0ADC5F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F8337ECE-206A-472E-AFC4-0F230C91E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90BB2EC4-D043-4B43-87E7-723A787EE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04013015-AF71-47BC-BE4D-ED9EFA24F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71B30B18-D920-4E3E-B931-1F310244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" name="Freeform 11">
            <a:extLst>
              <a:ext uri="{FF2B5EF4-FFF2-40B4-BE49-F238E27FC236}">
                <a16:creationId xmlns:a16="http://schemas.microsoft.com/office/drawing/2014/main" id="{C70EF50A-66E6-460A-8AF9-47A10D0D9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54EEEBD9-D37D-42B9-BE64-2C102B1D6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2F47212-081A-4E41-8623-C5BD41ADD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1" y="643467"/>
            <a:ext cx="8959322" cy="5571066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18C4742A-9C54-557E-6BC1-A894405094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8377009"/>
              </p:ext>
            </p:extLst>
          </p:nvPr>
        </p:nvGraphicFramePr>
        <p:xfrm>
          <a:off x="3454059" y="968023"/>
          <a:ext cx="7233380" cy="4924780"/>
        </p:xfrm>
        <a:graphic>
          <a:graphicData uri="http://schemas.openxmlformats.org/drawingml/2006/table">
            <a:tbl>
              <a:tblPr firstRow="1" firstCol="1" bandRow="1"/>
              <a:tblGrid>
                <a:gridCol w="702192">
                  <a:extLst>
                    <a:ext uri="{9D8B030D-6E8A-4147-A177-3AD203B41FA5}">
                      <a16:colId xmlns:a16="http://schemas.microsoft.com/office/drawing/2014/main" val="887566278"/>
                    </a:ext>
                  </a:extLst>
                </a:gridCol>
                <a:gridCol w="702192">
                  <a:extLst>
                    <a:ext uri="{9D8B030D-6E8A-4147-A177-3AD203B41FA5}">
                      <a16:colId xmlns:a16="http://schemas.microsoft.com/office/drawing/2014/main" val="4245975910"/>
                    </a:ext>
                  </a:extLst>
                </a:gridCol>
                <a:gridCol w="702192">
                  <a:extLst>
                    <a:ext uri="{9D8B030D-6E8A-4147-A177-3AD203B41FA5}">
                      <a16:colId xmlns:a16="http://schemas.microsoft.com/office/drawing/2014/main" val="3854763562"/>
                    </a:ext>
                  </a:extLst>
                </a:gridCol>
                <a:gridCol w="743271">
                  <a:extLst>
                    <a:ext uri="{9D8B030D-6E8A-4147-A177-3AD203B41FA5}">
                      <a16:colId xmlns:a16="http://schemas.microsoft.com/office/drawing/2014/main" val="1245583322"/>
                    </a:ext>
                  </a:extLst>
                </a:gridCol>
                <a:gridCol w="766843">
                  <a:extLst>
                    <a:ext uri="{9D8B030D-6E8A-4147-A177-3AD203B41FA5}">
                      <a16:colId xmlns:a16="http://schemas.microsoft.com/office/drawing/2014/main" val="4146288291"/>
                    </a:ext>
                  </a:extLst>
                </a:gridCol>
                <a:gridCol w="702192">
                  <a:extLst>
                    <a:ext uri="{9D8B030D-6E8A-4147-A177-3AD203B41FA5}">
                      <a16:colId xmlns:a16="http://schemas.microsoft.com/office/drawing/2014/main" val="3404401124"/>
                    </a:ext>
                  </a:extLst>
                </a:gridCol>
                <a:gridCol w="766843">
                  <a:extLst>
                    <a:ext uri="{9D8B030D-6E8A-4147-A177-3AD203B41FA5}">
                      <a16:colId xmlns:a16="http://schemas.microsoft.com/office/drawing/2014/main" val="2688039486"/>
                    </a:ext>
                  </a:extLst>
                </a:gridCol>
                <a:gridCol w="702192">
                  <a:extLst>
                    <a:ext uri="{9D8B030D-6E8A-4147-A177-3AD203B41FA5}">
                      <a16:colId xmlns:a16="http://schemas.microsoft.com/office/drawing/2014/main" val="2931515112"/>
                    </a:ext>
                  </a:extLst>
                </a:gridCol>
                <a:gridCol w="702192">
                  <a:extLst>
                    <a:ext uri="{9D8B030D-6E8A-4147-A177-3AD203B41FA5}">
                      <a16:colId xmlns:a16="http://schemas.microsoft.com/office/drawing/2014/main" val="2572445540"/>
                    </a:ext>
                  </a:extLst>
                </a:gridCol>
                <a:gridCol w="743271">
                  <a:extLst>
                    <a:ext uri="{9D8B030D-6E8A-4147-A177-3AD203B41FA5}">
                      <a16:colId xmlns:a16="http://schemas.microsoft.com/office/drawing/2014/main" val="1788256038"/>
                    </a:ext>
                  </a:extLst>
                </a:gridCol>
              </a:tblGrid>
              <a:tr h="492478"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Ì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</a:t>
                      </a:r>
                      <a:endParaRPr lang="en-US" sz="2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Ư</a:t>
                      </a:r>
                      <a:endParaRPr lang="vi-VN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Ớ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en-US" sz="2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1570994"/>
                  </a:ext>
                </a:extLst>
              </a:tr>
              <a:tr h="492478"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Ồ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Í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</a:t>
                      </a:r>
                      <a:endParaRPr lang="en-US" sz="2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7363890"/>
                  </a:ext>
                </a:extLst>
              </a:tr>
              <a:tr h="492478"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Â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</a:t>
                      </a:r>
                      <a:endParaRPr lang="en-US" sz="2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Z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8738064"/>
                  </a:ext>
                </a:extLst>
              </a:tr>
              <a:tr h="492478"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Ồ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J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Z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898266"/>
                  </a:ext>
                </a:extLst>
              </a:tr>
              <a:tr h="492478"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Z</a:t>
                      </a:r>
                      <a:endParaRPr lang="en-US" sz="2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</a:t>
                      </a:r>
                      <a:endParaRPr lang="en-US" sz="2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8030279"/>
                  </a:ext>
                </a:extLst>
              </a:tr>
              <a:tr h="492478"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2402081"/>
                  </a:ext>
                </a:extLst>
              </a:tr>
              <a:tr h="492478"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Z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J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9399521"/>
                  </a:ext>
                </a:extLst>
              </a:tr>
              <a:tr h="492478"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Ũ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9206432"/>
                  </a:ext>
                </a:extLst>
              </a:tr>
              <a:tr h="492478"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6836473"/>
                  </a:ext>
                </a:extLst>
              </a:tr>
              <a:tr h="492478"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Ì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</a:t>
                      </a:r>
                      <a:endParaRPr lang="en-US" sz="2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Ư</a:t>
                      </a:r>
                      <a:endParaRPr lang="vi-VN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Ơ</a:t>
                      </a:r>
                      <a:endParaRPr lang="vi-VN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</a:t>
                      </a:r>
                      <a:endParaRPr lang="en-US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4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</a:t>
                      </a:r>
                      <a:endParaRPr lang="en-US" sz="2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66" marR="14366" marT="14366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5637895"/>
                  </a:ext>
                </a:extLst>
              </a:tr>
            </a:tbl>
          </a:graphicData>
        </a:graphic>
      </p:graphicFrame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697ED8C8-F566-2800-9E52-57434730D7AD}"/>
              </a:ext>
            </a:extLst>
          </p:cNvPr>
          <p:cNvSpPr/>
          <p:nvPr/>
        </p:nvSpPr>
        <p:spPr>
          <a:xfrm>
            <a:off x="3454059" y="0"/>
            <a:ext cx="6553541" cy="6424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ĐÔI MẮT TINH ANH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DCEF5BB-A082-8D5B-77AB-D9121E54D6AE}"/>
              </a:ext>
            </a:extLst>
          </p:cNvPr>
          <p:cNvSpPr txBox="1"/>
          <p:nvPr/>
        </p:nvSpPr>
        <p:spPr>
          <a:xfrm>
            <a:off x="182880" y="1399026"/>
            <a:ext cx="2285623" cy="4159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C00000"/>
                </a:solidFill>
              </a:rPr>
              <a:t>1.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C00000"/>
                </a:solidFill>
              </a:rPr>
              <a:t>2. 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C00000"/>
                </a:solidFill>
              </a:rPr>
              <a:t>3.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C00000"/>
                </a:solidFill>
              </a:rPr>
              <a:t>4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C00000"/>
                </a:solidFill>
              </a:rPr>
              <a:t>5.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C00000"/>
                </a:solidFill>
              </a:rPr>
              <a:t>6.</a:t>
            </a:r>
          </a:p>
        </p:txBody>
      </p:sp>
    </p:spTree>
    <p:extLst>
      <p:ext uri="{BB962C8B-B14F-4D97-AF65-F5344CB8AC3E}">
        <p14:creationId xmlns:p14="http://schemas.microsoft.com/office/powerpoint/2010/main" val="2381172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4043A55-51D1-3F10-2001-4DB9DDA77C3B}"/>
              </a:ext>
            </a:extLst>
          </p:cNvPr>
          <p:cNvSpPr txBox="1"/>
          <p:nvPr/>
        </p:nvSpPr>
        <p:spPr>
          <a:xfrm>
            <a:off x="363895" y="1520850"/>
            <a:ext cx="11206065" cy="4402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4265" algn="just">
              <a:lnSpc>
                <a:spcPct val="115000"/>
              </a:lnSpc>
              <a:spcBef>
                <a:spcPts val="913"/>
              </a:spcBef>
              <a:tabLst>
                <a:tab pos="481741" algn="l"/>
              </a:tabLst>
            </a:pP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Nhóm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T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rình</a:t>
            </a:r>
            <a:r>
              <a:rPr lang="vi-VN" sz="3200" spc="-8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vi-VN" sz="3200" spc="-8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3200" spc="-8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vi-VN" sz="3200" spc="-8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vi-VN" sz="3200" spc="-8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3200" spc="-8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vi-VN" sz="3200" spc="-8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vi-VN" sz="3200" spc="-8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vi-VN" sz="3200" spc="-8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vi-VN" sz="3200" spc="-8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vi-VN" sz="3200" spc="-8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mại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24265" algn="just">
              <a:lnSpc>
                <a:spcPct val="115000"/>
              </a:lnSpc>
              <a:spcBef>
                <a:spcPts val="913"/>
              </a:spcBef>
              <a:tabLst>
                <a:tab pos="481741" algn="l"/>
              </a:tabLst>
            </a:pP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Nhóm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T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rình</a:t>
            </a:r>
            <a:r>
              <a:rPr lang="vi-VN" sz="3200" spc="-8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vi-VN" sz="3200" spc="-8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3200" spc="-8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vi-VN" sz="3200" spc="-8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vi-VN" sz="3200" spc="-8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3200" spc="-8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vi-VN" sz="3200" spc="-8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vi-VN" sz="3200" spc="-8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vi-VN" sz="3200" spc="-8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 du lịch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24265" algn="just">
              <a:lnSpc>
                <a:spcPct val="115000"/>
              </a:lnSpc>
              <a:spcBef>
                <a:spcPts val="913"/>
              </a:spcBef>
              <a:tabLst>
                <a:tab pos="481741" algn="l"/>
              </a:tabLst>
            </a:pP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Nhóm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T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rình</a:t>
            </a:r>
            <a:r>
              <a:rPr lang="vi-VN" sz="3200" spc="-8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vi-VN" sz="3200" spc="-8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3200" spc="-8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vi-VN" sz="3200" spc="-8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vi-VN" sz="3200" spc="-8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3200" spc="-8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vi-VN" sz="3200" spc="-8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vi-VN" sz="3200" spc="-8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vi-VN" sz="3200" spc="-8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 giao thông vận tải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24265" algn="just">
              <a:lnSpc>
                <a:spcPct val="115000"/>
              </a:lnSpc>
              <a:spcBef>
                <a:spcPts val="913"/>
              </a:spcBef>
              <a:tabLst>
                <a:tab pos="481741" algn="l"/>
              </a:tabLst>
            </a:pP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Nhóm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T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rình</a:t>
            </a:r>
            <a:r>
              <a:rPr lang="vi-VN" sz="3200" spc="-8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vi-VN" sz="3200" spc="-8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3200" spc="-8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vi-VN" sz="3200" spc="-8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vi-VN" sz="3200" spc="-8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3200" spc="-8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vi-VN" sz="3200" spc="-8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vi-VN" sz="3200" spc="-8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vi-VN" sz="3200" spc="-8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 tài chính ngân hàng,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lĩnh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3895" y="65514"/>
            <a:ext cx="115699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kern="0" spc="-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HS</a:t>
            </a:r>
            <a:r>
              <a:rPr lang="en-US" sz="3200" b="1" kern="0" spc="-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b="1" kern="0" spc="-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b="1" kern="0" spc="-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b="1" kern="0" spc="-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 </a:t>
            </a:r>
            <a:r>
              <a:rPr lang="en-US" sz="3200" b="1" kern="0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3200" b="1" kern="0" spc="-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vi-VN" sz="3200" b="1" kern="0" spc="-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nghiên cứu nội dung sgk, hoàn thành câu trả lời</a:t>
            </a:r>
            <a:r>
              <a:rPr lang="en-US" sz="3200" b="1" kern="0" spc="-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spc="-3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b="1" kern="0" spc="-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63805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6FB5EBD-37D2-E89B-AB2C-0CE9B954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6920" y="3489461"/>
            <a:ext cx="9150262" cy="697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1867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 18.3. TỔNG MỨC BÁN LẺ HÀNG HOÁ VÀ DOANH THU DỊCH VỤ TIÊU DÙNG</a:t>
            </a:r>
            <a:endParaRPr lang="en-US" altLang="en-US" sz="1867" dirty="0">
              <a:solidFill>
                <a:prstClr val="black"/>
              </a:solidFill>
              <a:latin typeface="Calibri Ligh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1867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(GIẢ HIỆN HÀNH) Ở VÙNG ĐÔNG NAM BỘ GIAI ĐOẠN 2010 – 2022</a:t>
            </a:r>
            <a:endParaRPr lang="vi-VN" altLang="en-US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5630FFA-9041-E697-BBA5-299166BBFE7F}"/>
              </a:ext>
            </a:extLst>
          </p:cNvPr>
          <p:cNvGraphicFramePr>
            <a:graphicFrameLocks noGrp="1"/>
          </p:cNvGraphicFramePr>
          <p:nvPr/>
        </p:nvGraphicFramePr>
        <p:xfrm>
          <a:off x="1185018" y="4253035"/>
          <a:ext cx="9821965" cy="2518163"/>
        </p:xfrm>
        <a:graphic>
          <a:graphicData uri="http://schemas.openxmlformats.org/drawingml/2006/table">
            <a:tbl>
              <a:tblPr firstRow="1" firstCol="1" bandRow="1"/>
              <a:tblGrid>
                <a:gridCol w="4841501">
                  <a:extLst>
                    <a:ext uri="{9D8B030D-6E8A-4147-A177-3AD203B41FA5}">
                      <a16:colId xmlns:a16="http://schemas.microsoft.com/office/drawing/2014/main" val="739462316"/>
                    </a:ext>
                  </a:extLst>
                </a:gridCol>
                <a:gridCol w="1051233">
                  <a:extLst>
                    <a:ext uri="{9D8B030D-6E8A-4147-A177-3AD203B41FA5}">
                      <a16:colId xmlns:a16="http://schemas.microsoft.com/office/drawing/2014/main" val="2324380905"/>
                    </a:ext>
                  </a:extLst>
                </a:gridCol>
                <a:gridCol w="1309416">
                  <a:extLst>
                    <a:ext uri="{9D8B030D-6E8A-4147-A177-3AD203B41FA5}">
                      <a16:colId xmlns:a16="http://schemas.microsoft.com/office/drawing/2014/main" val="3355669163"/>
                    </a:ext>
                  </a:extLst>
                </a:gridCol>
                <a:gridCol w="1309416">
                  <a:extLst>
                    <a:ext uri="{9D8B030D-6E8A-4147-A177-3AD203B41FA5}">
                      <a16:colId xmlns:a16="http://schemas.microsoft.com/office/drawing/2014/main" val="3773839318"/>
                    </a:ext>
                  </a:extLst>
                </a:gridCol>
                <a:gridCol w="1310399">
                  <a:extLst>
                    <a:ext uri="{9D8B030D-6E8A-4147-A177-3AD203B41FA5}">
                      <a16:colId xmlns:a16="http://schemas.microsoft.com/office/drawing/2014/main" val="3088754185"/>
                    </a:ext>
                  </a:extLst>
                </a:gridCol>
              </a:tblGrid>
              <a:tr h="565021">
                <a:tc>
                  <a:txBody>
                    <a:bodyPr/>
                    <a:lstStyle/>
                    <a:p>
                      <a:pPr algn="ctr"/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2022*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5761231"/>
                  </a:ext>
                </a:extLst>
              </a:tr>
              <a:tr h="976571">
                <a:tc>
                  <a:txBody>
                    <a:bodyPr/>
                    <a:lstStyle/>
                    <a:p>
                      <a:pPr algn="just"/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Tổng mức bán lẻ hàng hoá và doanh thu dịch vụ tiêu dùng (nghìn tỉ đồng)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616,1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1.070,9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224,2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485,0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2775498"/>
                  </a:ext>
                </a:extLst>
              </a:tr>
              <a:tr h="976571">
                <a:tc>
                  <a:txBody>
                    <a:bodyPr/>
                    <a:lstStyle/>
                    <a:p>
                      <a:pPr algn="just"/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Tỉ trọng % so với cả nước (cả nước = 100%)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36,7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33,2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27,8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27,7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759328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89525DE-0FBE-F449-3BB8-9C580E58EC7D}"/>
              </a:ext>
            </a:extLst>
          </p:cNvPr>
          <p:cNvSpPr txBox="1"/>
          <p:nvPr/>
        </p:nvSpPr>
        <p:spPr>
          <a:xfrm>
            <a:off x="358317" y="89423"/>
            <a:ext cx="20972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</a:t>
            </a:r>
            <a:r>
              <a:rPr lang="vi-VN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Dịch vụ</a:t>
            </a:r>
            <a:endParaRPr lang="en-US" sz="2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268762" y="442510"/>
            <a:ext cx="2615139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43205" algn="just">
              <a:lnSpc>
                <a:spcPct val="115000"/>
              </a:lnSpc>
              <a:spcBef>
                <a:spcPts val="685"/>
              </a:spcBef>
              <a:spcAft>
                <a:spcPts val="0"/>
              </a:spcAft>
              <a:tabLst>
                <a:tab pos="361315" algn="l"/>
              </a:tabLst>
            </a:pPr>
            <a:r>
              <a:rPr lang="en-US" sz="2800" b="1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b="1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vi-VN" sz="2800" b="1" kern="100" spc="-4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10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mại:</a:t>
            </a:r>
            <a:endParaRPr lang="en-US" sz="2800" b="1" kern="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976613"/>
            <a:ext cx="11622843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3205" algn="just">
              <a:lnSpc>
                <a:spcPct val="115000"/>
              </a:lnSpc>
              <a:spcBef>
                <a:spcPts val="685"/>
              </a:spcBef>
              <a:spcAft>
                <a:spcPts val="0"/>
              </a:spcAft>
              <a:tabLst>
                <a:tab pos="361315" algn="l"/>
              </a:tabLst>
            </a:pP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Nội thương rất phát triển: nhiều trung tâm thương mại, siêu thị, tổng mức bán lẻ hàng hoá và doanh thu dịch vụ tiêu dùng tăng nhanh, </a:t>
            </a:r>
            <a:r>
              <a:rPr lang="en-US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ỉ trọng cao so với</a:t>
            </a:r>
            <a:r>
              <a:rPr lang="vi-VN" sz="2800" kern="1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2800" kern="1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nước.</a:t>
            </a:r>
            <a:r>
              <a:rPr lang="vi-VN" sz="2800" kern="10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kern="1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vi-VN" sz="2800" kern="10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2800" kern="1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vi-VN" sz="2800" kern="10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vi-VN" sz="2800" kern="1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kern="1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vi-VN" sz="2800" kern="10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vi-VN" sz="2800" kern="1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vi-VN" sz="2800" kern="10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vi-VN" sz="2800" kern="1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kern="10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2800" kern="1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kern="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3543" y="2462877"/>
            <a:ext cx="113893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Ngoại thương phát triển </a:t>
            </a:r>
            <a:r>
              <a:rPr lang="en-US" sz="2800" kern="1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ất cả nước (chiếm khoảng 34% cả nước – năm 2021) nhất là Thành phố Hồ Chí Minh, Bình Dương, Đồng Nai.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0476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8225FC-34BF-BE25-37CB-0252AD55F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991" y="2927213"/>
            <a:ext cx="9530935" cy="38746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0132C8-FF0A-BB9C-B5CB-B4C1AD65386E}"/>
              </a:ext>
            </a:extLst>
          </p:cNvPr>
          <p:cNvSpPr txBox="1"/>
          <p:nvPr/>
        </p:nvSpPr>
        <p:spPr>
          <a:xfrm>
            <a:off x="357410" y="56126"/>
            <a:ext cx="20972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</a:t>
            </a:r>
            <a:r>
              <a:rPr lang="vi-VN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Dịch vụ</a:t>
            </a:r>
            <a:endParaRPr lang="en-US" sz="2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7410" y="558892"/>
            <a:ext cx="11358340" cy="2253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Bef>
                <a:spcPts val="685"/>
              </a:spcBef>
              <a:buClr>
                <a:srgbClr val="231F20"/>
              </a:buClr>
              <a:buSzPts val="1250"/>
              <a:tabLst>
                <a:tab pos="257810" algn="l"/>
                <a:tab pos="361315" algn="l"/>
              </a:tabLst>
            </a:pPr>
            <a:r>
              <a:rPr lang="en-US" sz="2800" b="1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b="1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</a:t>
            </a:r>
            <a:r>
              <a:rPr lang="vi-VN" sz="2800" b="1" kern="100" spc="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1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lịch:</a:t>
            </a:r>
            <a:endParaRPr lang="en-US" sz="2800" b="1" kern="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3205" algn="just">
              <a:lnSpc>
                <a:spcPct val="115000"/>
              </a:lnSpc>
              <a:spcBef>
                <a:spcPts val="685"/>
              </a:spcBef>
              <a:spcAft>
                <a:spcPts val="0"/>
              </a:spcAft>
              <a:tabLst>
                <a:tab pos="361315" algn="l"/>
              </a:tabLst>
            </a:pP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2800" kern="100" spc="-4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vi-VN" sz="2800" kern="100" spc="-4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vi-VN" sz="2800" kern="100" spc="-4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</a:t>
            </a:r>
            <a:r>
              <a:rPr lang="vi-VN" sz="2800" kern="100" spc="-4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vi-VN" sz="2800" kern="100" spc="-4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vi-VN" sz="2800" kern="100" spc="-4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phú,</a:t>
            </a:r>
            <a:r>
              <a:rPr lang="vi-VN" sz="2800" kern="100" spc="-4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vi-VN" sz="2800" kern="100" spc="-4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vi-VN" sz="2800" kern="100" spc="-4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vi-VN" sz="2800" kern="100" spc="-4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2800" kern="100" spc="-4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</a:t>
            </a:r>
            <a:r>
              <a:rPr lang="vi-VN" sz="2800" kern="100" spc="-4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vi-VN" sz="2800" kern="100" spc="-4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kern="100" spc="-4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đại,</a:t>
            </a:r>
            <a:r>
              <a:rPr lang="vi-VN" sz="2800" kern="100" spc="-4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vi-VN" sz="2800" kern="100" spc="-4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vi-VN" sz="2800" kern="100" spc="-4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thuận </a:t>
            </a:r>
            <a:r>
              <a:rPr lang="vi-VN" sz="2800" kern="1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tiện,</a:t>
            </a:r>
            <a:r>
              <a:rPr lang="vi-VN" sz="2800" kern="100" spc="-6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kern="100" spc="-6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vi-VN" sz="2800" kern="100" spc="-6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vi-VN" sz="2800" kern="100" spc="-6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kern="100" spc="-6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vi-VN" sz="2800" kern="100" spc="-6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800" kern="100" spc="-6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vi-VN" sz="2800" kern="100" spc="-6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</a:t>
            </a:r>
            <a:r>
              <a:rPr lang="vi-VN" sz="2800" kern="100" spc="-6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vi-VN" sz="2800" kern="100" spc="-6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vi-VN" sz="2800" kern="100" spc="-6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800" kern="100" spc="-6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kern="100" spc="-6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vi-VN" sz="2800" kern="100" spc="-6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tế.</a:t>
            </a:r>
            <a:endParaRPr lang="en-US" sz="2800" kern="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3205" algn="just">
              <a:lnSpc>
                <a:spcPct val="115000"/>
              </a:lnSpc>
              <a:spcBef>
                <a:spcPts val="685"/>
              </a:spcBef>
              <a:spcAft>
                <a:spcPts val="0"/>
              </a:spcAft>
              <a:tabLst>
                <a:tab pos="361315" algn="l"/>
              </a:tabLst>
            </a:pP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Thành phố Hồ Chí Minh là</a:t>
            </a:r>
            <a:r>
              <a:rPr lang="vi-VN" sz="2800" kern="100" spc="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 tâm du lịch lớn nhất cả</a:t>
            </a:r>
            <a:r>
              <a:rPr lang="vi-VN" sz="2800" kern="100" spc="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nước.</a:t>
            </a:r>
            <a:endParaRPr lang="en-US" sz="2800" kern="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89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1155"/>
            <a:ext cx="12191999" cy="676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48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AFAC61-5721-3E5F-A762-406B797C2D1A}"/>
              </a:ext>
            </a:extLst>
          </p:cNvPr>
          <p:cNvSpPr txBox="1"/>
          <p:nvPr/>
        </p:nvSpPr>
        <p:spPr>
          <a:xfrm>
            <a:off x="357410" y="56126"/>
            <a:ext cx="20972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</a:t>
            </a:r>
            <a:r>
              <a:rPr lang="vi-VN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Dịch vụ</a:t>
            </a:r>
            <a:endParaRPr lang="en-US" sz="2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7410" y="579346"/>
            <a:ext cx="3309880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  <a:spcBef>
                <a:spcPts val="685"/>
              </a:spcBef>
              <a:buClr>
                <a:srgbClr val="231F20"/>
              </a:buClr>
              <a:buSzPts val="1250"/>
              <a:tabLst>
                <a:tab pos="257810" algn="l"/>
                <a:tab pos="361315" algn="l"/>
              </a:tabLst>
            </a:pPr>
            <a:r>
              <a:rPr lang="en-US" sz="2800" b="1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b="1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vi-VN" sz="2800" b="1" kern="1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vi-VN" sz="2800" b="1" kern="1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vi-VN" sz="2800" b="1" kern="1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10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tải:</a:t>
            </a:r>
            <a:endParaRPr lang="en-US" sz="2800" b="1" kern="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9088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927" y="0"/>
            <a:ext cx="96393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" y="-27093"/>
            <a:ext cx="10007600" cy="6870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40640"/>
            <a:ext cx="9550400" cy="6844453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427" y="-23706"/>
            <a:ext cx="10274300" cy="6904567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927" y="24554"/>
            <a:ext cx="10655300" cy="68334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96A042FB-29CE-4858-C29F-D2C17EF747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917848"/>
              </p:ext>
            </p:extLst>
          </p:nvPr>
        </p:nvGraphicFramePr>
        <p:xfrm>
          <a:off x="79900" y="159802"/>
          <a:ext cx="6285388" cy="6178860"/>
        </p:xfrm>
        <a:graphic>
          <a:graphicData uri="http://schemas.openxmlformats.org/drawingml/2006/table">
            <a:tbl>
              <a:tblPr firstRow="1" firstCol="1" bandRow="1"/>
              <a:tblGrid>
                <a:gridCol w="434179">
                  <a:extLst>
                    <a:ext uri="{9D8B030D-6E8A-4147-A177-3AD203B41FA5}">
                      <a16:colId xmlns:a16="http://schemas.microsoft.com/office/drawing/2014/main" val="887566278"/>
                    </a:ext>
                  </a:extLst>
                </a:gridCol>
                <a:gridCol w="568378">
                  <a:extLst>
                    <a:ext uri="{9D8B030D-6E8A-4147-A177-3AD203B41FA5}">
                      <a16:colId xmlns:a16="http://schemas.microsoft.com/office/drawing/2014/main" val="4245975910"/>
                    </a:ext>
                  </a:extLst>
                </a:gridCol>
                <a:gridCol w="528724">
                  <a:extLst>
                    <a:ext uri="{9D8B030D-6E8A-4147-A177-3AD203B41FA5}">
                      <a16:colId xmlns:a16="http://schemas.microsoft.com/office/drawing/2014/main" val="3854763562"/>
                    </a:ext>
                  </a:extLst>
                </a:gridCol>
                <a:gridCol w="713777">
                  <a:extLst>
                    <a:ext uri="{9D8B030D-6E8A-4147-A177-3AD203B41FA5}">
                      <a16:colId xmlns:a16="http://schemas.microsoft.com/office/drawing/2014/main" val="1245583322"/>
                    </a:ext>
                  </a:extLst>
                </a:gridCol>
                <a:gridCol w="674123">
                  <a:extLst>
                    <a:ext uri="{9D8B030D-6E8A-4147-A177-3AD203B41FA5}">
                      <a16:colId xmlns:a16="http://schemas.microsoft.com/office/drawing/2014/main" val="4146288291"/>
                    </a:ext>
                  </a:extLst>
                </a:gridCol>
                <a:gridCol w="700561">
                  <a:extLst>
                    <a:ext uri="{9D8B030D-6E8A-4147-A177-3AD203B41FA5}">
                      <a16:colId xmlns:a16="http://schemas.microsoft.com/office/drawing/2014/main" val="3404401124"/>
                    </a:ext>
                  </a:extLst>
                </a:gridCol>
                <a:gridCol w="674123">
                  <a:extLst>
                    <a:ext uri="{9D8B030D-6E8A-4147-A177-3AD203B41FA5}">
                      <a16:colId xmlns:a16="http://schemas.microsoft.com/office/drawing/2014/main" val="2688039486"/>
                    </a:ext>
                  </a:extLst>
                </a:gridCol>
                <a:gridCol w="687341">
                  <a:extLst>
                    <a:ext uri="{9D8B030D-6E8A-4147-A177-3AD203B41FA5}">
                      <a16:colId xmlns:a16="http://schemas.microsoft.com/office/drawing/2014/main" val="2931515112"/>
                    </a:ext>
                  </a:extLst>
                </a:gridCol>
                <a:gridCol w="700560">
                  <a:extLst>
                    <a:ext uri="{9D8B030D-6E8A-4147-A177-3AD203B41FA5}">
                      <a16:colId xmlns:a16="http://schemas.microsoft.com/office/drawing/2014/main" val="2572445540"/>
                    </a:ext>
                  </a:extLst>
                </a:gridCol>
                <a:gridCol w="603622">
                  <a:extLst>
                    <a:ext uri="{9D8B030D-6E8A-4147-A177-3AD203B41FA5}">
                      <a16:colId xmlns:a16="http://schemas.microsoft.com/office/drawing/2014/main" val="1788256038"/>
                    </a:ext>
                  </a:extLst>
                </a:gridCol>
              </a:tblGrid>
              <a:tr h="617886"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Ì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Ư</a:t>
                      </a:r>
                      <a:endParaRPr lang="vi-VN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Ớ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1570994"/>
                  </a:ext>
                </a:extLst>
              </a:tr>
              <a:tr h="617886"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Ồ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Í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363890"/>
                  </a:ext>
                </a:extLst>
              </a:tr>
              <a:tr h="617886"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Â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Z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738064"/>
                  </a:ext>
                </a:extLst>
              </a:tr>
              <a:tr h="617886"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Ồ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J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Z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898266"/>
                  </a:ext>
                </a:extLst>
              </a:tr>
              <a:tr h="617886"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Z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8030279"/>
                  </a:ext>
                </a:extLst>
              </a:tr>
              <a:tr h="617886"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2402081"/>
                  </a:ext>
                </a:extLst>
              </a:tr>
              <a:tr h="617886"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Z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J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9399521"/>
                  </a:ext>
                </a:extLst>
              </a:tr>
              <a:tr h="617886"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Ũ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9206432"/>
                  </a:ext>
                </a:extLst>
              </a:tr>
              <a:tr h="617886"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6836473"/>
                  </a:ext>
                </a:extLst>
              </a:tr>
              <a:tr h="617886"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Ì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Ư</a:t>
                      </a:r>
                      <a:endParaRPr lang="vi-VN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vi-VN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Ơ</a:t>
                      </a:r>
                      <a:endParaRPr lang="vi-VN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23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329" marR="13329" marT="13329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5637895"/>
                  </a:ext>
                </a:extLst>
              </a:tr>
            </a:tbl>
          </a:graphicData>
        </a:graphic>
      </p:graphicFrame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D836EDEE-DEE2-0370-AA11-3A661D65A2DB}"/>
              </a:ext>
            </a:extLst>
          </p:cNvPr>
          <p:cNvSpPr/>
          <p:nvPr/>
        </p:nvSpPr>
        <p:spPr>
          <a:xfrm>
            <a:off x="6365288" y="310718"/>
            <a:ext cx="5746812" cy="503363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673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AFAC61-5721-3E5F-A762-406B797C2D1A}"/>
              </a:ext>
            </a:extLst>
          </p:cNvPr>
          <p:cNvSpPr txBox="1"/>
          <p:nvPr/>
        </p:nvSpPr>
        <p:spPr>
          <a:xfrm>
            <a:off x="357410" y="56126"/>
            <a:ext cx="20972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</a:t>
            </a:r>
            <a:r>
              <a:rPr lang="vi-VN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Dịch vụ</a:t>
            </a:r>
            <a:endParaRPr lang="en-US" sz="2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7410" y="579346"/>
            <a:ext cx="3309880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  <a:spcBef>
                <a:spcPts val="685"/>
              </a:spcBef>
              <a:buClr>
                <a:srgbClr val="231F20"/>
              </a:buClr>
              <a:buSzPts val="1250"/>
              <a:tabLst>
                <a:tab pos="257810" algn="l"/>
                <a:tab pos="361315" algn="l"/>
              </a:tabLst>
            </a:pPr>
            <a:r>
              <a:rPr lang="en-US" sz="2800" b="1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b="1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vi-VN" sz="2800" b="1" kern="1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vi-VN" sz="2800" b="1" kern="1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vi-VN" sz="2800" b="1" kern="1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10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tải:</a:t>
            </a:r>
            <a:endParaRPr lang="en-US" sz="2800" b="1" kern="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102566"/>
            <a:ext cx="11436484" cy="2749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3205" algn="just">
              <a:lnSpc>
                <a:spcPct val="115000"/>
              </a:lnSpc>
              <a:spcBef>
                <a:spcPts val="685"/>
              </a:spcBef>
              <a:spcAft>
                <a:spcPts val="0"/>
              </a:spcAft>
              <a:tabLst>
                <a:tab pos="361315" algn="l"/>
              </a:tabLst>
            </a:pP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2800" kern="1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vi-VN" sz="2800" kern="1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vi-VN" sz="2800" kern="1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vi-VN" sz="2800" kern="1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kern="1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sz="2800" kern="1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kern="1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vi-VN" sz="2800" kern="1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vi-VN" sz="2800" kern="1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vi-VN" sz="2800" kern="1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tải;</a:t>
            </a:r>
            <a:r>
              <a:rPr lang="vi-VN" sz="2800" kern="1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vi-VN" sz="2800" kern="1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vi-VN" sz="2800" kern="1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vi-VN" sz="2800" kern="1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 vận tải phát triển nhất cả nước.</a:t>
            </a:r>
            <a:endParaRPr lang="en-US" sz="2800" kern="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3205" algn="just">
              <a:lnSpc>
                <a:spcPct val="115000"/>
              </a:lnSpc>
              <a:spcBef>
                <a:spcPts val="685"/>
              </a:spcBef>
              <a:spcAft>
                <a:spcPts val="0"/>
              </a:spcAft>
              <a:tabLst>
                <a:tab pos="361315" algn="l"/>
              </a:tabLst>
            </a:pP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2800" kern="10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vi-VN" sz="2800" kern="10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bay,</a:t>
            </a:r>
            <a:r>
              <a:rPr lang="vi-VN" sz="2800" kern="10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vi-VN" sz="2800" kern="10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biển,</a:t>
            </a:r>
            <a:r>
              <a:rPr lang="vi-VN" sz="2800" kern="10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2800" kern="10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vi-VN" sz="2800" kern="10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vi-VN" sz="2800" kern="10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vi-VN" sz="2800" kern="10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vi-VN" sz="2800" kern="10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kern="10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vi-VN" sz="2800" kern="10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dựng,</a:t>
            </a:r>
            <a:r>
              <a:rPr lang="vi-VN" sz="2800" kern="10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vi-VN" sz="2800" kern="10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vi-VN" sz="2800" kern="10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vi-VN" sz="2800" kern="10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 yêu cầu phát triển </a:t>
            </a:r>
            <a:r>
              <a:rPr lang="en-US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KT - XH</a:t>
            </a:r>
            <a:endParaRPr lang="en-US" sz="2800" kern="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3205" algn="just">
              <a:lnSpc>
                <a:spcPct val="115000"/>
              </a:lnSpc>
              <a:spcBef>
                <a:spcPts val="685"/>
              </a:spcBef>
              <a:spcAft>
                <a:spcPts val="0"/>
              </a:spcAft>
              <a:tabLst>
                <a:tab pos="361315" algn="l"/>
              </a:tabLst>
            </a:pP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2800" kern="10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sz="2800" kern="10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vi-VN" sz="2800" kern="1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vi-VN" sz="2800" kern="10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vi-VN" sz="2800" kern="10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vi-VN" sz="2800" kern="1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vi-VN" sz="2800" kern="10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kern="1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kern="10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vi-VN" sz="2800" kern="10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2800" kern="1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vi-VN" sz="2800" kern="10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7683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AFAC61-5721-3E5F-A762-406B797C2D1A}"/>
              </a:ext>
            </a:extLst>
          </p:cNvPr>
          <p:cNvSpPr txBox="1"/>
          <p:nvPr/>
        </p:nvSpPr>
        <p:spPr>
          <a:xfrm>
            <a:off x="357410" y="56126"/>
            <a:ext cx="20972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</a:t>
            </a:r>
            <a:r>
              <a:rPr lang="vi-VN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Dịch vụ</a:t>
            </a:r>
            <a:endParaRPr lang="en-US" sz="2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Vai trò của ngành logistics">
            <a:extLst>
              <a:ext uri="{FF2B5EF4-FFF2-40B4-BE49-F238E27FC236}">
                <a16:creationId xmlns:a16="http://schemas.microsoft.com/office/drawing/2014/main" id="{3109D6CD-A279-4467-D160-A1ECB75BA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11" y="2682439"/>
            <a:ext cx="11834589" cy="395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7409" y="528003"/>
            <a:ext cx="1160443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b="1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vi-VN" sz="2800" b="1" kern="100" spc="-5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vi-VN" sz="2800" b="1" kern="100" spc="-5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vi-VN" sz="2800" b="1" kern="100" spc="-5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vi-VN" sz="2800" b="1" kern="100" spc="-5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2800" kern="100" spc="-5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2800" kern="100" spc="-5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triển,</a:t>
            </a:r>
            <a:r>
              <a:rPr lang="vi-VN" sz="2800" kern="100" spc="-5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2800" kern="100" spc="-5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kern="100" spc="-5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vi-VN" sz="2800" kern="100" spc="-5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kern="100" spc="-5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vi-VN" sz="2800" kern="100" spc="-5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2800" kern="100" spc="-5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vi-VN" sz="2800" kern="100" spc="-5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Minh,</a:t>
            </a:r>
            <a:r>
              <a:rPr lang="vi-VN" sz="2800" kern="100" spc="-5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 ngân hàng Nhà nước, tư nhân, quốc tế, sàn giao dịch chứng khoán, công ti bảo </a:t>
            </a:r>
            <a:r>
              <a:rPr lang="vi-VN" sz="2800" kern="1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hiểm,...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357408" y="1728332"/>
            <a:ext cx="116790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b="1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lĩnh vực dịch vụ khác </a:t>
            </a:r>
            <a:r>
              <a:rPr lang="vi-VN" sz="2800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 công nghệ thông tin – viễn thông, logistics,... cũng rất phát triển và ngày càng mở rộng.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679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250749" descr="Image result for CÃ¢y cao su">
            <a:extLst>
              <a:ext uri="{FF2B5EF4-FFF2-40B4-BE49-F238E27FC236}">
                <a16:creationId xmlns:a16="http://schemas.microsoft.com/office/drawing/2014/main" id="{2F3ED6A6-36B9-87A1-EF9A-C53D7C1BB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87" y="446354"/>
            <a:ext cx="2195664" cy="180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250750" descr="Image result for CÃ¢y cÃ  phÃª">
            <a:extLst>
              <a:ext uri="{FF2B5EF4-FFF2-40B4-BE49-F238E27FC236}">
                <a16:creationId xmlns:a16="http://schemas.microsoft.com/office/drawing/2014/main" id="{EE73A236-1043-6B4F-509C-10938B3DF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627" y="467889"/>
            <a:ext cx="2286827" cy="176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250751" descr="Related image">
            <a:extLst>
              <a:ext uri="{FF2B5EF4-FFF2-40B4-BE49-F238E27FC236}">
                <a16:creationId xmlns:a16="http://schemas.microsoft.com/office/drawing/2014/main" id="{01B5BDC3-C8F4-9805-1BE7-97AF72B4F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169" y="463505"/>
            <a:ext cx="2285770" cy="178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250752" descr="Image result for CÃ¢y Äiá»u">
            <a:extLst>
              <a:ext uri="{FF2B5EF4-FFF2-40B4-BE49-F238E27FC236}">
                <a16:creationId xmlns:a16="http://schemas.microsoft.com/office/drawing/2014/main" id="{D5CA9FB9-6C46-38B8-49CC-A1C897680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136" y="559554"/>
            <a:ext cx="2140715" cy="167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250753" descr="Image result for CÃ¢y chÃ´m chÃ´m">
            <a:extLst>
              <a:ext uri="{FF2B5EF4-FFF2-40B4-BE49-F238E27FC236}">
                <a16:creationId xmlns:a16="http://schemas.microsoft.com/office/drawing/2014/main" id="{A70DA60C-F97B-8FC7-F801-B1E0380EF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24" y="2672921"/>
            <a:ext cx="2157253" cy="187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250754" descr="Image result for CÃ¢y sáº§u riÃªng">
            <a:extLst>
              <a:ext uri="{FF2B5EF4-FFF2-40B4-BE49-F238E27FC236}">
                <a16:creationId xmlns:a16="http://schemas.microsoft.com/office/drawing/2014/main" id="{73453138-9812-1D53-3D58-207FCB6F4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627" y="2672921"/>
            <a:ext cx="2202344" cy="191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250755" descr="Image result for CÃ¢y mÄng cá»¥t">
            <a:extLst>
              <a:ext uri="{FF2B5EF4-FFF2-40B4-BE49-F238E27FC236}">
                <a16:creationId xmlns:a16="http://schemas.microsoft.com/office/drawing/2014/main" id="{336073C2-C8D3-2D3F-2F14-939A59850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61" y="2665038"/>
            <a:ext cx="2345778" cy="18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250756" descr="Image result for CÃ¢y bÆ°á»i TÃ¢n Triá»u">
            <a:extLst>
              <a:ext uri="{FF2B5EF4-FFF2-40B4-BE49-F238E27FC236}">
                <a16:creationId xmlns:a16="http://schemas.microsoft.com/office/drawing/2014/main" id="{1AE54ED9-BDDE-01D6-1C07-CF1AE1846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136" y="2674442"/>
            <a:ext cx="2174272" cy="188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250757" descr="Image result for Lá»£n Äá»ng nai">
            <a:extLst>
              <a:ext uri="{FF2B5EF4-FFF2-40B4-BE49-F238E27FC236}">
                <a16:creationId xmlns:a16="http://schemas.microsoft.com/office/drawing/2014/main" id="{4A3C0580-07C1-E139-30DA-24C79832E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42" y="4957429"/>
            <a:ext cx="2200335" cy="188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250758" descr="Related image">
            <a:extLst>
              <a:ext uri="{FF2B5EF4-FFF2-40B4-BE49-F238E27FC236}">
                <a16:creationId xmlns:a16="http://schemas.microsoft.com/office/drawing/2014/main" id="{93E4EE43-A50C-2C18-9F96-391C3179D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435" y="4959026"/>
            <a:ext cx="2189536" cy="188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50759" descr="Image result for GÃ  Äá»ng nai">
            <a:extLst>
              <a:ext uri="{FF2B5EF4-FFF2-40B4-BE49-F238E27FC236}">
                <a16:creationId xmlns:a16="http://schemas.microsoft.com/office/drawing/2014/main" id="{88035A0B-0637-D8DA-B804-5E7AC71D4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709" y="4959026"/>
            <a:ext cx="2416280" cy="184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250760" descr="Image result for CÃ¢y thuá»c lÃ¡">
            <a:extLst>
              <a:ext uri="{FF2B5EF4-FFF2-40B4-BE49-F238E27FC236}">
                <a16:creationId xmlns:a16="http://schemas.microsoft.com/office/drawing/2014/main" id="{9786C8CF-2E93-A1CE-AEE1-6F7B1D5D7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137" y="4959026"/>
            <a:ext cx="2159288" cy="184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9412B2-7F27-941E-BF30-8FCBDAC5C171}"/>
              </a:ext>
            </a:extLst>
          </p:cNvPr>
          <p:cNvSpPr txBox="1"/>
          <p:nvPr/>
        </p:nvSpPr>
        <p:spPr>
          <a:xfrm>
            <a:off x="1259092" y="1936144"/>
            <a:ext cx="1006454" cy="375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481741" algn="l"/>
              </a:tabLst>
            </a:pPr>
            <a:r>
              <a:rPr lang="en-US" sz="1600" kern="100" dirty="0">
                <a:highlight>
                  <a:srgbClr val="FFFF00"/>
                </a:highlight>
              </a:rPr>
              <a:t>Cao </a:t>
            </a:r>
            <a:r>
              <a:rPr lang="en-US" sz="1600" kern="100" dirty="0" err="1">
                <a:highlight>
                  <a:srgbClr val="FFFF00"/>
                </a:highlight>
              </a:rPr>
              <a:t>su</a:t>
            </a:r>
            <a:endParaRPr lang="en-US" sz="1600" kern="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EB3190-7F47-58B3-B36A-A380D72EA9C1}"/>
              </a:ext>
            </a:extLst>
          </p:cNvPr>
          <p:cNvSpPr txBox="1"/>
          <p:nvPr/>
        </p:nvSpPr>
        <p:spPr>
          <a:xfrm>
            <a:off x="3963448" y="1922528"/>
            <a:ext cx="1182415" cy="375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481741" algn="l"/>
              </a:tabLst>
            </a:pPr>
            <a:r>
              <a:rPr lang="en-US" sz="1600" kern="100" dirty="0" err="1">
                <a:highlight>
                  <a:srgbClr val="FFFF00"/>
                </a:highlight>
              </a:rPr>
              <a:t>Cà</a:t>
            </a:r>
            <a:r>
              <a:rPr lang="en-US" sz="1600" kern="100" dirty="0">
                <a:highlight>
                  <a:srgbClr val="FFFF00"/>
                </a:highlight>
              </a:rPr>
              <a:t> </a:t>
            </a:r>
            <a:r>
              <a:rPr lang="en-US" sz="1600" kern="100" dirty="0" err="1">
                <a:highlight>
                  <a:srgbClr val="FFFF00"/>
                </a:highlight>
              </a:rPr>
              <a:t>phê</a:t>
            </a:r>
            <a:endParaRPr lang="en-US" sz="1600" kern="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8A2BAA-6F64-8E68-B2C3-4D9A0815FD8F}"/>
              </a:ext>
            </a:extLst>
          </p:cNvPr>
          <p:cNvSpPr txBox="1"/>
          <p:nvPr/>
        </p:nvSpPr>
        <p:spPr>
          <a:xfrm>
            <a:off x="6781099" y="1931521"/>
            <a:ext cx="867364" cy="375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481741" algn="l"/>
              </a:tabLst>
            </a:pPr>
            <a:r>
              <a:rPr lang="en-US" sz="1600" kern="100" dirty="0" err="1">
                <a:highlight>
                  <a:srgbClr val="FFFF00"/>
                </a:highlight>
              </a:rPr>
              <a:t>Hồ</a:t>
            </a:r>
            <a:r>
              <a:rPr lang="en-US" sz="1600" kern="100" dirty="0">
                <a:highlight>
                  <a:srgbClr val="FFFF00"/>
                </a:highlight>
              </a:rPr>
              <a:t> </a:t>
            </a:r>
            <a:r>
              <a:rPr lang="en-US" sz="1600" kern="100" dirty="0" err="1">
                <a:highlight>
                  <a:srgbClr val="FFFF00"/>
                </a:highlight>
              </a:rPr>
              <a:t>tiêu</a:t>
            </a:r>
            <a:endParaRPr lang="en-US" sz="1600" kern="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657D35-3E0B-0BF9-4518-5CDA423B3E9C}"/>
              </a:ext>
            </a:extLst>
          </p:cNvPr>
          <p:cNvSpPr txBox="1"/>
          <p:nvPr/>
        </p:nvSpPr>
        <p:spPr>
          <a:xfrm>
            <a:off x="9559671" y="1931521"/>
            <a:ext cx="1016672" cy="375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481741" algn="l"/>
              </a:tabLst>
            </a:pPr>
            <a:r>
              <a:rPr lang="en-US" sz="1600" kern="100" dirty="0" err="1">
                <a:highlight>
                  <a:srgbClr val="FFFF00"/>
                </a:highlight>
              </a:rPr>
              <a:t>Điều</a:t>
            </a:r>
            <a:endParaRPr lang="en-US" sz="1600" kern="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073699-022E-CF10-DE58-A1B489CF2F41}"/>
              </a:ext>
            </a:extLst>
          </p:cNvPr>
          <p:cNvSpPr txBox="1"/>
          <p:nvPr/>
        </p:nvSpPr>
        <p:spPr>
          <a:xfrm>
            <a:off x="955847" y="4263294"/>
            <a:ext cx="1519899" cy="375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481741" algn="l"/>
              </a:tabLst>
            </a:pPr>
            <a:r>
              <a:rPr lang="en-US" sz="1600" kern="100" dirty="0" err="1">
                <a:highlight>
                  <a:srgbClr val="FFFF00"/>
                </a:highlight>
              </a:rPr>
              <a:t>Chôm</a:t>
            </a:r>
            <a:r>
              <a:rPr lang="en-US" sz="1600" kern="100" dirty="0">
                <a:highlight>
                  <a:srgbClr val="FFFF00"/>
                </a:highlight>
              </a:rPr>
              <a:t> </a:t>
            </a:r>
            <a:r>
              <a:rPr lang="en-US" sz="1600" kern="100" dirty="0" err="1">
                <a:highlight>
                  <a:srgbClr val="FFFF00"/>
                </a:highlight>
              </a:rPr>
              <a:t>chôm</a:t>
            </a:r>
            <a:endParaRPr lang="en-US" sz="1600" kern="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3AEB09-3DEC-D7EC-24AA-C29B0A4B69F9}"/>
              </a:ext>
            </a:extLst>
          </p:cNvPr>
          <p:cNvSpPr txBox="1"/>
          <p:nvPr/>
        </p:nvSpPr>
        <p:spPr>
          <a:xfrm>
            <a:off x="3750155" y="4225710"/>
            <a:ext cx="1395708" cy="375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481741" algn="l"/>
              </a:tabLst>
            </a:pPr>
            <a:r>
              <a:rPr lang="en-US" sz="1600" kern="100" dirty="0" err="1">
                <a:highlight>
                  <a:srgbClr val="FFFF00"/>
                </a:highlight>
              </a:rPr>
              <a:t>Sầu</a:t>
            </a:r>
            <a:r>
              <a:rPr lang="en-US" sz="1600" kern="100" dirty="0">
                <a:highlight>
                  <a:srgbClr val="FFFF00"/>
                </a:highlight>
              </a:rPr>
              <a:t> </a:t>
            </a:r>
            <a:r>
              <a:rPr lang="en-US" sz="1600" kern="100" dirty="0" err="1">
                <a:highlight>
                  <a:srgbClr val="FFFF00"/>
                </a:highlight>
              </a:rPr>
              <a:t>riêng</a:t>
            </a:r>
            <a:endParaRPr lang="en-US" sz="1600" kern="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C4E378-33A1-3BA6-7528-7901103077F7}"/>
              </a:ext>
            </a:extLst>
          </p:cNvPr>
          <p:cNvSpPr txBox="1"/>
          <p:nvPr/>
        </p:nvSpPr>
        <p:spPr>
          <a:xfrm>
            <a:off x="6496891" y="4225710"/>
            <a:ext cx="1204917" cy="375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481741" algn="l"/>
              </a:tabLst>
            </a:pPr>
            <a:r>
              <a:rPr lang="en-US" sz="1600" kern="100" dirty="0" err="1">
                <a:highlight>
                  <a:srgbClr val="FFFF00"/>
                </a:highlight>
              </a:rPr>
              <a:t>Măng</a:t>
            </a:r>
            <a:r>
              <a:rPr lang="en-US" sz="1600" kern="100" dirty="0">
                <a:highlight>
                  <a:srgbClr val="FFFF00"/>
                </a:highlight>
              </a:rPr>
              <a:t> </a:t>
            </a:r>
            <a:r>
              <a:rPr lang="en-US" sz="1600" kern="100" dirty="0" err="1">
                <a:highlight>
                  <a:srgbClr val="FFFF00"/>
                </a:highlight>
              </a:rPr>
              <a:t>cụt</a:t>
            </a:r>
            <a:endParaRPr lang="en-US" sz="1600" kern="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E0254A-4C13-765D-4DC5-8D2B3EAE9155}"/>
              </a:ext>
            </a:extLst>
          </p:cNvPr>
          <p:cNvSpPr txBox="1"/>
          <p:nvPr/>
        </p:nvSpPr>
        <p:spPr>
          <a:xfrm>
            <a:off x="9601111" y="4225710"/>
            <a:ext cx="662534" cy="375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481741" algn="l"/>
              </a:tabLst>
            </a:pPr>
            <a:r>
              <a:rPr lang="en-US" sz="1600" kern="100" dirty="0" err="1">
                <a:highlight>
                  <a:srgbClr val="FFFF00"/>
                </a:highlight>
              </a:rPr>
              <a:t>Bưởi</a:t>
            </a:r>
            <a:endParaRPr lang="en-US" sz="1600" kern="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E08DE1-4CF4-A90E-83A2-A2E1E5AF662D}"/>
              </a:ext>
            </a:extLst>
          </p:cNvPr>
          <p:cNvSpPr txBox="1"/>
          <p:nvPr/>
        </p:nvSpPr>
        <p:spPr>
          <a:xfrm>
            <a:off x="1350629" y="6555059"/>
            <a:ext cx="1054401" cy="375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481741" algn="l"/>
              </a:tabLst>
            </a:pPr>
            <a:r>
              <a:rPr lang="en-US" sz="1600" kern="100" dirty="0" err="1">
                <a:highlight>
                  <a:srgbClr val="FFFF00"/>
                </a:highlight>
              </a:rPr>
              <a:t>Lợn</a:t>
            </a:r>
            <a:endParaRPr lang="en-US" sz="1600" kern="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54ED1B-2234-368A-F919-DA8FA77F9FE7}"/>
              </a:ext>
            </a:extLst>
          </p:cNvPr>
          <p:cNvSpPr txBox="1"/>
          <p:nvPr/>
        </p:nvSpPr>
        <p:spPr>
          <a:xfrm>
            <a:off x="3978415" y="6570479"/>
            <a:ext cx="1120944" cy="375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481741" algn="l"/>
              </a:tabLst>
            </a:pPr>
            <a:r>
              <a:rPr lang="en-US" sz="1600" kern="100" dirty="0" err="1">
                <a:highlight>
                  <a:srgbClr val="FFFF00"/>
                </a:highlight>
              </a:rPr>
              <a:t>Bông</a:t>
            </a:r>
            <a:endParaRPr lang="en-US" sz="1600" kern="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DA708B-3FBC-4D6E-6B51-908F294C4ADE}"/>
              </a:ext>
            </a:extLst>
          </p:cNvPr>
          <p:cNvSpPr txBox="1"/>
          <p:nvPr/>
        </p:nvSpPr>
        <p:spPr>
          <a:xfrm>
            <a:off x="6914203" y="6482513"/>
            <a:ext cx="1016672" cy="375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481741" algn="l"/>
              </a:tabLst>
            </a:pPr>
            <a:r>
              <a:rPr lang="en-US" sz="1600" kern="100" dirty="0" err="1">
                <a:highlight>
                  <a:srgbClr val="FFFF00"/>
                </a:highlight>
              </a:rPr>
              <a:t>Gà</a:t>
            </a:r>
            <a:endParaRPr lang="en-US" sz="1600" kern="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243F82-D1B0-5DBC-C985-D7CBD5602A1A}"/>
              </a:ext>
            </a:extLst>
          </p:cNvPr>
          <p:cNvSpPr txBox="1"/>
          <p:nvPr/>
        </p:nvSpPr>
        <p:spPr>
          <a:xfrm>
            <a:off x="9559671" y="6500042"/>
            <a:ext cx="1016672" cy="375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481741" algn="l"/>
              </a:tabLst>
            </a:pPr>
            <a:r>
              <a:rPr lang="en-US" sz="1600" kern="100" dirty="0" err="1">
                <a:highlight>
                  <a:srgbClr val="FFFF00"/>
                </a:highlight>
              </a:rPr>
              <a:t>Thuốc</a:t>
            </a:r>
            <a:r>
              <a:rPr lang="en-US" sz="1600" kern="100" dirty="0">
                <a:highlight>
                  <a:srgbClr val="FFFF00"/>
                </a:highlight>
              </a:rPr>
              <a:t> </a:t>
            </a:r>
            <a:r>
              <a:rPr lang="en-US" sz="1600" kern="100" dirty="0" err="1">
                <a:highlight>
                  <a:srgbClr val="FFFF00"/>
                </a:highlight>
              </a:rPr>
              <a:t>lá</a:t>
            </a:r>
            <a:endParaRPr lang="en-US" sz="1600" kern="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11060" y="15053"/>
            <a:ext cx="10405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QS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+ H18.2</a:t>
            </a:r>
            <a:r>
              <a:rPr lang="vi-VN" sz="2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NN</a:t>
            </a:r>
            <a:r>
              <a:rPr lang="vi-VN" sz="2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chủ đạo của vùng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ĐNB?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5045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/>
      <p:bldP spid="10" grpId="0"/>
      <p:bldP spid="11" grpId="0"/>
      <p:bldP spid="22" grpId="0"/>
      <p:bldP spid="23" grpId="0"/>
      <p:bldP spid="24" grpId="0"/>
      <p:bldP spid="25" grpId="0"/>
      <p:bldP spid="26" grpId="0"/>
      <p:bldP spid="2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55BC8-B6CD-E313-4ADA-BFC20754E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6653"/>
            <a:ext cx="6756800" cy="542136"/>
          </a:xfrm>
        </p:spPr>
        <p:txBody>
          <a:bodyPr/>
          <a:lstStyle/>
          <a:p>
            <a:r>
              <a:rPr lang="en-US" sz="2800" b="1" kern="0" spc="-4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vi-VN" sz="2800" b="1" kern="0" spc="-4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vi-VN" sz="2800" b="1" kern="0" spc="-3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kern="0" spc="-4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vi-VN" sz="2800" b="1" kern="0" spc="-3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kern="0" spc="-4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vi-VN" sz="2800" b="1" kern="0" spc="-2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kern="0" spc="-4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vi-VN" sz="2800" b="1" kern="0" spc="-3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kern="0" spc="-4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vi-VN" sz="2800" b="1" kern="0" spc="-3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kern="0" spc="-4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lâu</a:t>
            </a:r>
            <a:r>
              <a:rPr lang="vi-VN" sz="2800" b="1" kern="0" spc="-2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kern="0" spc="-4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endParaRPr lang="en-US" sz="28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713A2B3-C012-F71C-1E3A-2B3084D9DD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330437"/>
            <a:ext cx="6118788" cy="2939755"/>
          </a:xfrm>
        </p:spPr>
        <p:txBody>
          <a:bodyPr/>
          <a:lstStyle/>
          <a:p>
            <a:pPr marL="324265" algn="just">
              <a:lnSpc>
                <a:spcPct val="115000"/>
              </a:lnSpc>
              <a:spcBef>
                <a:spcPts val="913"/>
              </a:spcBef>
              <a:tabLst>
                <a:tab pos="481741" algn="l"/>
              </a:tabLst>
            </a:pPr>
            <a:r>
              <a:rPr lang="en-US" sz="2000" spc="-4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vi-VN" sz="2000" spc="-4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ựa vào </a:t>
            </a:r>
            <a:r>
              <a:rPr lang="en-US" sz="2000" spc="-4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spc="-4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18.2, </a:t>
            </a:r>
            <a:r>
              <a:rPr lang="en-US" sz="2000" spc="-4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bảng</a:t>
            </a:r>
            <a:r>
              <a:rPr lang="vi-VN" sz="2000" spc="-4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18.</a:t>
            </a:r>
            <a:r>
              <a:rPr lang="en-US" sz="2000" spc="-4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vi-VN" sz="2000" spc="-4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và thông tin</a:t>
            </a:r>
            <a:r>
              <a:rPr lang="en-US" sz="2000" spc="-4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-4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000" spc="-4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</a:t>
            </a:r>
            <a:r>
              <a:rPr lang="vi-VN" sz="2000" spc="-4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hãy </a:t>
            </a:r>
            <a:r>
              <a:rPr lang="en-US" sz="2000" spc="-4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000" spc="-4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-4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000" spc="-4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-4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các</a:t>
            </a:r>
            <a:r>
              <a:rPr lang="en-US" sz="2000" spc="-4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-4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000" spc="-4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-4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hỏi</a:t>
            </a:r>
            <a:r>
              <a:rPr lang="en-US" sz="2000" spc="-4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-4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000" spc="-4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Bef>
                <a:spcPts val="913"/>
              </a:spcBef>
              <a:tabLst>
                <a:tab pos="481741" algn="l"/>
              </a:tabLst>
            </a:pPr>
            <a:r>
              <a:rPr lang="en-US" sz="2000" b="1" i="1" spc="-27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</a:t>
            </a:r>
            <a:r>
              <a:rPr lang="vi-VN" sz="2000" b="1" i="1" spc="-13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vi-VN" sz="2000" b="1" i="1" spc="-73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1" spc="-13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vi-VN" sz="2000" b="1" i="1" spc="-73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1" spc="-13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000" b="1" i="1" spc="-73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1" spc="-13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2000" b="1" i="1" spc="-73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1" spc="-13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vi-VN" sz="2000" b="1" i="1" spc="-73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1" spc="-13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000" b="1" i="1" spc="-8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1" spc="-13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vi-VN" sz="2000" b="1" i="1" spc="-73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1" spc="-13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vi-VN" sz="2000" b="1" i="1" spc="-73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1" spc="-13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su,</a:t>
            </a:r>
            <a:r>
              <a:rPr lang="vi-VN" sz="2000" b="1" i="1" spc="-73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1" spc="-13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vi-VN" sz="2000" b="1" i="1" spc="-73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1" spc="-13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điều.</a:t>
            </a:r>
            <a:endParaRPr lang="en-US" sz="2000" b="1" i="1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Bef>
                <a:spcPts val="913"/>
              </a:spcBef>
              <a:tabLst>
                <a:tab pos="481741" algn="l"/>
              </a:tabLst>
            </a:pPr>
            <a:r>
              <a:rPr lang="en-US" sz="2000" b="1" i="1" spc="-27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</a:t>
            </a:r>
            <a:r>
              <a:rPr lang="vi-VN" sz="2000" b="1" i="1" spc="-27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rình bày sự phát triển và phân bố cây công nghiệp lâu năm ở vùng Đông Nam Bộ.</a:t>
            </a:r>
            <a:endParaRPr lang="en-US" sz="2000" b="1" i="1" spc="-27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Bef>
                <a:spcPts val="913"/>
              </a:spcBef>
              <a:tabLst>
                <a:tab pos="481741" algn="l"/>
              </a:tabLst>
            </a:pPr>
            <a:r>
              <a:rPr lang="en-US" sz="20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vi-VN" sz="2000" b="1" i="1" spc="-67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vi-VN" sz="2000" b="1" i="1" spc="-67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vi-VN" sz="2000" b="1" i="1" spc="-67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vi-VN" sz="2000" b="1" i="1" spc="-67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2000" b="1" i="1" spc="-6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000" b="1" i="1" spc="-67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vi-VN" sz="2000" b="1" i="1" spc="-67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vi-VN" sz="2000" b="1" i="1" spc="-67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vi-VN" sz="2000" b="1" i="1" spc="-67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vi-VN" sz="2000" b="1" i="1" spc="-67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vi-VN" sz="2000" b="1" i="1" spc="-6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vi-VN" sz="2000" b="1" i="1" spc="-67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vi-VN" sz="2000" b="1" i="1" spc="-67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000" b="1" i="1" spc="-67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000" b="1" i="1" spc="-67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2000" b="1" i="1" spc="-6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1" spc="-13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nước?</a:t>
            </a:r>
            <a:endParaRPr lang="en-US" sz="2000" b="1" i="1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 algn="just">
              <a:lnSpc>
                <a:spcPct val="115000"/>
              </a:lnSpc>
              <a:spcBef>
                <a:spcPts val="913"/>
              </a:spcBef>
              <a:buFont typeface="Symbol" panose="05050102010706020507" pitchFamily="18" charset="2"/>
              <a:buChar char="-"/>
              <a:tabLst>
                <a:tab pos="481741" algn="l"/>
              </a:tabLst>
            </a:pPr>
            <a:endParaRPr lang="en-US" sz="2000" b="1" i="1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92E9F8-4DAC-5211-2213-98832F880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213" y="139306"/>
            <a:ext cx="6118788" cy="61130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3E5DBF-1DD7-8F03-63CF-E24FBBCE1882}"/>
              </a:ext>
            </a:extLst>
          </p:cNvPr>
          <p:cNvSpPr txBox="1"/>
          <p:nvPr/>
        </p:nvSpPr>
        <p:spPr>
          <a:xfrm>
            <a:off x="6118788" y="6252313"/>
            <a:ext cx="6073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18.2: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3BB70E-288E-6829-C579-30693C158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7" y="3647282"/>
            <a:ext cx="6073212" cy="31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4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B526C8D-6FEC-D2E0-918E-DEA507D0DE2F}"/>
              </a:ext>
            </a:extLst>
          </p:cNvPr>
          <p:cNvSpPr txBox="1"/>
          <p:nvPr/>
        </p:nvSpPr>
        <p:spPr>
          <a:xfrm>
            <a:off x="113943" y="713764"/>
            <a:ext cx="10767703" cy="1906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85415">
              <a:lnSpc>
                <a:spcPct val="115000"/>
              </a:lnSpc>
              <a:spcBef>
                <a:spcPts val="913"/>
              </a:spcBef>
              <a:buClr>
                <a:srgbClr val="231F20"/>
              </a:buClr>
              <a:buSzPts val="1250"/>
              <a:tabLst>
                <a:tab pos="335272" algn="l"/>
              </a:tabLst>
            </a:pP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vi-VN" sz="2400" spc="-10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r>
              <a:rPr lang="vi-VN" sz="2400" spc="-10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vi-VN" sz="2400" spc="-10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2400" spc="-10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vi-VN" sz="2400" spc="-10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vi-VN" sz="2400" spc="-10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vi-VN" sz="2400" spc="-10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vi-VN" sz="2400" spc="-10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vi-VN" sz="2400" spc="-10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lâu</a:t>
            </a:r>
            <a:r>
              <a:rPr lang="vi-VN" sz="2400" spc="-10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vi-VN" sz="2400" spc="-10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vi-VN" sz="2400" spc="-10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400" spc="-10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vi-VN" sz="2400" spc="-10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nước,</a:t>
            </a:r>
            <a:r>
              <a:rPr lang="vi-VN" sz="2400" spc="-10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vi-VN" sz="2400" spc="-10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đó, cây cao su và cây điều có diện tích lớn nhất.</a:t>
            </a:r>
            <a:endParaRPr lang="en-US" sz="2133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183722">
              <a:lnSpc>
                <a:spcPct val="115000"/>
              </a:lnSpc>
              <a:spcBef>
                <a:spcPts val="913"/>
              </a:spcBef>
              <a:buClr>
                <a:srgbClr val="231F20"/>
              </a:buClr>
              <a:buSzPts val="1250"/>
              <a:tabLst>
                <a:tab pos="342891" algn="l"/>
              </a:tabLst>
            </a:pP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vi-VN" sz="2400" spc="-7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vi-VN" sz="2400" spc="-7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su,</a:t>
            </a:r>
            <a:r>
              <a:rPr lang="vi-VN" sz="2400" spc="-7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vi-VN" sz="2400" spc="-7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vi-VN" sz="2400" spc="-7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vi-VN" sz="2400" spc="-7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vi-VN" sz="2400" spc="-7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vi-VN" sz="2400" spc="-7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vi-VN" sz="2400" spc="-7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</a:t>
            </a:r>
            <a:r>
              <a:rPr lang="vi-VN" sz="2400" spc="-7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vi-VN" sz="2400" spc="-7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Phước,</a:t>
            </a:r>
            <a:r>
              <a:rPr lang="vi-VN" sz="2400" spc="-7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vi-VN" sz="2400" spc="-7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Nai,</a:t>
            </a:r>
            <a:r>
              <a:rPr lang="vi-VN" sz="2400" spc="-7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vi-VN" sz="2400" spc="-7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vi-VN" sz="2400" spc="-7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 Tây Ninh.</a:t>
            </a:r>
            <a:endParaRPr lang="en-US" sz="2133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B742816-BCD2-60FD-2382-CC3494A4C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6756800" cy="713764"/>
          </a:xfrm>
        </p:spPr>
        <p:txBody>
          <a:bodyPr/>
          <a:lstStyle/>
          <a:p>
            <a:r>
              <a:rPr lang="en-US" sz="2400" b="1" kern="0" spc="-4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vi-VN" sz="2400" b="1" kern="0" spc="-4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vi-VN" sz="2400" b="1" kern="0" spc="-3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kern="0" spc="-4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vi-VN" sz="2400" b="1" kern="0" spc="-3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kern="0" spc="-4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vi-VN" sz="2400" b="1" kern="0" spc="-2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kern="0" spc="-4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vi-VN" sz="2400" b="1" kern="0" spc="-3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kern="0" spc="-4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vi-VN" sz="2400" b="1" kern="0" spc="-3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kern="0" spc="-4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lâu</a:t>
            </a:r>
            <a:r>
              <a:rPr lang="vi-VN" sz="2400" b="1" kern="0" spc="-2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kern="0" spc="-4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endParaRPr lang="en-US" sz="6400" dirty="0"/>
          </a:p>
        </p:txBody>
      </p:sp>
    </p:spTree>
    <p:extLst>
      <p:ext uri="{BB962C8B-B14F-4D97-AF65-F5344CB8AC3E}">
        <p14:creationId xmlns:p14="http://schemas.microsoft.com/office/powerpoint/2010/main" val="395488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3">
            <a:extLst>
              <a:ext uri="{FF2B5EF4-FFF2-40B4-BE49-F238E27FC236}">
                <a16:creationId xmlns:a16="http://schemas.microsoft.com/office/drawing/2014/main" id="{EE397139-625F-4837-8D71-246A76161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052" y="165654"/>
            <a:ext cx="1073450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nghiệp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lâu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81F4DC-7224-4B28-A16B-7279FF99EF0D}"/>
              </a:ext>
            </a:extLst>
          </p:cNvPr>
          <p:cNvSpPr txBox="1"/>
          <p:nvPr/>
        </p:nvSpPr>
        <p:spPr>
          <a:xfrm>
            <a:off x="251792" y="1370178"/>
            <a:ext cx="11688417" cy="60844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891" indent="-342891">
              <a:buFont typeface="Wingdings" pitchFamily="2" charset="2"/>
              <a:buChar char="v"/>
              <a:defRPr/>
            </a:pPr>
            <a:r>
              <a:rPr lang="vi-VN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kiện tự nhiên:</a:t>
            </a:r>
          </a:p>
          <a:p>
            <a:pPr marL="342891" indent="-342891">
              <a:buFont typeface="Wingdings" pitchFamily="2" charset="2"/>
              <a:buChar char="ü"/>
              <a:defRPr/>
            </a:pP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Địa hình và đất: địa hình thoải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diện tích lớn đất ba dan, đất xám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1" indent="-342891">
              <a:buFont typeface="Wingdings" pitchFamily="2" charset="2"/>
              <a:buChar char="ü"/>
              <a:defRPr/>
            </a:pP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Khí hậu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thời tiết ít biến động, ít gió mạnh.</a:t>
            </a:r>
          </a:p>
          <a:p>
            <a:pPr marL="342891" indent="-342891">
              <a:buFont typeface="Wingdings" pitchFamily="2" charset="2"/>
              <a:buChar char="ü"/>
              <a:defRPr/>
            </a:pP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Nguồn nước: thủy lợi đã được cải thiện, nổi bật là hồ Dầu Tiếng (hồ thủy lợi lớn nhất nước ta).</a:t>
            </a:r>
          </a:p>
          <a:p>
            <a:pPr marL="342891" indent="-342891">
              <a:buFont typeface="Wingdings" pitchFamily="2" charset="2"/>
              <a:buChar char="v"/>
              <a:defRPr/>
            </a:pP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kiện kinh tế - xã hội:</a:t>
            </a:r>
          </a:p>
          <a:p>
            <a:pPr marL="342891" indent="-342891">
              <a:buFont typeface="Wingdings" pitchFamily="2" charset="2"/>
              <a:buChar char="ü"/>
              <a:defRPr/>
            </a:pP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Nguồn lao động dồi dào, có nhiều kinh nghiệm trồng, chăm sóc và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891" indent="-342891">
              <a:buFont typeface="Wingdings" pitchFamily="2" charset="2"/>
              <a:buChar char="ü"/>
              <a:defRPr/>
            </a:pP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nhiều cơ sở chế biến sản phẩm cây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1" indent="-342891">
              <a:buFont typeface="Wingdings" pitchFamily="2" charset="2"/>
              <a:buChar char="ü"/>
              <a:defRPr/>
            </a:pP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mang lại hiệu quả kinh tế cao,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thị trường tiêu thụ rộng lớn và ổn định (trong nước, nước ngoài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30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CBE7A-76C7-2E75-2A33-3884FD85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911" y="786464"/>
            <a:ext cx="11243396" cy="1014100"/>
          </a:xfrm>
        </p:spPr>
        <p:txBody>
          <a:bodyPr/>
          <a:lstStyle/>
          <a:p>
            <a:r>
              <a:rPr lang="en-US" sz="2400" i="1" spc="-27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400" i="1" spc="-27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video </a:t>
            </a:r>
            <a:r>
              <a:rPr lang="en-US" sz="2400" i="1" u="sng" spc="-27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https://youtu.be/zUOBDRHlUTI?si=Kqg1C8dzkVhtM-Gq</a:t>
            </a:r>
            <a:r>
              <a:rPr lang="en-US" sz="2400" i="1" spc="-27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spc="-2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2400" i="1" spc="-27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</a:t>
            </a:r>
            <a:r>
              <a:rPr lang="en-US" sz="2400" i="1" spc="-2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̉ </a:t>
            </a:r>
            <a:r>
              <a:rPr lang="en-US" sz="2400" i="1" spc="-27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lời</a:t>
            </a:r>
            <a:r>
              <a:rPr lang="en-US" sz="2400" i="1" spc="-2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spc="-27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i="1" spc="-2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spc="-27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hỏi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F707ACF-A470-257D-83D2-57B02883E1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913" y="255685"/>
            <a:ext cx="10707860" cy="500000"/>
          </a:xfrm>
        </p:spPr>
        <p:txBody>
          <a:bodyPr/>
          <a:lstStyle/>
          <a:p>
            <a:r>
              <a:rPr lang="en-US" sz="3200" b="1" kern="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en-US" sz="3200" b="1" kern="0" spc="-13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b="1" kern="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kern="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vi-VN" sz="3200" b="1" kern="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kern="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vi-VN" sz="3200" b="1" kern="0" spc="-6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kern="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vi-VN" sz="3200" b="1" kern="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kern="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vi-VN" sz="3200" b="1" kern="0" spc="-6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kern="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3200" b="1" kern="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kern="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3200" b="1" kern="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kern="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vi-VN" sz="3200" b="1" kern="0" spc="-6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kern="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vi-VN" sz="3200" b="1" kern="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kern="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vi-VN" sz="3200" b="1" kern="0" spc="-6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kern="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vi-VN" sz="3200" b="1" kern="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kern="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r>
              <a:rPr lang="vi-VN" sz="3200" b="1" kern="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kern="0" spc="-3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endParaRPr lang="en-US" sz="2667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5476D4-48F4-BA7F-DFD6-C14082BF5141}"/>
              </a:ext>
            </a:extLst>
          </p:cNvPr>
          <p:cNvSpPr txBox="1"/>
          <p:nvPr/>
        </p:nvSpPr>
        <p:spPr>
          <a:xfrm>
            <a:off x="321911" y="1585960"/>
            <a:ext cx="114346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kern="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vi-VN" sz="3200" b="1" i="1" kern="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hân</a:t>
            </a:r>
            <a:r>
              <a:rPr lang="vi-VN" sz="3200" b="1" i="1" kern="0" spc="-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kern="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vi-VN" sz="3200" b="1" i="1" kern="0" spc="-10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kern="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ý</a:t>
            </a:r>
            <a:r>
              <a:rPr lang="vi-VN" sz="3200" b="1" i="1" kern="0" spc="-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kern="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vi-VN" sz="3200" b="1" i="1" kern="0" spc="-10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kern="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3200" b="1" i="1" kern="0" spc="-10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kern="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vi-VN" sz="3200" b="1" i="1" kern="0" spc="-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kern="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tăng cường</a:t>
            </a:r>
            <a:r>
              <a:rPr lang="vi-VN" sz="3200" b="1" i="1" kern="0" spc="-3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kern="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vi-VN" sz="3200" b="1" i="1" kern="0" spc="-3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kern="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vi-VN" sz="3200" b="1" i="1" kern="0" spc="-2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kern="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vi-VN" sz="3200" b="1" i="1" kern="0" spc="-3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kern="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vi-VN" sz="3200" b="1" i="1" kern="0" spc="-2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kern="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vi-VN" sz="3200" b="1" i="1" kern="0" spc="-2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kern="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3200" b="1" i="1" kern="0" spc="-3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kern="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3200" b="1" i="1" kern="0" spc="-3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kern="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vi-VN" sz="3200" b="1" i="1" kern="0" spc="-2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kern="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vi-VN" sz="3200" b="1" i="1" kern="0" spc="-3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kern="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3200" b="1" i="1" kern="0" spc="-3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kern="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vi-VN" sz="3200" b="1" i="1" kern="0" spc="-3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kern="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vi-VN" sz="3200" b="1" i="1" kern="0" spc="-2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kern="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r>
              <a:rPr lang="vi-VN" sz="3200" b="1" i="1" kern="0" spc="-3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kern="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3200" b="1" i="1" kern="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80101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8F707ACF-A470-257D-83D2-57B02883E1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913" y="255685"/>
            <a:ext cx="10707860" cy="500000"/>
          </a:xfrm>
        </p:spPr>
        <p:txBody>
          <a:bodyPr/>
          <a:lstStyle/>
          <a:p>
            <a:r>
              <a:rPr lang="en-US" sz="3200" b="1" kern="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en-US" sz="3200" b="1" kern="0" spc="-13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b="1" kern="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kern="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vi-VN" sz="3200" b="1" kern="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kern="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vi-VN" sz="3200" b="1" kern="0" spc="-6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kern="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vi-VN" sz="3200" b="1" kern="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kern="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vi-VN" sz="3200" b="1" kern="0" spc="-6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kern="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3200" b="1" kern="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kern="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3200" b="1" kern="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kern="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vi-VN" sz="3200" b="1" kern="0" spc="-6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kern="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vi-VN" sz="3200" b="1" kern="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kern="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vi-VN" sz="3200" b="1" kern="0" spc="-6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kern="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vi-VN" sz="3200" b="1" kern="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kern="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r>
              <a:rPr lang="vi-VN" sz="3200" b="1" kern="0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kern="0" spc="-3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endParaRPr lang="en-US" sz="2667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17DEE8-DFEF-86F2-5CAC-BD804C2C076B}"/>
              </a:ext>
            </a:extLst>
          </p:cNvPr>
          <p:cNvSpPr txBox="1"/>
          <p:nvPr/>
        </p:nvSpPr>
        <p:spPr>
          <a:xfrm>
            <a:off x="0" y="1138459"/>
            <a:ext cx="11619412" cy="3365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6262" algn="just">
              <a:spcBef>
                <a:spcPts val="1220"/>
              </a:spcBef>
            </a:pPr>
            <a:r>
              <a:rPr lang="vi-VN" sz="266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vi-VN" sz="2667" spc="-5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6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cường</a:t>
            </a:r>
            <a:r>
              <a:rPr lang="vi-VN" sz="2667" spc="-5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6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vi-VN" sz="2667" spc="-5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6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vi-VN" sz="2667" spc="-4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6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vi-VN" sz="2667" spc="-5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6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vi-VN" sz="2667" spc="-5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6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vi-VN" sz="2667" spc="-5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6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vi-VN" sz="2667" spc="-4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6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r>
              <a:rPr lang="vi-VN" sz="2667" spc="-5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67" spc="-3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Bộ:</a:t>
            </a:r>
            <a:endParaRPr lang="en-US" sz="2667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189" marR="185415" indent="-457189" algn="just">
              <a:lnSpc>
                <a:spcPct val="117000"/>
              </a:lnSpc>
              <a:spcBef>
                <a:spcPts val="353"/>
              </a:spcBef>
              <a:buClr>
                <a:srgbClr val="231F20"/>
              </a:buClr>
              <a:buSzPts val="1250"/>
              <a:buFont typeface="Times New Roman" panose="02020603050405020304" pitchFamily="18" charset="0"/>
              <a:buChar char="–"/>
              <a:tabLst>
                <a:tab pos="335272" algn="l"/>
              </a:tabLst>
            </a:pPr>
            <a:r>
              <a:rPr lang="vi-VN" sz="266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vi-VN" sz="2667" spc="-8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6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vi-VN" sz="2667" spc="-8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6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vi-VN" sz="2667" spc="-8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6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vi-VN" sz="2667" spc="-8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6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vi-VN" sz="2667" spc="-8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6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vi-VN" sz="2667" spc="-8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6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vi-VN" sz="2667" spc="-8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6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vi-VN" sz="2667" spc="-8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6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667" spc="-8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6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cung</a:t>
            </a:r>
            <a:r>
              <a:rPr lang="vi-VN" sz="2667" spc="-8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6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vi-VN" sz="2667" spc="-8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6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vi-VN" sz="2667" spc="-8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6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vi-VN" sz="2667" spc="-8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6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vi-VN" sz="2667" spc="-8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6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667" spc="-8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6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vi-VN" sz="2667" spc="-8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6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vi-VN" sz="2667" spc="-8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6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 vùng trong cả nước, nhất là các vùng lân cận.</a:t>
            </a:r>
            <a:endParaRPr lang="en-US" sz="2667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189" marR="184569" indent="-457189" algn="just">
              <a:lnSpc>
                <a:spcPct val="117000"/>
              </a:lnSpc>
              <a:spcBef>
                <a:spcPts val="7"/>
              </a:spcBef>
              <a:buClr>
                <a:srgbClr val="231F20"/>
              </a:buClr>
              <a:buSzPts val="1250"/>
              <a:buFont typeface="Times New Roman" panose="02020603050405020304" pitchFamily="18" charset="0"/>
              <a:buChar char="–"/>
              <a:tabLst>
                <a:tab pos="368291" algn="l"/>
              </a:tabLst>
            </a:pPr>
            <a:r>
              <a:rPr lang="vi-VN" sz="266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Dễ tiếp cận hơn với những vùng có nhiều tài nguyên thiên nhiên như: Tây Nguyên, Bắc Trung Bộ và Duyên hải miền Trung và vùng sản xuất trọng điểm lương thực, thực phẩm Đồng bằng sông Cửu Long.</a:t>
            </a:r>
            <a:endParaRPr lang="en-US" sz="2667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189" indent="-457189" algn="just">
              <a:spcBef>
                <a:spcPts val="13"/>
              </a:spcBef>
              <a:buClr>
                <a:srgbClr val="231F20"/>
              </a:buClr>
              <a:buSzPts val="1250"/>
              <a:buFont typeface="Times New Roman" panose="02020603050405020304" pitchFamily="18" charset="0"/>
              <a:buChar char="–"/>
              <a:tabLst>
                <a:tab pos="337812" algn="l"/>
              </a:tabLst>
            </a:pPr>
            <a:r>
              <a:rPr lang="vi-VN" sz="2667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vi-VN" sz="2667" spc="-7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67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hút</a:t>
            </a:r>
            <a:r>
              <a:rPr lang="vi-VN" sz="2667" spc="-7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67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vi-VN" sz="2667" spc="-7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67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vi-VN" sz="2667" spc="-7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67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vi-VN" sz="2667" spc="-6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67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vi-VN" sz="2667" spc="-7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67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vi-VN" sz="2667" spc="-7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67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vi-VN" sz="2667" spc="-7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67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vi-VN" sz="2667" spc="-6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67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vi-VN" sz="2667" spc="-7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67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vi-VN" sz="2667" spc="-7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67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vi-VN" sz="2667" spc="-7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67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vi-VN" sz="2667" spc="-6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67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vi-VN" sz="2667" spc="-7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67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vi-VN" sz="2667" spc="-7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67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vi-VN" sz="2667" spc="-7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67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667" spc="-67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67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vùng.</a:t>
            </a:r>
            <a:endParaRPr lang="en-US" sz="2667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22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3">
            <a:extLst>
              <a:ext uri="{FF2B5EF4-FFF2-40B4-BE49-F238E27FC236}">
                <a16:creationId xmlns:a16="http://schemas.microsoft.com/office/drawing/2014/main" id="{70BE53E5-7084-255F-2F06-47B12523E728}"/>
              </a:ext>
            </a:extLst>
          </p:cNvPr>
          <p:cNvSpPr txBox="1">
            <a:spLocks/>
          </p:cNvSpPr>
          <p:nvPr/>
        </p:nvSpPr>
        <p:spPr>
          <a:xfrm>
            <a:off x="321913" y="255685"/>
            <a:ext cx="10707860" cy="50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171450" lvl="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lvl="1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lvl="2" indent="-171450" algn="ctr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lvl="3" indent="-171450" algn="ctr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lvl="4" indent="-171450" algn="ctr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lvl="5" indent="-171450" algn="ctr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lvl="6" indent="-171450" algn="ctr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lvl="7" indent="-171450" algn="ctr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lvl="8" indent="-171450" algn="ctr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kern="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6. </a:t>
            </a:r>
            <a:r>
              <a:rPr lang="en-US" sz="3200" b="1" kern="0" spc="-13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200" b="1" kern="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spc="-13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b="1" kern="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spc="-13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kern="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spc="-13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b="1" kern="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spc="-13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phố</a:t>
            </a:r>
            <a:r>
              <a:rPr lang="en-US" sz="3200" b="1" kern="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spc="-13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3200" b="1" kern="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spc="-13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3200" b="1" kern="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</a:t>
            </a:r>
            <a:endParaRPr lang="en-US" sz="2667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EA87CF-6D6F-6AF5-A577-B04A47A9EF89}"/>
              </a:ext>
            </a:extLst>
          </p:cNvPr>
          <p:cNvSpPr txBox="1"/>
          <p:nvPr/>
        </p:nvSpPr>
        <p:spPr>
          <a:xfrm>
            <a:off x="321913" y="957043"/>
            <a:ext cx="113630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kern="0" spc="-27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Dựa vào thông tin sgk và hiểu biết của mình, phân tích vị thế của thành phố Hồ Chí Minh</a:t>
            </a:r>
            <a:endParaRPr lang="en-US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F9FB46-2DDB-9278-CFA5-BBC007E8B9B0}"/>
              </a:ext>
            </a:extLst>
          </p:cNvPr>
          <p:cNvSpPr txBox="1"/>
          <p:nvPr/>
        </p:nvSpPr>
        <p:spPr>
          <a:xfrm>
            <a:off x="485775" y="1650843"/>
            <a:ext cx="101155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khảo</a:t>
            </a:r>
            <a:r>
              <a:rPr lang="en-US" sz="2400" dirty="0"/>
              <a:t> video https://youtu.be/s8ZgNXvELI4?si=negCPw1gz0Y5E56p</a:t>
            </a:r>
          </a:p>
        </p:txBody>
      </p:sp>
    </p:spTree>
    <p:extLst>
      <p:ext uri="{BB962C8B-B14F-4D97-AF65-F5344CB8AC3E}">
        <p14:creationId xmlns:p14="http://schemas.microsoft.com/office/powerpoint/2010/main" val="100766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3">
            <a:extLst>
              <a:ext uri="{FF2B5EF4-FFF2-40B4-BE49-F238E27FC236}">
                <a16:creationId xmlns:a16="http://schemas.microsoft.com/office/drawing/2014/main" id="{5033AE48-246A-053D-48BF-3EFE51901A24}"/>
              </a:ext>
            </a:extLst>
          </p:cNvPr>
          <p:cNvSpPr txBox="1">
            <a:spLocks/>
          </p:cNvSpPr>
          <p:nvPr/>
        </p:nvSpPr>
        <p:spPr>
          <a:xfrm>
            <a:off x="321913" y="255685"/>
            <a:ext cx="10707860" cy="50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171450" lvl="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lvl="1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lvl="2" indent="-171450" algn="ctr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lvl="3" indent="-171450" algn="ctr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lvl="4" indent="-171450" algn="ctr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lvl="5" indent="-171450" algn="ctr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lvl="6" indent="-171450" algn="ctr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lvl="7" indent="-171450" algn="ctr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lvl="8" indent="-171450" algn="ctr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67" b="1" kern="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6. </a:t>
            </a:r>
            <a:r>
              <a:rPr lang="en-US" sz="2667" b="1" kern="0" spc="-13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667" b="1" kern="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67" b="1" kern="0" spc="-13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667" b="1" kern="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67" b="1" kern="0" spc="-13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67" b="1" kern="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67" b="1" kern="0" spc="-13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667" b="1" kern="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67" b="1" kern="0" spc="-13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phố</a:t>
            </a:r>
            <a:r>
              <a:rPr lang="en-US" sz="2667" b="1" kern="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67" b="1" kern="0" spc="-13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2667" b="1" kern="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67" b="1" kern="0" spc="-13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667" b="1" kern="0" spc="-13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</a:t>
            </a:r>
            <a:endParaRPr lang="en-US" sz="2400" b="1" dirty="0"/>
          </a:p>
        </p:txBody>
      </p:sp>
      <p:sp>
        <p:nvSpPr>
          <p:cNvPr id="2" name="Rectangle 1"/>
          <p:cNvSpPr/>
          <p:nvPr/>
        </p:nvSpPr>
        <p:spPr>
          <a:xfrm>
            <a:off x="321913" y="1042774"/>
            <a:ext cx="11425328" cy="4346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3205" marR="139065">
              <a:lnSpc>
                <a:spcPct val="115000"/>
              </a:lnSpc>
              <a:spcBef>
                <a:spcPts val="490"/>
              </a:spcBef>
              <a:spcAft>
                <a:spcPts val="0"/>
              </a:spcAft>
              <a:tabLst>
                <a:tab pos="255905" algn="l"/>
              </a:tabLst>
            </a:pP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L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</a:t>
            </a:r>
            <a:r>
              <a:rPr lang="vi-VN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vi-VN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vi-VN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biệt,</a:t>
            </a:r>
            <a:r>
              <a:rPr lang="vi-VN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vi-VN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vi-VN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vi-VN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vi-VN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vi-VN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tế,</a:t>
            </a:r>
            <a:r>
              <a:rPr lang="vi-VN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vi-VN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chính,</a:t>
            </a:r>
            <a:r>
              <a:rPr lang="vi-VN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vi-VN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mại,</a:t>
            </a:r>
            <a:r>
              <a:rPr lang="vi-VN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vi-VN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hoá, khoa học công nghệ, đổi mới sáng tạo, giáo dục – đào tạo của cả nước.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43205" marR="139065">
              <a:lnSpc>
                <a:spcPct val="115000"/>
              </a:lnSpc>
              <a:spcBef>
                <a:spcPts val="490"/>
              </a:spcBef>
              <a:spcAft>
                <a:spcPts val="0"/>
              </a:spcAft>
              <a:tabLst>
                <a:tab pos="255905" algn="l"/>
              </a:tabLst>
            </a:pPr>
            <a:r>
              <a:rPr lang="en-US" sz="28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vi-VN" sz="2800" spc="-6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vi-VN" sz="2800" spc="-6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vi-VN" sz="2800" spc="-6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vi-VN" sz="2800" spc="-6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vi-VN" sz="2800" spc="-6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nhất,</a:t>
            </a:r>
            <a:r>
              <a:rPr lang="vi-VN" sz="2800" spc="-6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vi-VN" sz="2800" spc="-6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nhập</a:t>
            </a:r>
            <a:r>
              <a:rPr lang="vi-VN" sz="2800" spc="-6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vi-VN" sz="2800" spc="-6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vi-VN" sz="2800" spc="-6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vi-VN" sz="2800" spc="-6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spc="-6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cao,</a:t>
            </a:r>
            <a:r>
              <a:rPr lang="vi-VN" sz="2800" spc="-6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vi-VN" sz="2800" spc="-6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hút</a:t>
            </a:r>
            <a:r>
              <a:rPr lang="vi-VN" sz="2800" spc="-6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vi-VN" sz="2800" spc="-6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 đầu tư.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43205">
              <a:lnSpc>
                <a:spcPts val="1430"/>
              </a:lnSpc>
              <a:spcBef>
                <a:spcPts val="685"/>
              </a:spcBef>
              <a:spcAft>
                <a:spcPts val="0"/>
              </a:spcAft>
              <a:tabLst>
                <a:tab pos="257810" algn="l"/>
              </a:tabLst>
            </a:pP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vi-VN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nghiệp,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vi-VN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vi-VN" sz="2800" spc="-2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vi-VN" sz="2800" spc="-3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-1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nước.</a:t>
            </a:r>
            <a:endParaRPr lang="en-US" sz="2800" spc="-10" dirty="0">
              <a:solidFill>
                <a:srgbClr val="231F2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43205">
              <a:lnSpc>
                <a:spcPts val="1430"/>
              </a:lnSpc>
              <a:spcBef>
                <a:spcPts val="685"/>
              </a:spcBef>
              <a:spcAft>
                <a:spcPts val="0"/>
              </a:spcAft>
              <a:tabLst>
                <a:tab pos="257810" algn="l"/>
              </a:tabLst>
            </a:pP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43205">
              <a:lnSpc>
                <a:spcPts val="1430"/>
              </a:lnSpc>
              <a:spcBef>
                <a:spcPts val="685"/>
              </a:spcBef>
              <a:spcAft>
                <a:spcPts val="0"/>
              </a:spcAft>
              <a:tabLst>
                <a:tab pos="257810" algn="l"/>
              </a:tabLst>
            </a:pP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vi-VN" sz="2800" spc="-8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phố</a:t>
            </a:r>
            <a:r>
              <a:rPr lang="vi-VN" sz="2800" spc="-8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vi-VN" sz="2800" spc="-8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vi-VN" sz="2800" spc="-8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vi-VN" sz="2800" spc="-8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vi-VN" sz="2800" spc="-8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đẩy</a:t>
            </a:r>
            <a:r>
              <a:rPr lang="vi-VN" sz="2800" spc="-8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vi-VN" sz="2800" spc="-7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vi-VN" sz="2800" spc="-8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vi-VN" sz="2800" spc="-8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vi-VN" sz="2800" spc="-7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vi-VN" sz="2800" spc="-8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2800" spc="-8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vi-VN" sz="2800" spc="-8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vi-VN" sz="2800" spc="-8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endParaRPr lang="en-US" sz="2800" dirty="0">
              <a:solidFill>
                <a:srgbClr val="231F2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43205">
              <a:lnSpc>
                <a:spcPts val="1430"/>
              </a:lnSpc>
              <a:spcBef>
                <a:spcPts val="685"/>
              </a:spcBef>
              <a:spcAft>
                <a:spcPts val="0"/>
              </a:spcAft>
              <a:tabLst>
                <a:tab pos="257810" algn="l"/>
              </a:tabLst>
            </a:pPr>
            <a:r>
              <a:rPr lang="vi-VN" sz="2800" spc="-7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spc="-75" dirty="0">
              <a:solidFill>
                <a:srgbClr val="231F2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43205">
              <a:lnSpc>
                <a:spcPts val="1430"/>
              </a:lnSpc>
              <a:spcBef>
                <a:spcPts val="685"/>
              </a:spcBef>
              <a:spcAft>
                <a:spcPts val="0"/>
              </a:spcAft>
              <a:tabLst>
                <a:tab pos="257810" algn="l"/>
              </a:tabLst>
            </a:pPr>
            <a:r>
              <a:rPr 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Bộ, Vùng kinh tế trọng điểm phía Nam.</a:t>
            </a:r>
            <a:endParaRPr lang="en-US" sz="2800" kern="0" dirty="0">
              <a:solidFill>
                <a:srgbClr val="231F2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kern="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- </a:t>
            </a:r>
            <a:r>
              <a:rPr lang="vi-VN" sz="2800" kern="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Mục tiêu phấn đấu: phát triển ngang tầm các đô thị lớn trên thế giới, trở thành trung tâm kinh tế, tài chính, dịch vụ của châu Á.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8159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4E0B20A4-B09C-4404-17AF-EF2B93D51381}"/>
              </a:ext>
            </a:extLst>
          </p:cNvPr>
          <p:cNvSpPr/>
          <p:nvPr/>
        </p:nvSpPr>
        <p:spPr>
          <a:xfrm>
            <a:off x="755780" y="279918"/>
            <a:ext cx="11019453" cy="57451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Tiết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BÀI 18:ĐÔNG NAM BỘ</a:t>
            </a:r>
          </a:p>
        </p:txBody>
      </p:sp>
    </p:spTree>
    <p:extLst>
      <p:ext uri="{BB962C8B-B14F-4D97-AF65-F5344CB8AC3E}">
        <p14:creationId xmlns:p14="http://schemas.microsoft.com/office/powerpoint/2010/main" val="711213245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968829" y="1328058"/>
            <a:ext cx="4332515" cy="4132943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824795" y="974096"/>
            <a:ext cx="506361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  <a:endParaRPr lang="en-US" sz="6600" dirty="0">
              <a:solidFill>
                <a:prstClr val="black"/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059724"/>
            <a:ext cx="635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9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82275" y="352697"/>
            <a:ext cx="10627451" cy="2259875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81741" indent="-157476" algn="just">
              <a:lnSpc>
                <a:spcPct val="115000"/>
              </a:lnSpc>
              <a:spcBef>
                <a:spcPts val="913"/>
              </a:spcBef>
              <a:tabLst>
                <a:tab pos="481741" algn="l"/>
              </a:tabLst>
            </a:pP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1. </a:t>
            </a:r>
            <a:r>
              <a:rPr lang="vi-VN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 4 cây CN lâu năm quan trọng nhất của vùng là gì? </a:t>
            </a:r>
            <a:endParaRPr lang="en-US" sz="4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27528" y="2982686"/>
            <a:ext cx="7803708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81741" indent="-157476" algn="just">
              <a:lnSpc>
                <a:spcPct val="115000"/>
              </a:lnSpc>
              <a:spcBef>
                <a:spcPts val="913"/>
              </a:spcBef>
              <a:tabLst>
                <a:tab pos="481741" algn="l"/>
              </a:tabLst>
            </a:pP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Cao su, tiêu, điều, cà phê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1558646" y="2982687"/>
            <a:ext cx="1814473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 án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 descr="A picture containing text, building, window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BB50C60D-B9E0-4781-A9EB-F013A3A2A6D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436" y="6106160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1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31515" y="352697"/>
            <a:ext cx="11465959" cy="2259875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81741" indent="-157476" algn="just">
              <a:lnSpc>
                <a:spcPct val="115000"/>
              </a:lnSpc>
              <a:spcBef>
                <a:spcPts val="913"/>
              </a:spcBef>
              <a:tabLst>
                <a:tab pos="481741" algn="l"/>
              </a:tabLst>
            </a:pPr>
            <a:r>
              <a:rPr kumimoji="0" lang="en-US" sz="4800" b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800" b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4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vi-VN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 4 trung tâm quan trọng nhất của vùng</a:t>
            </a:r>
            <a:r>
              <a:rPr lang="vi-VN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35638" y="3350746"/>
            <a:ext cx="9411250" cy="160238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81741" indent="-157476" algn="just">
              <a:lnSpc>
                <a:spcPct val="115000"/>
              </a:lnSpc>
              <a:spcBef>
                <a:spcPts val="913"/>
              </a:spcBef>
              <a:tabLst>
                <a:tab pos="481741" algn="l"/>
              </a:tabLst>
            </a:pP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TP.HCM, Biên Hòa, Vũng Tàu, Thủ Dầu Một</a:t>
            </a:r>
            <a:endParaRPr lang="en-US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798532" y="3350746"/>
            <a:ext cx="1696720" cy="1602380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A picture containing text, building, window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B82B0A09-8936-4770-AF49-D36035776E9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436" y="6106160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5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1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82275" y="352697"/>
            <a:ext cx="10627451" cy="2259875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4000" b="1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3. </a:t>
            </a:r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 tố tự nhiên nào khiến Đông Nam Bộ trồng nhiều cao su nhất nước</a:t>
            </a:r>
            <a:endParaRPr lang="en-US" sz="4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vi-VN" sz="40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63420" y="3598815"/>
            <a:ext cx="6228080" cy="15211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81741" indent="-157476" algn="just">
              <a:lnSpc>
                <a:spcPct val="115000"/>
              </a:lnSpc>
              <a:spcBef>
                <a:spcPts val="913"/>
              </a:spcBef>
              <a:tabLst>
                <a:tab pos="481741" algn="l"/>
              </a:tabLst>
            </a:pPr>
            <a:r>
              <a:rPr lang="vi-VN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Khí hậu</a:t>
            </a:r>
            <a:endParaRPr lang="en-US" sz="5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1876860" y="3598813"/>
            <a:ext cx="2004417" cy="1521100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 án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A picture containing text, building, window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0D44CBD0-DC78-4A78-8AC6-DEE52847E19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436" y="6106160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1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82275" y="352697"/>
            <a:ext cx="11192011" cy="2259875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4. </a:t>
            </a:r>
            <a:r>
              <a:rPr lang="vi-VN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 công trình thủy lợi lớn nhất nước?</a:t>
            </a:r>
            <a:r>
              <a:rPr lang="vi-VN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73429" y="3290911"/>
            <a:ext cx="9350290" cy="126274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81741" indent="-157476" algn="just">
              <a:lnSpc>
                <a:spcPct val="115000"/>
              </a:lnSpc>
              <a:spcBef>
                <a:spcPts val="913"/>
              </a:spcBef>
              <a:tabLst>
                <a:tab pos="481741" algn="l"/>
              </a:tabLst>
            </a:pPr>
            <a:r>
              <a:rPr lang="vi-VN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Dầu Tiếng</a:t>
            </a:r>
            <a:endParaRPr lang="en-US" sz="4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1137406" y="3290911"/>
            <a:ext cx="1055370" cy="1262742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A picture containing text, building, window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6B8F5BAF-0CE4-4CAD-BE2A-831BECE82C4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436" y="6106160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1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82275" y="352697"/>
            <a:ext cx="10627451" cy="2259875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81741" indent="-157476" algn="just">
              <a:lnSpc>
                <a:spcPct val="115000"/>
              </a:lnSpc>
              <a:spcBef>
                <a:spcPts val="913"/>
              </a:spcBef>
              <a:tabLst>
                <a:tab pos="481741" algn="l"/>
              </a:tabLst>
            </a:pPr>
            <a:r>
              <a:rPr lang="en-US" sz="44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5. </a:t>
            </a:r>
            <a:r>
              <a:rPr lang="vi-VN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Tên con sông quan trọng nhất vùng ? </a:t>
            </a:r>
            <a:endParaRPr lang="en-US" sz="4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97651" y="3232332"/>
            <a:ext cx="7638844" cy="202619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81741" indent="-157476" algn="ctr">
              <a:lnSpc>
                <a:spcPct val="115000"/>
              </a:lnSpc>
              <a:spcBef>
                <a:spcPts val="913"/>
              </a:spcBef>
              <a:tabLst>
                <a:tab pos="481741" algn="l"/>
              </a:tabLst>
            </a:pPr>
            <a:r>
              <a:rPr lang="vi-VN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Đồng Nai</a:t>
            </a:r>
            <a:endParaRPr lang="en-US" sz="4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1506698" y="3232331"/>
            <a:ext cx="2147477" cy="2026193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 án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A picture containing text, building, window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6CCA0C16-234A-44E2-B8EB-58F26FCC13C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436" y="6106160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9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82275" y="352697"/>
            <a:ext cx="10627451" cy="2259875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6. </a:t>
            </a:r>
            <a:r>
              <a:rPr lang="vi-VN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Ngành công nghiệp khai thác nào được phát triển đặc biệt của vùng? </a:t>
            </a:r>
            <a:endParaRPr lang="vi-VN" sz="44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97651" y="3232332"/>
            <a:ext cx="7638844" cy="202619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Dầu</a:t>
            </a:r>
            <a:r>
              <a:rPr lang="en-US" sz="4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khí</a:t>
            </a:r>
            <a:endParaRPr lang="vi-VN" sz="44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1506698" y="3232331"/>
            <a:ext cx="2147477" cy="2026193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 án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A picture containing text, building, window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6CCA0C16-234A-44E2-B8EB-58F26FCC13C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436" y="6106160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4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82275" y="352697"/>
            <a:ext cx="10627451" cy="2259875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81741" indent="-157476" algn="just">
              <a:lnSpc>
                <a:spcPct val="115000"/>
              </a:lnSpc>
              <a:spcBef>
                <a:spcPts val="913"/>
              </a:spcBef>
              <a:tabLst>
                <a:tab pos="481741" algn="l"/>
              </a:tabLst>
            </a:pPr>
            <a:r>
              <a:rPr lang="en-US" sz="4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7.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53069" y="3232330"/>
            <a:ext cx="7638844" cy="202619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81741" indent="-157476" algn="ctr">
              <a:lnSpc>
                <a:spcPct val="115000"/>
              </a:lnSpc>
              <a:spcBef>
                <a:spcPts val="913"/>
              </a:spcBef>
              <a:tabLst>
                <a:tab pos="481741" algn="l"/>
              </a:tabLst>
            </a:pP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16" name="Pentagon 15"/>
          <p:cNvSpPr/>
          <p:nvPr/>
        </p:nvSpPr>
        <p:spPr>
          <a:xfrm>
            <a:off x="1506698" y="3232331"/>
            <a:ext cx="2147477" cy="2026193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 án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A picture containing text, building, window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6CCA0C16-234A-44E2-B8EB-58F26FCC13C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436" y="6106160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82275" y="352697"/>
            <a:ext cx="10627451" cy="2259875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8. </a:t>
            </a:r>
            <a:r>
              <a:rPr lang="vi-VN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 ngư trường quan trọng của vùng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vi-VN" sz="4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97651" y="3232332"/>
            <a:ext cx="7638844" cy="202619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81741" indent="-157476" algn="ctr">
              <a:lnSpc>
                <a:spcPct val="115000"/>
              </a:lnSpc>
              <a:spcBef>
                <a:spcPts val="913"/>
              </a:spcBef>
              <a:tabLst>
                <a:tab pos="481741" algn="l"/>
              </a:tabLst>
            </a:pPr>
            <a:r>
              <a:rPr lang="vi-VN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Ninh Thuận – Bình Thuận – Bà Rịa  Vũng Tàu</a:t>
            </a:r>
            <a:endParaRPr lang="en-US" sz="4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1506698" y="3232331"/>
            <a:ext cx="2147477" cy="2026193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 án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A picture containing text, building, window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6CCA0C16-234A-44E2-B8EB-58F26FCC13C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436" y="6106160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82275" y="352697"/>
            <a:ext cx="10627451" cy="2259875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9. </a:t>
            </a:r>
            <a:r>
              <a:rPr lang="vi-VN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 nhà máy thủy điện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vi-VN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vi-VN" sz="4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97651" y="3232332"/>
            <a:ext cx="7638844" cy="202619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Trị</a:t>
            </a:r>
            <a:r>
              <a:rPr lang="en-US" sz="4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An</a:t>
            </a:r>
            <a:endParaRPr lang="vi-VN" sz="44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1506698" y="3232331"/>
            <a:ext cx="2147477" cy="2026193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 án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A picture containing text, building, window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6CCA0C16-234A-44E2-B8EB-58F26FCC13C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436" y="6106160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8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ũi tên: Cong 10">
            <a:extLst>
              <a:ext uri="{FF2B5EF4-FFF2-40B4-BE49-F238E27FC236}">
                <a16:creationId xmlns:a16="http://schemas.microsoft.com/office/drawing/2014/main" id="{3FF72604-677C-2675-1F8B-CEC41A7346CD}"/>
              </a:ext>
            </a:extLst>
          </p:cNvPr>
          <p:cNvSpPr/>
          <p:nvPr/>
        </p:nvSpPr>
        <p:spPr>
          <a:xfrm>
            <a:off x="2091848" y="2612681"/>
            <a:ext cx="651352" cy="469727"/>
          </a:xfrm>
          <a:prstGeom prst="ben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5" name="Mũi tên: Cong 4">
            <a:extLst>
              <a:ext uri="{FF2B5EF4-FFF2-40B4-BE49-F238E27FC236}">
                <a16:creationId xmlns:a16="http://schemas.microsoft.com/office/drawing/2014/main" id="{C6FC0E06-A8C4-6333-6DA1-8B2DDB1F808B}"/>
              </a:ext>
            </a:extLst>
          </p:cNvPr>
          <p:cNvSpPr/>
          <p:nvPr/>
        </p:nvSpPr>
        <p:spPr>
          <a:xfrm>
            <a:off x="2075797" y="1474376"/>
            <a:ext cx="651352" cy="469727"/>
          </a:xfrm>
          <a:prstGeom prst="ben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9" name="Mũi tên: Cong 8">
            <a:extLst>
              <a:ext uri="{FF2B5EF4-FFF2-40B4-BE49-F238E27FC236}">
                <a16:creationId xmlns:a16="http://schemas.microsoft.com/office/drawing/2014/main" id="{02663F44-6458-F0EB-6E04-7FDEEFEF93BD}"/>
              </a:ext>
            </a:extLst>
          </p:cNvPr>
          <p:cNvSpPr/>
          <p:nvPr/>
        </p:nvSpPr>
        <p:spPr>
          <a:xfrm>
            <a:off x="2091848" y="3847745"/>
            <a:ext cx="651352" cy="469727"/>
          </a:xfrm>
          <a:prstGeom prst="ben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4" name="Hình chữ nhật 5">
            <a:extLst>
              <a:ext uri="{FF2B5EF4-FFF2-40B4-BE49-F238E27FC236}">
                <a16:creationId xmlns:a16="http://schemas.microsoft.com/office/drawing/2014/main" id="{DB6A47F1-6B6F-7899-8437-80BDA87BC96E}"/>
              </a:ext>
            </a:extLst>
          </p:cNvPr>
          <p:cNvSpPr/>
          <p:nvPr/>
        </p:nvSpPr>
        <p:spPr>
          <a:xfrm>
            <a:off x="2743200" y="37579"/>
            <a:ext cx="9302620" cy="11523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      1.V</a:t>
            </a:r>
            <a:r>
              <a:rPr lang="vi-VN" sz="2800" b="1" dirty="0">
                <a:solidFill>
                  <a:schemeClr val="tx1"/>
                </a:solidFill>
              </a:rPr>
              <a:t>ị trí địa lí và phạm vi lãnh thổ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8" name="Hình chữ nhật 5">
            <a:extLst>
              <a:ext uri="{FF2B5EF4-FFF2-40B4-BE49-F238E27FC236}">
                <a16:creationId xmlns:a16="http://schemas.microsoft.com/office/drawing/2014/main" id="{DB6A47F1-6B6F-7899-8437-80BDA87BC96E}"/>
              </a:ext>
            </a:extLst>
          </p:cNvPr>
          <p:cNvSpPr/>
          <p:nvPr/>
        </p:nvSpPr>
        <p:spPr>
          <a:xfrm>
            <a:off x="2743200" y="1044315"/>
            <a:ext cx="9302620" cy="11523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      2. Đ</a:t>
            </a:r>
            <a:r>
              <a:rPr lang="vi-VN" sz="2800" b="1" dirty="0">
                <a:solidFill>
                  <a:schemeClr val="tx1"/>
                </a:solidFill>
              </a:rPr>
              <a:t>iều kiện tự nhiên và tài nguyên thiên nhiên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0" name="Hình chữ nhật 5">
            <a:extLst>
              <a:ext uri="{FF2B5EF4-FFF2-40B4-BE49-F238E27FC236}">
                <a16:creationId xmlns:a16="http://schemas.microsoft.com/office/drawing/2014/main" id="{DB6A47F1-6B6F-7899-8437-80BDA87BC96E}"/>
              </a:ext>
            </a:extLst>
          </p:cNvPr>
          <p:cNvSpPr/>
          <p:nvPr/>
        </p:nvSpPr>
        <p:spPr>
          <a:xfrm>
            <a:off x="2759251" y="2180056"/>
            <a:ext cx="9302620" cy="11523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      3. D</a:t>
            </a:r>
            <a:r>
              <a:rPr lang="vi-VN" sz="2800" b="1" dirty="0">
                <a:solidFill>
                  <a:schemeClr val="tx1"/>
                </a:solidFill>
              </a:rPr>
              <a:t>ân cư và đô thị hoá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1" name="Hình chữ nhật 5">
            <a:extLst>
              <a:ext uri="{FF2B5EF4-FFF2-40B4-BE49-F238E27FC236}">
                <a16:creationId xmlns:a16="http://schemas.microsoft.com/office/drawing/2014/main" id="{DB6A47F1-6B6F-7899-8437-80BDA87BC96E}"/>
              </a:ext>
            </a:extLst>
          </p:cNvPr>
          <p:cNvSpPr/>
          <p:nvPr/>
        </p:nvSpPr>
        <p:spPr>
          <a:xfrm>
            <a:off x="2759251" y="3349105"/>
            <a:ext cx="9302620" cy="11523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      4. S</a:t>
            </a:r>
            <a:r>
              <a:rPr lang="vi-VN" sz="2800" b="1" dirty="0">
                <a:solidFill>
                  <a:schemeClr val="tx1"/>
                </a:solidFill>
              </a:rPr>
              <a:t>ự phát triển và phân bố một số ngành kinh tế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2" name="Hình chữ nhật 5">
            <a:extLst>
              <a:ext uri="{FF2B5EF4-FFF2-40B4-BE49-F238E27FC236}">
                <a16:creationId xmlns:a16="http://schemas.microsoft.com/office/drawing/2014/main" id="{DB6A47F1-6B6F-7899-8437-80BDA87BC96E}"/>
              </a:ext>
            </a:extLst>
          </p:cNvPr>
          <p:cNvSpPr/>
          <p:nvPr/>
        </p:nvSpPr>
        <p:spPr>
          <a:xfrm>
            <a:off x="2759251" y="4499495"/>
            <a:ext cx="9302620" cy="11523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      5. K</a:t>
            </a:r>
            <a:r>
              <a:rPr lang="vi-VN" sz="2800" b="1" dirty="0">
                <a:solidFill>
                  <a:schemeClr val="tx1"/>
                </a:solidFill>
              </a:rPr>
              <a:t>ết nối liên vùng đối với sự phát triển vùng Đông Nam Bộ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3" name="Hình chữ nhật 5">
            <a:extLst>
              <a:ext uri="{FF2B5EF4-FFF2-40B4-BE49-F238E27FC236}">
                <a16:creationId xmlns:a16="http://schemas.microsoft.com/office/drawing/2014/main" id="{DB6A47F1-6B6F-7899-8437-80BDA87BC96E}"/>
              </a:ext>
            </a:extLst>
          </p:cNvPr>
          <p:cNvSpPr/>
          <p:nvPr/>
        </p:nvSpPr>
        <p:spPr>
          <a:xfrm>
            <a:off x="2759251" y="5651890"/>
            <a:ext cx="9302620" cy="11523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      6. V</a:t>
            </a:r>
            <a:r>
              <a:rPr lang="vi-VN" sz="2800" b="1" dirty="0">
                <a:solidFill>
                  <a:schemeClr val="tx1"/>
                </a:solidFill>
              </a:rPr>
              <a:t>ị thế của Thành phố Hồ Chí Minh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7" name="Mũi tên: Cong 4">
            <a:extLst>
              <a:ext uri="{FF2B5EF4-FFF2-40B4-BE49-F238E27FC236}">
                <a16:creationId xmlns:a16="http://schemas.microsoft.com/office/drawing/2014/main" id="{C6FC0E06-A8C4-6333-6DA1-8B2DDB1F808B}"/>
              </a:ext>
            </a:extLst>
          </p:cNvPr>
          <p:cNvSpPr/>
          <p:nvPr/>
        </p:nvSpPr>
        <p:spPr>
          <a:xfrm>
            <a:off x="1502229" y="362328"/>
            <a:ext cx="1219694" cy="469727"/>
          </a:xfrm>
          <a:prstGeom prst="ben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28" name="Mũi tên: Cong 8">
            <a:extLst>
              <a:ext uri="{FF2B5EF4-FFF2-40B4-BE49-F238E27FC236}">
                <a16:creationId xmlns:a16="http://schemas.microsoft.com/office/drawing/2014/main" id="{02663F44-6458-F0EB-6E04-7FDEEFEF93BD}"/>
              </a:ext>
            </a:extLst>
          </p:cNvPr>
          <p:cNvSpPr/>
          <p:nvPr/>
        </p:nvSpPr>
        <p:spPr>
          <a:xfrm>
            <a:off x="1978090" y="4911413"/>
            <a:ext cx="765110" cy="469727"/>
          </a:xfrm>
          <a:prstGeom prst="ben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29" name="Mũi tên: Cong 8">
            <a:extLst>
              <a:ext uri="{FF2B5EF4-FFF2-40B4-BE49-F238E27FC236}">
                <a16:creationId xmlns:a16="http://schemas.microsoft.com/office/drawing/2014/main" id="{02663F44-6458-F0EB-6E04-7FDEEFEF93BD}"/>
              </a:ext>
            </a:extLst>
          </p:cNvPr>
          <p:cNvSpPr/>
          <p:nvPr/>
        </p:nvSpPr>
        <p:spPr>
          <a:xfrm>
            <a:off x="1334279" y="6133703"/>
            <a:ext cx="1379868" cy="469727"/>
          </a:xfrm>
          <a:prstGeom prst="ben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30" name="Hình Bầu dục 3">
            <a:extLst>
              <a:ext uri="{FF2B5EF4-FFF2-40B4-BE49-F238E27FC236}">
                <a16:creationId xmlns:a16="http://schemas.microsoft.com/office/drawing/2014/main" id="{E599777E-672C-A32B-46EC-0021F769B154}"/>
              </a:ext>
            </a:extLst>
          </p:cNvPr>
          <p:cNvSpPr/>
          <p:nvPr/>
        </p:nvSpPr>
        <p:spPr>
          <a:xfrm>
            <a:off x="125224" y="189979"/>
            <a:ext cx="2263413" cy="649877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ebas Neue Regular" panose="00000500000000000000" pitchFamily="2" charset="0"/>
              </a:rPr>
              <a:t>ĐÔNG NAM BỘ</a:t>
            </a:r>
          </a:p>
        </p:txBody>
      </p:sp>
    </p:spTree>
    <p:extLst>
      <p:ext uri="{BB962C8B-B14F-4D97-AF65-F5344CB8AC3E}">
        <p14:creationId xmlns:p14="http://schemas.microsoft.com/office/powerpoint/2010/main" val="39078461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82275" y="352697"/>
            <a:ext cx="10627451" cy="2259875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10. </a:t>
            </a:r>
            <a:r>
              <a:rPr lang="vi-VN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Ngành chăn nuôi của vùng đang phát triển theo hướng nào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vi-VN" sz="4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97651" y="3232332"/>
            <a:ext cx="7638844" cy="202619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Công</a:t>
            </a:r>
            <a:r>
              <a:rPr lang="en-US" sz="4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nghiệp</a:t>
            </a:r>
            <a:endParaRPr lang="vi-VN" sz="44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1506698" y="3232331"/>
            <a:ext cx="2147477" cy="2026193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 án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A picture containing text, building, window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6CCA0C16-234A-44E2-B8EB-58F26FCC13C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436" y="6106160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1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/>
          <p:cNvSpPr/>
          <p:nvPr/>
        </p:nvSpPr>
        <p:spPr>
          <a:xfrm>
            <a:off x="812800" y="685800"/>
            <a:ext cx="4314613" cy="424688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Ảnh có chứa văn bản, đồ chơi, đồ họa véc-tơ, danh thiếp&#10;&#10;Mô tả được tạo tự độ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633" y="3568117"/>
            <a:ext cx="3093627" cy="2979963"/>
          </a:xfrm>
          <a:prstGeom prst="rect">
            <a:avLst/>
          </a:prstGeom>
        </p:spPr>
      </p:pic>
      <p:sp>
        <p:nvSpPr>
          <p:cNvPr id="2" name="TextBox 10"/>
          <p:cNvSpPr txBox="1"/>
          <p:nvPr/>
        </p:nvSpPr>
        <p:spPr>
          <a:xfrm>
            <a:off x="5433453" y="2420198"/>
            <a:ext cx="3251200" cy="7489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07823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285912" y="1092202"/>
            <a:ext cx="8631019" cy="5476239"/>
          </a:xfrm>
          <a:prstGeom prst="roundRect">
            <a:avLst>
              <a:gd name="adj" fmla="val 1203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15">
              <a:defRPr/>
            </a:pPr>
            <a:endParaRPr lang="en-US" sz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81360" y="143552"/>
            <a:ext cx="2903759" cy="2798499"/>
          </a:xfrm>
          <a:custGeom>
            <a:avLst/>
            <a:gdLst/>
            <a:ahLst/>
            <a:cxnLst/>
            <a:rect l="l" t="t" r="r" b="b"/>
            <a:pathLst>
              <a:path w="6055562" h="5836048">
                <a:moveTo>
                  <a:pt x="0" y="0"/>
                </a:moveTo>
                <a:lnTo>
                  <a:pt x="6055562" y="0"/>
                </a:lnTo>
                <a:lnTo>
                  <a:pt x="6055562" y="5836048"/>
                </a:lnTo>
                <a:lnTo>
                  <a:pt x="0" y="5836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10077274" y="1247973"/>
            <a:ext cx="1303775" cy="1326815"/>
          </a:xfrm>
          <a:custGeom>
            <a:avLst/>
            <a:gdLst/>
            <a:ahLst/>
            <a:cxnLst/>
            <a:rect l="l" t="t" r="r" b="b"/>
            <a:pathLst>
              <a:path w="2533647" h="2457637">
                <a:moveTo>
                  <a:pt x="0" y="0"/>
                </a:moveTo>
                <a:lnTo>
                  <a:pt x="2533646" y="0"/>
                </a:lnTo>
                <a:lnTo>
                  <a:pt x="2533646" y="2457637"/>
                </a:lnTo>
                <a:lnTo>
                  <a:pt x="0" y="24576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569986" y="2875943"/>
            <a:ext cx="914759" cy="1071580"/>
          </a:xfrm>
          <a:custGeom>
            <a:avLst/>
            <a:gdLst/>
            <a:ahLst/>
            <a:cxnLst/>
            <a:rect l="l" t="t" r="r" b="b"/>
            <a:pathLst>
              <a:path w="1886957" h="1886957">
                <a:moveTo>
                  <a:pt x="0" y="0"/>
                </a:moveTo>
                <a:lnTo>
                  <a:pt x="1886956" y="0"/>
                </a:lnTo>
                <a:lnTo>
                  <a:pt x="1886956" y="1886957"/>
                </a:lnTo>
                <a:lnTo>
                  <a:pt x="0" y="1886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759935" y="2782748"/>
            <a:ext cx="1393647" cy="1257971"/>
          </a:xfrm>
          <a:custGeom>
            <a:avLst/>
            <a:gdLst/>
            <a:ahLst/>
            <a:cxnLst/>
            <a:rect l="l" t="t" r="r" b="b"/>
            <a:pathLst>
              <a:path w="2430497" h="2430497">
                <a:moveTo>
                  <a:pt x="0" y="0"/>
                </a:moveTo>
                <a:lnTo>
                  <a:pt x="2430497" y="0"/>
                </a:lnTo>
                <a:lnTo>
                  <a:pt x="2430497" y="2430497"/>
                </a:lnTo>
                <a:lnTo>
                  <a:pt x="0" y="24304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575117" y="4975093"/>
            <a:ext cx="1763283" cy="1257971"/>
          </a:xfrm>
          <a:custGeom>
            <a:avLst/>
            <a:gdLst/>
            <a:ahLst/>
            <a:cxnLst/>
            <a:rect l="l" t="t" r="r" b="b"/>
            <a:pathLst>
              <a:path w="2644923" h="2294471">
                <a:moveTo>
                  <a:pt x="0" y="0"/>
                </a:moveTo>
                <a:lnTo>
                  <a:pt x="2644923" y="0"/>
                </a:lnTo>
                <a:lnTo>
                  <a:pt x="2644923" y="2294470"/>
                </a:lnTo>
                <a:lnTo>
                  <a:pt x="0" y="22944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955933" y="191861"/>
            <a:ext cx="5773227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15">
              <a:lnSpc>
                <a:spcPts val="4800"/>
              </a:lnSpc>
              <a:defRPr/>
            </a:pPr>
            <a:r>
              <a:rPr lang="en-US" sz="5335" b="1" dirty="0">
                <a:solidFill>
                  <a:srgbClr val="1A6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615103" y="1320963"/>
            <a:ext cx="3546007" cy="2205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15">
              <a:lnSpc>
                <a:spcPts val="3453"/>
              </a:lnSpc>
              <a:defRPr/>
            </a:pPr>
            <a:r>
              <a:rPr lang="en-US" sz="2800">
                <a:solidFill>
                  <a:srgbClr val="1A6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vi-VN" sz="2800">
                <a:solidFill>
                  <a:srgbClr val="1A6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iết </a:t>
            </a:r>
            <a:r>
              <a:rPr lang="vi-VN" sz="2800" dirty="0">
                <a:solidFill>
                  <a:srgbClr val="1A6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bài văn ngắn giới thiệu cho bạn bè biết </a:t>
            </a:r>
            <a:r>
              <a:rPr lang="vi-VN" sz="2800">
                <a:solidFill>
                  <a:srgbClr val="1A6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 </a:t>
            </a:r>
            <a:r>
              <a:rPr lang="en-US" sz="2800">
                <a:solidFill>
                  <a:srgbClr val="1A6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 phố Hồ Chí Minh</a:t>
            </a:r>
            <a:r>
              <a:rPr lang="vi-VN" sz="2800">
                <a:solidFill>
                  <a:srgbClr val="1A6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sz="2800">
                <a:solidFill>
                  <a:srgbClr val="1A6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>
                <a:solidFill>
                  <a:srgbClr val="1A6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</a:t>
            </a:r>
            <a:r>
              <a:rPr lang="vi-VN" sz="2800" dirty="0">
                <a:solidFill>
                  <a:srgbClr val="1A6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ưu tập hình ảnh/ video</a:t>
            </a:r>
            <a:r>
              <a:rPr lang="en-US" sz="2800" dirty="0">
                <a:solidFill>
                  <a:srgbClr val="1A6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438513" y="1529159"/>
            <a:ext cx="2562491" cy="40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15">
              <a:lnSpc>
                <a:spcPts val="3453"/>
              </a:lnSpc>
              <a:spcBef>
                <a:spcPct val="0"/>
              </a:spcBef>
              <a:defRPr/>
            </a:pPr>
            <a:r>
              <a:rPr lang="en-US" sz="2467" dirty="0" err="1">
                <a:solidFill>
                  <a:srgbClr val="1A6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2467" dirty="0">
                <a:solidFill>
                  <a:srgbClr val="1A6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67" err="1">
                <a:solidFill>
                  <a:srgbClr val="1A6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467">
                <a:solidFill>
                  <a:srgbClr val="1A6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văn ngắn</a:t>
            </a:r>
            <a:endParaRPr lang="en-US" sz="2467" dirty="0">
              <a:solidFill>
                <a:srgbClr val="1A67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624622" y="4136550"/>
            <a:ext cx="3352668" cy="40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15">
              <a:lnSpc>
                <a:spcPts val="3453"/>
              </a:lnSpc>
              <a:spcBef>
                <a:spcPct val="0"/>
              </a:spcBef>
              <a:defRPr/>
            </a:pPr>
            <a:r>
              <a:rPr lang="en-US" sz="2467" dirty="0" err="1">
                <a:solidFill>
                  <a:srgbClr val="1A6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Sưu</a:t>
            </a:r>
            <a:r>
              <a:rPr lang="en-US" sz="2467" dirty="0">
                <a:solidFill>
                  <a:srgbClr val="1A6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67" dirty="0" err="1">
                <a:solidFill>
                  <a:srgbClr val="1A6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2467" dirty="0">
                <a:solidFill>
                  <a:srgbClr val="1A6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67" dirty="0" err="1">
                <a:solidFill>
                  <a:srgbClr val="1A6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67" dirty="0">
                <a:solidFill>
                  <a:srgbClr val="1A6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67" dirty="0" err="1">
                <a:solidFill>
                  <a:srgbClr val="1A6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2467" dirty="0">
                <a:solidFill>
                  <a:srgbClr val="1A6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 video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625634" y="5261031"/>
            <a:ext cx="2004063" cy="8504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15">
              <a:lnSpc>
                <a:spcPts val="3453"/>
              </a:lnSpc>
              <a:spcBef>
                <a:spcPct val="0"/>
              </a:spcBef>
              <a:defRPr/>
            </a:pPr>
            <a:r>
              <a:rPr lang="en-US" sz="2467" dirty="0" err="1">
                <a:solidFill>
                  <a:srgbClr val="1A6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2467" dirty="0">
                <a:solidFill>
                  <a:srgbClr val="1A6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67" dirty="0" err="1">
                <a:solidFill>
                  <a:srgbClr val="1A6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2467" dirty="0">
                <a:solidFill>
                  <a:srgbClr val="1A6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algn="ctr" defTabSz="609615">
              <a:lnSpc>
                <a:spcPts val="3453"/>
              </a:lnSpc>
              <a:spcBef>
                <a:spcPct val="0"/>
              </a:spcBef>
              <a:defRPr/>
            </a:pPr>
            <a:r>
              <a:rPr lang="en-US" sz="2467" dirty="0">
                <a:solidFill>
                  <a:srgbClr val="1A6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sz="2467" dirty="0" err="1">
                <a:solidFill>
                  <a:srgbClr val="1A6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tuần</a:t>
            </a:r>
            <a:endParaRPr lang="en-US" sz="2467" dirty="0">
              <a:solidFill>
                <a:srgbClr val="1A67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899921" y="6305526"/>
            <a:ext cx="314315" cy="3064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E8F75F-18C6-1F75-9752-01A800298C6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54" y="3597008"/>
            <a:ext cx="3087471" cy="2700693"/>
          </a:xfrm>
          <a:prstGeom prst="hexagon">
            <a:avLst>
              <a:gd name="adj" fmla="val 30373"/>
              <a:gd name="vf" fmla="val 11547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910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14" y="694280"/>
            <a:ext cx="3369338" cy="52251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ebas Neue Regular" panose="00000500000000000000" pitchFamily="2" charset="0"/>
              </a:rPr>
              <a:t>1.VỊ TRÍ ĐỊA LÍ</a:t>
            </a:r>
            <a:endParaRPr lang="en-US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1968005" y="0"/>
            <a:ext cx="71176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TIẾT  BÀI 18: ĐÔNG NAM BỘ</a:t>
            </a:r>
          </a:p>
        </p:txBody>
      </p:sp>
      <p:sp>
        <p:nvSpPr>
          <p:cNvPr id="4" name="Rectangle 3"/>
          <p:cNvSpPr/>
          <p:nvPr/>
        </p:nvSpPr>
        <p:spPr>
          <a:xfrm>
            <a:off x="395784" y="5050865"/>
            <a:ext cx="77710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ĐNB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diện</a:t>
            </a:r>
            <a:r>
              <a:rPr lang="en-US" sz="2800" b="1" dirty="0"/>
              <a:t> </a:t>
            </a:r>
            <a:r>
              <a:rPr lang="en-US" sz="2800" b="1" dirty="0" err="1"/>
              <a:t>tích</a:t>
            </a:r>
            <a:r>
              <a:rPr lang="en-US" sz="2800" b="1" dirty="0"/>
              <a:t> </a:t>
            </a:r>
            <a:r>
              <a:rPr lang="en-US" sz="2800" b="1" dirty="0" err="1"/>
              <a:t>bao</a:t>
            </a:r>
            <a:r>
              <a:rPr lang="en-US" sz="2800" b="1" dirty="0"/>
              <a:t> </a:t>
            </a:r>
            <a:r>
              <a:rPr lang="en-US" sz="2800" b="1" dirty="0" err="1"/>
              <a:t>nhiêu</a:t>
            </a:r>
            <a:r>
              <a:rPr lang="en-US" sz="2800" b="1" dirty="0"/>
              <a:t> </a:t>
            </a:r>
            <a:r>
              <a:rPr lang="en-US" sz="2800" b="1" dirty="0" err="1"/>
              <a:t>gồm</a:t>
            </a:r>
            <a:r>
              <a:rPr lang="en-US" sz="2800" b="1" dirty="0"/>
              <a:t> </a:t>
            </a:r>
            <a:r>
              <a:rPr lang="en-US" sz="2800" b="1" dirty="0" err="1"/>
              <a:t>những</a:t>
            </a:r>
            <a:r>
              <a:rPr lang="en-US" sz="2800" b="1" dirty="0"/>
              <a:t> </a:t>
            </a:r>
            <a:r>
              <a:rPr lang="en-US" sz="2800" b="1" dirty="0" err="1"/>
              <a:t>thành</a:t>
            </a:r>
            <a:r>
              <a:rPr lang="en-US" sz="2800" b="1" dirty="0"/>
              <a:t> </a:t>
            </a:r>
            <a:r>
              <a:rPr lang="en-US" sz="2800" b="1" dirty="0" err="1"/>
              <a:t>nào</a:t>
            </a:r>
            <a:r>
              <a:rPr lang="en-US" sz="2800" b="1" dirty="0"/>
              <a:t>?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450" y="489370"/>
            <a:ext cx="3781425" cy="50768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5171" y="5520554"/>
            <a:ext cx="77710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/>
              <a:t>Xác</a:t>
            </a:r>
            <a:r>
              <a:rPr lang="en-US" sz="2800" b="1" dirty="0"/>
              <a:t> </a:t>
            </a:r>
            <a:r>
              <a:rPr lang="en-US" sz="2800" b="1" dirty="0" err="1"/>
              <a:t>định</a:t>
            </a:r>
            <a:r>
              <a:rPr lang="en-US" sz="2800" b="1" dirty="0"/>
              <a:t> </a:t>
            </a:r>
            <a:r>
              <a:rPr lang="en-US" sz="2800" b="1" dirty="0" err="1"/>
              <a:t>trên</a:t>
            </a:r>
            <a:r>
              <a:rPr lang="en-US" sz="2800" b="1" dirty="0"/>
              <a:t> </a:t>
            </a:r>
            <a:r>
              <a:rPr lang="en-US" sz="2800" b="1" dirty="0" err="1"/>
              <a:t>bản</a:t>
            </a:r>
            <a:r>
              <a:rPr lang="en-US" sz="2800" b="1" dirty="0"/>
              <a:t> </a:t>
            </a:r>
            <a:r>
              <a:rPr lang="en-US" sz="2800" b="1" dirty="0" err="1"/>
              <a:t>đồ</a:t>
            </a:r>
            <a:r>
              <a:rPr lang="vi-VN" sz="2800" b="1" dirty="0"/>
              <a:t> vị trí địa lí và phạm vi lãnh thổ của vùng Đông Nam Bộ. </a:t>
            </a:r>
            <a:endParaRPr lang="en-US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446397" y="5913454"/>
            <a:ext cx="77710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Ý </a:t>
            </a:r>
            <a:r>
              <a:rPr lang="en-US" sz="2800" b="1" dirty="0" err="1"/>
              <a:t>nghĩa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v</a:t>
            </a:r>
            <a:r>
              <a:rPr lang="vi-VN" sz="2800" b="1" dirty="0"/>
              <a:t>ị trí địa lí vùng đối với phát triển kinh tế – xã hội</a:t>
            </a:r>
            <a:endParaRPr lang="en-US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13617" y="1163969"/>
            <a:ext cx="78760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tỉnh</a:t>
            </a:r>
            <a:r>
              <a:rPr lang="en-US" sz="24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phố</a:t>
            </a:r>
            <a:r>
              <a:rPr lang="en-US" sz="24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phố</a:t>
            </a:r>
            <a:r>
              <a:rPr lang="en-US" sz="24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4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Minh, </a:t>
            </a:r>
            <a:r>
              <a:rPr lang="en-US" sz="24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Phước</a:t>
            </a:r>
            <a:r>
              <a:rPr lang="en-US" sz="24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Nai</a:t>
            </a:r>
            <a:r>
              <a:rPr lang="en-US" sz="24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Ninh</a:t>
            </a:r>
            <a:r>
              <a:rPr lang="en-US" sz="24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Rịa</a:t>
            </a:r>
            <a:r>
              <a:rPr lang="en-US" sz="24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Vũng</a:t>
            </a:r>
            <a:r>
              <a:rPr lang="en-US" sz="24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Tàu</a:t>
            </a:r>
            <a:r>
              <a:rPr lang="en-US" sz="24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213613" y="2133496"/>
            <a:ext cx="78013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Cam-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-chia,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3614" y="3241853"/>
            <a:ext cx="80038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kern="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400" kern="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 Nam Bộ nằm trong Vùng kinh tế trọng điểm phía Nam, là cầu nối giữa Đồng</a:t>
            </a:r>
            <a:r>
              <a:rPr lang="vi-VN" sz="2400" kern="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kern="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vi-VN" sz="2400" kern="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kern="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vi-VN" sz="2400" kern="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kern="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Cửu</a:t>
            </a:r>
            <a:r>
              <a:rPr lang="vi-VN" sz="2400" kern="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kern="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Long</a:t>
            </a:r>
            <a:r>
              <a:rPr lang="vi-VN" sz="2400" kern="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kern="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2400" kern="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kern="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vi-VN" sz="2400" kern="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kern="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vi-VN" sz="2400" kern="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kern="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400" kern="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kern="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Duyên</a:t>
            </a:r>
            <a:r>
              <a:rPr lang="vi-VN" sz="2400" kern="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kern="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hải</a:t>
            </a:r>
            <a:r>
              <a:rPr lang="vi-VN" sz="2400" kern="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kern="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r>
              <a:rPr lang="vi-VN" sz="2400" kern="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kern="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vi-VN" sz="2400" kern="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kern="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Bộ;</a:t>
            </a:r>
            <a:r>
              <a:rPr lang="vi-VN" sz="2400" kern="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kern="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400" kern="0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kern="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 thống giao thông vận tải phát triển, giúp kết nối với các vùng trong cả nước và quốc tế thuận lợi.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9347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7" grpId="0"/>
      <p:bldP spid="7" grpId="1"/>
      <p:bldP spid="8" grpId="0"/>
      <p:bldP spid="8" grpId="1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BFF7758E-C272-0D32-F7E1-7241A50D5EF1}"/>
              </a:ext>
            </a:extLst>
          </p:cNvPr>
          <p:cNvSpPr/>
          <p:nvPr/>
        </p:nvSpPr>
        <p:spPr>
          <a:xfrm>
            <a:off x="223935" y="0"/>
            <a:ext cx="11968065" cy="13277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2.Điều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kiện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tự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nhiên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và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tài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nguyên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thiên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nhiên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#9Slide03 Arima Madurai Light" panose="00000400000000000000" pitchFamily="2" charset="0"/>
              <a:cs typeface="#9Slide03 Arima Madurai Light" panose="00000400000000000000" pitchFamily="2" charset="0"/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B3809142-73D4-F4CA-6F1D-3F0A26F1D6E5}"/>
              </a:ext>
            </a:extLst>
          </p:cNvPr>
          <p:cNvSpPr/>
          <p:nvPr/>
        </p:nvSpPr>
        <p:spPr>
          <a:xfrm>
            <a:off x="1502081" y="1622608"/>
            <a:ext cx="10551089" cy="51038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534D777-9AA2-E7E9-6253-183A8D95DB51}"/>
              </a:ext>
            </a:extLst>
          </p:cNvPr>
          <p:cNvSpPr txBox="1"/>
          <p:nvPr/>
        </p:nvSpPr>
        <p:spPr>
          <a:xfrm>
            <a:off x="3603318" y="1818468"/>
            <a:ext cx="7160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Hoạt</a:t>
            </a:r>
            <a:r>
              <a:rPr lang="en-US" sz="32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động</a:t>
            </a:r>
            <a:r>
              <a:rPr lang="en-US" sz="32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nhóm</a:t>
            </a:r>
            <a:endParaRPr lang="en-US" sz="3200" dirty="0">
              <a:solidFill>
                <a:srgbClr val="C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6" name="Đồ họa 5" descr="Brain in head with solid fill">
            <a:extLst>
              <a:ext uri="{FF2B5EF4-FFF2-40B4-BE49-F238E27FC236}">
                <a16:creationId xmlns:a16="http://schemas.microsoft.com/office/drawing/2014/main" id="{83F68040-45B9-3F5B-31FC-29C5539CF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54268" y="1739654"/>
            <a:ext cx="914400" cy="914400"/>
          </a:xfrm>
          <a:prstGeom prst="rect">
            <a:avLst/>
          </a:prstGeom>
        </p:spPr>
      </p:pic>
      <p:pic>
        <p:nvPicPr>
          <p:cNvPr id="7" name="Đồ họa 6" descr="Alarm clock with solid fill">
            <a:extLst>
              <a:ext uri="{FF2B5EF4-FFF2-40B4-BE49-F238E27FC236}">
                <a16:creationId xmlns:a16="http://schemas.microsoft.com/office/drawing/2014/main" id="{411689EF-B111-B309-A774-0205FE3667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44874" y="2567310"/>
            <a:ext cx="914400" cy="91440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B905A33-F6BA-7632-B2C7-185B5BA7B3FA}"/>
              </a:ext>
            </a:extLst>
          </p:cNvPr>
          <p:cNvSpPr txBox="1"/>
          <p:nvPr/>
        </p:nvSpPr>
        <p:spPr>
          <a:xfrm>
            <a:off x="3893506" y="2632154"/>
            <a:ext cx="7160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5 </a:t>
            </a:r>
            <a:r>
              <a:rPr lang="en-US" sz="32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phút</a:t>
            </a:r>
            <a:endParaRPr lang="en-US" sz="3200" dirty="0">
              <a:solidFill>
                <a:srgbClr val="C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9" name="Đồ họa 8" descr="Architecture with solid fill">
            <a:extLst>
              <a:ext uri="{FF2B5EF4-FFF2-40B4-BE49-F238E27FC236}">
                <a16:creationId xmlns:a16="http://schemas.microsoft.com/office/drawing/2014/main" id="{ABB15B2B-474B-70A4-0936-54EF3E7A8D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10843" y="3390168"/>
            <a:ext cx="914400" cy="914400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A5EA6F6-120C-1F2A-A969-EB43BF90D8C8}"/>
              </a:ext>
            </a:extLst>
          </p:cNvPr>
          <p:cNvSpPr txBox="1"/>
          <p:nvPr/>
        </p:nvSpPr>
        <p:spPr>
          <a:xfrm>
            <a:off x="3379113" y="3238837"/>
            <a:ext cx="83544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</a:t>
            </a:r>
            <a:r>
              <a:rPr lang="en-US" sz="30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nội</a:t>
            </a:r>
            <a:r>
              <a:rPr lang="en-US" sz="30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dung SGK </a:t>
            </a:r>
            <a:r>
              <a:rPr lang="en-US" sz="30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30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30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US" sz="30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đặc</a:t>
            </a:r>
            <a:r>
              <a:rPr lang="en-US" sz="30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điểm</a:t>
            </a:r>
            <a:r>
              <a:rPr lang="en-US" sz="30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điều</a:t>
            </a:r>
            <a:r>
              <a:rPr lang="en-US" sz="30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kiện</a:t>
            </a:r>
            <a:r>
              <a:rPr lang="en-US" sz="30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sz="30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nhiên</a:t>
            </a:r>
            <a:r>
              <a:rPr lang="en-US" sz="30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30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tài</a:t>
            </a:r>
            <a:r>
              <a:rPr lang="en-US" sz="30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nguyên</a:t>
            </a:r>
            <a:r>
              <a:rPr lang="en-US" sz="30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thiên</a:t>
            </a:r>
            <a:r>
              <a:rPr lang="en-US" sz="30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nhiên</a:t>
            </a:r>
            <a:r>
              <a:rPr lang="en-US" sz="30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30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thế</a:t>
            </a:r>
            <a:r>
              <a:rPr lang="en-US" sz="30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mạnh</a:t>
            </a:r>
            <a:r>
              <a:rPr lang="en-US" sz="30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30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vùng</a:t>
            </a:r>
            <a:r>
              <a:rPr lang="en-US" sz="30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Đông</a:t>
            </a:r>
            <a:r>
              <a:rPr lang="en-US" sz="30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Nam </a:t>
            </a:r>
            <a:r>
              <a:rPr lang="en-US" sz="30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bộ</a:t>
            </a:r>
            <a:r>
              <a:rPr lang="en-US" sz="30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bằng</a:t>
            </a:r>
            <a:r>
              <a:rPr lang="en-US" sz="30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sơ</a:t>
            </a:r>
            <a:r>
              <a:rPr lang="en-US" sz="3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đồ</a:t>
            </a:r>
            <a:r>
              <a:rPr lang="en-US" sz="3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</a:t>
            </a:r>
            <a:r>
              <a:rPr lang="en-US" sz="3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duy</a:t>
            </a:r>
            <a:endParaRPr lang="en-US" sz="3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1" name="Sao: 5 Cánh 10">
            <a:extLst>
              <a:ext uri="{FF2B5EF4-FFF2-40B4-BE49-F238E27FC236}">
                <a16:creationId xmlns:a16="http://schemas.microsoft.com/office/drawing/2014/main" id="{E56D61FD-37BB-966F-229A-8405311AE074}"/>
              </a:ext>
            </a:extLst>
          </p:cNvPr>
          <p:cNvSpPr/>
          <p:nvPr/>
        </p:nvSpPr>
        <p:spPr>
          <a:xfrm>
            <a:off x="2264079" y="5040682"/>
            <a:ext cx="475989" cy="388306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8E5AAA1-FCBE-33A5-226C-636333C79130}"/>
              </a:ext>
            </a:extLst>
          </p:cNvPr>
          <p:cNvSpPr txBox="1"/>
          <p:nvPr/>
        </p:nvSpPr>
        <p:spPr>
          <a:xfrm>
            <a:off x="3787035" y="4831782"/>
            <a:ext cx="82661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Tiêu</a:t>
            </a:r>
            <a:r>
              <a:rPr lang="en-US" sz="28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</a:t>
            </a:r>
            <a:r>
              <a:rPr lang="en-US" sz="28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đánh</a:t>
            </a:r>
            <a:r>
              <a:rPr lang="en-US" sz="28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giá</a:t>
            </a:r>
            <a:r>
              <a:rPr lang="en-US" sz="28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28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Nhanh</a:t>
            </a:r>
            <a:r>
              <a:rPr lang="en-US" sz="28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đúng</a:t>
            </a:r>
            <a:r>
              <a:rPr lang="en-US" sz="28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US" sz="28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tạo</a:t>
            </a:r>
            <a:r>
              <a:rPr lang="en-US" sz="28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8 </a:t>
            </a:r>
            <a:r>
              <a:rPr lang="en-US" sz="28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điểm</a:t>
            </a:r>
            <a:endParaRPr lang="en-US" sz="2800" dirty="0">
              <a:solidFill>
                <a:srgbClr val="C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28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+ </a:t>
            </a:r>
            <a:r>
              <a:rPr lang="en-US" sz="28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sz="28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viên</a:t>
            </a:r>
            <a:r>
              <a:rPr lang="en-US" sz="28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8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nhóm</a:t>
            </a:r>
            <a:r>
              <a:rPr lang="en-US" sz="28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lần</a:t>
            </a:r>
            <a:r>
              <a:rPr lang="en-US" sz="28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lượt</a:t>
            </a:r>
            <a:r>
              <a:rPr lang="en-US" sz="28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trình</a:t>
            </a:r>
            <a:r>
              <a:rPr lang="en-US" sz="28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bày</a:t>
            </a:r>
            <a:r>
              <a:rPr lang="en-US" sz="28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đặc</a:t>
            </a:r>
            <a:r>
              <a:rPr lang="en-US" sz="28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điểm</a:t>
            </a:r>
            <a:r>
              <a:rPr lang="en-US" sz="2800" dirty="0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2 </a:t>
            </a:r>
            <a:r>
              <a:rPr lang="en-US" sz="2800" dirty="0" err="1">
                <a:solidFill>
                  <a:srgbClr val="C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điểm</a:t>
            </a:r>
            <a:endParaRPr lang="en-US" sz="2800" dirty="0">
              <a:solidFill>
                <a:srgbClr val="C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20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Đường kết nối Mũi tên Thẳng 39">
            <a:extLst>
              <a:ext uri="{FF2B5EF4-FFF2-40B4-BE49-F238E27FC236}">
                <a16:creationId xmlns:a16="http://schemas.microsoft.com/office/drawing/2014/main" id="{AC2B3DB6-1717-01E0-F4C5-0A4B8A136215}"/>
              </a:ext>
            </a:extLst>
          </p:cNvPr>
          <p:cNvCxnSpPr>
            <a:cxnSpLocks/>
          </p:cNvCxnSpPr>
          <p:nvPr/>
        </p:nvCxnSpPr>
        <p:spPr>
          <a:xfrm flipV="1">
            <a:off x="7847359" y="4920603"/>
            <a:ext cx="313151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Đường kết nối Mũi tên Thẳng 38">
            <a:extLst>
              <a:ext uri="{FF2B5EF4-FFF2-40B4-BE49-F238E27FC236}">
                <a16:creationId xmlns:a16="http://schemas.microsoft.com/office/drawing/2014/main" id="{7312186A-652C-E2C7-CA28-6C8583B1568C}"/>
              </a:ext>
            </a:extLst>
          </p:cNvPr>
          <p:cNvCxnSpPr>
            <a:cxnSpLocks/>
          </p:cNvCxnSpPr>
          <p:nvPr/>
        </p:nvCxnSpPr>
        <p:spPr>
          <a:xfrm flipV="1">
            <a:off x="7853722" y="3851526"/>
            <a:ext cx="313151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Đường kết nối Mũi tên Thẳng 37">
            <a:extLst>
              <a:ext uri="{FF2B5EF4-FFF2-40B4-BE49-F238E27FC236}">
                <a16:creationId xmlns:a16="http://schemas.microsoft.com/office/drawing/2014/main" id="{D2180735-D35C-D0AA-3C60-42854A24E925}"/>
              </a:ext>
            </a:extLst>
          </p:cNvPr>
          <p:cNvCxnSpPr>
            <a:cxnSpLocks/>
          </p:cNvCxnSpPr>
          <p:nvPr/>
        </p:nvCxnSpPr>
        <p:spPr>
          <a:xfrm flipV="1">
            <a:off x="7774738" y="2689611"/>
            <a:ext cx="313151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Đường kết nối Mũi tên Thẳng 34">
            <a:extLst>
              <a:ext uri="{FF2B5EF4-FFF2-40B4-BE49-F238E27FC236}">
                <a16:creationId xmlns:a16="http://schemas.microsoft.com/office/drawing/2014/main" id="{D044C181-8B9D-BD7B-E5AA-8F4693AA529D}"/>
              </a:ext>
            </a:extLst>
          </p:cNvPr>
          <p:cNvCxnSpPr>
            <a:cxnSpLocks/>
          </p:cNvCxnSpPr>
          <p:nvPr/>
        </p:nvCxnSpPr>
        <p:spPr>
          <a:xfrm flipV="1">
            <a:off x="7732781" y="581283"/>
            <a:ext cx="313151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Đường kết nối Mũi tên Thẳng 36">
            <a:extLst>
              <a:ext uri="{FF2B5EF4-FFF2-40B4-BE49-F238E27FC236}">
                <a16:creationId xmlns:a16="http://schemas.microsoft.com/office/drawing/2014/main" id="{3BBF5E4E-025D-4095-4E03-A6C2217C791F}"/>
              </a:ext>
            </a:extLst>
          </p:cNvPr>
          <p:cNvCxnSpPr>
            <a:cxnSpLocks/>
          </p:cNvCxnSpPr>
          <p:nvPr/>
        </p:nvCxnSpPr>
        <p:spPr>
          <a:xfrm flipV="1">
            <a:off x="7774739" y="1620534"/>
            <a:ext cx="313151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Đường kết nối Mũi tên Thẳng 40">
            <a:extLst>
              <a:ext uri="{FF2B5EF4-FFF2-40B4-BE49-F238E27FC236}">
                <a16:creationId xmlns:a16="http://schemas.microsoft.com/office/drawing/2014/main" id="{143BBE19-CAB2-A4C0-7533-18644E48435F}"/>
              </a:ext>
            </a:extLst>
          </p:cNvPr>
          <p:cNvCxnSpPr>
            <a:cxnSpLocks/>
          </p:cNvCxnSpPr>
          <p:nvPr/>
        </p:nvCxnSpPr>
        <p:spPr>
          <a:xfrm flipV="1">
            <a:off x="7853721" y="6204956"/>
            <a:ext cx="313151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Mũi tên: Cong 26">
            <a:extLst>
              <a:ext uri="{FF2B5EF4-FFF2-40B4-BE49-F238E27FC236}">
                <a16:creationId xmlns:a16="http://schemas.microsoft.com/office/drawing/2014/main" id="{11CF8677-40A6-6373-E957-C9BBE7151E0F}"/>
              </a:ext>
            </a:extLst>
          </p:cNvPr>
          <p:cNvSpPr/>
          <p:nvPr/>
        </p:nvSpPr>
        <p:spPr>
          <a:xfrm>
            <a:off x="3325241" y="5893895"/>
            <a:ext cx="588724" cy="311062"/>
          </a:xfrm>
          <a:prstGeom prst="ben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Mũi tên: Cong 25">
            <a:extLst>
              <a:ext uri="{FF2B5EF4-FFF2-40B4-BE49-F238E27FC236}">
                <a16:creationId xmlns:a16="http://schemas.microsoft.com/office/drawing/2014/main" id="{89A61DB5-83A0-82EF-C155-8006E9306D98}"/>
              </a:ext>
            </a:extLst>
          </p:cNvPr>
          <p:cNvSpPr/>
          <p:nvPr/>
        </p:nvSpPr>
        <p:spPr>
          <a:xfrm>
            <a:off x="3343851" y="4808949"/>
            <a:ext cx="588724" cy="311062"/>
          </a:xfrm>
          <a:prstGeom prst="ben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Mũi tên: Cong 24">
            <a:extLst>
              <a:ext uri="{FF2B5EF4-FFF2-40B4-BE49-F238E27FC236}">
                <a16:creationId xmlns:a16="http://schemas.microsoft.com/office/drawing/2014/main" id="{5B72F2F0-8463-3943-436F-74738FA9F87D}"/>
              </a:ext>
            </a:extLst>
          </p:cNvPr>
          <p:cNvSpPr/>
          <p:nvPr/>
        </p:nvSpPr>
        <p:spPr>
          <a:xfrm>
            <a:off x="3325155" y="1628770"/>
            <a:ext cx="588724" cy="311062"/>
          </a:xfrm>
          <a:prstGeom prst="ben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Mũi tên: Cong 23">
            <a:extLst>
              <a:ext uri="{FF2B5EF4-FFF2-40B4-BE49-F238E27FC236}">
                <a16:creationId xmlns:a16="http://schemas.microsoft.com/office/drawing/2014/main" id="{1F583083-77B0-4917-84E1-5387500F7CDF}"/>
              </a:ext>
            </a:extLst>
          </p:cNvPr>
          <p:cNvSpPr/>
          <p:nvPr/>
        </p:nvSpPr>
        <p:spPr>
          <a:xfrm>
            <a:off x="3344632" y="2675352"/>
            <a:ext cx="588724" cy="311062"/>
          </a:xfrm>
          <a:prstGeom prst="ben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Mũi tên: Cong 22">
            <a:extLst>
              <a:ext uri="{FF2B5EF4-FFF2-40B4-BE49-F238E27FC236}">
                <a16:creationId xmlns:a16="http://schemas.microsoft.com/office/drawing/2014/main" id="{F2EB8011-AFF7-86DB-F767-48D2722127FB}"/>
              </a:ext>
            </a:extLst>
          </p:cNvPr>
          <p:cNvSpPr/>
          <p:nvPr/>
        </p:nvSpPr>
        <p:spPr>
          <a:xfrm>
            <a:off x="3367113" y="3799827"/>
            <a:ext cx="588724" cy="311062"/>
          </a:xfrm>
          <a:prstGeom prst="ben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Mũi tên: Cong 21">
            <a:extLst>
              <a:ext uri="{FF2B5EF4-FFF2-40B4-BE49-F238E27FC236}">
                <a16:creationId xmlns:a16="http://schemas.microsoft.com/office/drawing/2014/main" id="{AD86299F-FFCA-4744-5482-D3D5269C0575}"/>
              </a:ext>
            </a:extLst>
          </p:cNvPr>
          <p:cNvSpPr/>
          <p:nvPr/>
        </p:nvSpPr>
        <p:spPr>
          <a:xfrm>
            <a:off x="3367113" y="581284"/>
            <a:ext cx="588724" cy="311062"/>
          </a:xfrm>
          <a:prstGeom prst="ben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Mũi tên: Cong Hướng lên 18">
            <a:extLst>
              <a:ext uri="{FF2B5EF4-FFF2-40B4-BE49-F238E27FC236}">
                <a16:creationId xmlns:a16="http://schemas.microsoft.com/office/drawing/2014/main" id="{35195204-4431-6C09-143B-25218A17DA42}"/>
              </a:ext>
            </a:extLst>
          </p:cNvPr>
          <p:cNvSpPr/>
          <p:nvPr/>
        </p:nvSpPr>
        <p:spPr>
          <a:xfrm rot="5400000">
            <a:off x="881132" y="5201404"/>
            <a:ext cx="761141" cy="1112919"/>
          </a:xfrm>
          <a:prstGeom prst="bentUp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ũi tên: Cong 11">
            <a:extLst>
              <a:ext uri="{FF2B5EF4-FFF2-40B4-BE49-F238E27FC236}">
                <a16:creationId xmlns:a16="http://schemas.microsoft.com/office/drawing/2014/main" id="{0D8582E5-1394-3AF4-F48A-7851868B1F54}"/>
              </a:ext>
            </a:extLst>
          </p:cNvPr>
          <p:cNvSpPr/>
          <p:nvPr/>
        </p:nvSpPr>
        <p:spPr>
          <a:xfrm>
            <a:off x="1060337" y="4818215"/>
            <a:ext cx="757825" cy="839244"/>
          </a:xfrm>
          <a:prstGeom prst="bentArrow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Mũi tên: Cong 10">
            <a:extLst>
              <a:ext uri="{FF2B5EF4-FFF2-40B4-BE49-F238E27FC236}">
                <a16:creationId xmlns:a16="http://schemas.microsoft.com/office/drawing/2014/main" id="{61EB2A35-DA84-2AC4-15C6-9D107A32E96A}"/>
              </a:ext>
            </a:extLst>
          </p:cNvPr>
          <p:cNvSpPr/>
          <p:nvPr/>
        </p:nvSpPr>
        <p:spPr>
          <a:xfrm>
            <a:off x="1084349" y="3671170"/>
            <a:ext cx="757825" cy="839244"/>
          </a:xfrm>
          <a:prstGeom prst="bentArrow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Mũi tên: Cong 9">
            <a:extLst>
              <a:ext uri="{FF2B5EF4-FFF2-40B4-BE49-F238E27FC236}">
                <a16:creationId xmlns:a16="http://schemas.microsoft.com/office/drawing/2014/main" id="{1DA8A66A-7BA8-1FED-A48F-67EB791971A6}"/>
              </a:ext>
            </a:extLst>
          </p:cNvPr>
          <p:cNvSpPr/>
          <p:nvPr/>
        </p:nvSpPr>
        <p:spPr>
          <a:xfrm>
            <a:off x="1060338" y="2722844"/>
            <a:ext cx="757825" cy="839244"/>
          </a:xfrm>
          <a:prstGeom prst="bentArrow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Mũi tên: Cong 7">
            <a:extLst>
              <a:ext uri="{FF2B5EF4-FFF2-40B4-BE49-F238E27FC236}">
                <a16:creationId xmlns:a16="http://schemas.microsoft.com/office/drawing/2014/main" id="{027F4368-727E-A542-6CDA-CD7B1AE0C046}"/>
              </a:ext>
            </a:extLst>
          </p:cNvPr>
          <p:cNvSpPr/>
          <p:nvPr/>
        </p:nvSpPr>
        <p:spPr>
          <a:xfrm>
            <a:off x="1086631" y="1666223"/>
            <a:ext cx="757825" cy="839244"/>
          </a:xfrm>
          <a:prstGeom prst="bentArrow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Mũi tên: Cong 5">
            <a:extLst>
              <a:ext uri="{FF2B5EF4-FFF2-40B4-BE49-F238E27FC236}">
                <a16:creationId xmlns:a16="http://schemas.microsoft.com/office/drawing/2014/main" id="{2C31BFCF-8630-94E8-1B2A-A2353F39EDC1}"/>
              </a:ext>
            </a:extLst>
          </p:cNvPr>
          <p:cNvSpPr/>
          <p:nvPr/>
        </p:nvSpPr>
        <p:spPr>
          <a:xfrm>
            <a:off x="961368" y="743731"/>
            <a:ext cx="757825" cy="839244"/>
          </a:xfrm>
          <a:prstGeom prst="bentArrow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B680D0CF-1734-DB39-17A0-9C3578A327D4}"/>
              </a:ext>
            </a:extLst>
          </p:cNvPr>
          <p:cNvSpPr/>
          <p:nvPr/>
        </p:nvSpPr>
        <p:spPr>
          <a:xfrm>
            <a:off x="150311" y="1427968"/>
            <a:ext cx="1265129" cy="42964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ĐIỀU KIỆN TỰ NHIÊN VÀ TÀI NGUYÊN THIÊN NHIÊN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278AD779-D653-D400-9ADA-F69B93E7DB9B}"/>
              </a:ext>
            </a:extLst>
          </p:cNvPr>
          <p:cNvSpPr/>
          <p:nvPr/>
        </p:nvSpPr>
        <p:spPr>
          <a:xfrm>
            <a:off x="1861133" y="302573"/>
            <a:ext cx="1813984" cy="951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Địa</a:t>
            </a:r>
            <a:r>
              <a:rPr lang="en-US" sz="24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hình</a:t>
            </a:r>
            <a:r>
              <a:rPr lang="en-US" sz="24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đất</a:t>
            </a:r>
            <a:endParaRPr lang="en-US" sz="2400" dirty="0">
              <a:solidFill>
                <a:srgbClr val="C00000"/>
              </a:solidFill>
              <a:latin typeface="#9Slide03 Arima Madurai Light" panose="00000400000000000000" pitchFamily="2" charset="0"/>
              <a:cs typeface="#9Slide03 Arima Madurai Light" panose="00000400000000000000" pitchFamily="2" charset="0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B441F2AA-9212-AD90-D205-BC7398BF6520}"/>
              </a:ext>
            </a:extLst>
          </p:cNvPr>
          <p:cNvSpPr/>
          <p:nvPr/>
        </p:nvSpPr>
        <p:spPr>
          <a:xfrm>
            <a:off x="1883903" y="1349155"/>
            <a:ext cx="1791214" cy="951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Khí</a:t>
            </a:r>
            <a:r>
              <a:rPr lang="en-US" sz="24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hậu</a:t>
            </a:r>
            <a:endParaRPr lang="en-US" sz="2400" dirty="0">
              <a:solidFill>
                <a:srgbClr val="C00000"/>
              </a:solidFill>
              <a:latin typeface="#9Slide03 Arima Madurai Light" panose="00000400000000000000" pitchFamily="2" charset="0"/>
              <a:cs typeface="#9Slide03 Arima Madurai Light" panose="00000400000000000000" pitchFamily="2" charset="0"/>
            </a:endParaRP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5E39D988-AB02-1FE4-5AE5-D6C783D79329}"/>
              </a:ext>
            </a:extLst>
          </p:cNvPr>
          <p:cNvSpPr/>
          <p:nvPr/>
        </p:nvSpPr>
        <p:spPr>
          <a:xfrm>
            <a:off x="1847490" y="2436050"/>
            <a:ext cx="1813985" cy="951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Nguồn</a:t>
            </a:r>
            <a:r>
              <a:rPr lang="en-US" sz="24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nước</a:t>
            </a:r>
            <a:endParaRPr lang="en-US" sz="2400" dirty="0">
              <a:solidFill>
                <a:srgbClr val="C00000"/>
              </a:solidFill>
              <a:latin typeface="#9Slide03 Arima Madurai Light" panose="00000400000000000000" pitchFamily="2" charset="0"/>
              <a:cs typeface="#9Slide03 Arima Madurai Light" panose="00000400000000000000" pitchFamily="2" charset="0"/>
            </a:endParaRP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C48FF23F-7ECE-68A7-A381-1367DDD31797}"/>
              </a:ext>
            </a:extLst>
          </p:cNvPr>
          <p:cNvSpPr/>
          <p:nvPr/>
        </p:nvSpPr>
        <p:spPr>
          <a:xfrm>
            <a:off x="1859769" y="3538340"/>
            <a:ext cx="1782659" cy="951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Sinh </a:t>
            </a:r>
            <a:r>
              <a:rPr lang="en-US" sz="24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vật</a:t>
            </a:r>
            <a:endParaRPr lang="en-US" sz="2400" dirty="0">
              <a:solidFill>
                <a:srgbClr val="C00000"/>
              </a:solidFill>
              <a:latin typeface="#9Slide03 Arima Madurai Light" panose="00000400000000000000" pitchFamily="2" charset="0"/>
              <a:cs typeface="#9Slide03 Arima Madurai Light" panose="00000400000000000000" pitchFamily="2" charset="0"/>
            </a:endParaRP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C021AAF3-CB63-F470-BEF6-5F4F83889BDC}"/>
              </a:ext>
            </a:extLst>
          </p:cNvPr>
          <p:cNvSpPr/>
          <p:nvPr/>
        </p:nvSpPr>
        <p:spPr>
          <a:xfrm>
            <a:off x="1836858" y="4612709"/>
            <a:ext cx="1782659" cy="951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Khoáng</a:t>
            </a:r>
            <a:r>
              <a:rPr lang="en-US" sz="24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sản</a:t>
            </a:r>
            <a:endParaRPr lang="en-US" sz="2400" dirty="0">
              <a:solidFill>
                <a:srgbClr val="C00000"/>
              </a:solidFill>
              <a:latin typeface="#9Slide03 Arima Madurai Light" panose="00000400000000000000" pitchFamily="2" charset="0"/>
              <a:cs typeface="#9Slide03 Arima Madurai Light" panose="00000400000000000000" pitchFamily="2" charset="0"/>
            </a:endParaRP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6644AFE2-0A78-38EC-62BC-216282296138}"/>
              </a:ext>
            </a:extLst>
          </p:cNvPr>
          <p:cNvSpPr/>
          <p:nvPr/>
        </p:nvSpPr>
        <p:spPr>
          <a:xfrm>
            <a:off x="1856335" y="5609574"/>
            <a:ext cx="1782659" cy="951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Biển</a:t>
            </a:r>
            <a:r>
              <a:rPr lang="en-US" sz="2400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đảo</a:t>
            </a:r>
            <a:endParaRPr lang="en-US" sz="2400" dirty="0">
              <a:solidFill>
                <a:srgbClr val="C00000"/>
              </a:solidFill>
              <a:latin typeface="#9Slide03 Arima Madurai Light" panose="00000400000000000000" pitchFamily="2" charset="0"/>
              <a:cs typeface="#9Slide03 Arima Madurai Light" panose="00000400000000000000" pitchFamily="2" charset="0"/>
            </a:endParaRPr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id="{EA8E0EDA-CD07-F7FC-B3F4-A58E3A3E7E47}"/>
              </a:ext>
            </a:extLst>
          </p:cNvPr>
          <p:cNvSpPr/>
          <p:nvPr/>
        </p:nvSpPr>
        <p:spPr>
          <a:xfrm>
            <a:off x="3988268" y="184953"/>
            <a:ext cx="3868658" cy="9519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Tương</a:t>
            </a:r>
            <a:r>
              <a:rPr lang="en-US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đối</a:t>
            </a:r>
            <a:r>
              <a:rPr lang="en-US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bằng</a:t>
            </a:r>
            <a:r>
              <a:rPr lang="en-US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phẳng</a:t>
            </a:r>
            <a:endParaRPr lang="en-US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Chủ</a:t>
            </a:r>
            <a:r>
              <a:rPr lang="en-US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yếu</a:t>
            </a:r>
            <a:r>
              <a:rPr lang="en-US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đất</a:t>
            </a:r>
            <a:r>
              <a:rPr lang="en-US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badan </a:t>
            </a:r>
            <a:r>
              <a:rPr lang="en-US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đất</a:t>
            </a:r>
            <a:r>
              <a:rPr lang="en-US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phù</a:t>
            </a:r>
            <a:r>
              <a:rPr lang="en-US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</a:t>
            </a:r>
            <a:r>
              <a:rPr lang="en-US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cổ</a:t>
            </a:r>
            <a:endParaRPr lang="en-US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D359F706-FC62-3C12-42BF-81429700BF68}"/>
              </a:ext>
            </a:extLst>
          </p:cNvPr>
          <p:cNvSpPr/>
          <p:nvPr/>
        </p:nvSpPr>
        <p:spPr>
          <a:xfrm>
            <a:off x="3988268" y="1280558"/>
            <a:ext cx="3868658" cy="83924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Mang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tính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chất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cận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xích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đạo</a:t>
            </a:r>
            <a:endParaRPr lang="en-US" sz="20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id="{0B19F77D-9EFD-21FB-725F-2F19B9020B86}"/>
              </a:ext>
            </a:extLst>
          </p:cNvPr>
          <p:cNvSpPr/>
          <p:nvPr/>
        </p:nvSpPr>
        <p:spPr>
          <a:xfrm>
            <a:off x="3988268" y="2226622"/>
            <a:ext cx="3868658" cy="10628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Dồi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dào</a:t>
            </a:r>
            <a:endParaRPr lang="en-US" sz="20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sông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lớn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-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hồ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lớn</a:t>
            </a:r>
            <a:endParaRPr lang="en-US" sz="20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1" name="Hình chữ nhật: Góc Tròn 30">
            <a:extLst>
              <a:ext uri="{FF2B5EF4-FFF2-40B4-BE49-F238E27FC236}">
                <a16:creationId xmlns:a16="http://schemas.microsoft.com/office/drawing/2014/main" id="{00726A1A-C37A-9A72-230C-E11B843CE4BE}"/>
              </a:ext>
            </a:extLst>
          </p:cNvPr>
          <p:cNvSpPr/>
          <p:nvPr/>
        </p:nvSpPr>
        <p:spPr>
          <a:xfrm>
            <a:off x="4009295" y="3473090"/>
            <a:ext cx="3868658" cy="9519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Tương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đối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đa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dạng</a:t>
            </a:r>
            <a:endParaRPr lang="en-US" sz="20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VQG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khu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dự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trữ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sinh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quyển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id="{772783A7-934A-7822-16DA-E0C832E9B081}"/>
              </a:ext>
            </a:extLst>
          </p:cNvPr>
          <p:cNvSpPr/>
          <p:nvPr/>
        </p:nvSpPr>
        <p:spPr>
          <a:xfrm>
            <a:off x="3999107" y="4473232"/>
            <a:ext cx="3868658" cy="9519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Quan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trọng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nhất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dầu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khí</a:t>
            </a:r>
            <a:endParaRPr lang="en-US" sz="20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3" name="Hình chữ nhật: Góc Tròn 32">
            <a:extLst>
              <a:ext uri="{FF2B5EF4-FFF2-40B4-BE49-F238E27FC236}">
                <a16:creationId xmlns:a16="http://schemas.microsoft.com/office/drawing/2014/main" id="{85CC5BFD-41F3-0A85-60DA-A7289C70B1F2}"/>
              </a:ext>
            </a:extLst>
          </p:cNvPr>
          <p:cNvSpPr/>
          <p:nvPr/>
        </p:nvSpPr>
        <p:spPr>
          <a:xfrm>
            <a:off x="3985065" y="5564688"/>
            <a:ext cx="3868658" cy="129331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vi-VN" sz="20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hiều</a:t>
            </a:r>
            <a:r>
              <a:rPr lang="vi-VN" sz="2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tài nguyên thiên nhiên </a:t>
            </a:r>
            <a:r>
              <a:rPr lang="vi-VN" sz="20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vi-VN" sz="2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sinh vật biển, khoáng</a:t>
            </a:r>
            <a:r>
              <a:rPr lang="vi-VN" sz="2000" spc="-8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vi-VN" sz="2000" spc="-8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biển,</a:t>
            </a:r>
            <a:r>
              <a:rPr lang="vi-VN" sz="2000" spc="-7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 đẹp; nhiều nơi xây dựng cảng biển.</a:t>
            </a:r>
            <a:endParaRPr lang="en-US" sz="2000" dirty="0"/>
          </a:p>
        </p:txBody>
      </p:sp>
      <p:sp>
        <p:nvSpPr>
          <p:cNvPr id="42" name="Hình chữ nhật: Góc Tròn 41">
            <a:extLst>
              <a:ext uri="{FF2B5EF4-FFF2-40B4-BE49-F238E27FC236}">
                <a16:creationId xmlns:a16="http://schemas.microsoft.com/office/drawing/2014/main" id="{3C030FF2-D89D-529F-FFC7-99522E5EDBC1}"/>
              </a:ext>
            </a:extLst>
          </p:cNvPr>
          <p:cNvSpPr/>
          <p:nvPr/>
        </p:nvSpPr>
        <p:spPr>
          <a:xfrm>
            <a:off x="8045933" y="0"/>
            <a:ext cx="4146068" cy="117744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vi-VN" sz="2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vi-VN" sz="2000" spc="-7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vi-VN" sz="2000" spc="-7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vi-VN" sz="2000" spc="-7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vi-VN" sz="2000" spc="-7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 sở công nghiệp, giao thông, đô thị,...</a:t>
            </a:r>
            <a:endParaRPr lang="en-US" sz="2000" dirty="0">
              <a:solidFill>
                <a:srgbClr val="231F2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vi-VN" sz="2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 triển cây công nghiệp lâu năm quy mô lớn.</a:t>
            </a:r>
            <a:endParaRPr lang="en-US" sz="2000" dirty="0"/>
          </a:p>
        </p:txBody>
      </p:sp>
      <p:sp>
        <p:nvSpPr>
          <p:cNvPr id="45" name="Hình chữ nhật: Góc Tròn 44">
            <a:extLst>
              <a:ext uri="{FF2B5EF4-FFF2-40B4-BE49-F238E27FC236}">
                <a16:creationId xmlns:a16="http://schemas.microsoft.com/office/drawing/2014/main" id="{F18E9F78-86C7-00D5-26D1-6F0378D085E3}"/>
              </a:ext>
            </a:extLst>
          </p:cNvPr>
          <p:cNvSpPr/>
          <p:nvPr/>
        </p:nvSpPr>
        <p:spPr>
          <a:xfrm>
            <a:off x="8087889" y="1280559"/>
            <a:ext cx="4104111" cy="83551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Hình chữ nhật: Góc Tròn 46">
            <a:extLst>
              <a:ext uri="{FF2B5EF4-FFF2-40B4-BE49-F238E27FC236}">
                <a16:creationId xmlns:a16="http://schemas.microsoft.com/office/drawing/2014/main" id="{77C06A9A-A82D-D56E-82F8-AD75D029E2ED}"/>
              </a:ext>
            </a:extLst>
          </p:cNvPr>
          <p:cNvSpPr/>
          <p:nvPr/>
        </p:nvSpPr>
        <p:spPr>
          <a:xfrm>
            <a:off x="8160510" y="2226622"/>
            <a:ext cx="4031490" cy="97186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Cung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Hình chữ nhật: Góc Tròn 47">
            <a:extLst>
              <a:ext uri="{FF2B5EF4-FFF2-40B4-BE49-F238E27FC236}">
                <a16:creationId xmlns:a16="http://schemas.microsoft.com/office/drawing/2014/main" id="{81BB4DE4-2578-5A58-D66F-2CC41E01AC15}"/>
              </a:ext>
            </a:extLst>
          </p:cNvPr>
          <p:cNvSpPr/>
          <p:nvPr/>
        </p:nvSpPr>
        <p:spPr>
          <a:xfrm>
            <a:off x="8200698" y="3351903"/>
            <a:ext cx="3991301" cy="7589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Hình chữ nhật: Góc Tròn 48">
            <a:extLst>
              <a:ext uri="{FF2B5EF4-FFF2-40B4-BE49-F238E27FC236}">
                <a16:creationId xmlns:a16="http://schemas.microsoft.com/office/drawing/2014/main" id="{8F83445C-C59F-B9E8-827F-9D2C8126FE9F}"/>
              </a:ext>
            </a:extLst>
          </p:cNvPr>
          <p:cNvSpPr/>
          <p:nvPr/>
        </p:nvSpPr>
        <p:spPr>
          <a:xfrm>
            <a:off x="8160511" y="4264308"/>
            <a:ext cx="4031490" cy="111297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</a:t>
            </a:r>
            <a:r>
              <a:rPr lang="vi-VN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triển ngành khai thác, chế biến khoáng sản,...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Hình chữ nhật: Góc Tròn 49">
            <a:extLst>
              <a:ext uri="{FF2B5EF4-FFF2-40B4-BE49-F238E27FC236}">
                <a16:creationId xmlns:a16="http://schemas.microsoft.com/office/drawing/2014/main" id="{8FC7C50A-AB10-5753-525A-957A6E1E925B}"/>
              </a:ext>
            </a:extLst>
          </p:cNvPr>
          <p:cNvSpPr/>
          <p:nvPr/>
        </p:nvSpPr>
        <p:spPr>
          <a:xfrm>
            <a:off x="8166872" y="5498926"/>
            <a:ext cx="4031490" cy="135907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 triển tổng hợp kinh</a:t>
            </a:r>
            <a:r>
              <a:rPr lang="vi-VN" sz="2000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vi-VN" sz="2000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biển:</a:t>
            </a:r>
            <a:r>
              <a:rPr lang="vi-VN" sz="2000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vi-VN" sz="2000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 và chế biến khoáng sản, du lịch biển, giao thông vận tải biển, khai</a:t>
            </a:r>
            <a:r>
              <a:rPr lang="vi-VN" sz="2000" spc="-8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vi-VN" sz="2000" spc="-8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000" spc="-7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vi-VN" sz="2000" spc="-8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 hải sản.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63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5" grpId="0" animBg="1"/>
      <p:bldP spid="24" grpId="0" animBg="1"/>
      <p:bldP spid="23" grpId="0" animBg="1"/>
      <p:bldP spid="22" grpId="0" animBg="1"/>
      <p:bldP spid="19" grpId="0" animBg="1"/>
      <p:bldP spid="12" grpId="0" animBg="1"/>
      <p:bldP spid="11" grpId="0" animBg="1"/>
      <p:bldP spid="10" grpId="0" animBg="1"/>
      <p:bldP spid="8" grpId="0" animBg="1"/>
      <p:bldP spid="6" grpId="0" animBg="1"/>
      <p:bldP spid="3" grpId="0" animBg="1"/>
      <p:bldP spid="7" grpId="0" animBg="1"/>
      <p:bldP spid="9" grpId="0" animBg="1"/>
      <p:bldP spid="16" grpId="0" animBg="1"/>
      <p:bldP spid="17" grpId="0" animBg="1"/>
      <p:bldP spid="18" grpId="0" animBg="1"/>
      <p:bldP spid="20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42" grpId="0" animBg="1"/>
      <p:bldP spid="45" grpId="0" animBg="1"/>
      <p:bldP spid="47" grpId="0" animBg="1"/>
      <p:bldP spid="48" grpId="0" animBg="1"/>
      <p:bldP spid="49" grpId="0" animBg="1"/>
      <p:bldP spid="50" grpId="0" animBg="1"/>
    </p:bldLst>
  </p:timing>
</p:sld>
</file>

<file path=ppt/theme/theme1.xml><?xml version="1.0" encoding="utf-8"?>
<a:theme xmlns:a="http://schemas.openxmlformats.org/drawingml/2006/main" name="Bó sợi">
  <a:themeElements>
    <a:clrScheme name="Bó sợi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ó sợi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ó sợi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2400</TotalTime>
  <Words>3728</Words>
  <Application>Microsoft Office PowerPoint</Application>
  <PresentationFormat>Widescreen</PresentationFormat>
  <Paragraphs>512</Paragraphs>
  <Slides>62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9" baseType="lpstr">
      <vt:lpstr>#9Slide03 Arima Madurai</vt:lpstr>
      <vt:lpstr>#9Slide03 Arima Madurai Black</vt:lpstr>
      <vt:lpstr>#9Slide03 Arima Madurai Light</vt:lpstr>
      <vt:lpstr>#9Slide03 Arima Madurai Medium</vt:lpstr>
      <vt:lpstr>#9Slide03 Bebas Neue Regular</vt:lpstr>
      <vt:lpstr>#9Slide03 Comfortaa Light</vt:lpstr>
      <vt:lpstr>Aptos</vt:lpstr>
      <vt:lpstr>Arial</vt:lpstr>
      <vt:lpstr>Calibri</vt:lpstr>
      <vt:lpstr>Calibri Light</vt:lpstr>
      <vt:lpstr>Century Gothic</vt:lpstr>
      <vt:lpstr>Symbol</vt:lpstr>
      <vt:lpstr>Tahoma</vt:lpstr>
      <vt:lpstr>Times New Roman</vt:lpstr>
      <vt:lpstr>Wingdings</vt:lpstr>
      <vt:lpstr>Wingdings 3</vt:lpstr>
      <vt:lpstr>Bó sợi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1.VỊ TRÍ ĐỊA LÍ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Sự phát triển và phân bố một số ngành kinh tế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c. Phát triển cây công nghiệp lâu năm</vt:lpstr>
      <vt:lpstr>c. Phát triển cây công nghiệp lâu năm</vt:lpstr>
      <vt:lpstr>PowerPoint Presentation</vt:lpstr>
      <vt:lpstr>xem video https://youtu.be/zUOBDRHlUTI?si=Kqg1C8dzkVhtM-Gq =&gt; Trả lời câu hỏi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dc:creator>HA DUC ANH</dc:creator>
  <cp:lastModifiedBy>Nguyễn Mai</cp:lastModifiedBy>
  <cp:revision>53</cp:revision>
  <dcterms:created xsi:type="dcterms:W3CDTF">2024-08-01T09:22:57Z</dcterms:created>
  <dcterms:modified xsi:type="dcterms:W3CDTF">2025-04-03T01:39:03Z</dcterms:modified>
</cp:coreProperties>
</file>