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0" r:id="rId2"/>
    <p:sldMasterId id="2147483660" r:id="rId3"/>
    <p:sldMasterId id="2147483685" r:id="rId4"/>
    <p:sldMasterId id="2147483697" r:id="rId5"/>
  </p:sldMasterIdLst>
  <p:notesMasterIdLst>
    <p:notesMasterId r:id="rId30"/>
  </p:notesMasterIdLst>
  <p:handoutMasterIdLst>
    <p:handoutMasterId r:id="rId31"/>
  </p:handoutMasterIdLst>
  <p:sldIdLst>
    <p:sldId id="652" r:id="rId6"/>
    <p:sldId id="653" r:id="rId7"/>
    <p:sldId id="621" r:id="rId8"/>
    <p:sldId id="659" r:id="rId9"/>
    <p:sldId id="662" r:id="rId10"/>
    <p:sldId id="629" r:id="rId11"/>
    <p:sldId id="632" r:id="rId12"/>
    <p:sldId id="642" r:id="rId13"/>
    <p:sldId id="631" r:id="rId14"/>
    <p:sldId id="633" r:id="rId15"/>
    <p:sldId id="654" r:id="rId16"/>
    <p:sldId id="655" r:id="rId17"/>
    <p:sldId id="656" r:id="rId18"/>
    <p:sldId id="663" r:id="rId19"/>
    <p:sldId id="657" r:id="rId20"/>
    <p:sldId id="634" r:id="rId21"/>
    <p:sldId id="664" r:id="rId22"/>
    <p:sldId id="667" r:id="rId23"/>
    <p:sldId id="665" r:id="rId24"/>
    <p:sldId id="666" r:id="rId25"/>
    <p:sldId id="650" r:id="rId26"/>
    <p:sldId id="661" r:id="rId27"/>
    <p:sldId id="351" r:id="rId28"/>
    <p:sldId id="625"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82" autoAdjust="0"/>
    <p:restoredTop sz="90557" autoAdjust="0"/>
  </p:normalViewPr>
  <p:slideViewPr>
    <p:cSldViewPr>
      <p:cViewPr varScale="1">
        <p:scale>
          <a:sx n="95" d="100"/>
          <a:sy n="95" d="100"/>
        </p:scale>
        <p:origin x="636" y="44"/>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8/4/2024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6000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11414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C1</a:t>
            </a:r>
            <a:r>
              <a:rPr lang="en-US" dirty="0" smtClean="0"/>
              <a:t> </a:t>
            </a:r>
            <a:r>
              <a:rPr lang="en-US" dirty="0" err="1" smtClean="0"/>
              <a:t>cho</a:t>
            </a:r>
            <a:r>
              <a:rPr lang="en-US" dirty="0" smtClean="0"/>
              <a:t> </a:t>
            </a:r>
            <a:r>
              <a:rPr lang="en-US" dirty="0" err="1" smtClean="0"/>
              <a:t>hs</a:t>
            </a:r>
            <a:r>
              <a:rPr lang="en-US" dirty="0" smtClean="0"/>
              <a:t> </a:t>
            </a:r>
            <a:r>
              <a:rPr lang="en-US" dirty="0" err="1" smtClean="0"/>
              <a:t>quan</a:t>
            </a:r>
            <a:r>
              <a:rPr lang="en-US" dirty="0" smtClean="0"/>
              <a:t> </a:t>
            </a:r>
            <a:r>
              <a:rPr lang="en-US" dirty="0" err="1" smtClean="0"/>
              <a:t>sát</a:t>
            </a:r>
            <a:r>
              <a:rPr lang="en-US" baseline="0" dirty="0" smtClean="0"/>
              <a:t> </a:t>
            </a:r>
            <a:r>
              <a:rPr lang="en-US" baseline="0" dirty="0" err="1" smtClean="0"/>
              <a:t>sơ</a:t>
            </a:r>
            <a:r>
              <a:rPr lang="en-US" baseline="0" dirty="0" smtClean="0"/>
              <a:t> </a:t>
            </a:r>
            <a:r>
              <a:rPr lang="en-US" baseline="0" dirty="0" err="1" smtClean="0"/>
              <a:t>đồ</a:t>
            </a:r>
            <a:r>
              <a:rPr lang="en-US" baseline="0" dirty="0" smtClean="0"/>
              <a:t>, </a:t>
            </a:r>
            <a:r>
              <a:rPr lang="en-US" baseline="0" dirty="0" err="1" smtClean="0"/>
              <a:t>C2</a:t>
            </a:r>
            <a:r>
              <a:rPr lang="en-US" baseline="0" dirty="0" smtClean="0"/>
              <a:t> </a:t>
            </a:r>
            <a:r>
              <a:rPr lang="en-US" dirty="0" err="1" smtClean="0"/>
              <a:t>Hoặc</a:t>
            </a:r>
            <a:r>
              <a:rPr lang="en-US" dirty="0" smtClean="0"/>
              <a:t> </a:t>
            </a:r>
            <a:r>
              <a:rPr lang="en-US" dirty="0" err="1" smtClean="0"/>
              <a:t>cho</a:t>
            </a:r>
            <a:r>
              <a:rPr lang="en-US" dirty="0" smtClean="0"/>
              <a:t> </a:t>
            </a:r>
            <a:r>
              <a:rPr lang="en-US" dirty="0" err="1" smtClean="0"/>
              <a:t>hs</a:t>
            </a:r>
            <a:r>
              <a:rPr lang="en-US" dirty="0" smtClean="0"/>
              <a:t> </a:t>
            </a:r>
            <a:r>
              <a:rPr lang="en-US" dirty="0" err="1" smtClean="0"/>
              <a:t>quan</a:t>
            </a:r>
            <a:r>
              <a:rPr lang="en-US" dirty="0" smtClean="0"/>
              <a:t> </a:t>
            </a:r>
            <a:r>
              <a:rPr lang="en-US" dirty="0" err="1" smtClean="0"/>
              <a:t>sát</a:t>
            </a:r>
            <a:r>
              <a:rPr lang="en-US" baseline="0" dirty="0" smtClean="0"/>
              <a:t> video </a:t>
            </a:r>
            <a:r>
              <a:rPr lang="en-US" baseline="0" dirty="0" err="1" smtClean="0"/>
              <a:t>rút</a:t>
            </a:r>
            <a:r>
              <a:rPr lang="en-US" baseline="0" dirty="0" smtClean="0"/>
              <a:t> </a:t>
            </a:r>
            <a:r>
              <a:rPr lang="en-US" baseline="0" dirty="0" err="1" smtClean="0"/>
              <a:t>ra</a:t>
            </a:r>
            <a:r>
              <a:rPr lang="en-US" baseline="0" dirty="0" smtClean="0"/>
              <a:t> </a:t>
            </a:r>
            <a:r>
              <a:rPr lang="en-US" baseline="0" dirty="0" err="1" smtClean="0"/>
              <a:t>ảnh</a:t>
            </a:r>
            <a:r>
              <a:rPr lang="en-US" baseline="0" dirty="0" smtClean="0"/>
              <a:t> </a:t>
            </a:r>
            <a:r>
              <a:rPr lang="en-US" baseline="0" dirty="0" err="1" smtClean="0"/>
              <a:t>hưởng</a:t>
            </a:r>
            <a:r>
              <a:rPr lang="en-US" baseline="0" dirty="0" smtClean="0"/>
              <a:t> </a:t>
            </a:r>
            <a:r>
              <a:rPr lang="en-US" baseline="0" dirty="0" err="1" smtClean="0"/>
              <a:t>của</a:t>
            </a:r>
            <a:r>
              <a:rPr lang="en-US" baseline="0" dirty="0" smtClean="0"/>
              <a:t> </a:t>
            </a:r>
            <a:r>
              <a:rPr lang="en-US" baseline="0" dirty="0" err="1" smtClean="0"/>
              <a:t>hạn</a:t>
            </a:r>
            <a:r>
              <a:rPr lang="en-US" baseline="0" dirty="0" smtClean="0"/>
              <a:t> </a:t>
            </a:r>
            <a:r>
              <a:rPr lang="en-US" baseline="0" dirty="0" err="1" smtClean="0"/>
              <a:t>hán</a:t>
            </a:r>
            <a:r>
              <a:rPr lang="en-US" baseline="0" dirty="0" smtClean="0"/>
              <a:t> </a:t>
            </a:r>
            <a:r>
              <a:rPr lang="en-US" baseline="0" dirty="0" err="1" smtClean="0"/>
              <a:t>và</a:t>
            </a:r>
            <a:r>
              <a:rPr lang="en-US" baseline="0" dirty="0" smtClean="0"/>
              <a:t> </a:t>
            </a:r>
            <a:r>
              <a:rPr lang="en-US" baseline="0" dirty="0" err="1" smtClean="0"/>
              <a:t>sa</a:t>
            </a:r>
            <a:r>
              <a:rPr lang="en-US" baseline="0" dirty="0" smtClean="0"/>
              <a:t> </a:t>
            </a:r>
            <a:r>
              <a:rPr lang="en-US" baseline="0" dirty="0" err="1" smtClean="0"/>
              <a:t>mạc</a:t>
            </a:r>
            <a:r>
              <a:rPr lang="en-US" baseline="0" dirty="0" smtClean="0"/>
              <a:t> </a:t>
            </a:r>
            <a:r>
              <a:rPr lang="en-US" baseline="0" dirty="0" err="1" smtClean="0"/>
              <a:t>hóa</a:t>
            </a:r>
            <a:r>
              <a:rPr lang="en-US" baseline="0" dirty="0" smtClean="0"/>
              <a:t> </a:t>
            </a:r>
            <a:r>
              <a:rPr lang="en-US" baseline="0" dirty="0" err="1" smtClean="0"/>
              <a:t>đối</a:t>
            </a:r>
            <a:r>
              <a:rPr lang="en-US" baseline="0" dirty="0" smtClean="0"/>
              <a:t> </a:t>
            </a:r>
            <a:r>
              <a:rPr lang="en-US" baseline="0" dirty="0" err="1" smtClean="0"/>
              <a:t>với</a:t>
            </a:r>
            <a:r>
              <a:rPr lang="en-US" baseline="0" dirty="0" smtClean="0"/>
              <a:t> </a:t>
            </a:r>
            <a:r>
              <a:rPr lang="en-US" baseline="0" dirty="0" err="1" smtClean="0"/>
              <a:t>Ninh</a:t>
            </a:r>
            <a:r>
              <a:rPr lang="en-US" baseline="0" dirty="0" smtClean="0"/>
              <a:t> </a:t>
            </a:r>
            <a:r>
              <a:rPr lang="en-US" baseline="0" dirty="0" err="1" smtClean="0"/>
              <a:t>Thuận</a:t>
            </a:r>
            <a:r>
              <a:rPr lang="en-US" dirty="0" err="1" smtClean="0"/>
              <a:t>https</a:t>
            </a:r>
            <a:r>
              <a:rPr lang="en-US" dirty="0" smtClean="0"/>
              <a:t>://</a:t>
            </a:r>
            <a:r>
              <a:rPr lang="en-US" dirty="0" err="1" smtClean="0"/>
              <a:t>www.youtube.com</a:t>
            </a:r>
            <a:r>
              <a:rPr lang="en-US" dirty="0" smtClean="0"/>
              <a:t>/</a:t>
            </a:r>
            <a:r>
              <a:rPr lang="en-US" dirty="0" err="1" smtClean="0"/>
              <a:t>watch?app</a:t>
            </a:r>
            <a:r>
              <a:rPr lang="en-US" dirty="0" smtClean="0"/>
              <a:t>=</a:t>
            </a:r>
            <a:r>
              <a:rPr lang="en-US" dirty="0" err="1" smtClean="0"/>
              <a:t>desktop&amp;v</a:t>
            </a:r>
            <a:r>
              <a:rPr lang="en-US" dirty="0" smtClean="0"/>
              <a:t>=</a:t>
            </a:r>
            <a:r>
              <a:rPr lang="en-US" dirty="0" err="1" smtClean="0"/>
              <a:t>AB4xPBtctd8</a:t>
            </a:r>
            <a:endParaRPr lang="en-US" dirty="0" smtClean="0"/>
          </a:p>
          <a:p>
            <a:r>
              <a:rPr lang="en-US" dirty="0" smtClean="0"/>
              <a:t>Cho </a:t>
            </a:r>
            <a:r>
              <a:rPr lang="en-US" dirty="0" err="1" smtClean="0"/>
              <a:t>hs</a:t>
            </a:r>
            <a:r>
              <a:rPr lang="en-US" dirty="0" smtClean="0"/>
              <a:t> </a:t>
            </a:r>
            <a:r>
              <a:rPr lang="en-US" dirty="0" err="1" smtClean="0"/>
              <a:t>xem</a:t>
            </a:r>
            <a:r>
              <a:rPr lang="en-US" dirty="0" smtClean="0"/>
              <a:t> video</a:t>
            </a:r>
          </a:p>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1129253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3608121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vtv.vn</a:t>
            </a:r>
            <a:r>
              <a:rPr lang="en-US" dirty="0" smtClean="0"/>
              <a:t>/</a:t>
            </a:r>
            <a:r>
              <a:rPr lang="en-US" dirty="0" err="1" smtClean="0"/>
              <a:t>xa</a:t>
            </a:r>
            <a:r>
              <a:rPr lang="en-US" dirty="0" smtClean="0"/>
              <a:t>-hoi/nhieu-vuon-cay-thanh-long-o-binh-thuan-chet-kho-vi-thieu-nuoc-20240503100335845.htm</a:t>
            </a:r>
          </a:p>
          <a:p>
            <a:r>
              <a:rPr lang="en-US" dirty="0" err="1" smtClean="0"/>
              <a:t>Cây</a:t>
            </a:r>
            <a:r>
              <a:rPr lang="en-US" baseline="0" dirty="0" smtClean="0"/>
              <a:t> </a:t>
            </a:r>
            <a:r>
              <a:rPr lang="en-US" baseline="0" dirty="0" err="1" smtClean="0"/>
              <a:t>chết</a:t>
            </a:r>
            <a:r>
              <a:rPr lang="en-US" baseline="0" dirty="0" smtClean="0"/>
              <a:t> </a:t>
            </a:r>
            <a:r>
              <a:rPr lang="en-US" baseline="0" dirty="0" err="1" smtClean="0"/>
              <a:t>vì</a:t>
            </a:r>
            <a:r>
              <a:rPr lang="en-US" baseline="0" dirty="0" smtClean="0"/>
              <a:t> </a:t>
            </a:r>
            <a:r>
              <a:rPr lang="en-US" baseline="0" dirty="0" err="1" smtClean="0"/>
              <a:t>thiếu</a:t>
            </a:r>
            <a:r>
              <a:rPr lang="en-US" baseline="0" dirty="0" smtClean="0"/>
              <a:t> </a:t>
            </a:r>
            <a:r>
              <a:rPr lang="en-US" baseline="0" dirty="0" err="1" smtClean="0"/>
              <a:t>nước</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2860685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www.youtube.com</a:t>
            </a:r>
            <a:r>
              <a:rPr lang="en-US" dirty="0" smtClean="0"/>
              <a:t>/</a:t>
            </a:r>
            <a:r>
              <a:rPr lang="en-US" dirty="0" err="1" smtClean="0"/>
              <a:t>watch?v</a:t>
            </a:r>
            <a:r>
              <a:rPr lang="en-US" dirty="0" smtClean="0"/>
              <a:t>=-</a:t>
            </a:r>
            <a:r>
              <a:rPr lang="en-US" dirty="0" err="1" smtClean="0"/>
              <a:t>NYsUI8qN_Q</a:t>
            </a:r>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a:t>
            </a:r>
            <a:r>
              <a:rPr lang="en-US" dirty="0" err="1" smtClean="0"/>
              <a:t>mAKyc1jSVUc</a:t>
            </a:r>
            <a:r>
              <a:rPr lang="en-US" dirty="0" smtClean="0"/>
              <a:t> (</a:t>
            </a:r>
            <a:r>
              <a:rPr lang="en-US" dirty="0" err="1" smtClean="0"/>
              <a:t>Hiện</a:t>
            </a:r>
            <a:r>
              <a:rPr lang="en-US" baseline="0" dirty="0" smtClean="0"/>
              <a:t> </a:t>
            </a:r>
            <a:r>
              <a:rPr lang="en-US" baseline="0" dirty="0" err="1" smtClean="0"/>
              <a:t>tượng</a:t>
            </a:r>
            <a:r>
              <a:rPr lang="en-US" baseline="0" dirty="0" smtClean="0"/>
              <a:t> </a:t>
            </a:r>
            <a:r>
              <a:rPr lang="en-US" baseline="0" dirty="0" err="1" smtClean="0"/>
              <a:t>nước</a:t>
            </a:r>
            <a:r>
              <a:rPr lang="en-US" baseline="0" dirty="0" smtClean="0"/>
              <a:t> </a:t>
            </a:r>
            <a:r>
              <a:rPr lang="en-US" baseline="0" dirty="0" err="1" smtClean="0"/>
              <a:t>trồi</a:t>
            </a:r>
            <a:r>
              <a:rPr lang="en-US" baseline="0" dirty="0" smtClean="0"/>
              <a:t> ở </a:t>
            </a:r>
            <a:r>
              <a:rPr lang="en-US" baseline="0" dirty="0" err="1" smtClean="0"/>
              <a:t>Ninh</a:t>
            </a:r>
            <a:r>
              <a:rPr lang="en-US" baseline="0" dirty="0" smtClean="0"/>
              <a:t> </a:t>
            </a:r>
            <a:r>
              <a:rPr lang="en-US" baseline="0" dirty="0" err="1" smtClean="0"/>
              <a:t>Thuận</a:t>
            </a:r>
            <a:r>
              <a:rPr lang="en-US" baseline="0" dirty="0" smtClean="0"/>
              <a:t>)</a:t>
            </a:r>
          </a:p>
          <a:p>
            <a:r>
              <a:rPr lang="en-US" dirty="0" smtClean="0"/>
              <a:t>https://</a:t>
            </a:r>
            <a:r>
              <a:rPr lang="en-US" dirty="0" err="1" smtClean="0"/>
              <a:t>vtcnews.vn</a:t>
            </a:r>
            <a:r>
              <a:rPr lang="en-US" dirty="0" smtClean="0"/>
              <a:t>/cao-diem-han-han-tai-ninh-thuan-binh-thuan-ho-tro-day-ca-chet-kho-ar863407.html (</a:t>
            </a:r>
            <a:r>
              <a:rPr lang="en-US" dirty="0" err="1" smtClean="0"/>
              <a:t>bài</a:t>
            </a:r>
            <a:r>
              <a:rPr lang="en-US" baseline="0" dirty="0" smtClean="0"/>
              <a:t> </a:t>
            </a:r>
            <a:r>
              <a:rPr lang="en-US" baseline="0" dirty="0" err="1" smtClean="0"/>
              <a:t>báo</a:t>
            </a:r>
            <a:r>
              <a:rPr lang="en-US" baseline="0" dirty="0" smtClean="0"/>
              <a:t> </a:t>
            </a:r>
            <a:r>
              <a:rPr lang="en-US" baseline="0" dirty="0" err="1" smtClean="0"/>
              <a:t>về</a:t>
            </a:r>
            <a:r>
              <a:rPr lang="en-US" baseline="0" dirty="0" smtClean="0"/>
              <a:t> </a:t>
            </a:r>
            <a:r>
              <a:rPr lang="en-US" baseline="0" dirty="0" err="1" smtClean="0"/>
              <a:t>khô</a:t>
            </a:r>
            <a:r>
              <a:rPr lang="en-US" baseline="0" dirty="0" smtClean="0"/>
              <a:t> </a:t>
            </a:r>
            <a:r>
              <a:rPr lang="en-US" baseline="0" dirty="0" err="1" smtClean="0"/>
              <a:t>hạn</a:t>
            </a:r>
            <a:r>
              <a:rPr lang="en-US" baseline="0" dirty="0" smtClean="0"/>
              <a:t>)</a:t>
            </a:r>
          </a:p>
          <a:p>
            <a:r>
              <a:rPr lang="en-US" dirty="0" smtClean="0"/>
              <a:t>https://</a:t>
            </a:r>
            <a:r>
              <a:rPr lang="en-US" dirty="0" err="1" smtClean="0"/>
              <a:t>laodong.vn</a:t>
            </a:r>
            <a:r>
              <a:rPr lang="en-US" dirty="0" smtClean="0"/>
              <a:t>/</a:t>
            </a:r>
            <a:r>
              <a:rPr lang="en-US" dirty="0" err="1" smtClean="0"/>
              <a:t>moi-truong</a:t>
            </a:r>
            <a:r>
              <a:rPr lang="en-US" dirty="0" smtClean="0"/>
              <a:t>/he-2019-du-</a:t>
            </a:r>
            <a:r>
              <a:rPr lang="en-US" dirty="0" err="1" smtClean="0"/>
              <a:t>bao</a:t>
            </a:r>
            <a:r>
              <a:rPr lang="en-US" dirty="0" smtClean="0"/>
              <a:t>-</a:t>
            </a:r>
            <a:r>
              <a:rPr lang="en-US" dirty="0" err="1" smtClean="0"/>
              <a:t>nang-nong-han-han-khoc-liet-726856.ldo</a:t>
            </a:r>
            <a:endParaRPr lang="en-US" dirty="0" smtClean="0"/>
          </a:p>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2237592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Ngày Môi trường thế giới 05 tháng 6 năm 2024 được Chương trình Môi trường Liên Hợp Quốc (UNEP) phát động với chủ đề “Phục hồi đất, chống hạn hán và sa mạc hoá” (Land restoration, desertification and drought resilience) nhằm kêu gọi các quốc gia trên toàn cầu cùng chung tay hướng tới những mục tiêu phục hồi đất đai, chống sa mạc hóa và khả năng chống hạn, làm chậm quá trình biến đổi khí hậu, bảo vệ tự nhiên, tăng cường sinh kế và an ninh lương thực cho hàng tỷ người trên toàn thế giới.</a:t>
            </a:r>
            <a:endParaRPr lang="en-US" dirty="0" smtClean="0"/>
          </a:p>
          <a:p>
            <a:r>
              <a:rPr lang="en-US" dirty="0" smtClean="0"/>
              <a:t>https://</a:t>
            </a:r>
            <a:r>
              <a:rPr lang="en-US" dirty="0" err="1" smtClean="0"/>
              <a:t>www.youtube.com</a:t>
            </a:r>
            <a:r>
              <a:rPr lang="en-US" dirty="0" smtClean="0"/>
              <a:t>/</a:t>
            </a:r>
            <a:r>
              <a:rPr lang="en-US" dirty="0" err="1" smtClean="0"/>
              <a:t>watch?app</a:t>
            </a:r>
            <a:r>
              <a:rPr lang="en-US" dirty="0" smtClean="0"/>
              <a:t>=</a:t>
            </a:r>
            <a:r>
              <a:rPr lang="en-US" dirty="0" err="1" smtClean="0"/>
              <a:t>desktop&amp;v</a:t>
            </a:r>
            <a:r>
              <a:rPr lang="en-US" dirty="0" smtClean="0"/>
              <a:t>=</a:t>
            </a:r>
            <a:r>
              <a:rPr lang="en-US" dirty="0" err="1" smtClean="0"/>
              <a:t>VGKlcdy1X1E</a:t>
            </a:r>
            <a:endParaRPr lang="en-US" dirty="0" smtClean="0"/>
          </a:p>
          <a:p>
            <a:r>
              <a:rPr lang="en-US" dirty="0" smtClean="0"/>
              <a:t>Video </a:t>
            </a:r>
            <a:r>
              <a:rPr lang="en-US" dirty="0" err="1" smtClean="0"/>
              <a:t>giải</a:t>
            </a:r>
            <a:r>
              <a:rPr lang="en-US" baseline="0" dirty="0" smtClean="0"/>
              <a:t> </a:t>
            </a:r>
            <a:r>
              <a:rPr lang="en-US" baseline="0" dirty="0" err="1" smtClean="0"/>
              <a:t>pháp</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16</a:t>
            </a:fld>
            <a:endParaRPr lang="en-US"/>
          </a:p>
        </p:txBody>
      </p:sp>
    </p:spTree>
    <p:extLst>
      <p:ext uri="{BB962C8B-B14F-4D97-AF65-F5344CB8AC3E}">
        <p14:creationId xmlns:p14="http://schemas.microsoft.com/office/powerpoint/2010/main" val="345264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Năm 1994, Đại hội đồng Liên hợp quốc tuyên bố lấy ngày 17/6 hàng năm để kỷ niệm Ngày thế giới chống sa mạc hóa và hạn hán, đánh dấu ngày thông qua Công ước chống sa mạc hóa. Ngày kỷ niệm này nhằm mục đích nâng cao nhận thức của cộng đồng xung quanh các vấn đề về hạn hán, sa mạc hóa và khuyến khích thực hiện UNCCD tại các quốc gia bị tác động nghiêm trọng bởi hạn hán và sa mạc hóa, đặc biệt là ở châu Phi.</a:t>
            </a:r>
            <a:r>
              <a:rPr lang="en-US" sz="1200" b="0" i="0" kern="1200" dirty="0" smtClean="0">
                <a:solidFill>
                  <a:schemeClr val="tx1"/>
                </a:solidFill>
                <a:effectLst/>
                <a:latin typeface="+mn-lt"/>
                <a:ea typeface="+mn-ea"/>
                <a:cs typeface="+mn-cs"/>
              </a:rPr>
              <a:t> (https://</a:t>
            </a:r>
            <a:r>
              <a:rPr lang="en-US" sz="1200" b="0" i="0" kern="1200" dirty="0" err="1" smtClean="0">
                <a:solidFill>
                  <a:schemeClr val="tx1"/>
                </a:solidFill>
                <a:effectLst/>
                <a:latin typeface="+mn-lt"/>
                <a:ea typeface="+mn-ea"/>
                <a:cs typeface="+mn-cs"/>
              </a:rPr>
              <a:t>dangcongsan.vn</a:t>
            </a: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thoi-su</a:t>
            </a:r>
            <a:r>
              <a:rPr lang="en-US" sz="1200" b="0" i="0" kern="1200" dirty="0" smtClean="0">
                <a:solidFill>
                  <a:schemeClr val="tx1"/>
                </a:solidFill>
                <a:effectLst/>
                <a:latin typeface="+mn-lt"/>
                <a:ea typeface="+mn-ea"/>
                <a:cs typeface="+mn-cs"/>
              </a:rPr>
              <a:t>/ky-niem-ngay-the-gioi-chong-sa-mac-hoa-va-han-han-1762015-308213.html) https://</a:t>
            </a:r>
            <a:r>
              <a:rPr lang="en-US" sz="1200" b="0" i="0" kern="1200" dirty="0" err="1" smtClean="0">
                <a:solidFill>
                  <a:schemeClr val="tx1"/>
                </a:solidFill>
                <a:effectLst/>
                <a:latin typeface="+mn-lt"/>
                <a:ea typeface="+mn-ea"/>
                <a:cs typeface="+mn-cs"/>
              </a:rPr>
              <a:t>suckhoecong.vn</a:t>
            </a:r>
            <a:r>
              <a:rPr lang="en-US" sz="1200" b="0" i="0" kern="1200" dirty="0" smtClean="0">
                <a:solidFill>
                  <a:schemeClr val="tx1"/>
                </a:solidFill>
                <a:effectLst/>
                <a:latin typeface="+mn-lt"/>
                <a:ea typeface="+mn-ea"/>
                <a:cs typeface="+mn-cs"/>
              </a:rPr>
              <a:t>/ngay-176-the-gioi-chong-sa-mac-hoa-va-han-han-vi-su-hoi-sinh-cua-dat-d80784.html</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205803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8/4/2024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8/4/2024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8/4/2024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8/4/2024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8/4/2024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8/4/2024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8/4/2024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8/4/2024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8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97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21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274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8/4/2024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77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8/4/2024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18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8/4/2024</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8/4/2024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0322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58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20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62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1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04/08/2024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8/4/2024</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04/08/2024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04/08/2024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8/4/2024</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8/4/2024</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8/4/2024</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8/4/2024</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8/4/2024</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8/4/2024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E02100-3795-4BEF-BE9C-06181126E3A6}" type="datetimeFigureOut">
              <a:rPr lang="en-US" smtClean="0">
                <a:solidFill>
                  <a:prstClr val="black">
                    <a:tint val="75000"/>
                  </a:prstClr>
                </a:solidFill>
              </a:rPr>
              <a:pPr/>
              <a:t>8/4/2024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474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04/08/2024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3.png"/><Relationship Id="rId5" Type="http://schemas.openxmlformats.org/officeDocument/2006/relationships/audio" Target="../media/audio4.wav"/><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ags" Target="../tags/tag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DCD921-E07A-4128-81DF-CA72B7787FE8}"/>
              </a:ext>
            </a:extLst>
          </p:cNvPr>
          <p:cNvSpPr>
            <a:spLocks noGrp="1"/>
          </p:cNvSpPr>
          <p:nvPr>
            <p:ph idx="1"/>
          </p:nvPr>
        </p:nvSpPr>
        <p:spPr>
          <a:xfrm>
            <a:off x="533400" y="57150"/>
            <a:ext cx="8229600" cy="4004073"/>
          </a:xfrm>
        </p:spPr>
        <p:txBody>
          <a:bodyPr/>
          <a:lstStyle/>
          <a:p>
            <a:pPr marL="0" marR="75565" indent="0">
              <a:lnSpc>
                <a:spcPct val="116000"/>
              </a:lnSpc>
              <a:spcBef>
                <a:spcPts val="685"/>
              </a:spcBef>
              <a:spcAft>
                <a:spcPts val="800"/>
              </a:spcAft>
              <a:buNone/>
              <a:tabLst>
                <a:tab pos="439420" algn="l"/>
              </a:tabLst>
            </a:pPr>
            <a:r>
              <a:rPr lang="en-US" sz="3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1026" name="Picture 2" descr="Biến đổi khí hậu: Hạn hán, xâm nhập mặn lịch sử ở Tiền Giang - Ảnh thời sự  trong nước - Kinh tế - Thông tấn xã Việt Nam (TTX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1" y="1359278"/>
            <a:ext cx="3231405" cy="21526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ttps://ims.baoyenbai.com.vn/NewsImg/5_2020/192141_7-5-binhthu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811" y="1276350"/>
            <a:ext cx="3167838" cy="21066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Độc đáo mô hình chăn nuôi cừu ở Ninh Thuậ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232" y="2713383"/>
            <a:ext cx="3622293" cy="24114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Cloud 4"/>
          <p:cNvSpPr/>
          <p:nvPr/>
        </p:nvSpPr>
        <p:spPr>
          <a:xfrm>
            <a:off x="5867400" y="3100984"/>
            <a:ext cx="3200400" cy="19204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428441" y="3511928"/>
            <a:ext cx="2204643" cy="1200329"/>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hóa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0901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par>
                                <p:cTn id="13" presetID="21" presetClass="entr" presetSubtype="1"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heel(1)">
                                      <p:cBhvr>
                                        <p:cTn id="15" dur="2000"/>
                                        <p:tgtEl>
                                          <p:spTgt spid="1028"/>
                                        </p:tgtEl>
                                      </p:cBhvr>
                                    </p:animEffect>
                                  </p:childTnLst>
                                </p:cTn>
                              </p:par>
                              <p:par>
                                <p:cTn id="16" presetID="21" presetClass="entr" presetSubtype="1"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wheel(1)">
                                      <p:cBhvr>
                                        <p:cTn id="18" dur="20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7F6B-8D9D-4C22-AE14-3C448685A78E}"/>
              </a:ext>
            </a:extLst>
          </p:cNvPr>
          <p:cNvSpPr>
            <a:spLocks noGrp="1"/>
          </p:cNvSpPr>
          <p:nvPr>
            <p:ph type="title"/>
          </p:nvPr>
        </p:nvSpPr>
        <p:spPr>
          <a:xfrm>
            <a:off x="572573" y="285750"/>
            <a:ext cx="7886700" cy="994172"/>
          </a:xfrm>
        </p:spPr>
        <p:txBody>
          <a:bodyPr>
            <a:noAutofit/>
          </a:bodyPr>
          <a:lstStyle/>
          <a:p>
            <a:r>
              <a:rPr lang="en-US" sz="28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2800" b="1" dirty="0">
                <a:solidFill>
                  <a:srgbClr val="231F20"/>
                </a:solidFill>
                <a:ea typeface="Times New Roman" panose="02020603050405020304" pitchFamily="18" charset="0"/>
                <a:cs typeface="Times New Roman" panose="02020603050405020304" pitchFamily="18" charset="0"/>
              </a:rPr>
              <a:t>ựa</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vào</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sơ</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đồ</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gợi</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ý</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trong</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bài</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và</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thông</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tin</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về</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nạn</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hạn</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hán</a:t>
            </a:r>
            <a:r>
              <a:rPr lang="vi-VN" sz="2800" b="1" spc="-65"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và sa mạc hoá ở Ninh Thuận – Bình Thuận</a:t>
            </a:r>
            <a:r>
              <a:rPr lang="en-US" sz="2800" b="1" dirty="0">
                <a:solidFill>
                  <a:srgbClr val="231F20"/>
                </a:solidFill>
                <a:ea typeface="Times New Roman" panose="02020603050405020304" pitchFamily="18" charset="0"/>
                <a:cs typeface="Times New Roman" panose="02020603050405020304" pitchFamily="18" charset="0"/>
              </a:rPr>
              <a:t> </a:t>
            </a:r>
            <a:r>
              <a:rPr lang="en-US" sz="2800"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a:solidFill>
                  <a:srgbClr val="231F20"/>
                </a:solidFill>
                <a:ea typeface="Times New Roman" panose="02020603050405020304" pitchFamily="18" charset="0"/>
                <a:cs typeface="Times New Roman" panose="02020603050405020304" pitchFamily="18" charset="0"/>
              </a:rPr>
              <a:t> </a:t>
            </a:r>
            <a:r>
              <a:rPr lang="vi-VN" sz="2800" b="1" dirty="0">
                <a:solidFill>
                  <a:srgbClr val="231F20"/>
                </a:solidFill>
                <a:ea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ea typeface="Times New Roman" panose="02020603050405020304" pitchFamily="18" charset="0"/>
                <a:cs typeface="Times New Roman" panose="02020603050405020304" pitchFamily="18" charset="0"/>
              </a:rPr>
            </a:br>
            <a:endParaRPr lang="en-US" sz="2800" b="1" dirty="0"/>
          </a:p>
        </p:txBody>
      </p:sp>
      <p:sp>
        <p:nvSpPr>
          <p:cNvPr id="3" name="Content Placeholder 2">
            <a:extLst>
              <a:ext uri="{FF2B5EF4-FFF2-40B4-BE49-F238E27FC236}">
                <a16:creationId xmlns:a16="http://schemas.microsoft.com/office/drawing/2014/main" id="{AC2DE6D4-946C-4D6A-ADF4-DCFCF7B4FDAE}"/>
              </a:ext>
            </a:extLst>
          </p:cNvPr>
          <p:cNvSpPr>
            <a:spLocks noGrp="1"/>
          </p:cNvSpPr>
          <p:nvPr>
            <p:ph idx="1"/>
          </p:nvPr>
        </p:nvSpPr>
        <p:spPr>
          <a:xfrm>
            <a:off x="304800" y="1027319"/>
            <a:ext cx="7886700" cy="2822973"/>
          </a:xfrm>
        </p:spPr>
        <p:txBody>
          <a:bodyPr/>
          <a:lstStyle/>
          <a:p>
            <a:pPr marL="144145" marR="75565" indent="0" algn="just">
              <a:lnSpc>
                <a:spcPct val="116000"/>
              </a:lnSpc>
              <a:spcBef>
                <a:spcPts val="435"/>
              </a:spcBef>
              <a:spcAft>
                <a:spcPts val="800"/>
              </a:spcAft>
              <a:buNone/>
            </a:pP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mạc</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1" i="1" spc="-3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xã hội ở vùng khô hạn Ninh Thuận – Bình Thuận.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362200" y="1885950"/>
            <a:ext cx="6415320" cy="3676650"/>
          </a:xfrm>
          <a:prstGeom prst="rect">
            <a:avLst/>
          </a:prstGeom>
        </p:spPr>
      </p:pic>
    </p:spTree>
    <p:extLst>
      <p:ext uri="{BB962C8B-B14F-4D97-AF65-F5344CB8AC3E}">
        <p14:creationId xmlns:p14="http://schemas.microsoft.com/office/powerpoint/2010/main" val="36741332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AD147F-1CED-42FD-A3AE-8180254F39EC}"/>
              </a:ext>
            </a:extLst>
          </p:cNvPr>
          <p:cNvSpPr>
            <a:spLocks noGrp="1"/>
          </p:cNvSpPr>
          <p:nvPr>
            <p:ph idx="1"/>
          </p:nvPr>
        </p:nvSpPr>
        <p:spPr>
          <a:xfrm>
            <a:off x="2057400" y="209550"/>
            <a:ext cx="8534400" cy="3263504"/>
          </a:xfrm>
        </p:spPr>
        <p:txBody>
          <a:bodyPr>
            <a:noAutofit/>
          </a:bodyPr>
          <a:lstStyle/>
          <a:p>
            <a:pPr marL="0" indent="0">
              <a:lnSpc>
                <a:spcPct val="100000"/>
              </a:lnSpc>
              <a:spcBef>
                <a:spcPts val="0"/>
              </a:spcBef>
              <a:buNone/>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nạn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mạc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nSpc>
                <a:spcPct val="100000"/>
              </a:lnSpc>
              <a:spcBef>
                <a:spcPts val="0"/>
              </a:spcBef>
              <a:buNone/>
            </a:pP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hán</a:t>
            </a:r>
            <a:endPar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tế</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u="sng" dirty="0" smtClean="0">
                <a:effectLst/>
                <a:latin typeface="Times New Roman" panose="02020603050405020304" pitchFamily="18" charset="0"/>
                <a:ea typeface="Arial" panose="020B0604020202020204" pitchFamily="34" charset="0"/>
                <a:cs typeface="Times New Roman" panose="02020603050405020304" pitchFamily="18" charset="0"/>
              </a:rPr>
              <a:t>Nông </a:t>
            </a:r>
            <a:r>
              <a:rPr lang="vi-VN" sz="2400" b="1" u="sng" dirty="0">
                <a:effectLst/>
                <a:latin typeface="Times New Roman" panose="02020603050405020304" pitchFamily="18" charset="0"/>
                <a:ea typeface="Arial" panose="020B0604020202020204" pitchFamily="34" charset="0"/>
                <a:cs typeface="Times New Roman" panose="02020603050405020304" pitchFamily="18" charset="0"/>
              </a:rPr>
              <a:t>nghiệp, lâm nghiệp, thuỷ sản </a:t>
            </a:r>
            <a:endParaRPr lang="en-US" sz="2400" b="1" u="sng"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Giảm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năng suất cây trồng, vật nuôi.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Tăng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chi phí xây dựng hệ thống tưới tiêu.</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Tăng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nguy cơ cháy rừng.</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u="sng" dirty="0" smtClean="0">
                <a:effectLst/>
                <a:latin typeface="Times New Roman" panose="02020603050405020304" pitchFamily="18" charset="0"/>
                <a:ea typeface="Arial" panose="020B0604020202020204" pitchFamily="34" charset="0"/>
                <a:cs typeface="Times New Roman" panose="02020603050405020304" pitchFamily="18" charset="0"/>
              </a:rPr>
              <a:t>Công </a:t>
            </a:r>
            <a:r>
              <a:rPr lang="vi-VN" sz="2400" b="1" u="sng" dirty="0">
                <a:effectLst/>
                <a:latin typeface="Times New Roman" panose="02020603050405020304" pitchFamily="18" charset="0"/>
                <a:ea typeface="Arial" panose="020B0604020202020204" pitchFamily="34" charset="0"/>
                <a:cs typeface="Times New Roman" panose="02020603050405020304" pitchFamily="18" charset="0"/>
              </a:rPr>
              <a:t>nghiệp và xây dựng </a:t>
            </a:r>
            <a:endParaRPr lang="en-US" sz="2400" b="1" u="sng"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Giảm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năng suất thuỷ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đ</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iện, thiếu hụt năng lượng.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Tăng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chi phí làm mát nhà xưởng.</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Thiếu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nước sản xuất.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pic>
        <p:nvPicPr>
          <p:cNvPr id="3074" name="Picture 2" descr="https://lh3.googleusercontent.com/-uFJ0_soPX6Q/WsHE8fFrwwI/AAAAAAAABI4/U2wtNKuanXsSyMFi1181xvjTZEBo8qoNACHMYCw/1-mau_slide_powerpoint_dep_ctu.vn_(3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29" y="-171450"/>
            <a:ext cx="2390775" cy="138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1021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4E1766-AFF8-4DFF-BC58-24C25E397C39}"/>
              </a:ext>
            </a:extLst>
          </p:cNvPr>
          <p:cNvSpPr>
            <a:spLocks noGrp="1"/>
          </p:cNvSpPr>
          <p:nvPr>
            <p:ph idx="1"/>
          </p:nvPr>
        </p:nvSpPr>
        <p:spPr>
          <a:xfrm>
            <a:off x="838200" y="1504950"/>
            <a:ext cx="7886700" cy="3263504"/>
          </a:xfrm>
        </p:spPr>
        <p:txBody>
          <a:bodyPr/>
          <a:lstStyle/>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Dịch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vụ: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Ảnh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hưởng hoạt động các ngành dịch vụ như du lịch, giao thông đường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ô</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Xã hội</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ế</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u nước cho sinh hoạt.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Đói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nghèo, thiếu lương thực.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Suy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giảm sức khỏe do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ị</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bệnh.</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4" name="Picture 2" descr="https://lh3.googleusercontent.com/-uFJ0_soPX6Q/WsHE8fFrwwI/AAAAAAAABI4/U2wtNKuanXsSyMFi1181xvjTZEBo8qoNACHMYCw/1-mau_slide_powerpoint_dep_ctu.vn_(3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29" y="-171450"/>
            <a:ext cx="2390775" cy="138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9203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0F165B-547C-4EDB-A8EA-FB390CDC8EDB}"/>
              </a:ext>
            </a:extLst>
          </p:cNvPr>
          <p:cNvSpPr>
            <a:spLocks noGrp="1"/>
          </p:cNvSpPr>
          <p:nvPr>
            <p:ph idx="1"/>
          </p:nvPr>
        </p:nvSpPr>
        <p:spPr>
          <a:xfrm>
            <a:off x="914400" y="1175300"/>
            <a:ext cx="7890882" cy="3263504"/>
          </a:xfrm>
        </p:spPr>
        <p:txBody>
          <a:bodyPr>
            <a:noAutofit/>
          </a:bodyPr>
          <a:lstStyle/>
          <a:p>
            <a:pPr marL="0" indent="0" algn="just">
              <a:lnSpc>
                <a:spcPct val="100000"/>
              </a:lnSpc>
              <a:spcBef>
                <a:spcPts val="0"/>
              </a:spcBef>
              <a:buNone/>
            </a:pPr>
            <a:r>
              <a:rPr lang="en-US" sz="2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b</a:t>
            </a:r>
            <a:r>
              <a:rPr lang="en-US" sz="2400" b="1" dirty="0" smtClean="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Sa </a:t>
            </a:r>
            <a:r>
              <a:rPr lang="en-US" sz="2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mạc</a:t>
            </a:r>
            <a:r>
              <a:rPr lang="en-US" sz="2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hóa</a:t>
            </a:r>
            <a:endPar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tế</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u="sng" dirty="0" smtClean="0">
                <a:effectLst/>
                <a:latin typeface="Times New Roman" panose="02020603050405020304" pitchFamily="18" charset="0"/>
                <a:ea typeface="Arial" panose="020B0604020202020204" pitchFamily="34" charset="0"/>
                <a:cs typeface="Times New Roman" panose="02020603050405020304" pitchFamily="18" charset="0"/>
              </a:rPr>
              <a:t>Nông </a:t>
            </a:r>
            <a:r>
              <a:rPr lang="vi-VN" sz="2400" b="1" u="sng" dirty="0">
                <a:effectLst/>
                <a:latin typeface="Times New Roman" panose="02020603050405020304" pitchFamily="18" charset="0"/>
                <a:ea typeface="Arial" panose="020B0604020202020204" pitchFamily="34" charset="0"/>
                <a:cs typeface="Times New Roman" panose="02020603050405020304" pitchFamily="18" charset="0"/>
              </a:rPr>
              <a:t>nghiệp, lâm nghiệp, thuỷ sản</a:t>
            </a:r>
            <a:endParaRPr lang="en-US" sz="2400" b="1" u="sng"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Đất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đai bị thoái hóa làm giảm diện tích canh tác</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Hiện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tượng cát bay tàn phá cây trồng, vật nuôi</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Diện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tích mặt nước nuôi trồng thủy sản giảm</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2400" b="1" u="sng"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u="sng" dirty="0" smtClean="0">
                <a:effectLst/>
                <a:latin typeface="Times New Roman" panose="02020603050405020304" pitchFamily="18" charset="0"/>
                <a:ea typeface="Arial" panose="020B0604020202020204" pitchFamily="34" charset="0"/>
                <a:cs typeface="Times New Roman" panose="02020603050405020304" pitchFamily="18" charset="0"/>
              </a:rPr>
              <a:t>Công </a:t>
            </a:r>
            <a:r>
              <a:rPr lang="vi-VN" sz="2400" b="1" u="sng" dirty="0">
                <a:effectLst/>
                <a:latin typeface="Times New Roman" panose="02020603050405020304" pitchFamily="18" charset="0"/>
                <a:ea typeface="Arial" panose="020B0604020202020204" pitchFamily="34" charset="0"/>
                <a:cs typeface="Times New Roman" panose="02020603050405020304" pitchFamily="18" charset="0"/>
              </a:rPr>
              <a:t>nghiệp và xây dựng</a:t>
            </a:r>
            <a:endParaRPr lang="en-US" sz="2400" b="1" u="sng"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Thiếu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nước sản xuất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n-US" sz="24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dirty="0" smtClean="0">
                <a:effectLst/>
                <a:latin typeface="Times New Roman" panose="02020603050405020304" pitchFamily="18" charset="0"/>
                <a:ea typeface="Arial" panose="020B0604020202020204" pitchFamily="34" charset="0"/>
                <a:cs typeface="Times New Roman" panose="02020603050405020304" pitchFamily="18" charset="0"/>
              </a:rPr>
              <a:t>Thiếu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hụt  nguyên liệu sản xuất từ ngành nông nghiệp, thủy sản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2" descr="https://lh3.googleusercontent.com/-uFJ0_soPX6Q/WsHE8fFrwwI/AAAAAAAABI4/U2wtNKuanXsSyMFi1181xvjTZEBo8qoNACHMYCw/1-mau_slide_powerpoint_dep_ctu.vn_(3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29" y="-171450"/>
            <a:ext cx="2390775" cy="138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149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Ninh Thuận khát cháy đầu mùa khô"/>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0"/>
            <a:ext cx="2957477" cy="236458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Người dân thôn Đồng Dày, xã Phước Trung, huyện Bác Ái (Ninh Thuận) lấy nước tại bể công cộng  sáng 28-2 - Ảnh: Ch.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3528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Khô hạn ảnh hưởng hằng trăm ha cây trồng ở Ninh Thuận | Báo Dân tộc và Phát  triể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1" y="0"/>
            <a:ext cx="2895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Khô hạn nghiêm trọng ở Bình Thuận"/>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7842" y="2362200"/>
            <a:ext cx="3289415" cy="2724150"/>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Hình ảnh về những cánh đồng khát cháy nơi 'chảo lửa' Ninh Thuậ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1573" y="2362200"/>
            <a:ext cx="2910626" cy="2724150"/>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 Cao điểm hạn hán tại Ninh Thuận, Bình Thuận: Hồ trơ đáy, cá chết khô -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07255" y="2406631"/>
            <a:ext cx="3029870" cy="267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152560"/>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88CE26-4850-479D-A614-A4B7A981F7D1}"/>
              </a:ext>
            </a:extLst>
          </p:cNvPr>
          <p:cNvSpPr>
            <a:spLocks noGrp="1"/>
          </p:cNvSpPr>
          <p:nvPr>
            <p:ph idx="1"/>
          </p:nvPr>
        </p:nvSpPr>
        <p:spPr>
          <a:xfrm>
            <a:off x="1277926" y="971550"/>
            <a:ext cx="7886700" cy="3263504"/>
          </a:xfrm>
        </p:spPr>
        <p:txBody>
          <a:bodyPr>
            <a:normAutofit fontScale="92500"/>
          </a:bodyPr>
          <a:lstStyle/>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Dịch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vụ</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Thiệt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hại các công trình, cơ sở hạ tầng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Sạ</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l</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ở</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các tuyến đường giao thông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Xã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hội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Suy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thoái nguồn nước mặt và nước ngầm.</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Ảnh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hưởng sinh kế của người dân, dẫn đến di dân tự phát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Thiếu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lương thực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lvl="0" indent="0">
              <a:buNone/>
            </a:pP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000" b="1" i="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spc="-65"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i="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spc="-65"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000" b="1" i="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i="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vi-VN" sz="2000" b="1" i="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vi-VN" sz="2000" b="1" i="1" spc="-6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vi-VN" sz="2000" b="1" i="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vi-VN" sz="2000" b="1" i="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vi-VN" sz="2000" b="1" i="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vi-VN" sz="2000" b="1" i="1" spc="-6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vi-VN" sz="2000" b="1" i="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vi-VN" sz="2000" b="1" i="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hạn</a:t>
            </a:r>
            <a:r>
              <a:rPr lang="vi-VN" sz="2000" b="1" i="1" spc="-6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hán</a:t>
            </a:r>
            <a:r>
              <a:rPr lang="vi-VN" sz="2000" b="1" i="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vi-VN" sz="2000" b="1" i="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a:t>
            </a:r>
            <a:r>
              <a:rPr lang="vi-VN" sz="2000" b="1" i="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mạc</a:t>
            </a:r>
            <a:r>
              <a:rPr lang="vi-VN" sz="2000" b="1" i="1" spc="-6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spc="-2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000" b="1" i="1" spc="-2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2" descr="https://lh3.googleusercontent.com/-uFJ0_soPX6Q/WsHE8fFrwwI/AAAAAAAABI4/U2wtNKuanXsSyMFi1181xvjTZEBo8qoNACHMYCw/1-mau_slide_powerpoint_dep_ctu.vn_(3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063" y="-171450"/>
            <a:ext cx="2390775" cy="138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0311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D482-0D4E-44E7-B84C-58BE633867F8}"/>
              </a:ext>
            </a:extLst>
          </p:cNvPr>
          <p:cNvSpPr>
            <a:spLocks noGrp="1"/>
          </p:cNvSpPr>
          <p:nvPr>
            <p:ph type="title"/>
          </p:nvPr>
        </p:nvSpPr>
        <p:spPr>
          <a:xfrm>
            <a:off x="304800" y="273845"/>
            <a:ext cx="8839200" cy="994172"/>
          </a:xfrm>
        </p:spPr>
        <p:txBody>
          <a:bodyPr>
            <a:noAutofit/>
          </a:bodyPr>
          <a:lstStyle/>
          <a:p>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hạn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hán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mạc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b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sz="2800" dirty="0">
              <a:solidFill>
                <a:srgbClr val="FF0000"/>
              </a:solidFill>
            </a:endParaRPr>
          </a:p>
        </p:txBody>
      </p:sp>
      <p:sp>
        <p:nvSpPr>
          <p:cNvPr id="3" name="Content Placeholder 2">
            <a:extLst>
              <a:ext uri="{FF2B5EF4-FFF2-40B4-BE49-F238E27FC236}">
                <a16:creationId xmlns:a16="http://schemas.microsoft.com/office/drawing/2014/main" id="{DD2A69DB-9BC8-4950-961E-895903B848B9}"/>
              </a:ext>
            </a:extLst>
          </p:cNvPr>
          <p:cNvSpPr>
            <a:spLocks noGrp="1"/>
          </p:cNvSpPr>
          <p:nvPr>
            <p:ph idx="1"/>
          </p:nvPr>
        </p:nvSpPr>
        <p:spPr>
          <a:xfrm>
            <a:off x="304800" y="1047750"/>
            <a:ext cx="8763000" cy="3263504"/>
          </a:xfrm>
        </p:spPr>
        <p:txBody>
          <a:bodyPr>
            <a:noAutofit/>
          </a:bodyPr>
          <a:lstStyle/>
          <a:p>
            <a:pPr marL="0" indent="0">
              <a:lnSpc>
                <a:spcPct val="100000"/>
              </a:lnSpc>
              <a:spcAft>
                <a:spcPts val="8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nSpc>
                <a:spcPct val="100000"/>
              </a:lnSpc>
              <a:spcAft>
                <a:spcPts val="8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tưới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thuỷ</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nSpc>
                <a:spcPct val="100000"/>
              </a:lnSpc>
              <a:spcAft>
                <a:spcPts val="8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ruộng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nSpc>
                <a:spcPct val="100000"/>
              </a:lnSpc>
              <a:spcAft>
                <a:spcPts val="8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nSpc>
                <a:spcPct val="100000"/>
              </a:lnSpc>
              <a:spcAft>
                <a:spcPts val="8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sz="2400" dirty="0"/>
          </a:p>
        </p:txBody>
      </p:sp>
    </p:spTree>
    <p:extLst>
      <p:ext uri="{BB962C8B-B14F-4D97-AF65-F5344CB8AC3E}">
        <p14:creationId xmlns:p14="http://schemas.microsoft.com/office/powerpoint/2010/main" val="40839598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387" y="288727"/>
            <a:ext cx="7886700" cy="994172"/>
          </a:xfrm>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20" name="Picture 4" descr="http://www.tapchidulich.net.vn/FileManager/mTTG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7641"/>
            <a:ext cx="3886200" cy="26389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oi-truo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
            <a:ext cx="3581401" cy="2495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baokhanhhoa.vn/file/e7837c02857c8ca30185a8c39b582c03/dataimages/202106/original/images5456436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1" y="2419350"/>
            <a:ext cx="3810000" cy="27665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12033" y="2995273"/>
            <a:ext cx="3827188" cy="2203098"/>
          </a:xfrm>
          <a:prstGeom prst="rect">
            <a:avLst/>
          </a:prstGeom>
        </p:spPr>
      </p:pic>
    </p:spTree>
    <p:extLst>
      <p:ext uri="{BB962C8B-B14F-4D97-AF65-F5344CB8AC3E}">
        <p14:creationId xmlns:p14="http://schemas.microsoft.com/office/powerpoint/2010/main" val="22568805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circle(in)">
                                      <p:cBhvr>
                                        <p:cTn id="7" dur="2000"/>
                                        <p:tgtEl>
                                          <p:spTgt spid="922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 y="57150"/>
            <a:ext cx="9144000" cy="5086350"/>
          </a:xfrm>
          <a:prstGeom prst="rect">
            <a:avLst/>
          </a:prstGeom>
        </p:spPr>
      </p:pic>
    </p:spTree>
    <p:extLst>
      <p:ext uri="{BB962C8B-B14F-4D97-AF65-F5344CB8AC3E}">
        <p14:creationId xmlns:p14="http://schemas.microsoft.com/office/powerpoint/2010/main" val="1721563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00" y="0"/>
            <a:ext cx="9144000" cy="5143500"/>
          </a:xfrm>
          <a:prstGeom prst="rect">
            <a:avLst/>
          </a:prstGeom>
        </p:spPr>
      </p:pic>
    </p:spTree>
    <p:extLst>
      <p:ext uri="{BB962C8B-B14F-4D97-AF65-F5344CB8AC3E}">
        <p14:creationId xmlns:p14="http://schemas.microsoft.com/office/powerpoint/2010/main" val="3190207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DCD921-E07A-4128-81DF-CA72B7787FE8}"/>
              </a:ext>
            </a:extLst>
          </p:cNvPr>
          <p:cNvSpPr>
            <a:spLocks noGrp="1"/>
          </p:cNvSpPr>
          <p:nvPr>
            <p:ph idx="1"/>
          </p:nvPr>
        </p:nvSpPr>
        <p:spPr>
          <a:xfrm>
            <a:off x="533400" y="590550"/>
            <a:ext cx="8229600" cy="4004073"/>
          </a:xfrm>
        </p:spPr>
        <p:txBody>
          <a:bodyPr/>
          <a:lstStyle/>
          <a:p>
            <a:pPr marL="0" marR="75565" indent="0">
              <a:lnSpc>
                <a:spcPct val="116000"/>
              </a:lnSpc>
              <a:spcBef>
                <a:spcPts val="685"/>
              </a:spcBef>
              <a:spcAft>
                <a:spcPts val="800"/>
              </a:spcAft>
              <a:buNone/>
              <a:tabLst>
                <a:tab pos="439420" algn="l"/>
              </a:tabLst>
            </a:pPr>
            <a:r>
              <a:rPr lang="en-US"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hạn hán và sa mạc hoá</a:t>
            </a:r>
            <a:r>
              <a:rPr lang="en-US"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marR="75565" indent="0">
              <a:lnSpc>
                <a:spcPct val="116000"/>
              </a:lnSpc>
              <a:spcBef>
                <a:spcPts val="685"/>
              </a:spcBef>
              <a:spcAft>
                <a:spcPts val="800"/>
              </a:spcAft>
              <a:buNone/>
              <a:tabLst>
                <a:tab pos="439420" algn="l"/>
              </a:tabLst>
            </a:pPr>
            <a:r>
              <a:rPr lang="en-US" dirty="0">
                <a:solidFill>
                  <a:srgbClr val="C00000"/>
                </a:solidFill>
                <a:latin typeface="Times New Roman" panose="02020603050405020304" pitchFamily="18" charset="0"/>
                <a:cs typeface="Times New Roman" panose="02020603050405020304" pitchFamily="18" charset="0"/>
              </a:rPr>
              <a:t> </a:t>
            </a:r>
            <a:r>
              <a:rPr lang="en-US" b="1" dirty="0">
                <a:solidFill>
                  <a:srgbClr val="0070C0"/>
                </a:solidFill>
                <a:latin typeface="Times New Roman" panose="02020603050405020304" pitchFamily="18" charset="0"/>
                <a:cs typeface="Times New Roman" panose="02020603050405020304" pitchFamily="18" charset="0"/>
              </a:rPr>
              <a:t>Hai </a:t>
            </a:r>
            <a:r>
              <a:rPr lang="en-US" b="1" dirty="0" err="1">
                <a:solidFill>
                  <a:srgbClr val="0070C0"/>
                </a:solidFill>
                <a:latin typeface="Times New Roman" panose="02020603050405020304" pitchFamily="18" charset="0"/>
                <a:cs typeface="Times New Roman" panose="02020603050405020304" pitchFamily="18" charset="0"/>
              </a:rPr>
              <a:t>tỉnh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Ninh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Thuận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và</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Bình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thuận</a:t>
            </a:r>
            <a:r>
              <a:rPr lang="en-US" b="1" dirty="0">
                <a:solidFill>
                  <a:srgbClr val="0070C0"/>
                </a:solidFill>
                <a:latin typeface="Times New Roman" panose="02020603050405020304" pitchFamily="18" charset="0"/>
                <a:cs typeface="Times New Roman" panose="02020603050405020304" pitchFamily="18" charset="0"/>
              </a:rPr>
              <a:t> </a:t>
            </a:r>
          </a:p>
          <a:p>
            <a:pPr marL="0" marR="75565" indent="0">
              <a:lnSpc>
                <a:spcPct val="116000"/>
              </a:lnSpc>
              <a:spcBef>
                <a:spcPts val="685"/>
              </a:spcBef>
              <a:spcAft>
                <a:spcPts val="800"/>
              </a:spcAft>
              <a:buNone/>
              <a:tabLst>
                <a:tab pos="439420" algn="l"/>
              </a:tabLst>
            </a:pPr>
            <a:r>
              <a:rPr lang="en-US" b="1" dirty="0">
                <a:solidFill>
                  <a:srgbClr val="C00000"/>
                </a:solidFill>
                <a:latin typeface="Times New Roman" panose="02020603050405020304" pitchFamily="18" charset="0"/>
                <a:cs typeface="Times New Roman" panose="02020603050405020304" pitchFamily="18" charset="0"/>
              </a:rPr>
              <a:t>? Theo </a:t>
            </a:r>
            <a:r>
              <a:rPr lang="en-US" b="1" dirty="0" err="1">
                <a:solidFill>
                  <a:srgbClr val="C00000"/>
                </a:solidFill>
                <a:latin typeface="Times New Roman" panose="02020603050405020304" pitchFamily="18" charset="0"/>
                <a:cs typeface="Times New Roman" panose="02020603050405020304" pitchFamily="18" charset="0"/>
              </a:rPr>
              <a:t>em</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hạn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hán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và</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sa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mạc</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hóa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ảnh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hưởng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như</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thế</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nào</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tới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kinh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tế</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xã</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hội</a:t>
            </a:r>
            <a:r>
              <a:rPr lang="en-US" b="1" dirty="0">
                <a:solidFill>
                  <a:srgbClr val="C00000"/>
                </a:solidFill>
                <a:latin typeface="Times New Roman" panose="02020603050405020304" pitchFamily="18" charset="0"/>
                <a:cs typeface="Times New Roman" panose="02020603050405020304" pitchFamily="18" charset="0"/>
              </a:rPr>
              <a:t>?</a:t>
            </a:r>
            <a:endParaRPr lang="en-US" b="1" dirty="0"/>
          </a:p>
        </p:txBody>
      </p:sp>
    </p:spTree>
    <p:extLst>
      <p:ext uri="{BB962C8B-B14F-4D97-AF65-F5344CB8AC3E}">
        <p14:creationId xmlns:p14="http://schemas.microsoft.com/office/powerpoint/2010/main" val="21550443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00" y="0"/>
            <a:ext cx="4419599" cy="4933950"/>
          </a:xfrm>
          <a:prstGeom prst="rect">
            <a:avLst/>
          </a:prstGeom>
        </p:spPr>
      </p:pic>
      <p:pic>
        <p:nvPicPr>
          <p:cNvPr id="5" name="Picture 4"/>
          <p:cNvPicPr>
            <a:picLocks noChangeAspect="1"/>
          </p:cNvPicPr>
          <p:nvPr/>
        </p:nvPicPr>
        <p:blipFill>
          <a:blip r:embed="rId3"/>
          <a:stretch>
            <a:fillRect/>
          </a:stretch>
        </p:blipFill>
        <p:spPr>
          <a:xfrm>
            <a:off x="4419600" y="398337"/>
            <a:ext cx="4267200" cy="4459413"/>
          </a:xfrm>
          <a:prstGeom prst="rect">
            <a:avLst/>
          </a:prstGeom>
        </p:spPr>
      </p:pic>
    </p:spTree>
    <p:extLst>
      <p:ext uri="{BB962C8B-B14F-4D97-AF65-F5344CB8AC3E}">
        <p14:creationId xmlns:p14="http://schemas.microsoft.com/office/powerpoint/2010/main" val="2785279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6FCC4-72CF-4B34-86C4-9A15202DB47E}"/>
              </a:ext>
            </a:extLst>
          </p:cNvPr>
          <p:cNvSpPr>
            <a:spLocks noGrp="1"/>
          </p:cNvSpPr>
          <p:nvPr>
            <p:ph type="title"/>
          </p:nvPr>
        </p:nvSpPr>
        <p:spPr>
          <a:xfrm>
            <a:off x="609600" y="133350"/>
            <a:ext cx="7886700" cy="994172"/>
          </a:xfrm>
        </p:spPr>
        <p:txBody>
          <a:bodyPr/>
          <a:lstStyle/>
          <a:p>
            <a:pPr algn="ctr"/>
            <a:r>
              <a:rPr lang="en-US" b="1" dirty="0" err="1">
                <a:solidFill>
                  <a:srgbClr val="FF0000"/>
                </a:solidFill>
                <a:latin typeface="Times New Roman" panose="02020603050405020304" pitchFamily="18" charset="0"/>
                <a:cs typeface="Times New Roman" panose="02020603050405020304" pitchFamily="18" charset="0"/>
              </a:rPr>
              <a:t>Luyện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tập</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1408309"/>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650588" y="393590"/>
          <a:ext cx="17145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1135112971"/>
                    </a:ext>
                  </a:extLst>
                </a:gridCol>
                <a:gridCol w="342900">
                  <a:extLst>
                    <a:ext uri="{9D8B030D-6E8A-4147-A177-3AD203B41FA5}">
                      <a16:colId xmlns:a16="http://schemas.microsoft.com/office/drawing/2014/main" val="879099378"/>
                    </a:ext>
                  </a:extLst>
                </a:gridCol>
                <a:gridCol w="342900">
                  <a:extLst>
                    <a:ext uri="{9D8B030D-6E8A-4147-A177-3AD203B41FA5}">
                      <a16:colId xmlns:a16="http://schemas.microsoft.com/office/drawing/2014/main" val="3960296495"/>
                    </a:ext>
                  </a:extLst>
                </a:gridCol>
                <a:gridCol w="342900">
                  <a:extLst>
                    <a:ext uri="{9D8B030D-6E8A-4147-A177-3AD203B41FA5}">
                      <a16:colId xmlns:a16="http://schemas.microsoft.com/office/drawing/2014/main" val="2781913147"/>
                    </a:ext>
                  </a:extLst>
                </a:gridCol>
                <a:gridCol w="342900">
                  <a:extLst>
                    <a:ext uri="{9D8B030D-6E8A-4147-A177-3AD203B41FA5}">
                      <a16:colId xmlns:a16="http://schemas.microsoft.com/office/drawing/2014/main" val="3674683792"/>
                    </a:ext>
                  </a:extLst>
                </a:gridCol>
              </a:tblGrid>
              <a:tr h="342900">
                <a:tc>
                  <a:txBody>
                    <a:bodyPr/>
                    <a:lstStyle/>
                    <a:p>
                      <a:pPr algn="ctr"/>
                      <a:r>
                        <a:rPr lang="en-US" sz="1800" dirty="0" smtClean="0">
                          <a:latin typeface="Times New Roman" panose="02020603050405020304" pitchFamily="18" charset="0"/>
                          <a:cs typeface="Times New Roman" panose="02020603050405020304" pitchFamily="18" charset="0"/>
                        </a:rPr>
                        <a:t>P</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H</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Ù</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S</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pPr algn="ctr"/>
                      <a:r>
                        <a:rPr lang="en-US" sz="1800" dirty="0" smtClean="0">
                          <a:latin typeface="Times New Roman" panose="02020603050405020304" pitchFamily="18" charset="0"/>
                          <a:cs typeface="Times New Roman" panose="02020603050405020304" pitchFamily="18" charset="0"/>
                        </a:rPr>
                        <a:t>A</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3" name="Table 2"/>
          <p:cNvGraphicFramePr>
            <a:graphicFrameLocks noGrp="1"/>
          </p:cNvGraphicFramePr>
          <p:nvPr>
            <p:extLst/>
          </p:nvPr>
        </p:nvGraphicFramePr>
        <p:xfrm>
          <a:off x="4336388" y="740191"/>
          <a:ext cx="20574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1135112971"/>
                    </a:ext>
                  </a:extLst>
                </a:gridCol>
                <a:gridCol w="342900">
                  <a:extLst>
                    <a:ext uri="{9D8B030D-6E8A-4147-A177-3AD203B41FA5}">
                      <a16:colId xmlns:a16="http://schemas.microsoft.com/office/drawing/2014/main" val="879099378"/>
                    </a:ext>
                  </a:extLst>
                </a:gridCol>
                <a:gridCol w="342900">
                  <a:extLst>
                    <a:ext uri="{9D8B030D-6E8A-4147-A177-3AD203B41FA5}">
                      <a16:colId xmlns:a16="http://schemas.microsoft.com/office/drawing/2014/main" val="3960296495"/>
                    </a:ext>
                  </a:extLst>
                </a:gridCol>
                <a:gridCol w="342900">
                  <a:extLst>
                    <a:ext uri="{9D8B030D-6E8A-4147-A177-3AD203B41FA5}">
                      <a16:colId xmlns:a16="http://schemas.microsoft.com/office/drawing/2014/main" val="2781913147"/>
                    </a:ext>
                  </a:extLst>
                </a:gridCol>
                <a:gridCol w="342900">
                  <a:extLst>
                    <a:ext uri="{9D8B030D-6E8A-4147-A177-3AD203B41FA5}">
                      <a16:colId xmlns:a16="http://schemas.microsoft.com/office/drawing/2014/main" val="3674683792"/>
                    </a:ext>
                  </a:extLst>
                </a:gridCol>
                <a:gridCol w="342900">
                  <a:extLst>
                    <a:ext uri="{9D8B030D-6E8A-4147-A177-3AD203B41FA5}">
                      <a16:colId xmlns:a16="http://schemas.microsoft.com/office/drawing/2014/main" val="2510560208"/>
                    </a:ext>
                  </a:extLst>
                </a:gridCol>
              </a:tblGrid>
              <a:tr h="342900">
                <a:tc>
                  <a:txBody>
                    <a:bodyPr/>
                    <a:lstStyle/>
                    <a:p>
                      <a:pPr algn="ctr"/>
                      <a:r>
                        <a:rPr lang="en-US" sz="1800" dirty="0" smtClean="0">
                          <a:latin typeface="Times New Roman" panose="02020603050405020304" pitchFamily="18" charset="0"/>
                          <a:cs typeface="Times New Roman" panose="02020603050405020304" pitchFamily="18" charset="0"/>
                        </a:rPr>
                        <a:t>H</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A</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pPr algn="ctr"/>
                      <a:r>
                        <a:rPr lang="en-US" sz="1800" dirty="0" smtClean="0">
                          <a:latin typeface="Times New Roman" panose="02020603050405020304" pitchFamily="18" charset="0"/>
                          <a:cs typeface="Times New Roman" panose="02020603050405020304" pitchFamily="18" charset="0"/>
                        </a:rPr>
                        <a:t>N</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H</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Á</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N</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5" name="Table 4"/>
          <p:cNvGraphicFramePr>
            <a:graphicFrameLocks noGrp="1"/>
          </p:cNvGraphicFramePr>
          <p:nvPr>
            <p:extLst/>
          </p:nvPr>
        </p:nvGraphicFramePr>
        <p:xfrm>
          <a:off x="2976965" y="1086792"/>
          <a:ext cx="3061746" cy="342900"/>
        </p:xfrm>
        <a:graphic>
          <a:graphicData uri="http://schemas.openxmlformats.org/drawingml/2006/table">
            <a:tbl>
              <a:tblPr firstRow="1" bandRow="1">
                <a:tableStyleId>{5C22544A-7EE6-4342-B048-85BDC9FD1C3A}</a:tableStyleId>
              </a:tblPr>
              <a:tblGrid>
                <a:gridCol w="340194">
                  <a:extLst>
                    <a:ext uri="{9D8B030D-6E8A-4147-A177-3AD203B41FA5}">
                      <a16:colId xmlns:a16="http://schemas.microsoft.com/office/drawing/2014/main" val="1135112971"/>
                    </a:ext>
                  </a:extLst>
                </a:gridCol>
                <a:gridCol w="340194">
                  <a:extLst>
                    <a:ext uri="{9D8B030D-6E8A-4147-A177-3AD203B41FA5}">
                      <a16:colId xmlns:a16="http://schemas.microsoft.com/office/drawing/2014/main" val="879099378"/>
                    </a:ext>
                  </a:extLst>
                </a:gridCol>
                <a:gridCol w="340194">
                  <a:extLst>
                    <a:ext uri="{9D8B030D-6E8A-4147-A177-3AD203B41FA5}">
                      <a16:colId xmlns:a16="http://schemas.microsoft.com/office/drawing/2014/main" val="3960296495"/>
                    </a:ext>
                  </a:extLst>
                </a:gridCol>
                <a:gridCol w="340194">
                  <a:extLst>
                    <a:ext uri="{9D8B030D-6E8A-4147-A177-3AD203B41FA5}">
                      <a16:colId xmlns:a16="http://schemas.microsoft.com/office/drawing/2014/main" val="2781913147"/>
                    </a:ext>
                  </a:extLst>
                </a:gridCol>
                <a:gridCol w="340194">
                  <a:extLst>
                    <a:ext uri="{9D8B030D-6E8A-4147-A177-3AD203B41FA5}">
                      <a16:colId xmlns:a16="http://schemas.microsoft.com/office/drawing/2014/main" val="3674683792"/>
                    </a:ext>
                  </a:extLst>
                </a:gridCol>
                <a:gridCol w="340194">
                  <a:extLst>
                    <a:ext uri="{9D8B030D-6E8A-4147-A177-3AD203B41FA5}">
                      <a16:colId xmlns:a16="http://schemas.microsoft.com/office/drawing/2014/main" val="2510560208"/>
                    </a:ext>
                  </a:extLst>
                </a:gridCol>
                <a:gridCol w="340194">
                  <a:extLst>
                    <a:ext uri="{9D8B030D-6E8A-4147-A177-3AD203B41FA5}">
                      <a16:colId xmlns:a16="http://schemas.microsoft.com/office/drawing/2014/main" val="3204970333"/>
                    </a:ext>
                  </a:extLst>
                </a:gridCol>
                <a:gridCol w="340194">
                  <a:extLst>
                    <a:ext uri="{9D8B030D-6E8A-4147-A177-3AD203B41FA5}">
                      <a16:colId xmlns:a16="http://schemas.microsoft.com/office/drawing/2014/main" val="4066484759"/>
                    </a:ext>
                  </a:extLst>
                </a:gridCol>
                <a:gridCol w="340194">
                  <a:extLst>
                    <a:ext uri="{9D8B030D-6E8A-4147-A177-3AD203B41FA5}">
                      <a16:colId xmlns:a16="http://schemas.microsoft.com/office/drawing/2014/main" val="3824547002"/>
                    </a:ext>
                  </a:extLst>
                </a:gridCol>
              </a:tblGrid>
              <a:tr h="342900">
                <a:tc>
                  <a:txBody>
                    <a:bodyPr/>
                    <a:lstStyle/>
                    <a:p>
                      <a:pPr algn="ctr"/>
                      <a:r>
                        <a:rPr lang="en-US" sz="1800" dirty="0" smtClean="0">
                          <a:latin typeface="Times New Roman" panose="02020603050405020304" pitchFamily="18" charset="0"/>
                          <a:cs typeface="Times New Roman" panose="02020603050405020304" pitchFamily="18" charset="0"/>
                        </a:rPr>
                        <a:t>Ô</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N</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H</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I</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Ễ</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M</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pPr algn="ctr"/>
                      <a:r>
                        <a:rPr lang="en-US" sz="1800" dirty="0" smtClean="0">
                          <a:latin typeface="Times New Roman" panose="02020603050405020304" pitchFamily="18" charset="0"/>
                          <a:cs typeface="Times New Roman" panose="02020603050405020304" pitchFamily="18" charset="0"/>
                        </a:rPr>
                        <a:t>Đ</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Ấ</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T</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6" name="Table 5"/>
          <p:cNvGraphicFramePr>
            <a:graphicFrameLocks noGrp="1"/>
          </p:cNvGraphicFramePr>
          <p:nvPr>
            <p:extLst/>
          </p:nvPr>
        </p:nvGraphicFramePr>
        <p:xfrm>
          <a:off x="2643536" y="1433393"/>
          <a:ext cx="2721552" cy="342900"/>
        </p:xfrm>
        <a:graphic>
          <a:graphicData uri="http://schemas.openxmlformats.org/drawingml/2006/table">
            <a:tbl>
              <a:tblPr firstRow="1" bandRow="1">
                <a:tableStyleId>{5C22544A-7EE6-4342-B048-85BDC9FD1C3A}</a:tableStyleId>
              </a:tblPr>
              <a:tblGrid>
                <a:gridCol w="340194">
                  <a:extLst>
                    <a:ext uri="{9D8B030D-6E8A-4147-A177-3AD203B41FA5}">
                      <a16:colId xmlns:a16="http://schemas.microsoft.com/office/drawing/2014/main" val="1135112971"/>
                    </a:ext>
                  </a:extLst>
                </a:gridCol>
                <a:gridCol w="340194">
                  <a:extLst>
                    <a:ext uri="{9D8B030D-6E8A-4147-A177-3AD203B41FA5}">
                      <a16:colId xmlns:a16="http://schemas.microsoft.com/office/drawing/2014/main" val="879099378"/>
                    </a:ext>
                  </a:extLst>
                </a:gridCol>
                <a:gridCol w="340194">
                  <a:extLst>
                    <a:ext uri="{9D8B030D-6E8A-4147-A177-3AD203B41FA5}">
                      <a16:colId xmlns:a16="http://schemas.microsoft.com/office/drawing/2014/main" val="3960296495"/>
                    </a:ext>
                  </a:extLst>
                </a:gridCol>
                <a:gridCol w="340194">
                  <a:extLst>
                    <a:ext uri="{9D8B030D-6E8A-4147-A177-3AD203B41FA5}">
                      <a16:colId xmlns:a16="http://schemas.microsoft.com/office/drawing/2014/main" val="2781913147"/>
                    </a:ext>
                  </a:extLst>
                </a:gridCol>
                <a:gridCol w="340194">
                  <a:extLst>
                    <a:ext uri="{9D8B030D-6E8A-4147-A177-3AD203B41FA5}">
                      <a16:colId xmlns:a16="http://schemas.microsoft.com/office/drawing/2014/main" val="3674683792"/>
                    </a:ext>
                  </a:extLst>
                </a:gridCol>
                <a:gridCol w="340194">
                  <a:extLst>
                    <a:ext uri="{9D8B030D-6E8A-4147-A177-3AD203B41FA5}">
                      <a16:colId xmlns:a16="http://schemas.microsoft.com/office/drawing/2014/main" val="2510560208"/>
                    </a:ext>
                  </a:extLst>
                </a:gridCol>
                <a:gridCol w="340194">
                  <a:extLst>
                    <a:ext uri="{9D8B030D-6E8A-4147-A177-3AD203B41FA5}">
                      <a16:colId xmlns:a16="http://schemas.microsoft.com/office/drawing/2014/main" val="3204970333"/>
                    </a:ext>
                  </a:extLst>
                </a:gridCol>
                <a:gridCol w="340194">
                  <a:extLst>
                    <a:ext uri="{9D8B030D-6E8A-4147-A177-3AD203B41FA5}">
                      <a16:colId xmlns:a16="http://schemas.microsoft.com/office/drawing/2014/main" val="4066484759"/>
                    </a:ext>
                  </a:extLst>
                </a:gridCol>
              </a:tblGrid>
              <a:tr h="342900">
                <a:tc>
                  <a:txBody>
                    <a:bodyPr/>
                    <a:lstStyle/>
                    <a:p>
                      <a:pPr algn="ctr"/>
                      <a:r>
                        <a:rPr lang="en-US" sz="1800" dirty="0" smtClean="0">
                          <a:latin typeface="Times New Roman" panose="02020603050405020304" pitchFamily="18" charset="0"/>
                          <a:cs typeface="Times New Roman" panose="02020603050405020304" pitchFamily="18" charset="0"/>
                        </a:rPr>
                        <a:t>S</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I</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N</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H</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H</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O</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A</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pPr algn="ctr"/>
                      <a:r>
                        <a:rPr lang="en-US" sz="1800" dirty="0" smtClean="0">
                          <a:latin typeface="Times New Roman" panose="02020603050405020304" pitchFamily="18" charset="0"/>
                          <a:cs typeface="Times New Roman" panose="02020603050405020304" pitchFamily="18" charset="0"/>
                        </a:rPr>
                        <a:t>T</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7" name="Table 6"/>
          <p:cNvGraphicFramePr>
            <a:graphicFrameLocks noGrp="1"/>
          </p:cNvGraphicFramePr>
          <p:nvPr>
            <p:extLst/>
          </p:nvPr>
        </p:nvGraphicFramePr>
        <p:xfrm>
          <a:off x="4689227" y="1779995"/>
          <a:ext cx="20574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1135112971"/>
                    </a:ext>
                  </a:extLst>
                </a:gridCol>
                <a:gridCol w="342900">
                  <a:extLst>
                    <a:ext uri="{9D8B030D-6E8A-4147-A177-3AD203B41FA5}">
                      <a16:colId xmlns:a16="http://schemas.microsoft.com/office/drawing/2014/main" val="879099378"/>
                    </a:ext>
                  </a:extLst>
                </a:gridCol>
                <a:gridCol w="342900">
                  <a:extLst>
                    <a:ext uri="{9D8B030D-6E8A-4147-A177-3AD203B41FA5}">
                      <a16:colId xmlns:a16="http://schemas.microsoft.com/office/drawing/2014/main" val="3960296495"/>
                    </a:ext>
                  </a:extLst>
                </a:gridCol>
                <a:gridCol w="342900">
                  <a:extLst>
                    <a:ext uri="{9D8B030D-6E8A-4147-A177-3AD203B41FA5}">
                      <a16:colId xmlns:a16="http://schemas.microsoft.com/office/drawing/2014/main" val="2781913147"/>
                    </a:ext>
                  </a:extLst>
                </a:gridCol>
                <a:gridCol w="342900">
                  <a:extLst>
                    <a:ext uri="{9D8B030D-6E8A-4147-A177-3AD203B41FA5}">
                      <a16:colId xmlns:a16="http://schemas.microsoft.com/office/drawing/2014/main" val="3674683792"/>
                    </a:ext>
                  </a:extLst>
                </a:gridCol>
                <a:gridCol w="342900">
                  <a:extLst>
                    <a:ext uri="{9D8B030D-6E8A-4147-A177-3AD203B41FA5}">
                      <a16:colId xmlns:a16="http://schemas.microsoft.com/office/drawing/2014/main" val="2510560208"/>
                    </a:ext>
                  </a:extLst>
                </a:gridCol>
              </a:tblGrid>
              <a:tr h="342900">
                <a:tc>
                  <a:txBody>
                    <a:bodyPr/>
                    <a:lstStyle/>
                    <a:p>
                      <a:pPr algn="ctr"/>
                      <a:r>
                        <a:rPr lang="en-US" sz="1800" dirty="0" smtClean="0">
                          <a:latin typeface="Times New Roman" panose="02020603050405020304" pitchFamily="18" charset="0"/>
                          <a:cs typeface="Times New Roman" panose="02020603050405020304" pitchFamily="18" charset="0"/>
                        </a:rPr>
                        <a:t>C</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800" dirty="0" smtClean="0">
                          <a:latin typeface="Times New Roman" panose="02020603050405020304" pitchFamily="18" charset="0"/>
                          <a:cs typeface="Times New Roman" panose="02020603050405020304" pitchFamily="18" charset="0"/>
                        </a:rPr>
                        <a:t>Á</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T</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B</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A</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Y</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8" name="Table 7"/>
          <p:cNvGraphicFramePr>
            <a:graphicFrameLocks noGrp="1"/>
          </p:cNvGraphicFramePr>
          <p:nvPr>
            <p:extLst/>
          </p:nvPr>
        </p:nvGraphicFramePr>
        <p:xfrm>
          <a:off x="2996375" y="2126596"/>
          <a:ext cx="3750252" cy="342900"/>
        </p:xfrm>
        <a:graphic>
          <a:graphicData uri="http://schemas.openxmlformats.org/drawingml/2006/table">
            <a:tbl>
              <a:tblPr firstRow="1" bandRow="1">
                <a:tableStyleId>{5C22544A-7EE6-4342-B048-85BDC9FD1C3A}</a:tableStyleId>
              </a:tblPr>
              <a:tblGrid>
                <a:gridCol w="340932">
                  <a:extLst>
                    <a:ext uri="{9D8B030D-6E8A-4147-A177-3AD203B41FA5}">
                      <a16:colId xmlns:a16="http://schemas.microsoft.com/office/drawing/2014/main" val="1135112971"/>
                    </a:ext>
                  </a:extLst>
                </a:gridCol>
                <a:gridCol w="340932">
                  <a:extLst>
                    <a:ext uri="{9D8B030D-6E8A-4147-A177-3AD203B41FA5}">
                      <a16:colId xmlns:a16="http://schemas.microsoft.com/office/drawing/2014/main" val="879099378"/>
                    </a:ext>
                  </a:extLst>
                </a:gridCol>
                <a:gridCol w="340932">
                  <a:extLst>
                    <a:ext uri="{9D8B030D-6E8A-4147-A177-3AD203B41FA5}">
                      <a16:colId xmlns:a16="http://schemas.microsoft.com/office/drawing/2014/main" val="3960296495"/>
                    </a:ext>
                  </a:extLst>
                </a:gridCol>
                <a:gridCol w="340932">
                  <a:extLst>
                    <a:ext uri="{9D8B030D-6E8A-4147-A177-3AD203B41FA5}">
                      <a16:colId xmlns:a16="http://schemas.microsoft.com/office/drawing/2014/main" val="2781913147"/>
                    </a:ext>
                  </a:extLst>
                </a:gridCol>
                <a:gridCol w="340932">
                  <a:extLst>
                    <a:ext uri="{9D8B030D-6E8A-4147-A177-3AD203B41FA5}">
                      <a16:colId xmlns:a16="http://schemas.microsoft.com/office/drawing/2014/main" val="3674683792"/>
                    </a:ext>
                  </a:extLst>
                </a:gridCol>
                <a:gridCol w="340932">
                  <a:extLst>
                    <a:ext uri="{9D8B030D-6E8A-4147-A177-3AD203B41FA5}">
                      <a16:colId xmlns:a16="http://schemas.microsoft.com/office/drawing/2014/main" val="2510560208"/>
                    </a:ext>
                  </a:extLst>
                </a:gridCol>
                <a:gridCol w="340932">
                  <a:extLst>
                    <a:ext uri="{9D8B030D-6E8A-4147-A177-3AD203B41FA5}">
                      <a16:colId xmlns:a16="http://schemas.microsoft.com/office/drawing/2014/main" val="3204970333"/>
                    </a:ext>
                  </a:extLst>
                </a:gridCol>
                <a:gridCol w="340932">
                  <a:extLst>
                    <a:ext uri="{9D8B030D-6E8A-4147-A177-3AD203B41FA5}">
                      <a16:colId xmlns:a16="http://schemas.microsoft.com/office/drawing/2014/main" val="4066484759"/>
                    </a:ext>
                  </a:extLst>
                </a:gridCol>
                <a:gridCol w="340932">
                  <a:extLst>
                    <a:ext uri="{9D8B030D-6E8A-4147-A177-3AD203B41FA5}">
                      <a16:colId xmlns:a16="http://schemas.microsoft.com/office/drawing/2014/main" val="600225689"/>
                    </a:ext>
                  </a:extLst>
                </a:gridCol>
                <a:gridCol w="340932">
                  <a:extLst>
                    <a:ext uri="{9D8B030D-6E8A-4147-A177-3AD203B41FA5}">
                      <a16:colId xmlns:a16="http://schemas.microsoft.com/office/drawing/2014/main" val="626108409"/>
                    </a:ext>
                  </a:extLst>
                </a:gridCol>
                <a:gridCol w="340932">
                  <a:extLst>
                    <a:ext uri="{9D8B030D-6E8A-4147-A177-3AD203B41FA5}">
                      <a16:colId xmlns:a16="http://schemas.microsoft.com/office/drawing/2014/main" val="1146731636"/>
                    </a:ext>
                  </a:extLst>
                </a:gridCol>
              </a:tblGrid>
              <a:tr h="342900">
                <a:tc>
                  <a:txBody>
                    <a:bodyPr/>
                    <a:lstStyle/>
                    <a:p>
                      <a:pPr algn="ctr"/>
                      <a:r>
                        <a:rPr lang="en-US" sz="1800" dirty="0" smtClean="0">
                          <a:latin typeface="Times New Roman" panose="02020603050405020304" pitchFamily="18" charset="0"/>
                          <a:cs typeface="Times New Roman" panose="02020603050405020304" pitchFamily="18" charset="0"/>
                        </a:rPr>
                        <a:t>R</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Ừ</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N</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G</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P</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H</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pPr algn="ctr"/>
                      <a:r>
                        <a:rPr lang="en-US" sz="1800" dirty="0" smtClean="0">
                          <a:latin typeface="Times New Roman" panose="02020603050405020304" pitchFamily="18" charset="0"/>
                          <a:cs typeface="Times New Roman" panose="02020603050405020304" pitchFamily="18" charset="0"/>
                        </a:rPr>
                        <a:t>Ò</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N</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G</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H</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Ộ</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9" name="Table 8"/>
          <p:cNvGraphicFramePr>
            <a:graphicFrameLocks noGrp="1"/>
          </p:cNvGraphicFramePr>
          <p:nvPr>
            <p:extLst/>
          </p:nvPr>
        </p:nvGraphicFramePr>
        <p:xfrm>
          <a:off x="4336386" y="2473197"/>
          <a:ext cx="2099148" cy="342900"/>
        </p:xfrm>
        <a:graphic>
          <a:graphicData uri="http://schemas.openxmlformats.org/drawingml/2006/table">
            <a:tbl>
              <a:tblPr firstRow="1" bandRow="1">
                <a:tableStyleId>{5C22544A-7EE6-4342-B048-85BDC9FD1C3A}</a:tableStyleId>
              </a:tblPr>
              <a:tblGrid>
                <a:gridCol w="349858">
                  <a:extLst>
                    <a:ext uri="{9D8B030D-6E8A-4147-A177-3AD203B41FA5}">
                      <a16:colId xmlns:a16="http://schemas.microsoft.com/office/drawing/2014/main" val="1135112971"/>
                    </a:ext>
                  </a:extLst>
                </a:gridCol>
                <a:gridCol w="349858">
                  <a:extLst>
                    <a:ext uri="{9D8B030D-6E8A-4147-A177-3AD203B41FA5}">
                      <a16:colId xmlns:a16="http://schemas.microsoft.com/office/drawing/2014/main" val="879099378"/>
                    </a:ext>
                  </a:extLst>
                </a:gridCol>
                <a:gridCol w="349858">
                  <a:extLst>
                    <a:ext uri="{9D8B030D-6E8A-4147-A177-3AD203B41FA5}">
                      <a16:colId xmlns:a16="http://schemas.microsoft.com/office/drawing/2014/main" val="3960296495"/>
                    </a:ext>
                  </a:extLst>
                </a:gridCol>
                <a:gridCol w="349858">
                  <a:extLst>
                    <a:ext uri="{9D8B030D-6E8A-4147-A177-3AD203B41FA5}">
                      <a16:colId xmlns:a16="http://schemas.microsoft.com/office/drawing/2014/main" val="2781913147"/>
                    </a:ext>
                  </a:extLst>
                </a:gridCol>
                <a:gridCol w="349858">
                  <a:extLst>
                    <a:ext uri="{9D8B030D-6E8A-4147-A177-3AD203B41FA5}">
                      <a16:colId xmlns:a16="http://schemas.microsoft.com/office/drawing/2014/main" val="3674683792"/>
                    </a:ext>
                  </a:extLst>
                </a:gridCol>
                <a:gridCol w="349858">
                  <a:extLst>
                    <a:ext uri="{9D8B030D-6E8A-4147-A177-3AD203B41FA5}">
                      <a16:colId xmlns:a16="http://schemas.microsoft.com/office/drawing/2014/main" val="2510560208"/>
                    </a:ext>
                  </a:extLst>
                </a:gridCol>
              </a:tblGrid>
              <a:tr h="342900">
                <a:tc>
                  <a:txBody>
                    <a:bodyPr/>
                    <a:lstStyle/>
                    <a:p>
                      <a:pPr algn="ctr"/>
                      <a:r>
                        <a:rPr lang="en-US" sz="1800" dirty="0" smtClean="0">
                          <a:latin typeface="Times New Roman" panose="02020603050405020304" pitchFamily="18" charset="0"/>
                          <a:cs typeface="Times New Roman" panose="02020603050405020304" pitchFamily="18" charset="0"/>
                        </a:rPr>
                        <a:t>H</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O</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pPr algn="ctr"/>
                      <a:r>
                        <a:rPr lang="en-US" sz="1800" dirty="0" smtClean="0">
                          <a:latin typeface="Times New Roman" panose="02020603050405020304" pitchFamily="18" charset="0"/>
                          <a:cs typeface="Times New Roman" panose="02020603050405020304" pitchFamily="18" charset="0"/>
                        </a:rPr>
                        <a:t>A</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H</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Ọ</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C</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10" name="Table 9"/>
          <p:cNvGraphicFramePr>
            <a:graphicFrameLocks noGrp="1"/>
          </p:cNvGraphicFramePr>
          <p:nvPr>
            <p:extLst/>
          </p:nvPr>
        </p:nvGraphicFramePr>
        <p:xfrm>
          <a:off x="2687155" y="2819797"/>
          <a:ext cx="2677936" cy="342900"/>
        </p:xfrm>
        <a:graphic>
          <a:graphicData uri="http://schemas.openxmlformats.org/drawingml/2006/table">
            <a:tbl>
              <a:tblPr firstRow="1" bandRow="1">
                <a:tableStyleId>{5C22544A-7EE6-4342-B048-85BDC9FD1C3A}</a:tableStyleId>
              </a:tblPr>
              <a:tblGrid>
                <a:gridCol w="334742">
                  <a:extLst>
                    <a:ext uri="{9D8B030D-6E8A-4147-A177-3AD203B41FA5}">
                      <a16:colId xmlns:a16="http://schemas.microsoft.com/office/drawing/2014/main" val="1135112971"/>
                    </a:ext>
                  </a:extLst>
                </a:gridCol>
                <a:gridCol w="334742">
                  <a:extLst>
                    <a:ext uri="{9D8B030D-6E8A-4147-A177-3AD203B41FA5}">
                      <a16:colId xmlns:a16="http://schemas.microsoft.com/office/drawing/2014/main" val="879099378"/>
                    </a:ext>
                  </a:extLst>
                </a:gridCol>
                <a:gridCol w="334742">
                  <a:extLst>
                    <a:ext uri="{9D8B030D-6E8A-4147-A177-3AD203B41FA5}">
                      <a16:colId xmlns:a16="http://schemas.microsoft.com/office/drawing/2014/main" val="3960296495"/>
                    </a:ext>
                  </a:extLst>
                </a:gridCol>
                <a:gridCol w="334742">
                  <a:extLst>
                    <a:ext uri="{9D8B030D-6E8A-4147-A177-3AD203B41FA5}">
                      <a16:colId xmlns:a16="http://schemas.microsoft.com/office/drawing/2014/main" val="2781913147"/>
                    </a:ext>
                  </a:extLst>
                </a:gridCol>
                <a:gridCol w="334742">
                  <a:extLst>
                    <a:ext uri="{9D8B030D-6E8A-4147-A177-3AD203B41FA5}">
                      <a16:colId xmlns:a16="http://schemas.microsoft.com/office/drawing/2014/main" val="3674683792"/>
                    </a:ext>
                  </a:extLst>
                </a:gridCol>
                <a:gridCol w="334742">
                  <a:extLst>
                    <a:ext uri="{9D8B030D-6E8A-4147-A177-3AD203B41FA5}">
                      <a16:colId xmlns:a16="http://schemas.microsoft.com/office/drawing/2014/main" val="2510560208"/>
                    </a:ext>
                  </a:extLst>
                </a:gridCol>
                <a:gridCol w="334742">
                  <a:extLst>
                    <a:ext uri="{9D8B030D-6E8A-4147-A177-3AD203B41FA5}">
                      <a16:colId xmlns:a16="http://schemas.microsoft.com/office/drawing/2014/main" val="3204970333"/>
                    </a:ext>
                  </a:extLst>
                </a:gridCol>
                <a:gridCol w="334742">
                  <a:extLst>
                    <a:ext uri="{9D8B030D-6E8A-4147-A177-3AD203B41FA5}">
                      <a16:colId xmlns:a16="http://schemas.microsoft.com/office/drawing/2014/main" val="4066484759"/>
                    </a:ext>
                  </a:extLst>
                </a:gridCol>
              </a:tblGrid>
              <a:tr h="342900">
                <a:tc>
                  <a:txBody>
                    <a:bodyPr/>
                    <a:lstStyle/>
                    <a:p>
                      <a:pPr algn="ctr"/>
                      <a:r>
                        <a:rPr lang="en-US" sz="1800" dirty="0" smtClean="0">
                          <a:latin typeface="Times New Roman" panose="02020603050405020304" pitchFamily="18" charset="0"/>
                          <a:cs typeface="Times New Roman" panose="02020603050405020304" pitchFamily="18" charset="0"/>
                        </a:rPr>
                        <a:t>G</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I</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Ả</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I</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P</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H</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smtClean="0">
                          <a:latin typeface="Times New Roman" panose="02020603050405020304" pitchFamily="18" charset="0"/>
                          <a:cs typeface="Times New Roman" panose="02020603050405020304" pitchFamily="18" charset="0"/>
                        </a:rPr>
                        <a:t>Á</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pPr algn="ctr"/>
                      <a:r>
                        <a:rPr lang="en-US" sz="1800" dirty="0" smtClean="0">
                          <a:latin typeface="Times New Roman" panose="02020603050405020304" pitchFamily="18" charset="0"/>
                          <a:cs typeface="Times New Roman" panose="02020603050405020304" pitchFamily="18" charset="0"/>
                        </a:rPr>
                        <a:t>P</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sp>
        <p:nvSpPr>
          <p:cNvPr id="2" name="SỐ 1"/>
          <p:cNvSpPr/>
          <p:nvPr/>
        </p:nvSpPr>
        <p:spPr>
          <a:xfrm>
            <a:off x="1969913" y="393590"/>
            <a:ext cx="342900" cy="357030"/>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1</a:t>
            </a:r>
          </a:p>
        </p:txBody>
      </p:sp>
      <p:sp>
        <p:nvSpPr>
          <p:cNvPr id="11" name="BẢNG CÂU HỎI 1"/>
          <p:cNvSpPr/>
          <p:nvPr/>
        </p:nvSpPr>
        <p:spPr>
          <a:xfrm>
            <a:off x="1455620" y="3593940"/>
            <a:ext cx="6705214" cy="1360732"/>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ta ?</a:t>
            </a:r>
          </a:p>
        </p:txBody>
      </p:sp>
      <p:sp>
        <p:nvSpPr>
          <p:cNvPr id="13" name="SỐ 1"/>
          <p:cNvSpPr/>
          <p:nvPr/>
        </p:nvSpPr>
        <p:spPr>
          <a:xfrm>
            <a:off x="1969913" y="751774"/>
            <a:ext cx="342900" cy="342900"/>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2</a:t>
            </a:r>
          </a:p>
        </p:txBody>
      </p:sp>
      <p:sp>
        <p:nvSpPr>
          <p:cNvPr id="14" name="BẢNG CÂU HỎI 1"/>
          <p:cNvSpPr/>
          <p:nvPr/>
        </p:nvSpPr>
        <p:spPr>
          <a:xfrm>
            <a:off x="1455620" y="3593940"/>
            <a:ext cx="6705214" cy="136073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sp>
        <p:nvSpPr>
          <p:cNvPr id="15" name="SỐ 1"/>
          <p:cNvSpPr/>
          <p:nvPr/>
        </p:nvSpPr>
        <p:spPr>
          <a:xfrm>
            <a:off x="1969913" y="1095828"/>
            <a:ext cx="342900" cy="342900"/>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3</a:t>
            </a:r>
          </a:p>
        </p:txBody>
      </p:sp>
      <p:sp>
        <p:nvSpPr>
          <p:cNvPr id="16" name="BẢNG CÂU HỎI 1"/>
          <p:cNvSpPr/>
          <p:nvPr/>
        </p:nvSpPr>
        <p:spPr>
          <a:xfrm>
            <a:off x="1455620" y="3593940"/>
            <a:ext cx="6705214" cy="136073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Câu hỏi số 3: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p>
          <a:p>
            <a:pPr algn="ct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a:t>
            </a:r>
          </a:p>
        </p:txBody>
      </p:sp>
      <p:sp>
        <p:nvSpPr>
          <p:cNvPr id="17" name="SỐ 1"/>
          <p:cNvSpPr/>
          <p:nvPr/>
        </p:nvSpPr>
        <p:spPr>
          <a:xfrm>
            <a:off x="1969913" y="1439882"/>
            <a:ext cx="342900" cy="342900"/>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4</a:t>
            </a:r>
          </a:p>
        </p:txBody>
      </p:sp>
      <p:sp>
        <p:nvSpPr>
          <p:cNvPr id="18" name="BẢNG CÂU HỎI 1"/>
          <p:cNvSpPr/>
          <p:nvPr/>
        </p:nvSpPr>
        <p:spPr>
          <a:xfrm>
            <a:off x="1455620" y="3593940"/>
            <a:ext cx="6705214" cy="136073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Câu hỏi số 4: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a:t>
            </a:r>
          </a:p>
        </p:txBody>
      </p:sp>
      <p:sp>
        <p:nvSpPr>
          <p:cNvPr id="19" name="SỐ 1"/>
          <p:cNvSpPr/>
          <p:nvPr/>
        </p:nvSpPr>
        <p:spPr>
          <a:xfrm>
            <a:off x="1969913" y="1783937"/>
            <a:ext cx="342900" cy="342900"/>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5</a:t>
            </a:r>
          </a:p>
        </p:txBody>
      </p:sp>
      <p:sp>
        <p:nvSpPr>
          <p:cNvPr id="20" name="BẢNG CÂU HỎI 1"/>
          <p:cNvSpPr/>
          <p:nvPr/>
        </p:nvSpPr>
        <p:spPr>
          <a:xfrm>
            <a:off x="1455620" y="3593940"/>
            <a:ext cx="6705214" cy="136073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Câu hỏi số 5: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1" name="SỐ 1"/>
          <p:cNvSpPr/>
          <p:nvPr/>
        </p:nvSpPr>
        <p:spPr>
          <a:xfrm>
            <a:off x="1969913" y="2127991"/>
            <a:ext cx="342900" cy="342900"/>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6</a:t>
            </a:r>
          </a:p>
        </p:txBody>
      </p:sp>
      <p:sp>
        <p:nvSpPr>
          <p:cNvPr id="22" name="BẢNG CÂU HỎI 1"/>
          <p:cNvSpPr/>
          <p:nvPr/>
        </p:nvSpPr>
        <p:spPr>
          <a:xfrm>
            <a:off x="1455620" y="3593940"/>
            <a:ext cx="6705214" cy="136073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Câu hỏi số 6: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t>
            </a:r>
            <a:r>
              <a:rPr lang="en-US" sz="2400" dirty="0">
                <a:latin typeface="Times New Roman" panose="02020603050405020304" pitchFamily="18" charset="0"/>
                <a:cs typeface="Times New Roman" panose="02020603050405020304" pitchFamily="18" charset="0"/>
              </a:rPr>
              <a:t>?</a:t>
            </a:r>
          </a:p>
        </p:txBody>
      </p:sp>
      <p:sp>
        <p:nvSpPr>
          <p:cNvPr id="23" name="SỐ 1"/>
          <p:cNvSpPr/>
          <p:nvPr/>
        </p:nvSpPr>
        <p:spPr>
          <a:xfrm>
            <a:off x="1969913" y="2472045"/>
            <a:ext cx="342900" cy="342900"/>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7</a:t>
            </a:r>
          </a:p>
        </p:txBody>
      </p:sp>
      <p:sp>
        <p:nvSpPr>
          <p:cNvPr id="24" name="BẢNG CÂU HỎI 1"/>
          <p:cNvSpPr/>
          <p:nvPr/>
        </p:nvSpPr>
        <p:spPr>
          <a:xfrm>
            <a:off x="1455620" y="3593940"/>
            <a:ext cx="6705214" cy="136073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Câu hỏi số 7: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p>
        </p:txBody>
      </p:sp>
      <p:sp>
        <p:nvSpPr>
          <p:cNvPr id="25" name="SỐ 1"/>
          <p:cNvSpPr/>
          <p:nvPr/>
        </p:nvSpPr>
        <p:spPr>
          <a:xfrm>
            <a:off x="1969913" y="2816097"/>
            <a:ext cx="342900" cy="342900"/>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8</a:t>
            </a:r>
          </a:p>
        </p:txBody>
      </p:sp>
      <p:sp>
        <p:nvSpPr>
          <p:cNvPr id="26" name="BẢNG CÂU HỎI 1"/>
          <p:cNvSpPr/>
          <p:nvPr/>
        </p:nvSpPr>
        <p:spPr>
          <a:xfrm>
            <a:off x="427485" y="3556817"/>
            <a:ext cx="8514682" cy="157159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Câu hỏi số 8:</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a:t>
            </a:r>
          </a:p>
        </p:txBody>
      </p:sp>
      <p:graphicFrame>
        <p:nvGraphicFramePr>
          <p:cNvPr id="27" name="Table 26"/>
          <p:cNvGraphicFramePr>
            <a:graphicFrameLocks noGrp="1"/>
          </p:cNvGraphicFramePr>
          <p:nvPr>
            <p:extLst/>
          </p:nvPr>
        </p:nvGraphicFramePr>
        <p:xfrm>
          <a:off x="3654975" y="393590"/>
          <a:ext cx="17145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1135112971"/>
                    </a:ext>
                  </a:extLst>
                </a:gridCol>
                <a:gridCol w="342900">
                  <a:extLst>
                    <a:ext uri="{9D8B030D-6E8A-4147-A177-3AD203B41FA5}">
                      <a16:colId xmlns:a16="http://schemas.microsoft.com/office/drawing/2014/main" val="879099378"/>
                    </a:ext>
                  </a:extLst>
                </a:gridCol>
                <a:gridCol w="342900">
                  <a:extLst>
                    <a:ext uri="{9D8B030D-6E8A-4147-A177-3AD203B41FA5}">
                      <a16:colId xmlns:a16="http://schemas.microsoft.com/office/drawing/2014/main" val="3960296495"/>
                    </a:ext>
                  </a:extLst>
                </a:gridCol>
                <a:gridCol w="342900">
                  <a:extLst>
                    <a:ext uri="{9D8B030D-6E8A-4147-A177-3AD203B41FA5}">
                      <a16:colId xmlns:a16="http://schemas.microsoft.com/office/drawing/2014/main" val="2781913147"/>
                    </a:ext>
                  </a:extLst>
                </a:gridCol>
                <a:gridCol w="342900">
                  <a:extLst>
                    <a:ext uri="{9D8B030D-6E8A-4147-A177-3AD203B41FA5}">
                      <a16:colId xmlns:a16="http://schemas.microsoft.com/office/drawing/2014/main" val="3674683792"/>
                    </a:ext>
                  </a:extLst>
                </a:gridCol>
              </a:tblGrid>
              <a:tr h="342900">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28" name="Table 27"/>
          <p:cNvGraphicFramePr>
            <a:graphicFrameLocks noGrp="1"/>
          </p:cNvGraphicFramePr>
          <p:nvPr>
            <p:extLst/>
          </p:nvPr>
        </p:nvGraphicFramePr>
        <p:xfrm>
          <a:off x="4340775" y="740191"/>
          <a:ext cx="20574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1135112971"/>
                    </a:ext>
                  </a:extLst>
                </a:gridCol>
                <a:gridCol w="342900">
                  <a:extLst>
                    <a:ext uri="{9D8B030D-6E8A-4147-A177-3AD203B41FA5}">
                      <a16:colId xmlns:a16="http://schemas.microsoft.com/office/drawing/2014/main" val="879099378"/>
                    </a:ext>
                  </a:extLst>
                </a:gridCol>
                <a:gridCol w="342900">
                  <a:extLst>
                    <a:ext uri="{9D8B030D-6E8A-4147-A177-3AD203B41FA5}">
                      <a16:colId xmlns:a16="http://schemas.microsoft.com/office/drawing/2014/main" val="3960296495"/>
                    </a:ext>
                  </a:extLst>
                </a:gridCol>
                <a:gridCol w="342900">
                  <a:extLst>
                    <a:ext uri="{9D8B030D-6E8A-4147-A177-3AD203B41FA5}">
                      <a16:colId xmlns:a16="http://schemas.microsoft.com/office/drawing/2014/main" val="2781913147"/>
                    </a:ext>
                  </a:extLst>
                </a:gridCol>
                <a:gridCol w="342900">
                  <a:extLst>
                    <a:ext uri="{9D8B030D-6E8A-4147-A177-3AD203B41FA5}">
                      <a16:colId xmlns:a16="http://schemas.microsoft.com/office/drawing/2014/main" val="3674683792"/>
                    </a:ext>
                  </a:extLst>
                </a:gridCol>
                <a:gridCol w="342900">
                  <a:extLst>
                    <a:ext uri="{9D8B030D-6E8A-4147-A177-3AD203B41FA5}">
                      <a16:colId xmlns:a16="http://schemas.microsoft.com/office/drawing/2014/main" val="2510560208"/>
                    </a:ext>
                  </a:extLst>
                </a:gridCol>
              </a:tblGrid>
              <a:tr h="342900">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29" name="Table 28"/>
          <p:cNvGraphicFramePr>
            <a:graphicFrameLocks noGrp="1"/>
          </p:cNvGraphicFramePr>
          <p:nvPr>
            <p:extLst/>
          </p:nvPr>
        </p:nvGraphicFramePr>
        <p:xfrm>
          <a:off x="2981352" y="1086792"/>
          <a:ext cx="3061746" cy="342900"/>
        </p:xfrm>
        <a:graphic>
          <a:graphicData uri="http://schemas.openxmlformats.org/drawingml/2006/table">
            <a:tbl>
              <a:tblPr firstRow="1" bandRow="1">
                <a:tableStyleId>{5C22544A-7EE6-4342-B048-85BDC9FD1C3A}</a:tableStyleId>
              </a:tblPr>
              <a:tblGrid>
                <a:gridCol w="340194">
                  <a:extLst>
                    <a:ext uri="{9D8B030D-6E8A-4147-A177-3AD203B41FA5}">
                      <a16:colId xmlns:a16="http://schemas.microsoft.com/office/drawing/2014/main" val="1135112971"/>
                    </a:ext>
                  </a:extLst>
                </a:gridCol>
                <a:gridCol w="340194">
                  <a:extLst>
                    <a:ext uri="{9D8B030D-6E8A-4147-A177-3AD203B41FA5}">
                      <a16:colId xmlns:a16="http://schemas.microsoft.com/office/drawing/2014/main" val="879099378"/>
                    </a:ext>
                  </a:extLst>
                </a:gridCol>
                <a:gridCol w="340194">
                  <a:extLst>
                    <a:ext uri="{9D8B030D-6E8A-4147-A177-3AD203B41FA5}">
                      <a16:colId xmlns:a16="http://schemas.microsoft.com/office/drawing/2014/main" val="3960296495"/>
                    </a:ext>
                  </a:extLst>
                </a:gridCol>
                <a:gridCol w="340194">
                  <a:extLst>
                    <a:ext uri="{9D8B030D-6E8A-4147-A177-3AD203B41FA5}">
                      <a16:colId xmlns:a16="http://schemas.microsoft.com/office/drawing/2014/main" val="2781913147"/>
                    </a:ext>
                  </a:extLst>
                </a:gridCol>
                <a:gridCol w="340194">
                  <a:extLst>
                    <a:ext uri="{9D8B030D-6E8A-4147-A177-3AD203B41FA5}">
                      <a16:colId xmlns:a16="http://schemas.microsoft.com/office/drawing/2014/main" val="3674683792"/>
                    </a:ext>
                  </a:extLst>
                </a:gridCol>
                <a:gridCol w="340194">
                  <a:extLst>
                    <a:ext uri="{9D8B030D-6E8A-4147-A177-3AD203B41FA5}">
                      <a16:colId xmlns:a16="http://schemas.microsoft.com/office/drawing/2014/main" val="2510560208"/>
                    </a:ext>
                  </a:extLst>
                </a:gridCol>
                <a:gridCol w="340194">
                  <a:extLst>
                    <a:ext uri="{9D8B030D-6E8A-4147-A177-3AD203B41FA5}">
                      <a16:colId xmlns:a16="http://schemas.microsoft.com/office/drawing/2014/main" val="3204970333"/>
                    </a:ext>
                  </a:extLst>
                </a:gridCol>
                <a:gridCol w="340194">
                  <a:extLst>
                    <a:ext uri="{9D8B030D-6E8A-4147-A177-3AD203B41FA5}">
                      <a16:colId xmlns:a16="http://schemas.microsoft.com/office/drawing/2014/main" val="4066484759"/>
                    </a:ext>
                  </a:extLst>
                </a:gridCol>
                <a:gridCol w="340194">
                  <a:extLst>
                    <a:ext uri="{9D8B030D-6E8A-4147-A177-3AD203B41FA5}">
                      <a16:colId xmlns:a16="http://schemas.microsoft.com/office/drawing/2014/main" val="3824547002"/>
                    </a:ext>
                  </a:extLst>
                </a:gridCol>
              </a:tblGrid>
              <a:tr h="342900">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30" name="Table 29"/>
          <p:cNvGraphicFramePr>
            <a:graphicFrameLocks noGrp="1"/>
          </p:cNvGraphicFramePr>
          <p:nvPr>
            <p:extLst/>
          </p:nvPr>
        </p:nvGraphicFramePr>
        <p:xfrm>
          <a:off x="2647923" y="1433393"/>
          <a:ext cx="2721552" cy="342900"/>
        </p:xfrm>
        <a:graphic>
          <a:graphicData uri="http://schemas.openxmlformats.org/drawingml/2006/table">
            <a:tbl>
              <a:tblPr firstRow="1" bandRow="1">
                <a:tableStyleId>{5C22544A-7EE6-4342-B048-85BDC9FD1C3A}</a:tableStyleId>
              </a:tblPr>
              <a:tblGrid>
                <a:gridCol w="340194">
                  <a:extLst>
                    <a:ext uri="{9D8B030D-6E8A-4147-A177-3AD203B41FA5}">
                      <a16:colId xmlns:a16="http://schemas.microsoft.com/office/drawing/2014/main" val="1135112971"/>
                    </a:ext>
                  </a:extLst>
                </a:gridCol>
                <a:gridCol w="340194">
                  <a:extLst>
                    <a:ext uri="{9D8B030D-6E8A-4147-A177-3AD203B41FA5}">
                      <a16:colId xmlns:a16="http://schemas.microsoft.com/office/drawing/2014/main" val="879099378"/>
                    </a:ext>
                  </a:extLst>
                </a:gridCol>
                <a:gridCol w="340194">
                  <a:extLst>
                    <a:ext uri="{9D8B030D-6E8A-4147-A177-3AD203B41FA5}">
                      <a16:colId xmlns:a16="http://schemas.microsoft.com/office/drawing/2014/main" val="3960296495"/>
                    </a:ext>
                  </a:extLst>
                </a:gridCol>
                <a:gridCol w="340194">
                  <a:extLst>
                    <a:ext uri="{9D8B030D-6E8A-4147-A177-3AD203B41FA5}">
                      <a16:colId xmlns:a16="http://schemas.microsoft.com/office/drawing/2014/main" val="2781913147"/>
                    </a:ext>
                  </a:extLst>
                </a:gridCol>
                <a:gridCol w="340194">
                  <a:extLst>
                    <a:ext uri="{9D8B030D-6E8A-4147-A177-3AD203B41FA5}">
                      <a16:colId xmlns:a16="http://schemas.microsoft.com/office/drawing/2014/main" val="3674683792"/>
                    </a:ext>
                  </a:extLst>
                </a:gridCol>
                <a:gridCol w="340194">
                  <a:extLst>
                    <a:ext uri="{9D8B030D-6E8A-4147-A177-3AD203B41FA5}">
                      <a16:colId xmlns:a16="http://schemas.microsoft.com/office/drawing/2014/main" val="2510560208"/>
                    </a:ext>
                  </a:extLst>
                </a:gridCol>
                <a:gridCol w="340194">
                  <a:extLst>
                    <a:ext uri="{9D8B030D-6E8A-4147-A177-3AD203B41FA5}">
                      <a16:colId xmlns:a16="http://schemas.microsoft.com/office/drawing/2014/main" val="3204970333"/>
                    </a:ext>
                  </a:extLst>
                </a:gridCol>
                <a:gridCol w="340194">
                  <a:extLst>
                    <a:ext uri="{9D8B030D-6E8A-4147-A177-3AD203B41FA5}">
                      <a16:colId xmlns:a16="http://schemas.microsoft.com/office/drawing/2014/main" val="4066484759"/>
                    </a:ext>
                  </a:extLst>
                </a:gridCol>
              </a:tblGrid>
              <a:tr h="342900">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31" name="Table 30"/>
          <p:cNvGraphicFramePr>
            <a:graphicFrameLocks noGrp="1"/>
          </p:cNvGraphicFramePr>
          <p:nvPr>
            <p:extLst/>
          </p:nvPr>
        </p:nvGraphicFramePr>
        <p:xfrm>
          <a:off x="4693614" y="1779995"/>
          <a:ext cx="2057400" cy="3429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1135112971"/>
                    </a:ext>
                  </a:extLst>
                </a:gridCol>
                <a:gridCol w="342900">
                  <a:extLst>
                    <a:ext uri="{9D8B030D-6E8A-4147-A177-3AD203B41FA5}">
                      <a16:colId xmlns:a16="http://schemas.microsoft.com/office/drawing/2014/main" val="879099378"/>
                    </a:ext>
                  </a:extLst>
                </a:gridCol>
                <a:gridCol w="342900">
                  <a:extLst>
                    <a:ext uri="{9D8B030D-6E8A-4147-A177-3AD203B41FA5}">
                      <a16:colId xmlns:a16="http://schemas.microsoft.com/office/drawing/2014/main" val="3960296495"/>
                    </a:ext>
                  </a:extLst>
                </a:gridCol>
                <a:gridCol w="342900">
                  <a:extLst>
                    <a:ext uri="{9D8B030D-6E8A-4147-A177-3AD203B41FA5}">
                      <a16:colId xmlns:a16="http://schemas.microsoft.com/office/drawing/2014/main" val="2781913147"/>
                    </a:ext>
                  </a:extLst>
                </a:gridCol>
                <a:gridCol w="342900">
                  <a:extLst>
                    <a:ext uri="{9D8B030D-6E8A-4147-A177-3AD203B41FA5}">
                      <a16:colId xmlns:a16="http://schemas.microsoft.com/office/drawing/2014/main" val="3674683792"/>
                    </a:ext>
                  </a:extLst>
                </a:gridCol>
                <a:gridCol w="342900">
                  <a:extLst>
                    <a:ext uri="{9D8B030D-6E8A-4147-A177-3AD203B41FA5}">
                      <a16:colId xmlns:a16="http://schemas.microsoft.com/office/drawing/2014/main" val="2510560208"/>
                    </a:ext>
                  </a:extLst>
                </a:gridCol>
              </a:tblGrid>
              <a:tr h="342900">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32" name="Table 31"/>
          <p:cNvGraphicFramePr>
            <a:graphicFrameLocks noGrp="1"/>
          </p:cNvGraphicFramePr>
          <p:nvPr>
            <p:extLst/>
          </p:nvPr>
        </p:nvGraphicFramePr>
        <p:xfrm>
          <a:off x="3000762" y="2126596"/>
          <a:ext cx="3750252" cy="342900"/>
        </p:xfrm>
        <a:graphic>
          <a:graphicData uri="http://schemas.openxmlformats.org/drawingml/2006/table">
            <a:tbl>
              <a:tblPr firstRow="1" bandRow="1">
                <a:tableStyleId>{5C22544A-7EE6-4342-B048-85BDC9FD1C3A}</a:tableStyleId>
              </a:tblPr>
              <a:tblGrid>
                <a:gridCol w="340932">
                  <a:extLst>
                    <a:ext uri="{9D8B030D-6E8A-4147-A177-3AD203B41FA5}">
                      <a16:colId xmlns:a16="http://schemas.microsoft.com/office/drawing/2014/main" val="1135112971"/>
                    </a:ext>
                  </a:extLst>
                </a:gridCol>
                <a:gridCol w="340932">
                  <a:extLst>
                    <a:ext uri="{9D8B030D-6E8A-4147-A177-3AD203B41FA5}">
                      <a16:colId xmlns:a16="http://schemas.microsoft.com/office/drawing/2014/main" val="879099378"/>
                    </a:ext>
                  </a:extLst>
                </a:gridCol>
                <a:gridCol w="340932">
                  <a:extLst>
                    <a:ext uri="{9D8B030D-6E8A-4147-A177-3AD203B41FA5}">
                      <a16:colId xmlns:a16="http://schemas.microsoft.com/office/drawing/2014/main" val="3960296495"/>
                    </a:ext>
                  </a:extLst>
                </a:gridCol>
                <a:gridCol w="340932">
                  <a:extLst>
                    <a:ext uri="{9D8B030D-6E8A-4147-A177-3AD203B41FA5}">
                      <a16:colId xmlns:a16="http://schemas.microsoft.com/office/drawing/2014/main" val="2781913147"/>
                    </a:ext>
                  </a:extLst>
                </a:gridCol>
                <a:gridCol w="340932">
                  <a:extLst>
                    <a:ext uri="{9D8B030D-6E8A-4147-A177-3AD203B41FA5}">
                      <a16:colId xmlns:a16="http://schemas.microsoft.com/office/drawing/2014/main" val="3674683792"/>
                    </a:ext>
                  </a:extLst>
                </a:gridCol>
                <a:gridCol w="340932">
                  <a:extLst>
                    <a:ext uri="{9D8B030D-6E8A-4147-A177-3AD203B41FA5}">
                      <a16:colId xmlns:a16="http://schemas.microsoft.com/office/drawing/2014/main" val="2510560208"/>
                    </a:ext>
                  </a:extLst>
                </a:gridCol>
                <a:gridCol w="340932">
                  <a:extLst>
                    <a:ext uri="{9D8B030D-6E8A-4147-A177-3AD203B41FA5}">
                      <a16:colId xmlns:a16="http://schemas.microsoft.com/office/drawing/2014/main" val="3204970333"/>
                    </a:ext>
                  </a:extLst>
                </a:gridCol>
                <a:gridCol w="340932">
                  <a:extLst>
                    <a:ext uri="{9D8B030D-6E8A-4147-A177-3AD203B41FA5}">
                      <a16:colId xmlns:a16="http://schemas.microsoft.com/office/drawing/2014/main" val="4066484759"/>
                    </a:ext>
                  </a:extLst>
                </a:gridCol>
                <a:gridCol w="340932">
                  <a:extLst>
                    <a:ext uri="{9D8B030D-6E8A-4147-A177-3AD203B41FA5}">
                      <a16:colId xmlns:a16="http://schemas.microsoft.com/office/drawing/2014/main" val="600225689"/>
                    </a:ext>
                  </a:extLst>
                </a:gridCol>
                <a:gridCol w="340932">
                  <a:extLst>
                    <a:ext uri="{9D8B030D-6E8A-4147-A177-3AD203B41FA5}">
                      <a16:colId xmlns:a16="http://schemas.microsoft.com/office/drawing/2014/main" val="626108409"/>
                    </a:ext>
                  </a:extLst>
                </a:gridCol>
                <a:gridCol w="340932">
                  <a:extLst>
                    <a:ext uri="{9D8B030D-6E8A-4147-A177-3AD203B41FA5}">
                      <a16:colId xmlns:a16="http://schemas.microsoft.com/office/drawing/2014/main" val="1146731636"/>
                    </a:ext>
                  </a:extLst>
                </a:gridCol>
              </a:tblGrid>
              <a:tr h="342900">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33" name="Table 32"/>
          <p:cNvGraphicFramePr>
            <a:graphicFrameLocks noGrp="1"/>
          </p:cNvGraphicFramePr>
          <p:nvPr>
            <p:extLst/>
          </p:nvPr>
        </p:nvGraphicFramePr>
        <p:xfrm>
          <a:off x="4340773" y="2473197"/>
          <a:ext cx="2099148" cy="342900"/>
        </p:xfrm>
        <a:graphic>
          <a:graphicData uri="http://schemas.openxmlformats.org/drawingml/2006/table">
            <a:tbl>
              <a:tblPr firstRow="1" bandRow="1">
                <a:tableStyleId>{5C22544A-7EE6-4342-B048-85BDC9FD1C3A}</a:tableStyleId>
              </a:tblPr>
              <a:tblGrid>
                <a:gridCol w="349858">
                  <a:extLst>
                    <a:ext uri="{9D8B030D-6E8A-4147-A177-3AD203B41FA5}">
                      <a16:colId xmlns:a16="http://schemas.microsoft.com/office/drawing/2014/main" val="1135112971"/>
                    </a:ext>
                  </a:extLst>
                </a:gridCol>
                <a:gridCol w="349858">
                  <a:extLst>
                    <a:ext uri="{9D8B030D-6E8A-4147-A177-3AD203B41FA5}">
                      <a16:colId xmlns:a16="http://schemas.microsoft.com/office/drawing/2014/main" val="879099378"/>
                    </a:ext>
                  </a:extLst>
                </a:gridCol>
                <a:gridCol w="349858">
                  <a:extLst>
                    <a:ext uri="{9D8B030D-6E8A-4147-A177-3AD203B41FA5}">
                      <a16:colId xmlns:a16="http://schemas.microsoft.com/office/drawing/2014/main" val="3960296495"/>
                    </a:ext>
                  </a:extLst>
                </a:gridCol>
                <a:gridCol w="349858">
                  <a:extLst>
                    <a:ext uri="{9D8B030D-6E8A-4147-A177-3AD203B41FA5}">
                      <a16:colId xmlns:a16="http://schemas.microsoft.com/office/drawing/2014/main" val="2781913147"/>
                    </a:ext>
                  </a:extLst>
                </a:gridCol>
                <a:gridCol w="349858">
                  <a:extLst>
                    <a:ext uri="{9D8B030D-6E8A-4147-A177-3AD203B41FA5}">
                      <a16:colId xmlns:a16="http://schemas.microsoft.com/office/drawing/2014/main" val="3674683792"/>
                    </a:ext>
                  </a:extLst>
                </a:gridCol>
                <a:gridCol w="349858">
                  <a:extLst>
                    <a:ext uri="{9D8B030D-6E8A-4147-A177-3AD203B41FA5}">
                      <a16:colId xmlns:a16="http://schemas.microsoft.com/office/drawing/2014/main" val="2510560208"/>
                    </a:ext>
                  </a:extLst>
                </a:gridCol>
              </a:tblGrid>
              <a:tr h="342900">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graphicFrame>
        <p:nvGraphicFramePr>
          <p:cNvPr id="34" name="Table 33"/>
          <p:cNvGraphicFramePr>
            <a:graphicFrameLocks noGrp="1"/>
          </p:cNvGraphicFramePr>
          <p:nvPr>
            <p:extLst/>
          </p:nvPr>
        </p:nvGraphicFramePr>
        <p:xfrm>
          <a:off x="2691542" y="2819797"/>
          <a:ext cx="2677936" cy="342900"/>
        </p:xfrm>
        <a:graphic>
          <a:graphicData uri="http://schemas.openxmlformats.org/drawingml/2006/table">
            <a:tbl>
              <a:tblPr firstRow="1" bandRow="1">
                <a:tableStyleId>{5C22544A-7EE6-4342-B048-85BDC9FD1C3A}</a:tableStyleId>
              </a:tblPr>
              <a:tblGrid>
                <a:gridCol w="334742">
                  <a:extLst>
                    <a:ext uri="{9D8B030D-6E8A-4147-A177-3AD203B41FA5}">
                      <a16:colId xmlns:a16="http://schemas.microsoft.com/office/drawing/2014/main" val="1135112971"/>
                    </a:ext>
                  </a:extLst>
                </a:gridCol>
                <a:gridCol w="334742">
                  <a:extLst>
                    <a:ext uri="{9D8B030D-6E8A-4147-A177-3AD203B41FA5}">
                      <a16:colId xmlns:a16="http://schemas.microsoft.com/office/drawing/2014/main" val="879099378"/>
                    </a:ext>
                  </a:extLst>
                </a:gridCol>
                <a:gridCol w="334742">
                  <a:extLst>
                    <a:ext uri="{9D8B030D-6E8A-4147-A177-3AD203B41FA5}">
                      <a16:colId xmlns:a16="http://schemas.microsoft.com/office/drawing/2014/main" val="3960296495"/>
                    </a:ext>
                  </a:extLst>
                </a:gridCol>
                <a:gridCol w="334742">
                  <a:extLst>
                    <a:ext uri="{9D8B030D-6E8A-4147-A177-3AD203B41FA5}">
                      <a16:colId xmlns:a16="http://schemas.microsoft.com/office/drawing/2014/main" val="2781913147"/>
                    </a:ext>
                  </a:extLst>
                </a:gridCol>
                <a:gridCol w="334742">
                  <a:extLst>
                    <a:ext uri="{9D8B030D-6E8A-4147-A177-3AD203B41FA5}">
                      <a16:colId xmlns:a16="http://schemas.microsoft.com/office/drawing/2014/main" val="3674683792"/>
                    </a:ext>
                  </a:extLst>
                </a:gridCol>
                <a:gridCol w="334742">
                  <a:extLst>
                    <a:ext uri="{9D8B030D-6E8A-4147-A177-3AD203B41FA5}">
                      <a16:colId xmlns:a16="http://schemas.microsoft.com/office/drawing/2014/main" val="2510560208"/>
                    </a:ext>
                  </a:extLst>
                </a:gridCol>
                <a:gridCol w="334742">
                  <a:extLst>
                    <a:ext uri="{9D8B030D-6E8A-4147-A177-3AD203B41FA5}">
                      <a16:colId xmlns:a16="http://schemas.microsoft.com/office/drawing/2014/main" val="3204970333"/>
                    </a:ext>
                  </a:extLst>
                </a:gridCol>
                <a:gridCol w="334742">
                  <a:extLst>
                    <a:ext uri="{9D8B030D-6E8A-4147-A177-3AD203B41FA5}">
                      <a16:colId xmlns:a16="http://schemas.microsoft.com/office/drawing/2014/main" val="4066484759"/>
                    </a:ext>
                  </a:extLst>
                </a:gridCol>
              </a:tblGrid>
              <a:tr h="342900">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tc>
                  <a:txBody>
                    <a:bodyPr/>
                    <a:lstStyle/>
                    <a:p>
                      <a:endParaRPr lang="en-US" sz="100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en-US" sz="1000" dirty="0"/>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51685391"/>
                  </a:ext>
                </a:extLst>
              </a:tr>
            </a:tbl>
          </a:graphicData>
        </a:graphic>
      </p:graphicFrame>
      <p:sp>
        <p:nvSpPr>
          <p:cNvPr id="35" name="SỐ 1"/>
          <p:cNvSpPr/>
          <p:nvPr/>
        </p:nvSpPr>
        <p:spPr>
          <a:xfrm>
            <a:off x="4684826" y="0"/>
            <a:ext cx="342900" cy="357030"/>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9</a:t>
            </a:r>
          </a:p>
        </p:txBody>
      </p:sp>
      <p:sp>
        <p:nvSpPr>
          <p:cNvPr id="12" name="TextBox 11"/>
          <p:cNvSpPr txBox="1"/>
          <p:nvPr/>
        </p:nvSpPr>
        <p:spPr>
          <a:xfrm>
            <a:off x="1455620" y="38321"/>
            <a:ext cx="2121093" cy="300082"/>
          </a:xfrm>
          <a:prstGeom prst="rect">
            <a:avLst/>
          </a:prstGeom>
          <a:noFill/>
        </p:spPr>
        <p:txBody>
          <a:bodyPr wrap="none" rtlCol="0">
            <a:spAutoFit/>
          </a:bodyPr>
          <a:lstStyle/>
          <a:p>
            <a:r>
              <a:rPr lang="en-US" sz="1350" b="1" dirty="0" err="1">
                <a:latin typeface="Times New Roman" panose="02020603050405020304" pitchFamily="18" charset="0"/>
                <a:cs typeface="Times New Roman" panose="02020603050405020304" pitchFamily="18" charset="0"/>
              </a:rPr>
              <a:t>TRÒ</a:t>
            </a:r>
            <a:r>
              <a:rPr lang="en-US" sz="1350" b="1" dirty="0">
                <a:latin typeface="Times New Roman" panose="02020603050405020304" pitchFamily="18" charset="0"/>
                <a:cs typeface="Times New Roman" panose="02020603050405020304" pitchFamily="18" charset="0"/>
              </a:rPr>
              <a:t> </a:t>
            </a:r>
            <a:r>
              <a:rPr lang="en-US" sz="1350" b="1" dirty="0" err="1">
                <a:latin typeface="Times New Roman" panose="02020603050405020304" pitchFamily="18" charset="0"/>
                <a:cs typeface="Times New Roman" panose="02020603050405020304" pitchFamily="18" charset="0"/>
              </a:rPr>
              <a:t>CHƠI</a:t>
            </a:r>
            <a:r>
              <a:rPr lang="en-US" sz="1350" b="1" dirty="0">
                <a:latin typeface="Times New Roman" panose="02020603050405020304" pitchFamily="18" charset="0"/>
                <a:cs typeface="Times New Roman" panose="02020603050405020304" pitchFamily="18" charset="0"/>
              </a:rPr>
              <a:t> </a:t>
            </a:r>
            <a:r>
              <a:rPr lang="en-US" sz="1350" b="1" dirty="0" err="1">
                <a:latin typeface="Times New Roman" panose="02020603050405020304" pitchFamily="18" charset="0"/>
                <a:cs typeface="Times New Roman" panose="02020603050405020304" pitchFamily="18" charset="0"/>
              </a:rPr>
              <a:t>GIẢI</a:t>
            </a:r>
            <a:r>
              <a:rPr lang="en-US" sz="1350" b="1" dirty="0">
                <a:latin typeface="Times New Roman" panose="02020603050405020304" pitchFamily="18" charset="0"/>
                <a:cs typeface="Times New Roman" panose="02020603050405020304" pitchFamily="18" charset="0"/>
              </a:rPr>
              <a:t> Ô </a:t>
            </a:r>
            <a:r>
              <a:rPr lang="en-US" sz="1350" b="1" dirty="0" err="1">
                <a:latin typeface="Times New Roman" panose="02020603050405020304" pitchFamily="18" charset="0"/>
                <a:cs typeface="Times New Roman" panose="02020603050405020304" pitchFamily="18" charset="0"/>
              </a:rPr>
              <a:t>CHỮ</a:t>
            </a:r>
            <a:endParaRPr lang="en-US" sz="1350" b="1" dirty="0">
              <a:latin typeface="Times New Roman" panose="02020603050405020304" pitchFamily="18" charset="0"/>
              <a:cs typeface="Times New Roman" panose="02020603050405020304" pitchFamily="18" charset="0"/>
            </a:endParaRPr>
          </a:p>
        </p:txBody>
      </p:sp>
      <p:pic>
        <p:nvPicPr>
          <p:cNvPr id="43" name="dong h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0" y="38321"/>
            <a:ext cx="2188841" cy="1638591"/>
          </a:xfrm>
          <a:prstGeom prst="rect">
            <a:avLst/>
          </a:prstGeom>
        </p:spPr>
      </p:pic>
      <p:sp>
        <p:nvSpPr>
          <p:cNvPr id="44" name="Oval 43"/>
          <p:cNvSpPr/>
          <p:nvPr/>
        </p:nvSpPr>
        <p:spPr>
          <a:xfrm>
            <a:off x="7748824" y="438150"/>
            <a:ext cx="1125497" cy="102972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0000"/>
                </a:solidFill>
                <a:latin typeface="Times New Roman" panose="02020603050405020304" pitchFamily="18" charset="0"/>
                <a:cs typeface="Times New Roman" panose="02020603050405020304" pitchFamily="18" charset="0"/>
              </a:rPr>
              <a:t>5</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45" name="Oval 44"/>
          <p:cNvSpPr/>
          <p:nvPr/>
        </p:nvSpPr>
        <p:spPr>
          <a:xfrm>
            <a:off x="7748824" y="438150"/>
            <a:ext cx="1125497" cy="102972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Times New Roman" panose="02020603050405020304" pitchFamily="18" charset="0"/>
                <a:cs typeface="Times New Roman" panose="02020603050405020304" pitchFamily="18" charset="0"/>
              </a:rPr>
              <a:t>4</a:t>
            </a:r>
          </a:p>
        </p:txBody>
      </p:sp>
      <p:sp>
        <p:nvSpPr>
          <p:cNvPr id="46" name="Oval 45"/>
          <p:cNvSpPr/>
          <p:nvPr/>
        </p:nvSpPr>
        <p:spPr>
          <a:xfrm>
            <a:off x="7748824" y="438150"/>
            <a:ext cx="1125497" cy="102972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Times New Roman" panose="02020603050405020304" pitchFamily="18" charset="0"/>
                <a:cs typeface="Times New Roman" panose="02020603050405020304" pitchFamily="18" charset="0"/>
              </a:rPr>
              <a:t>3</a:t>
            </a:r>
          </a:p>
        </p:txBody>
      </p:sp>
      <p:sp>
        <p:nvSpPr>
          <p:cNvPr id="47" name="Oval 46"/>
          <p:cNvSpPr/>
          <p:nvPr/>
        </p:nvSpPr>
        <p:spPr>
          <a:xfrm>
            <a:off x="7748824" y="438150"/>
            <a:ext cx="1125497" cy="102972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Times New Roman" panose="02020603050405020304" pitchFamily="18" charset="0"/>
                <a:cs typeface="Times New Roman" panose="02020603050405020304" pitchFamily="18" charset="0"/>
              </a:rPr>
              <a:t>2</a:t>
            </a:r>
          </a:p>
        </p:txBody>
      </p:sp>
      <p:sp>
        <p:nvSpPr>
          <p:cNvPr id="48" name="Oval 47"/>
          <p:cNvSpPr/>
          <p:nvPr/>
        </p:nvSpPr>
        <p:spPr>
          <a:xfrm>
            <a:off x="7748824" y="438150"/>
            <a:ext cx="1125497" cy="102972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Times New Roman" panose="02020603050405020304" pitchFamily="18" charset="0"/>
                <a:cs typeface="Times New Roman" panose="02020603050405020304" pitchFamily="18" charset="0"/>
              </a:rPr>
              <a:t>1</a:t>
            </a:r>
          </a:p>
        </p:txBody>
      </p:sp>
      <p:sp>
        <p:nvSpPr>
          <p:cNvPr id="49" name="Oval 48"/>
          <p:cNvSpPr/>
          <p:nvPr/>
        </p:nvSpPr>
        <p:spPr>
          <a:xfrm>
            <a:off x="7748824" y="438150"/>
            <a:ext cx="1125497" cy="102972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FF00"/>
                </a:solidFill>
                <a:latin typeface="Times New Roman" panose="02020603050405020304" pitchFamily="18" charset="0"/>
                <a:cs typeface="Times New Roman" panose="02020603050405020304" pitchFamily="18" charset="0"/>
              </a:rPr>
              <a:t>HẾT</a:t>
            </a:r>
            <a:r>
              <a:rPr lang="en-US" sz="1600" b="1" dirty="0" smtClean="0">
                <a:solidFill>
                  <a:srgbClr val="FFFF00"/>
                </a:solidFill>
                <a:latin typeface="Times New Roman" panose="02020603050405020304" pitchFamily="18" charset="0"/>
                <a:cs typeface="Times New Roman" panose="02020603050405020304" pitchFamily="18" charset="0"/>
              </a:rPr>
              <a:t> </a:t>
            </a:r>
            <a:r>
              <a:rPr lang="en-US" sz="1600" b="1" dirty="0" err="1" smtClean="0">
                <a:solidFill>
                  <a:srgbClr val="FFFF00"/>
                </a:solidFill>
                <a:latin typeface="Times New Roman" panose="02020603050405020304" pitchFamily="18" charset="0"/>
                <a:cs typeface="Times New Roman" panose="02020603050405020304" pitchFamily="18" charset="0"/>
              </a:rPr>
              <a:t>GIỜ</a:t>
            </a:r>
            <a:endParaRPr lang="en-US" sz="1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0044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2"/>
                                        </p:tgtEl>
                                        <p:attrNameLst>
                                          <p:attrName>fillcolor</p:attrName>
                                        </p:attrNameLst>
                                      </p:cBhvr>
                                      <p:to>
                                        <a:srgbClr val="000000"/>
                                      </p:to>
                                    </p:animClr>
                                    <p:set>
                                      <p:cBhvr>
                                        <p:cTn id="16" dur="500" fill="hold"/>
                                        <p:tgtEl>
                                          <p:spTgt spid="2"/>
                                        </p:tgtEl>
                                        <p:attrNameLst>
                                          <p:attrName>fill.type</p:attrName>
                                        </p:attrNameLst>
                                      </p:cBhvr>
                                      <p:to>
                                        <p:strVal val="solid"/>
                                      </p:to>
                                    </p:set>
                                    <p:set>
                                      <p:cBhvr>
                                        <p:cTn id="17" dur="500" fill="hold"/>
                                        <p:tgtEl>
                                          <p:spTgt spid="2"/>
                                        </p:tgtEl>
                                        <p:attrNameLst>
                                          <p:attrName>fill.on</p:attrName>
                                        </p:attrNameLst>
                                      </p:cBhvr>
                                      <p:to>
                                        <p:strVal val="true"/>
                                      </p:to>
                                    </p:se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42" presetClass="exit" presetSubtype="0" fill="hold" grpId="1" nodeType="clickEffect">
                                  <p:stCondLst>
                                    <p:cond delay="0"/>
                                  </p:stCondLst>
                                  <p:childTnLst>
                                    <p:animEffect transition="out" filter="fade">
                                      <p:cBhvr>
                                        <p:cTn id="28" dur="1000"/>
                                        <p:tgtEl>
                                          <p:spTgt spid="11"/>
                                        </p:tgtEl>
                                      </p:cBhvr>
                                    </p:animEffect>
                                    <p:anim calcmode="lin" valueType="num">
                                      <p:cBhvr>
                                        <p:cTn id="29" dur="1000"/>
                                        <p:tgtEl>
                                          <p:spTgt spid="11"/>
                                        </p:tgtEl>
                                        <p:attrNameLst>
                                          <p:attrName>ppt_x</p:attrName>
                                        </p:attrNameLst>
                                      </p:cBhvr>
                                      <p:tavLst>
                                        <p:tav tm="0">
                                          <p:val>
                                            <p:strVal val="ppt_x"/>
                                          </p:val>
                                        </p:tav>
                                        <p:tav tm="100000">
                                          <p:val>
                                            <p:strVal val="ppt_x"/>
                                          </p:val>
                                        </p:tav>
                                      </p:tavLst>
                                    </p:anim>
                                    <p:anim calcmode="lin" valueType="num">
                                      <p:cBhvr>
                                        <p:cTn id="30" dur="1000"/>
                                        <p:tgtEl>
                                          <p:spTgt spid="11"/>
                                        </p:tgtEl>
                                        <p:attrNameLst>
                                          <p:attrName>ppt_y</p:attrName>
                                        </p:attrNameLst>
                                      </p:cBhvr>
                                      <p:tavLst>
                                        <p:tav tm="0">
                                          <p:val>
                                            <p:strVal val="ppt_y"/>
                                          </p:val>
                                        </p:tav>
                                        <p:tav tm="100000">
                                          <p:val>
                                            <p:strVal val="ppt_y+.1"/>
                                          </p:val>
                                        </p:tav>
                                      </p:tavLst>
                                    </p:anim>
                                    <p:set>
                                      <p:cBhvr>
                                        <p:cTn id="31"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3"/>
                                        </p:tgtEl>
                                        <p:attrNameLst>
                                          <p:attrName>fillcolor</p:attrName>
                                        </p:attrNameLst>
                                      </p:cBhvr>
                                      <p:to>
                                        <a:srgbClr val="000000"/>
                                      </p:to>
                                    </p:animClr>
                                    <p:set>
                                      <p:cBhvr>
                                        <p:cTn id="37" dur="500" fill="hold"/>
                                        <p:tgtEl>
                                          <p:spTgt spid="13"/>
                                        </p:tgtEl>
                                        <p:attrNameLst>
                                          <p:attrName>fill.type</p:attrName>
                                        </p:attrNameLst>
                                      </p:cBhvr>
                                      <p:to>
                                        <p:strVal val="solid"/>
                                      </p:to>
                                    </p:set>
                                    <p:set>
                                      <p:cBhvr>
                                        <p:cTn id="38" dur="500" fill="hold"/>
                                        <p:tgtEl>
                                          <p:spTgt spid="13"/>
                                        </p:tgtEl>
                                        <p:attrNameLst>
                                          <p:attrName>fill.on</p:attrName>
                                        </p:attrNameLst>
                                      </p:cBhvr>
                                      <p:to>
                                        <p:strVal val="true"/>
                                      </p:to>
                                    </p:set>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5"/>
                                        </p:tgtEl>
                                        <p:attrNameLst>
                                          <p:attrName>fillcolor</p:attrName>
                                        </p:attrNameLst>
                                      </p:cBhvr>
                                      <p:to>
                                        <a:srgbClr val="000000"/>
                                      </p:to>
                                    </p:animClr>
                                    <p:set>
                                      <p:cBhvr>
                                        <p:cTn id="58" dur="500" fill="hold"/>
                                        <p:tgtEl>
                                          <p:spTgt spid="15"/>
                                        </p:tgtEl>
                                        <p:attrNameLst>
                                          <p:attrName>fill.type</p:attrName>
                                        </p:attrNameLst>
                                      </p:cBhvr>
                                      <p:to>
                                        <p:strVal val="solid"/>
                                      </p:to>
                                    </p:set>
                                    <p:set>
                                      <p:cBhvr>
                                        <p:cTn id="59" dur="500" fill="hold"/>
                                        <p:tgtEl>
                                          <p:spTgt spid="15"/>
                                        </p:tgtEl>
                                        <p:attrNameLst>
                                          <p:attrName>fill.on</p:attrName>
                                        </p:attrNameLst>
                                      </p:cBhvr>
                                      <p:to>
                                        <p:strVal val="true"/>
                                      </p:to>
                                    </p:set>
                                  </p:child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anim calcmode="lin" valueType="num">
                                      <p:cBhvr>
                                        <p:cTn id="64" dur="500" fill="hold"/>
                                        <p:tgtEl>
                                          <p:spTgt spid="16"/>
                                        </p:tgtEl>
                                        <p:attrNameLst>
                                          <p:attrName>ppt_x</p:attrName>
                                        </p:attrNameLst>
                                      </p:cBhvr>
                                      <p:tavLst>
                                        <p:tav tm="0">
                                          <p:val>
                                            <p:strVal val="#ppt_x"/>
                                          </p:val>
                                        </p:tav>
                                        <p:tav tm="100000">
                                          <p:val>
                                            <p:strVal val="#ppt_x"/>
                                          </p:val>
                                        </p:tav>
                                      </p:tavLst>
                                    </p:anim>
                                    <p:anim calcmode="lin" valueType="num">
                                      <p:cBhvr>
                                        <p:cTn id="65"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1" nodeType="clickEffect">
                                  <p:stCondLst>
                                    <p:cond delay="0"/>
                                  </p:stCondLst>
                                  <p:childTnLst>
                                    <p:animEffect transition="out" filter="fade">
                                      <p:cBhvr>
                                        <p:cTn id="70" dur="1000"/>
                                        <p:tgtEl>
                                          <p:spTgt spid="16"/>
                                        </p:tgtEl>
                                      </p:cBhvr>
                                    </p:animEffect>
                                    <p:anim calcmode="lin" valueType="num">
                                      <p:cBhvr>
                                        <p:cTn id="71" dur="1000"/>
                                        <p:tgtEl>
                                          <p:spTgt spid="16"/>
                                        </p:tgtEl>
                                        <p:attrNameLst>
                                          <p:attrName>ppt_x</p:attrName>
                                        </p:attrNameLst>
                                      </p:cBhvr>
                                      <p:tavLst>
                                        <p:tav tm="0">
                                          <p:val>
                                            <p:strVal val="ppt_x"/>
                                          </p:val>
                                        </p:tav>
                                        <p:tav tm="100000">
                                          <p:val>
                                            <p:strVal val="ppt_x"/>
                                          </p:val>
                                        </p:tav>
                                      </p:tavLst>
                                    </p:anim>
                                    <p:anim calcmode="lin" valueType="num">
                                      <p:cBhvr>
                                        <p:cTn id="72" dur="1000"/>
                                        <p:tgtEl>
                                          <p:spTgt spid="16"/>
                                        </p:tgtEl>
                                        <p:attrNameLst>
                                          <p:attrName>ppt_y</p:attrName>
                                        </p:attrNameLst>
                                      </p:cBhvr>
                                      <p:tavLst>
                                        <p:tav tm="0">
                                          <p:val>
                                            <p:strVal val="ppt_y"/>
                                          </p:val>
                                        </p:tav>
                                        <p:tav tm="100000">
                                          <p:val>
                                            <p:strVal val="ppt_y+.1"/>
                                          </p:val>
                                        </p:tav>
                                      </p:tavLst>
                                    </p:anim>
                                    <p:set>
                                      <p:cBhvr>
                                        <p:cTn id="7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7"/>
                                        </p:tgtEl>
                                        <p:attrNameLst>
                                          <p:attrName>fillcolor</p:attrName>
                                        </p:attrNameLst>
                                      </p:cBhvr>
                                      <p:to>
                                        <a:srgbClr val="000000"/>
                                      </p:to>
                                    </p:animClr>
                                    <p:set>
                                      <p:cBhvr>
                                        <p:cTn id="79" dur="500" fill="hold"/>
                                        <p:tgtEl>
                                          <p:spTgt spid="17"/>
                                        </p:tgtEl>
                                        <p:attrNameLst>
                                          <p:attrName>fill.type</p:attrName>
                                        </p:attrNameLst>
                                      </p:cBhvr>
                                      <p:to>
                                        <p:strVal val="solid"/>
                                      </p:to>
                                    </p:set>
                                    <p:set>
                                      <p:cBhvr>
                                        <p:cTn id="80" dur="500" fill="hold"/>
                                        <p:tgtEl>
                                          <p:spTgt spid="17"/>
                                        </p:tgtEl>
                                        <p:attrNameLst>
                                          <p:attrName>fill.on</p:attrName>
                                        </p:attrNameLst>
                                      </p:cBhvr>
                                      <p:to>
                                        <p:strVal val="true"/>
                                      </p:to>
                                    </p:set>
                                  </p:childTnLst>
                                </p:cTn>
                              </p:par>
                            </p:childTnLst>
                          </p:cTn>
                        </p:par>
                        <p:par>
                          <p:cTn id="81" fill="hold">
                            <p:stCondLst>
                              <p:cond delay="500"/>
                            </p:stCondLst>
                            <p:childTnLst>
                              <p:par>
                                <p:cTn id="82" presetID="42" presetClass="entr" presetSubtype="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anim calcmode="lin" valueType="num">
                                      <p:cBhvr>
                                        <p:cTn id="85" dur="500" fill="hold"/>
                                        <p:tgtEl>
                                          <p:spTgt spid="18"/>
                                        </p:tgtEl>
                                        <p:attrNameLst>
                                          <p:attrName>ppt_x</p:attrName>
                                        </p:attrNameLst>
                                      </p:cBhvr>
                                      <p:tavLst>
                                        <p:tav tm="0">
                                          <p:val>
                                            <p:strVal val="#ppt_x"/>
                                          </p:val>
                                        </p:tav>
                                        <p:tav tm="100000">
                                          <p:val>
                                            <p:strVal val="#ppt_x"/>
                                          </p:val>
                                        </p:tav>
                                      </p:tavLst>
                                    </p:anim>
                                    <p:anim calcmode="lin" valueType="num">
                                      <p:cBhvr>
                                        <p:cTn id="86"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18"/>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grpId="1" nodeType="clickEffect">
                                  <p:stCondLst>
                                    <p:cond delay="0"/>
                                  </p:stCondLst>
                                  <p:childTnLst>
                                    <p:animEffect transition="out" filter="fade">
                                      <p:cBhvr>
                                        <p:cTn id="91" dur="1000"/>
                                        <p:tgtEl>
                                          <p:spTgt spid="18"/>
                                        </p:tgtEl>
                                      </p:cBhvr>
                                    </p:animEffect>
                                    <p:anim calcmode="lin" valueType="num">
                                      <p:cBhvr>
                                        <p:cTn id="92" dur="1000"/>
                                        <p:tgtEl>
                                          <p:spTgt spid="18"/>
                                        </p:tgtEl>
                                        <p:attrNameLst>
                                          <p:attrName>ppt_x</p:attrName>
                                        </p:attrNameLst>
                                      </p:cBhvr>
                                      <p:tavLst>
                                        <p:tav tm="0">
                                          <p:val>
                                            <p:strVal val="ppt_x"/>
                                          </p:val>
                                        </p:tav>
                                        <p:tav tm="100000">
                                          <p:val>
                                            <p:strVal val="ppt_x"/>
                                          </p:val>
                                        </p:tav>
                                      </p:tavLst>
                                    </p:anim>
                                    <p:anim calcmode="lin" valueType="num">
                                      <p:cBhvr>
                                        <p:cTn id="93" dur="1000"/>
                                        <p:tgtEl>
                                          <p:spTgt spid="18"/>
                                        </p:tgtEl>
                                        <p:attrNameLst>
                                          <p:attrName>ppt_y</p:attrName>
                                        </p:attrNameLst>
                                      </p:cBhvr>
                                      <p:tavLst>
                                        <p:tav tm="0">
                                          <p:val>
                                            <p:strVal val="ppt_y"/>
                                          </p:val>
                                        </p:tav>
                                        <p:tav tm="100000">
                                          <p:val>
                                            <p:strVal val="ppt_y+.1"/>
                                          </p:val>
                                        </p:tav>
                                      </p:tavLst>
                                    </p:anim>
                                    <p:set>
                                      <p:cBhvr>
                                        <p:cTn id="94"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500" fill="hold"/>
                                        <p:tgtEl>
                                          <p:spTgt spid="19"/>
                                        </p:tgtEl>
                                        <p:attrNameLst>
                                          <p:attrName>fillcolor</p:attrName>
                                        </p:attrNameLst>
                                      </p:cBhvr>
                                      <p:to>
                                        <a:srgbClr val="000000"/>
                                      </p:to>
                                    </p:animClr>
                                    <p:set>
                                      <p:cBhvr>
                                        <p:cTn id="100" dur="500" fill="hold"/>
                                        <p:tgtEl>
                                          <p:spTgt spid="19"/>
                                        </p:tgtEl>
                                        <p:attrNameLst>
                                          <p:attrName>fill.type</p:attrName>
                                        </p:attrNameLst>
                                      </p:cBhvr>
                                      <p:to>
                                        <p:strVal val="solid"/>
                                      </p:to>
                                    </p:set>
                                    <p:set>
                                      <p:cBhvr>
                                        <p:cTn id="101" dur="500" fill="hold"/>
                                        <p:tgtEl>
                                          <p:spTgt spid="19"/>
                                        </p:tgtEl>
                                        <p:attrNameLst>
                                          <p:attrName>fill.on</p:attrName>
                                        </p:attrNameLst>
                                      </p:cBhvr>
                                      <p:to>
                                        <p:strVal val="true"/>
                                      </p:to>
                                    </p:set>
                                  </p:childTnLst>
                                </p:cTn>
                              </p:par>
                            </p:childTnLst>
                          </p:cTn>
                        </p:par>
                        <p:par>
                          <p:cTn id="102" fill="hold">
                            <p:stCondLst>
                              <p:cond delay="500"/>
                            </p:stCondLst>
                            <p:childTnLst>
                              <p:par>
                                <p:cTn id="103" presetID="42" presetClass="entr" presetSubtype="0" fill="hold" grpId="0" nodeType="after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500"/>
                                        <p:tgtEl>
                                          <p:spTgt spid="20"/>
                                        </p:tgtEl>
                                      </p:cBhvr>
                                    </p:animEffect>
                                    <p:anim calcmode="lin" valueType="num">
                                      <p:cBhvr>
                                        <p:cTn id="106" dur="500" fill="hold"/>
                                        <p:tgtEl>
                                          <p:spTgt spid="20"/>
                                        </p:tgtEl>
                                        <p:attrNameLst>
                                          <p:attrName>ppt_x</p:attrName>
                                        </p:attrNameLst>
                                      </p:cBhvr>
                                      <p:tavLst>
                                        <p:tav tm="0">
                                          <p:val>
                                            <p:strVal val="#ppt_x"/>
                                          </p:val>
                                        </p:tav>
                                        <p:tav tm="100000">
                                          <p:val>
                                            <p:strVal val="#ppt_x"/>
                                          </p:val>
                                        </p:tav>
                                      </p:tavLst>
                                    </p:anim>
                                    <p:anim calcmode="lin" valueType="num">
                                      <p:cBhvr>
                                        <p:cTn id="107"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3"/>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9"/>
                  </p:tgtEl>
                </p:cond>
              </p:nextCondLst>
            </p:seq>
            <p:seq concurrent="1" nextAc="seek">
              <p:cTn id="108" restart="whenNotActive" fill="hold" evtFilter="cancelBubble" nodeType="interactiveSeq">
                <p:stCondLst>
                  <p:cond evt="onClick" delay="0">
                    <p:tgtEl>
                      <p:spTgt spid="20"/>
                    </p:tgtEl>
                  </p:cond>
                </p:stCondLst>
                <p:endSync evt="end" delay="0">
                  <p:rtn val="all"/>
                </p:endSync>
                <p:childTnLst>
                  <p:par>
                    <p:cTn id="109" fill="hold">
                      <p:stCondLst>
                        <p:cond delay="0"/>
                      </p:stCondLst>
                      <p:childTnLst>
                        <p:par>
                          <p:cTn id="110" fill="hold">
                            <p:stCondLst>
                              <p:cond delay="0"/>
                            </p:stCondLst>
                            <p:childTnLst>
                              <p:par>
                                <p:cTn id="111" presetID="42" presetClass="exit" presetSubtype="0" fill="hold" grpId="1" nodeType="clickEffect">
                                  <p:stCondLst>
                                    <p:cond delay="0"/>
                                  </p:stCondLst>
                                  <p:childTnLst>
                                    <p:animEffect transition="out" filter="fade">
                                      <p:cBhvr>
                                        <p:cTn id="112" dur="1000"/>
                                        <p:tgtEl>
                                          <p:spTgt spid="20"/>
                                        </p:tgtEl>
                                      </p:cBhvr>
                                    </p:animEffect>
                                    <p:anim calcmode="lin" valueType="num">
                                      <p:cBhvr>
                                        <p:cTn id="113" dur="1000"/>
                                        <p:tgtEl>
                                          <p:spTgt spid="20"/>
                                        </p:tgtEl>
                                        <p:attrNameLst>
                                          <p:attrName>ppt_x</p:attrName>
                                        </p:attrNameLst>
                                      </p:cBhvr>
                                      <p:tavLst>
                                        <p:tav tm="0">
                                          <p:val>
                                            <p:strVal val="ppt_x"/>
                                          </p:val>
                                        </p:tav>
                                        <p:tav tm="100000">
                                          <p:val>
                                            <p:strVal val="ppt_x"/>
                                          </p:val>
                                        </p:tav>
                                      </p:tavLst>
                                    </p:anim>
                                    <p:anim calcmode="lin" valueType="num">
                                      <p:cBhvr>
                                        <p:cTn id="114" dur="1000"/>
                                        <p:tgtEl>
                                          <p:spTgt spid="20"/>
                                        </p:tgtEl>
                                        <p:attrNameLst>
                                          <p:attrName>ppt_y</p:attrName>
                                        </p:attrNameLst>
                                      </p:cBhvr>
                                      <p:tavLst>
                                        <p:tav tm="0">
                                          <p:val>
                                            <p:strVal val="ppt_y"/>
                                          </p:val>
                                        </p:tav>
                                        <p:tav tm="100000">
                                          <p:val>
                                            <p:strVal val="ppt_y+.1"/>
                                          </p:val>
                                        </p:tav>
                                      </p:tavLst>
                                    </p:anim>
                                    <p:set>
                                      <p:cBhvr>
                                        <p:cTn id="115"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0"/>
                  </p:tgtEl>
                </p:cond>
              </p:nextCondLst>
            </p:seq>
            <p:seq concurrent="1" nextAc="seek">
              <p:cTn id="116" restart="whenNotActive" fill="hold" evtFilter="cancelBubble" nodeType="interactiveSeq">
                <p:stCondLst>
                  <p:cond evt="onClick" delay="0">
                    <p:tgtEl>
                      <p:spTgt spid="21"/>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fill="hold" nodeType="clickEffect">
                                  <p:stCondLst>
                                    <p:cond delay="0"/>
                                  </p:stCondLst>
                                  <p:childTnLst>
                                    <p:animClr clrSpc="rgb" dir="cw">
                                      <p:cBhvr>
                                        <p:cTn id="120" dur="500" fill="hold"/>
                                        <p:tgtEl>
                                          <p:spTgt spid="21"/>
                                        </p:tgtEl>
                                        <p:attrNameLst>
                                          <p:attrName>fillcolor</p:attrName>
                                        </p:attrNameLst>
                                      </p:cBhvr>
                                      <p:to>
                                        <a:srgbClr val="000000"/>
                                      </p:to>
                                    </p:animClr>
                                    <p:set>
                                      <p:cBhvr>
                                        <p:cTn id="121" dur="500" fill="hold"/>
                                        <p:tgtEl>
                                          <p:spTgt spid="21"/>
                                        </p:tgtEl>
                                        <p:attrNameLst>
                                          <p:attrName>fill.type</p:attrName>
                                        </p:attrNameLst>
                                      </p:cBhvr>
                                      <p:to>
                                        <p:strVal val="solid"/>
                                      </p:to>
                                    </p:set>
                                    <p:set>
                                      <p:cBhvr>
                                        <p:cTn id="122" dur="500" fill="hold"/>
                                        <p:tgtEl>
                                          <p:spTgt spid="21"/>
                                        </p:tgtEl>
                                        <p:attrNameLst>
                                          <p:attrName>fill.on</p:attrName>
                                        </p:attrNameLst>
                                      </p:cBhvr>
                                      <p:to>
                                        <p:strVal val="true"/>
                                      </p:to>
                                    </p:set>
                                  </p:childTnLst>
                                </p:cTn>
                              </p:par>
                            </p:childTnLst>
                          </p:cTn>
                        </p:par>
                        <p:par>
                          <p:cTn id="123" fill="hold">
                            <p:stCondLst>
                              <p:cond delay="500"/>
                            </p:stCondLst>
                            <p:childTnLst>
                              <p:par>
                                <p:cTn id="124" presetID="42" presetClass="entr" presetSubtype="0" fill="hold" grpId="0" nodeType="after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fade">
                                      <p:cBhvr>
                                        <p:cTn id="126" dur="500"/>
                                        <p:tgtEl>
                                          <p:spTgt spid="22"/>
                                        </p:tgtEl>
                                      </p:cBhvr>
                                    </p:animEffect>
                                    <p:anim calcmode="lin" valueType="num">
                                      <p:cBhvr>
                                        <p:cTn id="127" dur="500" fill="hold"/>
                                        <p:tgtEl>
                                          <p:spTgt spid="22"/>
                                        </p:tgtEl>
                                        <p:attrNameLst>
                                          <p:attrName>ppt_x</p:attrName>
                                        </p:attrNameLst>
                                      </p:cBhvr>
                                      <p:tavLst>
                                        <p:tav tm="0">
                                          <p:val>
                                            <p:strVal val="#ppt_x"/>
                                          </p:val>
                                        </p:tav>
                                        <p:tav tm="100000">
                                          <p:val>
                                            <p:strVal val="#ppt_x"/>
                                          </p:val>
                                        </p:tav>
                                      </p:tavLst>
                                    </p:anim>
                                    <p:anim calcmode="lin" valueType="num">
                                      <p:cBhvr>
                                        <p:cTn id="128"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4"/>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1"/>
                  </p:tgtEl>
                </p:cond>
              </p:nextCondLst>
            </p:seq>
            <p:seq concurrent="1" nextAc="seek">
              <p:cTn id="129" restart="whenNotActive" fill="hold" evtFilter="cancelBubble" nodeType="interactiveSeq">
                <p:stCondLst>
                  <p:cond evt="onClick" delay="0">
                    <p:tgtEl>
                      <p:spTgt spid="22"/>
                    </p:tgtEl>
                  </p:cond>
                </p:stCondLst>
                <p:endSync evt="end" delay="0">
                  <p:rtn val="all"/>
                </p:endSync>
                <p:childTnLst>
                  <p:par>
                    <p:cTn id="130" fill="hold">
                      <p:stCondLst>
                        <p:cond delay="0"/>
                      </p:stCondLst>
                      <p:childTnLst>
                        <p:par>
                          <p:cTn id="131" fill="hold">
                            <p:stCondLst>
                              <p:cond delay="0"/>
                            </p:stCondLst>
                            <p:childTnLst>
                              <p:par>
                                <p:cTn id="132" presetID="42" presetClass="exit" presetSubtype="0" fill="hold" grpId="1" nodeType="clickEffect">
                                  <p:stCondLst>
                                    <p:cond delay="0"/>
                                  </p:stCondLst>
                                  <p:childTnLst>
                                    <p:animEffect transition="out" filter="fade">
                                      <p:cBhvr>
                                        <p:cTn id="133" dur="1000"/>
                                        <p:tgtEl>
                                          <p:spTgt spid="22"/>
                                        </p:tgtEl>
                                      </p:cBhvr>
                                    </p:animEffect>
                                    <p:anim calcmode="lin" valueType="num">
                                      <p:cBhvr>
                                        <p:cTn id="134" dur="1000"/>
                                        <p:tgtEl>
                                          <p:spTgt spid="22"/>
                                        </p:tgtEl>
                                        <p:attrNameLst>
                                          <p:attrName>ppt_x</p:attrName>
                                        </p:attrNameLst>
                                      </p:cBhvr>
                                      <p:tavLst>
                                        <p:tav tm="0">
                                          <p:val>
                                            <p:strVal val="ppt_x"/>
                                          </p:val>
                                        </p:tav>
                                        <p:tav tm="100000">
                                          <p:val>
                                            <p:strVal val="ppt_x"/>
                                          </p:val>
                                        </p:tav>
                                      </p:tavLst>
                                    </p:anim>
                                    <p:anim calcmode="lin" valueType="num">
                                      <p:cBhvr>
                                        <p:cTn id="135" dur="1000"/>
                                        <p:tgtEl>
                                          <p:spTgt spid="22"/>
                                        </p:tgtEl>
                                        <p:attrNameLst>
                                          <p:attrName>ppt_y</p:attrName>
                                        </p:attrNameLst>
                                      </p:cBhvr>
                                      <p:tavLst>
                                        <p:tav tm="0">
                                          <p:val>
                                            <p:strVal val="ppt_y"/>
                                          </p:val>
                                        </p:tav>
                                        <p:tav tm="100000">
                                          <p:val>
                                            <p:strVal val="ppt_y+.1"/>
                                          </p:val>
                                        </p:tav>
                                      </p:tavLst>
                                    </p:anim>
                                    <p:set>
                                      <p:cBhvr>
                                        <p:cTn id="136"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2"/>
                  </p:tgtEl>
                </p:cond>
              </p:nextCondLst>
            </p:seq>
            <p:seq concurrent="1" nextAc="seek">
              <p:cTn id="137" restart="whenNotActive" fill="hold" evtFilter="cancelBubble" nodeType="interactiveSeq">
                <p:stCondLst>
                  <p:cond evt="onClick" delay="0">
                    <p:tgtEl>
                      <p:spTgt spid="23"/>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fill="hold" nodeType="clickEffect">
                                  <p:stCondLst>
                                    <p:cond delay="0"/>
                                  </p:stCondLst>
                                  <p:childTnLst>
                                    <p:animClr clrSpc="rgb" dir="cw">
                                      <p:cBhvr>
                                        <p:cTn id="141" dur="500" fill="hold"/>
                                        <p:tgtEl>
                                          <p:spTgt spid="23"/>
                                        </p:tgtEl>
                                        <p:attrNameLst>
                                          <p:attrName>fillcolor</p:attrName>
                                        </p:attrNameLst>
                                      </p:cBhvr>
                                      <p:to>
                                        <a:srgbClr val="000000"/>
                                      </p:to>
                                    </p:animClr>
                                    <p:set>
                                      <p:cBhvr>
                                        <p:cTn id="142" dur="500" fill="hold"/>
                                        <p:tgtEl>
                                          <p:spTgt spid="23"/>
                                        </p:tgtEl>
                                        <p:attrNameLst>
                                          <p:attrName>fill.type</p:attrName>
                                        </p:attrNameLst>
                                      </p:cBhvr>
                                      <p:to>
                                        <p:strVal val="solid"/>
                                      </p:to>
                                    </p:set>
                                    <p:set>
                                      <p:cBhvr>
                                        <p:cTn id="143" dur="500" fill="hold"/>
                                        <p:tgtEl>
                                          <p:spTgt spid="23"/>
                                        </p:tgtEl>
                                        <p:attrNameLst>
                                          <p:attrName>fill.on</p:attrName>
                                        </p:attrNameLst>
                                      </p:cBhvr>
                                      <p:to>
                                        <p:strVal val="true"/>
                                      </p:to>
                                    </p:set>
                                  </p:childTnLst>
                                </p:cTn>
                              </p:par>
                            </p:childTnLst>
                          </p:cTn>
                        </p:par>
                        <p:par>
                          <p:cTn id="144" fill="hold">
                            <p:stCondLst>
                              <p:cond delay="500"/>
                            </p:stCondLst>
                            <p:childTnLst>
                              <p:par>
                                <p:cTn id="145" presetID="42" presetClass="entr" presetSubtype="0" fill="hold" grpId="0" nodeType="afterEffect">
                                  <p:stCondLst>
                                    <p:cond delay="0"/>
                                  </p:stCondLst>
                                  <p:childTnLst>
                                    <p:set>
                                      <p:cBhvr>
                                        <p:cTn id="146" dur="1" fill="hold">
                                          <p:stCondLst>
                                            <p:cond delay="0"/>
                                          </p:stCondLst>
                                        </p:cTn>
                                        <p:tgtEl>
                                          <p:spTgt spid="24"/>
                                        </p:tgtEl>
                                        <p:attrNameLst>
                                          <p:attrName>style.visibility</p:attrName>
                                        </p:attrNameLst>
                                      </p:cBhvr>
                                      <p:to>
                                        <p:strVal val="visible"/>
                                      </p:to>
                                    </p:set>
                                    <p:animEffect transition="in" filter="fade">
                                      <p:cBhvr>
                                        <p:cTn id="147" dur="500"/>
                                        <p:tgtEl>
                                          <p:spTgt spid="24"/>
                                        </p:tgtEl>
                                      </p:cBhvr>
                                    </p:animEffect>
                                    <p:anim calcmode="lin" valueType="num">
                                      <p:cBhvr>
                                        <p:cTn id="148" dur="500" fill="hold"/>
                                        <p:tgtEl>
                                          <p:spTgt spid="24"/>
                                        </p:tgtEl>
                                        <p:attrNameLst>
                                          <p:attrName>ppt_x</p:attrName>
                                        </p:attrNameLst>
                                      </p:cBhvr>
                                      <p:tavLst>
                                        <p:tav tm="0">
                                          <p:val>
                                            <p:strVal val="#ppt_x"/>
                                          </p:val>
                                        </p:tav>
                                        <p:tav tm="100000">
                                          <p:val>
                                            <p:strVal val="#ppt_x"/>
                                          </p:val>
                                        </p:tav>
                                      </p:tavLst>
                                    </p:anim>
                                    <p:anim calcmode="lin" valueType="num">
                                      <p:cBhvr>
                                        <p:cTn id="149" dur="5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5"/>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3"/>
                  </p:tgtEl>
                </p:cond>
              </p:nextCondLst>
            </p:seq>
            <p:seq concurrent="1" nextAc="seek">
              <p:cTn id="150" restart="whenNotActive" fill="hold" evtFilter="cancelBubble" nodeType="interactiveSeq">
                <p:stCondLst>
                  <p:cond evt="onClick" delay="0">
                    <p:tgtEl>
                      <p:spTgt spid="24"/>
                    </p:tgtEl>
                  </p:cond>
                </p:stCondLst>
                <p:endSync evt="end" delay="0">
                  <p:rtn val="all"/>
                </p:endSync>
                <p:childTnLst>
                  <p:par>
                    <p:cTn id="151" fill="hold">
                      <p:stCondLst>
                        <p:cond delay="0"/>
                      </p:stCondLst>
                      <p:childTnLst>
                        <p:par>
                          <p:cTn id="152" fill="hold">
                            <p:stCondLst>
                              <p:cond delay="0"/>
                            </p:stCondLst>
                            <p:childTnLst>
                              <p:par>
                                <p:cTn id="153" presetID="42" presetClass="exit" presetSubtype="0" fill="hold" grpId="1" nodeType="clickEffect">
                                  <p:stCondLst>
                                    <p:cond delay="0"/>
                                  </p:stCondLst>
                                  <p:childTnLst>
                                    <p:animEffect transition="out" filter="fade">
                                      <p:cBhvr>
                                        <p:cTn id="154" dur="1000"/>
                                        <p:tgtEl>
                                          <p:spTgt spid="24"/>
                                        </p:tgtEl>
                                      </p:cBhvr>
                                    </p:animEffect>
                                    <p:anim calcmode="lin" valueType="num">
                                      <p:cBhvr>
                                        <p:cTn id="155" dur="1000"/>
                                        <p:tgtEl>
                                          <p:spTgt spid="24"/>
                                        </p:tgtEl>
                                        <p:attrNameLst>
                                          <p:attrName>ppt_x</p:attrName>
                                        </p:attrNameLst>
                                      </p:cBhvr>
                                      <p:tavLst>
                                        <p:tav tm="0">
                                          <p:val>
                                            <p:strVal val="ppt_x"/>
                                          </p:val>
                                        </p:tav>
                                        <p:tav tm="100000">
                                          <p:val>
                                            <p:strVal val="ppt_x"/>
                                          </p:val>
                                        </p:tav>
                                      </p:tavLst>
                                    </p:anim>
                                    <p:anim calcmode="lin" valueType="num">
                                      <p:cBhvr>
                                        <p:cTn id="156" dur="1000"/>
                                        <p:tgtEl>
                                          <p:spTgt spid="24"/>
                                        </p:tgtEl>
                                        <p:attrNameLst>
                                          <p:attrName>ppt_y</p:attrName>
                                        </p:attrNameLst>
                                      </p:cBhvr>
                                      <p:tavLst>
                                        <p:tav tm="0">
                                          <p:val>
                                            <p:strVal val="ppt_y"/>
                                          </p:val>
                                        </p:tav>
                                        <p:tav tm="100000">
                                          <p:val>
                                            <p:strVal val="ppt_y+.1"/>
                                          </p:val>
                                        </p:tav>
                                      </p:tavLst>
                                    </p:anim>
                                    <p:set>
                                      <p:cBhvr>
                                        <p:cTn id="157"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53"/>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4"/>
                  </p:tgtEl>
                </p:cond>
              </p:nextCondLst>
            </p:seq>
            <p:seq concurrent="1" nextAc="seek">
              <p:cTn id="158" restart="whenNotActive" fill="hold" evtFilter="cancelBubble" nodeType="interactiveSeq">
                <p:stCondLst>
                  <p:cond evt="onClick" delay="0">
                    <p:tgtEl>
                      <p:spTgt spid="2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5"/>
                                        </p:tgtEl>
                                        <p:attrNameLst>
                                          <p:attrName>fillcolor</p:attrName>
                                        </p:attrNameLst>
                                      </p:cBhvr>
                                      <p:to>
                                        <a:srgbClr val="000000"/>
                                      </p:to>
                                    </p:animClr>
                                    <p:set>
                                      <p:cBhvr>
                                        <p:cTn id="163" dur="500" fill="hold"/>
                                        <p:tgtEl>
                                          <p:spTgt spid="25"/>
                                        </p:tgtEl>
                                        <p:attrNameLst>
                                          <p:attrName>fill.type</p:attrName>
                                        </p:attrNameLst>
                                      </p:cBhvr>
                                      <p:to>
                                        <p:strVal val="solid"/>
                                      </p:to>
                                    </p:set>
                                    <p:set>
                                      <p:cBhvr>
                                        <p:cTn id="164" dur="500" fill="hold"/>
                                        <p:tgtEl>
                                          <p:spTgt spid="25"/>
                                        </p:tgtEl>
                                        <p:attrNameLst>
                                          <p:attrName>fill.on</p:attrName>
                                        </p:attrNameLst>
                                      </p:cBhvr>
                                      <p:to>
                                        <p:strVal val="true"/>
                                      </p:to>
                                    </p:set>
                                  </p:childTnLst>
                                </p:cTn>
                              </p:par>
                            </p:childTnLst>
                          </p:cTn>
                        </p:par>
                        <p:par>
                          <p:cTn id="165" fill="hold">
                            <p:stCondLst>
                              <p:cond delay="500"/>
                            </p:stCondLst>
                            <p:childTnLst>
                              <p:par>
                                <p:cTn id="166" presetID="42" presetClass="entr" presetSubtype="0" fill="hold" grpId="0" nodeType="afterEffect">
                                  <p:stCondLst>
                                    <p:cond delay="0"/>
                                  </p:stCondLst>
                                  <p:childTnLst>
                                    <p:set>
                                      <p:cBhvr>
                                        <p:cTn id="167" dur="1" fill="hold">
                                          <p:stCondLst>
                                            <p:cond delay="0"/>
                                          </p:stCondLst>
                                        </p:cTn>
                                        <p:tgtEl>
                                          <p:spTgt spid="26"/>
                                        </p:tgtEl>
                                        <p:attrNameLst>
                                          <p:attrName>style.visibility</p:attrName>
                                        </p:attrNameLst>
                                      </p:cBhvr>
                                      <p:to>
                                        <p:strVal val="visible"/>
                                      </p:to>
                                    </p:set>
                                    <p:animEffect transition="in" filter="fade">
                                      <p:cBhvr>
                                        <p:cTn id="168" dur="500"/>
                                        <p:tgtEl>
                                          <p:spTgt spid="26"/>
                                        </p:tgtEl>
                                      </p:cBhvr>
                                    </p:animEffect>
                                    <p:anim calcmode="lin" valueType="num">
                                      <p:cBhvr>
                                        <p:cTn id="169" dur="500" fill="hold"/>
                                        <p:tgtEl>
                                          <p:spTgt spid="26"/>
                                        </p:tgtEl>
                                        <p:attrNameLst>
                                          <p:attrName>ppt_x</p:attrName>
                                        </p:attrNameLst>
                                      </p:cBhvr>
                                      <p:tavLst>
                                        <p:tav tm="0">
                                          <p:val>
                                            <p:strVal val="#ppt_x"/>
                                          </p:val>
                                        </p:tav>
                                        <p:tav tm="100000">
                                          <p:val>
                                            <p:strVal val="#ppt_x"/>
                                          </p:val>
                                        </p:tav>
                                      </p:tavLst>
                                    </p:anim>
                                    <p:anim calcmode="lin" valueType="num">
                                      <p:cBhvr>
                                        <p:cTn id="170"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6"/>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5"/>
                  </p:tgtEl>
                </p:cond>
              </p:nextCondLst>
            </p:seq>
            <p:seq concurrent="1" nextAc="seek">
              <p:cTn id="171" restart="whenNotActive" fill="hold" evtFilter="cancelBubble" nodeType="interactiveSeq">
                <p:stCondLst>
                  <p:cond evt="onClick" delay="0">
                    <p:tgtEl>
                      <p:spTgt spid="26"/>
                    </p:tgtEl>
                  </p:cond>
                </p:stCondLst>
                <p:endSync evt="end" delay="0">
                  <p:rtn val="all"/>
                </p:endSync>
                <p:childTnLst>
                  <p:par>
                    <p:cTn id="172" fill="hold">
                      <p:stCondLst>
                        <p:cond delay="0"/>
                      </p:stCondLst>
                      <p:childTnLst>
                        <p:par>
                          <p:cTn id="173" fill="hold">
                            <p:stCondLst>
                              <p:cond delay="0"/>
                            </p:stCondLst>
                            <p:childTnLst>
                              <p:par>
                                <p:cTn id="174" presetID="42" presetClass="exit" presetSubtype="0" fill="hold" grpId="1" nodeType="clickEffect">
                                  <p:stCondLst>
                                    <p:cond delay="0"/>
                                  </p:stCondLst>
                                  <p:childTnLst>
                                    <p:animEffect transition="out" filter="fade">
                                      <p:cBhvr>
                                        <p:cTn id="175" dur="1000"/>
                                        <p:tgtEl>
                                          <p:spTgt spid="26"/>
                                        </p:tgtEl>
                                      </p:cBhvr>
                                    </p:animEffect>
                                    <p:anim calcmode="lin" valueType="num">
                                      <p:cBhvr>
                                        <p:cTn id="176" dur="1000"/>
                                        <p:tgtEl>
                                          <p:spTgt spid="26"/>
                                        </p:tgtEl>
                                        <p:attrNameLst>
                                          <p:attrName>ppt_x</p:attrName>
                                        </p:attrNameLst>
                                      </p:cBhvr>
                                      <p:tavLst>
                                        <p:tav tm="0">
                                          <p:val>
                                            <p:strVal val="ppt_x"/>
                                          </p:val>
                                        </p:tav>
                                        <p:tav tm="100000">
                                          <p:val>
                                            <p:strVal val="ppt_x"/>
                                          </p:val>
                                        </p:tav>
                                      </p:tavLst>
                                    </p:anim>
                                    <p:anim calcmode="lin" valueType="num">
                                      <p:cBhvr>
                                        <p:cTn id="177" dur="1000"/>
                                        <p:tgtEl>
                                          <p:spTgt spid="26"/>
                                        </p:tgtEl>
                                        <p:attrNameLst>
                                          <p:attrName>ppt_y</p:attrName>
                                        </p:attrNameLst>
                                      </p:cBhvr>
                                      <p:tavLst>
                                        <p:tav tm="0">
                                          <p:val>
                                            <p:strVal val="ppt_y"/>
                                          </p:val>
                                        </p:tav>
                                        <p:tav tm="100000">
                                          <p:val>
                                            <p:strVal val="ppt_y+.1"/>
                                          </p:val>
                                        </p:tav>
                                      </p:tavLst>
                                    </p:anim>
                                    <p:set>
                                      <p:cBhvr>
                                        <p:cTn id="178"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74"/>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6"/>
                  </p:tgtEl>
                </p:cond>
              </p:nextCondLst>
            </p:seq>
            <p:seq concurrent="1" nextAc="seek">
              <p:cTn id="179" restart="whenNotActive" fill="hold" evtFilter="cancelBubble" nodeType="interactiveSeq">
                <p:stCondLst>
                  <p:cond evt="onClick" delay="0">
                    <p:tgtEl>
                      <p:spTgt spid="27"/>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27"/>
                                        </p:tgtEl>
                                      </p:cBhvr>
                                    </p:animEffect>
                                    <p:set>
                                      <p:cBhvr>
                                        <p:cTn id="18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27"/>
                  </p:tgtEl>
                </p:cond>
              </p:nextCondLst>
            </p:seq>
            <p:seq concurrent="1" nextAc="seek">
              <p:cTn id="185" restart="whenNotActive" fill="hold" evtFilter="cancelBubble" nodeType="interactiveSeq">
                <p:stCondLst>
                  <p:cond evt="onClick" delay="0">
                    <p:tgtEl>
                      <p:spTgt spid="28"/>
                    </p:tgtEl>
                  </p:cond>
                </p:stCondLst>
                <p:endSync evt="end" delay="0">
                  <p:rtn val="all"/>
                </p:endSync>
                <p:childTnLst>
                  <p:par>
                    <p:cTn id="186" fill="hold">
                      <p:stCondLst>
                        <p:cond delay="0"/>
                      </p:stCondLst>
                      <p:childTnLst>
                        <p:par>
                          <p:cTn id="187" fill="hold">
                            <p:stCondLst>
                              <p:cond delay="0"/>
                            </p:stCondLst>
                            <p:childTnLst>
                              <p:par>
                                <p:cTn id="188" presetID="10" presetClass="exit" presetSubtype="0" fill="hold" nodeType="clickEffect">
                                  <p:stCondLst>
                                    <p:cond delay="0"/>
                                  </p:stCondLst>
                                  <p:childTnLst>
                                    <p:animEffect transition="out" filter="fade">
                                      <p:cBhvr>
                                        <p:cTn id="189" dur="500"/>
                                        <p:tgtEl>
                                          <p:spTgt spid="28"/>
                                        </p:tgtEl>
                                      </p:cBhvr>
                                    </p:animEffect>
                                    <p:set>
                                      <p:cBhvr>
                                        <p:cTn id="190"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18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28"/>
                  </p:tgtEl>
                </p:cond>
              </p:nextCondLst>
            </p:seq>
            <p:seq concurrent="1" nextAc="seek">
              <p:cTn id="191" restart="whenNotActive" fill="hold" evtFilter="cancelBubble" nodeType="interactiveSeq">
                <p:stCondLst>
                  <p:cond evt="onClick" delay="0">
                    <p:tgtEl>
                      <p:spTgt spid="29"/>
                    </p:tgtEl>
                  </p:cond>
                </p:stCondLst>
                <p:endSync evt="end" delay="0">
                  <p:rtn val="all"/>
                </p:endSync>
                <p:childTnLst>
                  <p:par>
                    <p:cTn id="192" fill="hold">
                      <p:stCondLst>
                        <p:cond delay="0"/>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500"/>
                                        <p:tgtEl>
                                          <p:spTgt spid="29"/>
                                        </p:tgtEl>
                                      </p:cBhvr>
                                    </p:animEffect>
                                    <p:set>
                                      <p:cBhvr>
                                        <p:cTn id="196"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19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29"/>
                  </p:tgtEl>
                </p:cond>
              </p:nextCondLst>
            </p:seq>
            <p:seq concurrent="1" nextAc="seek">
              <p:cTn id="197" restart="whenNotActive" fill="hold" evtFilter="cancelBubble" nodeType="interactiveSeq">
                <p:stCondLst>
                  <p:cond evt="onClick" delay="0">
                    <p:tgtEl>
                      <p:spTgt spid="30"/>
                    </p:tgtEl>
                  </p:cond>
                </p:stCondLst>
                <p:endSync evt="end" delay="0">
                  <p:rtn val="all"/>
                </p:endSync>
                <p:childTnLst>
                  <p:par>
                    <p:cTn id="198" fill="hold">
                      <p:stCondLst>
                        <p:cond delay="0"/>
                      </p:stCondLst>
                      <p:childTnLst>
                        <p:par>
                          <p:cTn id="199" fill="hold">
                            <p:stCondLst>
                              <p:cond delay="0"/>
                            </p:stCondLst>
                            <p:childTnLst>
                              <p:par>
                                <p:cTn id="200" presetID="10" presetClass="exit" presetSubtype="0" fill="hold" nodeType="clickEffect">
                                  <p:stCondLst>
                                    <p:cond delay="0"/>
                                  </p:stCondLst>
                                  <p:childTnLst>
                                    <p:animEffect transition="out" filter="fade">
                                      <p:cBhvr>
                                        <p:cTn id="201" dur="500"/>
                                        <p:tgtEl>
                                          <p:spTgt spid="30"/>
                                        </p:tgtEl>
                                      </p:cBhvr>
                                    </p:animEffect>
                                    <p:set>
                                      <p:cBhvr>
                                        <p:cTn id="202"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200"/>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0"/>
                  </p:tgtEl>
                </p:cond>
              </p:nextCondLst>
            </p:seq>
            <p:seq concurrent="1" nextAc="seek">
              <p:cTn id="203" restart="whenNotActive" fill="hold" evtFilter="cancelBubble" nodeType="interactiveSeq">
                <p:stCondLst>
                  <p:cond evt="onClick" delay="0">
                    <p:tgtEl>
                      <p:spTgt spid="31"/>
                    </p:tgtEl>
                  </p:cond>
                </p:stCondLst>
                <p:endSync evt="end" delay="0">
                  <p:rtn val="all"/>
                </p:endSync>
                <p:childTnLst>
                  <p:par>
                    <p:cTn id="204" fill="hold">
                      <p:stCondLst>
                        <p:cond delay="0"/>
                      </p:stCondLst>
                      <p:childTnLst>
                        <p:par>
                          <p:cTn id="205" fill="hold">
                            <p:stCondLst>
                              <p:cond delay="0"/>
                            </p:stCondLst>
                            <p:childTnLst>
                              <p:par>
                                <p:cTn id="206" presetID="10" presetClass="exit" presetSubtype="0" fill="hold" nodeType="clickEffect">
                                  <p:stCondLst>
                                    <p:cond delay="0"/>
                                  </p:stCondLst>
                                  <p:childTnLst>
                                    <p:animEffect transition="out" filter="fade">
                                      <p:cBhvr>
                                        <p:cTn id="207" dur="500"/>
                                        <p:tgtEl>
                                          <p:spTgt spid="31"/>
                                        </p:tgtEl>
                                      </p:cBhvr>
                                    </p:animEffect>
                                    <p:set>
                                      <p:cBhvr>
                                        <p:cTn id="208"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206"/>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1"/>
                  </p:tgtEl>
                </p:cond>
              </p:nextCondLst>
            </p:seq>
            <p:seq concurrent="1" nextAc="seek">
              <p:cTn id="209" restart="whenNotActive" fill="hold" evtFilter="cancelBubble" nodeType="interactiveSeq">
                <p:stCondLst>
                  <p:cond evt="onClick" delay="0">
                    <p:tgtEl>
                      <p:spTgt spid="32"/>
                    </p:tgtEl>
                  </p:cond>
                </p:stCondLst>
                <p:endSync evt="end" delay="0">
                  <p:rtn val="all"/>
                </p:endSync>
                <p:childTnLst>
                  <p:par>
                    <p:cTn id="210" fill="hold">
                      <p:stCondLst>
                        <p:cond delay="0"/>
                      </p:stCondLst>
                      <p:childTnLst>
                        <p:par>
                          <p:cTn id="211" fill="hold">
                            <p:stCondLst>
                              <p:cond delay="0"/>
                            </p:stCondLst>
                            <p:childTnLst>
                              <p:par>
                                <p:cTn id="212" presetID="10" presetClass="exit" presetSubtype="0" fill="hold" nodeType="clickEffect">
                                  <p:stCondLst>
                                    <p:cond delay="0"/>
                                  </p:stCondLst>
                                  <p:childTnLst>
                                    <p:animEffect transition="out" filter="fade">
                                      <p:cBhvr>
                                        <p:cTn id="213" dur="500"/>
                                        <p:tgtEl>
                                          <p:spTgt spid="32"/>
                                        </p:tgtEl>
                                      </p:cBhvr>
                                    </p:animEffect>
                                    <p:set>
                                      <p:cBhvr>
                                        <p:cTn id="214"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212"/>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2"/>
                  </p:tgtEl>
                </p:cond>
              </p:nextCondLst>
            </p:seq>
            <p:seq concurrent="1" nextAc="seek">
              <p:cTn id="215" restart="whenNotActive" fill="hold" evtFilter="cancelBubble" nodeType="interactiveSeq">
                <p:stCondLst>
                  <p:cond evt="onClick" delay="0">
                    <p:tgtEl>
                      <p:spTgt spid="33"/>
                    </p:tgtEl>
                  </p:cond>
                </p:stCondLst>
                <p:endSync evt="end" delay="0">
                  <p:rtn val="all"/>
                </p:endSync>
                <p:childTnLst>
                  <p:par>
                    <p:cTn id="216" fill="hold">
                      <p:stCondLst>
                        <p:cond delay="0"/>
                      </p:stCondLst>
                      <p:childTnLst>
                        <p:par>
                          <p:cTn id="217" fill="hold">
                            <p:stCondLst>
                              <p:cond delay="0"/>
                            </p:stCondLst>
                            <p:childTnLst>
                              <p:par>
                                <p:cTn id="218" presetID="10" presetClass="exit" presetSubtype="0" fill="hold" nodeType="clickEffect">
                                  <p:stCondLst>
                                    <p:cond delay="0"/>
                                  </p:stCondLst>
                                  <p:childTnLst>
                                    <p:animEffect transition="out" filter="fade">
                                      <p:cBhvr>
                                        <p:cTn id="219" dur="500"/>
                                        <p:tgtEl>
                                          <p:spTgt spid="33"/>
                                        </p:tgtEl>
                                      </p:cBhvr>
                                    </p:animEffect>
                                    <p:set>
                                      <p:cBhvr>
                                        <p:cTn id="220"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3"/>
                  </p:tgtEl>
                </p:cond>
              </p:nextCondLst>
            </p:seq>
            <p:seq concurrent="1" nextAc="seek">
              <p:cTn id="221" restart="whenNotActive" fill="hold" evtFilter="cancelBubble" nodeType="interactiveSeq">
                <p:stCondLst>
                  <p:cond evt="onClick" delay="0">
                    <p:tgtEl>
                      <p:spTgt spid="34"/>
                    </p:tgtEl>
                  </p:cond>
                </p:stCondLst>
                <p:endSync evt="end" delay="0">
                  <p:rtn val="all"/>
                </p:endSync>
                <p:childTnLst>
                  <p:par>
                    <p:cTn id="222" fill="hold">
                      <p:stCondLst>
                        <p:cond delay="0"/>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500"/>
                                        <p:tgtEl>
                                          <p:spTgt spid="34"/>
                                        </p:tgtEl>
                                      </p:cBhvr>
                                    </p:animEffect>
                                    <p:set>
                                      <p:cBhvr>
                                        <p:cTn id="226"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4"/>
                  </p:tgtEl>
                </p:cond>
              </p:nextCondLst>
            </p:seq>
            <p:seq concurrent="1" nextAc="seek">
              <p:cTn id="227" restart="whenNotActive" fill="hold" evtFilter="cancelBubble" nodeType="interactiveSeq">
                <p:stCondLst>
                  <p:cond evt="onClick" delay="0">
                    <p:tgtEl>
                      <p:spTgt spid="35"/>
                    </p:tgtEl>
                  </p:cond>
                </p:stCondLst>
                <p:endSync evt="end" delay="0">
                  <p:rtn val="all"/>
                </p:endSync>
                <p:childTnLst>
                  <p:par>
                    <p:cTn id="228" fill="hold">
                      <p:stCondLst>
                        <p:cond delay="0"/>
                      </p:stCondLst>
                      <p:childTnLst>
                        <p:par>
                          <p:cTn id="229" fill="hold">
                            <p:stCondLst>
                              <p:cond delay="0"/>
                            </p:stCondLst>
                            <p:childTnLst>
                              <p:par>
                                <p:cTn id="230" presetID="1" presetClass="emph" presetSubtype="2" fill="hold" nodeType="clickEffect">
                                  <p:stCondLst>
                                    <p:cond delay="0"/>
                                  </p:stCondLst>
                                  <p:childTnLst>
                                    <p:animClr clrSpc="rgb" dir="cw">
                                      <p:cBhvr>
                                        <p:cTn id="231" dur="500" fill="hold"/>
                                        <p:tgtEl>
                                          <p:spTgt spid="35"/>
                                        </p:tgtEl>
                                        <p:attrNameLst>
                                          <p:attrName>fillcolor</p:attrName>
                                        </p:attrNameLst>
                                      </p:cBhvr>
                                      <p:to>
                                        <a:srgbClr val="000000"/>
                                      </p:to>
                                    </p:animClr>
                                    <p:set>
                                      <p:cBhvr>
                                        <p:cTn id="232" dur="500" fill="hold"/>
                                        <p:tgtEl>
                                          <p:spTgt spid="35"/>
                                        </p:tgtEl>
                                        <p:attrNameLst>
                                          <p:attrName>fill.type</p:attrName>
                                        </p:attrNameLst>
                                      </p:cBhvr>
                                      <p:to>
                                        <p:strVal val="solid"/>
                                      </p:to>
                                    </p:set>
                                    <p:set>
                                      <p:cBhvr>
                                        <p:cTn id="233" dur="500" fill="hold"/>
                                        <p:tgtEl>
                                          <p:spTgt spid="35"/>
                                        </p:tgtEl>
                                        <p:attrNameLst>
                                          <p:attrName>fill.on</p:attrName>
                                        </p:attrNameLst>
                                      </p:cBhvr>
                                      <p:to>
                                        <p:strVal val="true"/>
                                      </p:to>
                                    </p:set>
                                  </p:childTnLst>
                                  <p:subTnLst>
                                    <p:audio>
                                      <p:cMediaNode>
                                        <p:cTn display="0" masterRel="sameClick">
                                          <p:stCondLst>
                                            <p:cond evt="begin" delay="0">
                                              <p:tn val="230"/>
                                            </p:cond>
                                          </p:stCondLst>
                                          <p:endCondLst>
                                            <p:cond evt="onStopAudio" delay="0">
                                              <p:tgtEl>
                                                <p:sldTgt/>
                                              </p:tgtEl>
                                            </p:cond>
                                          </p:endCondLst>
                                        </p:cTn>
                                        <p:tgtEl>
                                          <p:sndTgt r:embed="rId3" name="cashreg.wav"/>
                                        </p:tgtEl>
                                      </p:cMediaNode>
                                    </p:audio>
                                  </p:subTnLst>
                                </p:cTn>
                              </p:par>
                            </p:childTnLst>
                          </p:cTn>
                        </p:par>
                      </p:childTnLst>
                    </p:cTn>
                  </p:par>
                  <p:par>
                    <p:cTn id="234" fill="hold">
                      <p:stCondLst>
                        <p:cond delay="indefinite"/>
                      </p:stCondLst>
                      <p:childTnLst>
                        <p:par>
                          <p:cTn id="235" fill="hold">
                            <p:stCondLst>
                              <p:cond delay="0"/>
                            </p:stCondLst>
                            <p:childTnLst>
                              <p:par>
                                <p:cTn id="236" presetID="10" presetClass="exit" presetSubtype="0" fill="hold" nodeType="clickEffect">
                                  <p:stCondLst>
                                    <p:cond delay="0"/>
                                  </p:stCondLst>
                                  <p:childTnLst>
                                    <p:animEffect transition="out" filter="fade">
                                      <p:cBhvr>
                                        <p:cTn id="237" dur="500"/>
                                        <p:tgtEl>
                                          <p:spTgt spid="27"/>
                                        </p:tgtEl>
                                      </p:cBhvr>
                                    </p:animEffect>
                                    <p:set>
                                      <p:cBhvr>
                                        <p:cTn id="238" dur="1" fill="hold">
                                          <p:stCondLst>
                                            <p:cond delay="499"/>
                                          </p:stCondLst>
                                        </p:cTn>
                                        <p:tgtEl>
                                          <p:spTgt spid="27"/>
                                        </p:tgtEl>
                                        <p:attrNameLst>
                                          <p:attrName>style.visibility</p:attrName>
                                        </p:attrNameLst>
                                      </p:cBhvr>
                                      <p:to>
                                        <p:strVal val="hidden"/>
                                      </p:to>
                                    </p:set>
                                  </p:childTnLst>
                                </p:cTn>
                              </p:par>
                              <p:par>
                                <p:cTn id="239" presetID="10" presetClass="exit" presetSubtype="0" fill="hold" nodeType="withEffect">
                                  <p:stCondLst>
                                    <p:cond delay="0"/>
                                  </p:stCondLst>
                                  <p:childTnLst>
                                    <p:animEffect transition="out" filter="fade">
                                      <p:cBhvr>
                                        <p:cTn id="240" dur="500"/>
                                        <p:tgtEl>
                                          <p:spTgt spid="28"/>
                                        </p:tgtEl>
                                      </p:cBhvr>
                                    </p:animEffect>
                                    <p:set>
                                      <p:cBhvr>
                                        <p:cTn id="241" dur="1" fill="hold">
                                          <p:stCondLst>
                                            <p:cond delay="499"/>
                                          </p:stCondLst>
                                        </p:cTn>
                                        <p:tgtEl>
                                          <p:spTgt spid="28"/>
                                        </p:tgtEl>
                                        <p:attrNameLst>
                                          <p:attrName>style.visibility</p:attrName>
                                        </p:attrNameLst>
                                      </p:cBhvr>
                                      <p:to>
                                        <p:strVal val="hidden"/>
                                      </p:to>
                                    </p:set>
                                  </p:childTnLst>
                                </p:cTn>
                              </p:par>
                              <p:par>
                                <p:cTn id="242" presetID="10" presetClass="exit" presetSubtype="0" fill="hold" nodeType="withEffect">
                                  <p:stCondLst>
                                    <p:cond delay="0"/>
                                  </p:stCondLst>
                                  <p:childTnLst>
                                    <p:animEffect transition="out" filter="fade">
                                      <p:cBhvr>
                                        <p:cTn id="243" dur="500"/>
                                        <p:tgtEl>
                                          <p:spTgt spid="29"/>
                                        </p:tgtEl>
                                      </p:cBhvr>
                                    </p:animEffect>
                                    <p:set>
                                      <p:cBhvr>
                                        <p:cTn id="244" dur="1" fill="hold">
                                          <p:stCondLst>
                                            <p:cond delay="499"/>
                                          </p:stCondLst>
                                        </p:cTn>
                                        <p:tgtEl>
                                          <p:spTgt spid="29"/>
                                        </p:tgtEl>
                                        <p:attrNameLst>
                                          <p:attrName>style.visibility</p:attrName>
                                        </p:attrNameLst>
                                      </p:cBhvr>
                                      <p:to>
                                        <p:strVal val="hidden"/>
                                      </p:to>
                                    </p:set>
                                  </p:childTnLst>
                                </p:cTn>
                              </p:par>
                              <p:par>
                                <p:cTn id="245" presetID="10" presetClass="exit" presetSubtype="0" fill="hold" nodeType="withEffect">
                                  <p:stCondLst>
                                    <p:cond delay="0"/>
                                  </p:stCondLst>
                                  <p:childTnLst>
                                    <p:animEffect transition="out" filter="fade">
                                      <p:cBhvr>
                                        <p:cTn id="246" dur="500"/>
                                        <p:tgtEl>
                                          <p:spTgt spid="30"/>
                                        </p:tgtEl>
                                      </p:cBhvr>
                                    </p:animEffect>
                                    <p:set>
                                      <p:cBhvr>
                                        <p:cTn id="247" dur="1" fill="hold">
                                          <p:stCondLst>
                                            <p:cond delay="499"/>
                                          </p:stCondLst>
                                        </p:cTn>
                                        <p:tgtEl>
                                          <p:spTgt spid="30"/>
                                        </p:tgtEl>
                                        <p:attrNameLst>
                                          <p:attrName>style.visibility</p:attrName>
                                        </p:attrNameLst>
                                      </p:cBhvr>
                                      <p:to>
                                        <p:strVal val="hidden"/>
                                      </p:to>
                                    </p:set>
                                  </p:childTnLst>
                                </p:cTn>
                              </p:par>
                              <p:par>
                                <p:cTn id="248" presetID="10" presetClass="exit" presetSubtype="0" fill="hold" nodeType="withEffect">
                                  <p:stCondLst>
                                    <p:cond delay="0"/>
                                  </p:stCondLst>
                                  <p:childTnLst>
                                    <p:animEffect transition="out" filter="fade">
                                      <p:cBhvr>
                                        <p:cTn id="249" dur="500"/>
                                        <p:tgtEl>
                                          <p:spTgt spid="31"/>
                                        </p:tgtEl>
                                      </p:cBhvr>
                                    </p:animEffect>
                                    <p:set>
                                      <p:cBhvr>
                                        <p:cTn id="250" dur="1" fill="hold">
                                          <p:stCondLst>
                                            <p:cond delay="499"/>
                                          </p:stCondLst>
                                        </p:cTn>
                                        <p:tgtEl>
                                          <p:spTgt spid="31"/>
                                        </p:tgtEl>
                                        <p:attrNameLst>
                                          <p:attrName>style.visibility</p:attrName>
                                        </p:attrNameLst>
                                      </p:cBhvr>
                                      <p:to>
                                        <p:strVal val="hidden"/>
                                      </p:to>
                                    </p:set>
                                  </p:childTnLst>
                                </p:cTn>
                              </p:par>
                              <p:par>
                                <p:cTn id="251" presetID="10" presetClass="exit" presetSubtype="0" fill="hold" nodeType="withEffect">
                                  <p:stCondLst>
                                    <p:cond delay="0"/>
                                  </p:stCondLst>
                                  <p:childTnLst>
                                    <p:animEffect transition="out" filter="fade">
                                      <p:cBhvr>
                                        <p:cTn id="252" dur="500"/>
                                        <p:tgtEl>
                                          <p:spTgt spid="32"/>
                                        </p:tgtEl>
                                      </p:cBhvr>
                                    </p:animEffect>
                                    <p:set>
                                      <p:cBhvr>
                                        <p:cTn id="253" dur="1" fill="hold">
                                          <p:stCondLst>
                                            <p:cond delay="499"/>
                                          </p:stCondLst>
                                        </p:cTn>
                                        <p:tgtEl>
                                          <p:spTgt spid="32"/>
                                        </p:tgtEl>
                                        <p:attrNameLst>
                                          <p:attrName>style.visibility</p:attrName>
                                        </p:attrNameLst>
                                      </p:cBhvr>
                                      <p:to>
                                        <p:strVal val="hidden"/>
                                      </p:to>
                                    </p:set>
                                  </p:childTnLst>
                                </p:cTn>
                              </p:par>
                              <p:par>
                                <p:cTn id="254" presetID="10" presetClass="exit" presetSubtype="0" fill="hold" nodeType="withEffect">
                                  <p:stCondLst>
                                    <p:cond delay="0"/>
                                  </p:stCondLst>
                                  <p:childTnLst>
                                    <p:animEffect transition="out" filter="fade">
                                      <p:cBhvr>
                                        <p:cTn id="255" dur="500"/>
                                        <p:tgtEl>
                                          <p:spTgt spid="33"/>
                                        </p:tgtEl>
                                      </p:cBhvr>
                                    </p:animEffect>
                                    <p:set>
                                      <p:cBhvr>
                                        <p:cTn id="256" dur="1" fill="hold">
                                          <p:stCondLst>
                                            <p:cond delay="499"/>
                                          </p:stCondLst>
                                        </p:cTn>
                                        <p:tgtEl>
                                          <p:spTgt spid="33"/>
                                        </p:tgtEl>
                                        <p:attrNameLst>
                                          <p:attrName>style.visibility</p:attrName>
                                        </p:attrNameLst>
                                      </p:cBhvr>
                                      <p:to>
                                        <p:strVal val="hidden"/>
                                      </p:to>
                                    </p:set>
                                  </p:childTnLst>
                                </p:cTn>
                              </p:par>
                              <p:par>
                                <p:cTn id="257" presetID="10" presetClass="exit" presetSubtype="0" fill="hold" nodeType="withEffect">
                                  <p:stCondLst>
                                    <p:cond delay="0"/>
                                  </p:stCondLst>
                                  <p:childTnLst>
                                    <p:animEffect transition="out" filter="fade">
                                      <p:cBhvr>
                                        <p:cTn id="258" dur="500"/>
                                        <p:tgtEl>
                                          <p:spTgt spid="34"/>
                                        </p:tgtEl>
                                      </p:cBhvr>
                                    </p:animEffect>
                                    <p:set>
                                      <p:cBhvr>
                                        <p:cTn id="2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60" restart="whenNotActive" fill="hold" evtFilter="cancelBubble" nodeType="interactiveSeq">
                <p:stCondLst>
                  <p:cond evt="onClick" delay="0">
                    <p:tgtEl>
                      <p:spTgt spid="43"/>
                    </p:tgtEl>
                  </p:cond>
                </p:stCondLst>
                <p:endSync evt="end" delay="0">
                  <p:rtn val="all"/>
                </p:endSync>
                <p:childTnLst>
                  <p:par>
                    <p:cTn id="261" fill="hold">
                      <p:stCondLst>
                        <p:cond delay="0"/>
                      </p:stCondLst>
                      <p:childTnLst>
                        <p:par>
                          <p:cTn id="262" fill="hold">
                            <p:stCondLst>
                              <p:cond delay="0"/>
                            </p:stCondLst>
                            <p:childTnLst>
                              <p:par>
                                <p:cTn id="263" presetID="1" presetClass="entr" presetSubtype="0" fill="hold" grpId="0" nodeType="afterEffect">
                                  <p:stCondLst>
                                    <p:cond delay="0"/>
                                  </p:stCondLst>
                                  <p:childTnLst>
                                    <p:set>
                                      <p:cBhvr>
                                        <p:cTn id="264" dur="1" fill="hold">
                                          <p:stCondLst>
                                            <p:cond delay="999"/>
                                          </p:stCondLst>
                                        </p:cTn>
                                        <p:tgtEl>
                                          <p:spTgt spid="44"/>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4" name="demgiay.wav"/>
                                        </p:tgtEl>
                                      </p:cMediaNode>
                                    </p:audio>
                                  </p:subTnLst>
                                </p:cTn>
                              </p:par>
                            </p:childTnLst>
                          </p:cTn>
                        </p:par>
                        <p:par>
                          <p:cTn id="265" fill="hold">
                            <p:stCondLst>
                              <p:cond delay="1000"/>
                            </p:stCondLst>
                            <p:childTnLst>
                              <p:par>
                                <p:cTn id="266" presetID="1" presetClass="entr" presetSubtype="0" fill="hold" grpId="0" nodeType="afterEffect">
                                  <p:stCondLst>
                                    <p:cond delay="0"/>
                                  </p:stCondLst>
                                  <p:childTnLst>
                                    <p:set>
                                      <p:cBhvr>
                                        <p:cTn id="267" dur="1" fill="hold">
                                          <p:stCondLst>
                                            <p:cond delay="999"/>
                                          </p:stCondLst>
                                        </p:cTn>
                                        <p:tgtEl>
                                          <p:spTgt spid="45"/>
                                        </p:tgtEl>
                                        <p:attrNameLst>
                                          <p:attrName>style.visibility</p:attrName>
                                        </p:attrNameLst>
                                      </p:cBhvr>
                                      <p:to>
                                        <p:strVal val="visible"/>
                                      </p:to>
                                    </p:set>
                                  </p:childTnLst>
                                  <p:subTnLst>
                                    <p:audio>
                                      <p:cMediaNode>
                                        <p:cTn display="0" masterRel="sameClick">
                                          <p:stCondLst>
                                            <p:cond evt="begin" delay="0">
                                              <p:tn val="266"/>
                                            </p:cond>
                                          </p:stCondLst>
                                          <p:endCondLst>
                                            <p:cond evt="onStopAudio" delay="0">
                                              <p:tgtEl>
                                                <p:sldTgt/>
                                              </p:tgtEl>
                                            </p:cond>
                                          </p:endCondLst>
                                        </p:cTn>
                                        <p:tgtEl>
                                          <p:sndTgt r:embed="rId4" name="demgiay.wav"/>
                                        </p:tgtEl>
                                      </p:cMediaNode>
                                    </p:audio>
                                  </p:subTnLst>
                                </p:cTn>
                              </p:par>
                            </p:childTnLst>
                          </p:cTn>
                        </p:par>
                        <p:par>
                          <p:cTn id="268" fill="hold">
                            <p:stCondLst>
                              <p:cond delay="2000"/>
                            </p:stCondLst>
                            <p:childTnLst>
                              <p:par>
                                <p:cTn id="269" presetID="1" presetClass="entr" presetSubtype="0" fill="hold" grpId="0" nodeType="afterEffect">
                                  <p:stCondLst>
                                    <p:cond delay="0"/>
                                  </p:stCondLst>
                                  <p:childTnLst>
                                    <p:set>
                                      <p:cBhvr>
                                        <p:cTn id="270"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269"/>
                                            </p:cond>
                                          </p:stCondLst>
                                          <p:endCondLst>
                                            <p:cond evt="onStopAudio" delay="0">
                                              <p:tgtEl>
                                                <p:sldTgt/>
                                              </p:tgtEl>
                                            </p:cond>
                                          </p:endCondLst>
                                        </p:cTn>
                                        <p:tgtEl>
                                          <p:sndTgt r:embed="rId4" name="demgiay.wav"/>
                                        </p:tgtEl>
                                      </p:cMediaNode>
                                    </p:audio>
                                  </p:subTnLst>
                                </p:cTn>
                              </p:par>
                            </p:childTnLst>
                          </p:cTn>
                        </p:par>
                        <p:par>
                          <p:cTn id="271" fill="hold">
                            <p:stCondLst>
                              <p:cond delay="3000"/>
                            </p:stCondLst>
                            <p:childTnLst>
                              <p:par>
                                <p:cTn id="272" presetID="1" presetClass="entr" presetSubtype="0" fill="hold" grpId="0" nodeType="afterEffect">
                                  <p:stCondLst>
                                    <p:cond delay="0"/>
                                  </p:stCondLst>
                                  <p:childTnLst>
                                    <p:set>
                                      <p:cBhvr>
                                        <p:cTn id="273" dur="1" fill="hold">
                                          <p:stCondLst>
                                            <p:cond delay="999"/>
                                          </p:stCondLst>
                                        </p:cTn>
                                        <p:tgtEl>
                                          <p:spTgt spid="47"/>
                                        </p:tgtEl>
                                        <p:attrNameLst>
                                          <p:attrName>style.visibility</p:attrName>
                                        </p:attrNameLst>
                                      </p:cBhvr>
                                      <p:to>
                                        <p:strVal val="visible"/>
                                      </p:to>
                                    </p:set>
                                  </p:childTnLst>
                                  <p:subTnLst>
                                    <p:audio>
                                      <p:cMediaNode>
                                        <p:cTn display="0" masterRel="sameClick">
                                          <p:stCondLst>
                                            <p:cond evt="begin" delay="0">
                                              <p:tn val="272"/>
                                            </p:cond>
                                          </p:stCondLst>
                                          <p:endCondLst>
                                            <p:cond evt="onStopAudio" delay="0">
                                              <p:tgtEl>
                                                <p:sldTgt/>
                                              </p:tgtEl>
                                            </p:cond>
                                          </p:endCondLst>
                                        </p:cTn>
                                        <p:tgtEl>
                                          <p:sndTgt r:embed="rId4" name="demgiay.wav"/>
                                        </p:tgtEl>
                                      </p:cMediaNode>
                                    </p:audio>
                                  </p:subTnLst>
                                </p:cTn>
                              </p:par>
                            </p:childTnLst>
                          </p:cTn>
                        </p:par>
                        <p:par>
                          <p:cTn id="274" fill="hold">
                            <p:stCondLst>
                              <p:cond delay="4000"/>
                            </p:stCondLst>
                            <p:childTnLst>
                              <p:par>
                                <p:cTn id="275" presetID="1" presetClass="entr" presetSubtype="0" fill="hold" grpId="0" nodeType="afterEffect">
                                  <p:stCondLst>
                                    <p:cond delay="0"/>
                                  </p:stCondLst>
                                  <p:childTnLst>
                                    <p:set>
                                      <p:cBhvr>
                                        <p:cTn id="276" dur="1" fill="hold">
                                          <p:stCondLst>
                                            <p:cond delay="999"/>
                                          </p:stCondLst>
                                        </p:cTn>
                                        <p:tgtEl>
                                          <p:spTgt spid="48"/>
                                        </p:tgtEl>
                                        <p:attrNameLst>
                                          <p:attrName>style.visibility</p:attrName>
                                        </p:attrNameLst>
                                      </p:cBhvr>
                                      <p:to>
                                        <p:strVal val="visible"/>
                                      </p:to>
                                    </p:set>
                                  </p:childTnLst>
                                  <p:subTnLst>
                                    <p:audio>
                                      <p:cMediaNode>
                                        <p:cTn display="0" masterRel="sameClick">
                                          <p:stCondLst>
                                            <p:cond evt="begin" delay="0">
                                              <p:tn val="275"/>
                                            </p:cond>
                                          </p:stCondLst>
                                          <p:endCondLst>
                                            <p:cond evt="onStopAudio" delay="0">
                                              <p:tgtEl>
                                                <p:sldTgt/>
                                              </p:tgtEl>
                                            </p:cond>
                                          </p:endCondLst>
                                        </p:cTn>
                                        <p:tgtEl>
                                          <p:sndTgt r:embed="rId4" name="demgiay.wav"/>
                                        </p:tgtEl>
                                      </p:cMediaNode>
                                    </p:audio>
                                  </p:subTnLst>
                                </p:cTn>
                              </p:par>
                            </p:childTnLst>
                          </p:cTn>
                        </p:par>
                        <p:par>
                          <p:cTn id="277" fill="hold">
                            <p:stCondLst>
                              <p:cond delay="5000"/>
                            </p:stCondLst>
                            <p:childTnLst>
                              <p:par>
                                <p:cTn id="278" presetID="1" presetClass="entr" presetSubtype="0" fill="hold" grpId="0" nodeType="afterEffect">
                                  <p:stCondLst>
                                    <p:cond delay="0"/>
                                  </p:stCondLst>
                                  <p:childTnLst>
                                    <p:set>
                                      <p:cBhvr>
                                        <p:cTn id="279" dur="1" fill="hold">
                                          <p:stCondLst>
                                            <p:cond delay="999"/>
                                          </p:stCondLst>
                                        </p:cTn>
                                        <p:tgtEl>
                                          <p:spTgt spid="49"/>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43"/>
                  </p:tgtEl>
                </p:cond>
              </p:nextCondLst>
            </p:seq>
          </p:childTnLst>
        </p:cTn>
      </p:par>
    </p:tnLst>
    <p:bldLst>
      <p:bldP spid="11" grpId="0" animBg="1"/>
      <p:bldP spid="11" grpId="1" animBg="1"/>
      <p:bldP spid="14" grpId="0" animBg="1"/>
      <p:bldP spid="14" grpId="1" animBg="1"/>
      <p:bldP spid="16" grpId="0" animBg="1"/>
      <p:bldP spid="16" grpId="1" animBg="1"/>
      <p:bldP spid="18" grpId="0" animBg="1"/>
      <p:bldP spid="18" grpId="1" animBg="1"/>
      <p:bldP spid="20" grpId="0" animBg="1"/>
      <p:bldP spid="20" grpId="1" animBg="1"/>
      <p:bldP spid="22" grpId="0" animBg="1"/>
      <p:bldP spid="22" grpId="1" animBg="1"/>
      <p:bldP spid="24" grpId="0" animBg="1"/>
      <p:bldP spid="24" grpId="1" animBg="1"/>
      <p:bldP spid="26" grpId="0" animBg="1"/>
      <p:bldP spid="26" grpId="1" animBg="1"/>
      <p:bldP spid="12" grpId="0"/>
      <p:bldP spid="44" grpId="0" animBg="1"/>
      <p:bldP spid="45" grpId="0" animBg="1"/>
      <p:bldP spid="46" grpId="0" animBg="1"/>
      <p:bldP spid="47" grpId="0" animBg="1"/>
      <p:bldP spid="48" grpId="0" animBg="1"/>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pic>
        <p:nvPicPr>
          <p:cNvPr id="4" name="Google Shape;213;p23" descr="Ngôi nhà hoạt hình, phim hoạt hình png | Klipartz">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76200" y="1123950"/>
            <a:ext cx="3071795" cy="2438401"/>
          </a:xfrm>
          <a:prstGeom prst="rect">
            <a:avLst/>
          </a:prstGeom>
          <a:noFill/>
          <a:ln>
            <a:noFill/>
          </a:ln>
        </p:spPr>
      </p:pic>
      <p:sp>
        <p:nvSpPr>
          <p:cNvPr id="5" name="Google Shape;214;p23">
            <a:extLst>
              <a:ext uri="{FF2B5EF4-FFF2-40B4-BE49-F238E27FC236}">
                <a16:creationId xmlns:a16="http://schemas.microsoft.com/office/drawing/2014/main" id="{FA68ACEA-3938-617C-DF6C-B9D82AE7B6EC}"/>
              </a:ext>
            </a:extLst>
          </p:cNvPr>
          <p:cNvSpPr txBox="1"/>
          <p:nvPr/>
        </p:nvSpPr>
        <p:spPr>
          <a:xfrm>
            <a:off x="2438400" y="251059"/>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23A46C90-8605-0A5E-6F29-92C5F343AD8B}"/>
              </a:ext>
            </a:extLst>
          </p:cNvPr>
          <p:cNvSpPr/>
          <p:nvPr/>
        </p:nvSpPr>
        <p:spPr>
          <a:xfrm>
            <a:off x="2765971" y="1352550"/>
            <a:ext cx="5462605" cy="2855397"/>
          </a:xfrm>
          <a:prstGeom prst="rect">
            <a:avLst/>
          </a:prstGeom>
        </p:spPr>
        <p:txBody>
          <a:bodyPr wrap="square">
            <a:spAutoFit/>
          </a:bodyPr>
          <a:lstStyle/>
          <a:p>
            <a:pPr marL="243205" indent="179705">
              <a:lnSpc>
                <a:spcPct val="116000"/>
              </a:lnSpc>
              <a:spcBef>
                <a:spcPts val="685"/>
              </a:spcBef>
              <a:spcAft>
                <a:spcPts val="80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V</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ề</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nhà</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tìm</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hiểu</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những</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cây</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trồng,</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vật</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nuôi</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có</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thể</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thích</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ứng</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với</a:t>
            </a:r>
            <a:r>
              <a:rPr lang="vi-VN" sz="2400" b="1"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hạn hán ở Ninh Thuận </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Bình Thuận</a:t>
            </a:r>
            <a:r>
              <a:rPr lang="vi-VN" sz="24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43205" indent="179705">
              <a:lnSpc>
                <a:spcPct val="116000"/>
              </a:lnSpc>
              <a:spcBef>
                <a:spcPts val="685"/>
              </a:spcBef>
              <a:spcAft>
                <a:spcPts val="800"/>
              </a:spcAft>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chữ</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in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nghiêng</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17: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Vùng</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Tây</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90093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C864D8-94FF-41B2-991B-05EF775C1920}"/>
              </a:ext>
            </a:extLst>
          </p:cNvPr>
          <p:cNvSpPr/>
          <p:nvPr/>
        </p:nvSpPr>
        <p:spPr>
          <a:xfrm>
            <a:off x="1295400" y="209550"/>
            <a:ext cx="7543800" cy="2431435"/>
          </a:xfrm>
          <a:prstGeom prst="rect">
            <a:avLst/>
          </a:prstGeom>
          <a:noFill/>
        </p:spPr>
        <p:txBody>
          <a:bodyPr wrap="square" lIns="91440" tIns="45720" rIns="91440" bIns="45720">
            <a:spAutoFit/>
          </a:bodyPr>
          <a:lstStyle/>
          <a:p>
            <a:pPr marL="238760" marR="318135" algn="ctr">
              <a:lnSpc>
                <a:spcPct val="150000"/>
              </a:lnSpc>
              <a:spcBef>
                <a:spcPts val="415"/>
              </a:spcBef>
              <a:spcAft>
                <a:spcPts val="800"/>
              </a:spcAft>
            </a:pP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BÀI 16.</a:t>
            </a:r>
            <a:r>
              <a:rPr lang="vi-VN" sz="2400" b="1" spc="-70"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THỰC HÀNH: </a:t>
            </a:r>
            <a:endParaRPr lang="en-US"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endParaRPr>
          </a:p>
          <a:p>
            <a:pPr marL="238760" marR="318135" algn="ctr">
              <a:spcBef>
                <a:spcPts val="415"/>
              </a:spcBef>
              <a:spcAft>
                <a:spcPts val="800"/>
              </a:spcAft>
            </a:pP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PHÂN</a:t>
            </a:r>
            <a:r>
              <a:rPr lang="vi-VN" sz="2400" b="1" spc="-50"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TÍCH ẢNH HƯỞNG </a:t>
            </a:r>
            <a:endParaRPr lang="en-US"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endParaRPr>
          </a:p>
          <a:p>
            <a:pPr marL="238760" marR="318135" algn="ctr">
              <a:spcBef>
                <a:spcPts val="415"/>
              </a:spcBef>
              <a:spcAft>
                <a:spcPts val="800"/>
              </a:spcAft>
            </a:pP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CỦA HẠN HÁN VÀ</a:t>
            </a:r>
            <a:r>
              <a:rPr lang="vi-VN" sz="2400" b="1" spc="-15"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SA</a:t>
            </a:r>
            <a:r>
              <a:rPr lang="vi-VN" sz="2400" b="1" spc="-15"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MẠC</a:t>
            </a:r>
            <a:r>
              <a:rPr lang="vi-VN" sz="2400" b="1" spc="-15"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HOÁ</a:t>
            </a:r>
            <a:r>
              <a:rPr lang="vi-VN" sz="2400" b="1" spc="-15"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ĐỐI</a:t>
            </a:r>
            <a:r>
              <a:rPr lang="vi-VN" sz="2400" b="1" spc="-85"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VỚI</a:t>
            </a:r>
            <a:r>
              <a:rPr lang="vi-VN" sz="2400" b="1" spc="-15"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PHÁT</a:t>
            </a:r>
            <a:r>
              <a:rPr lang="vi-VN" sz="2400" b="1" spc="-85"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TRIỂN</a:t>
            </a:r>
            <a:r>
              <a:rPr lang="vi-VN" sz="2400" b="1" spc="-15"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KINH</a:t>
            </a:r>
            <a:r>
              <a:rPr lang="vi-VN" sz="2400" b="1" spc="-85"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TẾ</a:t>
            </a:r>
            <a:r>
              <a:rPr lang="vi-VN" sz="2400" b="1" spc="-15"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a:t>
            </a:r>
            <a:r>
              <a:rPr lang="vi-VN" sz="2400" b="1" spc="-15"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XÃ</a:t>
            </a:r>
            <a:r>
              <a:rPr lang="vi-VN" sz="2400" b="1" spc="-15"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HỘI</a:t>
            </a:r>
            <a:r>
              <a:rPr lang="en-US" sz="24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Ở</a:t>
            </a:r>
            <a:r>
              <a:rPr lang="vi-VN" sz="2400" b="1" spc="-4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vi-VN" sz="2400" b="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a:t>
            </a:r>
            <a:r>
              <a:rPr lang="vi-VN" sz="2400" b="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HẠN</a:t>
            </a:r>
            <a:r>
              <a:rPr lang="vi-VN" sz="2400" b="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NINH</a:t>
            </a:r>
            <a:r>
              <a:rPr lang="vi-VN" sz="2400" b="1" spc="-4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vi-VN" sz="2400" b="1" spc="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b="1" spc="6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vi-VN" sz="2400" b="1" spc="-4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THUẬN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852376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359768" y="178603"/>
            <a:ext cx="3688379" cy="515332"/>
          </a:xfrm>
          <a:prstGeom prst="rect">
            <a:avLst/>
          </a:prstGeom>
        </p:spPr>
        <p:txBody>
          <a:bodyPr wrap="none" lIns="68579" tIns="34289" rIns="68579" bIns="34289">
            <a:spAutoFit/>
          </a:bodyPr>
          <a:lstStyle/>
          <a:p>
            <a:pPr algn="ctr">
              <a:lnSpc>
                <a:spcPct val="135000"/>
              </a:lnSpc>
              <a:spcAft>
                <a:spcPts val="800"/>
              </a:spcAft>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HÀNH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Group 10">
            <a:extLst>
              <a:ext uri="{FF2B5EF4-FFF2-40B4-BE49-F238E27FC236}">
                <a16:creationId xmlns:a16="http://schemas.microsoft.com/office/drawing/2014/main" id="{3482B0A3-0800-4B59-B6EB-C5C42CF21490}"/>
              </a:ext>
            </a:extLst>
          </p:cNvPr>
          <p:cNvGrpSpPr/>
          <p:nvPr/>
        </p:nvGrpSpPr>
        <p:grpSpPr>
          <a:xfrm>
            <a:off x="104355" y="2527290"/>
            <a:ext cx="2963210" cy="1480721"/>
            <a:chOff x="-131411" y="950440"/>
            <a:chExt cx="3146024" cy="789648"/>
          </a:xfrm>
        </p:grpSpPr>
        <p:sp>
          <p:nvSpPr>
            <p:cNvPr id="12" name="Arrow: Chevron 6">
              <a:extLst>
                <a:ext uri="{FF2B5EF4-FFF2-40B4-BE49-F238E27FC236}">
                  <a16:creationId xmlns:a16="http://schemas.microsoft.com/office/drawing/2014/main" id="{0EEDB0D5-1FC7-4E17-B3A5-3BD8B3EFAAB3}"/>
                </a:ext>
              </a:extLst>
            </p:cNvPr>
            <p:cNvSpPr/>
            <p:nvPr/>
          </p:nvSpPr>
          <p:spPr>
            <a:xfrm>
              <a:off x="-131411" y="950440"/>
              <a:ext cx="3146024" cy="789648"/>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Arrow: Chevron 4">
              <a:extLst>
                <a:ext uri="{FF2B5EF4-FFF2-40B4-BE49-F238E27FC236}">
                  <a16:creationId xmlns:a16="http://schemas.microsoft.com/office/drawing/2014/main" id="{9E6843D4-AA2C-4709-AE88-85CA82A66FD6}"/>
                </a:ext>
              </a:extLst>
            </p:cNvPr>
            <p:cNvSpPr txBox="1"/>
            <p:nvPr/>
          </p:nvSpPr>
          <p:spPr>
            <a:xfrm>
              <a:off x="121891" y="1052990"/>
              <a:ext cx="2859753" cy="6080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lvl="0" algn="ctr"/>
              <a:r>
                <a:rPr lang="en-US" sz="2250" b="1" dirty="0" err="1" smtClean="0">
                  <a:solidFill>
                    <a:schemeClr val="bg1"/>
                  </a:solidFill>
                  <a:cs typeface="Times New Roman" pitchFamily="18" charset="0"/>
                </a:rPr>
                <a:t>Đọc</a:t>
              </a:r>
              <a:r>
                <a:rPr lang="en-US" sz="2250" b="1" dirty="0" smtClean="0">
                  <a:solidFill>
                    <a:schemeClr val="bg1"/>
                  </a:solidFill>
                  <a:cs typeface="Times New Roman" pitchFamily="18" charset="0"/>
                </a:rPr>
                <a:t> </a:t>
              </a:r>
              <a:r>
                <a:rPr lang="en-US" sz="2250" b="1" dirty="0" err="1" smtClean="0">
                  <a:solidFill>
                    <a:schemeClr val="bg1"/>
                  </a:solidFill>
                  <a:cs typeface="Times New Roman" pitchFamily="18" charset="0"/>
                </a:rPr>
                <a:t>và</a:t>
              </a:r>
              <a:r>
                <a:rPr lang="en-US" sz="2250" b="1" dirty="0" smtClean="0">
                  <a:solidFill>
                    <a:schemeClr val="bg1"/>
                  </a:solidFill>
                  <a:cs typeface="Times New Roman" pitchFamily="18" charset="0"/>
                </a:rPr>
                <a:t> </a:t>
              </a:r>
              <a:r>
                <a:rPr lang="en-US" sz="2250" b="1" dirty="0" err="1" smtClean="0">
                  <a:solidFill>
                    <a:schemeClr val="bg1"/>
                  </a:solidFill>
                  <a:cs typeface="Times New Roman" pitchFamily="18" charset="0"/>
                </a:rPr>
                <a:t>phân</a:t>
              </a:r>
              <a:r>
                <a:rPr lang="en-US" sz="2250" b="1" dirty="0" smtClean="0">
                  <a:solidFill>
                    <a:schemeClr val="bg1"/>
                  </a:solidFill>
                  <a:cs typeface="Times New Roman" pitchFamily="18" charset="0"/>
                </a:rPr>
                <a:t> </a:t>
              </a:r>
              <a:r>
                <a:rPr lang="en-US" sz="2250" b="1" dirty="0" err="1" smtClean="0">
                  <a:solidFill>
                    <a:schemeClr val="bg1"/>
                  </a:solidFill>
                  <a:cs typeface="Times New Roman" pitchFamily="18" charset="0"/>
                </a:rPr>
                <a:t>tích</a:t>
              </a:r>
              <a:r>
                <a:rPr lang="en-US" sz="2250" b="1" dirty="0" smtClean="0">
                  <a:solidFill>
                    <a:schemeClr val="bg1"/>
                  </a:solidFill>
                  <a:cs typeface="Times New Roman" pitchFamily="18" charset="0"/>
                </a:rPr>
                <a:t>  </a:t>
              </a:r>
              <a:endParaRPr lang="en-US" sz="2250" b="1" dirty="0">
                <a:solidFill>
                  <a:schemeClr val="bg1"/>
                </a:solidFill>
                <a:cs typeface="Times New Roman" pitchFamily="18" charset="0"/>
              </a:endParaRPr>
            </a:p>
            <a:p>
              <a:pPr lvl="0" algn="ctr"/>
              <a:r>
                <a:rPr lang="en-US" sz="2250" b="1" dirty="0" err="1" smtClean="0">
                  <a:solidFill>
                    <a:schemeClr val="bg1"/>
                  </a:solidFill>
                  <a:cs typeface="Times New Roman" pitchFamily="18" charset="0"/>
                </a:rPr>
                <a:t>Sơ</a:t>
              </a:r>
              <a:r>
                <a:rPr lang="en-US" sz="2250" b="1" dirty="0" smtClean="0">
                  <a:solidFill>
                    <a:schemeClr val="bg1"/>
                  </a:solidFill>
                  <a:cs typeface="Times New Roman" pitchFamily="18" charset="0"/>
                </a:rPr>
                <a:t> </a:t>
              </a:r>
              <a:r>
                <a:rPr lang="en-US" sz="2250" b="1" dirty="0" err="1" smtClean="0">
                  <a:solidFill>
                    <a:schemeClr val="bg1"/>
                  </a:solidFill>
                  <a:cs typeface="Times New Roman" pitchFamily="18" charset="0"/>
                </a:rPr>
                <a:t>đồ</a:t>
              </a:r>
              <a:endParaRPr lang="en-US" sz="2250" b="1" dirty="0">
                <a:solidFill>
                  <a:schemeClr val="bg1"/>
                </a:solidFill>
                <a:effectLst>
                  <a:outerShdw blurRad="38100" dist="38100" dir="2700000" algn="tl">
                    <a:srgbClr val="000000">
                      <a:alpha val="43137"/>
                    </a:srgbClr>
                  </a:outerShdw>
                </a:effectLst>
                <a:ea typeface="Open Sans" panose="020B0606030504020204" pitchFamily="34" charset="0"/>
                <a:cs typeface="Times New Roman" pitchFamily="18" charset="0"/>
              </a:endParaRPr>
            </a:p>
          </p:txBody>
        </p:sp>
      </p:grpSp>
      <p:grpSp>
        <p:nvGrpSpPr>
          <p:cNvPr id="3" name="Group 15">
            <a:extLst>
              <a:ext uri="{FF2B5EF4-FFF2-40B4-BE49-F238E27FC236}">
                <a16:creationId xmlns:a16="http://schemas.microsoft.com/office/drawing/2014/main" id="{17330082-494D-4E17-82DD-0BFA198B6FF4}"/>
              </a:ext>
            </a:extLst>
          </p:cNvPr>
          <p:cNvGrpSpPr/>
          <p:nvPr/>
        </p:nvGrpSpPr>
        <p:grpSpPr>
          <a:xfrm>
            <a:off x="2467873" y="2492977"/>
            <a:ext cx="3472170" cy="1513262"/>
            <a:chOff x="-3769016" y="-420534"/>
            <a:chExt cx="11013807" cy="1351391"/>
          </a:xfrm>
          <a:solidFill>
            <a:schemeClr val="accent6">
              <a:lumMod val="75000"/>
            </a:schemeClr>
          </a:solidFill>
        </p:grpSpPr>
        <p:sp>
          <p:nvSpPr>
            <p:cNvPr id="19" name="Arrow: Chevron 9">
              <a:extLst>
                <a:ext uri="{FF2B5EF4-FFF2-40B4-BE49-F238E27FC236}">
                  <a16:creationId xmlns:a16="http://schemas.microsoft.com/office/drawing/2014/main" id="{D24C22B0-E36A-4E95-BCA0-33E87BD32020}"/>
                </a:ext>
              </a:extLst>
            </p:cNvPr>
            <p:cNvSpPr/>
            <p:nvPr/>
          </p:nvSpPr>
          <p:spPr>
            <a:xfrm>
              <a:off x="-3769016" y="-382653"/>
              <a:ext cx="11013807" cy="1313510"/>
            </a:xfrm>
            <a:prstGeom prst="chevron">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F4064A6F-0039-4956-8D4D-DE78EC58F005}"/>
                </a:ext>
              </a:extLst>
            </p:cNvPr>
            <p:cNvSpPr txBox="1"/>
            <p:nvPr/>
          </p:nvSpPr>
          <p:spPr>
            <a:xfrm>
              <a:off x="-2613864" y="-420534"/>
              <a:ext cx="9023253" cy="13135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algn="ctr"/>
              <a:r>
                <a:rPr lang="en-US" sz="2250" b="1" dirty="0" err="1">
                  <a:cs typeface="Times New Roman" pitchFamily="18" charset="0"/>
                </a:rPr>
                <a:t>Lập</a:t>
              </a:r>
              <a:r>
                <a:rPr lang="en-US" sz="2250" b="1" dirty="0">
                  <a:cs typeface="Times New Roman" pitchFamily="18" charset="0"/>
                </a:rPr>
                <a:t> </a:t>
              </a:r>
              <a:r>
                <a:rPr lang="en-US" sz="2250" b="1" dirty="0" err="1">
                  <a:cs typeface="Times New Roman" pitchFamily="18" charset="0"/>
                </a:rPr>
                <a:t>kế</a:t>
              </a:r>
              <a:r>
                <a:rPr lang="en-US" sz="2250" b="1" dirty="0">
                  <a:cs typeface="Times New Roman" pitchFamily="18" charset="0"/>
                </a:rPr>
                <a:t> </a:t>
              </a:r>
              <a:r>
                <a:rPr lang="en-US" sz="2250" b="1" dirty="0" err="1">
                  <a:cs typeface="Times New Roman" pitchFamily="18" charset="0"/>
                </a:rPr>
                <a:t>hoạch</a:t>
              </a:r>
              <a:r>
                <a:rPr lang="en-US" sz="2250" b="1" dirty="0">
                  <a:cs typeface="Times New Roman" pitchFamily="18" charset="0"/>
                </a:rPr>
                <a:t> </a:t>
              </a:r>
              <a:r>
                <a:rPr lang="en-US" sz="2250" b="1" dirty="0" err="1">
                  <a:cs typeface="Times New Roman" pitchFamily="18" charset="0"/>
                </a:rPr>
                <a:t>thực</a:t>
              </a:r>
              <a:r>
                <a:rPr lang="en-US" sz="2250" b="1" dirty="0">
                  <a:cs typeface="Times New Roman" pitchFamily="18" charset="0"/>
                </a:rPr>
                <a:t> </a:t>
              </a:r>
              <a:r>
                <a:rPr lang="en-US" sz="2250" b="1" dirty="0" err="1">
                  <a:cs typeface="Times New Roman" pitchFamily="18" charset="0"/>
                </a:rPr>
                <a:t>hiện</a:t>
              </a:r>
              <a:endParaRPr lang="en-US" sz="2250" b="1" dirty="0">
                <a:cs typeface="Times New Roman" pitchFamily="18" charset="0"/>
              </a:endParaRPr>
            </a:p>
          </p:txBody>
        </p:sp>
      </p:grpSp>
      <p:sp>
        <p:nvSpPr>
          <p:cNvPr id="21" name="Arrow: Chevron 17">
            <a:extLst>
              <a:ext uri="{FF2B5EF4-FFF2-40B4-BE49-F238E27FC236}">
                <a16:creationId xmlns:a16="http://schemas.microsoft.com/office/drawing/2014/main" id="{1A16BA83-AC1D-40C5-9F7A-4127525DCBAE}"/>
              </a:ext>
            </a:extLst>
          </p:cNvPr>
          <p:cNvSpPr/>
          <p:nvPr/>
        </p:nvSpPr>
        <p:spPr>
          <a:xfrm>
            <a:off x="5380446" y="2531777"/>
            <a:ext cx="3419171" cy="1474461"/>
          </a:xfrm>
          <a:prstGeom prst="chevron">
            <a:avLst/>
          </a:prstGeom>
          <a:solidFill>
            <a:srgbClr val="7030A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91438" tIns="45719" rIns="91438" bIns="45719"/>
          <a:lstStyle/>
          <a:p>
            <a:pPr algn="ctr"/>
            <a:endParaRPr lang="en-US" sz="2250" b="1" dirty="0">
              <a:cs typeface="Times New Roman" pitchFamily="18" charset="0"/>
            </a:endParaRPr>
          </a:p>
          <a:p>
            <a:pPr algn="ctr"/>
            <a:r>
              <a:rPr lang="en-US" sz="2250" b="1" dirty="0" err="1" smtClean="0">
                <a:cs typeface="Times New Roman" pitchFamily="18" charset="0"/>
              </a:rPr>
              <a:t>Đề</a:t>
            </a:r>
            <a:r>
              <a:rPr lang="en-US" sz="2250" b="1" dirty="0" smtClean="0">
                <a:cs typeface="Times New Roman" pitchFamily="18" charset="0"/>
              </a:rPr>
              <a:t> </a:t>
            </a:r>
            <a:r>
              <a:rPr lang="en-US" sz="2250" b="1" dirty="0" err="1" smtClean="0">
                <a:cs typeface="Times New Roman" pitchFamily="18" charset="0"/>
              </a:rPr>
              <a:t>xuất</a:t>
            </a:r>
            <a:r>
              <a:rPr lang="en-US" sz="2250" b="1" dirty="0" smtClean="0">
                <a:cs typeface="Times New Roman" pitchFamily="18" charset="0"/>
              </a:rPr>
              <a:t> </a:t>
            </a:r>
            <a:r>
              <a:rPr lang="en-US" sz="2250" b="1" dirty="0" err="1" smtClean="0">
                <a:cs typeface="Times New Roman" pitchFamily="18" charset="0"/>
              </a:rPr>
              <a:t>giải</a:t>
            </a:r>
            <a:r>
              <a:rPr lang="en-US" sz="2250" b="1" dirty="0" smtClean="0">
                <a:cs typeface="Times New Roman" pitchFamily="18" charset="0"/>
              </a:rPr>
              <a:t> </a:t>
            </a:r>
            <a:r>
              <a:rPr lang="en-US" sz="2250" b="1" dirty="0" err="1" smtClean="0">
                <a:cs typeface="Times New Roman" pitchFamily="18" charset="0"/>
              </a:rPr>
              <a:t>pháp</a:t>
            </a:r>
            <a:endParaRPr lang="en-US" sz="2250" b="1" dirty="0">
              <a:cs typeface="Times New Roman" pitchFamily="18" charset="0"/>
            </a:endParaRPr>
          </a:p>
        </p:txBody>
      </p:sp>
      <p:sp>
        <p:nvSpPr>
          <p:cNvPr id="22" name="TextBox 21">
            <a:extLst>
              <a:ext uri="{FF2B5EF4-FFF2-40B4-BE49-F238E27FC236}">
                <a16:creationId xmlns:a16="http://schemas.microsoft.com/office/drawing/2014/main" id="{9C291AFB-6405-4624-9221-555C2E454F09}"/>
              </a:ext>
            </a:extLst>
          </p:cNvPr>
          <p:cNvSpPr txBox="1"/>
          <p:nvPr/>
        </p:nvSpPr>
        <p:spPr>
          <a:xfrm>
            <a:off x="141752" y="1047750"/>
            <a:ext cx="8657865" cy="611704"/>
          </a:xfrm>
          <a:prstGeom prst="rect">
            <a:avLst/>
          </a:prstGeom>
          <a:solidFill>
            <a:srgbClr val="FFFF00"/>
          </a:solidFill>
          <a:ln>
            <a:solidFill>
              <a:srgbClr val="0000FF"/>
            </a:solidFill>
          </a:ln>
        </p:spPr>
        <p:txBody>
          <a:bodyPr wrap="square" lIns="91438" tIns="45719" rIns="91438" bIns="45719" rtlCol="0">
            <a:spAutoFit/>
          </a:bodyPr>
          <a:lstStyle/>
          <a:p>
            <a:pPr algn="just">
              <a:lnSpc>
                <a:spcPct val="150000"/>
              </a:lnSpc>
            </a:pPr>
            <a:r>
              <a:rPr lang="en-US" sz="2250" b="1" i="1" dirty="0">
                <a:solidFill>
                  <a:srgbClr val="002060"/>
                </a:solidFill>
                <a:cs typeface="Times New Roman" pitchFamily="18" charset="0"/>
              </a:rPr>
              <a:t>GV chia lớp thành 4 - 6 </a:t>
            </a:r>
            <a:r>
              <a:rPr lang="en-US" sz="2250" b="1" i="1" dirty="0" err="1">
                <a:solidFill>
                  <a:srgbClr val="002060"/>
                </a:solidFill>
                <a:cs typeface="Times New Roman" pitchFamily="18" charset="0"/>
              </a:rPr>
              <a:t>nhóm</a:t>
            </a:r>
            <a:r>
              <a:rPr lang="en-US" sz="2250" b="1" i="1" dirty="0">
                <a:solidFill>
                  <a:srgbClr val="002060"/>
                </a:solidFill>
                <a:cs typeface="Times New Roman" pitchFamily="18" charset="0"/>
              </a:rPr>
              <a:t>, </a:t>
            </a:r>
            <a:r>
              <a:rPr lang="en-US" sz="2250" b="1" i="1" dirty="0" err="1">
                <a:solidFill>
                  <a:srgbClr val="002060"/>
                </a:solidFill>
                <a:cs typeface="Times New Roman" pitchFamily="18" charset="0"/>
              </a:rPr>
              <a:t>nêu</a:t>
            </a:r>
            <a:r>
              <a:rPr lang="en-US" sz="2250" b="1" i="1" dirty="0">
                <a:solidFill>
                  <a:srgbClr val="002060"/>
                </a:solidFill>
                <a:cs typeface="Times New Roman" pitchFamily="18" charset="0"/>
              </a:rPr>
              <a:t> </a:t>
            </a:r>
            <a:r>
              <a:rPr lang="en-US" sz="2250" b="1" i="1" dirty="0" err="1">
                <a:solidFill>
                  <a:srgbClr val="002060"/>
                </a:solidFill>
                <a:cs typeface="Times New Roman" pitchFamily="18" charset="0"/>
              </a:rPr>
              <a:t>các</a:t>
            </a:r>
            <a:r>
              <a:rPr lang="en-US" sz="2250" b="1" i="1" dirty="0">
                <a:solidFill>
                  <a:srgbClr val="002060"/>
                </a:solidFill>
                <a:cs typeface="Times New Roman" pitchFamily="18" charset="0"/>
              </a:rPr>
              <a:t> bước thực hiện nhiệm vụ:</a:t>
            </a:r>
          </a:p>
        </p:txBody>
      </p:sp>
      <p:sp>
        <p:nvSpPr>
          <p:cNvPr id="23" name="TextBox 22"/>
          <p:cNvSpPr txBox="1"/>
          <p:nvPr/>
        </p:nvSpPr>
        <p:spPr>
          <a:xfrm>
            <a:off x="493279" y="4117763"/>
            <a:ext cx="1378424" cy="438580"/>
          </a:xfrm>
          <a:prstGeom prst="rect">
            <a:avLst/>
          </a:prstGeom>
          <a:solidFill>
            <a:srgbClr val="FFFF00"/>
          </a:solidFill>
          <a:ln>
            <a:solidFill>
              <a:srgbClr val="0000FF"/>
            </a:solidFill>
          </a:ln>
        </p:spPr>
        <p:txBody>
          <a:bodyPr wrap="square" lIns="91438" tIns="45719" rIns="91438" bIns="45719" rtlCol="0">
            <a:spAutoFit/>
          </a:bodyPr>
          <a:lstStyle/>
          <a:p>
            <a:pPr algn="ctr"/>
            <a:r>
              <a:rPr lang="en-US" sz="2250" b="1" dirty="0">
                <a:solidFill>
                  <a:srgbClr val="0000FF"/>
                </a:solidFill>
                <a:cs typeface="Times New Roman" pitchFamily="18" charset="0"/>
              </a:rPr>
              <a:t>Bước 1</a:t>
            </a:r>
          </a:p>
        </p:txBody>
      </p:sp>
      <p:sp>
        <p:nvSpPr>
          <p:cNvPr id="24" name="TextBox 23"/>
          <p:cNvSpPr txBox="1"/>
          <p:nvPr/>
        </p:nvSpPr>
        <p:spPr>
          <a:xfrm>
            <a:off x="3313951" y="4131412"/>
            <a:ext cx="1378424" cy="438580"/>
          </a:xfrm>
          <a:prstGeom prst="rect">
            <a:avLst/>
          </a:prstGeom>
          <a:solidFill>
            <a:srgbClr val="FFFF00"/>
          </a:solidFill>
          <a:ln>
            <a:solidFill>
              <a:srgbClr val="0000FF"/>
            </a:solidFill>
          </a:ln>
        </p:spPr>
        <p:txBody>
          <a:bodyPr wrap="square" lIns="91438" tIns="45719" rIns="91438" bIns="45719" rtlCol="0">
            <a:spAutoFit/>
          </a:bodyPr>
          <a:lstStyle/>
          <a:p>
            <a:pPr algn="ctr"/>
            <a:r>
              <a:rPr lang="en-US" sz="2250" b="1" dirty="0">
                <a:solidFill>
                  <a:srgbClr val="0000FF"/>
                </a:solidFill>
                <a:cs typeface="Times New Roman" pitchFamily="18" charset="0"/>
              </a:rPr>
              <a:t>Bước 2</a:t>
            </a:r>
          </a:p>
        </p:txBody>
      </p:sp>
      <p:sp>
        <p:nvSpPr>
          <p:cNvPr id="25" name="TextBox 24"/>
          <p:cNvSpPr txBox="1"/>
          <p:nvPr/>
        </p:nvSpPr>
        <p:spPr>
          <a:xfrm>
            <a:off x="6307804" y="4127551"/>
            <a:ext cx="1378424" cy="438580"/>
          </a:xfrm>
          <a:prstGeom prst="rect">
            <a:avLst/>
          </a:prstGeom>
          <a:solidFill>
            <a:srgbClr val="FFFF00"/>
          </a:solidFill>
          <a:ln>
            <a:solidFill>
              <a:srgbClr val="0000FF"/>
            </a:solidFill>
          </a:ln>
        </p:spPr>
        <p:txBody>
          <a:bodyPr wrap="square" lIns="91438" tIns="45719" rIns="91438" bIns="45719" rtlCol="0">
            <a:spAutoFit/>
          </a:bodyPr>
          <a:lstStyle/>
          <a:p>
            <a:pPr algn="ctr"/>
            <a:r>
              <a:rPr lang="en-US" sz="2250" b="1" dirty="0">
                <a:solidFill>
                  <a:srgbClr val="0000FF"/>
                </a:solidFill>
                <a:cs typeface="Times New Roman" pitchFamily="18" charset="0"/>
              </a:rPr>
              <a:t>Bước 3</a:t>
            </a:r>
          </a:p>
        </p:txBody>
      </p:sp>
    </p:spTree>
    <p:extLst>
      <p:ext uri="{BB962C8B-B14F-4D97-AF65-F5344CB8AC3E}">
        <p14:creationId xmlns:p14="http://schemas.microsoft.com/office/powerpoint/2010/main" val="27516072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ppt_x</p:attrName>
                                        </p:attrNameLst>
                                      </p:cBhvr>
                                      <p:tavLst>
                                        <p:tav tm="0">
                                          <p:val>
                                            <p:strVal val="#ppt_x-.2"/>
                                          </p:val>
                                        </p:tav>
                                        <p:tav tm="100000">
                                          <p:val>
                                            <p:strVal val="#ppt_x"/>
                                          </p:val>
                                        </p:tav>
                                      </p:tavLst>
                                    </p:anim>
                                    <p:anim calcmode="lin" valueType="num">
                                      <p:cBhvr>
                                        <p:cTn id="1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ircle(in)">
                                      <p:cBhvr>
                                        <p:cTn id="24" dur="2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2000"/>
                                        <p:tgtEl>
                                          <p:spTgt spid="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circle(in)">
                                      <p:cBhvr>
                                        <p:cTn id="4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animBg="1"/>
      <p:bldP spid="22" grpId="0" animBg="1"/>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9600" y="438150"/>
            <a:ext cx="7312800" cy="4191000"/>
          </a:xfrm>
          <a:prstGeom prst="rect">
            <a:avLst/>
          </a:prstGeom>
        </p:spPr>
      </p:pic>
    </p:spTree>
    <p:extLst>
      <p:ext uri="{BB962C8B-B14F-4D97-AF65-F5344CB8AC3E}">
        <p14:creationId xmlns:p14="http://schemas.microsoft.com/office/powerpoint/2010/main" val="93457930"/>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903D64-A72B-4FA5-BB98-68D920D43933}"/>
              </a:ext>
            </a:extLst>
          </p:cNvPr>
          <p:cNvSpPr>
            <a:spLocks noGrp="1"/>
          </p:cNvSpPr>
          <p:nvPr>
            <p:ph idx="1"/>
          </p:nvPr>
        </p:nvSpPr>
        <p:spPr>
          <a:xfrm>
            <a:off x="304800" y="285750"/>
            <a:ext cx="8210550" cy="4346973"/>
          </a:xfrm>
        </p:spPr>
        <p:txBody>
          <a:bodyPr>
            <a:normAutofit fontScale="25000" lnSpcReduction="20000"/>
          </a:bodyPr>
          <a:lstStyle/>
          <a:p>
            <a:pPr marL="0" indent="0" algn="ctr">
              <a:lnSpc>
                <a:spcPct val="135000"/>
              </a:lnSpc>
              <a:spcAft>
                <a:spcPts val="800"/>
              </a:spcAft>
              <a:buNone/>
            </a:pPr>
            <a:r>
              <a:rPr lang="en-US" sz="9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THỰC HÀNH</a:t>
            </a:r>
            <a:endParaRPr lang="en-US" sz="9600" dirty="0">
              <a:effectLst/>
              <a:latin typeface="Times New Roman" panose="02020603050405020304" pitchFamily="18" charset="0"/>
              <a:ea typeface="Calibri" panose="020F0502020204030204" pitchFamily="34" charset="0"/>
              <a:cs typeface="Times New Roman" panose="02020603050405020304" pitchFamily="18" charset="0"/>
            </a:endParaRPr>
          </a:p>
          <a:p>
            <a:pPr marL="243205" indent="0">
              <a:lnSpc>
                <a:spcPct val="116000"/>
              </a:lnSpc>
              <a:spcBef>
                <a:spcPts val="555"/>
              </a:spcBef>
              <a:spcAft>
                <a:spcPts val="800"/>
              </a:spcAft>
              <a:buNone/>
            </a:pPr>
            <a:r>
              <a:rPr lang="en-US" sz="9600" b="1" dirty="0" smtClean="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smtClean="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vi-VN" sz="9600" b="1" spc="-25" dirty="0" smtClean="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mạc</a:t>
            </a:r>
            <a:r>
              <a:rPr lang="vi-VN" sz="9600" b="1" spc="-2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hoá đối với phát triển kinh tế – xã hội ở vùng khô hạn Ninh Thuận – Bình Thuận.</a:t>
            </a:r>
            <a:endParaRPr lang="en-US"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43205" indent="0">
              <a:lnSpc>
                <a:spcPct val="116000"/>
              </a:lnSpc>
              <a:spcBef>
                <a:spcPts val="555"/>
              </a:spcBef>
              <a:spcAft>
                <a:spcPts val="800"/>
              </a:spcAft>
              <a:buNone/>
            </a:pPr>
            <a:r>
              <a:rPr lang="en-US" sz="9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9600" b="1"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9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96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9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9600" b="1"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9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9600" b="1"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9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9600" b="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9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9600" b="1" dirty="0" err="1">
                <a:effectLst/>
                <a:latin typeface="Times New Roman" panose="02020603050405020304" pitchFamily="18" charset="0"/>
                <a:ea typeface="Calibri" panose="020F0502020204030204" pitchFamily="34" charset="0"/>
                <a:cs typeface="Times New Roman" panose="02020603050405020304" pitchFamily="18" charset="0"/>
              </a:rPr>
              <a:t>nạn</a:t>
            </a:r>
            <a:r>
              <a:rPr lang="en-US" sz="9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9600" b="1"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9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9600" b="1"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9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96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9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9600" b="1" dirty="0" err="1">
                <a:effectLst/>
                <a:latin typeface="Times New Roman" panose="02020603050405020304" pitchFamily="18" charset="0"/>
                <a:ea typeface="Calibri" panose="020F0502020204030204" pitchFamily="34" charset="0"/>
                <a:cs typeface="Times New Roman" panose="02020603050405020304" pitchFamily="18" charset="0"/>
              </a:rPr>
              <a:t>sa</a:t>
            </a:r>
            <a:r>
              <a:rPr lang="en-US" sz="9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9600" b="1" dirty="0" err="1">
                <a:effectLst/>
                <a:latin typeface="Times New Roman" panose="02020603050405020304" pitchFamily="18" charset="0"/>
                <a:ea typeface="Calibri" panose="020F0502020204030204" pitchFamily="34" charset="0"/>
                <a:cs typeface="Times New Roman" panose="02020603050405020304" pitchFamily="18" charset="0"/>
              </a:rPr>
              <a:t>mạc</a:t>
            </a:r>
            <a:r>
              <a:rPr lang="en-US" sz="9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9600" b="1"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96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243205" indent="0">
              <a:lnSpc>
                <a:spcPct val="116000"/>
              </a:lnSpc>
              <a:spcBef>
                <a:spcPts val="695"/>
              </a:spcBef>
              <a:spcAft>
                <a:spcPts val="800"/>
              </a:spcAft>
              <a:buNone/>
            </a:pPr>
            <a:r>
              <a:rPr lang="en-US" sz="9600" b="1" dirty="0" smtClean="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9600" b="1"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Ý </a:t>
            </a:r>
            <a:r>
              <a:rPr lang="vi-VN" sz="9600" b="1" dirty="0" smtClean="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thức </a:t>
            </a:r>
            <a:r>
              <a:rPr lang="vi-VN" sz="9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trách nhiệm trong việc sử dụng hợp lí tài nguyên thiên nhiên và bảo vệ môi trường.</a:t>
            </a:r>
            <a:endParaRPr lang="en-US" sz="9600" b="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124674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7A2D38-B456-4BA3-9825-6CB3F472B95B}"/>
              </a:ext>
            </a:extLst>
          </p:cNvPr>
          <p:cNvSpPr>
            <a:spLocks noGrp="1"/>
          </p:cNvSpPr>
          <p:nvPr>
            <p:ph idx="1"/>
          </p:nvPr>
        </p:nvSpPr>
        <p:spPr>
          <a:xfrm>
            <a:off x="76200" y="209550"/>
            <a:ext cx="8991600" cy="3087029"/>
          </a:xfrm>
        </p:spPr>
        <p:txBody>
          <a:bodyPr>
            <a:noAutofit/>
          </a:bodyPr>
          <a:lstStyle/>
          <a:p>
            <a:pPr marL="144145" marR="74295" indent="0" algn="just">
              <a:lnSpc>
                <a:spcPct val="100000"/>
              </a:lnSpc>
              <a:spcBef>
                <a:spcPts val="685"/>
              </a:spcBef>
              <a:spcAft>
                <a:spcPts val="800"/>
              </a:spcAft>
              <a:buNone/>
            </a:pP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Hạn là một hiện tượng tự nhiên được coi là thiên tai, tạo thành bởi sự thiếu hụt nghiêm</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mưa</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ẩm</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không khí</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suối,</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mực</a:t>
            </a:r>
            <a:r>
              <a:rPr lang="vi-VN" sz="2400" b="1" spc="-6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nước ao hồ, mực nước trong các tầng chứa nước dưới đất gây ảnh hưởng xấu đến sự sinh trưởng của cây trồng, làm môi trường suy thoái gây đói nghèo dịch bệnh.</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44145" marR="73660" indent="0" algn="just">
              <a:lnSpc>
                <a:spcPct val="100000"/>
              </a:lnSpc>
              <a:spcBef>
                <a:spcPts val="445"/>
              </a:spcBef>
              <a:spcAft>
                <a:spcPts val="800"/>
              </a:spcAft>
              <a:buNone/>
            </a:pP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Sa mạc hoá có nghĩa là sự suy thoái của đất đai tại các vùng khô hạn, bán khô hạn, vùng</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ẩm</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khô</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do</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vi-VN" sz="2400" b="1" spc="-4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hoạt </a:t>
            </a:r>
            <a:r>
              <a:rPr lang="vi-VN" sz="2400" b="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con</a:t>
            </a:r>
            <a:r>
              <a:rPr lang="vi-VN" sz="2400" b="1" spc="-6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vi-VN" sz="2400" b="1" spc="-6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vi-VN" sz="2400" b="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2400" b="1" i="1" spc="-6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400" b="1" i="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vi-VN" sz="2400" b="1" i="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vi-VN" sz="2400" b="1" i="1" spc="-6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vi-VN" sz="2400" b="1" i="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vi-VN" sz="2400" b="1" i="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mạc</a:t>
            </a:r>
            <a:r>
              <a:rPr lang="vi-VN" sz="2400" b="1" i="1" spc="-6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vi-VN" sz="2400" b="1" i="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400" b="1" i="1" spc="-6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vi-VN" sz="2400" b="1" i="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vi-VN" sz="2400" b="1" i="1" spc="-7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quốc </a:t>
            </a:r>
            <a:r>
              <a:rPr lang="vi-VN" sz="2400" b="1" i="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năm 1994</a:t>
            </a:r>
            <a:r>
              <a:rPr lang="vi-VN" sz="24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5305973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3">
                                            <p:txEl>
                                              <p:pRg st="1" end="1"/>
                                            </p:txEl>
                                          </p:spTgt>
                                        </p:tgtEl>
                                        <p:attrNameLst>
                                          <p:attrName>style.color</p:attrName>
                                        </p:attrNameLst>
                                      </p:cBhvr>
                                      <p:to>
                                        <p:clrVal>
                                          <a:schemeClr val="accent2"/>
                                        </p:clrVal>
                                      </p:to>
                                    </p:set>
                                    <p:set>
                                      <p:cBhvr>
                                        <p:cTn id="13" dur="500" fill="hold"/>
                                        <p:tgtEl>
                                          <p:spTgt spid="3">
                                            <p:txEl>
                                              <p:pRg st="1" end="1"/>
                                            </p:txEl>
                                          </p:spTgt>
                                        </p:tgtEl>
                                        <p:attrNameLst>
                                          <p:attrName>fillcolor</p:attrName>
                                        </p:attrNameLst>
                                      </p:cBhvr>
                                      <p:to>
                                        <p:clrVal>
                                          <a:schemeClr val="accent2"/>
                                        </p:clrVal>
                                      </p:to>
                                    </p:set>
                                    <p:set>
                                      <p:cBhvr>
                                        <p:cTn id="14"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9C3C70C-0214-4894-BD43-688D46C0AA67}"/>
              </a:ext>
            </a:extLst>
          </p:cNvPr>
          <p:cNvSpPr>
            <a:spLocks noGrp="1"/>
          </p:cNvSpPr>
          <p:nvPr>
            <p:ph type="subTitle" idx="1"/>
          </p:nvPr>
        </p:nvSpPr>
        <p:spPr>
          <a:xfrm>
            <a:off x="762000" y="742950"/>
            <a:ext cx="7543800" cy="1314450"/>
          </a:xfrm>
        </p:spPr>
        <p:txBody>
          <a:bodyPr/>
          <a:lstStyle/>
          <a:p>
            <a:pPr marR="75565" lvl="0">
              <a:lnSpc>
                <a:spcPct val="116000"/>
              </a:lnSpc>
              <a:spcBef>
                <a:spcPts val="685"/>
              </a:spcBef>
              <a:spcAft>
                <a:spcPts val="800"/>
              </a:spcAft>
              <a:buClr>
                <a:srgbClr val="231F20"/>
              </a:buClr>
              <a:buSzPts val="1250"/>
              <a:tabLst>
                <a:tab pos="439420" algn="l"/>
              </a:tabLst>
            </a:pPr>
            <a:r>
              <a:rPr lang="en-US" sz="3200" b="1" spc="0" dirty="0" smtClean="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0" dirty="0" err="1" smtClean="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spc="0" dirty="0" smtClean="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200" b="1"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đoạn video </a:t>
            </a:r>
            <a:r>
              <a:rPr lang="en-US" sz="3200" b="1"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b="1"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200" b="1"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b="1"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3200" b="1"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hạn hán và sa mạc hoá </a:t>
            </a:r>
            <a:r>
              <a:rPr lang="en-US"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sgk</a:t>
            </a:r>
            <a:r>
              <a:rPr lang="vi-VN"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7807141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5E76E-2B8D-4B4A-9CBC-61D46C437818}"/>
              </a:ext>
            </a:extLst>
          </p:cNvPr>
          <p:cNvSpPr>
            <a:spLocks noGrp="1"/>
          </p:cNvSpPr>
          <p:nvPr>
            <p:ph type="title"/>
          </p:nvPr>
        </p:nvSpPr>
        <p:spPr/>
        <p:txBody>
          <a:bodyPr/>
          <a:lstStyle/>
          <a:p>
            <a:endParaRPr lang="en-US"/>
          </a:p>
        </p:txBody>
      </p:sp>
      <p:pic>
        <p:nvPicPr>
          <p:cNvPr id="4" name="72.000 người dân Ninh Thuận có nguy cơ thiếu đói do hạn hán _ VTC14">
            <a:hlinkClick r:id="" action="ppaction://media"/>
            <a:extLst>
              <a:ext uri="{FF2B5EF4-FFF2-40B4-BE49-F238E27FC236}">
                <a16:creationId xmlns:a16="http://schemas.microsoft.com/office/drawing/2014/main" id="{31C72BC3-EB6C-4620-BE60-8EBDE8FB659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438150"/>
            <a:ext cx="7391400" cy="4156075"/>
          </a:xfrm>
        </p:spPr>
      </p:pic>
    </p:spTree>
    <p:extLst>
      <p:ext uri="{BB962C8B-B14F-4D97-AF65-F5344CB8AC3E}">
        <p14:creationId xmlns:p14="http://schemas.microsoft.com/office/powerpoint/2010/main" val="12959168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2430</TotalTime>
  <Words>1531</Words>
  <Application>Microsoft Office PowerPoint</Application>
  <PresentationFormat>On-screen Show (16:9)</PresentationFormat>
  <Paragraphs>177</Paragraphs>
  <Slides>24</Slides>
  <Notes>9</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24</vt:i4>
      </vt:variant>
    </vt:vector>
  </HeadingPairs>
  <TitlesOfParts>
    <vt:vector size="38" baseType="lpstr">
      <vt:lpstr>宋体</vt:lpstr>
      <vt:lpstr>Arial</vt:lpstr>
      <vt:lpstr>Calibri</vt:lpstr>
      <vt:lpstr>Calibri Light</vt:lpstr>
      <vt:lpstr>等线</vt:lpstr>
      <vt:lpstr>Open Sans</vt:lpstr>
      <vt:lpstr>Times New Roman</vt:lpstr>
      <vt:lpstr>Tw Cen MT</vt:lpstr>
      <vt:lpstr>Verdana</vt:lpstr>
      <vt:lpstr>Office Theme</vt:lpstr>
      <vt:lpstr>Custom Design</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Dựa vào sơ đồ gợi ý trong bài và thông tin về nạn hạn hán và sa mạc hoá ở Ninh Thuận – Bình Thuận em hãy: </vt:lpstr>
      <vt:lpstr>PowerPoint Presentation</vt:lpstr>
      <vt:lpstr>PowerPoint Presentation</vt:lpstr>
      <vt:lpstr>PowerPoint Presentation</vt:lpstr>
      <vt:lpstr>PowerPoint Presentation</vt:lpstr>
      <vt:lpstr>PowerPoint Presentation</vt:lpstr>
      <vt:lpstr>Một số biện pháp phòng, chống hạn hán và sa mạc hóa: </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cp:lastModifiedBy>
  <cp:revision>350</cp:revision>
  <dcterms:created xsi:type="dcterms:W3CDTF">2021-07-22T17:31:00Z</dcterms:created>
  <dcterms:modified xsi:type="dcterms:W3CDTF">2024-08-04T08:36:29Z</dcterms:modified>
</cp:coreProperties>
</file>