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357" r:id="rId4"/>
    <p:sldId id="295" r:id="rId5"/>
    <p:sldId id="3081" r:id="rId6"/>
    <p:sldId id="3392" r:id="rId7"/>
    <p:sldId id="3354" r:id="rId8"/>
    <p:sldId id="3361" r:id="rId9"/>
    <p:sldId id="3328" r:id="rId10"/>
    <p:sldId id="3406" r:id="rId11"/>
    <p:sldId id="3407" r:id="rId12"/>
    <p:sldId id="3408" r:id="rId13"/>
    <p:sldId id="3083" r:id="rId14"/>
    <p:sldId id="3351"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Calibri" panose="020F0502020204030204" pitchFamily="34" charset="0"/>
      <p:regular r:id="rId21"/>
      <p:bold r:id="rId22"/>
      <p:italic r:id="rId23"/>
      <p:boldItalic r:id="rId24"/>
    </p:embeddedFont>
    <p:embeddedFont>
      <p:font typeface="Segoe Print" panose="02000600000000000000" pitchFamily="2" charset="0"/>
      <p:regular r:id="rId25"/>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4E2"/>
    <a:srgbClr val="9AD5E3"/>
    <a:srgbClr val="FDDEEB"/>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5" d="100"/>
          <a:sy n="85" d="100"/>
        </p:scale>
        <p:origin x="63" y="147"/>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4/5/2025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GIẢI QUYẾT VẤN ĐỀ VỚI SỰ TRỢ GIÚP </a:t>
            </a:r>
          </a:p>
          <a:p>
            <a:pPr algn="ctr"/>
            <a:r>
              <a:rPr lang="en-US" sz="2800" dirty="0">
                <a:solidFill>
                  <a:schemeClr val="accent5">
                    <a:lumMod val="75000"/>
                  </a:schemeClr>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246119" y="2325212"/>
            <a:ext cx="5455921" cy="2399568"/>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14.</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GIẢI QUYẾT VẤN ĐỀ</a:t>
            </a:r>
            <a:endParaRPr lang="vi-VN" sz="6600" b="1" dirty="0">
              <a:ln w="19050">
                <a:solidFill>
                  <a:schemeClr val="bg1"/>
                </a:solidFill>
              </a:ln>
              <a:solidFill>
                <a:srgbClr val="002060"/>
              </a:solidFill>
              <a:latin typeface="Bahnschrift Condensed" panose="020B0502040204020203" pitchFamily="34" charset="0"/>
            </a:endParaRPr>
          </a:p>
        </p:txBody>
      </p:sp>
      <p:sp>
        <p:nvSpPr>
          <p:cNvPr id="9" name="Rectangle 8">
            <a:extLst>
              <a:ext uri="{FF2B5EF4-FFF2-40B4-BE49-F238E27FC236}">
                <a16:creationId xmlns:a16="http://schemas.microsoft.com/office/drawing/2014/main" id="{BF882A6F-EFCF-41ED-A3C4-06626E2B3AC6}"/>
              </a:ext>
            </a:extLst>
          </p:cNvPr>
          <p:cNvSpPr/>
          <p:nvPr/>
        </p:nvSpPr>
        <p:spPr>
          <a:xfrm>
            <a:off x="8465212" y="5564937"/>
            <a:ext cx="2647833" cy="5778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latin typeface="Times New Roman" panose="02020603050405020304" pitchFamily="18" charset="0"/>
                <a:cs typeface="Times New Roman" panose="02020603050405020304" pitchFamily="18" charset="0"/>
              </a:rPr>
              <a:t>Giáo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Vì</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Văn</a:t>
            </a:r>
            <a:r>
              <a:rPr lang="en-US" b="1" dirty="0">
                <a:latin typeface="Times New Roman" panose="02020603050405020304" pitchFamily="18" charset="0"/>
                <a:cs typeface="Times New Roman" panose="02020603050405020304" pitchFamily="18" charset="0"/>
              </a:rPr>
              <a:t> Bon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2434" y="402048"/>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02377" y="290037"/>
            <a:ext cx="9605553" cy="2534027"/>
          </a:xfrm>
          <a:prstGeom prst="rect">
            <a:avLst/>
          </a:prstGeom>
          <a:noFill/>
        </p:spPr>
        <p:txBody>
          <a:bodyPr wrap="square">
            <a:spAutoFit/>
          </a:bodyPr>
          <a:lstStyle/>
          <a:p>
            <a:pPr algn="just">
              <a:lnSpc>
                <a:spcPct val="150000"/>
              </a:lnSpc>
            </a:pPr>
            <a:r>
              <a:rPr lang="vi-VN" dirty="0">
                <a:solidFill>
                  <a:schemeClr val="accent6">
                    <a:lumMod val="50000"/>
                  </a:schemeClr>
                </a:solidFill>
              </a:rPr>
              <a:t>Robot là một máy tính. Giải pháp thoát khỏi mê cung cần phải được mô tả một cách rõ ràng sao cho tại mỗi bước đi của nó, robot biết được phải đi theo hướng nào mà không bị nhầm lẫn. Trong thuật toán bám tường (bên phải), robot sẽ ưu tiên đi con đường phía tay phải, nếu không có đường nó mới lần lượt chọn lối đi thẳng hoặc quay sang trái như được mô tả trong Hình 14.2. Thuật toán bám tường có thể được mô tả theo cách liệt kê các bước (Hình 14.3a) hoặc bằng sơ đồ khối (Hình 14.3b).</a:t>
            </a: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C1C81DE4-FDF7-4036-9672-041351D20768}"/>
              </a:ext>
            </a:extLst>
          </p:cNvPr>
          <p:cNvPicPr>
            <a:picLocks noChangeAspect="1"/>
          </p:cNvPicPr>
          <p:nvPr/>
        </p:nvPicPr>
        <p:blipFill>
          <a:blip r:embed="rId3"/>
          <a:stretch>
            <a:fillRect/>
          </a:stretch>
        </p:blipFill>
        <p:spPr>
          <a:xfrm>
            <a:off x="2380614" y="2824064"/>
            <a:ext cx="7430772" cy="3603398"/>
          </a:xfrm>
          <a:prstGeom prst="rect">
            <a:avLst/>
          </a:prstGeom>
        </p:spPr>
      </p:pic>
    </p:spTree>
    <p:extLst>
      <p:ext uri="{BB962C8B-B14F-4D97-AF65-F5344CB8AC3E}">
        <p14:creationId xmlns:p14="http://schemas.microsoft.com/office/powerpoint/2010/main" val="417712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Phương pháp giải quyết vấn đề (hay giải pháp) có thể được mô tả dưới dạng thuật toán bằng phương pháp liệt kê các bước hoặc bằng sơ đồ khối.</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730749" y="3112151"/>
            <a:ext cx="10501714" cy="1719655"/>
            <a:chOff x="601971" y="415703"/>
            <a:chExt cx="10501714" cy="1719655"/>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1317435"/>
              <a:chOff x="1189763" y="4644162"/>
              <a:chExt cx="9922554" cy="1317435"/>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1317435"/>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735653" y="3690103"/>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tx1">
                    <a:lumMod val="95000"/>
                    <a:lumOff val="5000"/>
                  </a:schemeClr>
                </a:solidFill>
              </a:rPr>
              <a:t>Em hãy trình bày các bước giải quyết vấn đề chọn trường sau khi tốt nghiệp THCS dưới dạng liệt kê các bước hoặc sơ đồ khối.</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074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496996"/>
          </a:xfrm>
          <a:prstGeom prst="rect">
            <a:avLst/>
          </a:prstGeom>
          <a:noFill/>
        </p:spPr>
        <p:txBody>
          <a:bodyPr wrap="square">
            <a:spAutoFit/>
          </a:bodyPr>
          <a:lstStyle/>
          <a:p>
            <a:pPr>
              <a:lnSpc>
                <a:spcPct val="150000"/>
              </a:lnSpc>
            </a:pPr>
            <a:r>
              <a:rPr lang="vi-VN" sz="2000" dirty="0">
                <a:solidFill>
                  <a:schemeClr val="accent6">
                    <a:lumMod val="50000"/>
                  </a:schemeClr>
                </a:solidFill>
                <a:effectLst/>
                <a:latin typeface="Arial" panose="020B0604020202020204" pitchFamily="34" charset="0"/>
              </a:rPr>
              <a:t>Em hãy mô tả thuật toán bám tường bên trái để tìm đường thoát khỏi mê cung.</a:t>
            </a:r>
            <a:endParaRPr lang="en-US" sz="20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lập chương trình trong ngôn ngữ Scratch mô phỏng thuật toán bám tường.</a:t>
            </a:r>
            <a:endParaRPr lang="en-US" sz="28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C2703E-2662-474F-8F12-7A6C4964FEBD}"/>
              </a:ext>
            </a:extLst>
          </p:cNvPr>
          <p:cNvPicPr>
            <a:picLocks noChangeAspect="1"/>
          </p:cNvPicPr>
          <p:nvPr/>
        </p:nvPicPr>
        <p:blipFill>
          <a:blip r:embed="rId2"/>
          <a:stretch>
            <a:fillRect/>
          </a:stretch>
        </p:blipFill>
        <p:spPr>
          <a:xfrm>
            <a:off x="864535" y="4385909"/>
            <a:ext cx="1338734" cy="1862213"/>
          </a:xfrm>
          <a:prstGeom prst="rect">
            <a:avLst/>
          </a:prstGeom>
        </p:spPr>
      </p:pic>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3"/>
          <a:stretch>
            <a:fillRect/>
          </a:stretch>
        </p:blipFill>
        <p:spPr>
          <a:xfrm>
            <a:off x="969038" y="1002315"/>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386077" y="4385909"/>
            <a:ext cx="7010398" cy="711903"/>
          </a:xfrm>
          <a:prstGeom prst="wedgeRoundRectCallout">
            <a:avLst>
              <a:gd name="adj1" fmla="val -54134"/>
              <a:gd name="adj2" fmla="val 45658"/>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sz="1800" dirty="0">
                <a:solidFill>
                  <a:srgbClr val="231F20"/>
                </a:solidFill>
                <a:effectLst/>
                <a:latin typeface="Arial" panose="020B0604020202020204" pitchFamily="34" charset="0"/>
              </a:rPr>
              <a:t>Bạn có biết cách tìm đường thoát khỏi mê cung không?</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4"/>
          <a:stretch>
            <a:fillRect/>
          </a:stretch>
        </p:blipFill>
        <p:spPr>
          <a:xfrm>
            <a:off x="9570720" y="2416955"/>
            <a:ext cx="1306286" cy="1807439"/>
          </a:xfrm>
          <a:prstGeom prst="rect">
            <a:avLst/>
          </a:prstGeom>
        </p:spPr>
      </p:pic>
      <p:sp>
        <p:nvSpPr>
          <p:cNvPr id="14" name="Speech Bubble: Rectangle with Corners Rounded 13">
            <a:extLst>
              <a:ext uri="{FF2B5EF4-FFF2-40B4-BE49-F238E27FC236}">
                <a16:creationId xmlns:a16="http://schemas.microsoft.com/office/drawing/2014/main" id="{93638C85-9918-4D05-BD13-7A001BA44C9F}"/>
              </a:ext>
            </a:extLst>
          </p:cNvPr>
          <p:cNvSpPr/>
          <p:nvPr/>
        </p:nvSpPr>
        <p:spPr>
          <a:xfrm>
            <a:off x="2895529" y="836524"/>
            <a:ext cx="7010398" cy="1135962"/>
          </a:xfrm>
          <a:prstGeom prst="wedgeRoundRectCallout">
            <a:avLst>
              <a:gd name="adj1" fmla="val -58233"/>
              <a:gd name="adj2" fmla="val 24862"/>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dirty="0">
                <a:solidFill>
                  <a:srgbClr val="231F20"/>
                </a:solidFill>
                <a:latin typeface="Arial" panose="020B0604020202020204" pitchFamily="34" charset="0"/>
              </a:rPr>
              <a:t> Tớ đã từng vào mê cung trong một khu vui chơi. Tớ phải tìm đường thoát khỏi mê cung mà không được dùng bản đồ.</a:t>
            </a:r>
            <a:endParaRPr lang="en-US" sz="2000" dirty="0">
              <a:effectLst/>
            </a:endParaRPr>
          </a:p>
        </p:txBody>
      </p:sp>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5050970" y="2785067"/>
            <a:ext cx="4232293" cy="711903"/>
          </a:xfrm>
          <a:prstGeom prst="wedgeRoundRectCallout">
            <a:avLst>
              <a:gd name="adj1" fmla="val 54065"/>
              <a:gd name="adj2" fmla="val 1566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sz="1800" i="1" dirty="0">
                <a:solidFill>
                  <a:srgbClr val="231F20"/>
                </a:solidFill>
                <a:effectLst/>
                <a:latin typeface="Arial" panose="020B0604020202020204" pitchFamily="34" charset="0"/>
              </a:rPr>
              <a:t>Thật là một trò chơi thú vị.!!</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19" y="1745248"/>
            <a:ext cx="7940477" cy="1169872"/>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6"/>
            <a:ext cx="9844814" cy="5293497"/>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đường thoát khỏi mê cung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538219" y="1746944"/>
            <a:ext cx="5808617" cy="3884397"/>
          </a:xfrm>
          <a:prstGeom prst="rect">
            <a:avLst/>
          </a:prstGeom>
          <a:noFill/>
        </p:spPr>
        <p:txBody>
          <a:bodyPr wrap="square">
            <a:spAutoFit/>
          </a:bodyPr>
          <a:lstStyle/>
          <a:p>
            <a:pPr algn="just">
              <a:lnSpc>
                <a:spcPct val="200000"/>
              </a:lnSpc>
            </a:pPr>
            <a:r>
              <a:rPr lang="vi-VN" sz="1800" dirty="0">
                <a:solidFill>
                  <a:srgbClr val="231F20"/>
                </a:solidFill>
                <a:effectLst/>
                <a:latin typeface="Arial" panose="020B0604020202020204" pitchFamily="34" charset="0"/>
              </a:rPr>
              <a:t>Mê cung được dùng để chỉ những công trình gồm nhiều hành lang, lối đi, được tạo thành từ những bức tường. Một robot xuất phát từ </a:t>
            </a:r>
            <a:r>
              <a:rPr lang="vi-VN" sz="1800" dirty="0">
                <a:solidFill>
                  <a:srgbClr val="ED028C"/>
                </a:solidFill>
                <a:effectLst/>
                <a:latin typeface="Arial" panose="020B0604020202020204" pitchFamily="34" charset="0"/>
              </a:rPr>
              <a:t>Lối vào</a:t>
            </a:r>
            <a:r>
              <a:rPr lang="vi-VN" sz="1800" dirty="0">
                <a:solidFill>
                  <a:srgbClr val="231F20"/>
                </a:solidFill>
                <a:effectLst/>
                <a:latin typeface="Arial" panose="020B0604020202020204" pitchFamily="34" charset="0"/>
              </a:rPr>
              <a:t>, tìm đường tới </a:t>
            </a:r>
            <a:r>
              <a:rPr lang="vi-VN" sz="1800" dirty="0">
                <a:solidFill>
                  <a:srgbClr val="ED028C"/>
                </a:solidFill>
                <a:effectLst/>
                <a:latin typeface="Arial" panose="020B0604020202020204" pitchFamily="34" charset="0"/>
              </a:rPr>
              <a:t>Lối ra</a:t>
            </a:r>
            <a:r>
              <a:rPr lang="vi-VN" sz="1800" dirty="0">
                <a:solidFill>
                  <a:srgbClr val="231F20"/>
                </a:solidFill>
                <a:effectLst/>
                <a:latin typeface="Arial" panose="020B0604020202020204" pitchFamily="34" charset="0"/>
              </a:rPr>
              <a:t> như Hình 14.1. Em hãy quan sát cách di chuyển của robot và trả lời các câu hỏi sau: </a:t>
            </a:r>
            <a:endParaRPr lang="vi-VN" sz="2000" dirty="0"/>
          </a:p>
          <a:p>
            <a:pPr algn="just">
              <a:lnSpc>
                <a:spcPct val="200000"/>
              </a:lnSpc>
            </a:pPr>
            <a:r>
              <a:rPr lang="vi-VN" sz="1800" b="1" dirty="0">
                <a:solidFill>
                  <a:srgbClr val="231F20"/>
                </a:solidFill>
                <a:effectLst/>
                <a:latin typeface="Arial-BoldMT"/>
              </a:rPr>
              <a:t>1. </a:t>
            </a:r>
            <a:r>
              <a:rPr lang="vi-VN" sz="1800" dirty="0">
                <a:solidFill>
                  <a:srgbClr val="231F20"/>
                </a:solidFill>
                <a:effectLst/>
                <a:latin typeface="Arial" panose="020B0604020202020204" pitchFamily="34" charset="0"/>
              </a:rPr>
              <a:t>Robot di chuyển trong mê cung theo cách nào? </a:t>
            </a:r>
            <a:endParaRPr lang="vi-VN" sz="2000" dirty="0"/>
          </a:p>
          <a:p>
            <a:pPr algn="just">
              <a:lnSpc>
                <a:spcPct val="200000"/>
              </a:lnSpc>
            </a:pPr>
            <a:r>
              <a:rPr lang="vi-VN" sz="1800" b="1" dirty="0">
                <a:solidFill>
                  <a:srgbClr val="231F20"/>
                </a:solidFill>
                <a:effectLst/>
                <a:latin typeface="Arial-BoldMT"/>
              </a:rPr>
              <a:t>2. </a:t>
            </a:r>
            <a:r>
              <a:rPr lang="vi-VN" sz="1800" dirty="0">
                <a:solidFill>
                  <a:srgbClr val="231F20"/>
                </a:solidFill>
                <a:effectLst/>
                <a:latin typeface="Arial" panose="020B0604020202020204" pitchFamily="34" charset="0"/>
              </a:rPr>
              <a:t>Tại sao cách di chuyển đó dẫn robot tới lối ra?</a:t>
            </a:r>
            <a:endParaRPr lang="en-US" sz="2000" dirty="0">
              <a:solidFill>
                <a:schemeClr val="accent6">
                  <a:lumMod val="75000"/>
                </a:schemeClr>
              </a:solidFill>
            </a:endParaRPr>
          </a:p>
        </p:txBody>
      </p:sp>
      <p:pic>
        <p:nvPicPr>
          <p:cNvPr id="16" name="Picture 15">
            <a:extLst>
              <a:ext uri="{FF2B5EF4-FFF2-40B4-BE49-F238E27FC236}">
                <a16:creationId xmlns:a16="http://schemas.microsoft.com/office/drawing/2014/main" id="{5E6F4C46-401F-4304-BCBF-7D8E3968F2B9}"/>
              </a:ext>
            </a:extLst>
          </p:cNvPr>
          <p:cNvPicPr>
            <a:picLocks noChangeAspect="1"/>
          </p:cNvPicPr>
          <p:nvPr/>
        </p:nvPicPr>
        <p:blipFill>
          <a:blip r:embed="rId2"/>
          <a:stretch>
            <a:fillRect/>
          </a:stretch>
        </p:blipFill>
        <p:spPr>
          <a:xfrm>
            <a:off x="7601952" y="1990436"/>
            <a:ext cx="3065417" cy="3397412"/>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908857" y="375922"/>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83360" y="634979"/>
            <a:ext cx="8999582" cy="2267544"/>
          </a:xfrm>
          <a:prstGeom prst="rect">
            <a:avLst/>
          </a:prstGeom>
          <a:noFill/>
        </p:spPr>
        <p:txBody>
          <a:bodyPr wrap="square">
            <a:spAutoFit/>
          </a:bodyPr>
          <a:lstStyle/>
          <a:p>
            <a:pPr algn="just">
              <a:lnSpc>
                <a:spcPct val="120000"/>
              </a:lnSpc>
            </a:pPr>
            <a:r>
              <a:rPr lang="vi-VN" sz="2400" dirty="0">
                <a:solidFill>
                  <a:schemeClr val="accent6">
                    <a:lumMod val="50000"/>
                  </a:schemeClr>
                </a:solidFill>
              </a:rPr>
              <a:t>Trong Hoạt động 1, robot đã di chuyển sao cho bức tường luôn ở bên phải nó. Bằng cách di chuyển như vậy, robot sẽ được bức tường dẫn qua mọi vị trí của mê cung cho đến khi tìm thấy </a:t>
            </a:r>
            <a:r>
              <a:rPr lang="vi-VN" sz="2400" dirty="0">
                <a:solidFill>
                  <a:srgbClr val="C00000"/>
                </a:solidFill>
              </a:rPr>
              <a:t>Lối ra</a:t>
            </a:r>
            <a:r>
              <a:rPr lang="vi-VN" sz="2400" dirty="0">
                <a:solidFill>
                  <a:schemeClr val="accent6">
                    <a:lumMod val="50000"/>
                  </a:schemeClr>
                </a:solidFill>
              </a:rPr>
              <a:t>. Tìm </a:t>
            </a:r>
            <a:r>
              <a:rPr lang="vi-VN" sz="2400" dirty="0">
                <a:solidFill>
                  <a:srgbClr val="C00000"/>
                </a:solidFill>
              </a:rPr>
              <a:t>Lối ra </a:t>
            </a:r>
            <a:r>
              <a:rPr lang="vi-VN" sz="2400" dirty="0">
                <a:solidFill>
                  <a:schemeClr val="accent6">
                    <a:lumMod val="50000"/>
                  </a:schemeClr>
                </a:solidFill>
              </a:rPr>
              <a:t>trong mê cung là một vấn đề. Vấn đề đó được giải quyết qua các bước như sau:</a:t>
            </a:r>
            <a:endParaRPr lang="en-US" sz="2400" dirty="0">
              <a:solidFill>
                <a:schemeClr val="accent6">
                  <a:lumMod val="50000"/>
                </a:schemeClr>
              </a:solidFill>
            </a:endParaRPr>
          </a:p>
        </p:txBody>
      </p:sp>
      <p:sp>
        <p:nvSpPr>
          <p:cNvPr id="10" name="TextBox 9">
            <a:extLst>
              <a:ext uri="{FF2B5EF4-FFF2-40B4-BE49-F238E27FC236}">
                <a16:creationId xmlns:a16="http://schemas.microsoft.com/office/drawing/2014/main" id="{36B90E1E-7454-4940-97FF-0FE129CADAF3}"/>
              </a:ext>
            </a:extLst>
          </p:cNvPr>
          <p:cNvSpPr txBox="1"/>
          <p:nvPr/>
        </p:nvSpPr>
        <p:spPr>
          <a:xfrm>
            <a:off x="1158240" y="3266975"/>
            <a:ext cx="1828800" cy="2286000"/>
          </a:xfrm>
          <a:prstGeom prst="rect">
            <a:avLst/>
          </a:prstGeom>
          <a:solidFill>
            <a:srgbClr val="FDDEEB"/>
          </a:solidFill>
        </p:spPr>
        <p:txBody>
          <a:bodyPr wrap="square">
            <a:spAutoFit/>
          </a:bodyPr>
          <a:lstStyle/>
          <a:p>
            <a:r>
              <a:rPr lang="en-US" sz="1800" b="1">
                <a:effectLst/>
                <a:latin typeface="Arial" panose="020B0604020202020204" pitchFamily="34" charset="0"/>
              </a:rPr>
              <a:t>1. Tìm </a:t>
            </a:r>
            <a:r>
              <a:rPr lang="en-US" sz="1800" b="1" dirty="0" err="1">
                <a:effectLst/>
                <a:latin typeface="Arial" panose="020B0604020202020204" pitchFamily="34" charset="0"/>
              </a:rPr>
              <a:t>hiểu</a:t>
            </a:r>
            <a:r>
              <a:rPr lang="en-US" sz="1800" b="1" dirty="0">
                <a:effectLst/>
                <a:latin typeface="Arial" panose="020B0604020202020204" pitchFamily="34" charset="0"/>
              </a:rPr>
              <a:t> </a:t>
            </a:r>
            <a:r>
              <a:rPr lang="en-US" sz="1800" b="1" dirty="0" err="1">
                <a:effectLst/>
                <a:latin typeface="Arial" panose="020B0604020202020204" pitchFamily="34" charset="0"/>
              </a:rPr>
              <a:t>vấn</a:t>
            </a:r>
            <a:r>
              <a:rPr lang="en-US" sz="1800" b="1" dirty="0">
                <a:effectLst/>
                <a:latin typeface="Arial" panose="020B0604020202020204" pitchFamily="34" charset="0"/>
              </a:rPr>
              <a:t> </a:t>
            </a:r>
            <a:r>
              <a:rPr lang="en-US" sz="1800" b="1" dirty="0" err="1">
                <a:effectLst/>
                <a:latin typeface="Arial" panose="020B0604020202020204" pitchFamily="34" charset="0"/>
              </a:rPr>
              <a:t>đề</a:t>
            </a:r>
            <a:r>
              <a:rPr lang="en-US" sz="1800" b="1" dirty="0">
                <a:effectLst/>
                <a:latin typeface="Arial" panose="020B0604020202020204" pitchFamily="34" charset="0"/>
              </a:rPr>
              <a:t>: </a:t>
            </a:r>
            <a:r>
              <a:rPr lang="en-US" sz="1800" dirty="0" err="1">
                <a:effectLst/>
                <a:latin typeface="Arial" panose="020B0604020202020204" pitchFamily="34" charset="0"/>
              </a:rPr>
              <a:t>xác</a:t>
            </a:r>
            <a:r>
              <a:rPr lang="en-US" sz="1800" dirty="0">
                <a:effectLst/>
                <a:latin typeface="Arial" panose="020B0604020202020204" pitchFamily="34" charset="0"/>
              </a:rPr>
              <a:t> </a:t>
            </a:r>
            <a:r>
              <a:rPr lang="en-US" sz="1800" dirty="0" err="1">
                <a:effectLst/>
                <a:latin typeface="Arial" panose="020B0604020202020204" pitchFamily="34" charset="0"/>
              </a:rPr>
              <a:t>định</a:t>
            </a:r>
            <a:r>
              <a:rPr lang="en-US" sz="1800" dirty="0">
                <a:effectLst/>
                <a:latin typeface="Arial" panose="020B0604020202020204" pitchFamily="34" charset="0"/>
              </a:rPr>
              <a:t> </a:t>
            </a:r>
            <a:r>
              <a:rPr lang="en-US" sz="1800" dirty="0" err="1">
                <a:effectLst/>
                <a:latin typeface="Arial" panose="020B0604020202020204" pitchFamily="34" charset="0"/>
              </a:rPr>
              <a:t>những</a:t>
            </a:r>
            <a:r>
              <a:rPr lang="en-US" sz="1800" dirty="0">
                <a:effectLst/>
                <a:latin typeface="Arial" panose="020B0604020202020204" pitchFamily="34" charset="0"/>
              </a:rPr>
              <a:t> </a:t>
            </a:r>
            <a:r>
              <a:rPr lang="en-US" sz="1800" dirty="0" err="1">
                <a:effectLst/>
                <a:latin typeface="Arial" panose="020B0604020202020204" pitchFamily="34" charset="0"/>
              </a:rPr>
              <a:t>yếu</a:t>
            </a:r>
            <a:r>
              <a:rPr lang="en-US" sz="1800" dirty="0">
                <a:effectLst/>
                <a:latin typeface="Arial" panose="020B0604020202020204" pitchFamily="34" charset="0"/>
              </a:rPr>
              <a:t> </a:t>
            </a:r>
            <a:r>
              <a:rPr lang="en-US" sz="1800" dirty="0" err="1">
                <a:effectLst/>
                <a:latin typeface="Arial" panose="020B0604020202020204" pitchFamily="34" charset="0"/>
              </a:rPr>
              <a:t>tố</a:t>
            </a:r>
            <a:r>
              <a:rPr lang="en-US" sz="1800" dirty="0">
                <a:effectLst/>
                <a:latin typeface="Arial" panose="020B0604020202020204" pitchFamily="34" charset="0"/>
              </a:rPr>
              <a:t> </a:t>
            </a:r>
            <a:r>
              <a:rPr lang="en-US" sz="1800" dirty="0" err="1">
                <a:effectLst/>
                <a:latin typeface="Arial" panose="020B0604020202020204" pitchFamily="34" charset="0"/>
              </a:rPr>
              <a:t>đã</a:t>
            </a:r>
            <a:r>
              <a:rPr lang="en-US" sz="1800" dirty="0">
                <a:effectLst/>
                <a:latin typeface="Arial" panose="020B0604020202020204" pitchFamily="34" charset="0"/>
              </a:rPr>
              <a:t> </a:t>
            </a:r>
            <a:r>
              <a:rPr lang="en-US" sz="1800" dirty="0" err="1">
                <a:effectLst/>
                <a:latin typeface="Arial" panose="020B0604020202020204" pitchFamily="34" charset="0"/>
              </a:rPr>
              <a:t>cho</a:t>
            </a:r>
            <a:r>
              <a:rPr lang="en-US" sz="1800" dirty="0">
                <a:effectLst/>
                <a:latin typeface="Arial" panose="020B0604020202020204" pitchFamily="34" charset="0"/>
              </a:rPr>
              <a:t> </a:t>
            </a:r>
            <a:r>
              <a:rPr lang="en-US" sz="1800" dirty="0" err="1">
                <a:effectLst/>
                <a:latin typeface="Arial" panose="020B0604020202020204" pitchFamily="34" charset="0"/>
              </a:rPr>
              <a:t>và</a:t>
            </a:r>
            <a:r>
              <a:rPr lang="en-US" sz="1800" dirty="0">
                <a:effectLst/>
                <a:latin typeface="Arial" panose="020B0604020202020204" pitchFamily="34" charset="0"/>
              </a:rPr>
              <a:t> </a:t>
            </a:r>
            <a:r>
              <a:rPr lang="en-US" sz="1800" dirty="0" err="1">
                <a:effectLst/>
                <a:latin typeface="Arial" panose="020B0604020202020204" pitchFamily="34" charset="0"/>
              </a:rPr>
              <a:t>kết</a:t>
            </a:r>
            <a:r>
              <a:rPr lang="en-US" sz="1800" dirty="0">
                <a:effectLst/>
                <a:latin typeface="Arial" panose="020B0604020202020204" pitchFamily="34" charset="0"/>
              </a:rPr>
              <a:t> </a:t>
            </a:r>
            <a:r>
              <a:rPr lang="en-US" sz="1800" dirty="0" err="1">
                <a:effectLst/>
                <a:latin typeface="Arial" panose="020B0604020202020204" pitchFamily="34" charset="0"/>
              </a:rPr>
              <a:t>quả</a:t>
            </a:r>
            <a:r>
              <a:rPr lang="en-US" sz="1800" dirty="0">
                <a:effectLst/>
                <a:latin typeface="Arial" panose="020B0604020202020204" pitchFamily="34" charset="0"/>
              </a:rPr>
              <a:t> </a:t>
            </a:r>
            <a:r>
              <a:rPr lang="en-US" sz="1800" dirty="0" err="1">
                <a:effectLst/>
                <a:latin typeface="Arial" panose="020B0604020202020204" pitchFamily="34" charset="0"/>
              </a:rPr>
              <a:t>cần</a:t>
            </a:r>
            <a:r>
              <a:rPr lang="en-US" sz="1800" dirty="0">
                <a:effectLst/>
                <a:latin typeface="Arial" panose="020B0604020202020204" pitchFamily="34" charset="0"/>
              </a:rPr>
              <a:t> </a:t>
            </a:r>
            <a:r>
              <a:rPr lang="en-US" sz="1800" dirty="0" err="1">
                <a:effectLst/>
                <a:latin typeface="Arial" panose="020B0604020202020204" pitchFamily="34" charset="0"/>
              </a:rPr>
              <a:t>đạt</a:t>
            </a:r>
            <a:r>
              <a:rPr lang="en-US" sz="1800" dirty="0">
                <a:effectLst/>
                <a:latin typeface="Arial" panose="020B0604020202020204" pitchFamily="34" charset="0"/>
              </a:rPr>
              <a:t>.</a:t>
            </a:r>
            <a:endParaRPr lang="en-US" dirty="0"/>
          </a:p>
        </p:txBody>
      </p:sp>
      <p:sp>
        <p:nvSpPr>
          <p:cNvPr id="12" name="TextBox 11">
            <a:extLst>
              <a:ext uri="{FF2B5EF4-FFF2-40B4-BE49-F238E27FC236}">
                <a16:creationId xmlns:a16="http://schemas.microsoft.com/office/drawing/2014/main" id="{2940D693-A280-4418-87B0-E3B25ED6D60D}"/>
              </a:ext>
            </a:extLst>
          </p:cNvPr>
          <p:cNvSpPr txBox="1"/>
          <p:nvPr/>
        </p:nvSpPr>
        <p:spPr>
          <a:xfrm>
            <a:off x="3153955"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2</a:t>
            </a:r>
            <a:r>
              <a:rPr lang="vi-VN" dirty="0">
                <a:latin typeface="Arial" panose="020B0604020202020204" pitchFamily="34" charset="0"/>
              </a:rPr>
              <a:t>. </a:t>
            </a:r>
            <a:r>
              <a:rPr lang="vi-VN" sz="1800" b="1" dirty="0">
                <a:effectLst/>
                <a:latin typeface="Arial" panose="020B0604020202020204" pitchFamily="34" charset="0"/>
              </a:rPr>
              <a:t>Phân tích vấn đề</a:t>
            </a:r>
            <a:r>
              <a:rPr lang="vi-VN" sz="1800" dirty="0">
                <a:effectLst/>
                <a:latin typeface="Arial" panose="020B0604020202020204" pitchFamily="34" charset="0"/>
              </a:rPr>
              <a:t>: xem xét từng khía cạnh của vấn đề, đưa ra nhận định để tìm cách giải quyết.</a:t>
            </a:r>
            <a:endParaRPr lang="en-US" dirty="0"/>
          </a:p>
        </p:txBody>
      </p:sp>
      <p:sp>
        <p:nvSpPr>
          <p:cNvPr id="14" name="TextBox 13">
            <a:extLst>
              <a:ext uri="{FF2B5EF4-FFF2-40B4-BE49-F238E27FC236}">
                <a16:creationId xmlns:a16="http://schemas.microsoft.com/office/drawing/2014/main" id="{3D7E49DC-8834-4610-9373-85383B027A4A}"/>
              </a:ext>
            </a:extLst>
          </p:cNvPr>
          <p:cNvSpPr txBox="1"/>
          <p:nvPr/>
        </p:nvSpPr>
        <p:spPr>
          <a:xfrm>
            <a:off x="5149670"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3. </a:t>
            </a:r>
            <a:r>
              <a:rPr lang="vi-VN" sz="1800" b="1" dirty="0">
                <a:effectLst/>
                <a:latin typeface="Arial" panose="020B0604020202020204" pitchFamily="34" charset="0"/>
              </a:rPr>
              <a:t>Lựa chọn giải pháp: </a:t>
            </a:r>
            <a:r>
              <a:rPr lang="vi-VN" sz="1800" dirty="0">
                <a:effectLst/>
                <a:latin typeface="Arial" panose="020B0604020202020204" pitchFamily="34" charset="0"/>
              </a:rPr>
              <a:t>dựa trên nhận định ở bước phân tích vấn đề, tìm kiếm và lựa chọn cách giải quyết vấn đề.</a:t>
            </a:r>
            <a:endParaRPr lang="en-US" dirty="0"/>
          </a:p>
        </p:txBody>
      </p:sp>
      <p:sp>
        <p:nvSpPr>
          <p:cNvPr id="17" name="TextBox 16">
            <a:extLst>
              <a:ext uri="{FF2B5EF4-FFF2-40B4-BE49-F238E27FC236}">
                <a16:creationId xmlns:a16="http://schemas.microsoft.com/office/drawing/2014/main" id="{F29896FE-F685-49F9-89D0-32EF76C906C4}"/>
              </a:ext>
            </a:extLst>
          </p:cNvPr>
          <p:cNvSpPr txBox="1"/>
          <p:nvPr/>
        </p:nvSpPr>
        <p:spPr>
          <a:xfrm>
            <a:off x="7145385"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4</a:t>
            </a:r>
            <a:r>
              <a:rPr lang="vi-VN" dirty="0">
                <a:latin typeface="Arial" panose="020B0604020202020204" pitchFamily="34" charset="0"/>
              </a:rPr>
              <a:t>. </a:t>
            </a:r>
            <a:r>
              <a:rPr lang="vi-VN" sz="1800" b="1" dirty="0">
                <a:effectLst/>
                <a:latin typeface="Arial" panose="020B0604020202020204" pitchFamily="34" charset="0"/>
              </a:rPr>
              <a:t>Thực hiện giải pháp: </a:t>
            </a:r>
            <a:r>
              <a:rPr lang="vi-VN" sz="1800" dirty="0">
                <a:effectLst/>
                <a:latin typeface="Arial" panose="020B0604020202020204" pitchFamily="34" charset="0"/>
              </a:rPr>
              <a:t>triển khai giải pháp đã chọn để đạt được mục tiêu đặt ra.</a:t>
            </a:r>
            <a:endParaRPr lang="en-US" dirty="0"/>
          </a:p>
        </p:txBody>
      </p:sp>
      <p:sp>
        <p:nvSpPr>
          <p:cNvPr id="19" name="TextBox 18">
            <a:extLst>
              <a:ext uri="{FF2B5EF4-FFF2-40B4-BE49-F238E27FC236}">
                <a16:creationId xmlns:a16="http://schemas.microsoft.com/office/drawing/2014/main" id="{2623D8C8-6580-4555-87B5-D2D31BF53309}"/>
              </a:ext>
            </a:extLst>
          </p:cNvPr>
          <p:cNvSpPr txBox="1"/>
          <p:nvPr/>
        </p:nvSpPr>
        <p:spPr>
          <a:xfrm>
            <a:off x="9141099"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5</a:t>
            </a:r>
            <a:r>
              <a:rPr lang="vi-VN" dirty="0">
                <a:latin typeface="Arial" panose="020B0604020202020204" pitchFamily="34" charset="0"/>
              </a:rPr>
              <a:t>. </a:t>
            </a:r>
            <a:r>
              <a:rPr lang="vi-VN" sz="1800" b="1" dirty="0">
                <a:effectLst/>
                <a:latin typeface="Arial" panose="020B0604020202020204" pitchFamily="34" charset="0"/>
              </a:rPr>
              <a:t>Đánh giá kết quả</a:t>
            </a:r>
            <a:r>
              <a:rPr lang="vi-VN" sz="1800" dirty="0">
                <a:effectLst/>
                <a:latin typeface="Arial" panose="020B0604020202020204" pitchFamily="34" charset="0"/>
              </a:rPr>
              <a:t>: xác định hiệu quả, phát hiện nhược điểm của giải pháp để cải tiến.</a:t>
            </a:r>
            <a:endParaRPr lang="en-US" dirty="0"/>
          </a:p>
        </p:txBody>
      </p:sp>
    </p:spTree>
    <p:extLst>
      <p:ext uri="{BB962C8B-B14F-4D97-AF65-F5344CB8AC3E}">
        <p14:creationId xmlns:p14="http://schemas.microsoft.com/office/powerpoint/2010/main" val="248425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84764" y="317846"/>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09996" y="622665"/>
            <a:ext cx="9123169" cy="1889758"/>
            <a:chOff x="1379367" y="801190"/>
            <a:chExt cx="9123169" cy="1889758"/>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123169" cy="188975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769531" cy="169469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400" dirty="0">
                  <a:solidFill>
                    <a:schemeClr val="accent6">
                      <a:lumMod val="75000"/>
                    </a:schemeClr>
                  </a:solidFill>
                </a:rPr>
                <a:t>Giải quyết vấn đề là quá trình, thường được thực hiện qua các bước: 1) Tìm hiểu vấn đề; 2) Phân tích vấn đề; 3) Lựa chọn giải pháp; 4) Thực hiện giải pháp; 5) Đánh giá kết quả.</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6D7DE3E2-D68D-4EEB-9AE8-DC7D9132C4B3}"/>
              </a:ext>
            </a:extLst>
          </p:cNvPr>
          <p:cNvPicPr>
            <a:picLocks noChangeAspect="1"/>
          </p:cNvPicPr>
          <p:nvPr/>
        </p:nvPicPr>
        <p:blipFill>
          <a:blip r:embed="rId3"/>
          <a:stretch>
            <a:fillRect/>
          </a:stretch>
        </p:blipFill>
        <p:spPr>
          <a:xfrm>
            <a:off x="3478887" y="2856617"/>
            <a:ext cx="4885696" cy="3295971"/>
          </a:xfrm>
          <a:prstGeom prst="rect">
            <a:avLst/>
          </a:prstGeom>
        </p:spPr>
      </p:pic>
    </p:spTree>
    <p:extLst>
      <p:ext uri="{BB962C8B-B14F-4D97-AF65-F5344CB8AC3E}">
        <p14:creationId xmlns:p14="http://schemas.microsoft.com/office/powerpoint/2010/main" val="202220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F817DA-1029-43AA-B870-DBA3809BD8B2}"/>
              </a:ext>
            </a:extLst>
          </p:cNvPr>
          <p:cNvPicPr>
            <a:picLocks noChangeAspect="1"/>
          </p:cNvPicPr>
          <p:nvPr/>
        </p:nvPicPr>
        <p:blipFill>
          <a:blip r:embed="rId2"/>
          <a:stretch>
            <a:fillRect/>
          </a:stretch>
        </p:blipFill>
        <p:spPr>
          <a:xfrm>
            <a:off x="2915920" y="3528550"/>
            <a:ext cx="1788160" cy="2549570"/>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748166" y="377659"/>
            <a:ext cx="10501714" cy="1719655"/>
            <a:chOff x="601971" y="415703"/>
            <a:chExt cx="10501714" cy="171965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1317435"/>
              <a:chOff x="1189762" y="4644162"/>
              <a:chExt cx="9922555" cy="131743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1317435"/>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1131848"/>
          </a:xfrm>
          <a:prstGeom prst="rect">
            <a:avLst/>
          </a:prstGeom>
          <a:noFill/>
        </p:spPr>
        <p:txBody>
          <a:bodyPr wrap="square">
            <a:spAutoFit/>
          </a:bodyPr>
          <a:lstStyle/>
          <a:p>
            <a:pPr>
              <a:lnSpc>
                <a:spcPct val="150000"/>
              </a:lnSpc>
            </a:pPr>
            <a:r>
              <a:rPr lang="vi-VN" sz="2400" b="1" dirty="0">
                <a:solidFill>
                  <a:srgbClr val="231F20"/>
                </a:solidFill>
                <a:effectLst/>
                <a:latin typeface="Arial" panose="020B0604020202020204" pitchFamily="34" charset="0"/>
              </a:rPr>
              <a:t>Em hãy mô tả các bước giải quyết vấn đề chọn trường để tiếp tục học tập sau khi tốt nghiệp THCS.</a:t>
            </a:r>
            <a:endParaRPr lang="en-US" sz="2800" dirty="0"/>
          </a:p>
        </p:txBody>
      </p:sp>
      <p:grpSp>
        <p:nvGrpSpPr>
          <p:cNvPr id="11" name="Group 10">
            <a:extLst>
              <a:ext uri="{FF2B5EF4-FFF2-40B4-BE49-F238E27FC236}">
                <a16:creationId xmlns:a16="http://schemas.microsoft.com/office/drawing/2014/main" id="{4010B961-E010-4877-B4D9-BDB9742CC282}"/>
              </a:ext>
            </a:extLst>
          </p:cNvPr>
          <p:cNvGrpSpPr/>
          <p:nvPr/>
        </p:nvGrpSpPr>
        <p:grpSpPr>
          <a:xfrm>
            <a:off x="5721532" y="2385066"/>
            <a:ext cx="4676503" cy="3243574"/>
            <a:chOff x="3857897" y="2570654"/>
            <a:chExt cx="4676503" cy="3100251"/>
          </a:xfrm>
        </p:grpSpPr>
        <p:sp>
          <p:nvSpPr>
            <p:cNvPr id="10" name="Speech Bubble: Rectangle 9">
              <a:extLst>
                <a:ext uri="{FF2B5EF4-FFF2-40B4-BE49-F238E27FC236}">
                  <a16:creationId xmlns:a16="http://schemas.microsoft.com/office/drawing/2014/main" id="{1D3CB9CC-1D30-4448-BCA2-F6398CE76DB2}"/>
                </a:ext>
              </a:extLst>
            </p:cNvPr>
            <p:cNvSpPr/>
            <p:nvPr/>
          </p:nvSpPr>
          <p:spPr>
            <a:xfrm>
              <a:off x="3857897" y="2570654"/>
              <a:ext cx="4676503" cy="3100251"/>
            </a:xfrm>
            <a:prstGeom prst="wedgeRectCallout">
              <a:avLst>
                <a:gd name="adj1" fmla="val -76451"/>
                <a:gd name="adj2" fmla="val -3337"/>
              </a:avLst>
            </a:prstGeom>
            <a:solidFill>
              <a:srgbClr val="9AD5E3"/>
            </a:solidFill>
            <a:ln>
              <a:solidFill>
                <a:srgbClr val="99D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họn trường cấp 3 - Những điều phụ huynh học sinh cần lưu ý">
              <a:extLst>
                <a:ext uri="{FF2B5EF4-FFF2-40B4-BE49-F238E27FC236}">
                  <a16:creationId xmlns:a16="http://schemas.microsoft.com/office/drawing/2014/main" id="{2B3DBDCB-1E59-4591-AF0E-49B9EFDDA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91" y="2586072"/>
              <a:ext cx="4622914" cy="3069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70852" y="1773944"/>
            <a:ext cx="7633589" cy="184358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a:t>
            </a:r>
            <a:r>
              <a:rPr lang="vi-VN" sz="4000" dirty="0">
                <a:solidFill>
                  <a:schemeClr val="accent3">
                    <a:lumMod val="50000"/>
                  </a:schemeClr>
                </a:solidFill>
                <a:latin typeface="+mj-lt"/>
              </a:rPr>
              <a:t>MÔ TẢ GIẢI PHÁP DƯỚI DẠNG THUẬT TOÁN</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7"/>
            <a:ext cx="9844814" cy="4910320"/>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Thuật toán bám tường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99663" y="1806344"/>
            <a:ext cx="9392674" cy="3330399"/>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Thuật toán bám tường là một trong những giải pháp thoát khỏi mê cung. Trong thuật toán, robot di chuyển sao cho bức tường luôn ở một phía của nó (chẳng hạn phía bên phải). Em hãy mô tả thuật toán xác định hướng di chuyển của robot. Biết rằng robot chỉ thực hiện được những động tác sau:</a:t>
            </a:r>
          </a:p>
          <a:p>
            <a:pPr algn="just">
              <a:lnSpc>
                <a:spcPct val="20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Phát hiện xung quanh (trái, phải, phía trước) có tường hay không. </a:t>
            </a:r>
            <a:endParaRPr lang="vi-VN" dirty="0">
              <a:solidFill>
                <a:schemeClr val="accent6">
                  <a:lumMod val="50000"/>
                </a:schemeClr>
              </a:solidFill>
            </a:endParaRPr>
          </a:p>
          <a:p>
            <a:pPr algn="just">
              <a:lnSpc>
                <a:spcPct val="20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Quay trái hoặc quay phải một góc 90O. </a:t>
            </a:r>
            <a:endParaRPr lang="vi-VN" dirty="0">
              <a:solidFill>
                <a:schemeClr val="accent6">
                  <a:lumMod val="50000"/>
                </a:schemeClr>
              </a:solidFill>
            </a:endParaRPr>
          </a:p>
          <a:p>
            <a:pPr algn="just">
              <a:lnSpc>
                <a:spcPct val="200000"/>
              </a:lnSpc>
            </a:pPr>
            <a:r>
              <a:rPr lang="vi-VN" sz="1800" b="1" dirty="0">
                <a:solidFill>
                  <a:schemeClr val="accent6">
                    <a:lumMod val="50000"/>
                  </a:schemeClr>
                </a:solidFill>
                <a:effectLst/>
                <a:latin typeface="Arial-BoldMT"/>
              </a:rPr>
              <a:t>3.</a:t>
            </a:r>
            <a:r>
              <a:rPr lang="vi-VN" sz="1800" dirty="0">
                <a:solidFill>
                  <a:schemeClr val="accent6">
                    <a:lumMod val="50000"/>
                  </a:schemeClr>
                </a:solidFill>
                <a:effectLst/>
                <a:latin typeface="Arial" panose="020B0604020202020204" pitchFamily="34" charset="0"/>
              </a:rPr>
              <a:t> Tiến (đi thẳng) một bước về phía trước.</a:t>
            </a:r>
            <a:endParaRPr lang="en-US" dirty="0">
              <a:solidFill>
                <a:schemeClr val="accent6">
                  <a:lumMod val="50000"/>
                </a:schemeClr>
              </a:solidFill>
            </a:endParaRPr>
          </a:p>
        </p:txBody>
      </p:sp>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4020</TotalTime>
  <Words>777</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Arial-BoldMT</vt:lpstr>
      <vt:lpstr>Bahnschrift Condensed</vt:lpstr>
      <vt:lpstr>Times New Roman</vt:lpstr>
      <vt:lpstr>Bahnschrift SemiBold SemiConden</vt:lpstr>
      <vt:lpstr>Segoe Print</vt:lpstr>
      <vt:lpstr>Calibri</vt:lpstr>
      <vt:lpstr>UTM Cookies</vt:lpstr>
      <vt:lpstr>Arial</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Kỳ Bon</cp:lastModifiedBy>
  <cp:revision>385</cp:revision>
  <dcterms:created xsi:type="dcterms:W3CDTF">2021-06-02T01:34:28Z</dcterms:created>
  <dcterms:modified xsi:type="dcterms:W3CDTF">2025-04-05T00:55:10Z</dcterms:modified>
</cp:coreProperties>
</file>