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357" r:id="rId4"/>
    <p:sldId id="295" r:id="rId5"/>
    <p:sldId id="3081" r:id="rId6"/>
    <p:sldId id="3367" r:id="rId7"/>
    <p:sldId id="3309" r:id="rId8"/>
    <p:sldId id="3354" r:id="rId9"/>
    <p:sldId id="3361" r:id="rId10"/>
    <p:sldId id="3328" r:id="rId11"/>
    <p:sldId id="3368" r:id="rId12"/>
    <p:sldId id="3369" r:id="rId13"/>
    <p:sldId id="3370" r:id="rId14"/>
    <p:sldId id="3083" r:id="rId15"/>
    <p:sldId id="3351" r:id="rId16"/>
    <p:sldId id="3366" r:id="rId17"/>
  </p:sldIdLst>
  <p:sldSz cx="12192000" cy="6858000"/>
  <p:notesSz cx="6858000" cy="9144000"/>
  <p:embeddedFontLst>
    <p:embeddedFont>
      <p:font typeface="Bahnschrift Condensed" panose="020B0502040204020203" pitchFamily="34" charset="0"/>
      <p:regular r:id="rId20"/>
      <p:bold r:id="rId21"/>
    </p:embeddedFont>
    <p:embeddedFont>
      <p:font typeface="Bahnschrift SemiBold SemiConden" panose="020B0502040204020203" pitchFamily="34" charset="0"/>
      <p:bold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6679A0"/>
    <a:srgbClr val="FFCCFF"/>
    <a:srgbClr val="CCFF99"/>
    <a:srgbClr val="002060"/>
    <a:srgbClr val="D34CD6"/>
    <a:srgbClr val="35B6B4"/>
    <a:srgbClr val="FF6600"/>
    <a:srgbClr val="84ACB6"/>
    <a:srgbClr val="9C5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5" d="100"/>
          <a:sy n="85" d="100"/>
        </p:scale>
        <p:origin x="63" y="147"/>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4/5/2025</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SỬ DỤNG BẢNG TÍNH ĐIỆN TỬ </a:t>
            </a:r>
          </a:p>
          <a:p>
            <a:pPr algn="ctr"/>
            <a:r>
              <a:rPr lang="en-US" sz="2800" dirty="0">
                <a:solidFill>
                  <a:schemeClr val="accent5">
                    <a:lumMod val="75000"/>
                  </a:schemeClr>
                </a:solidFill>
                <a:latin typeface="+mj-lt"/>
              </a:rPr>
              <a:t> NÂNG CAO</a:t>
            </a:r>
          </a:p>
        </p:txBody>
      </p:sp>
      <p:sp>
        <p:nvSpPr>
          <p:cNvPr id="8" name="TextBox 7">
            <a:extLst>
              <a:ext uri="{FF2B5EF4-FFF2-40B4-BE49-F238E27FC236}">
                <a16:creationId xmlns:a16="http://schemas.microsoft.com/office/drawing/2014/main" id="{D05E2FA4-701D-4C92-898E-7EE4AF07FEBA}"/>
              </a:ext>
            </a:extLst>
          </p:cNvPr>
          <p:cNvSpPr txBox="1"/>
          <p:nvPr/>
        </p:nvSpPr>
        <p:spPr>
          <a:xfrm>
            <a:off x="3435531" y="1976845"/>
            <a:ext cx="5320938" cy="3297826"/>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13a. HOÀN THIỆN BẢNG TÍNH QUẢN LÍ TÀI CHÍNH GIA ĐÌNH</a:t>
            </a:r>
            <a:endParaRPr lang="vi-VN" sz="6000" b="1" dirty="0">
              <a:ln w="19050">
                <a:solidFill>
                  <a:schemeClr val="bg1"/>
                </a:solidFill>
              </a:ln>
              <a:solidFill>
                <a:srgbClr val="002060"/>
              </a:solidFill>
              <a:latin typeface="Bahnschrift Condensed" panose="020B0502040204020203" pitchFamily="34" charset="0"/>
            </a:endParaRPr>
          </a:p>
        </p:txBody>
      </p:sp>
      <p:sp>
        <p:nvSpPr>
          <p:cNvPr id="9" name="Rectangle 8">
            <a:extLst>
              <a:ext uri="{FF2B5EF4-FFF2-40B4-BE49-F238E27FC236}">
                <a16:creationId xmlns:a16="http://schemas.microsoft.com/office/drawing/2014/main" id="{D1541DB8-F117-40C3-8F91-A18239915869}"/>
              </a:ext>
            </a:extLst>
          </p:cNvPr>
          <p:cNvSpPr/>
          <p:nvPr/>
        </p:nvSpPr>
        <p:spPr>
          <a:xfrm>
            <a:off x="8201551" y="5531279"/>
            <a:ext cx="2765639" cy="5063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Bon</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CF1BD5-A004-4196-A3F9-9E147663E7FE}"/>
              </a:ext>
            </a:extLst>
          </p:cNvPr>
          <p:cNvSpPr txBox="1"/>
          <p:nvPr/>
        </p:nvSpPr>
        <p:spPr>
          <a:xfrm>
            <a:off x="1123405" y="452735"/>
            <a:ext cx="9779725" cy="87203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a:t>
            </a:r>
            <a:r>
              <a:rPr lang="vi-VN" sz="1800" dirty="0">
                <a:solidFill>
                  <a:srgbClr val="231F20"/>
                </a:solidFill>
                <a:effectLst/>
                <a:latin typeface="Arial" panose="020B0604020202020204" pitchFamily="34" charset="0"/>
              </a:rPr>
              <a:t> Tính tổng thu nhập và chi tiêu, bổ sung trang tính </a:t>
            </a:r>
            <a:r>
              <a:rPr lang="vi-VN" sz="1800" dirty="0">
                <a:solidFill>
                  <a:srgbClr val="ED028C"/>
                </a:solidFill>
                <a:effectLst/>
                <a:latin typeface="Arial" panose="020B0604020202020204" pitchFamily="34" charset="0"/>
              </a:rPr>
              <a:t>Tổng hợp</a:t>
            </a:r>
            <a:r>
              <a:rPr lang="vi-VN" sz="1800" dirty="0">
                <a:solidFill>
                  <a:srgbClr val="231F20"/>
                </a:solidFill>
                <a:effectLst/>
                <a:latin typeface="Arial" panose="020B0604020202020204" pitchFamily="34" charset="0"/>
              </a:rPr>
              <a:t> để cân đối thu, chi như Hình 13a.1, Hình 13a.2 và Hình 13a.3.</a:t>
            </a:r>
            <a:endParaRPr lang="en-US" dirty="0"/>
          </a:p>
        </p:txBody>
      </p:sp>
      <p:pic>
        <p:nvPicPr>
          <p:cNvPr id="5" name="Picture 4">
            <a:extLst>
              <a:ext uri="{FF2B5EF4-FFF2-40B4-BE49-F238E27FC236}">
                <a16:creationId xmlns:a16="http://schemas.microsoft.com/office/drawing/2014/main" id="{E37CB963-B9A6-4348-BFF2-0F2C94C60B17}"/>
              </a:ext>
            </a:extLst>
          </p:cNvPr>
          <p:cNvPicPr>
            <a:picLocks noChangeAspect="1"/>
          </p:cNvPicPr>
          <p:nvPr/>
        </p:nvPicPr>
        <p:blipFill>
          <a:blip r:embed="rId2"/>
          <a:stretch>
            <a:fillRect/>
          </a:stretch>
        </p:blipFill>
        <p:spPr>
          <a:xfrm>
            <a:off x="2762665" y="1559901"/>
            <a:ext cx="6666669" cy="4618908"/>
          </a:xfrm>
          <a:prstGeom prst="rect">
            <a:avLst/>
          </a:prstGeom>
        </p:spPr>
      </p:pic>
    </p:spTree>
    <p:extLst>
      <p:ext uri="{BB962C8B-B14F-4D97-AF65-F5344CB8AC3E}">
        <p14:creationId xmlns:p14="http://schemas.microsoft.com/office/powerpoint/2010/main" val="109280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0E775E-3A3B-49E2-98C2-3A041DCB2720}"/>
              </a:ext>
            </a:extLst>
          </p:cNvPr>
          <p:cNvSpPr txBox="1"/>
          <p:nvPr/>
        </p:nvSpPr>
        <p:spPr>
          <a:xfrm>
            <a:off x="1070896" y="768727"/>
            <a:ext cx="9413965" cy="2949525"/>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b="1" i="1" dirty="0">
                <a:solidFill>
                  <a:srgbClr val="231F20"/>
                </a:solidFill>
                <a:effectLst/>
                <a:latin typeface="Arial" panose="020B0604020202020204" pitchFamily="34" charset="0"/>
              </a:rPr>
              <a:t>a) Tính tổng số tiền trong trang tính </a:t>
            </a:r>
            <a:r>
              <a:rPr lang="vi-VN" sz="1800" b="1" i="1" dirty="0">
                <a:solidFill>
                  <a:srgbClr val="ED028C"/>
                </a:solidFill>
                <a:effectLst/>
                <a:latin typeface="Arial" panose="020B0604020202020204" pitchFamily="34" charset="0"/>
              </a:rPr>
              <a:t>Thu nhập</a:t>
            </a:r>
            <a:r>
              <a:rPr lang="vi-VN" sz="1800" b="1" i="1" dirty="0">
                <a:solidFill>
                  <a:srgbClr val="231F20"/>
                </a:solidFill>
                <a:effectLst/>
                <a:latin typeface="Arial" panose="020B0604020202020204" pitchFamily="34" charset="0"/>
              </a:rPr>
              <a:t> và </a:t>
            </a:r>
            <a:r>
              <a:rPr lang="vi-VN" sz="1800" b="1" i="1" dirty="0">
                <a:solidFill>
                  <a:srgbClr val="ED028C"/>
                </a:solidFill>
                <a:effectLst/>
                <a:latin typeface="Arial" panose="020B0604020202020204" pitchFamily="34" charset="0"/>
              </a:rPr>
              <a:t>Chi tiêu </a:t>
            </a:r>
            <a:endParaRPr lang="vi-VN" dirty="0"/>
          </a:p>
          <a:p>
            <a:pPr>
              <a:lnSpc>
                <a:spcPct val="150000"/>
              </a:lnSpc>
            </a:pPr>
            <a:r>
              <a:rPr lang="vi-VN" sz="1800" dirty="0">
                <a:solidFill>
                  <a:srgbClr val="231F20"/>
                </a:solidFill>
                <a:effectLst/>
                <a:latin typeface="Arial" panose="020B0604020202020204" pitchFamily="34" charset="0"/>
              </a:rPr>
              <a:t>– Mở bảng tính </a:t>
            </a:r>
            <a:r>
              <a:rPr lang="vi-VN" sz="1800" dirty="0">
                <a:solidFill>
                  <a:srgbClr val="ED028C"/>
                </a:solidFill>
                <a:effectLst/>
                <a:latin typeface="Arial" panose="020B0604020202020204" pitchFamily="34" charset="0"/>
              </a:rPr>
              <a:t>TaiChinhGiaDinh.xlsx</a:t>
            </a: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như Hình 13a.1.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H7</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=SUM(H2:H6)</a:t>
            </a:r>
            <a:r>
              <a:rPr lang="vi-VN" sz="1800" dirty="0">
                <a:solidFill>
                  <a:srgbClr val="231F20"/>
                </a:solidFill>
                <a:effectLst/>
                <a:latin typeface="Arial" panose="020B0604020202020204" pitchFamily="34" charset="0"/>
              </a:rPr>
              <a:t> để tính tổng số tiền thu nhập.</a:t>
            </a:r>
            <a:endParaRPr lang="en-US" sz="1800" dirty="0">
              <a:solidFill>
                <a:srgbClr val="231F20"/>
              </a:solidFill>
              <a:effectLst/>
              <a:latin typeface="Arial" panose="020B0604020202020204" pitchFamily="34" charset="0"/>
            </a:endParaRPr>
          </a:p>
          <a:p>
            <a:pPr>
              <a:lnSpc>
                <a:spcPct val="150000"/>
              </a:lnSpc>
            </a:pPr>
            <a:r>
              <a:rPr lang="vi-VN" sz="1800" dirty="0">
                <a:solidFill>
                  <a:srgbClr val="231F20"/>
                </a:solidFill>
                <a:effectLst/>
                <a:latin typeface="Arial" panose="020B0604020202020204" pitchFamily="34" charset="0"/>
              </a:rPr>
              <a:t>– Nháy chuột chọn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như Hình 13a.2.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H11</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=SUM(H2:H10)</a:t>
            </a:r>
            <a:r>
              <a:rPr lang="vi-VN" sz="1800" dirty="0">
                <a:solidFill>
                  <a:srgbClr val="231F20"/>
                </a:solidFill>
                <a:effectLst/>
                <a:latin typeface="Arial" panose="020B0604020202020204" pitchFamily="34" charset="0"/>
              </a:rPr>
              <a:t> để tính tổng số tiền đã chi tiêu. </a:t>
            </a:r>
            <a:endParaRPr lang="vi-VN" dirty="0"/>
          </a:p>
          <a:p>
            <a:pPr>
              <a:lnSpc>
                <a:spcPct val="150000"/>
              </a:lnSpc>
            </a:pPr>
            <a:r>
              <a:rPr lang="vi-VN" sz="1800" dirty="0">
                <a:solidFill>
                  <a:srgbClr val="231F20"/>
                </a:solidFill>
                <a:effectLst/>
                <a:latin typeface="Arial" panose="020B0604020202020204" pitchFamily="34" charset="0"/>
              </a:rPr>
              <a:t>– Lưu tệp.</a:t>
            </a:r>
            <a:endParaRPr lang="en-US" dirty="0"/>
          </a:p>
        </p:txBody>
      </p:sp>
      <p:pic>
        <p:nvPicPr>
          <p:cNvPr id="6" name="Picture 5">
            <a:extLst>
              <a:ext uri="{FF2B5EF4-FFF2-40B4-BE49-F238E27FC236}">
                <a16:creationId xmlns:a16="http://schemas.microsoft.com/office/drawing/2014/main" id="{86A4A35B-0F5E-4718-9B7B-AAEB011325B2}"/>
              </a:ext>
            </a:extLst>
          </p:cNvPr>
          <p:cNvPicPr>
            <a:picLocks noChangeAspect="1"/>
          </p:cNvPicPr>
          <p:nvPr/>
        </p:nvPicPr>
        <p:blipFill rotWithShape="1">
          <a:blip r:embed="rId2"/>
          <a:srcRect l="13028" r="9601" b="54396"/>
          <a:stretch/>
        </p:blipFill>
        <p:spPr>
          <a:xfrm>
            <a:off x="1070896" y="3832839"/>
            <a:ext cx="5158039" cy="2106408"/>
          </a:xfrm>
          <a:prstGeom prst="rect">
            <a:avLst/>
          </a:prstGeom>
        </p:spPr>
      </p:pic>
      <p:pic>
        <p:nvPicPr>
          <p:cNvPr id="7" name="Picture 6">
            <a:extLst>
              <a:ext uri="{FF2B5EF4-FFF2-40B4-BE49-F238E27FC236}">
                <a16:creationId xmlns:a16="http://schemas.microsoft.com/office/drawing/2014/main" id="{3F8F6A61-1CE2-4E80-B6B0-7E88EC3B7876}"/>
              </a:ext>
            </a:extLst>
          </p:cNvPr>
          <p:cNvPicPr>
            <a:picLocks noChangeAspect="1"/>
          </p:cNvPicPr>
          <p:nvPr/>
        </p:nvPicPr>
        <p:blipFill rotWithShape="1">
          <a:blip r:embed="rId2"/>
          <a:srcRect t="45981" r="26617"/>
          <a:stretch/>
        </p:blipFill>
        <p:spPr>
          <a:xfrm>
            <a:off x="6228935" y="3603666"/>
            <a:ext cx="4892169" cy="2495083"/>
          </a:xfrm>
          <a:prstGeom prst="rect">
            <a:avLst/>
          </a:prstGeom>
        </p:spPr>
      </p:pic>
    </p:spTree>
    <p:extLst>
      <p:ext uri="{BB962C8B-B14F-4D97-AF65-F5344CB8AC3E}">
        <p14:creationId xmlns:p14="http://schemas.microsoft.com/office/powerpoint/2010/main" val="167003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232E19-34DC-4F4D-8745-3498340C3F9D}"/>
              </a:ext>
            </a:extLst>
          </p:cNvPr>
          <p:cNvSpPr txBox="1"/>
          <p:nvPr/>
        </p:nvSpPr>
        <p:spPr>
          <a:xfrm>
            <a:off x="696685" y="555662"/>
            <a:ext cx="5399315" cy="5537670"/>
          </a:xfrm>
          <a:prstGeom prst="rect">
            <a:avLst/>
          </a:prstGeom>
          <a:noFill/>
        </p:spPr>
        <p:txBody>
          <a:bodyPr wrap="square">
            <a:spAutoFit/>
          </a:bodyPr>
          <a:lstStyle/>
          <a:p>
            <a:pPr algn="just">
              <a:lnSpc>
                <a:spcPct val="150000"/>
              </a:lnSpc>
            </a:pPr>
            <a:r>
              <a:rPr lang="en-US" sz="1700" b="1" i="1" dirty="0">
                <a:solidFill>
                  <a:srgbClr val="231F20"/>
                </a:solidFill>
                <a:effectLst/>
                <a:latin typeface="Arial" panose="020B0604020202020204" pitchFamily="34" charset="0"/>
              </a:rPr>
              <a:t>b) </a:t>
            </a:r>
            <a:r>
              <a:rPr lang="en-US" sz="1700" b="1" i="1" dirty="0" err="1">
                <a:solidFill>
                  <a:srgbClr val="231F20"/>
                </a:solidFill>
                <a:effectLst/>
                <a:latin typeface="Arial" panose="020B0604020202020204" pitchFamily="34" charset="0"/>
              </a:rPr>
              <a:t>Tạo</a:t>
            </a:r>
            <a:r>
              <a:rPr lang="en-US" sz="1700" b="1" i="1" dirty="0">
                <a:solidFill>
                  <a:srgbClr val="231F20"/>
                </a:solidFill>
                <a:effectLst/>
                <a:latin typeface="Arial" panose="020B0604020202020204" pitchFamily="34" charset="0"/>
              </a:rPr>
              <a:t> </a:t>
            </a:r>
            <a:r>
              <a:rPr lang="en-US" sz="1700" b="1" i="1" dirty="0" err="1">
                <a:solidFill>
                  <a:srgbClr val="231F20"/>
                </a:solidFill>
                <a:effectLst/>
                <a:latin typeface="Arial" panose="020B0604020202020204" pitchFamily="34" charset="0"/>
              </a:rPr>
              <a:t>trang</a:t>
            </a:r>
            <a:r>
              <a:rPr lang="en-US" sz="1700" b="1" i="1" dirty="0">
                <a:solidFill>
                  <a:srgbClr val="231F20"/>
                </a:solidFill>
                <a:effectLst/>
                <a:latin typeface="Arial" panose="020B0604020202020204" pitchFamily="34" charset="0"/>
              </a:rPr>
              <a:t> </a:t>
            </a:r>
            <a:r>
              <a:rPr lang="en-US" sz="1700" b="1" i="1" dirty="0" err="1">
                <a:solidFill>
                  <a:srgbClr val="231F20"/>
                </a:solidFill>
                <a:effectLst/>
                <a:latin typeface="Arial" panose="020B0604020202020204" pitchFamily="34" charset="0"/>
              </a:rPr>
              <a:t>tính</a:t>
            </a:r>
            <a:r>
              <a:rPr lang="en-US" sz="1700" b="1" i="1" dirty="0">
                <a:solidFill>
                  <a:srgbClr val="231F20"/>
                </a:solidFill>
                <a:effectLst/>
                <a:latin typeface="Arial" panose="020B0604020202020204" pitchFamily="34" charset="0"/>
              </a:rPr>
              <a:t> </a:t>
            </a:r>
            <a:r>
              <a:rPr lang="en-US" sz="1700" b="1" i="1" dirty="0" err="1">
                <a:solidFill>
                  <a:srgbClr val="ED028C"/>
                </a:solidFill>
                <a:effectLst/>
                <a:latin typeface="Arial" panose="020B0604020202020204" pitchFamily="34" charset="0"/>
              </a:rPr>
              <a:t>Tổng</a:t>
            </a:r>
            <a:r>
              <a:rPr lang="en-US" sz="1700" b="1" i="1" dirty="0">
                <a:solidFill>
                  <a:srgbClr val="ED028C"/>
                </a:solidFill>
                <a:effectLst/>
                <a:latin typeface="Arial" panose="020B0604020202020204" pitchFamily="34" charset="0"/>
              </a:rPr>
              <a:t> </a:t>
            </a:r>
            <a:r>
              <a:rPr lang="en-US" sz="1700" b="1" i="1" dirty="0" err="1">
                <a:solidFill>
                  <a:srgbClr val="ED028C"/>
                </a:solidFill>
                <a:effectLst/>
                <a:latin typeface="Arial" panose="020B0604020202020204" pitchFamily="34" charset="0"/>
              </a:rPr>
              <a:t>hợp</a:t>
            </a:r>
            <a:r>
              <a:rPr lang="en-US" sz="1700" b="1" i="1" dirty="0">
                <a:solidFill>
                  <a:srgbClr val="ED028C"/>
                </a:solidFill>
                <a:effectLst/>
                <a:latin typeface="Arial" panose="020B0604020202020204" pitchFamily="34" charset="0"/>
              </a:rPr>
              <a:t>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Tạo</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thêm</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một</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trang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tính</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mới</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đặt</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tên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trang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tính</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là</a:t>
            </a:r>
            <a:r>
              <a:rPr lang="en-US" sz="1700" dirty="0">
                <a:solidFill>
                  <a:srgbClr val="231F20"/>
                </a:solidFill>
                <a:effectLst/>
                <a:latin typeface="Arial" panose="020B0604020202020204" pitchFamily="34" charset="0"/>
              </a:rPr>
              <a:t> </a:t>
            </a:r>
            <a:r>
              <a:rPr lang="en-US" sz="1700" dirty="0" err="1">
                <a:solidFill>
                  <a:srgbClr val="ED028C"/>
                </a:solidFill>
                <a:effectLst/>
                <a:latin typeface="Arial" panose="020B0604020202020204" pitchFamily="34" charset="0"/>
              </a:rPr>
              <a:t>Tổng</a:t>
            </a:r>
            <a:r>
              <a:rPr lang="en-US" sz="1700" dirty="0">
                <a:solidFill>
                  <a:srgbClr val="ED028C"/>
                </a:solidFill>
                <a:effectLst/>
                <a:latin typeface="Arial" panose="020B0604020202020204" pitchFamily="34" charset="0"/>
              </a:rPr>
              <a:t> </a:t>
            </a:r>
            <a:r>
              <a:rPr lang="en-US" sz="1700" dirty="0" err="1">
                <a:solidFill>
                  <a:srgbClr val="ED028C"/>
                </a:solidFill>
                <a:effectLst/>
                <a:latin typeface="Arial" panose="020B0604020202020204" pitchFamily="34" charset="0"/>
              </a:rPr>
              <a:t>hợp</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Tại</a:t>
            </a:r>
            <a:r>
              <a:rPr lang="en-US" sz="1700" dirty="0">
                <a:solidFill>
                  <a:srgbClr val="231F20"/>
                </a:solidFill>
                <a:effectLst/>
                <a:latin typeface="Arial" panose="020B0604020202020204" pitchFamily="34" charset="0"/>
              </a:rPr>
              <a:t> ô </a:t>
            </a:r>
            <a:r>
              <a:rPr lang="en-US" sz="1700" dirty="0">
                <a:solidFill>
                  <a:srgbClr val="ED028C"/>
                </a:solidFill>
                <a:effectLst/>
                <a:latin typeface="Arial" panose="020B0604020202020204" pitchFamily="34" charset="0"/>
              </a:rPr>
              <a:t>A1</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nhập</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tiêu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đề</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bảng</a:t>
            </a:r>
            <a:r>
              <a:rPr lang="en-US" sz="1700" dirty="0">
                <a:solidFill>
                  <a:srgbClr val="231F20"/>
                </a:solidFill>
                <a:effectLst/>
                <a:latin typeface="Arial" panose="020B0604020202020204" pitchFamily="34" charset="0"/>
              </a:rPr>
              <a:t> </a:t>
            </a:r>
            <a:endParaRPr lang="en-US" sz="1700" dirty="0"/>
          </a:p>
          <a:p>
            <a:pPr algn="just">
              <a:lnSpc>
                <a:spcPct val="150000"/>
              </a:lnSpc>
            </a:pPr>
            <a:r>
              <a:rPr lang="en-US" sz="1700" dirty="0" err="1">
                <a:solidFill>
                  <a:srgbClr val="231F20"/>
                </a:solidFill>
                <a:effectLst/>
                <a:latin typeface="Arial" panose="020B0604020202020204" pitchFamily="34" charset="0"/>
              </a:rPr>
              <a:t>tính</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là</a:t>
            </a:r>
            <a:r>
              <a:rPr lang="en-US" sz="1700" dirty="0">
                <a:solidFill>
                  <a:srgbClr val="231F20"/>
                </a:solidFill>
                <a:effectLst/>
                <a:latin typeface="Arial" panose="020B0604020202020204" pitchFamily="34" charset="0"/>
              </a:rPr>
              <a:t> </a:t>
            </a:r>
            <a:r>
              <a:rPr lang="en-US" sz="1700" dirty="0" err="1">
                <a:solidFill>
                  <a:srgbClr val="ED028C"/>
                </a:solidFill>
                <a:effectLst/>
                <a:latin typeface="Arial" panose="020B0604020202020204" pitchFamily="34" charset="0"/>
              </a:rPr>
              <a:t>Cân</a:t>
            </a:r>
            <a:r>
              <a:rPr lang="en-US" sz="1700" dirty="0">
                <a:solidFill>
                  <a:srgbClr val="ED028C"/>
                </a:solidFill>
                <a:effectLst/>
                <a:latin typeface="Arial" panose="020B0604020202020204" pitchFamily="34" charset="0"/>
              </a:rPr>
              <a:t> </a:t>
            </a:r>
            <a:r>
              <a:rPr lang="en-US" sz="1700" dirty="0" err="1">
                <a:solidFill>
                  <a:srgbClr val="ED028C"/>
                </a:solidFill>
                <a:effectLst/>
                <a:latin typeface="Arial" panose="020B0604020202020204" pitchFamily="34" charset="0"/>
              </a:rPr>
              <a:t>đối</a:t>
            </a:r>
            <a:r>
              <a:rPr lang="en-US" sz="1700" dirty="0">
                <a:solidFill>
                  <a:srgbClr val="ED028C"/>
                </a:solidFill>
                <a:effectLst/>
                <a:latin typeface="Arial" panose="020B0604020202020204" pitchFamily="34" charset="0"/>
              </a:rPr>
              <a:t> </a:t>
            </a:r>
            <a:r>
              <a:rPr lang="en-US" sz="1700" dirty="0" err="1">
                <a:solidFill>
                  <a:srgbClr val="ED028C"/>
                </a:solidFill>
                <a:effectLst/>
                <a:latin typeface="Arial" panose="020B0604020202020204" pitchFamily="34" charset="0"/>
              </a:rPr>
              <a:t>thu</a:t>
            </a:r>
            <a:r>
              <a:rPr lang="en-US" sz="1700" dirty="0">
                <a:solidFill>
                  <a:srgbClr val="ED028C"/>
                </a:solidFill>
                <a:effectLst/>
                <a:latin typeface="Arial" panose="020B0604020202020204" pitchFamily="34" charset="0"/>
              </a:rPr>
              <a:t> chi</a:t>
            </a:r>
            <a:r>
              <a:rPr lang="en-US" sz="1700" dirty="0">
                <a:solidFill>
                  <a:srgbClr val="231F20"/>
                </a:solidFill>
                <a:effectLst/>
                <a:latin typeface="Arial" panose="020B0604020202020204" pitchFamily="34" charset="0"/>
              </a:rPr>
              <a:t>.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Tạo</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bảng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dữ</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liệu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trong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vùng</a:t>
            </a:r>
            <a:r>
              <a:rPr lang="en-US" sz="1700" dirty="0">
                <a:solidFill>
                  <a:srgbClr val="231F20"/>
                </a:solidFill>
                <a:effectLst/>
                <a:latin typeface="Arial" panose="020B0604020202020204" pitchFamily="34" charset="0"/>
              </a:rPr>
              <a:t> </a:t>
            </a:r>
            <a:r>
              <a:rPr lang="en-US" sz="1700" dirty="0">
                <a:solidFill>
                  <a:srgbClr val="ED028C"/>
                </a:solidFill>
                <a:effectLst/>
                <a:latin typeface="Arial" panose="020B0604020202020204" pitchFamily="34" charset="0"/>
              </a:rPr>
              <a:t>A13:B16</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trong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đó</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công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thức</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tại</a:t>
            </a:r>
            <a:r>
              <a:rPr lang="en-US" sz="1700" dirty="0">
                <a:solidFill>
                  <a:srgbClr val="231F20"/>
                </a:solidFill>
                <a:effectLst/>
                <a:latin typeface="Arial" panose="020B0604020202020204" pitchFamily="34" charset="0"/>
              </a:rPr>
              <a:t> ô </a:t>
            </a:r>
            <a:r>
              <a:rPr lang="en-US" sz="1700" dirty="0">
                <a:solidFill>
                  <a:srgbClr val="ED028C"/>
                </a:solidFill>
                <a:effectLst/>
                <a:latin typeface="Arial" panose="020B0604020202020204" pitchFamily="34" charset="0"/>
              </a:rPr>
              <a:t>B14</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và</a:t>
            </a:r>
            <a:r>
              <a:rPr lang="en-US" sz="1700" dirty="0">
                <a:solidFill>
                  <a:srgbClr val="231F20"/>
                </a:solidFill>
                <a:effectLst/>
                <a:latin typeface="Arial" panose="020B0604020202020204" pitchFamily="34" charset="0"/>
              </a:rPr>
              <a:t> </a:t>
            </a:r>
            <a:r>
              <a:rPr lang="en-US" sz="1700" dirty="0">
                <a:solidFill>
                  <a:srgbClr val="ED028C"/>
                </a:solidFill>
                <a:effectLst/>
                <a:latin typeface="Arial" panose="020B0604020202020204" pitchFamily="34" charset="0"/>
              </a:rPr>
              <a:t>B15</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xem</a:t>
            </a:r>
            <a:r>
              <a:rPr lang="en-US" sz="1700" dirty="0">
                <a:solidFill>
                  <a:srgbClr val="231F20"/>
                </a:solidFill>
                <a:effectLst/>
                <a:latin typeface="Arial" panose="020B0604020202020204" pitchFamily="34" charset="0"/>
              </a:rPr>
              <a:t> ở </a:t>
            </a:r>
            <a:r>
              <a:rPr lang="en-US" sz="1700" dirty="0" err="1">
                <a:solidFill>
                  <a:srgbClr val="231F20"/>
                </a:solidFill>
                <a:effectLst/>
                <a:latin typeface="Arial" panose="020B0604020202020204" pitchFamily="34" charset="0"/>
              </a:rPr>
              <a:t>Bảng</a:t>
            </a:r>
            <a:r>
              <a:rPr lang="en-US" sz="1700" dirty="0">
                <a:solidFill>
                  <a:srgbClr val="231F20"/>
                </a:solidFill>
                <a:effectLst/>
                <a:latin typeface="Arial" panose="020B0604020202020204" pitchFamily="34" charset="0"/>
              </a:rPr>
              <a:t> 13a.1. </a:t>
            </a:r>
            <a:r>
              <a:rPr lang="en-US" sz="1700" dirty="0" err="1">
                <a:solidFill>
                  <a:srgbClr val="231F20"/>
                </a:solidFill>
                <a:effectLst/>
                <a:latin typeface="Arial" panose="020B0604020202020204" pitchFamily="34" charset="0"/>
              </a:rPr>
              <a:t>Công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thức</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tại</a:t>
            </a:r>
            <a:r>
              <a:rPr lang="en-US" sz="1700" dirty="0">
                <a:solidFill>
                  <a:srgbClr val="231F20"/>
                </a:solidFill>
                <a:effectLst/>
                <a:latin typeface="Arial" panose="020B0604020202020204" pitchFamily="34" charset="0"/>
              </a:rPr>
              <a:t> ô </a:t>
            </a:r>
            <a:r>
              <a:rPr lang="en-US" sz="1700" dirty="0">
                <a:solidFill>
                  <a:srgbClr val="ED028C"/>
                </a:solidFill>
                <a:effectLst/>
                <a:latin typeface="Arial" panose="020B0604020202020204" pitchFamily="34" charset="0"/>
              </a:rPr>
              <a:t>B16</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là</a:t>
            </a:r>
            <a:r>
              <a:rPr lang="en-US" sz="1700" dirty="0">
                <a:solidFill>
                  <a:srgbClr val="231F20"/>
                </a:solidFill>
                <a:effectLst/>
                <a:latin typeface="Arial" panose="020B0604020202020204" pitchFamily="34" charset="0"/>
              </a:rPr>
              <a:t> </a:t>
            </a:r>
            <a:r>
              <a:rPr lang="en-US" sz="1700" dirty="0">
                <a:solidFill>
                  <a:srgbClr val="ED028C"/>
                </a:solidFill>
                <a:effectLst/>
                <a:latin typeface="Arial" panose="020B0604020202020204" pitchFamily="34" charset="0"/>
              </a:rPr>
              <a:t>=B14-B15</a:t>
            </a:r>
            <a:r>
              <a:rPr lang="en-US" sz="1700" dirty="0">
                <a:solidFill>
                  <a:srgbClr val="231F20"/>
                </a:solidFill>
                <a:effectLst/>
                <a:latin typeface="Arial" panose="020B0604020202020204" pitchFamily="34" charset="0"/>
              </a:rPr>
              <a:t>.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Tạo</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biểu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đồ</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cột</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hiển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thị</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trực</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quan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giá</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trị</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và</a:t>
            </a:r>
            <a:r>
              <a:rPr lang="en-US" sz="1700" dirty="0">
                <a:solidFill>
                  <a:srgbClr val="231F20"/>
                </a:solidFill>
                <a:effectLst/>
                <a:latin typeface="Arial" panose="020B0604020202020204" pitchFamily="34" charset="0"/>
              </a:rPr>
              <a:t> chi: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Chọn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vùng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dữ</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liệu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tạo</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biểu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đồ</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là</a:t>
            </a:r>
            <a:r>
              <a:rPr lang="en-US" sz="1700" dirty="0">
                <a:solidFill>
                  <a:srgbClr val="231F20"/>
                </a:solidFill>
                <a:effectLst/>
                <a:latin typeface="Arial" panose="020B0604020202020204" pitchFamily="34" charset="0"/>
              </a:rPr>
              <a:t> </a:t>
            </a:r>
            <a:r>
              <a:rPr lang="en-US" sz="1700" dirty="0">
                <a:solidFill>
                  <a:srgbClr val="ED028C"/>
                </a:solidFill>
                <a:effectLst/>
                <a:latin typeface="Arial" panose="020B0604020202020204" pitchFamily="34" charset="0"/>
              </a:rPr>
              <a:t>A13:B15</a:t>
            </a:r>
            <a:r>
              <a:rPr lang="en-US" sz="1700" dirty="0">
                <a:solidFill>
                  <a:srgbClr val="231F20"/>
                </a:solidFill>
                <a:effectLst/>
                <a:latin typeface="Arial" panose="020B0604020202020204" pitchFamily="34" charset="0"/>
              </a:rPr>
              <a:t>.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Trong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dải</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lệnh</a:t>
            </a:r>
            <a:r>
              <a:rPr lang="en-US" sz="1700" dirty="0">
                <a:solidFill>
                  <a:srgbClr val="231F20"/>
                </a:solidFill>
                <a:effectLst/>
                <a:latin typeface="Arial" panose="020B0604020202020204" pitchFamily="34" charset="0"/>
              </a:rPr>
              <a:t> </a:t>
            </a:r>
            <a:r>
              <a:rPr lang="en-US" sz="1700" b="1" dirty="0">
                <a:solidFill>
                  <a:srgbClr val="231F20"/>
                </a:solidFill>
                <a:effectLst/>
                <a:latin typeface="Arial" panose="020B0604020202020204" pitchFamily="34" charset="0"/>
              </a:rPr>
              <a:t>Insert</a:t>
            </a:r>
            <a:r>
              <a:rPr lang="en-US" sz="1700" dirty="0">
                <a:solidFill>
                  <a:srgbClr val="231F20"/>
                </a:solidFill>
                <a:effectLst/>
                <a:latin typeface="Arial" panose="020B0604020202020204" pitchFamily="34" charset="0"/>
              </a:rPr>
              <a:t>, ở </a:t>
            </a:r>
            <a:r>
              <a:rPr lang="en-US" sz="1700" dirty="0" err="1">
                <a:solidFill>
                  <a:srgbClr val="231F20"/>
                </a:solidFill>
                <a:effectLst/>
                <a:latin typeface="Arial" panose="020B0604020202020204" pitchFamily="34" charset="0"/>
              </a:rPr>
              <a:t>nhóm</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lệnh</a:t>
            </a:r>
            <a:r>
              <a:rPr lang="en-US" sz="1700" dirty="0">
                <a:solidFill>
                  <a:srgbClr val="231F20"/>
                </a:solidFill>
                <a:effectLst/>
                <a:latin typeface="Arial" panose="020B0604020202020204" pitchFamily="34" charset="0"/>
              </a:rPr>
              <a:t> </a:t>
            </a:r>
            <a:r>
              <a:rPr lang="en-US" sz="1700" b="1" dirty="0">
                <a:solidFill>
                  <a:srgbClr val="231F20"/>
                </a:solidFill>
                <a:effectLst/>
                <a:latin typeface="Arial" panose="020B0604020202020204" pitchFamily="34" charset="0"/>
              </a:rPr>
              <a:t>Charts</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chọn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dạng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biểu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đồ</a:t>
            </a:r>
            <a:r>
              <a:rPr lang="en-US" sz="1700" dirty="0">
                <a:solidFill>
                  <a:srgbClr val="231F20"/>
                </a:solidFill>
                <a:effectLst/>
                <a:latin typeface="Arial" panose="020B0604020202020204" pitchFamily="34" charset="0"/>
              </a:rPr>
              <a:t> </a:t>
            </a:r>
            <a:r>
              <a:rPr lang="en-US" sz="1700" b="1" dirty="0">
                <a:solidFill>
                  <a:srgbClr val="231F20"/>
                </a:solidFill>
                <a:effectLst/>
                <a:latin typeface="Arial" panose="020B0604020202020204" pitchFamily="34" charset="0"/>
              </a:rPr>
              <a:t>Clustered Column </a:t>
            </a:r>
            <a:r>
              <a:rPr lang="en-US" sz="1700" dirty="0">
                <a:solidFill>
                  <a:srgbClr val="231F20"/>
                </a:solidFill>
                <a:effectLst/>
                <a:latin typeface="Arial" panose="020B0604020202020204" pitchFamily="34" charset="0"/>
              </a:rPr>
              <a:t>(</a:t>
            </a:r>
            <a:r>
              <a:rPr lang="en-US" sz="1700" dirty="0" err="1">
                <a:solidFill>
                  <a:srgbClr val="231F20"/>
                </a:solidFill>
                <a:effectLst/>
                <a:latin typeface="Arial" panose="020B0604020202020204" pitchFamily="34" charset="0"/>
              </a:rPr>
              <a:t>Hình</a:t>
            </a:r>
            <a:r>
              <a:rPr lang="en-US" sz="1700" dirty="0">
                <a:solidFill>
                  <a:srgbClr val="231F20"/>
                </a:solidFill>
                <a:effectLst/>
                <a:latin typeface="Arial" panose="020B0604020202020204" pitchFamily="34" charset="0"/>
              </a:rPr>
              <a:t> 13a.5).</a:t>
            </a:r>
          </a:p>
          <a:p>
            <a:pPr algn="just">
              <a:lnSpc>
                <a:spcPct val="150000"/>
              </a:lnSpc>
            </a:pPr>
            <a:r>
              <a:rPr lang="vi-VN" sz="1700" dirty="0">
                <a:solidFill>
                  <a:srgbClr val="231F20"/>
                </a:solidFill>
                <a:effectLst/>
                <a:latin typeface="Arial" panose="020B0604020202020204" pitchFamily="34" charset="0"/>
              </a:rPr>
              <a:t>– Đặt biểu đồ vào vị trí </a:t>
            </a:r>
            <a:r>
              <a:rPr lang="vi-VN" sz="1700" dirty="0">
                <a:solidFill>
                  <a:srgbClr val="ED028C"/>
                </a:solidFill>
                <a:effectLst/>
                <a:latin typeface="Arial" panose="020B0604020202020204" pitchFamily="34" charset="0"/>
              </a:rPr>
              <a:t>A2:B12</a:t>
            </a:r>
            <a:r>
              <a:rPr lang="vi-VN" sz="1700" dirty="0">
                <a:solidFill>
                  <a:srgbClr val="231F20"/>
                </a:solidFill>
                <a:effectLst/>
                <a:latin typeface="Arial" panose="020B0604020202020204" pitchFamily="34" charset="0"/>
              </a:rPr>
              <a:t>, chỉnh sửa thông tin hiển thị trên biểu đồ như ở Hình 13a.3. </a:t>
            </a:r>
            <a:endParaRPr lang="vi-VN" sz="1700" dirty="0"/>
          </a:p>
          <a:p>
            <a:pPr algn="just">
              <a:lnSpc>
                <a:spcPct val="150000"/>
              </a:lnSpc>
            </a:pPr>
            <a:r>
              <a:rPr lang="vi-VN" sz="1700" dirty="0">
                <a:solidFill>
                  <a:srgbClr val="231F20"/>
                </a:solidFill>
                <a:effectLst/>
                <a:latin typeface="Arial" panose="020B0604020202020204" pitchFamily="34" charset="0"/>
              </a:rPr>
              <a:t>– Lưu tệp</a:t>
            </a:r>
            <a:endParaRPr lang="en-US" sz="1700" dirty="0"/>
          </a:p>
        </p:txBody>
      </p:sp>
      <p:pic>
        <p:nvPicPr>
          <p:cNvPr id="5" name="Picture 4">
            <a:extLst>
              <a:ext uri="{FF2B5EF4-FFF2-40B4-BE49-F238E27FC236}">
                <a16:creationId xmlns:a16="http://schemas.microsoft.com/office/drawing/2014/main" id="{7051938B-ED39-425C-9ED4-2E7BA39114F6}"/>
              </a:ext>
            </a:extLst>
          </p:cNvPr>
          <p:cNvPicPr>
            <a:picLocks noChangeAspect="1"/>
          </p:cNvPicPr>
          <p:nvPr/>
        </p:nvPicPr>
        <p:blipFill rotWithShape="1">
          <a:blip r:embed="rId2"/>
          <a:srcRect l="2262" r="1282"/>
          <a:stretch/>
        </p:blipFill>
        <p:spPr>
          <a:xfrm>
            <a:off x="6096000" y="1077792"/>
            <a:ext cx="5242560" cy="3354871"/>
          </a:xfrm>
          <a:prstGeom prst="rect">
            <a:avLst/>
          </a:prstGeom>
        </p:spPr>
      </p:pic>
    </p:spTree>
    <p:extLst>
      <p:ext uri="{BB962C8B-B14F-4D97-AF65-F5344CB8AC3E}">
        <p14:creationId xmlns:p14="http://schemas.microsoft.com/office/powerpoint/2010/main" val="63140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635372" y="253981"/>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376704"/>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CD2FC0-4890-48A2-ABF0-1BEE3561FDB6}"/>
              </a:ext>
            </a:extLst>
          </p:cNvPr>
          <p:cNvSpPr txBox="1"/>
          <p:nvPr/>
        </p:nvSpPr>
        <p:spPr>
          <a:xfrm>
            <a:off x="1043157" y="1263416"/>
            <a:ext cx="9631679" cy="3266985"/>
          </a:xfrm>
          <a:prstGeom prst="rect">
            <a:avLst/>
          </a:prstGeom>
          <a:noFill/>
        </p:spPr>
        <p:txBody>
          <a:bodyPr wrap="square">
            <a:spAutoFit/>
          </a:bodyPr>
          <a:lstStyle/>
          <a:p>
            <a:pPr algn="just">
              <a:lnSpc>
                <a:spcPct val="150000"/>
              </a:lnSpc>
            </a:pPr>
            <a:r>
              <a:rPr lang="vi-VN" sz="2000" dirty="0">
                <a:solidFill>
                  <a:srgbClr val="231F20"/>
                </a:solidFill>
                <a:effectLst/>
                <a:latin typeface="Arial" panose="020B0604020202020204" pitchFamily="34" charset="0"/>
              </a:rPr>
              <a:t>Em hãy bổ sung một số dòng dữ liệu thu, chi của gia đình vào cả hai trang tính </a:t>
            </a:r>
            <a:r>
              <a:rPr lang="vi-VN" sz="2000" dirty="0">
                <a:solidFill>
                  <a:srgbClr val="ED028C"/>
                </a:solidFill>
                <a:effectLst/>
                <a:latin typeface="Arial" panose="020B0604020202020204" pitchFamily="34" charset="0"/>
              </a:rPr>
              <a:t>Thu nhập </a:t>
            </a:r>
            <a:r>
              <a:rPr lang="vi-VN" sz="2000" dirty="0">
                <a:solidFill>
                  <a:srgbClr val="231F20"/>
                </a:solidFill>
                <a:effectLst/>
                <a:latin typeface="Arial" panose="020B0604020202020204" pitchFamily="34" charset="0"/>
              </a:rPr>
              <a:t>và </a:t>
            </a:r>
            <a:r>
              <a:rPr lang="vi-VN" sz="2000" dirty="0">
                <a:solidFill>
                  <a:srgbClr val="ED028C"/>
                </a:solidFill>
                <a:effectLst/>
                <a:latin typeface="Arial" panose="020B0604020202020204" pitchFamily="34" charset="0"/>
              </a:rPr>
              <a:t>Chi tiêu</a:t>
            </a:r>
            <a:r>
              <a:rPr lang="vi-VN" sz="2000" dirty="0">
                <a:solidFill>
                  <a:srgbClr val="231F20"/>
                </a:solidFill>
                <a:effectLst/>
                <a:latin typeface="Arial" panose="020B0604020202020204" pitchFamily="34" charset="0"/>
              </a:rPr>
              <a:t>. Hãy sửa lại các công thức ở trang tính </a:t>
            </a:r>
            <a:r>
              <a:rPr lang="vi-VN" sz="2000" dirty="0">
                <a:solidFill>
                  <a:srgbClr val="ED028C"/>
                </a:solidFill>
                <a:effectLst/>
                <a:latin typeface="Arial" panose="020B0604020202020204" pitchFamily="34" charset="0"/>
              </a:rPr>
              <a:t>Thu nhập</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Chi tiêu</a:t>
            </a:r>
            <a:r>
              <a:rPr lang="vi-VN" sz="2000" dirty="0">
                <a:solidFill>
                  <a:srgbClr val="231F20"/>
                </a:solidFill>
                <a:effectLst/>
                <a:latin typeface="Arial" panose="020B0604020202020204" pitchFamily="34" charset="0"/>
              </a:rPr>
              <a:t> để công thức đúng với vùng dữ liệu mới sau khi bổ sung dữ liệu. quan sát để thấy dữ liệu đã được cập nhật tự động vào trang tính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Từ </a:t>
            </a:r>
            <a:r>
              <a:rPr lang="vi-VN" sz="2000" dirty="0">
                <a:solidFill>
                  <a:srgbClr val="ED028C"/>
                </a:solidFill>
                <a:effectLst/>
                <a:latin typeface="Arial" panose="020B0604020202020204" pitchFamily="34" charset="0"/>
              </a:rPr>
              <a:t>Giá trị NET</a:t>
            </a:r>
            <a:r>
              <a:rPr lang="vi-VN" sz="2000" dirty="0">
                <a:solidFill>
                  <a:srgbClr val="231F20"/>
                </a:solidFill>
                <a:effectLst/>
                <a:latin typeface="Arial" panose="020B0604020202020204" pitchFamily="34" charset="0"/>
              </a:rPr>
              <a:t> trên trang tính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em hãy đánh giá tình hình tài chính hiện tại của gia đình và đề xuất những điều chỉnh chi tiêu sao </a:t>
            </a:r>
            <a:endParaRPr lang="vi-VN" sz="2000" dirty="0"/>
          </a:p>
          <a:p>
            <a:pPr algn="just">
              <a:lnSpc>
                <a:spcPct val="150000"/>
              </a:lnSpc>
            </a:pPr>
            <a:r>
              <a:rPr lang="vi-VN" sz="2000" dirty="0">
                <a:solidFill>
                  <a:srgbClr val="231F20"/>
                </a:solidFill>
                <a:effectLst/>
                <a:latin typeface="Arial" panose="020B0604020202020204" pitchFamily="34" charset="0"/>
              </a:rPr>
              <a:t>cho phù hợp.</a:t>
            </a:r>
            <a:endParaRPr lang="en-US" sz="2000" dirty="0"/>
          </a:p>
        </p:txBody>
      </p:sp>
    </p:spTree>
    <p:extLst>
      <p:ext uri="{BB962C8B-B14F-4D97-AF65-F5344CB8AC3E}">
        <p14:creationId xmlns:p14="http://schemas.microsoft.com/office/powerpoint/2010/main" val="176200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DBB7DE-A0D6-4C1A-A1B1-C8E05077CCE1}"/>
              </a:ext>
            </a:extLst>
          </p:cNvPr>
          <p:cNvSpPr txBox="1"/>
          <p:nvPr/>
        </p:nvSpPr>
        <p:spPr>
          <a:xfrm>
            <a:off x="992776" y="1544508"/>
            <a:ext cx="9805851" cy="2343655"/>
          </a:xfrm>
          <a:prstGeom prst="rect">
            <a:avLst/>
          </a:prstGeom>
          <a:noFill/>
        </p:spPr>
        <p:txBody>
          <a:bodyPr wrap="square">
            <a:spAutoFit/>
          </a:bodyPr>
          <a:lstStyle/>
          <a:p>
            <a:pPr algn="just">
              <a:lnSpc>
                <a:spcPct val="150000"/>
              </a:lnSpc>
            </a:pPr>
            <a:r>
              <a:rPr lang="vi-VN" sz="2000" dirty="0">
                <a:solidFill>
                  <a:srgbClr val="231F20"/>
                </a:solidFill>
                <a:effectLst/>
                <a:latin typeface="Arial" panose="020B0604020202020204" pitchFamily="34" charset="0"/>
              </a:rPr>
              <a:t>Em hãy tạo trang tính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tương tự như trong bảng tính quản lí tài chính gia đình để cân đối kinh phí cho dự án </a:t>
            </a:r>
            <a:r>
              <a:rPr lang="vi-VN" sz="2000" b="1" dirty="0">
                <a:solidFill>
                  <a:srgbClr val="231F20"/>
                </a:solidFill>
                <a:effectLst/>
                <a:latin typeface="Arial" panose="020B0604020202020204" pitchFamily="34" charset="0"/>
              </a:rPr>
              <a:t>Triển lãm tin học</a:t>
            </a:r>
            <a:r>
              <a:rPr lang="vi-VN" sz="2000" dirty="0">
                <a:solidFill>
                  <a:srgbClr val="231F20"/>
                </a:solidFill>
                <a:effectLst/>
                <a:latin typeface="Arial" panose="020B0604020202020204" pitchFamily="34" charset="0"/>
              </a:rPr>
              <a:t>, trong đó tiền thu được lấy từ trang tính lưu các khoản thu, tiền chi được lấy từ trang tính lưu các khoản chi của triển lãm. Dựa trên dữ liệu của </a:t>
            </a:r>
            <a:r>
              <a:rPr lang="en-US" sz="2000" dirty="0"/>
              <a:t>t</a:t>
            </a:r>
            <a:r>
              <a:rPr lang="vi-VN" sz="2000" dirty="0">
                <a:solidFill>
                  <a:srgbClr val="231F20"/>
                </a:solidFill>
                <a:effectLst/>
                <a:latin typeface="Arial" panose="020B0604020202020204" pitchFamily="34" charset="0"/>
              </a:rPr>
              <a:t>rang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hãy thảo luận với bạn để đánh giá</a:t>
            </a:r>
            <a:r>
              <a:rPr lang="en-US" sz="2000" dirty="0">
                <a:solidFill>
                  <a:srgbClr val="231F20"/>
                </a:solidFill>
                <a:effectLst/>
                <a:latin typeface="Arial" panose="020B0604020202020204" pitchFamily="34" charset="0"/>
              </a:rPr>
              <a:t> </a:t>
            </a:r>
            <a:r>
              <a:rPr lang="vi-VN" sz="2000" dirty="0">
                <a:solidFill>
                  <a:srgbClr val="231F20"/>
                </a:solidFill>
                <a:effectLst/>
                <a:latin typeface="Arial" panose="020B0604020202020204" pitchFamily="34" charset="0"/>
              </a:rPr>
              <a:t>tình hình kinh phí của dự án để có điều chỉnh phù hợp. </a:t>
            </a:r>
            <a:endParaRPr lang="vi-VN"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61BC6AC-F7E1-42D0-910B-F4BF2DB75684}"/>
              </a:ext>
            </a:extLst>
          </p:cNvPr>
          <p:cNvSpPr txBox="1"/>
          <p:nvPr/>
        </p:nvSpPr>
        <p:spPr>
          <a:xfrm>
            <a:off x="1158238" y="1387754"/>
            <a:ext cx="9683933"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Tương tự câu 1, em hãy sử dụng hàm IF lồng nhau tại ô </a:t>
            </a:r>
            <a:r>
              <a:rPr lang="vi-VN" sz="2000" dirty="0">
                <a:solidFill>
                  <a:srgbClr val="ED028C"/>
                </a:solidFill>
                <a:effectLst/>
                <a:latin typeface="Arial" panose="020B0604020202020204" pitchFamily="34" charset="0"/>
              </a:rPr>
              <a:t>O4</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O5</a:t>
            </a:r>
            <a:r>
              <a:rPr lang="vi-VN" sz="2000" dirty="0">
                <a:solidFill>
                  <a:srgbClr val="231F20"/>
                </a:solidFill>
                <a:effectLst/>
                <a:latin typeface="Arial" panose="020B0604020202020204" pitchFamily="34" charset="0"/>
              </a:rPr>
              <a:t> để có thể nhận xét chi tiết hơn tình trạng của mục chi </a:t>
            </a:r>
            <a:r>
              <a:rPr lang="vi-VN" sz="2000" dirty="0">
                <a:solidFill>
                  <a:srgbClr val="ED028C"/>
                </a:solidFill>
                <a:effectLst/>
                <a:latin typeface="Arial" panose="020B0604020202020204" pitchFamily="34" charset="0"/>
              </a:rPr>
              <a:t>Mong muốn cá nhân </a:t>
            </a:r>
            <a:r>
              <a:rPr lang="vi-VN" sz="2000" dirty="0">
                <a:solidFill>
                  <a:srgbClr val="231F20"/>
                </a:solidFill>
                <a:effectLst/>
                <a:latin typeface="Arial" panose="020B0604020202020204" pitchFamily="34" charset="0"/>
              </a:rPr>
              <a:t>và </a:t>
            </a:r>
            <a:r>
              <a:rPr lang="vi-VN" sz="2000" dirty="0">
                <a:solidFill>
                  <a:srgbClr val="ED028C"/>
                </a:solidFill>
                <a:effectLst/>
                <a:latin typeface="Arial" panose="020B0604020202020204" pitchFamily="34" charset="0"/>
              </a:rPr>
              <a:t>Tiết kiệm</a:t>
            </a:r>
            <a:r>
              <a:rPr lang="vi-VN" sz="2000" dirty="0">
                <a:solidFill>
                  <a:srgbClr val="231F20"/>
                </a:solidFill>
                <a:effectLst/>
                <a:latin typeface="Arial" panose="020B0604020202020204" pitchFamily="34" charset="0"/>
              </a:rPr>
              <a:t>. Dựa trên quy tắc tài chính 50-30-20, em hãy điều chỉnh sao cho các mục chi được cân đối và tài chính gia đình được kiểm soát hiệu quả.</a:t>
            </a:r>
            <a:endParaRPr lang="en-US" sz="2000" dirty="0"/>
          </a:p>
        </p:txBody>
      </p:sp>
    </p:spTree>
    <p:extLst>
      <p:ext uri="{BB962C8B-B14F-4D97-AF65-F5344CB8AC3E}">
        <p14:creationId xmlns:p14="http://schemas.microsoft.com/office/powerpoint/2010/main" val="19016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332411" y="3312653"/>
            <a:ext cx="1619796" cy="2295606"/>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952207" y="1339492"/>
            <a:ext cx="7443440" cy="2204896"/>
          </a:xfrm>
          <a:prstGeom prst="wedgeRoundRectCallout">
            <a:avLst>
              <a:gd name="adj1" fmla="val -31928"/>
              <a:gd name="adj2" fmla="val 82320"/>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dirty="0" err="1">
                <a:solidFill>
                  <a:schemeClr val="accent6">
                    <a:lumMod val="75000"/>
                  </a:schemeClr>
                </a:solidFill>
                <a:effectLst/>
                <a:latin typeface="Arial" panose="020B0604020202020204" pitchFamily="34" charset="0"/>
              </a:rPr>
              <a:t>Dự</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án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sử</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dụng</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bảng</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tính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điện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tử</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quản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lí</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tài</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chính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gia</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đình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đã</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hoàn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thành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các</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trang</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tính</a:t>
            </a:r>
            <a:r>
              <a:rPr lang="en-US" sz="1800" b="1" dirty="0">
                <a:solidFill>
                  <a:schemeClr val="accent6">
                    <a:lumMod val="75000"/>
                  </a:schemeClr>
                </a:solidFill>
                <a:effectLst/>
                <a:latin typeface="Arial" panose="020B0604020202020204" pitchFamily="34" charset="0"/>
              </a:rPr>
              <a:t> Thu </a:t>
            </a:r>
            <a:r>
              <a:rPr lang="en-US" sz="1800" b="1" dirty="0" err="1">
                <a:solidFill>
                  <a:schemeClr val="accent6">
                    <a:lumMod val="75000"/>
                  </a:schemeClr>
                </a:solidFill>
                <a:effectLst/>
                <a:latin typeface="Arial" panose="020B0604020202020204" pitchFamily="34" charset="0"/>
              </a:rPr>
              <a:t>nhập</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và</a:t>
            </a:r>
            <a:r>
              <a:rPr lang="en-US" sz="1800" b="1" dirty="0">
                <a:solidFill>
                  <a:schemeClr val="accent6">
                    <a:lumMod val="75000"/>
                  </a:schemeClr>
                </a:solidFill>
                <a:effectLst/>
                <a:latin typeface="Arial" panose="020B0604020202020204" pitchFamily="34" charset="0"/>
              </a:rPr>
              <a:t> Chi </a:t>
            </a:r>
            <a:r>
              <a:rPr lang="en-US" sz="1800" b="1" dirty="0" err="1">
                <a:solidFill>
                  <a:schemeClr val="accent6">
                    <a:lumMod val="75000"/>
                  </a:schemeClr>
                </a:solidFill>
                <a:effectLst/>
                <a:latin typeface="Arial" panose="020B0604020202020204" pitchFamily="34" charset="0"/>
              </a:rPr>
              <a:t>tiêu</a:t>
            </a:r>
            <a:r>
              <a:rPr lang="en-US" sz="1800" b="1" dirty="0">
                <a:solidFill>
                  <a:schemeClr val="accent6">
                    <a:lumMod val="75000"/>
                  </a:schemeClr>
                </a:solidFill>
                <a:effectLst/>
                <a:latin typeface="Arial" panose="020B0604020202020204" pitchFamily="34" charset="0"/>
              </a:rPr>
              <a:t>. Theo </a:t>
            </a:r>
            <a:r>
              <a:rPr lang="en-US" sz="1800" b="1" dirty="0" err="1">
                <a:solidFill>
                  <a:schemeClr val="accent6">
                    <a:lumMod val="75000"/>
                  </a:schemeClr>
                </a:solidFill>
                <a:effectLst/>
                <a:latin typeface="Arial" panose="020B0604020202020204" pitchFamily="34" charset="0"/>
              </a:rPr>
              <a:t>em</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để</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cân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đối</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thu</a:t>
            </a:r>
            <a:r>
              <a:rPr lang="en-US" sz="1800" b="1" dirty="0">
                <a:solidFill>
                  <a:schemeClr val="accent6">
                    <a:lumMod val="75000"/>
                  </a:schemeClr>
                </a:solidFill>
                <a:effectLst/>
                <a:latin typeface="Arial" panose="020B0604020202020204" pitchFamily="34" charset="0"/>
              </a:rPr>
              <a:t>, chi, </a:t>
            </a:r>
            <a:r>
              <a:rPr lang="en-US" sz="1800" b="1" dirty="0" err="1">
                <a:solidFill>
                  <a:schemeClr val="accent6">
                    <a:lumMod val="75000"/>
                  </a:schemeClr>
                </a:solidFill>
                <a:effectLst/>
                <a:latin typeface="Arial" panose="020B0604020202020204" pitchFamily="34" charset="0"/>
              </a:rPr>
              <a:t>giúp</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kiểm</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soát</a:t>
            </a:r>
            <a:r>
              <a:rPr lang="en-US" sz="1800" b="1" dirty="0">
                <a:solidFill>
                  <a:schemeClr val="accent6">
                    <a:lumMod val="75000"/>
                  </a:schemeClr>
                </a:solidFill>
                <a:effectLst/>
                <a:latin typeface="Arial" panose="020B0604020202020204" pitchFamily="34" charset="0"/>
              </a:rPr>
              <a:t> chi </a:t>
            </a:r>
            <a:r>
              <a:rPr lang="en-US" sz="1800" b="1" dirty="0" err="1">
                <a:solidFill>
                  <a:schemeClr val="accent6">
                    <a:lumMod val="75000"/>
                  </a:schemeClr>
                </a:solidFill>
                <a:effectLst/>
                <a:latin typeface="Arial" panose="020B0604020202020204" pitchFamily="34" charset="0"/>
              </a:rPr>
              <a:t>tiêu</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gia</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đình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hiệu</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quả</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bảng</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tính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cần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bổ</a:t>
            </a:r>
            <a:r>
              <a:rPr lang="en-US" sz="1800" b="1" dirty="0">
                <a:solidFill>
                  <a:schemeClr val="accent6">
                    <a:lumMod val="75000"/>
                  </a:schemeClr>
                </a:solidFill>
                <a:effectLst/>
                <a:latin typeface="Arial" panose="020B0604020202020204" pitchFamily="34" charset="0"/>
              </a:rPr>
              <a:t> sung </a:t>
            </a:r>
            <a:r>
              <a:rPr lang="en-US" sz="1800" b="1" dirty="0" err="1">
                <a:solidFill>
                  <a:schemeClr val="accent6">
                    <a:lumMod val="75000"/>
                  </a:schemeClr>
                </a:solidFill>
                <a:effectLst/>
                <a:latin typeface="Arial" panose="020B0604020202020204" pitchFamily="34" charset="0"/>
              </a:rPr>
              <a:t>thông</a:t>
            </a:r>
            <a:r>
              <a:rPr lang="en-US" sz="1800" b="1" dirty="0">
                <a:solidFill>
                  <a:schemeClr val="accent6">
                    <a:lumMod val="75000"/>
                  </a:schemeClr>
                </a:solidFill>
                <a:effectLst/>
                <a:latin typeface="Arial" panose="020B0604020202020204" pitchFamily="34" charset="0"/>
              </a:rPr>
              <a:t> tin </a:t>
            </a:r>
            <a:r>
              <a:rPr lang="en-US" sz="1800" b="1" dirty="0" err="1">
                <a:solidFill>
                  <a:schemeClr val="accent6">
                    <a:lumMod val="75000"/>
                  </a:schemeClr>
                </a:solidFill>
                <a:effectLst/>
                <a:latin typeface="Arial" panose="020B0604020202020204" pitchFamily="34" charset="0"/>
              </a:rPr>
              <a:t>gì</a:t>
            </a:r>
            <a:r>
              <a:rPr lang="en-US" sz="1800" b="1" dirty="0">
                <a:solidFill>
                  <a:schemeClr val="accent6">
                    <a:lumMod val="75000"/>
                  </a:schemeClr>
                </a:solidFill>
                <a:effectLst/>
                <a:latin typeface="Arial" panose="020B0604020202020204" pitchFamily="34" charset="0"/>
              </a:rPr>
              <a:t>?</a:t>
            </a:r>
            <a:endParaRPr lang="en-US" b="1" dirty="0">
              <a:solidFill>
                <a:schemeClr val="accent6">
                  <a:lumMod val="75000"/>
                </a:schemeClr>
              </a:solidFill>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41559" y="1121579"/>
            <a:ext cx="9730899" cy="232912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784205" y="1286807"/>
            <a:ext cx="6778064" cy="1813830"/>
          </a:xfrm>
          <a:prstGeom prst="rect">
            <a:avLst/>
          </a:prstGeom>
          <a:noFill/>
        </p:spPr>
        <p:txBody>
          <a:bodyPr wrap="square" rtlCol="0">
            <a:spAutoFit/>
          </a:bodyPr>
          <a:lstStyle/>
          <a:p>
            <a:pPr marL="1143000" indent="-1143000" algn="ctr">
              <a:lnSpc>
                <a:spcPct val="150000"/>
              </a:lnSpc>
              <a:buAutoNum type="arabicPeriod"/>
            </a:pPr>
            <a:r>
              <a:rPr lang="vi-VN" sz="4000" dirty="0">
                <a:solidFill>
                  <a:schemeClr val="accent3">
                    <a:lumMod val="50000"/>
                  </a:schemeClr>
                </a:solidFill>
                <a:latin typeface="Bahnschrift SemiBold SemiConden" panose="020B0502040204020203" pitchFamily="34" charset="0"/>
              </a:rPr>
              <a:t> TRANG TÍNH TỔNG HỢP DỮ LIỆU TÀI CHÍNH GIA ĐÌNH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01FD97F9-4EEF-4402-8788-AE535FDE8FB3}"/>
              </a:ext>
            </a:extLst>
          </p:cNvPr>
          <p:cNvPicPr>
            <a:picLocks noChangeAspect="1"/>
          </p:cNvPicPr>
          <p:nvPr/>
        </p:nvPicPr>
        <p:blipFill>
          <a:blip r:embed="rId2"/>
          <a:stretch>
            <a:fillRect/>
          </a:stretch>
        </p:blipFill>
        <p:spPr>
          <a:xfrm>
            <a:off x="3283551" y="3593950"/>
            <a:ext cx="2723457" cy="261616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61862" y="506417"/>
            <a:ext cx="10649995" cy="5937927"/>
            <a:chOff x="1117200" y="3528268"/>
            <a:chExt cx="10337399" cy="81261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812613"/>
              <a:chOff x="1493120" y="3891280"/>
              <a:chExt cx="10337399" cy="81261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70881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các</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quy</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tắc</a:t>
              </a:r>
              <a:r>
                <a:rPr lang="en-US" sz="2400" b="1" dirty="0">
                  <a:solidFill>
                    <a:srgbClr val="002060"/>
                  </a:solidFill>
                  <a:latin typeface="UTM Avo" panose="02040603050506020204" pitchFamily="18" charset="0"/>
                  <a:cs typeface="Times New Roman" panose="02020603050405020304" pitchFamily="18" charset="0"/>
                </a:rPr>
                <a:t> 50-30-20</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3F966ED-BFF5-4D4D-B462-FF9BD916896D}"/>
              </a:ext>
            </a:extLst>
          </p:cNvPr>
          <p:cNvSpPr txBox="1"/>
          <p:nvPr/>
        </p:nvSpPr>
        <p:spPr>
          <a:xfrm>
            <a:off x="739834" y="1450305"/>
            <a:ext cx="10165630" cy="872034"/>
          </a:xfrm>
          <a:prstGeom prst="rect">
            <a:avLst/>
          </a:prstGeom>
          <a:noFill/>
        </p:spPr>
        <p:txBody>
          <a:bodyPr wrap="square">
            <a:spAutoFit/>
          </a:bodyPr>
          <a:lstStyle/>
          <a:p>
            <a:pPr>
              <a:lnSpc>
                <a:spcPct val="150000"/>
              </a:lnSpc>
            </a:pPr>
            <a:r>
              <a:rPr lang="en-US" dirty="0">
                <a:solidFill>
                  <a:srgbClr val="231F20"/>
                </a:solidFill>
                <a:latin typeface="Arial" panose="020B0604020202020204" pitchFamily="34" charset="0"/>
              </a:rPr>
              <a:t>Q</a:t>
            </a:r>
            <a:r>
              <a:rPr lang="vi-VN" sz="1800" dirty="0">
                <a:solidFill>
                  <a:srgbClr val="231F20"/>
                </a:solidFill>
                <a:effectLst/>
                <a:latin typeface="Arial" panose="020B0604020202020204" pitchFamily="34" charset="0"/>
              </a:rPr>
              <a:t>uan sát Hình 13a.1 và Hình 13a.2, em thấy các khoản thu và chi đã được tính tổng số tiền (tại ô </a:t>
            </a:r>
            <a:r>
              <a:rPr lang="vi-VN" sz="1800" dirty="0">
                <a:solidFill>
                  <a:srgbClr val="ED028C"/>
                </a:solidFill>
                <a:effectLst/>
                <a:latin typeface="Arial" panose="020B0604020202020204" pitchFamily="34" charset="0"/>
              </a:rPr>
              <a:t>H7</a:t>
            </a:r>
            <a:r>
              <a:rPr lang="vi-VN" sz="1800" dirty="0">
                <a:solidFill>
                  <a:srgbClr val="231F20"/>
                </a:solidFill>
                <a:effectLst/>
                <a:latin typeface="Arial" panose="020B0604020202020204" pitchFamily="34" charset="0"/>
              </a:rPr>
              <a:t> và </a:t>
            </a:r>
            <a:r>
              <a:rPr lang="vi-VN" sz="1800" dirty="0">
                <a:solidFill>
                  <a:srgbClr val="ED028C"/>
                </a:solidFill>
                <a:effectLst/>
                <a:latin typeface="Arial" panose="020B0604020202020204" pitchFamily="34" charset="0"/>
              </a:rPr>
              <a:t>H11</a:t>
            </a:r>
            <a:r>
              <a:rPr lang="vi-VN" sz="1800" dirty="0">
                <a:solidFill>
                  <a:srgbClr val="231F20"/>
                </a:solidFill>
                <a:effectLst/>
                <a:latin typeface="Arial" panose="020B0604020202020204" pitchFamily="34" charset="0"/>
              </a:rPr>
              <a:t>). Để cân đối thu, chi, trang tính </a:t>
            </a:r>
            <a:r>
              <a:rPr lang="vi-VN" sz="1800" dirty="0">
                <a:solidFill>
                  <a:srgbClr val="ED028C"/>
                </a:solidFill>
                <a:effectLst/>
                <a:latin typeface="Arial" panose="020B0604020202020204" pitchFamily="34" charset="0"/>
              </a:rPr>
              <a:t>Tổng hợp</a:t>
            </a:r>
            <a:r>
              <a:rPr lang="vi-VN" sz="1800" dirty="0">
                <a:solidFill>
                  <a:srgbClr val="231F20"/>
                </a:solidFill>
                <a:effectLst/>
                <a:latin typeface="Arial" panose="020B0604020202020204" pitchFamily="34" charset="0"/>
              </a:rPr>
              <a:t> được bổ sung vào bảng tính như Hình 13a.3. </a:t>
            </a:r>
            <a:endParaRPr lang="vi-VN" dirty="0"/>
          </a:p>
        </p:txBody>
      </p:sp>
      <p:pic>
        <p:nvPicPr>
          <p:cNvPr id="20" name="Picture 19">
            <a:extLst>
              <a:ext uri="{FF2B5EF4-FFF2-40B4-BE49-F238E27FC236}">
                <a16:creationId xmlns:a16="http://schemas.microsoft.com/office/drawing/2014/main" id="{9755BD35-E0A8-4833-9835-41FA59749984}"/>
              </a:ext>
            </a:extLst>
          </p:cNvPr>
          <p:cNvPicPr>
            <a:picLocks noChangeAspect="1"/>
          </p:cNvPicPr>
          <p:nvPr/>
        </p:nvPicPr>
        <p:blipFill>
          <a:blip r:embed="rId2"/>
          <a:stretch>
            <a:fillRect/>
          </a:stretch>
        </p:blipFill>
        <p:spPr>
          <a:xfrm>
            <a:off x="3314860" y="2420467"/>
            <a:ext cx="5604163" cy="3931116"/>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C332A-74B9-4898-9C14-E6C1CCBCD935}"/>
              </a:ext>
            </a:extLst>
          </p:cNvPr>
          <p:cNvPicPr>
            <a:picLocks noChangeAspect="1"/>
          </p:cNvPicPr>
          <p:nvPr/>
        </p:nvPicPr>
        <p:blipFill>
          <a:blip r:embed="rId2"/>
          <a:stretch>
            <a:fillRect/>
          </a:stretch>
        </p:blipFill>
        <p:spPr>
          <a:xfrm>
            <a:off x="2490652" y="3539211"/>
            <a:ext cx="1427867" cy="2209336"/>
          </a:xfrm>
          <a:prstGeom prst="rect">
            <a:avLst/>
          </a:prstGeom>
        </p:spPr>
      </p:pic>
      <p:sp>
        <p:nvSpPr>
          <p:cNvPr id="4" name="Speech Bubble: Rectangle with Corners Rounded 3">
            <a:extLst>
              <a:ext uri="{FF2B5EF4-FFF2-40B4-BE49-F238E27FC236}">
                <a16:creationId xmlns:a16="http://schemas.microsoft.com/office/drawing/2014/main" id="{FF1EAA6D-45C3-435A-B7F4-598ACAFEA48C}"/>
              </a:ext>
            </a:extLst>
          </p:cNvPr>
          <p:cNvSpPr/>
          <p:nvPr/>
        </p:nvSpPr>
        <p:spPr>
          <a:xfrm>
            <a:off x="3396004" y="1001486"/>
            <a:ext cx="7211036" cy="2443166"/>
          </a:xfrm>
          <a:prstGeom prst="wedgeRoundRectCallout">
            <a:avLst>
              <a:gd name="adj1" fmla="val -32580"/>
              <a:gd name="adj2" fmla="val 71700"/>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latinLnBrk="0" hangingPunct="1">
              <a:lnSpc>
                <a:spcPct val="150000"/>
              </a:lnSpc>
              <a:spcBef>
                <a:spcPts val="0"/>
              </a:spcBef>
              <a:spcAft>
                <a:spcPts val="0"/>
              </a:spcAft>
            </a:pPr>
            <a:r>
              <a:rPr lang="vi-VN" sz="1800" b="1" kern="1200">
                <a:solidFill>
                  <a:srgbClr val="231F20"/>
                </a:solidFill>
                <a:effectLst/>
                <a:latin typeface="Arial-BoldMT"/>
                <a:ea typeface="+mn-ea"/>
                <a:cs typeface="+mn-cs"/>
              </a:rPr>
              <a:t>1. </a:t>
            </a:r>
            <a:r>
              <a:rPr lang="vi-VN" sz="1800" kern="1200">
                <a:solidFill>
                  <a:srgbClr val="231F20"/>
                </a:solidFill>
                <a:effectLst/>
                <a:latin typeface="Arial" panose="020B0604020202020204" pitchFamily="34" charset="0"/>
                <a:ea typeface="+mn-ea"/>
                <a:cs typeface="+mn-cs"/>
              </a:rPr>
              <a:t>Em hãy chỉ ra mối liên hệ về dữ liệu của trang tính </a:t>
            </a:r>
            <a:r>
              <a:rPr lang="vi-VN" sz="1800" kern="1200">
                <a:solidFill>
                  <a:srgbClr val="ED028C"/>
                </a:solidFill>
                <a:effectLst/>
                <a:latin typeface="Arial" panose="020B0604020202020204" pitchFamily="34" charset="0"/>
                <a:ea typeface="+mn-ea"/>
                <a:cs typeface="+mn-cs"/>
              </a:rPr>
              <a:t>Tổng hợp</a:t>
            </a:r>
            <a:r>
              <a:rPr lang="vi-VN" sz="1800" kern="1200">
                <a:solidFill>
                  <a:srgbClr val="231F20"/>
                </a:solidFill>
                <a:effectLst/>
                <a:latin typeface="Arial" panose="020B0604020202020204" pitchFamily="34" charset="0"/>
                <a:ea typeface="+mn-ea"/>
                <a:cs typeface="+mn-cs"/>
              </a:rPr>
              <a:t> ở Hình 13a.3 với hai trang tính </a:t>
            </a:r>
            <a:r>
              <a:rPr lang="vi-VN" sz="1800" kern="1200">
                <a:solidFill>
                  <a:srgbClr val="ED028C"/>
                </a:solidFill>
                <a:effectLst/>
                <a:latin typeface="Arial" panose="020B0604020202020204" pitchFamily="34" charset="0"/>
                <a:ea typeface="+mn-ea"/>
                <a:cs typeface="+mn-cs"/>
              </a:rPr>
              <a:t>Thu nhập</a:t>
            </a:r>
            <a:r>
              <a:rPr lang="vi-VN" sz="1800" kern="1200">
                <a:solidFill>
                  <a:srgbClr val="231F20"/>
                </a:solidFill>
                <a:effectLst/>
                <a:latin typeface="Arial" panose="020B0604020202020204" pitchFamily="34" charset="0"/>
                <a:ea typeface="+mn-ea"/>
                <a:cs typeface="+mn-cs"/>
              </a:rPr>
              <a:t> và </a:t>
            </a:r>
            <a:r>
              <a:rPr lang="vi-VN" sz="1800" kern="1200">
                <a:solidFill>
                  <a:srgbClr val="ED028C"/>
                </a:solidFill>
                <a:effectLst/>
                <a:latin typeface="Arial" panose="020B0604020202020204" pitchFamily="34" charset="0"/>
                <a:ea typeface="+mn-ea"/>
                <a:cs typeface="+mn-cs"/>
              </a:rPr>
              <a:t>Chi tiêu</a:t>
            </a:r>
            <a:r>
              <a:rPr lang="vi-VN" sz="1800" kern="1200">
                <a:solidFill>
                  <a:srgbClr val="231F20"/>
                </a:solidFill>
                <a:effectLst/>
                <a:latin typeface="Arial" panose="020B0604020202020204" pitchFamily="34" charset="0"/>
                <a:ea typeface="+mn-ea"/>
                <a:cs typeface="+mn-cs"/>
              </a:rPr>
              <a:t> ở Hình 13a.1 và Hình 13a.2. </a:t>
            </a:r>
            <a:endParaRPr lang="en-US">
              <a:effectLst/>
            </a:endParaRPr>
          </a:p>
          <a:p>
            <a:pPr marL="0" algn="l" rtl="0" eaLnBrk="1" latinLnBrk="0" hangingPunct="1">
              <a:lnSpc>
                <a:spcPct val="150000"/>
              </a:lnSpc>
              <a:spcBef>
                <a:spcPts val="0"/>
              </a:spcBef>
              <a:spcAft>
                <a:spcPts val="0"/>
              </a:spcAft>
            </a:pPr>
            <a:r>
              <a:rPr lang="vi-VN" sz="1800" b="1" kern="1200">
                <a:solidFill>
                  <a:srgbClr val="231F20"/>
                </a:solidFill>
                <a:effectLst/>
                <a:latin typeface="Arial-BoldMT"/>
                <a:ea typeface="+mn-ea"/>
                <a:cs typeface="+mn-cs"/>
              </a:rPr>
              <a:t>2. </a:t>
            </a:r>
            <a:r>
              <a:rPr lang="vi-VN" sz="1800" kern="1200">
                <a:solidFill>
                  <a:srgbClr val="231F20"/>
                </a:solidFill>
                <a:effectLst/>
                <a:latin typeface="Arial" panose="020B0604020202020204" pitchFamily="34" charset="0"/>
                <a:ea typeface="+mn-ea"/>
                <a:cs typeface="+mn-cs"/>
              </a:rPr>
              <a:t>Trong trang tính </a:t>
            </a:r>
            <a:r>
              <a:rPr lang="vi-VN" sz="1800" kern="1200">
                <a:solidFill>
                  <a:srgbClr val="ED028C"/>
                </a:solidFill>
                <a:effectLst/>
                <a:latin typeface="Arial" panose="020B0604020202020204" pitchFamily="34" charset="0"/>
                <a:ea typeface="+mn-ea"/>
                <a:cs typeface="+mn-cs"/>
              </a:rPr>
              <a:t>Tổng hợp</a:t>
            </a:r>
            <a:r>
              <a:rPr lang="vi-VN" sz="1800" kern="1200">
                <a:solidFill>
                  <a:srgbClr val="231F20"/>
                </a:solidFill>
                <a:effectLst/>
                <a:latin typeface="Arial" panose="020B0604020202020204" pitchFamily="34" charset="0"/>
                <a:ea typeface="+mn-ea"/>
                <a:cs typeface="+mn-cs"/>
              </a:rPr>
              <a:t>, công thức để tính tổng thu nhập ở ô </a:t>
            </a:r>
            <a:r>
              <a:rPr lang="vi-VN" sz="1800" kern="1200">
                <a:solidFill>
                  <a:srgbClr val="ED028C"/>
                </a:solidFill>
                <a:effectLst/>
                <a:latin typeface="Arial" panose="020B0604020202020204" pitchFamily="34" charset="0"/>
                <a:ea typeface="+mn-ea"/>
                <a:cs typeface="+mn-cs"/>
              </a:rPr>
              <a:t>B14</a:t>
            </a:r>
            <a:r>
              <a:rPr lang="vi-VN" sz="1800" kern="1200">
                <a:solidFill>
                  <a:srgbClr val="231F20"/>
                </a:solidFill>
                <a:effectLst/>
                <a:latin typeface="Arial" panose="020B0604020202020204" pitchFamily="34" charset="0"/>
                <a:ea typeface="+mn-ea"/>
                <a:cs typeface="+mn-cs"/>
              </a:rPr>
              <a:t> là gì? Công thức để tính tổng số tiền chi tiêu ở ô </a:t>
            </a:r>
            <a:r>
              <a:rPr lang="vi-VN" sz="1800" kern="1200">
                <a:solidFill>
                  <a:srgbClr val="ED028C"/>
                </a:solidFill>
                <a:effectLst/>
                <a:latin typeface="Arial" panose="020B0604020202020204" pitchFamily="34" charset="0"/>
                <a:ea typeface="+mn-ea"/>
                <a:cs typeface="+mn-cs"/>
              </a:rPr>
              <a:t>B15</a:t>
            </a:r>
            <a:r>
              <a:rPr lang="vi-VN" sz="1800" kern="1200">
                <a:solidFill>
                  <a:srgbClr val="231F20"/>
                </a:solidFill>
                <a:effectLst/>
                <a:latin typeface="Arial" panose="020B0604020202020204" pitchFamily="34" charset="0"/>
                <a:ea typeface="+mn-ea"/>
                <a:cs typeface="+mn-cs"/>
              </a:rPr>
              <a:t> là gì?</a:t>
            </a:r>
            <a:endParaRPr lang="en-US">
              <a:effectLst/>
            </a:endParaRPr>
          </a:p>
        </p:txBody>
      </p:sp>
    </p:spTree>
    <p:extLst>
      <p:ext uri="{BB962C8B-B14F-4D97-AF65-F5344CB8AC3E}">
        <p14:creationId xmlns:p14="http://schemas.microsoft.com/office/powerpoint/2010/main" val="86004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6" name="TextBox 5">
            <a:extLst>
              <a:ext uri="{FF2B5EF4-FFF2-40B4-BE49-F238E27FC236}">
                <a16:creationId xmlns:a16="http://schemas.microsoft.com/office/drawing/2014/main" id="{1968BD52-2312-460B-94DD-C80DBAE47CEB}"/>
              </a:ext>
            </a:extLst>
          </p:cNvPr>
          <p:cNvSpPr txBox="1"/>
          <p:nvPr/>
        </p:nvSpPr>
        <p:spPr>
          <a:xfrm>
            <a:off x="1593668" y="335025"/>
            <a:ext cx="9231086" cy="2534027"/>
          </a:xfrm>
          <a:prstGeom prst="rect">
            <a:avLst/>
          </a:prstGeom>
          <a:noFill/>
        </p:spPr>
        <p:txBody>
          <a:bodyPr wrap="square">
            <a:spAutoFit/>
          </a:bodyPr>
          <a:lstStyle/>
          <a:p>
            <a:pPr algn="just">
              <a:lnSpc>
                <a:spcPct val="150000"/>
              </a:lnSpc>
            </a:pPr>
            <a:r>
              <a:rPr lang="en-US" sz="1800" dirty="0" err="1">
                <a:solidFill>
                  <a:srgbClr val="231F20"/>
                </a:solidFill>
                <a:effectLst/>
                <a:latin typeface="Arial" panose="020B0604020202020204" pitchFamily="34" charset="0"/>
              </a:rPr>
              <a:t>Từ</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hai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nguồn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dữ</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liệu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hai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Thu </a:t>
            </a:r>
            <a:r>
              <a:rPr lang="en-US" sz="1800" dirty="0" err="1">
                <a:solidFill>
                  <a:srgbClr val="ED028C"/>
                </a:solidFill>
                <a:effectLst/>
                <a:latin typeface="Arial" panose="020B0604020202020204" pitchFamily="34" charset="0"/>
              </a:rPr>
              <a:t>nhập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Chi </a:t>
            </a:r>
            <a:r>
              <a:rPr lang="en-US" sz="1800" dirty="0" err="1">
                <a:solidFill>
                  <a:srgbClr val="ED028C"/>
                </a:solidFill>
                <a:effectLst/>
                <a:latin typeface="Arial" panose="020B0604020202020204" pitchFamily="34" charset="0"/>
              </a:rPr>
              <a:t>tiêu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hợp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thông</a:t>
            </a:r>
            <a:r>
              <a:rPr lang="en-US" sz="1800" dirty="0">
                <a:solidFill>
                  <a:srgbClr val="231F20"/>
                </a:solidFill>
                <a:effectLst/>
                <a:latin typeface="Arial" panose="020B0604020202020204" pitchFamily="34" charset="0"/>
              </a:rPr>
              <a:t> tin </a:t>
            </a:r>
            <a:r>
              <a:rPr lang="en-US" sz="1800" dirty="0" err="1">
                <a:solidFill>
                  <a:srgbClr val="231F20"/>
                </a:solidFill>
                <a:effectLst/>
                <a:latin typeface="Arial" panose="020B0604020202020204" pitchFamily="34" charset="0"/>
              </a:rPr>
              <a:t>một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trực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quan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kịp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thời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chỉnh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chi.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bảng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quản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lí</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tài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đình</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Tổng</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hợp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nhập ở ô </a:t>
            </a:r>
            <a:r>
              <a:rPr lang="vi-VN" sz="1800" dirty="0">
                <a:solidFill>
                  <a:srgbClr val="ED028C"/>
                </a:solidFill>
                <a:effectLst/>
                <a:latin typeface="Arial" panose="020B0604020202020204" pitchFamily="34" charset="0"/>
              </a:rPr>
              <a:t>B14</a:t>
            </a:r>
            <a:r>
              <a:rPr lang="vi-VN" sz="1800" dirty="0">
                <a:solidFill>
                  <a:srgbClr val="231F20"/>
                </a:solidFill>
                <a:effectLst/>
                <a:latin typeface="Arial" panose="020B0604020202020204" pitchFamily="34" charset="0"/>
              </a:rPr>
              <a:t> chính là giá trị ở ô </a:t>
            </a:r>
            <a:r>
              <a:rPr lang="vi-VN" sz="1800" dirty="0">
                <a:solidFill>
                  <a:srgbClr val="ED028C"/>
                </a:solidFill>
                <a:effectLst/>
                <a:latin typeface="Arial" panose="020B0604020202020204" pitchFamily="34" charset="0"/>
              </a:rPr>
              <a:t>H7</a:t>
            </a:r>
            <a:r>
              <a:rPr lang="vi-VN" sz="1800" dirty="0">
                <a:solidFill>
                  <a:srgbClr val="231F20"/>
                </a:solidFill>
                <a:effectLst/>
                <a:latin typeface="Arial" panose="020B0604020202020204" pitchFamily="34" charset="0"/>
              </a:rPr>
              <a:t> trong trang tính</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tổng tiền chi tiêu ở ô </a:t>
            </a:r>
            <a:r>
              <a:rPr lang="vi-VN" sz="1800" dirty="0">
                <a:solidFill>
                  <a:srgbClr val="ED028C"/>
                </a:solidFill>
                <a:effectLst/>
                <a:latin typeface="Arial" panose="020B0604020202020204" pitchFamily="34" charset="0"/>
              </a:rPr>
              <a:t>B15</a:t>
            </a:r>
            <a:r>
              <a:rPr lang="vi-VN" sz="1800" dirty="0">
                <a:solidFill>
                  <a:srgbClr val="231F20"/>
                </a:solidFill>
                <a:effectLst/>
                <a:latin typeface="Arial" panose="020B0604020202020204" pitchFamily="34" charset="0"/>
              </a:rPr>
              <a:t> chính là giá trị ở ô </a:t>
            </a:r>
            <a:r>
              <a:rPr lang="vi-VN" sz="1800" dirty="0">
                <a:solidFill>
                  <a:srgbClr val="ED028C"/>
                </a:solidFill>
                <a:effectLst/>
                <a:latin typeface="Arial" panose="020B0604020202020204" pitchFamily="34" charset="0"/>
              </a:rPr>
              <a:t>H11</a:t>
            </a:r>
            <a:r>
              <a:rPr lang="vi-VN" sz="1800" dirty="0">
                <a:solidFill>
                  <a:srgbClr val="231F20"/>
                </a:solidFill>
                <a:effectLst/>
                <a:latin typeface="Arial" panose="020B0604020202020204" pitchFamily="34" charset="0"/>
              </a:rPr>
              <a:t> trong</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Công thức cho các ô </a:t>
            </a:r>
            <a:r>
              <a:rPr lang="vi-VN" sz="1800" dirty="0">
                <a:solidFill>
                  <a:srgbClr val="ED028C"/>
                </a:solidFill>
                <a:effectLst/>
                <a:latin typeface="Arial" panose="020B0604020202020204" pitchFamily="34" charset="0"/>
              </a:rPr>
              <a:t>B14</a:t>
            </a:r>
            <a:r>
              <a:rPr lang="vi-VN" sz="1800" dirty="0">
                <a:solidFill>
                  <a:srgbClr val="231F20"/>
                </a:solidFill>
                <a:effectLst/>
                <a:latin typeface="Arial" panose="020B0604020202020204" pitchFamily="34" charset="0"/>
              </a:rPr>
              <a:t>, </a:t>
            </a:r>
            <a:r>
              <a:rPr lang="vi-VN" sz="1800" dirty="0">
                <a:solidFill>
                  <a:srgbClr val="ED028C"/>
                </a:solidFill>
                <a:effectLst/>
                <a:latin typeface="Arial" panose="020B0604020202020204" pitchFamily="34" charset="0"/>
              </a:rPr>
              <a:t>B15</a:t>
            </a:r>
            <a:r>
              <a:rPr lang="vi-VN" sz="1800" dirty="0">
                <a:solidFill>
                  <a:srgbClr val="231F20"/>
                </a:solidFill>
                <a:effectLst/>
                <a:latin typeface="Arial" panose="020B0604020202020204" pitchFamily="34" charset="0"/>
              </a:rPr>
              <a:t> trong trang tính </a:t>
            </a:r>
            <a:r>
              <a:rPr lang="vi-VN" sz="1800" dirty="0">
                <a:solidFill>
                  <a:srgbClr val="ED028C"/>
                </a:solidFill>
                <a:effectLst/>
                <a:latin typeface="Arial" panose="020B0604020202020204" pitchFamily="34" charset="0"/>
              </a:rPr>
              <a:t>Tổng hợp</a:t>
            </a:r>
            <a:r>
              <a:rPr lang="vi-VN" sz="1800" dirty="0">
                <a:solidFill>
                  <a:srgbClr val="231F20"/>
                </a:solidFill>
                <a:effectLst/>
                <a:latin typeface="Arial" panose="020B0604020202020204" pitchFamily="34" charset="0"/>
              </a:rPr>
              <a:t> được trình bày chi tiết</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trong Bảng 13a.1.</a:t>
            </a:r>
            <a:endParaRPr lang="en-US" dirty="0"/>
          </a:p>
        </p:txBody>
      </p:sp>
      <p:pic>
        <p:nvPicPr>
          <p:cNvPr id="5" name="Picture 4">
            <a:extLst>
              <a:ext uri="{FF2B5EF4-FFF2-40B4-BE49-F238E27FC236}">
                <a16:creationId xmlns:a16="http://schemas.microsoft.com/office/drawing/2014/main" id="{D0F3742C-D6B4-446A-9274-24B18AA76DB3}"/>
              </a:ext>
            </a:extLst>
          </p:cNvPr>
          <p:cNvPicPr>
            <a:picLocks noChangeAspect="1"/>
          </p:cNvPicPr>
          <p:nvPr/>
        </p:nvPicPr>
        <p:blipFill>
          <a:blip r:embed="rId3"/>
          <a:stretch>
            <a:fillRect/>
          </a:stretch>
        </p:blipFill>
        <p:spPr>
          <a:xfrm>
            <a:off x="1593668" y="3144467"/>
            <a:ext cx="9060542" cy="2812195"/>
          </a:xfrm>
          <a:prstGeom prst="rect">
            <a:avLst/>
          </a:prstGeom>
        </p:spPr>
      </p:pic>
    </p:spTree>
    <p:extLst>
      <p:ext uri="{BB962C8B-B14F-4D97-AF65-F5344CB8AC3E}">
        <p14:creationId xmlns:p14="http://schemas.microsoft.com/office/powerpoint/2010/main" val="190254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192839" cy="2055222"/>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8860972" cy="169469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2400" dirty="0">
                <a:solidFill>
                  <a:schemeClr val="accent6">
                    <a:lumMod val="75000"/>
                  </a:schemeClr>
                </a:solidFill>
              </a:rPr>
              <a:t>Khi sử dụng bảng tính điện tử quản lí tài chính gia đình, dữ liệu thu, chi được lưu trữ, cập nhật và hiển thị trực quan, sinh động, dễ so sánh,... giúp các gia đình kiểm soát chi tiêu hiệu quả.</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222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4959243"/>
            <a:chOff x="601971" y="415703"/>
            <a:chExt cx="10501714" cy="495924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4557023"/>
              <a:chOff x="1189762" y="4644162"/>
              <a:chExt cx="9922555" cy="4557023"/>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4557023"/>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1" name="TextBox 10">
            <a:extLst>
              <a:ext uri="{FF2B5EF4-FFF2-40B4-BE49-F238E27FC236}">
                <a16:creationId xmlns:a16="http://schemas.microsoft.com/office/drawing/2014/main" id="{3C81FBD8-8DDE-4A1B-9937-17A4E87B6443}"/>
              </a:ext>
            </a:extLst>
          </p:cNvPr>
          <p:cNvSpPr txBox="1"/>
          <p:nvPr/>
        </p:nvSpPr>
        <p:spPr>
          <a:xfrm>
            <a:off x="1582154" y="990578"/>
            <a:ext cx="5689503" cy="4190314"/>
          </a:xfrm>
          <a:prstGeom prst="rect">
            <a:avLst/>
          </a:prstGeom>
          <a:noFill/>
        </p:spPr>
        <p:txBody>
          <a:bodyPr wrap="square">
            <a:spAutoFit/>
          </a:bodyPr>
          <a:lstStyle/>
          <a:p>
            <a:pPr algn="just">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Hình 13a.4 là công thức lấy tổng tiền thu nhập từ trang tính </a:t>
            </a:r>
            <a:r>
              <a:rPr lang="vi-VN" sz="2000" dirty="0">
                <a:solidFill>
                  <a:srgbClr val="ED028C"/>
                </a:solidFill>
                <a:effectLst/>
                <a:latin typeface="Arial" panose="020B0604020202020204" pitchFamily="34" charset="0"/>
              </a:rPr>
              <a:t>Thu nhập</a:t>
            </a:r>
            <a:r>
              <a:rPr lang="vi-VN" sz="2000" dirty="0">
                <a:solidFill>
                  <a:srgbClr val="231F20"/>
                </a:solidFill>
                <a:effectLst/>
                <a:latin typeface="Arial" panose="020B0604020202020204" pitchFamily="34" charset="0"/>
              </a:rPr>
              <a:t> đưa vào trang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Hãy ghép mỗi cụm từ </a:t>
            </a:r>
            <a:r>
              <a:rPr lang="vi-VN" sz="2000" i="1" dirty="0">
                <a:solidFill>
                  <a:srgbClr val="231F20"/>
                </a:solidFill>
                <a:effectLst/>
                <a:latin typeface="Arial" panose="020B0604020202020204" pitchFamily="34" charset="0"/>
              </a:rPr>
              <a:t>Địa chỉ ô, Tên trang tính, Dấu chấm </a:t>
            </a:r>
            <a:endParaRPr lang="vi-VN" sz="2800" dirty="0"/>
          </a:p>
          <a:p>
            <a:pPr algn="just">
              <a:lnSpc>
                <a:spcPct val="150000"/>
              </a:lnSpc>
            </a:pPr>
            <a:r>
              <a:rPr lang="vi-VN" sz="2000" i="1" dirty="0">
                <a:solidFill>
                  <a:srgbClr val="231F20"/>
                </a:solidFill>
                <a:effectLst/>
                <a:latin typeface="Arial" panose="020B0604020202020204" pitchFamily="34" charset="0"/>
              </a:rPr>
              <a:t>than</a:t>
            </a:r>
            <a:r>
              <a:rPr lang="vi-VN" sz="2000" dirty="0">
                <a:solidFill>
                  <a:srgbClr val="231F20"/>
                </a:solidFill>
                <a:effectLst/>
                <a:latin typeface="Arial" panose="020B0604020202020204" pitchFamily="34" charset="0"/>
              </a:rPr>
              <a:t> vào vị trí tương ứng sao cho phù hợp. </a:t>
            </a:r>
            <a:endParaRPr lang="vi-VN" sz="2800" dirty="0"/>
          </a:p>
          <a:p>
            <a:pPr algn="just">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Trong một bảng tính có chứa nhiều trang tính, nếu công thức tham chiếu đến địa chỉ ô ở một trang tính khác, thì địa chỉ ô đó gồm những thành phần gì?</a:t>
            </a:r>
            <a:endParaRPr lang="en-US" sz="2800" dirty="0"/>
          </a:p>
        </p:txBody>
      </p:sp>
      <p:pic>
        <p:nvPicPr>
          <p:cNvPr id="13" name="Picture 12">
            <a:extLst>
              <a:ext uri="{FF2B5EF4-FFF2-40B4-BE49-F238E27FC236}">
                <a16:creationId xmlns:a16="http://schemas.microsoft.com/office/drawing/2014/main" id="{0C6CF667-2EEB-4FAB-B7BD-E5DBBFDC64B8}"/>
              </a:ext>
            </a:extLst>
          </p:cNvPr>
          <p:cNvPicPr>
            <a:picLocks noChangeAspect="1"/>
          </p:cNvPicPr>
          <p:nvPr/>
        </p:nvPicPr>
        <p:blipFill>
          <a:blip r:embed="rId3"/>
          <a:stretch>
            <a:fillRect/>
          </a:stretch>
        </p:blipFill>
        <p:spPr>
          <a:xfrm>
            <a:off x="7682699" y="1567598"/>
            <a:ext cx="3134517" cy="1788930"/>
          </a:xfrm>
          <a:prstGeom prst="rect">
            <a:avLst/>
          </a:prstGeom>
        </p:spPr>
      </p:pic>
      <p:sp>
        <p:nvSpPr>
          <p:cNvPr id="15" name="TextBox 14">
            <a:extLst>
              <a:ext uri="{FF2B5EF4-FFF2-40B4-BE49-F238E27FC236}">
                <a16:creationId xmlns:a16="http://schemas.microsoft.com/office/drawing/2014/main" id="{A5E25C3E-762B-47A6-9F40-A4C6F15677CE}"/>
              </a:ext>
            </a:extLst>
          </p:cNvPr>
          <p:cNvSpPr txBox="1"/>
          <p:nvPr/>
        </p:nvSpPr>
        <p:spPr>
          <a:xfrm>
            <a:off x="7529396" y="3429000"/>
            <a:ext cx="3953691" cy="923330"/>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13a.4. Công thức lấy tổng </a:t>
            </a:r>
            <a:endParaRPr lang="vi-VN" dirty="0"/>
          </a:p>
          <a:p>
            <a:r>
              <a:rPr lang="vi-VN" sz="1800" i="1" dirty="0">
                <a:solidFill>
                  <a:srgbClr val="231F20"/>
                </a:solidFill>
                <a:effectLst/>
                <a:latin typeface="Arial" panose="020B0604020202020204" pitchFamily="34" charset="0"/>
              </a:rPr>
              <a:t>tiền thu nhập từ trang </a:t>
            </a:r>
            <a:r>
              <a:rPr lang="vi-VN" sz="1800" i="1" dirty="0">
                <a:solidFill>
                  <a:srgbClr val="ED028C"/>
                </a:solidFill>
                <a:effectLst/>
                <a:latin typeface="Arial" panose="020B0604020202020204" pitchFamily="34" charset="0"/>
              </a:rPr>
              <a:t>Thu nhập </a:t>
            </a:r>
            <a:endParaRPr lang="vi-VN" dirty="0"/>
          </a:p>
          <a:p>
            <a:r>
              <a:rPr lang="vi-VN" sz="1800" i="1" dirty="0">
                <a:solidFill>
                  <a:srgbClr val="231F20"/>
                </a:solidFill>
                <a:effectLst/>
                <a:latin typeface="Arial" panose="020B0604020202020204" pitchFamily="34" charset="0"/>
              </a:rPr>
              <a:t>đưa vào trang </a:t>
            </a:r>
            <a:r>
              <a:rPr lang="vi-VN" sz="1800" i="1" dirty="0">
                <a:solidFill>
                  <a:srgbClr val="ED028C"/>
                </a:solidFill>
                <a:effectLst/>
                <a:latin typeface="Arial" panose="020B0604020202020204" pitchFamily="34" charset="0"/>
              </a:rPr>
              <a:t>Tổng hợp</a:t>
            </a:r>
            <a:endParaRPr lang="en-US" dirty="0"/>
          </a:p>
        </p:txBody>
      </p:sp>
    </p:spTree>
    <p:extLst>
      <p:ext uri="{BB962C8B-B14F-4D97-AF65-F5344CB8AC3E}">
        <p14:creationId xmlns:p14="http://schemas.microsoft.com/office/powerpoint/2010/main" val="243603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22976" y="1096571"/>
            <a:ext cx="8856910" cy="356385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52690" y="1708322"/>
            <a:ext cx="7368402" cy="2585323"/>
          </a:xfrm>
          <a:prstGeom prst="rect">
            <a:avLst/>
          </a:prstGeom>
          <a:noFill/>
        </p:spPr>
        <p:txBody>
          <a:bodyPr wrap="square" rtlCol="0">
            <a:spAutoFit/>
          </a:bodyPr>
          <a:lstStyle/>
          <a:p>
            <a:pPr algn="ctr"/>
            <a:r>
              <a:rPr lang="en-US" sz="5400" dirty="0">
                <a:solidFill>
                  <a:schemeClr val="accent3">
                    <a:lumMod val="50000"/>
                  </a:schemeClr>
                </a:solidFill>
                <a:latin typeface="+mj-lt"/>
              </a:rPr>
              <a:t>2. THỰC HÀNH: HOÀN THIỆN BẢNG TÍNH QUẢN LÍ TÀI CHÍNH GIA ĐÌNH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3709</TotalTime>
  <Words>1110</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Arial-BoldMT</vt:lpstr>
      <vt:lpstr>Bahnschrift Condensed</vt:lpstr>
      <vt:lpstr>Times New Roman</vt:lpstr>
      <vt:lpstr>Bahnschrift SemiBold SemiConden</vt:lpstr>
      <vt:lpstr>Segoe Print</vt:lpstr>
      <vt:lpstr>Calibri</vt:lpstr>
      <vt:lpstr>UTM Cookies</vt:lpstr>
      <vt:lpstr>Arial</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Kỳ Bon</cp:lastModifiedBy>
  <cp:revision>376</cp:revision>
  <dcterms:created xsi:type="dcterms:W3CDTF">2021-06-02T01:34:28Z</dcterms:created>
  <dcterms:modified xsi:type="dcterms:W3CDTF">2025-04-05T00:52:57Z</dcterms:modified>
</cp:coreProperties>
</file>