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1"/>
  </p:notesMasterIdLst>
  <p:handoutMasterIdLst>
    <p:handoutMasterId r:id="rId22"/>
  </p:handoutMasterIdLst>
  <p:sldIdLst>
    <p:sldId id="256" r:id="rId3"/>
    <p:sldId id="3357" r:id="rId4"/>
    <p:sldId id="3358" r:id="rId5"/>
    <p:sldId id="295" r:id="rId6"/>
    <p:sldId id="3081" r:id="rId7"/>
    <p:sldId id="3359" r:id="rId8"/>
    <p:sldId id="3309" r:id="rId9"/>
    <p:sldId id="3360" r:id="rId10"/>
    <p:sldId id="3354" r:id="rId11"/>
    <p:sldId id="3361" r:id="rId12"/>
    <p:sldId id="3328" r:id="rId13"/>
    <p:sldId id="3362" r:id="rId14"/>
    <p:sldId id="3363" r:id="rId15"/>
    <p:sldId id="3364" r:id="rId16"/>
    <p:sldId id="3365" r:id="rId17"/>
    <p:sldId id="3083" r:id="rId18"/>
    <p:sldId id="3351" r:id="rId19"/>
    <p:sldId id="3366" r:id="rId20"/>
  </p:sldIdLst>
  <p:sldSz cx="12192000" cy="6858000"/>
  <p:notesSz cx="6858000" cy="9144000"/>
  <p:embeddedFontLst>
    <p:embeddedFont>
      <p:font typeface="Arial Black" panose="020B0A04020102020204" pitchFamily="34" charset="0"/>
      <p:bold r:id="rId23"/>
    </p:embeddedFont>
    <p:embeddedFont>
      <p:font typeface="Bahnschrift Condensed" panose="020B0502040204020203" pitchFamily="34" charset="0"/>
      <p:regular r:id="rId24"/>
      <p:bold r:id="rId25"/>
    </p:embeddedFont>
    <p:embeddedFont>
      <p:font typeface="Bahnschrift SemiBold SemiConden" panose="020B0502040204020203" pitchFamily="34" charset="0"/>
      <p:bold r:id="rId26"/>
    </p:embeddedFont>
    <p:embeddedFont>
      <p:font typeface="Calibri" panose="020F0502020204030204" pitchFamily="34" charset="0"/>
      <p:regular r:id="rId27"/>
      <p:bold r:id="rId28"/>
      <p:italic r:id="rId29"/>
      <p:boldItalic r:id="rId30"/>
    </p:embeddedFont>
    <p:embeddedFont>
      <p:font typeface="Segoe Print" panose="02000600000000000000" pitchFamily="2" charset="0"/>
      <p:regular r:id="rId31"/>
      <p:bold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6679A0"/>
    <a:srgbClr val="FFCCFF"/>
    <a:srgbClr val="CCFF99"/>
    <a:srgbClr val="002060"/>
    <a:srgbClr val="D34CD6"/>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12/26/2023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a:t>
            </a:r>
          </a:p>
          <a:p>
            <a:pPr algn="ctr"/>
            <a:r>
              <a:rPr lang="en-US" sz="2800"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399568"/>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12a. SỬ DỤNG HÀM IF</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78497" y="457488"/>
            <a:ext cx="10501714" cy="2573095"/>
            <a:chOff x="601971" y="415703"/>
            <a:chExt cx="10501714" cy="257309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4"/>
              <a:ext cx="9922555" cy="2170874"/>
              <a:chOff x="1189762" y="4644163"/>
              <a:chExt cx="9922555" cy="217087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3"/>
                <a:ext cx="9900933" cy="21708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1" name="TextBox 10">
            <a:extLst>
              <a:ext uri="{FF2B5EF4-FFF2-40B4-BE49-F238E27FC236}">
                <a16:creationId xmlns:a16="http://schemas.microsoft.com/office/drawing/2014/main" id="{3C81FBD8-8DDE-4A1B-9937-17A4E87B6443}"/>
              </a:ext>
            </a:extLst>
          </p:cNvPr>
          <p:cNvSpPr txBox="1"/>
          <p:nvPr/>
        </p:nvSpPr>
        <p:spPr>
          <a:xfrm>
            <a:off x="1582153" y="990578"/>
            <a:ext cx="9352191" cy="1685846"/>
          </a:xfrm>
          <a:prstGeom prst="rect">
            <a:avLst/>
          </a:prstGeom>
          <a:noFill/>
        </p:spPr>
        <p:txBody>
          <a:bodyPr wrap="square">
            <a:spAutoFit/>
          </a:bodyPr>
          <a:lstStyle/>
          <a:p>
            <a:pPr>
              <a:lnSpc>
                <a:spcPct val="150000"/>
              </a:lnSpc>
            </a:pPr>
            <a:r>
              <a:rPr lang="en-US" sz="2400" dirty="0" err="1">
                <a:solidFill>
                  <a:srgbClr val="231F20"/>
                </a:solidFill>
                <a:effectLst/>
                <a:latin typeface="Arial" panose="020B0604020202020204" pitchFamily="34" charset="0"/>
              </a:rPr>
              <a:t>Em</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hãy</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viết</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công</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thức</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trong</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các</a:t>
            </a:r>
            <a:r>
              <a:rPr lang="en-US" sz="2400" dirty="0">
                <a:solidFill>
                  <a:srgbClr val="231F20"/>
                </a:solidFill>
                <a:effectLst/>
                <a:latin typeface="Arial" panose="020B0604020202020204" pitchFamily="34" charset="0"/>
              </a:rPr>
              <a:t> ô </a:t>
            </a:r>
            <a:r>
              <a:rPr lang="en-US" sz="2400" dirty="0">
                <a:solidFill>
                  <a:srgbClr val="ED028C"/>
                </a:solidFill>
                <a:effectLst/>
                <a:latin typeface="Arial" panose="020B0604020202020204" pitchFamily="34" charset="0"/>
              </a:rPr>
              <a:t>O4</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và</a:t>
            </a:r>
            <a:r>
              <a:rPr lang="en-US" sz="2400" dirty="0">
                <a:solidFill>
                  <a:srgbClr val="231F20"/>
                </a:solidFill>
                <a:effectLst/>
                <a:latin typeface="Arial" panose="020B0604020202020204" pitchFamily="34" charset="0"/>
              </a:rPr>
              <a:t> </a:t>
            </a:r>
            <a:r>
              <a:rPr lang="en-US" sz="2400" dirty="0">
                <a:solidFill>
                  <a:srgbClr val="ED028C"/>
                </a:solidFill>
                <a:effectLst/>
                <a:latin typeface="Arial" panose="020B0604020202020204" pitchFamily="34" charset="0"/>
              </a:rPr>
              <a:t>O5</a:t>
            </a:r>
            <a:r>
              <a:rPr lang="en-US" sz="2400" dirty="0">
                <a:solidFill>
                  <a:srgbClr val="231F20"/>
                </a:solidFill>
                <a:effectLst/>
                <a:latin typeface="Arial" panose="020B0604020202020204" pitchFamily="34" charset="0"/>
              </a:rPr>
              <a:t> ở </a:t>
            </a:r>
            <a:r>
              <a:rPr lang="en-US" sz="2400" dirty="0" err="1">
                <a:solidFill>
                  <a:srgbClr val="231F20"/>
                </a:solidFill>
                <a:effectLst/>
                <a:latin typeface="Arial" panose="020B0604020202020204" pitchFamily="34" charset="0"/>
              </a:rPr>
              <a:t>Hình</a:t>
            </a:r>
            <a:r>
              <a:rPr lang="en-US" sz="2400" dirty="0">
                <a:solidFill>
                  <a:srgbClr val="231F20"/>
                </a:solidFill>
                <a:effectLst/>
                <a:latin typeface="Arial" panose="020B0604020202020204" pitchFamily="34" charset="0"/>
              </a:rPr>
              <a:t> 12a.3 </a:t>
            </a:r>
            <a:r>
              <a:rPr lang="en-US" sz="2400" dirty="0" err="1">
                <a:solidFill>
                  <a:srgbClr val="231F20"/>
                </a:solidFill>
                <a:effectLst/>
                <a:latin typeface="Arial" panose="020B0604020202020204" pitchFamily="34" charset="0"/>
              </a:rPr>
              <a:t>để</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nhận</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xét</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về</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tình</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trạng</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của</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mục</a:t>
            </a:r>
            <a:r>
              <a:rPr lang="en-US" sz="2400" dirty="0">
                <a:solidFill>
                  <a:srgbClr val="231F20"/>
                </a:solidFill>
                <a:effectLst/>
                <a:latin typeface="Arial" panose="020B0604020202020204" pitchFamily="34" charset="0"/>
              </a:rPr>
              <a:t> </a:t>
            </a:r>
            <a:r>
              <a:rPr lang="en-US" sz="2400" dirty="0" err="1">
                <a:solidFill>
                  <a:srgbClr val="ED028C"/>
                </a:solidFill>
                <a:effectLst/>
                <a:latin typeface="Arial" panose="020B0604020202020204" pitchFamily="34" charset="0"/>
              </a:rPr>
              <a:t>Mong</a:t>
            </a:r>
            <a:r>
              <a:rPr lang="en-US" sz="2400" dirty="0">
                <a:solidFill>
                  <a:srgbClr val="ED028C"/>
                </a:solidFill>
                <a:effectLst/>
                <a:latin typeface="Arial" panose="020B0604020202020204" pitchFamily="34" charset="0"/>
              </a:rPr>
              <a:t> </a:t>
            </a:r>
            <a:r>
              <a:rPr lang="en-US" sz="2400" dirty="0" err="1">
                <a:solidFill>
                  <a:srgbClr val="ED028C"/>
                </a:solidFill>
                <a:effectLst/>
                <a:latin typeface="Arial" panose="020B0604020202020204" pitchFamily="34" charset="0"/>
              </a:rPr>
              <a:t>muốn</a:t>
            </a:r>
            <a:r>
              <a:rPr lang="en-US" sz="2400" dirty="0">
                <a:solidFill>
                  <a:srgbClr val="ED028C"/>
                </a:solidFill>
                <a:effectLst/>
                <a:latin typeface="Arial" panose="020B0604020202020204" pitchFamily="34" charset="0"/>
              </a:rPr>
              <a:t> </a:t>
            </a:r>
            <a:r>
              <a:rPr lang="en-US" sz="2400" dirty="0" err="1">
                <a:solidFill>
                  <a:srgbClr val="ED028C"/>
                </a:solidFill>
                <a:effectLst/>
                <a:latin typeface="Arial" panose="020B0604020202020204" pitchFamily="34" charset="0"/>
              </a:rPr>
              <a:t>cá</a:t>
            </a:r>
            <a:r>
              <a:rPr lang="en-US" sz="2400" dirty="0">
                <a:solidFill>
                  <a:srgbClr val="ED028C"/>
                </a:solidFill>
                <a:effectLst/>
                <a:latin typeface="Arial" panose="020B0604020202020204" pitchFamily="34" charset="0"/>
              </a:rPr>
              <a:t> </a:t>
            </a:r>
            <a:r>
              <a:rPr lang="en-US" sz="2400" dirty="0" err="1">
                <a:solidFill>
                  <a:srgbClr val="ED028C"/>
                </a:solidFill>
                <a:effectLst/>
                <a:latin typeface="Arial" panose="020B0604020202020204" pitchFamily="34" charset="0"/>
              </a:rPr>
              <a:t>nhân</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và</a:t>
            </a:r>
            <a:r>
              <a:rPr lang="en-US" sz="2400" dirty="0">
                <a:solidFill>
                  <a:srgbClr val="231F20"/>
                </a:solidFill>
                <a:effectLst/>
                <a:latin typeface="Arial" panose="020B0604020202020204" pitchFamily="34" charset="0"/>
              </a:rPr>
              <a:t> </a:t>
            </a:r>
            <a:r>
              <a:rPr lang="en-US" sz="2400" dirty="0" err="1">
                <a:solidFill>
                  <a:srgbClr val="ED028C"/>
                </a:solidFill>
                <a:effectLst/>
                <a:latin typeface="Arial" panose="020B0604020202020204" pitchFamily="34" charset="0"/>
              </a:rPr>
              <a:t>Tiết</a:t>
            </a:r>
            <a:r>
              <a:rPr lang="en-US" sz="2400" dirty="0">
                <a:solidFill>
                  <a:srgbClr val="ED028C"/>
                </a:solidFill>
                <a:effectLst/>
                <a:latin typeface="Arial" panose="020B0604020202020204" pitchFamily="34" charset="0"/>
              </a:rPr>
              <a:t> </a:t>
            </a:r>
            <a:r>
              <a:rPr lang="en-US" sz="2400" dirty="0" err="1">
                <a:solidFill>
                  <a:srgbClr val="ED028C"/>
                </a:solidFill>
                <a:effectLst/>
                <a:latin typeface="Arial" panose="020B0604020202020204" pitchFamily="34" charset="0"/>
              </a:rPr>
              <a:t>kiệm</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dựa</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trên</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quy</a:t>
            </a:r>
            <a:r>
              <a:rPr lang="en-US" sz="2400" dirty="0">
                <a:solidFill>
                  <a:srgbClr val="231F20"/>
                </a:solidFill>
                <a:effectLst/>
                <a:latin typeface="Arial" panose="020B0604020202020204" pitchFamily="34" charset="0"/>
              </a:rPr>
              <a:t> </a:t>
            </a:r>
            <a:r>
              <a:rPr lang="en-US" sz="2400" dirty="0" err="1">
                <a:solidFill>
                  <a:srgbClr val="231F20"/>
                </a:solidFill>
                <a:effectLst/>
                <a:latin typeface="Arial" panose="020B0604020202020204" pitchFamily="34" charset="0"/>
              </a:rPr>
              <a:t>tắc</a:t>
            </a:r>
            <a:r>
              <a:rPr lang="en-US" sz="2400" dirty="0">
                <a:solidFill>
                  <a:srgbClr val="231F20"/>
                </a:solidFill>
                <a:effectLst/>
                <a:latin typeface="Arial" panose="020B0604020202020204" pitchFamily="34" charset="0"/>
              </a:rPr>
              <a:t> 50-30-20.</a:t>
            </a:r>
            <a:endParaRPr lang="en-US" sz="2400" dirty="0"/>
          </a:p>
        </p:txBody>
      </p:sp>
    </p:spTree>
    <p:extLst>
      <p:ext uri="{BB962C8B-B14F-4D97-AF65-F5344CB8AC3E}">
        <p14:creationId xmlns:p14="http://schemas.microsoft.com/office/powerpoint/2010/main" val="243603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IF</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53EB5-CB2E-44A4-AA92-F3BA22AD6F36}"/>
              </a:ext>
            </a:extLst>
          </p:cNvPr>
          <p:cNvSpPr txBox="1"/>
          <p:nvPr/>
        </p:nvSpPr>
        <p:spPr>
          <a:xfrm>
            <a:off x="949235" y="485563"/>
            <a:ext cx="9675222" cy="872034"/>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 1:</a:t>
            </a:r>
            <a:r>
              <a:rPr lang="vi-VN" sz="1800" dirty="0">
                <a:solidFill>
                  <a:srgbClr val="231F20"/>
                </a:solidFill>
                <a:effectLst/>
                <a:latin typeface="Arial" panose="020B0604020202020204" pitchFamily="34" charset="0"/>
              </a:rPr>
              <a:t> Bổ sung cột mục chi cho bảng tổng hợp khoản chi (như Hình 12a.2) và tạo </a:t>
            </a:r>
            <a:endParaRPr lang="vi-VN" dirty="0"/>
          </a:p>
          <a:p>
            <a:pPr>
              <a:lnSpc>
                <a:spcPct val="150000"/>
              </a:lnSpc>
            </a:pPr>
            <a:r>
              <a:rPr lang="vi-VN" sz="1800" dirty="0">
                <a:solidFill>
                  <a:srgbClr val="231F20"/>
                </a:solidFill>
                <a:effectLst/>
                <a:latin typeface="Arial" panose="020B0604020202020204" pitchFamily="34" charset="0"/>
              </a:rPr>
              <a:t>bảng dữ liệu tổng hợp các mục chi (như Hình 12a.3). </a:t>
            </a:r>
            <a:endParaRPr lang="vi-VN" dirty="0"/>
          </a:p>
        </p:txBody>
      </p:sp>
      <p:pic>
        <p:nvPicPr>
          <p:cNvPr id="7" name="Picture 6">
            <a:extLst>
              <a:ext uri="{FF2B5EF4-FFF2-40B4-BE49-F238E27FC236}">
                <a16:creationId xmlns:a16="http://schemas.microsoft.com/office/drawing/2014/main" id="{41E915E2-1F4E-4419-8D04-F6BADECAE7EC}"/>
              </a:ext>
            </a:extLst>
          </p:cNvPr>
          <p:cNvPicPr>
            <a:picLocks noChangeAspect="1"/>
          </p:cNvPicPr>
          <p:nvPr/>
        </p:nvPicPr>
        <p:blipFill>
          <a:blip r:embed="rId2"/>
          <a:stretch>
            <a:fillRect/>
          </a:stretch>
        </p:blipFill>
        <p:spPr>
          <a:xfrm>
            <a:off x="5786846" y="2286257"/>
            <a:ext cx="5005535" cy="2285486"/>
          </a:xfrm>
          <a:prstGeom prst="rect">
            <a:avLst/>
          </a:prstGeom>
        </p:spPr>
      </p:pic>
      <p:pic>
        <p:nvPicPr>
          <p:cNvPr id="9" name="Picture 8">
            <a:extLst>
              <a:ext uri="{FF2B5EF4-FFF2-40B4-BE49-F238E27FC236}">
                <a16:creationId xmlns:a16="http://schemas.microsoft.com/office/drawing/2014/main" id="{1391D242-B878-43C9-A6D6-8D5EA425D10B}"/>
              </a:ext>
            </a:extLst>
          </p:cNvPr>
          <p:cNvPicPr>
            <a:picLocks noChangeAspect="1"/>
          </p:cNvPicPr>
          <p:nvPr/>
        </p:nvPicPr>
        <p:blipFill>
          <a:blip r:embed="rId3"/>
          <a:stretch>
            <a:fillRect/>
          </a:stretch>
        </p:blipFill>
        <p:spPr>
          <a:xfrm>
            <a:off x="1097281" y="1606583"/>
            <a:ext cx="4221763" cy="3644834"/>
          </a:xfrm>
          <a:prstGeom prst="rect">
            <a:avLst/>
          </a:prstGeom>
        </p:spPr>
      </p:pic>
    </p:spTree>
    <p:extLst>
      <p:ext uri="{BB962C8B-B14F-4D97-AF65-F5344CB8AC3E}">
        <p14:creationId xmlns:p14="http://schemas.microsoft.com/office/powerpoint/2010/main" val="139656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547F68-6738-4E49-9D31-3BAD05176C79}"/>
              </a:ext>
            </a:extLst>
          </p:cNvPr>
          <p:cNvSpPr txBox="1"/>
          <p:nvPr/>
        </p:nvSpPr>
        <p:spPr>
          <a:xfrm>
            <a:off x="844731" y="470766"/>
            <a:ext cx="9910355" cy="2534027"/>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Hướng dẫn </a:t>
            </a:r>
            <a:endParaRPr lang="vi-VN" dirty="0"/>
          </a:p>
          <a:p>
            <a:pPr>
              <a:lnSpc>
                <a:spcPct val="150000"/>
              </a:lnSpc>
            </a:pPr>
            <a:r>
              <a:rPr lang="vi-VN" sz="1800" b="1" i="1" dirty="0">
                <a:solidFill>
                  <a:srgbClr val="231F20"/>
                </a:solidFill>
                <a:effectLst/>
                <a:latin typeface="Arial" panose="020B0604020202020204" pitchFamily="34" charset="0"/>
              </a:rPr>
              <a:t>a) Tạo bảng dữ liệu </a:t>
            </a:r>
            <a:endParaRPr lang="vi-VN" dirty="0"/>
          </a:p>
          <a:p>
            <a:pPr>
              <a:lnSpc>
                <a:spcPct val="150000"/>
              </a:lnSpc>
            </a:pPr>
            <a:r>
              <a:rPr lang="vi-VN" sz="1800" dirty="0">
                <a:solidFill>
                  <a:srgbClr val="231F20"/>
                </a:solidFill>
                <a:effectLst/>
                <a:latin typeface="Arial" panose="020B0604020202020204" pitchFamily="34" charset="0"/>
              </a:rPr>
              <a:t>– Mở bảng tính </a:t>
            </a:r>
            <a:r>
              <a:rPr lang="vi-VN" sz="1800" dirty="0">
                <a:solidFill>
                  <a:srgbClr val="ED028C"/>
                </a:solidFill>
                <a:effectLst/>
                <a:latin typeface="Arial" panose="020B0604020202020204" pitchFamily="34" charset="0"/>
              </a:rPr>
              <a:t>TaiChinhGiaDinh.xlsx</a:t>
            </a:r>
            <a:r>
              <a:rPr lang="vi-VN" sz="1800" dirty="0">
                <a:solidFill>
                  <a:srgbClr val="231F20"/>
                </a:solidFill>
                <a:effectLst/>
                <a:latin typeface="Arial" panose="020B0604020202020204" pitchFamily="34" charset="0"/>
              </a:rPr>
              <a:t>, nháy chuột chọn trang tính </a:t>
            </a:r>
            <a:r>
              <a:rPr lang="vi-VN" sz="1800" dirty="0">
                <a:solidFill>
                  <a:srgbClr val="ED028C"/>
                </a:solidFill>
                <a:effectLst/>
                <a:latin typeface="Arial" panose="020B0604020202020204" pitchFamily="34" charset="0"/>
              </a:rPr>
              <a:t>Chi tiêu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Tại cột </a:t>
            </a:r>
            <a:r>
              <a:rPr lang="vi-VN" sz="1800" dirty="0">
                <a:solidFill>
                  <a:srgbClr val="ED028C"/>
                </a:solidFill>
                <a:effectLst/>
                <a:latin typeface="Arial" panose="020B0604020202020204" pitchFamily="34" charset="0"/>
              </a:rPr>
              <a:t>I</a:t>
            </a:r>
            <a:r>
              <a:rPr lang="vi-VN" sz="1800" dirty="0">
                <a:solidFill>
                  <a:srgbClr val="231F20"/>
                </a:solidFill>
                <a:effectLst/>
                <a:latin typeface="Arial" panose="020B0604020202020204" pitchFamily="34" charset="0"/>
              </a:rPr>
              <a:t>, bổ sung tiêu đề cột </a:t>
            </a:r>
            <a:r>
              <a:rPr lang="vi-VN" sz="1800" dirty="0">
                <a:solidFill>
                  <a:srgbClr val="ED028C"/>
                </a:solidFill>
                <a:effectLst/>
                <a:latin typeface="Arial" panose="020B0604020202020204" pitchFamily="34" charset="0"/>
              </a:rPr>
              <a:t>Mục chi</a:t>
            </a:r>
            <a:r>
              <a:rPr lang="vi-VN" sz="1800" dirty="0">
                <a:solidFill>
                  <a:srgbClr val="231F20"/>
                </a:solidFill>
                <a:effectLst/>
                <a:latin typeface="Arial" panose="020B0604020202020204" pitchFamily="34" charset="0"/>
              </a:rPr>
              <a:t> và nhập dữ liệu cho cột này như minh hoạ ở Hình 12a.2. </a:t>
            </a:r>
            <a:endParaRPr lang="vi-VN" dirty="0"/>
          </a:p>
          <a:p>
            <a:pPr>
              <a:lnSpc>
                <a:spcPct val="150000"/>
              </a:lnSpc>
            </a:pPr>
            <a:r>
              <a:rPr lang="vi-VN" sz="1800" dirty="0">
                <a:solidFill>
                  <a:srgbClr val="231F20"/>
                </a:solidFill>
                <a:effectLst/>
                <a:latin typeface="Arial" panose="020B0604020202020204" pitchFamily="34" charset="0"/>
              </a:rPr>
              <a:t>– Trong vùng dữ liệu </a:t>
            </a:r>
            <a:r>
              <a:rPr lang="vi-VN" sz="1800" dirty="0">
                <a:solidFill>
                  <a:srgbClr val="ED028C"/>
                </a:solidFill>
                <a:effectLst/>
                <a:latin typeface="Arial" panose="020B0604020202020204" pitchFamily="34" charset="0"/>
              </a:rPr>
              <a:t>K1:O5</a:t>
            </a:r>
            <a:r>
              <a:rPr lang="vi-VN" sz="1800" dirty="0">
                <a:solidFill>
                  <a:srgbClr val="231F20"/>
                </a:solidFill>
                <a:effectLst/>
                <a:latin typeface="Arial" panose="020B0604020202020204" pitchFamily="34" charset="0"/>
              </a:rPr>
              <a:t>, tạo bảng dữ liệu tổng hợp mục chi như minh hoạ ở Hình 12a.5</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a:t>
            </a:r>
            <a:r>
              <a:rPr lang="en-US" sz="1800" dirty="0">
                <a:solidFill>
                  <a:srgbClr val="231F20"/>
                </a:solidFill>
                <a:effectLst/>
                <a:latin typeface="Arial" panose="020B0604020202020204" pitchFamily="34" charset="0"/>
              </a:rPr>
              <a:t> Sau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Lưu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bảng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endParaRPr lang="en-US" dirty="0"/>
          </a:p>
        </p:txBody>
      </p:sp>
      <p:pic>
        <p:nvPicPr>
          <p:cNvPr id="5" name="Picture 4">
            <a:extLst>
              <a:ext uri="{FF2B5EF4-FFF2-40B4-BE49-F238E27FC236}">
                <a16:creationId xmlns:a16="http://schemas.microsoft.com/office/drawing/2014/main" id="{F1250822-50A5-4DF0-934F-75644ACFDDFF}"/>
              </a:ext>
            </a:extLst>
          </p:cNvPr>
          <p:cNvPicPr>
            <a:picLocks noChangeAspect="1"/>
          </p:cNvPicPr>
          <p:nvPr/>
        </p:nvPicPr>
        <p:blipFill>
          <a:blip r:embed="rId2"/>
          <a:stretch>
            <a:fillRect/>
          </a:stretch>
        </p:blipFill>
        <p:spPr>
          <a:xfrm>
            <a:off x="2687467" y="3329535"/>
            <a:ext cx="6224882" cy="2853550"/>
          </a:xfrm>
          <a:prstGeom prst="rect">
            <a:avLst/>
          </a:prstGeom>
        </p:spPr>
      </p:pic>
    </p:spTree>
    <p:extLst>
      <p:ext uri="{BB962C8B-B14F-4D97-AF65-F5344CB8AC3E}">
        <p14:creationId xmlns:p14="http://schemas.microsoft.com/office/powerpoint/2010/main" val="403802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DD96B-8581-466E-BA78-154289A04A73}"/>
              </a:ext>
            </a:extLst>
          </p:cNvPr>
          <p:cNvSpPr txBox="1"/>
          <p:nvPr/>
        </p:nvSpPr>
        <p:spPr>
          <a:xfrm>
            <a:off x="931818" y="226425"/>
            <a:ext cx="10607039" cy="3370666"/>
          </a:xfrm>
          <a:prstGeom prst="rect">
            <a:avLst/>
          </a:prstGeom>
          <a:noFill/>
        </p:spPr>
        <p:txBody>
          <a:bodyPr wrap="square">
            <a:spAutoFit/>
          </a:bodyPr>
          <a:lstStyle/>
          <a:p>
            <a:pPr>
              <a:lnSpc>
                <a:spcPct val="150000"/>
              </a:lnSpc>
            </a:pPr>
            <a:r>
              <a:rPr lang="vi-VN" sz="1600" b="1" i="1" dirty="0">
                <a:solidFill>
                  <a:srgbClr val="231F20"/>
                </a:solidFill>
                <a:effectLst/>
                <a:latin typeface="Arial" panose="020B0604020202020204" pitchFamily="34" charset="0"/>
              </a:rPr>
              <a:t>b) Tính </a:t>
            </a:r>
            <a:r>
              <a:rPr lang="vi-VN" sz="1600" b="1" i="1" dirty="0">
                <a:solidFill>
                  <a:srgbClr val="ED028C"/>
                </a:solidFill>
                <a:effectLst/>
                <a:latin typeface="Arial" panose="020B0604020202020204" pitchFamily="34" charset="0"/>
              </a:rPr>
              <a:t>Tổng chi</a:t>
            </a:r>
            <a:r>
              <a:rPr lang="vi-VN" sz="1600" b="1" i="1" dirty="0">
                <a:solidFill>
                  <a:srgbClr val="231F20"/>
                </a:solidFill>
                <a:effectLst/>
                <a:latin typeface="Arial" panose="020B0604020202020204" pitchFamily="34" charset="0"/>
              </a:rPr>
              <a:t> và </a:t>
            </a:r>
            <a:r>
              <a:rPr lang="vi-VN" sz="1600" b="1" i="1" dirty="0">
                <a:solidFill>
                  <a:srgbClr val="ED028C"/>
                </a:solidFill>
                <a:effectLst/>
                <a:latin typeface="Arial" panose="020B0604020202020204" pitchFamily="34" charset="0"/>
              </a:rPr>
              <a:t>Tỉ lệ</a:t>
            </a:r>
            <a:r>
              <a:rPr lang="vi-VN" sz="1600" b="1" i="1" dirty="0">
                <a:solidFill>
                  <a:srgbClr val="231F20"/>
                </a:solidFill>
                <a:effectLst/>
                <a:latin typeface="Arial" panose="020B0604020202020204" pitchFamily="34" charset="0"/>
              </a:rPr>
              <a:t> của mỗi mục chi </a:t>
            </a:r>
            <a:endParaRPr lang="vi-VN" sz="1600" dirty="0"/>
          </a:p>
          <a:p>
            <a:pPr>
              <a:lnSpc>
                <a:spcPct val="150000"/>
              </a:lnSpc>
            </a:pPr>
            <a:r>
              <a:rPr lang="vi-VN" sz="1600" dirty="0">
                <a:solidFill>
                  <a:srgbClr val="231F20"/>
                </a:solidFill>
                <a:effectLst/>
                <a:latin typeface="Arial" panose="020B0604020202020204" pitchFamily="34" charset="0"/>
              </a:rPr>
              <a:t>Ta có tổng chi của mỗi mục chi ở cột </a:t>
            </a:r>
            <a:r>
              <a:rPr lang="vi-VN" sz="1600" dirty="0">
                <a:solidFill>
                  <a:srgbClr val="ED028C"/>
                </a:solidFill>
                <a:effectLst/>
                <a:latin typeface="Arial" panose="020B0604020202020204" pitchFamily="34" charset="0"/>
              </a:rPr>
              <a:t>M</a:t>
            </a:r>
            <a:r>
              <a:rPr lang="vi-VN" sz="1600" dirty="0">
                <a:solidFill>
                  <a:srgbClr val="231F20"/>
                </a:solidFill>
                <a:effectLst/>
                <a:latin typeface="Arial" panose="020B0604020202020204" pitchFamily="34" charset="0"/>
              </a:rPr>
              <a:t> được lấy từ dữ liệu các khoản chi trong bảng ở</a:t>
            </a:r>
            <a:r>
              <a:rPr lang="en-US" sz="1600" dirty="0">
                <a:solidFill>
                  <a:srgbClr val="231F20"/>
                </a:solidFill>
                <a:effectLst/>
                <a:latin typeface="Arial" panose="020B0604020202020204" pitchFamily="34" charset="0"/>
              </a:rPr>
              <a:t> </a:t>
            </a:r>
            <a:r>
              <a:rPr lang="vi-VN" sz="1600" dirty="0">
                <a:solidFill>
                  <a:srgbClr val="231F20"/>
                </a:solidFill>
                <a:effectLst/>
                <a:latin typeface="Arial" panose="020B0604020202020204" pitchFamily="34" charset="0"/>
              </a:rPr>
              <a:t>Hình 12a.2, vì vậy cần sử dụng hàm SUMIF để tính tổng theo từng mục. </a:t>
            </a:r>
            <a:endParaRPr lang="vi-VN" sz="1600" dirty="0"/>
          </a:p>
          <a:p>
            <a:pPr>
              <a:lnSpc>
                <a:spcPct val="150000"/>
              </a:lnSpc>
            </a:pPr>
            <a:r>
              <a:rPr lang="vi-VN" sz="1600" dirty="0">
                <a:solidFill>
                  <a:srgbClr val="231F20"/>
                </a:solidFill>
                <a:effectLst/>
                <a:latin typeface="Arial" panose="020B0604020202020204" pitchFamily="34" charset="0"/>
              </a:rPr>
              <a:t>– Tại ô </a:t>
            </a:r>
            <a:r>
              <a:rPr lang="vi-VN" sz="1600" dirty="0">
                <a:solidFill>
                  <a:srgbClr val="ED028C"/>
                </a:solidFill>
                <a:effectLst/>
                <a:latin typeface="Arial" panose="020B0604020202020204" pitchFamily="34" charset="0"/>
              </a:rPr>
              <a:t>M3</a:t>
            </a:r>
            <a:r>
              <a:rPr lang="vi-VN" sz="1600" dirty="0">
                <a:solidFill>
                  <a:srgbClr val="231F20"/>
                </a:solidFill>
                <a:effectLst/>
                <a:latin typeface="Arial" panose="020B0604020202020204" pitchFamily="34" charset="0"/>
              </a:rPr>
              <a:t>, nhập công thức </a:t>
            </a:r>
            <a:r>
              <a:rPr lang="vi-VN" sz="1600" dirty="0">
                <a:solidFill>
                  <a:srgbClr val="ED028C"/>
                </a:solidFill>
                <a:effectLst/>
                <a:latin typeface="Arial" panose="020B0604020202020204" pitchFamily="34" charset="0"/>
              </a:rPr>
              <a:t>=SUMIF($I$2:$I$10,K3,$H$2:$H$10)</a:t>
            </a:r>
            <a:r>
              <a:rPr lang="vi-VN" sz="1600" dirty="0">
                <a:solidFill>
                  <a:srgbClr val="231F20"/>
                </a:solidFill>
                <a:effectLst/>
                <a:latin typeface="Arial" panose="020B0604020202020204" pitchFamily="34" charset="0"/>
              </a:rPr>
              <a:t> để tổng hợp số tiền của</a:t>
            </a:r>
            <a:r>
              <a:rPr lang="en-US" sz="1600" dirty="0">
                <a:solidFill>
                  <a:srgbClr val="231F20"/>
                </a:solidFill>
                <a:effectLst/>
                <a:latin typeface="Arial" panose="020B0604020202020204" pitchFamily="34" charset="0"/>
              </a:rPr>
              <a:t> </a:t>
            </a:r>
            <a:r>
              <a:rPr lang="vi-VN" sz="1600" dirty="0">
                <a:solidFill>
                  <a:srgbClr val="231F20"/>
                </a:solidFill>
                <a:effectLst/>
                <a:latin typeface="Arial" panose="020B0604020202020204" pitchFamily="34" charset="0"/>
              </a:rPr>
              <a:t>mục </a:t>
            </a:r>
            <a:r>
              <a:rPr lang="vi-VN" sz="1600" dirty="0">
                <a:solidFill>
                  <a:srgbClr val="ED028C"/>
                </a:solidFill>
                <a:effectLst/>
                <a:latin typeface="Arial" panose="020B0604020202020204" pitchFamily="34" charset="0"/>
              </a:rPr>
              <a:t>Nhu cầu thiết yếu</a:t>
            </a:r>
            <a:r>
              <a:rPr lang="vi-VN" sz="1600" dirty="0">
                <a:solidFill>
                  <a:srgbClr val="231F20"/>
                </a:solidFill>
                <a:effectLst/>
                <a:latin typeface="Arial" panose="020B0604020202020204" pitchFamily="34" charset="0"/>
              </a:rPr>
              <a:t> như minh hoạ ở Hình 12a.6.</a:t>
            </a:r>
            <a:endParaRPr lang="en-US" sz="1600" dirty="0">
              <a:solidFill>
                <a:srgbClr val="231F20"/>
              </a:solidFill>
              <a:effectLst/>
              <a:latin typeface="Arial" panose="020B0604020202020204" pitchFamily="34" charset="0"/>
            </a:endParaRPr>
          </a:p>
          <a:p>
            <a:pPr>
              <a:lnSpc>
                <a:spcPct val="150000"/>
              </a:lnSpc>
            </a:pPr>
            <a:r>
              <a:rPr lang="vi-VN" sz="1600" dirty="0">
                <a:solidFill>
                  <a:srgbClr val="231F20"/>
                </a:solidFill>
                <a:effectLst/>
                <a:latin typeface="Arial" panose="020B0604020202020204" pitchFamily="34" charset="0"/>
              </a:rPr>
              <a:t>– Sao chép công thức của ô </a:t>
            </a:r>
            <a:r>
              <a:rPr lang="vi-VN" sz="1600" dirty="0">
                <a:solidFill>
                  <a:srgbClr val="ED028C"/>
                </a:solidFill>
                <a:effectLst/>
                <a:latin typeface="Arial" panose="020B0604020202020204" pitchFamily="34" charset="0"/>
              </a:rPr>
              <a:t>M3</a:t>
            </a:r>
            <a:r>
              <a:rPr lang="vi-VN" sz="1600" dirty="0">
                <a:solidFill>
                  <a:srgbClr val="231F20"/>
                </a:solidFill>
                <a:effectLst/>
                <a:latin typeface="Arial" panose="020B0604020202020204" pitchFamily="34" charset="0"/>
              </a:rPr>
              <a:t> sang các ô </a:t>
            </a:r>
            <a:r>
              <a:rPr lang="vi-VN" sz="1600" dirty="0">
                <a:solidFill>
                  <a:srgbClr val="ED028C"/>
                </a:solidFill>
                <a:effectLst/>
                <a:latin typeface="Arial" panose="020B0604020202020204" pitchFamily="34" charset="0"/>
              </a:rPr>
              <a:t>M4</a:t>
            </a:r>
            <a:r>
              <a:rPr lang="vi-VN" sz="1600" dirty="0">
                <a:solidFill>
                  <a:srgbClr val="231F20"/>
                </a:solidFill>
                <a:effectLst/>
                <a:latin typeface="Arial" panose="020B0604020202020204" pitchFamily="34" charset="0"/>
              </a:rPr>
              <a:t> và </a:t>
            </a:r>
            <a:r>
              <a:rPr lang="vi-VN" sz="1600" dirty="0">
                <a:solidFill>
                  <a:srgbClr val="ED028C"/>
                </a:solidFill>
                <a:effectLst/>
                <a:latin typeface="Arial" panose="020B0604020202020204" pitchFamily="34" charset="0"/>
              </a:rPr>
              <a:t>M5</a:t>
            </a:r>
            <a:r>
              <a:rPr lang="vi-VN" sz="1600" dirty="0">
                <a:solidFill>
                  <a:srgbClr val="231F20"/>
                </a:solidFill>
                <a:effectLst/>
                <a:latin typeface="Arial" panose="020B0604020202020204" pitchFamily="34" charset="0"/>
              </a:rPr>
              <a:t> để tính tổng chi của các mục chi còn lại. </a:t>
            </a:r>
            <a:endParaRPr lang="vi-VN" sz="1600" dirty="0"/>
          </a:p>
          <a:p>
            <a:pPr>
              <a:lnSpc>
                <a:spcPct val="150000"/>
              </a:lnSpc>
            </a:pPr>
            <a:r>
              <a:rPr lang="vi-VN" sz="1600" dirty="0">
                <a:solidFill>
                  <a:srgbClr val="231F20"/>
                </a:solidFill>
                <a:effectLst/>
                <a:latin typeface="Arial" panose="020B0604020202020204" pitchFamily="34" charset="0"/>
              </a:rPr>
              <a:t>– Tỉ lệ ở cột </a:t>
            </a:r>
            <a:r>
              <a:rPr lang="vi-VN" sz="1600" dirty="0">
                <a:solidFill>
                  <a:srgbClr val="ED028C"/>
                </a:solidFill>
                <a:effectLst/>
                <a:latin typeface="Arial" panose="020B0604020202020204" pitchFamily="34" charset="0"/>
              </a:rPr>
              <a:t>N</a:t>
            </a:r>
            <a:r>
              <a:rPr lang="vi-VN" sz="1600" dirty="0">
                <a:solidFill>
                  <a:srgbClr val="231F20"/>
                </a:solidFill>
                <a:effectLst/>
                <a:latin typeface="Arial" panose="020B0604020202020204" pitchFamily="34" charset="0"/>
              </a:rPr>
              <a:t> là tổng chi của mỗi mục chi so với tổng tiền của tất cả các khoản (lưu tại ô </a:t>
            </a:r>
            <a:r>
              <a:rPr lang="vi-VN" sz="1600" dirty="0">
                <a:solidFill>
                  <a:srgbClr val="ED028C"/>
                </a:solidFill>
                <a:effectLst/>
                <a:latin typeface="Arial" panose="020B0604020202020204" pitchFamily="34" charset="0"/>
              </a:rPr>
              <a:t>H11</a:t>
            </a:r>
            <a:r>
              <a:rPr lang="vi-VN" sz="1600" dirty="0">
                <a:solidFill>
                  <a:srgbClr val="231F20"/>
                </a:solidFill>
                <a:effectLst/>
                <a:latin typeface="Arial" panose="020B0604020202020204" pitchFamily="34" charset="0"/>
              </a:rPr>
              <a:t>). Vì vậy, em nhập công thức tại ô </a:t>
            </a:r>
            <a:r>
              <a:rPr lang="vi-VN" sz="1600" dirty="0">
                <a:solidFill>
                  <a:srgbClr val="ED028C"/>
                </a:solidFill>
                <a:effectLst/>
                <a:latin typeface="Arial" panose="020B0604020202020204" pitchFamily="34" charset="0"/>
              </a:rPr>
              <a:t>N3</a:t>
            </a:r>
            <a:r>
              <a:rPr lang="vi-VN" sz="1600" dirty="0">
                <a:solidFill>
                  <a:srgbClr val="231F20"/>
                </a:solidFill>
                <a:effectLst/>
                <a:latin typeface="Arial" panose="020B0604020202020204" pitchFamily="34" charset="0"/>
              </a:rPr>
              <a:t> là =</a:t>
            </a:r>
            <a:r>
              <a:rPr lang="vi-VN" sz="1600" dirty="0">
                <a:solidFill>
                  <a:srgbClr val="ED028C"/>
                </a:solidFill>
                <a:effectLst/>
                <a:latin typeface="Arial" panose="020B0604020202020204" pitchFamily="34" charset="0"/>
              </a:rPr>
              <a:t>M3/$H$11*100%</a:t>
            </a:r>
            <a:r>
              <a:rPr lang="vi-VN" sz="1600" dirty="0">
                <a:solidFill>
                  <a:srgbClr val="231F20"/>
                </a:solidFill>
                <a:effectLst/>
                <a:latin typeface="Arial" panose="020B0604020202020204" pitchFamily="34" charset="0"/>
              </a:rPr>
              <a:t>. </a:t>
            </a:r>
            <a:endParaRPr lang="vi-VN" sz="1600" dirty="0"/>
          </a:p>
          <a:p>
            <a:pPr>
              <a:lnSpc>
                <a:spcPct val="150000"/>
              </a:lnSpc>
            </a:pPr>
            <a:r>
              <a:rPr lang="vi-VN" sz="1600" dirty="0">
                <a:solidFill>
                  <a:srgbClr val="231F20"/>
                </a:solidFill>
                <a:effectLst/>
                <a:latin typeface="Arial" panose="020B0604020202020204" pitchFamily="34" charset="0"/>
              </a:rPr>
              <a:t>– Sao chép công thức của ô </a:t>
            </a:r>
            <a:r>
              <a:rPr lang="vi-VN" sz="1600" dirty="0">
                <a:solidFill>
                  <a:srgbClr val="ED028C"/>
                </a:solidFill>
                <a:effectLst/>
                <a:latin typeface="Arial" panose="020B0604020202020204" pitchFamily="34" charset="0"/>
              </a:rPr>
              <a:t>N3</a:t>
            </a:r>
            <a:r>
              <a:rPr lang="vi-VN" sz="1600" dirty="0">
                <a:solidFill>
                  <a:srgbClr val="231F20"/>
                </a:solidFill>
                <a:effectLst/>
                <a:latin typeface="Arial" panose="020B0604020202020204" pitchFamily="34" charset="0"/>
              </a:rPr>
              <a:t> sang các ô </a:t>
            </a:r>
            <a:r>
              <a:rPr lang="vi-VN" sz="1600" dirty="0">
                <a:solidFill>
                  <a:srgbClr val="ED028C"/>
                </a:solidFill>
                <a:effectLst/>
                <a:latin typeface="Arial" panose="020B0604020202020204" pitchFamily="34" charset="0"/>
              </a:rPr>
              <a:t>N4</a:t>
            </a:r>
            <a:r>
              <a:rPr lang="vi-VN" sz="1600" dirty="0">
                <a:solidFill>
                  <a:srgbClr val="231F20"/>
                </a:solidFill>
                <a:effectLst/>
                <a:latin typeface="Arial" panose="020B0604020202020204" pitchFamily="34" charset="0"/>
              </a:rPr>
              <a:t> và </a:t>
            </a:r>
            <a:r>
              <a:rPr lang="vi-VN" sz="1600" dirty="0">
                <a:solidFill>
                  <a:srgbClr val="ED028C"/>
                </a:solidFill>
                <a:effectLst/>
                <a:latin typeface="Arial" panose="020B0604020202020204" pitchFamily="34" charset="0"/>
              </a:rPr>
              <a:t>N5</a:t>
            </a:r>
            <a:r>
              <a:rPr lang="vi-VN" sz="1600" dirty="0">
                <a:solidFill>
                  <a:srgbClr val="231F20"/>
                </a:solidFill>
                <a:effectLst/>
                <a:latin typeface="Arial" panose="020B0604020202020204" pitchFamily="34" charset="0"/>
              </a:rPr>
              <a:t> để tính tỉ lệ của các mục chi còn lại.</a:t>
            </a:r>
            <a:endParaRPr lang="en-US" sz="1600" dirty="0"/>
          </a:p>
        </p:txBody>
      </p:sp>
      <p:pic>
        <p:nvPicPr>
          <p:cNvPr id="5" name="Picture 4">
            <a:extLst>
              <a:ext uri="{FF2B5EF4-FFF2-40B4-BE49-F238E27FC236}">
                <a16:creationId xmlns:a16="http://schemas.microsoft.com/office/drawing/2014/main" id="{F1F761A6-86ED-4852-9826-E6712CD845DB}"/>
              </a:ext>
            </a:extLst>
          </p:cNvPr>
          <p:cNvPicPr>
            <a:picLocks noChangeAspect="1"/>
          </p:cNvPicPr>
          <p:nvPr/>
        </p:nvPicPr>
        <p:blipFill>
          <a:blip r:embed="rId2"/>
          <a:stretch>
            <a:fillRect/>
          </a:stretch>
        </p:blipFill>
        <p:spPr>
          <a:xfrm>
            <a:off x="2816985" y="3597091"/>
            <a:ext cx="5821920" cy="2707681"/>
          </a:xfrm>
          <a:prstGeom prst="rect">
            <a:avLst/>
          </a:prstGeom>
        </p:spPr>
      </p:pic>
    </p:spTree>
    <p:extLst>
      <p:ext uri="{BB962C8B-B14F-4D97-AF65-F5344CB8AC3E}">
        <p14:creationId xmlns:p14="http://schemas.microsoft.com/office/powerpoint/2010/main" val="1126164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4A669C-7393-4551-9B9B-501915227F78}"/>
              </a:ext>
            </a:extLst>
          </p:cNvPr>
          <p:cNvSpPr txBox="1"/>
          <p:nvPr/>
        </p:nvSpPr>
        <p:spPr>
          <a:xfrm>
            <a:off x="4362994" y="955824"/>
            <a:ext cx="6305006"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c) Điền nhận xét vào cột </a:t>
            </a:r>
            <a:r>
              <a:rPr lang="vi-VN" sz="1800" b="1" i="1" dirty="0">
                <a:solidFill>
                  <a:srgbClr val="ED028C"/>
                </a:solidFill>
                <a:effectLst/>
                <a:latin typeface="Arial" panose="020B0604020202020204" pitchFamily="34" charset="0"/>
              </a:rPr>
              <a:t>Trạng thái </a:t>
            </a:r>
            <a:r>
              <a:rPr lang="vi-VN" sz="1800" b="1" i="1" dirty="0">
                <a:solidFill>
                  <a:srgbClr val="231F20"/>
                </a:solidFill>
                <a:effectLst/>
                <a:latin typeface="Arial" panose="020B0604020202020204" pitchFamily="34" charset="0"/>
              </a:rPr>
              <a:t>của từng mục chi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O3</a:t>
            </a:r>
            <a:r>
              <a:rPr lang="vi-VN" sz="1800" dirty="0">
                <a:solidFill>
                  <a:srgbClr val="231F20"/>
                </a:solidFill>
                <a:effectLst/>
                <a:latin typeface="Arial" panose="020B0604020202020204" pitchFamily="34" charset="0"/>
              </a:rPr>
              <a:t>, nhập công thức</a:t>
            </a:r>
            <a:r>
              <a:rPr lang="vi-VN" sz="1800" dirty="0">
                <a:solidFill>
                  <a:srgbClr val="ED028C"/>
                </a:solidFill>
                <a:effectLst/>
                <a:latin typeface="Arial" panose="020B0604020202020204" pitchFamily="34" charset="0"/>
              </a:rPr>
              <a:t> =IF(N3&gt;50%,"Nhiều hơn","Ít hơn")</a:t>
            </a:r>
            <a:r>
              <a:rPr lang="vi-VN" sz="1800" dirty="0">
                <a:solidFill>
                  <a:srgbClr val="231F20"/>
                </a:solidFill>
                <a:effectLst/>
                <a:latin typeface="Arial" panose="020B0604020202020204" pitchFamily="34" charset="0"/>
              </a:rPr>
              <a:t> để điền nhận xét của mục </a:t>
            </a:r>
            <a:r>
              <a:rPr lang="vi-VN" sz="1800" dirty="0">
                <a:solidFill>
                  <a:srgbClr val="ED028C"/>
                </a:solidFill>
                <a:effectLst/>
                <a:latin typeface="Arial" panose="020B0604020202020204" pitchFamily="34" charset="0"/>
              </a:rPr>
              <a:t>Nhu cầu thiết yếu</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O4</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=IF(N4&gt;30%,"Nhiều hơn","Ít hơn")</a:t>
            </a:r>
            <a:r>
              <a:rPr lang="vi-VN" sz="1800" dirty="0">
                <a:solidFill>
                  <a:srgbClr val="231F20"/>
                </a:solidFill>
                <a:effectLst/>
                <a:latin typeface="Arial" panose="020B0604020202020204" pitchFamily="34" charset="0"/>
              </a:rPr>
              <a:t> để điền nhận xét của mục </a:t>
            </a:r>
            <a:r>
              <a:rPr lang="vi-VN" sz="1800" dirty="0">
                <a:solidFill>
                  <a:srgbClr val="ED028C"/>
                </a:solidFill>
                <a:effectLst/>
                <a:latin typeface="Arial" panose="020B0604020202020204" pitchFamily="34" charset="0"/>
              </a:rPr>
              <a:t>Mong muốn cá nhân</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O5</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=IF(N5&gt;20%,"Nhiều hơn","Ít hơn")</a:t>
            </a:r>
            <a:r>
              <a:rPr lang="vi-VN" sz="1800" dirty="0">
                <a:solidFill>
                  <a:srgbClr val="231F20"/>
                </a:solidFill>
                <a:effectLst/>
                <a:latin typeface="Arial" panose="020B0604020202020204" pitchFamily="34" charset="0"/>
              </a:rPr>
              <a:t> để điền nhận xét của mục </a:t>
            </a:r>
            <a:r>
              <a:rPr lang="vi-VN" sz="1800" dirty="0">
                <a:solidFill>
                  <a:srgbClr val="ED028C"/>
                </a:solidFill>
                <a:effectLst/>
                <a:latin typeface="Arial" panose="020B0604020202020204" pitchFamily="34" charset="0"/>
              </a:rPr>
              <a:t>Tiết kiệm</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Lưu bảng tính</a:t>
            </a:r>
            <a:endParaRPr lang="en-US" dirty="0"/>
          </a:p>
        </p:txBody>
      </p:sp>
      <p:pic>
        <p:nvPicPr>
          <p:cNvPr id="5" name="Picture 4">
            <a:extLst>
              <a:ext uri="{FF2B5EF4-FFF2-40B4-BE49-F238E27FC236}">
                <a16:creationId xmlns:a16="http://schemas.microsoft.com/office/drawing/2014/main" id="{0EA273D6-A2A9-44BF-BEEF-F91EEC658A59}"/>
              </a:ext>
            </a:extLst>
          </p:cNvPr>
          <p:cNvPicPr>
            <a:picLocks noChangeAspect="1"/>
          </p:cNvPicPr>
          <p:nvPr/>
        </p:nvPicPr>
        <p:blipFill>
          <a:blip r:embed="rId2"/>
          <a:stretch>
            <a:fillRect/>
          </a:stretch>
        </p:blipFill>
        <p:spPr>
          <a:xfrm>
            <a:off x="1524000" y="2751548"/>
            <a:ext cx="2734708" cy="2824160"/>
          </a:xfrm>
          <a:prstGeom prst="rect">
            <a:avLst/>
          </a:prstGeom>
        </p:spPr>
      </p:pic>
    </p:spTree>
    <p:extLst>
      <p:ext uri="{BB962C8B-B14F-4D97-AF65-F5344CB8AC3E}">
        <p14:creationId xmlns:p14="http://schemas.microsoft.com/office/powerpoint/2010/main" val="425388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635372" y="253981"/>
            <a:ext cx="815570" cy="88671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70858" y="883866"/>
            <a:ext cx="5225142" cy="3191130"/>
          </a:xfrm>
          <a:prstGeom prst="rect">
            <a:avLst/>
          </a:prstGeom>
        </p:spPr>
        <p:txBody>
          <a:bodyPr wrap="square">
            <a:spAutoFit/>
          </a:bodyPr>
          <a:lstStyle/>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Hình 12a.7 là bảng dữ liệu tính số tiền thưởng cho các đại lí của một nhãn hàng. Em hãy tạo bảng dữ liệu và thực hiện các yêu cầu sau:</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a) Tính tỉ lệ thưởng (cột C), biết nếu doanh thu đạt trên 10 triệu thì tỉ lệ thưởng là 5%, còn không thì tỉ lệ thưởng là 0%.</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b) Tính số tiền thưởng (cột D) mà các đại lí nhận được biết Số tiền = Doanh thu x Tỉ lệ.</a:t>
            </a:r>
            <a:endParaRPr lang="en-US" sz="17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376704"/>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6CDB7E-BAC2-4057-9744-4851E3EB3A4A}"/>
              </a:ext>
            </a:extLst>
          </p:cNvPr>
          <p:cNvSpPr txBox="1"/>
          <p:nvPr/>
        </p:nvSpPr>
        <p:spPr>
          <a:xfrm>
            <a:off x="875984" y="3953073"/>
            <a:ext cx="9204960" cy="2406300"/>
          </a:xfrm>
          <a:prstGeom prst="rect">
            <a:avLst/>
          </a:prstGeom>
          <a:noFill/>
        </p:spPr>
        <p:txBody>
          <a:bodyPr wrap="square">
            <a:spAutoFit/>
          </a:bodyPr>
          <a:lstStyle/>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c) Nhãn hàng thay đổi cách tính tỉ lệ thưởng cho đại lí theo quy tắc sau:</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 Nếu doanh thu trên 20 triệu thì tỉ lệ thưởng là 6%.</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 Nếu doanh thu trên 15 triệu thì tỉ lệ thưởng là 4%.</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 Nếu doanh thu trên 10 triệu thì tỉ lệ thưởng là 2%.</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 Còn không thì tỉ lệ thưởng là 0%.</a:t>
            </a:r>
          </a:p>
          <a:p>
            <a:pPr algn="just" defTabSz="342900">
              <a:lnSpc>
                <a:spcPct val="150000"/>
              </a:lnSpc>
            </a:pPr>
            <a:r>
              <a:rPr lang="vi-VN" sz="1700" dirty="0">
                <a:solidFill>
                  <a:schemeClr val="accent6">
                    <a:lumMod val="50000"/>
                  </a:schemeClr>
                </a:solidFill>
                <a:latin typeface="UTM Avo" panose="02040603050506020204" pitchFamily="18" charset="0"/>
                <a:cs typeface="Times New Roman" panose="02020603050405020304" pitchFamily="18" charset="0"/>
              </a:rPr>
              <a:t> Hãy chỉnh sửa công thức ở câu a) theo quy tắc tính tỉ lệ thưởng ở trên.</a:t>
            </a:r>
          </a:p>
        </p:txBody>
      </p:sp>
      <p:pic>
        <p:nvPicPr>
          <p:cNvPr id="5" name="Picture 4">
            <a:extLst>
              <a:ext uri="{FF2B5EF4-FFF2-40B4-BE49-F238E27FC236}">
                <a16:creationId xmlns:a16="http://schemas.microsoft.com/office/drawing/2014/main" id="{97554F05-AD44-4518-88C6-E50483D243EE}"/>
              </a:ext>
            </a:extLst>
          </p:cNvPr>
          <p:cNvPicPr>
            <a:picLocks noChangeAspect="1"/>
          </p:cNvPicPr>
          <p:nvPr/>
        </p:nvPicPr>
        <p:blipFill>
          <a:blip r:embed="rId3"/>
          <a:stretch>
            <a:fillRect/>
          </a:stretch>
        </p:blipFill>
        <p:spPr>
          <a:xfrm>
            <a:off x="6331486" y="958230"/>
            <a:ext cx="4557975" cy="3116766"/>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A5F73EC-F5E1-4624-97A8-C0551513128E}"/>
              </a:ext>
            </a:extLst>
          </p:cNvPr>
          <p:cNvSpPr txBox="1"/>
          <p:nvPr/>
        </p:nvSpPr>
        <p:spPr>
          <a:xfrm>
            <a:off x="984068" y="1448863"/>
            <a:ext cx="9988732"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Với bảng </a:t>
            </a:r>
            <a:r>
              <a:rPr lang="vi-VN" sz="2000" dirty="0">
                <a:solidFill>
                  <a:srgbClr val="ED028C"/>
                </a:solidFill>
                <a:effectLst/>
                <a:latin typeface="Arial" panose="020B0604020202020204" pitchFamily="34" charset="0"/>
              </a:rPr>
              <a:t>Tổng hợp mục chi</a:t>
            </a:r>
            <a:r>
              <a:rPr lang="vi-VN" sz="2000" dirty="0">
                <a:solidFill>
                  <a:srgbClr val="231F20"/>
                </a:solidFill>
                <a:effectLst/>
                <a:latin typeface="Arial" panose="020B0604020202020204" pitchFamily="34" charset="0"/>
              </a:rPr>
              <a:t> đã thực hiện ở phần Thực hành, em hãy chỉnh sửa công thức tại ô </a:t>
            </a:r>
            <a:r>
              <a:rPr lang="vi-VN" sz="2000" dirty="0">
                <a:solidFill>
                  <a:srgbClr val="ED028C"/>
                </a:solidFill>
                <a:effectLst/>
                <a:latin typeface="Arial" panose="020B0604020202020204" pitchFamily="34" charset="0"/>
              </a:rPr>
              <a:t>O3</a:t>
            </a:r>
            <a:r>
              <a:rPr lang="vi-VN" sz="2000" dirty="0">
                <a:solidFill>
                  <a:srgbClr val="231F20"/>
                </a:solidFill>
                <a:effectLst/>
                <a:latin typeface="Arial" panose="020B0604020202020204" pitchFamily="34" charset="0"/>
              </a:rPr>
              <a:t> để có thể nhận xét tình trạng của mục chi </a:t>
            </a:r>
            <a:r>
              <a:rPr lang="vi-VN" sz="2000" dirty="0">
                <a:solidFill>
                  <a:srgbClr val="ED028C"/>
                </a:solidFill>
                <a:effectLst/>
                <a:latin typeface="Arial" panose="020B0604020202020204" pitchFamily="34" charset="0"/>
              </a:rPr>
              <a:t>Nhu cầu thiết yếu</a:t>
            </a:r>
            <a:r>
              <a:rPr lang="vi-VN" sz="2000" dirty="0">
                <a:solidFill>
                  <a:srgbClr val="231F20"/>
                </a:solidFill>
                <a:effectLst/>
                <a:latin typeface="Arial" panose="020B0604020202020204" pitchFamily="34" charset="0"/>
              </a:rPr>
              <a:t> theo hai mức: </a:t>
            </a:r>
            <a:r>
              <a:rPr lang="vi-VN" sz="2000" i="1" dirty="0">
                <a:solidFill>
                  <a:srgbClr val="ED028C"/>
                </a:solidFill>
                <a:effectLst/>
                <a:latin typeface="Arial" panose="020B0604020202020204" pitchFamily="34" charset="0"/>
              </a:rPr>
              <a:t>Nếu</a:t>
            </a:r>
            <a:r>
              <a:rPr lang="vi-VN" sz="2000" i="1" dirty="0">
                <a:solidFill>
                  <a:srgbClr val="231F20"/>
                </a:solidFill>
                <a:effectLst/>
                <a:latin typeface="Arial" panose="020B0604020202020204" pitchFamily="34" charset="0"/>
              </a:rPr>
              <a:t> tỉ lệ chi lớn hơn 80% </a:t>
            </a:r>
            <a:r>
              <a:rPr lang="vi-VN" sz="2000" i="1" dirty="0">
                <a:solidFill>
                  <a:srgbClr val="ED028C"/>
                </a:solidFill>
                <a:effectLst/>
                <a:latin typeface="Arial-ItalicMT"/>
              </a:rPr>
              <a:t>thì</a:t>
            </a:r>
            <a:r>
              <a:rPr lang="vi-VN" sz="2000" i="1" dirty="0">
                <a:solidFill>
                  <a:srgbClr val="231F20"/>
                </a:solidFill>
                <a:effectLst/>
                <a:latin typeface="Arial" panose="020B0604020202020204" pitchFamily="34" charset="0"/>
              </a:rPr>
              <a:t> nhận xét "Nhiều quá", </a:t>
            </a:r>
            <a:r>
              <a:rPr lang="vi-VN" sz="2000" i="1" dirty="0">
                <a:solidFill>
                  <a:srgbClr val="ED028C"/>
                </a:solidFill>
                <a:effectLst/>
                <a:latin typeface="Arial" panose="020B0604020202020204" pitchFamily="34" charset="0"/>
              </a:rPr>
              <a:t>nếu</a:t>
            </a:r>
            <a:r>
              <a:rPr lang="vi-VN" sz="2000" i="1" dirty="0">
                <a:solidFill>
                  <a:srgbClr val="231F20"/>
                </a:solidFill>
                <a:effectLst/>
                <a:latin typeface="Arial" panose="020B0604020202020204" pitchFamily="34" charset="0"/>
              </a:rPr>
              <a:t> tỉ lệ chi lớn hơn 50% </a:t>
            </a:r>
            <a:r>
              <a:rPr lang="vi-VN" sz="2000" i="1" dirty="0">
                <a:solidFill>
                  <a:srgbClr val="ED028C"/>
                </a:solidFill>
                <a:effectLst/>
                <a:latin typeface="Arial-ItalicMT"/>
              </a:rPr>
              <a:t>thì</a:t>
            </a:r>
            <a:r>
              <a:rPr lang="vi-VN" sz="2000" i="1" dirty="0">
                <a:solidFill>
                  <a:srgbClr val="231F20"/>
                </a:solidFill>
                <a:effectLst/>
                <a:latin typeface="Arial" panose="020B0604020202020204" pitchFamily="34" charset="0"/>
              </a:rPr>
              <a:t> nhận xét "Nhiều hơn", </a:t>
            </a:r>
            <a:r>
              <a:rPr lang="vi-VN" sz="2000" i="1" dirty="0">
                <a:solidFill>
                  <a:srgbClr val="ED028C"/>
                </a:solidFill>
                <a:effectLst/>
                <a:latin typeface="Arial" panose="020B0604020202020204" pitchFamily="34" charset="0"/>
              </a:rPr>
              <a:t>còn không thì </a:t>
            </a:r>
            <a:r>
              <a:rPr lang="vi-VN" sz="2000" i="1" dirty="0">
                <a:solidFill>
                  <a:srgbClr val="231F20"/>
                </a:solidFill>
                <a:effectLst/>
                <a:latin typeface="Arial" panose="020B0604020202020204" pitchFamily="34" charset="0"/>
              </a:rPr>
              <a:t>nhận xét là "Ít hơn"</a:t>
            </a:r>
            <a:r>
              <a:rPr lang="vi-VN" sz="2000" dirty="0">
                <a:solidFill>
                  <a:srgbClr val="231F20"/>
                </a:solidFill>
                <a:effectLst/>
                <a:latin typeface="Arial" panose="020B0604020202020204" pitchFamily="34" charset="0"/>
              </a:rPr>
              <a:t>.</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61BC6AC-F7E1-42D0-910B-F4BF2DB75684}"/>
              </a:ext>
            </a:extLst>
          </p:cNvPr>
          <p:cNvSpPr txBox="1"/>
          <p:nvPr/>
        </p:nvSpPr>
        <p:spPr>
          <a:xfrm>
            <a:off x="1158238" y="1387754"/>
            <a:ext cx="9683933"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Tương tự câu 1, em hãy sử dụng hàm IF lồng nhau tại ô </a:t>
            </a:r>
            <a:r>
              <a:rPr lang="vi-VN" sz="2000" dirty="0">
                <a:solidFill>
                  <a:srgbClr val="ED028C"/>
                </a:solidFill>
                <a:effectLst/>
                <a:latin typeface="Arial" panose="020B0604020202020204" pitchFamily="34" charset="0"/>
              </a:rPr>
              <a:t>O4</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O5</a:t>
            </a:r>
            <a:r>
              <a:rPr lang="vi-VN" sz="2000" dirty="0">
                <a:solidFill>
                  <a:srgbClr val="231F20"/>
                </a:solidFill>
                <a:effectLst/>
                <a:latin typeface="Arial" panose="020B0604020202020204" pitchFamily="34" charset="0"/>
              </a:rPr>
              <a:t> để có thể nhận xét chi tiết hơn tình trạng của mục chi </a:t>
            </a:r>
            <a:r>
              <a:rPr lang="vi-VN" sz="2000" dirty="0">
                <a:solidFill>
                  <a:srgbClr val="ED028C"/>
                </a:solidFill>
                <a:effectLst/>
                <a:latin typeface="Arial" panose="020B0604020202020204" pitchFamily="34" charset="0"/>
              </a:rPr>
              <a:t>Mong muốn cá nhân </a:t>
            </a:r>
            <a:r>
              <a:rPr lang="vi-VN" sz="2000" dirty="0">
                <a:solidFill>
                  <a:srgbClr val="231F20"/>
                </a:solidFill>
                <a:effectLst/>
                <a:latin typeface="Arial" panose="020B0604020202020204" pitchFamily="34" charset="0"/>
              </a:rPr>
              <a:t>và </a:t>
            </a:r>
            <a:r>
              <a:rPr lang="vi-VN" sz="2000" dirty="0">
                <a:solidFill>
                  <a:srgbClr val="ED028C"/>
                </a:solidFill>
                <a:effectLst/>
                <a:latin typeface="Arial" panose="020B0604020202020204" pitchFamily="34" charset="0"/>
              </a:rPr>
              <a:t>Tiết kiệm</a:t>
            </a:r>
            <a:r>
              <a:rPr lang="vi-VN" sz="2000" dirty="0">
                <a:solidFill>
                  <a:srgbClr val="231F20"/>
                </a:solidFill>
                <a:effectLst/>
                <a:latin typeface="Arial" panose="020B0604020202020204" pitchFamily="34" charset="0"/>
              </a:rPr>
              <a:t>. Dựa trên quy tắc tài chính 50-30-20, em hãy điều chỉnh sao cho các mục chi được cân đối và tài chính gia đình được kiểm soát hiệu quả.</a:t>
            </a:r>
            <a:endParaRPr lang="en-US" sz="2000" dirty="0"/>
          </a:p>
        </p:txBody>
      </p:sp>
    </p:spTree>
    <p:extLst>
      <p:ext uri="{BB962C8B-B14F-4D97-AF65-F5344CB8AC3E}">
        <p14:creationId xmlns:p14="http://schemas.microsoft.com/office/powerpoint/2010/main" val="19016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332411" y="909087"/>
            <a:ext cx="1619796" cy="2295606"/>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412988"/>
            <a:ext cx="7443440" cy="1642235"/>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r>
              <a:rPr lang="en-US" dirty="0" err="1">
                <a:solidFill>
                  <a:srgbClr val="231F20"/>
                </a:solidFill>
                <a:latin typeface="Arial" panose="020B0604020202020204" pitchFamily="34" charset="0"/>
              </a:rPr>
              <a:t>đếm</a:t>
            </a:r>
            <a:r>
              <a:rPr lang="en-US" dirty="0">
                <a:solidFill>
                  <a:srgbClr val="231F20"/>
                </a:solidFill>
                <a:latin typeface="Arial" panose="020B0604020202020204" pitchFamily="34" charset="0"/>
              </a:rPr>
              <a:t> </a:t>
            </a:r>
            <a:r>
              <a:rPr lang="en-US" sz="1800" dirty="0">
                <a:solidFill>
                  <a:srgbClr val="231F20"/>
                </a:solidFill>
                <a:effectLst/>
                <a:latin typeface="Arial" panose="020B0604020202020204" pitchFamily="34" charset="0"/>
              </a:rPr>
              <a:t>COUNTIF </a:t>
            </a:r>
            <a:r>
              <a:rPr lang="en-US" sz="1800" dirty="0" err="1">
                <a:solidFill>
                  <a:srgbClr val="231F20"/>
                </a:solidFill>
                <a:effectLst/>
                <a:latin typeface="Arial" panose="020B0604020202020204" pitchFamily="34" charset="0"/>
              </a:rPr>
              <a:t>và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theo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SUMIF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dụng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hợp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liệu</a:t>
            </a:r>
            <a:r>
              <a:rPr lang="en-US" sz="1800" dirty="0">
                <a:solidFill>
                  <a:srgbClr val="231F20"/>
                </a:solidFill>
                <a:effectLst/>
                <a:latin typeface="Arial" panose="020B0604020202020204" pitchFamily="34" charset="0"/>
              </a:rPr>
              <a:t> chi </a:t>
            </a:r>
            <a:r>
              <a:rPr lang="en-US" sz="1800" dirty="0" err="1">
                <a:solidFill>
                  <a:srgbClr val="231F20"/>
                </a:solidFill>
                <a:effectLst/>
                <a:latin typeface="Arial" panose="020B0604020202020204" pitchFamily="34" charset="0"/>
              </a:rPr>
              <a:t>tiêu</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Dựa trên số liệu tổng hợp, để biết việc chi tiêu đã cân đối, hợp lí hay chưa, em có thể sử dụng một số quy tắc quản lí tài</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chính, ví dụ quy tắc 50-30-20.</a:t>
            </a:r>
            <a:endParaRPr lang="en-US" dirty="0"/>
          </a:p>
        </p:txBody>
      </p:sp>
      <p:sp>
        <p:nvSpPr>
          <p:cNvPr id="6" name="Rectangle: Rounded Corners 5">
            <a:extLst>
              <a:ext uri="{FF2B5EF4-FFF2-40B4-BE49-F238E27FC236}">
                <a16:creationId xmlns:a16="http://schemas.microsoft.com/office/drawing/2014/main" id="{905D561B-8C4C-4EFA-9FB1-9DA7E01A2336}"/>
              </a:ext>
            </a:extLst>
          </p:cNvPr>
          <p:cNvSpPr/>
          <p:nvPr/>
        </p:nvSpPr>
        <p:spPr>
          <a:xfrm>
            <a:off x="1402079" y="3309257"/>
            <a:ext cx="9257211" cy="2639655"/>
          </a:xfrm>
          <a:prstGeom prst="roundRect">
            <a:avLst>
              <a:gd name="adj" fmla="val 429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a:extLst>
              <a:ext uri="{FF2B5EF4-FFF2-40B4-BE49-F238E27FC236}">
                <a16:creationId xmlns:a16="http://schemas.microsoft.com/office/drawing/2014/main" id="{4CABB636-D661-40FC-B2CD-F3178DEE355B}"/>
              </a:ext>
            </a:extLst>
          </p:cNvPr>
          <p:cNvSpPr txBox="1"/>
          <p:nvPr/>
        </p:nvSpPr>
        <p:spPr>
          <a:xfrm>
            <a:off x="1706878" y="3700792"/>
            <a:ext cx="6130836" cy="1703030"/>
          </a:xfrm>
          <a:prstGeom prst="rect">
            <a:avLst/>
          </a:prstGeom>
          <a:noFill/>
        </p:spPr>
        <p:txBody>
          <a:bodyPr wrap="square">
            <a:spAutoFit/>
          </a:bodyPr>
          <a:lstStyle/>
          <a:p>
            <a:pPr>
              <a:lnSpc>
                <a:spcPct val="150000"/>
              </a:lnSpc>
            </a:pPr>
            <a:r>
              <a:rPr lang="en-US" dirty="0" err="1">
                <a:solidFill>
                  <a:srgbClr val="231F20"/>
                </a:solidFill>
                <a:latin typeface="Arial" panose="020B0604020202020204" pitchFamily="34" charset="0"/>
              </a:rPr>
              <a:t>Q</a:t>
            </a:r>
            <a:r>
              <a:rPr lang="en-US" sz="1800" dirty="0" err="1">
                <a:solidFill>
                  <a:srgbClr val="231F20"/>
                </a:solidFill>
                <a:effectLst/>
                <a:latin typeface="Arial" panose="020B0604020202020204" pitchFamily="34" charset="0"/>
              </a:rPr>
              <a:t>uy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tắc</a:t>
            </a:r>
            <a:r>
              <a:rPr lang="en-US" sz="1800" dirty="0">
                <a:solidFill>
                  <a:srgbClr val="231F20"/>
                </a:solidFill>
                <a:effectLst/>
                <a:latin typeface="Arial" panose="020B0604020202020204" pitchFamily="34" charset="0"/>
              </a:rPr>
              <a:t> 50-30-20 </a:t>
            </a:r>
            <a:r>
              <a:rPr lang="en-US" sz="1800" dirty="0" err="1">
                <a:solidFill>
                  <a:srgbClr val="231F20"/>
                </a:solidFill>
                <a:effectLst/>
                <a:latin typeface="Arial" panose="020B0604020202020204" pitchFamily="34" charset="0"/>
              </a:rPr>
              <a:t>khuyên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chúng</a:t>
            </a:r>
            <a:r>
              <a:rPr lang="en-US" sz="1800" dirty="0">
                <a:solidFill>
                  <a:srgbClr val="231F20"/>
                </a:solidFill>
                <a:effectLst/>
                <a:latin typeface="Arial" panose="020B0604020202020204" pitchFamily="34" charset="0"/>
              </a:rPr>
              <a:t> ta </a:t>
            </a:r>
            <a:r>
              <a:rPr lang="en-US" sz="1800" dirty="0" err="1">
                <a:solidFill>
                  <a:srgbClr val="231F20"/>
                </a:solidFill>
                <a:effectLst/>
                <a:latin typeface="Arial" panose="020B0604020202020204" pitchFamily="34" charset="0"/>
              </a:rPr>
              <a:t>nên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dành</a:t>
            </a:r>
            <a:r>
              <a:rPr lang="en-US" sz="1800" dirty="0">
                <a:solidFill>
                  <a:srgbClr val="231F20"/>
                </a:solidFill>
                <a:effectLst/>
                <a:latin typeface="Arial" panose="020B0604020202020204" pitchFamily="34" charset="0"/>
              </a:rPr>
              <a:t> 50% </a:t>
            </a:r>
            <a:r>
              <a:rPr lang="en-US" sz="1800" dirty="0" err="1">
                <a:solidFill>
                  <a:srgbClr val="231F20"/>
                </a:solidFill>
                <a:effectLst/>
                <a:latin typeface="Arial" panose="020B0604020202020204" pitchFamily="34" charset="0"/>
              </a:rPr>
              <a:t>số</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thiết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yếu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ăn</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sức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khoẻ</a:t>
            </a:r>
            <a:r>
              <a:rPr lang="en-US" sz="1800" dirty="0">
                <a:solidFill>
                  <a:srgbClr val="231F20"/>
                </a:solidFill>
                <a:effectLst/>
                <a:latin typeface="Arial" panose="020B0604020202020204" pitchFamily="34" charset="0"/>
              </a:rPr>
              <a:t>,...), 30%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muốn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giải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trí</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thời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a:t>
            </a:r>
            <a:r>
              <a:rPr lang="en-US" dirty="0">
                <a:solidFill>
                  <a:srgbClr val="231F20"/>
                </a:solidFill>
                <a:latin typeface="Arial" panose="020B0604020202020204" pitchFamily="34" charset="0"/>
              </a:rPr>
              <a:t> 2</a:t>
            </a:r>
            <a:r>
              <a:rPr lang="en-US" sz="1800" dirty="0">
                <a:solidFill>
                  <a:srgbClr val="231F20"/>
                </a:solidFill>
                <a:effectLst/>
                <a:latin typeface="Arial" panose="020B0604020202020204" pitchFamily="34" charset="0"/>
              </a:rPr>
              <a:t>0%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tiết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lệ</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thay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đổi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phù</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hợp</a:t>
            </a:r>
            <a:r>
              <a:rPr lang="en-US" sz="1800" dirty="0">
                <a:solidFill>
                  <a:srgbClr val="231F20"/>
                </a:solidFill>
                <a:effectLst/>
                <a:latin typeface="Arial" panose="020B0604020202020204" pitchFamily="34" charset="0"/>
              </a:rPr>
              <a:t>)</a:t>
            </a:r>
            <a:endParaRPr lang="en-US" dirty="0"/>
          </a:p>
        </p:txBody>
      </p:sp>
      <p:pic>
        <p:nvPicPr>
          <p:cNvPr id="15" name="Picture 14">
            <a:extLst>
              <a:ext uri="{FF2B5EF4-FFF2-40B4-BE49-F238E27FC236}">
                <a16:creationId xmlns:a16="http://schemas.microsoft.com/office/drawing/2014/main" id="{D2F8366D-D4C1-4684-891A-F147AE832996}"/>
              </a:ext>
            </a:extLst>
          </p:cNvPr>
          <p:cNvPicPr>
            <a:picLocks noChangeAspect="1"/>
          </p:cNvPicPr>
          <p:nvPr/>
        </p:nvPicPr>
        <p:blipFill>
          <a:blip r:embed="rId3"/>
          <a:stretch>
            <a:fillRect/>
          </a:stretch>
        </p:blipFill>
        <p:spPr>
          <a:xfrm>
            <a:off x="8014274" y="3526195"/>
            <a:ext cx="2381372" cy="2298818"/>
          </a:xfrm>
          <a:prstGeom prst="rect">
            <a:avLst/>
          </a:prstGeom>
          <a:noFill/>
          <a:ln>
            <a:noFill/>
          </a:ln>
        </p:spPr>
        <p:style>
          <a:lnRef idx="0">
            <a:scrgbClr r="0" g="0" b="0"/>
          </a:lnRef>
          <a:fillRef idx="0">
            <a:scrgbClr r="0" g="0" b="0"/>
          </a:fillRef>
          <a:effectRef idx="0">
            <a:scrgbClr r="0" g="0" b="0"/>
          </a:effectRef>
          <a:fontRef idx="minor">
            <a:schemeClr val="accent1"/>
          </a:fontRef>
        </p:style>
      </p:pic>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48371-971D-446D-8A21-4B2EE632301A}"/>
              </a:ext>
            </a:extLst>
          </p:cNvPr>
          <p:cNvPicPr>
            <a:picLocks noChangeAspect="1"/>
          </p:cNvPicPr>
          <p:nvPr/>
        </p:nvPicPr>
        <p:blipFill>
          <a:blip r:embed="rId2"/>
          <a:stretch>
            <a:fillRect/>
          </a:stretch>
        </p:blipFill>
        <p:spPr>
          <a:xfrm>
            <a:off x="2081349" y="3346343"/>
            <a:ext cx="1950959" cy="2571132"/>
          </a:xfrm>
          <a:prstGeom prst="rect">
            <a:avLst/>
          </a:prstGeom>
        </p:spPr>
      </p:pic>
      <p:sp>
        <p:nvSpPr>
          <p:cNvPr id="4" name="Thought Bubble: Cloud 3">
            <a:extLst>
              <a:ext uri="{FF2B5EF4-FFF2-40B4-BE49-F238E27FC236}">
                <a16:creationId xmlns:a16="http://schemas.microsoft.com/office/drawing/2014/main" id="{3E8104A4-6072-407E-93CB-2079508177FF}"/>
              </a:ext>
            </a:extLst>
          </p:cNvPr>
          <p:cNvSpPr/>
          <p:nvPr/>
        </p:nvSpPr>
        <p:spPr>
          <a:xfrm>
            <a:off x="4032308" y="418011"/>
            <a:ext cx="6130834" cy="3561806"/>
          </a:xfrm>
          <a:prstGeom prst="cloudCallout">
            <a:avLst>
              <a:gd name="adj1" fmla="val -45975"/>
              <a:gd name="adj2" fmla="val 4685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3" lvl="0" algn="just" defTabSz="342900">
              <a:lnSpc>
                <a:spcPct val="135000"/>
              </a:lnSpc>
              <a:defRPr/>
            </a:pPr>
            <a:r>
              <a:rPr lang="vi-VN" sz="2000" b="1" dirty="0">
                <a:solidFill>
                  <a:schemeClr val="accent6">
                    <a:lumMod val="50000"/>
                  </a:schemeClr>
                </a:solidFill>
                <a:latin typeface="UTM Avo" panose="02040603050506020204" pitchFamily="18" charset="0"/>
                <a:cs typeface="Times New Roman" panose="02020603050405020304" pitchFamily="18" charset="0"/>
              </a:rPr>
              <a:t>Bài học này sẽ hướng dẫn em</a:t>
            </a:r>
            <a:r>
              <a:rPr lang="en-US" sz="2000" b="1" dirty="0">
                <a:solidFill>
                  <a:schemeClr val="accent6">
                    <a:lumMod val="50000"/>
                  </a:schemeClr>
                </a:solidFill>
                <a:latin typeface="UTM Avo" panose="02040603050506020204" pitchFamily="18" charset="0"/>
                <a:cs typeface="Times New Roman" panose="02020603050405020304" pitchFamily="18" charset="0"/>
              </a:rPr>
              <a:t> </a:t>
            </a:r>
            <a:r>
              <a:rPr lang="vi-VN" sz="2000" b="1" dirty="0">
                <a:solidFill>
                  <a:schemeClr val="accent6">
                    <a:lumMod val="50000"/>
                  </a:schemeClr>
                </a:solidFill>
                <a:latin typeface="UTM Avo" panose="02040603050506020204" pitchFamily="18" charset="0"/>
                <a:cs typeface="Times New Roman" panose="02020603050405020304" pitchFamily="18" charset="0"/>
              </a:rPr>
              <a:t>sử dụng hàm điều kiện IF để quản lí việc chi tiêu dựa trên quy tắc tài chính, nhằm giúp việc chi tiêu được kiểm soát hiệu quả.</a:t>
            </a:r>
            <a:endParaRPr lang="en-US" sz="2000" dirty="0">
              <a:latin typeface="Arial Black" panose="020B0A04020102020204" pitchFamily="34" charset="0"/>
            </a:endParaRPr>
          </a:p>
        </p:txBody>
      </p:sp>
    </p:spTree>
    <p:extLst>
      <p:ext uri="{BB962C8B-B14F-4D97-AF65-F5344CB8AC3E}">
        <p14:creationId xmlns:p14="http://schemas.microsoft.com/office/powerpoint/2010/main" val="2732511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HÀM 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862" y="506418"/>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các</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quy</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tắc</a:t>
              </a:r>
              <a:r>
                <a:rPr lang="en-US" sz="2400" b="1" dirty="0">
                  <a:solidFill>
                    <a:srgbClr val="002060"/>
                  </a:solidFill>
                  <a:latin typeface="UTM Avo" panose="02040603050506020204" pitchFamily="18" charset="0"/>
                  <a:cs typeface="Times New Roman" panose="02020603050405020304" pitchFamily="18" charset="0"/>
                </a:rPr>
                <a:t> 50-30-20</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C77FAFDD-A75A-4568-9501-592FC9AD0B59}"/>
              </a:ext>
            </a:extLst>
          </p:cNvPr>
          <p:cNvSpPr txBox="1"/>
          <p:nvPr/>
        </p:nvSpPr>
        <p:spPr>
          <a:xfrm>
            <a:off x="1289939" y="1929650"/>
            <a:ext cx="4162120" cy="2949525"/>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Giả sử các mục chi được chia thành ba loại A, B và C. Trong đó, mục A là </a:t>
            </a:r>
            <a:r>
              <a:rPr lang="vi-VN" sz="1800" dirty="0">
                <a:solidFill>
                  <a:srgbClr val="ED028C"/>
                </a:solidFill>
                <a:effectLst/>
                <a:latin typeface="Arial" panose="020B0604020202020204" pitchFamily="34" charset="0"/>
              </a:rPr>
              <a:t>Nhu cầu </a:t>
            </a:r>
            <a:r>
              <a:rPr lang="en-US" sz="1800" dirty="0" err="1">
                <a:solidFill>
                  <a:srgbClr val="ED028C"/>
                </a:solidFill>
                <a:effectLst/>
                <a:latin typeface="Arial" panose="020B0604020202020204" pitchFamily="34" charset="0"/>
              </a:rPr>
              <a:t>th</a:t>
            </a:r>
            <a:r>
              <a:rPr lang="vi-VN" sz="1800" dirty="0">
                <a:solidFill>
                  <a:srgbClr val="ED028C"/>
                </a:solidFill>
                <a:effectLst/>
                <a:latin typeface="Arial" panose="020B0604020202020204" pitchFamily="34" charset="0"/>
              </a:rPr>
              <a:t>iết yếu</a:t>
            </a:r>
            <a:r>
              <a:rPr lang="vi-VN" sz="1800" dirty="0">
                <a:solidFill>
                  <a:srgbClr val="231F20"/>
                </a:solidFill>
                <a:effectLst/>
                <a:latin typeface="Arial" panose="020B0604020202020204" pitchFamily="34" charset="0"/>
              </a:rPr>
              <a:t>, mục B là </a:t>
            </a:r>
            <a:r>
              <a:rPr lang="vi-VN" sz="1800" dirty="0">
                <a:solidFill>
                  <a:srgbClr val="ED028C"/>
                </a:solidFill>
                <a:effectLst/>
                <a:latin typeface="Arial" panose="020B0604020202020204" pitchFamily="34" charset="0"/>
              </a:rPr>
              <a:t>Mong muốn cá nhân</a:t>
            </a:r>
            <a:r>
              <a:rPr lang="vi-VN" sz="1800" dirty="0">
                <a:solidFill>
                  <a:srgbClr val="231F20"/>
                </a:solidFill>
                <a:effectLst/>
                <a:latin typeface="Arial" panose="020B0604020202020204" pitchFamily="34" charset="0"/>
              </a:rPr>
              <a:t>, mục C là </a:t>
            </a:r>
            <a:r>
              <a:rPr lang="vi-VN" sz="1800" dirty="0">
                <a:solidFill>
                  <a:srgbClr val="ED028C"/>
                </a:solidFill>
                <a:effectLst/>
                <a:latin typeface="Arial" panose="020B0604020202020204" pitchFamily="34" charset="0"/>
              </a:rPr>
              <a:t>Tiết kiệm</a:t>
            </a:r>
            <a:r>
              <a:rPr lang="vi-VN" sz="1800" dirty="0">
                <a:solidFill>
                  <a:srgbClr val="231F20"/>
                </a:solidFill>
                <a:effectLst/>
                <a:latin typeface="Arial" panose="020B0604020202020204" pitchFamily="34" charset="0"/>
              </a:rPr>
              <a:t>. </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Bảng tổng hợp các khoản chi đã được thêm dữ liệu </a:t>
            </a:r>
            <a:r>
              <a:rPr lang="vi-VN" sz="1800" dirty="0">
                <a:solidFill>
                  <a:srgbClr val="ED028C"/>
                </a:solidFill>
                <a:effectLst/>
                <a:latin typeface="Arial" panose="020B0604020202020204" pitchFamily="34" charset="0"/>
              </a:rPr>
              <a:t>Mục chi</a:t>
            </a:r>
            <a:r>
              <a:rPr lang="vi-VN" sz="1800" dirty="0">
                <a:solidFill>
                  <a:srgbClr val="231F20"/>
                </a:solidFill>
                <a:effectLst/>
                <a:latin typeface="Arial" panose="020B0604020202020204" pitchFamily="34" charset="0"/>
              </a:rPr>
              <a:t> ở cột I như minh hoạ trong Hình 12a.2. </a:t>
            </a:r>
            <a:endParaRPr lang="en-US" dirty="0"/>
          </a:p>
        </p:txBody>
      </p:sp>
      <p:pic>
        <p:nvPicPr>
          <p:cNvPr id="16" name="Picture 15">
            <a:extLst>
              <a:ext uri="{FF2B5EF4-FFF2-40B4-BE49-F238E27FC236}">
                <a16:creationId xmlns:a16="http://schemas.microsoft.com/office/drawing/2014/main" id="{29A00AB6-E189-4E6F-AFD0-455E7543E851}"/>
              </a:ext>
            </a:extLst>
          </p:cNvPr>
          <p:cNvPicPr>
            <a:picLocks noChangeAspect="1"/>
          </p:cNvPicPr>
          <p:nvPr/>
        </p:nvPicPr>
        <p:blipFill>
          <a:blip r:embed="rId2"/>
          <a:stretch>
            <a:fillRect/>
          </a:stretch>
        </p:blipFill>
        <p:spPr>
          <a:xfrm>
            <a:off x="5977480" y="1650450"/>
            <a:ext cx="4568026" cy="4123351"/>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125C34-51C8-4B06-B313-F41DB807C869}"/>
              </a:ext>
            </a:extLst>
          </p:cNvPr>
          <p:cNvSpPr txBox="1"/>
          <p:nvPr/>
        </p:nvSpPr>
        <p:spPr>
          <a:xfrm>
            <a:off x="1127760" y="266537"/>
            <a:ext cx="9936480" cy="2456185"/>
          </a:xfrm>
          <a:prstGeom prst="rect">
            <a:avLst/>
          </a:prstGeom>
          <a:noFill/>
        </p:spPr>
        <p:txBody>
          <a:bodyPr wrap="square">
            <a:spAutoFit/>
          </a:bodyPr>
          <a:lstStyle/>
          <a:p>
            <a:pPr marL="0" algn="l" rtl="0" eaLnBrk="1" latinLnBrk="0" hangingPunct="1">
              <a:lnSpc>
                <a:spcPct val="150000"/>
              </a:lnSpc>
              <a:spcBef>
                <a:spcPts val="0"/>
              </a:spcBef>
              <a:spcAft>
                <a:spcPts val="0"/>
              </a:spcAft>
            </a:pPr>
            <a:r>
              <a:rPr lang="vi-VN" sz="2100" kern="1200" dirty="0">
                <a:solidFill>
                  <a:srgbClr val="231F20"/>
                </a:solidFill>
                <a:effectLst/>
                <a:latin typeface="Arial" panose="020B0604020202020204" pitchFamily="34" charset="0"/>
                <a:ea typeface="+mn-ea"/>
                <a:cs typeface="+mn-cs"/>
              </a:rPr>
              <a:t>Để đánh giá</a:t>
            </a:r>
            <a:r>
              <a:rPr lang="en-US" sz="2100" kern="1200" dirty="0">
                <a:solidFill>
                  <a:srgbClr val="231F20"/>
                </a:solidFill>
                <a:effectLst/>
                <a:latin typeface="Arial" panose="020B0604020202020204" pitchFamily="34" charset="0"/>
                <a:ea typeface="+mn-ea"/>
                <a:cs typeface="+mn-cs"/>
              </a:rPr>
              <a:t> </a:t>
            </a:r>
            <a:r>
              <a:rPr lang="vi-VN" sz="2100" kern="1200" dirty="0">
                <a:solidFill>
                  <a:srgbClr val="231F20"/>
                </a:solidFill>
                <a:effectLst/>
                <a:latin typeface="Arial" panose="020B0604020202020204" pitchFamily="34" charset="0"/>
                <a:ea typeface="+mn-ea"/>
                <a:cs typeface="+mn-cs"/>
              </a:rPr>
              <a:t>chi tiêu theo quy tắc 50-30-20, chúng ta tạo bảng dữ liệu để tính tổng số tiền của mỗi mục chi như minh hoạ ở Hình 12a.3. Trong bảng này, tổng tiền của mỗi mục chi ở cột </a:t>
            </a:r>
            <a:r>
              <a:rPr lang="vi-VN" sz="2100" kern="1200" dirty="0">
                <a:solidFill>
                  <a:srgbClr val="ED028C"/>
                </a:solidFill>
                <a:effectLst/>
                <a:latin typeface="Arial" panose="020B0604020202020204" pitchFamily="34" charset="0"/>
                <a:ea typeface="+mn-ea"/>
                <a:cs typeface="+mn-cs"/>
              </a:rPr>
              <a:t>M</a:t>
            </a:r>
            <a:r>
              <a:rPr lang="vi-VN" sz="2100" kern="1200" dirty="0">
                <a:solidFill>
                  <a:srgbClr val="231F20"/>
                </a:solidFill>
                <a:effectLst/>
                <a:latin typeface="Arial" panose="020B0604020202020204" pitchFamily="34" charset="0"/>
                <a:ea typeface="+mn-ea"/>
                <a:cs typeface="+mn-cs"/>
              </a:rPr>
              <a:t> được tổng hợp </a:t>
            </a:r>
            <a:r>
              <a:rPr lang="en-US" sz="2100" kern="1200" dirty="0">
                <a:solidFill>
                  <a:srgbClr val="000000"/>
                </a:solidFill>
                <a:effectLst/>
                <a:latin typeface="Arial" panose="020B0604020202020204" pitchFamily="34" charset="0"/>
                <a:ea typeface="+mn-ea"/>
                <a:cs typeface="+mn-cs"/>
              </a:rPr>
              <a:t>t</a:t>
            </a:r>
            <a:r>
              <a:rPr lang="vi-VN" sz="2100" kern="1200" dirty="0">
                <a:solidFill>
                  <a:srgbClr val="231F20"/>
                </a:solidFill>
                <a:effectLst/>
                <a:latin typeface="Arial" panose="020B0604020202020204" pitchFamily="34" charset="0"/>
                <a:ea typeface="+mn-ea"/>
                <a:cs typeface="+mn-cs"/>
              </a:rPr>
              <a:t>ừ dữ liệu các khoản chi trong bảng ở </a:t>
            </a:r>
            <a:endParaRPr lang="en-US" sz="2100" dirty="0">
              <a:effectLst/>
            </a:endParaRPr>
          </a:p>
          <a:p>
            <a:pPr marL="0" algn="l" rtl="0" eaLnBrk="1" latinLnBrk="0" hangingPunct="1">
              <a:lnSpc>
                <a:spcPct val="150000"/>
              </a:lnSpc>
              <a:spcBef>
                <a:spcPts val="0"/>
              </a:spcBef>
              <a:spcAft>
                <a:spcPts val="0"/>
              </a:spcAft>
            </a:pPr>
            <a:r>
              <a:rPr lang="vi-VN" sz="2100" kern="1200" dirty="0">
                <a:solidFill>
                  <a:srgbClr val="231F20"/>
                </a:solidFill>
                <a:effectLst/>
                <a:latin typeface="Arial" panose="020B0604020202020204" pitchFamily="34" charset="0"/>
                <a:ea typeface="+mn-ea"/>
                <a:cs typeface="+mn-cs"/>
              </a:rPr>
              <a:t>Hình 12a.2; dữ liệu tỉ lệ ở cột </a:t>
            </a:r>
            <a:r>
              <a:rPr lang="vi-VN" sz="2100" kern="1200" dirty="0">
                <a:solidFill>
                  <a:srgbClr val="ED028C"/>
                </a:solidFill>
                <a:effectLst/>
                <a:latin typeface="Arial" panose="020B0604020202020204" pitchFamily="34" charset="0"/>
                <a:ea typeface="+mn-ea"/>
                <a:cs typeface="+mn-cs"/>
              </a:rPr>
              <a:t>N</a:t>
            </a:r>
            <a:r>
              <a:rPr lang="vi-VN" sz="2100" kern="1200" dirty="0">
                <a:solidFill>
                  <a:srgbClr val="231F20"/>
                </a:solidFill>
                <a:effectLst/>
                <a:latin typeface="Arial" panose="020B0604020202020204" pitchFamily="34" charset="0"/>
                <a:ea typeface="+mn-ea"/>
                <a:cs typeface="+mn-cs"/>
              </a:rPr>
              <a:t> là tổng tiền của mỗi mục chi so với tổng tiền của tất cả các khoản (ô </a:t>
            </a:r>
            <a:r>
              <a:rPr lang="vi-VN" sz="2100" kern="1200" dirty="0">
                <a:solidFill>
                  <a:srgbClr val="ED028C"/>
                </a:solidFill>
                <a:effectLst/>
                <a:latin typeface="Arial" panose="020B0604020202020204" pitchFamily="34" charset="0"/>
                <a:ea typeface="+mn-ea"/>
                <a:cs typeface="+mn-cs"/>
              </a:rPr>
              <a:t>H11</a:t>
            </a:r>
            <a:r>
              <a:rPr lang="vi-VN" sz="2100" kern="1200" dirty="0">
                <a:solidFill>
                  <a:srgbClr val="231F20"/>
                </a:solidFill>
                <a:effectLst/>
                <a:latin typeface="Arial" panose="020B0604020202020204" pitchFamily="34" charset="0"/>
                <a:ea typeface="+mn-ea"/>
                <a:cs typeface="+mn-cs"/>
              </a:rPr>
              <a:t> trong Hình 12a.2).</a:t>
            </a:r>
            <a:endParaRPr lang="en-US" sz="2100" dirty="0">
              <a:effectLst/>
            </a:endParaRPr>
          </a:p>
        </p:txBody>
      </p:sp>
      <p:pic>
        <p:nvPicPr>
          <p:cNvPr id="5" name="Picture 4">
            <a:extLst>
              <a:ext uri="{FF2B5EF4-FFF2-40B4-BE49-F238E27FC236}">
                <a16:creationId xmlns:a16="http://schemas.microsoft.com/office/drawing/2014/main" id="{9FF5390B-B462-46A3-BBF0-C0BCA72E4BD6}"/>
              </a:ext>
            </a:extLst>
          </p:cNvPr>
          <p:cNvPicPr>
            <a:picLocks noChangeAspect="1"/>
          </p:cNvPicPr>
          <p:nvPr/>
        </p:nvPicPr>
        <p:blipFill>
          <a:blip r:embed="rId2"/>
          <a:stretch>
            <a:fillRect/>
          </a:stretch>
        </p:blipFill>
        <p:spPr>
          <a:xfrm>
            <a:off x="1320754" y="2888867"/>
            <a:ext cx="4435611" cy="3503226"/>
          </a:xfrm>
          <a:prstGeom prst="rect">
            <a:avLst/>
          </a:prstGeom>
        </p:spPr>
      </p:pic>
      <p:pic>
        <p:nvPicPr>
          <p:cNvPr id="7" name="Picture 6">
            <a:extLst>
              <a:ext uri="{FF2B5EF4-FFF2-40B4-BE49-F238E27FC236}">
                <a16:creationId xmlns:a16="http://schemas.microsoft.com/office/drawing/2014/main" id="{00999AB3-F576-4FC0-80B4-1C9C254BBF05}"/>
              </a:ext>
            </a:extLst>
          </p:cNvPr>
          <p:cNvPicPr>
            <a:picLocks noChangeAspect="1"/>
          </p:cNvPicPr>
          <p:nvPr/>
        </p:nvPicPr>
        <p:blipFill>
          <a:blip r:embed="rId3"/>
          <a:stretch>
            <a:fillRect/>
          </a:stretch>
        </p:blipFill>
        <p:spPr>
          <a:xfrm>
            <a:off x="6512865" y="3361509"/>
            <a:ext cx="4288711" cy="1998869"/>
          </a:xfrm>
          <a:prstGeom prst="rect">
            <a:avLst/>
          </a:prstGeom>
        </p:spPr>
      </p:pic>
    </p:spTree>
    <p:extLst>
      <p:ext uri="{BB962C8B-B14F-4D97-AF65-F5344CB8AC3E}">
        <p14:creationId xmlns:p14="http://schemas.microsoft.com/office/powerpoint/2010/main" val="349894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446024" y="422728"/>
            <a:ext cx="9518469" cy="21336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436563" lvl="0" indent="-342900" algn="just" defTabSz="342900">
              <a:lnSpc>
                <a:spcPct val="135000"/>
              </a:lnSpc>
              <a:buFont typeface="Arial" panose="020B0604020202020204" pitchFamily="34" charset="0"/>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Dựa trên quy tắc quản lí tài chính 50-30-20, em có thể đưa ra nhận xét về tình trạng chi tiêu của mỗi mục chi. Ví dụ, với mục chi Nhu cầu thiết yếu thì nhận xét là: Nếu tỉ lệ chi lớn hơn 50% thì nhận xét là </a:t>
            </a:r>
            <a:r>
              <a:rPr lang="vi-VN" sz="2000" i="1" dirty="0">
                <a:solidFill>
                  <a:schemeClr val="accent1">
                    <a:lumMod val="90000"/>
                    <a:lumOff val="10000"/>
                  </a:schemeClr>
                </a:solidFill>
                <a:latin typeface="UTM Avo" panose="02040603050506020204" pitchFamily="18" charset="0"/>
                <a:cs typeface="Times New Roman" panose="02020603050405020304" pitchFamily="18" charset="0"/>
              </a:rPr>
              <a:t>"Nhiều hơn"</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 còn không thì nhận xét là </a:t>
            </a:r>
            <a:r>
              <a:rPr lang="vi-VN" sz="2000" i="1" dirty="0">
                <a:solidFill>
                  <a:schemeClr val="accent1">
                    <a:lumMod val="90000"/>
                    <a:lumOff val="10000"/>
                  </a:schemeClr>
                </a:solidFill>
                <a:latin typeface="UTM Avo" panose="02040603050506020204" pitchFamily="18" charset="0"/>
                <a:cs typeface="Times New Roman" panose="02020603050405020304" pitchFamily="18" charset="0"/>
              </a:rPr>
              <a:t>"Ít hơn".</a:t>
            </a:r>
            <a:endParaRPr lang="en-US" sz="2000" i="1" dirty="0">
              <a:solidFill>
                <a:schemeClr val="accent1">
                  <a:lumMod val="90000"/>
                  <a:lumOff val="10000"/>
                </a:schemeClr>
              </a:solidFill>
              <a:latin typeface="UTM Avo" panose="02040603050506020204" pitchFamily="18" charset="0"/>
              <a:cs typeface="Times New Roman" panose="02020603050405020304" pitchFamily="18" charset="0"/>
            </a:endParaRPr>
          </a:p>
          <a:p>
            <a:pPr marL="436563" lvl="0" indent="-342900" algn="just" defTabSz="342900">
              <a:lnSpc>
                <a:spcPct val="135000"/>
              </a:lnSpc>
              <a:buFont typeface="Arial" panose="020B0604020202020204" pitchFamily="34" charset="0"/>
              <a:buChar char="•"/>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Để điền nhận xét như minh hoạ ở các ô từ </a:t>
            </a:r>
            <a:r>
              <a:rPr lang="vi-VN" sz="2000" dirty="0">
                <a:solidFill>
                  <a:srgbClr val="C00000"/>
                </a:solidFill>
                <a:latin typeface="UTM Avo" panose="02040603050506020204" pitchFamily="18" charset="0"/>
                <a:cs typeface="Times New Roman" panose="02020603050405020304" pitchFamily="18" charset="0"/>
              </a:rPr>
              <a:t>O3</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 đến </a:t>
            </a:r>
            <a:r>
              <a:rPr lang="vi-VN" sz="2000" dirty="0">
                <a:solidFill>
                  <a:srgbClr val="C00000"/>
                </a:solidFill>
                <a:latin typeface="UTM Avo" panose="02040603050506020204" pitchFamily="18" charset="0"/>
                <a:cs typeface="Times New Roman" panose="02020603050405020304" pitchFamily="18" charset="0"/>
              </a:rPr>
              <a:t>O5</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 trong </a:t>
            </a:r>
            <a:r>
              <a:rPr lang="vi-VN" sz="2000" b="1" dirty="0">
                <a:solidFill>
                  <a:schemeClr val="accent1">
                    <a:lumMod val="90000"/>
                    <a:lumOff val="10000"/>
                  </a:schemeClr>
                </a:solidFill>
                <a:latin typeface="UTM Avo" panose="02040603050506020204" pitchFamily="18" charset="0"/>
                <a:cs typeface="Times New Roman" panose="02020603050405020304" pitchFamily="18" charset="0"/>
              </a:rPr>
              <a:t>Hình 12a.3</a:t>
            </a: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 em sử dụng hàm điều kiện IF.</a:t>
            </a:r>
          </a:p>
        </p:txBody>
      </p:sp>
      <p:sp>
        <p:nvSpPr>
          <p:cNvPr id="4" name="Rectangle: Rounded Corners 3">
            <a:extLst>
              <a:ext uri="{FF2B5EF4-FFF2-40B4-BE49-F238E27FC236}">
                <a16:creationId xmlns:a16="http://schemas.microsoft.com/office/drawing/2014/main" id="{BFAEB275-9C60-469F-8F00-97F60A3CA107}"/>
              </a:ext>
            </a:extLst>
          </p:cNvPr>
          <p:cNvSpPr/>
          <p:nvPr/>
        </p:nvSpPr>
        <p:spPr>
          <a:xfrm>
            <a:off x="1942013" y="2869052"/>
            <a:ext cx="8943701" cy="2865120"/>
          </a:xfrm>
          <a:prstGeom prst="roundRect">
            <a:avLst>
              <a:gd name="adj" fmla="val 780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dirty="0">
                <a:solidFill>
                  <a:schemeClr val="accent6">
                    <a:lumMod val="75000"/>
                  </a:schemeClr>
                </a:solidFill>
                <a:effectLst/>
                <a:latin typeface="Arial" panose="020B0604020202020204" pitchFamily="34" charset="0"/>
              </a:rPr>
              <a:t>Công thức chung của hàm IF là: </a:t>
            </a:r>
            <a:r>
              <a:rPr lang="vi-VN" sz="2000" b="1" dirty="0">
                <a:solidFill>
                  <a:schemeClr val="accent6">
                    <a:lumMod val="75000"/>
                  </a:schemeClr>
                </a:solidFill>
                <a:effectLst/>
                <a:latin typeface="Arial" panose="020B0604020202020204" pitchFamily="34" charset="0"/>
              </a:rPr>
              <a:t>=IF(logical_test,[value_if_true], [value_if_false]). </a:t>
            </a:r>
            <a:endParaRPr lang="vi-VN" sz="2000" dirty="0">
              <a:solidFill>
                <a:schemeClr val="accent6">
                  <a:lumMod val="75000"/>
                </a:schemeClr>
              </a:solidFill>
            </a:endParaRPr>
          </a:p>
          <a:p>
            <a:pPr>
              <a:lnSpc>
                <a:spcPct val="150000"/>
              </a:lnSpc>
            </a:pPr>
            <a:r>
              <a:rPr lang="vi-VN" sz="2000" dirty="0">
                <a:solidFill>
                  <a:schemeClr val="accent6">
                    <a:lumMod val="75000"/>
                  </a:schemeClr>
                </a:solidFill>
                <a:effectLst/>
                <a:latin typeface="Arial" panose="020B0604020202020204" pitchFamily="34" charset="0"/>
              </a:rPr>
              <a:t>Trong đó, ý nghĩa của các tham số như sau: </a:t>
            </a:r>
            <a:endParaRPr lang="vi-VN" sz="2000" dirty="0">
              <a:solidFill>
                <a:schemeClr val="accent6">
                  <a:lumMod val="75000"/>
                </a:schemeClr>
              </a:solidFill>
            </a:endParaRPr>
          </a:p>
          <a:p>
            <a:pPr>
              <a:lnSpc>
                <a:spcPct val="150000"/>
              </a:lnSpc>
            </a:pPr>
            <a:r>
              <a:rPr lang="vi-VN" sz="2000" dirty="0">
                <a:solidFill>
                  <a:schemeClr val="accent6">
                    <a:lumMod val="75000"/>
                  </a:schemeClr>
                </a:solidFill>
                <a:effectLst/>
                <a:latin typeface="Symbol" panose="05050102010706020507" pitchFamily="18" charset="2"/>
              </a:rPr>
              <a:t>• </a:t>
            </a:r>
            <a:r>
              <a:rPr lang="vi-VN" sz="2000" b="1" dirty="0">
                <a:solidFill>
                  <a:schemeClr val="accent6">
                    <a:lumMod val="75000"/>
                  </a:schemeClr>
                </a:solidFill>
                <a:effectLst/>
                <a:latin typeface="Arial" panose="020B0604020202020204" pitchFamily="34" charset="0"/>
              </a:rPr>
              <a:t>logical_test</a:t>
            </a:r>
            <a:r>
              <a:rPr lang="vi-VN" sz="2000" dirty="0">
                <a:solidFill>
                  <a:schemeClr val="accent6">
                    <a:lumMod val="75000"/>
                  </a:schemeClr>
                </a:solidFill>
                <a:effectLst/>
                <a:latin typeface="Arial" panose="020B0604020202020204" pitchFamily="34" charset="0"/>
              </a:rPr>
              <a:t>: điều kiện kiểm tra. </a:t>
            </a:r>
            <a:endParaRPr lang="vi-VN" sz="2000" dirty="0">
              <a:solidFill>
                <a:schemeClr val="accent6">
                  <a:lumMod val="75000"/>
                </a:schemeClr>
              </a:solidFill>
            </a:endParaRPr>
          </a:p>
          <a:p>
            <a:pPr>
              <a:lnSpc>
                <a:spcPct val="150000"/>
              </a:lnSpc>
            </a:pPr>
            <a:r>
              <a:rPr lang="vi-VN" sz="2000" dirty="0">
                <a:solidFill>
                  <a:schemeClr val="accent6">
                    <a:lumMod val="75000"/>
                  </a:schemeClr>
                </a:solidFill>
                <a:effectLst/>
                <a:latin typeface="Symbol" panose="05050102010706020507" pitchFamily="18" charset="2"/>
              </a:rPr>
              <a:t>• </a:t>
            </a:r>
            <a:r>
              <a:rPr lang="vi-VN" sz="2000" b="1" dirty="0">
                <a:solidFill>
                  <a:schemeClr val="accent6">
                    <a:lumMod val="75000"/>
                  </a:schemeClr>
                </a:solidFill>
                <a:effectLst/>
                <a:latin typeface="Arial" panose="020B0604020202020204" pitchFamily="34" charset="0"/>
              </a:rPr>
              <a:t>value_if_true</a:t>
            </a:r>
            <a:r>
              <a:rPr lang="vi-VN" sz="2000" dirty="0">
                <a:solidFill>
                  <a:schemeClr val="accent6">
                    <a:lumMod val="75000"/>
                  </a:schemeClr>
                </a:solidFill>
                <a:effectLst/>
                <a:latin typeface="Arial" panose="020B0604020202020204" pitchFamily="34" charset="0"/>
              </a:rPr>
              <a:t>: giá trị trả về nếu điều kiện là đúng. </a:t>
            </a:r>
            <a:endParaRPr lang="vi-VN" sz="2000" dirty="0">
              <a:solidFill>
                <a:schemeClr val="accent6">
                  <a:lumMod val="75000"/>
                </a:schemeClr>
              </a:solidFill>
            </a:endParaRPr>
          </a:p>
          <a:p>
            <a:pPr>
              <a:lnSpc>
                <a:spcPct val="150000"/>
              </a:lnSpc>
            </a:pPr>
            <a:r>
              <a:rPr lang="vi-VN" sz="2000" dirty="0">
                <a:solidFill>
                  <a:schemeClr val="accent6">
                    <a:lumMod val="75000"/>
                  </a:schemeClr>
                </a:solidFill>
                <a:effectLst/>
                <a:latin typeface="Symbol" panose="05050102010706020507" pitchFamily="18" charset="2"/>
              </a:rPr>
              <a:t>• </a:t>
            </a:r>
            <a:r>
              <a:rPr lang="vi-VN" sz="2000" b="1" dirty="0">
                <a:solidFill>
                  <a:schemeClr val="accent6">
                    <a:lumMod val="75000"/>
                  </a:schemeClr>
                </a:solidFill>
                <a:effectLst/>
                <a:latin typeface="Arial" panose="020B0604020202020204" pitchFamily="34" charset="0"/>
              </a:rPr>
              <a:t>value_if_false</a:t>
            </a:r>
            <a:r>
              <a:rPr lang="vi-VN" sz="2000" dirty="0">
                <a:solidFill>
                  <a:schemeClr val="accent6">
                    <a:lumMod val="75000"/>
                  </a:schemeClr>
                </a:solidFill>
                <a:effectLst/>
                <a:latin typeface="Arial" panose="020B0604020202020204" pitchFamily="34" charset="0"/>
              </a:rPr>
              <a:t>: giá trị trả về nếu điều kiện là sai.</a:t>
            </a:r>
            <a:endParaRPr lang="en-US" sz="2000" dirty="0">
              <a:solidFill>
                <a:schemeClr val="accent6">
                  <a:lumMod val="75000"/>
                </a:schemeClr>
              </a:solidFill>
              <a:effectLst/>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D36B7-AAE4-4BDE-B98A-FC424B26D048}"/>
              </a:ext>
            </a:extLst>
          </p:cNvPr>
          <p:cNvSpPr txBox="1"/>
          <p:nvPr/>
        </p:nvSpPr>
        <p:spPr>
          <a:xfrm>
            <a:off x="1053737" y="533626"/>
            <a:ext cx="10075817" cy="25340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Ví dụ, trong Hình 12a.3, tỉ lệ chi của mục </a:t>
            </a:r>
            <a:r>
              <a:rPr lang="vi-VN" sz="1800" dirty="0">
                <a:solidFill>
                  <a:srgbClr val="ED028C"/>
                </a:solidFill>
                <a:effectLst/>
                <a:latin typeface="Arial" panose="020B0604020202020204" pitchFamily="34" charset="0"/>
              </a:rPr>
              <a:t>Nhu cầu thiết yếu</a:t>
            </a:r>
            <a:r>
              <a:rPr lang="vi-VN" sz="1800" dirty="0">
                <a:solidFill>
                  <a:srgbClr val="231F20"/>
                </a:solidFill>
                <a:effectLst/>
                <a:latin typeface="Arial" panose="020B0604020202020204" pitchFamily="34" charset="0"/>
              </a:rPr>
              <a:t> được lưu tại ô </a:t>
            </a:r>
            <a:r>
              <a:rPr lang="vi-VN" sz="1800" dirty="0">
                <a:solidFill>
                  <a:srgbClr val="ED028C"/>
                </a:solidFill>
                <a:effectLst/>
                <a:latin typeface="Arial" panose="020B0604020202020204" pitchFamily="34" charset="0"/>
              </a:rPr>
              <a:t>N3</a:t>
            </a:r>
            <a:r>
              <a:rPr lang="vi-VN" sz="1800" dirty="0">
                <a:solidFill>
                  <a:srgbClr val="231F20"/>
                </a:solidFill>
                <a:effectLst/>
                <a:latin typeface="Arial" panose="020B0604020202020204" pitchFamily="34" charset="0"/>
              </a:rPr>
              <a:t>. Do đó, nhận xét ở trên về tình trạng của mục chi này được thực hiện bằng công thức tại ô </a:t>
            </a:r>
            <a:r>
              <a:rPr lang="vi-VN" sz="1800" dirty="0">
                <a:solidFill>
                  <a:srgbClr val="ED028C"/>
                </a:solidFill>
                <a:effectLst/>
                <a:latin typeface="Arial" panose="020B0604020202020204" pitchFamily="34" charset="0"/>
              </a:rPr>
              <a:t>O3</a:t>
            </a:r>
            <a:r>
              <a:rPr lang="vi-VN" sz="1800" dirty="0">
                <a:solidFill>
                  <a:srgbClr val="231F20"/>
                </a:solidFill>
                <a:effectLst/>
                <a:latin typeface="Arial" panose="020B0604020202020204" pitchFamily="34" charset="0"/>
              </a:rPr>
              <a:t> là </a:t>
            </a:r>
            <a:r>
              <a:rPr lang="vi-VN" sz="1800" dirty="0">
                <a:solidFill>
                  <a:srgbClr val="ED028C"/>
                </a:solidFill>
                <a:effectLst/>
                <a:latin typeface="Arial" panose="020B0604020202020204" pitchFamily="34" charset="0"/>
              </a:rPr>
              <a:t>=IF(N3&gt;50%,"Nhiều hơn","Ít hơn")</a:t>
            </a:r>
            <a:r>
              <a:rPr lang="vi-VN" sz="1800" dirty="0">
                <a:solidFill>
                  <a:srgbClr val="231F20"/>
                </a:solidFill>
                <a:effectLst/>
                <a:latin typeface="Arial" panose="020B0604020202020204" pitchFamily="34" charset="0"/>
              </a:rPr>
              <a:t>.</a:t>
            </a:r>
            <a:endParaRPr lang="en-US" sz="1800" dirty="0">
              <a:solidFill>
                <a:srgbClr val="231F20"/>
              </a:solidFill>
              <a:effectLst/>
              <a:latin typeface="Arial" panose="020B0604020202020204" pitchFamily="34" charset="0"/>
            </a:endParaRP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Trong trường hợp tiêu chí kiểm tra cần thoả mãn nhiều mức hơn, em sử dụng các hàm IF lồng nhau. Ví dụ sử dụng hai hàm IF lồng nhau cho nhận xét trên như minh hoạ trong Hình 12a.4 là</a:t>
            </a:r>
            <a:r>
              <a:rPr lang="vi-VN" sz="1800" dirty="0">
                <a:solidFill>
                  <a:srgbClr val="ED028C"/>
                </a:solidFill>
                <a:effectLst/>
                <a:latin typeface="Arial" panose="020B0604020202020204" pitchFamily="34" charset="0"/>
              </a:rPr>
              <a:t> =IF(N3&gt;80%,"Nhiều quá",IF(N3&gt;50%,"Nhiều hơn","Ít hơn"))</a:t>
            </a:r>
            <a:r>
              <a:rPr lang="vi-VN" sz="1800" dirty="0">
                <a:solidFill>
                  <a:srgbClr val="231F20"/>
                </a:solidFill>
                <a:effectLst/>
                <a:latin typeface="Arial" panose="020B0604020202020204" pitchFamily="34" charset="0"/>
              </a:rPr>
              <a:t>.</a:t>
            </a:r>
            <a:endParaRPr lang="en-US" dirty="0"/>
          </a:p>
        </p:txBody>
      </p:sp>
      <p:pic>
        <p:nvPicPr>
          <p:cNvPr id="7" name="Picture 6">
            <a:extLst>
              <a:ext uri="{FF2B5EF4-FFF2-40B4-BE49-F238E27FC236}">
                <a16:creationId xmlns:a16="http://schemas.microsoft.com/office/drawing/2014/main" id="{41779131-BA08-4C91-B522-B47A4CE0015F}"/>
              </a:ext>
            </a:extLst>
          </p:cNvPr>
          <p:cNvPicPr>
            <a:picLocks noChangeAspect="1"/>
          </p:cNvPicPr>
          <p:nvPr/>
        </p:nvPicPr>
        <p:blipFill>
          <a:blip r:embed="rId2"/>
          <a:stretch>
            <a:fillRect/>
          </a:stretch>
        </p:blipFill>
        <p:spPr>
          <a:xfrm>
            <a:off x="5124968" y="3309257"/>
            <a:ext cx="6004586" cy="2856453"/>
          </a:xfrm>
          <a:prstGeom prst="rect">
            <a:avLst/>
          </a:prstGeom>
        </p:spPr>
      </p:pic>
      <p:pic>
        <p:nvPicPr>
          <p:cNvPr id="9" name="Picture 8">
            <a:extLst>
              <a:ext uri="{FF2B5EF4-FFF2-40B4-BE49-F238E27FC236}">
                <a16:creationId xmlns:a16="http://schemas.microsoft.com/office/drawing/2014/main" id="{AC9AFF10-BEF6-467D-B075-22260E86191E}"/>
              </a:ext>
            </a:extLst>
          </p:cNvPr>
          <p:cNvPicPr>
            <a:picLocks noChangeAspect="1"/>
          </p:cNvPicPr>
          <p:nvPr/>
        </p:nvPicPr>
        <p:blipFill>
          <a:blip r:embed="rId3"/>
          <a:stretch>
            <a:fillRect/>
          </a:stretch>
        </p:blipFill>
        <p:spPr>
          <a:xfrm>
            <a:off x="914400" y="4233611"/>
            <a:ext cx="4101736" cy="1900512"/>
          </a:xfrm>
          <a:prstGeom prst="rect">
            <a:avLst/>
          </a:prstGeom>
        </p:spPr>
      </p:pic>
    </p:spTree>
    <p:extLst>
      <p:ext uri="{BB962C8B-B14F-4D97-AF65-F5344CB8AC3E}">
        <p14:creationId xmlns:p14="http://schemas.microsoft.com/office/powerpoint/2010/main" val="225713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482454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711234" y="940526"/>
            <a:ext cx="8529104" cy="446468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en-US" sz="2400" dirty="0">
                <a:solidFill>
                  <a:schemeClr val="accent6">
                    <a:lumMod val="75000"/>
                  </a:schemeClr>
                </a:solidFill>
              </a:rPr>
              <a:t>● </a:t>
            </a:r>
            <a:r>
              <a:rPr lang="en-US" sz="2400" dirty="0" err="1">
                <a:solidFill>
                  <a:schemeClr val="accent6">
                    <a:lumMod val="75000"/>
                  </a:schemeClr>
                </a:solidFill>
              </a:rPr>
              <a:t>Hàm</a:t>
            </a:r>
            <a:r>
              <a:rPr lang="en-US" sz="2400" dirty="0">
                <a:solidFill>
                  <a:schemeClr val="accent6">
                    <a:lumMod val="75000"/>
                  </a:schemeClr>
                </a:solidFill>
              </a:rPr>
              <a:t> IF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và</a:t>
            </a:r>
            <a:r>
              <a:rPr lang="en-US" sz="2400" dirty="0">
                <a:solidFill>
                  <a:schemeClr val="accent6">
                    <a:lumMod val="75000"/>
                  </a:schemeClr>
                </a:solidFill>
              </a:rPr>
              <a:t> </a:t>
            </a:r>
            <a:r>
              <a:rPr lang="en-US" sz="2400" dirty="0" err="1">
                <a:solidFill>
                  <a:schemeClr val="accent6">
                    <a:lumMod val="75000"/>
                  </a:schemeClr>
                </a:solidFill>
              </a:rPr>
              <a:t>trả</a:t>
            </a:r>
            <a:r>
              <a:rPr lang="en-US" sz="2400" dirty="0">
                <a:solidFill>
                  <a:schemeClr val="accent6">
                    <a:lumMod val="75000"/>
                  </a:schemeClr>
                </a:solidFill>
              </a:rPr>
              <a:t> </a:t>
            </a:r>
            <a:r>
              <a:rPr lang="en-US" sz="2400" dirty="0" err="1">
                <a:solidFill>
                  <a:schemeClr val="accent6">
                    <a:lumMod val="75000"/>
                  </a:schemeClr>
                </a:solidFill>
              </a:rPr>
              <a:t>về</a:t>
            </a:r>
            <a:r>
              <a:rPr lang="en-US" sz="2400" dirty="0">
                <a:solidFill>
                  <a:schemeClr val="accent6">
                    <a:lumMod val="75000"/>
                  </a:schemeClr>
                </a:solidFill>
              </a:rPr>
              <a:t> </a:t>
            </a:r>
            <a:r>
              <a:rPr lang="en-US" sz="2400" dirty="0" err="1">
                <a:solidFill>
                  <a:schemeClr val="accent6">
                    <a:lumMod val="75000"/>
                  </a:schemeClr>
                </a:solidFill>
              </a:rPr>
              <a:t>một</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khi</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đó</a:t>
            </a:r>
            <a:r>
              <a:rPr lang="en-US" sz="2400" dirty="0">
                <a:solidFill>
                  <a:schemeClr val="accent6">
                    <a:lumMod val="75000"/>
                  </a:schemeClr>
                </a:solidFill>
              </a:rPr>
              <a:t> </a:t>
            </a:r>
            <a:r>
              <a:rPr lang="en-US" sz="2400" dirty="0" err="1">
                <a:solidFill>
                  <a:schemeClr val="accent6">
                    <a:lumMod val="75000"/>
                  </a:schemeClr>
                </a:solidFill>
              </a:rPr>
              <a:t>đúng</a:t>
            </a:r>
            <a:r>
              <a:rPr lang="en-US" sz="2400" dirty="0">
                <a:solidFill>
                  <a:schemeClr val="accent6">
                    <a:lumMod val="75000"/>
                  </a:schemeClr>
                </a:solidFill>
              </a:rPr>
              <a:t> </a:t>
            </a:r>
            <a:r>
              <a:rPr lang="en-US" sz="2400" dirty="0" err="1">
                <a:solidFill>
                  <a:schemeClr val="accent6">
                    <a:lumMod val="75000"/>
                  </a:schemeClr>
                </a:solidFill>
              </a:rPr>
              <a:t>và</a:t>
            </a:r>
            <a:r>
              <a:rPr lang="en-US" sz="2400" dirty="0">
                <a:solidFill>
                  <a:schemeClr val="accent6">
                    <a:lumMod val="75000"/>
                  </a:schemeClr>
                </a:solidFill>
              </a:rPr>
              <a:t> </a:t>
            </a:r>
            <a:r>
              <a:rPr lang="en-US" sz="2400" dirty="0" err="1">
                <a:solidFill>
                  <a:schemeClr val="accent6">
                    <a:lumMod val="75000"/>
                  </a:schemeClr>
                </a:solidFill>
              </a:rPr>
              <a:t>một</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khác</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đó</a:t>
            </a:r>
            <a:r>
              <a:rPr lang="en-US" sz="2400" dirty="0">
                <a:solidFill>
                  <a:schemeClr val="accent6">
                    <a:lumMod val="75000"/>
                  </a:schemeClr>
                </a:solidFill>
              </a:rPr>
              <a:t> </a:t>
            </a:r>
            <a:r>
              <a:rPr lang="en-US" sz="2400" dirty="0" err="1">
                <a:solidFill>
                  <a:schemeClr val="accent6">
                    <a:lumMod val="75000"/>
                  </a:schemeClr>
                </a:solidFill>
              </a:rPr>
              <a:t>sai</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dirty="0" err="1">
                <a:solidFill>
                  <a:schemeClr val="accent6">
                    <a:lumMod val="75000"/>
                  </a:schemeClr>
                </a:solidFill>
              </a:rPr>
              <a:t>Công</a:t>
            </a:r>
            <a:r>
              <a:rPr lang="en-US" sz="2400" dirty="0">
                <a:solidFill>
                  <a:schemeClr val="accent6">
                    <a:lumMod val="75000"/>
                  </a:schemeClr>
                </a:solidFill>
              </a:rPr>
              <a:t> </a:t>
            </a:r>
            <a:r>
              <a:rPr lang="en-US" sz="2400" dirty="0" err="1">
                <a:solidFill>
                  <a:schemeClr val="accent6">
                    <a:lumMod val="75000"/>
                  </a:schemeClr>
                </a:solidFill>
              </a:rPr>
              <a:t>thức</a:t>
            </a:r>
            <a:r>
              <a:rPr lang="en-US" sz="2400" dirty="0">
                <a:solidFill>
                  <a:schemeClr val="accent6">
                    <a:lumMod val="75000"/>
                  </a:schemeClr>
                </a:solidFill>
              </a:rPr>
              <a:t>: </a:t>
            </a:r>
            <a:r>
              <a:rPr lang="en-US" sz="2400" b="1" dirty="0">
                <a:solidFill>
                  <a:schemeClr val="accent6">
                    <a:lumMod val="75000"/>
                  </a:schemeClr>
                </a:solidFill>
              </a:rPr>
              <a:t>=IF(</a:t>
            </a:r>
            <a:r>
              <a:rPr lang="en-US" sz="2400" b="1" dirty="0" err="1">
                <a:solidFill>
                  <a:schemeClr val="accent6">
                    <a:lumMod val="75000"/>
                  </a:schemeClr>
                </a:solidFill>
              </a:rPr>
              <a:t>logical_test</a:t>
            </a:r>
            <a:r>
              <a:rPr lang="en-US" sz="2400" b="1" dirty="0">
                <a:solidFill>
                  <a:schemeClr val="accent6">
                    <a:lumMod val="75000"/>
                  </a:schemeClr>
                </a:solidFill>
              </a:rPr>
              <a:t>,[</a:t>
            </a:r>
            <a:r>
              <a:rPr lang="en-US" sz="2400" b="1" dirty="0" err="1">
                <a:solidFill>
                  <a:schemeClr val="accent6">
                    <a:lumMod val="75000"/>
                  </a:schemeClr>
                </a:solidFill>
              </a:rPr>
              <a:t>value_if_true</a:t>
            </a:r>
            <a:r>
              <a:rPr lang="en-US" sz="2400" b="1" dirty="0">
                <a:solidFill>
                  <a:schemeClr val="accent6">
                    <a:lumMod val="75000"/>
                  </a:schemeClr>
                </a:solidFill>
              </a:rPr>
              <a:t>],[</a:t>
            </a:r>
            <a:r>
              <a:rPr lang="en-US" sz="2400" b="1" dirty="0" err="1">
                <a:solidFill>
                  <a:schemeClr val="accent6">
                    <a:lumMod val="75000"/>
                  </a:schemeClr>
                </a:solidFill>
              </a:rPr>
              <a:t>value_if_false</a:t>
            </a:r>
            <a:r>
              <a:rPr lang="en-US" sz="2400" b="1"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logical_test</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value_if_true</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trả</a:t>
            </a:r>
            <a:r>
              <a:rPr lang="en-US" sz="2400" dirty="0">
                <a:solidFill>
                  <a:schemeClr val="accent6">
                    <a:lumMod val="75000"/>
                  </a:schemeClr>
                </a:solidFill>
              </a:rPr>
              <a:t> </a:t>
            </a:r>
            <a:r>
              <a:rPr lang="en-US" sz="2400" dirty="0" err="1">
                <a:solidFill>
                  <a:schemeClr val="accent6">
                    <a:lumMod val="75000"/>
                  </a:schemeClr>
                </a:solidFill>
              </a:rPr>
              <a:t>về</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là</a:t>
            </a:r>
            <a:r>
              <a:rPr lang="en-US" sz="2400" dirty="0">
                <a:solidFill>
                  <a:schemeClr val="accent6">
                    <a:lumMod val="75000"/>
                  </a:schemeClr>
                </a:solidFill>
              </a:rPr>
              <a:t> </a:t>
            </a:r>
            <a:r>
              <a:rPr lang="en-US" sz="2400" dirty="0" err="1">
                <a:solidFill>
                  <a:schemeClr val="accent6">
                    <a:lumMod val="75000"/>
                  </a:schemeClr>
                </a:solidFill>
              </a:rPr>
              <a:t>đúng</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value_if_false</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trả</a:t>
            </a:r>
            <a:r>
              <a:rPr lang="en-US" sz="2400" dirty="0">
                <a:solidFill>
                  <a:schemeClr val="accent6">
                    <a:lumMod val="75000"/>
                  </a:schemeClr>
                </a:solidFill>
              </a:rPr>
              <a:t> </a:t>
            </a:r>
            <a:r>
              <a:rPr lang="en-US" sz="2400" dirty="0" err="1">
                <a:solidFill>
                  <a:schemeClr val="accent6">
                    <a:lumMod val="75000"/>
                  </a:schemeClr>
                </a:solidFill>
              </a:rPr>
              <a:t>về</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là</a:t>
            </a:r>
            <a:r>
              <a:rPr lang="en-US" sz="2400" dirty="0">
                <a:solidFill>
                  <a:schemeClr val="accent6">
                    <a:lumMod val="75000"/>
                  </a:schemeClr>
                </a:solidFill>
              </a:rPr>
              <a:t> </a:t>
            </a:r>
            <a:r>
              <a:rPr lang="en-US" sz="2400" dirty="0" err="1">
                <a:solidFill>
                  <a:schemeClr val="accent6">
                    <a:lumMod val="75000"/>
                  </a:schemeClr>
                </a:solidFill>
              </a:rPr>
              <a:t>sai</a:t>
            </a:r>
            <a:r>
              <a:rPr lang="en-US" sz="2400" dirty="0">
                <a:solidFill>
                  <a:schemeClr val="accent6">
                    <a:lumMod val="75000"/>
                  </a:schemeClr>
                </a:solidFill>
              </a:rPr>
              <a:t>.</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3676</TotalTime>
  <Words>1575</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 Black</vt:lpstr>
      <vt:lpstr>UTM Cookies</vt:lpstr>
      <vt:lpstr>Bahnschrift Condensed</vt:lpstr>
      <vt:lpstr>Arial-BoldMT</vt:lpstr>
      <vt:lpstr>Arial-ItalicMT</vt:lpstr>
      <vt:lpstr>Bahnschrift SemiBold SemiConden</vt:lpstr>
      <vt:lpstr>Symbol</vt:lpstr>
      <vt:lpstr>Segoe Print</vt:lpstr>
      <vt:lpstr>Calibri</vt:lpstr>
      <vt:lpstr>UTM Avo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373</cp:revision>
  <dcterms:created xsi:type="dcterms:W3CDTF">2021-06-02T01:34:28Z</dcterms:created>
  <dcterms:modified xsi:type="dcterms:W3CDTF">2023-12-25T18:10:19Z</dcterms:modified>
</cp:coreProperties>
</file>