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6"/>
  </p:notesMasterIdLst>
  <p:handoutMasterIdLst>
    <p:handoutMasterId r:id="rId17"/>
  </p:handoutMasterIdLst>
  <p:sldIdLst>
    <p:sldId id="256" r:id="rId3"/>
    <p:sldId id="295" r:id="rId4"/>
    <p:sldId id="3081" r:id="rId5"/>
    <p:sldId id="3309" r:id="rId6"/>
    <p:sldId id="3352" r:id="rId7"/>
    <p:sldId id="3353" r:id="rId8"/>
    <p:sldId id="3354" r:id="rId9"/>
    <p:sldId id="3328" r:id="rId10"/>
    <p:sldId id="3290" r:id="rId11"/>
    <p:sldId id="3355" r:id="rId12"/>
    <p:sldId id="3356" r:id="rId13"/>
    <p:sldId id="3083" r:id="rId14"/>
    <p:sldId id="3351" r:id="rId15"/>
  </p:sldIdLst>
  <p:sldSz cx="12192000" cy="6858000"/>
  <p:notesSz cx="6858000" cy="9144000"/>
  <p:embeddedFontLst>
    <p:embeddedFont>
      <p:font typeface="Bahnschrift Condensed" panose="020B0502040204020203" pitchFamily="34" charset="0"/>
      <p:regular r:id="rId18"/>
      <p:bold r:id="rId19"/>
    </p:embeddedFont>
    <p:embeddedFont>
      <p:font typeface="Bahnschrift SemiBold SemiConden" panose="020B0502040204020203" pitchFamily="34" charset="0"/>
      <p:bold r:id="rId20"/>
    </p:embeddedFont>
    <p:embeddedFont>
      <p:font typeface="Calibri" panose="020F0502020204030204" pitchFamily="34" charset="0"/>
      <p:regular r:id="rId21"/>
      <p:bold r:id="rId22"/>
      <p:italic r:id="rId23"/>
      <p:boldItalic r:id="rId24"/>
    </p:embeddedFont>
    <p:embeddedFont>
      <p:font typeface="Segoe Print" panose="02000600000000000000" pitchFamily="2" charset="0"/>
      <p:regular r:id="rId25"/>
      <p:bold r:id="rId26"/>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8" autoAdjust="0"/>
    <p:restoredTop sz="94660"/>
  </p:normalViewPr>
  <p:slideViewPr>
    <p:cSldViewPr snapToGrid="0">
      <p:cViewPr varScale="1">
        <p:scale>
          <a:sx n="73" d="100"/>
          <a:sy n="73" d="100"/>
        </p:scale>
        <p:origin x="304" y="36"/>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12/26/2023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a:t>
              </a:r>
              <a:r>
                <a:rPr lang="en-US" sz="3200" dirty="0">
                  <a:solidFill>
                    <a:schemeClr val="accent5">
                      <a:lumMod val="75000"/>
                    </a:schemeClr>
                  </a:solidFill>
                  <a:latin typeface="+mj-lt"/>
                </a:rPr>
                <a:t>4a</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313859" y="259774"/>
            <a:ext cx="7422324" cy="954107"/>
          </a:xfrm>
          <a:prstGeom prst="rect">
            <a:avLst/>
          </a:prstGeom>
          <a:noFill/>
        </p:spPr>
        <p:txBody>
          <a:bodyPr wrap="square" rtlCol="0">
            <a:spAutoFit/>
          </a:bodyPr>
          <a:lstStyle/>
          <a:p>
            <a:pPr algn="ctr"/>
            <a:r>
              <a:rPr lang="en-US" sz="2800" dirty="0">
                <a:solidFill>
                  <a:schemeClr val="accent5">
                    <a:lumMod val="75000"/>
                  </a:schemeClr>
                </a:solidFill>
                <a:latin typeface="+mj-lt"/>
              </a:rPr>
              <a:t>SỬ DỤNG BẢNG TÍNH ĐIỆN TỬ </a:t>
            </a:r>
          </a:p>
          <a:p>
            <a:pPr algn="ctr"/>
            <a:r>
              <a:rPr lang="en-US" sz="2800" dirty="0">
                <a:solidFill>
                  <a:schemeClr val="accent5">
                    <a:lumMod val="75000"/>
                  </a:schemeClr>
                </a:solidFill>
                <a:latin typeface="+mj-lt"/>
              </a:rPr>
              <a:t> NÂNG CAO</a:t>
            </a:r>
          </a:p>
        </p:txBody>
      </p:sp>
      <p:sp>
        <p:nvSpPr>
          <p:cNvPr id="8" name="TextBox 7">
            <a:extLst>
              <a:ext uri="{FF2B5EF4-FFF2-40B4-BE49-F238E27FC236}">
                <a16:creationId xmlns:a16="http://schemas.microsoft.com/office/drawing/2014/main" id="{D05E2FA4-701D-4C92-898E-7EE4AF07FEBA}"/>
              </a:ext>
            </a:extLst>
          </p:cNvPr>
          <p:cNvSpPr txBox="1"/>
          <p:nvPr/>
        </p:nvSpPr>
        <p:spPr>
          <a:xfrm>
            <a:off x="2438399" y="2534747"/>
            <a:ext cx="6761437" cy="2189830"/>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11a. SỬ DỤNG HÀM SUMIF</a:t>
            </a:r>
            <a:endParaRPr lang="vi-VN" sz="60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D1815D-2758-4DF5-8693-4561C79EE67C}"/>
              </a:ext>
            </a:extLst>
          </p:cNvPr>
          <p:cNvSpPr txBox="1"/>
          <p:nvPr/>
        </p:nvSpPr>
        <p:spPr>
          <a:xfrm>
            <a:off x="888275" y="306033"/>
            <a:ext cx="10136776" cy="3780522"/>
          </a:xfrm>
          <a:prstGeom prst="rect">
            <a:avLst/>
          </a:prstGeom>
          <a:noFill/>
        </p:spPr>
        <p:txBody>
          <a:bodyPr wrap="square">
            <a:spAutoFit/>
          </a:bodyPr>
          <a:lstStyle/>
          <a:p>
            <a:pPr>
              <a:lnSpc>
                <a:spcPct val="150000"/>
              </a:lnSpc>
            </a:pPr>
            <a:r>
              <a:rPr lang="vi-VN" b="1" dirty="0">
                <a:solidFill>
                  <a:srgbClr val="EF387A"/>
                </a:solidFill>
                <a:effectLst/>
                <a:latin typeface="Arial" panose="020B0604020202020204" pitchFamily="34" charset="0"/>
              </a:rPr>
              <a:t>Nhiệm vụ: </a:t>
            </a:r>
            <a:r>
              <a:rPr lang="vi-VN" dirty="0">
                <a:solidFill>
                  <a:srgbClr val="231F20"/>
                </a:solidFill>
                <a:effectLst/>
                <a:latin typeface="Arial" panose="020B0604020202020204" pitchFamily="34" charset="0"/>
              </a:rPr>
              <a:t>Sử dụng hàm SUMIF để tính tổng số tiền của mỗi khoản chi tiêu. </a:t>
            </a:r>
            <a:endParaRPr lang="vi-VN" dirty="0"/>
          </a:p>
          <a:p>
            <a:pPr>
              <a:lnSpc>
                <a:spcPct val="150000"/>
              </a:lnSpc>
            </a:pPr>
            <a:r>
              <a:rPr lang="vi-VN" b="1" dirty="0">
                <a:solidFill>
                  <a:srgbClr val="EF387A"/>
                </a:solidFill>
                <a:effectLst/>
                <a:latin typeface="Arial" panose="020B0604020202020204" pitchFamily="34" charset="0"/>
              </a:rPr>
              <a:t>Hướng dẫn </a:t>
            </a:r>
            <a:endParaRPr lang="vi-VN" dirty="0"/>
          </a:p>
          <a:p>
            <a:pPr>
              <a:lnSpc>
                <a:spcPct val="150000"/>
              </a:lnSpc>
            </a:pPr>
            <a:r>
              <a:rPr lang="vi-VN" b="1" i="1" dirty="0">
                <a:solidFill>
                  <a:srgbClr val="231F20"/>
                </a:solidFill>
                <a:effectLst/>
                <a:latin typeface="Arial" panose="020B0604020202020204" pitchFamily="34" charset="0"/>
              </a:rPr>
              <a:t>a) Tính tổng số tiền của mỗi khoản chi trong trang tính </a:t>
            </a:r>
            <a:r>
              <a:rPr lang="vi-VN" b="1" i="1" dirty="0">
                <a:solidFill>
                  <a:srgbClr val="ED028C"/>
                </a:solidFill>
                <a:effectLst/>
                <a:latin typeface="Arial" panose="020B0604020202020204" pitchFamily="34" charset="0"/>
              </a:rPr>
              <a:t>Chi tiêu </a:t>
            </a:r>
            <a:endParaRPr lang="vi-VN" dirty="0"/>
          </a:p>
          <a:p>
            <a:pPr>
              <a:lnSpc>
                <a:spcPct val="150000"/>
              </a:lnSpc>
            </a:pPr>
            <a:r>
              <a:rPr lang="vi-VN" dirty="0">
                <a:solidFill>
                  <a:srgbClr val="231F20"/>
                </a:solidFill>
                <a:effectLst/>
                <a:latin typeface="Arial" panose="020B0604020202020204" pitchFamily="34" charset="0"/>
              </a:rPr>
              <a:t>– Mở tệp bảng tính </a:t>
            </a:r>
            <a:r>
              <a:rPr lang="vi-VN" dirty="0">
                <a:solidFill>
                  <a:srgbClr val="ED028C"/>
                </a:solidFill>
                <a:effectLst/>
                <a:latin typeface="Arial" panose="020B0604020202020204" pitchFamily="34" charset="0"/>
              </a:rPr>
              <a:t>TaiChinhGiaDinh.xlsx</a:t>
            </a:r>
            <a:r>
              <a:rPr lang="vi-VN" dirty="0">
                <a:solidFill>
                  <a:srgbClr val="231F20"/>
                </a:solidFill>
                <a:effectLst/>
                <a:latin typeface="Arial" panose="020B0604020202020204" pitchFamily="34" charset="0"/>
              </a:rPr>
              <a:t>, chọn trang tính </a:t>
            </a:r>
            <a:r>
              <a:rPr lang="vi-VN" dirty="0">
                <a:solidFill>
                  <a:srgbClr val="ED028C"/>
                </a:solidFill>
                <a:effectLst/>
                <a:latin typeface="Arial" panose="020B0604020202020204" pitchFamily="34" charset="0"/>
              </a:rPr>
              <a:t>Chi tiêu</a:t>
            </a:r>
            <a:r>
              <a:rPr lang="vi-VN" dirty="0">
                <a:solidFill>
                  <a:srgbClr val="231F20"/>
                </a:solidFill>
                <a:effectLst/>
                <a:latin typeface="Arial" panose="020B0604020202020204" pitchFamily="34" charset="0"/>
              </a:rPr>
              <a:t>. </a:t>
            </a:r>
            <a:endParaRPr lang="vi-VN" dirty="0"/>
          </a:p>
          <a:p>
            <a:pPr>
              <a:lnSpc>
                <a:spcPct val="150000"/>
              </a:lnSpc>
            </a:pPr>
            <a:r>
              <a:rPr lang="vi-VN" dirty="0">
                <a:solidFill>
                  <a:srgbClr val="231F20"/>
                </a:solidFill>
                <a:effectLst/>
                <a:latin typeface="Arial" panose="020B0604020202020204" pitchFamily="34" charset="0"/>
              </a:rPr>
              <a:t>– Tại ô </a:t>
            </a:r>
            <a:r>
              <a:rPr lang="vi-VN" dirty="0">
                <a:solidFill>
                  <a:srgbClr val="ED028C"/>
                </a:solidFill>
                <a:effectLst/>
                <a:latin typeface="Arial" panose="020B0604020202020204" pitchFamily="34" charset="0"/>
              </a:rPr>
              <a:t>H2</a:t>
            </a:r>
            <a:r>
              <a:rPr lang="vi-VN" dirty="0">
                <a:solidFill>
                  <a:srgbClr val="231F20"/>
                </a:solidFill>
                <a:effectLst/>
                <a:latin typeface="Arial" panose="020B0604020202020204" pitchFamily="34" charset="0"/>
              </a:rPr>
              <a:t>, nhập công thức </a:t>
            </a:r>
            <a:r>
              <a:rPr lang="vi-VN" dirty="0">
                <a:solidFill>
                  <a:srgbClr val="ED028C"/>
                </a:solidFill>
                <a:effectLst/>
                <a:latin typeface="Arial" panose="020B0604020202020204" pitchFamily="34" charset="0"/>
              </a:rPr>
              <a:t>=SUMIF($B$3:$B$10,F2,$D$3:$D$10)</a:t>
            </a:r>
            <a:r>
              <a:rPr lang="vi-VN" dirty="0">
                <a:solidFill>
                  <a:srgbClr val="231F20"/>
                </a:solidFill>
                <a:effectLst/>
                <a:latin typeface="Arial" panose="020B0604020202020204" pitchFamily="34" charset="0"/>
              </a:rPr>
              <a:t> để tính tổng số tiền của khoản chi </a:t>
            </a:r>
            <a:r>
              <a:rPr lang="vi-VN" dirty="0">
                <a:solidFill>
                  <a:srgbClr val="ED028C"/>
                </a:solidFill>
                <a:effectLst/>
                <a:latin typeface="Arial" panose="020B0604020202020204" pitchFamily="34" charset="0"/>
              </a:rPr>
              <a:t>Ở</a:t>
            </a:r>
            <a:r>
              <a:rPr lang="vi-VN" dirty="0">
                <a:solidFill>
                  <a:srgbClr val="231F20"/>
                </a:solidFill>
                <a:effectLst/>
                <a:latin typeface="Arial" panose="020B0604020202020204" pitchFamily="34" charset="0"/>
              </a:rPr>
              <a:t> (Hình 11a.2). </a:t>
            </a:r>
            <a:endParaRPr lang="vi-VN" dirty="0"/>
          </a:p>
          <a:p>
            <a:pPr>
              <a:lnSpc>
                <a:spcPct val="150000"/>
              </a:lnSpc>
            </a:pPr>
            <a:r>
              <a:rPr lang="vi-VN" dirty="0">
                <a:solidFill>
                  <a:srgbClr val="231F20"/>
                </a:solidFill>
                <a:effectLst/>
                <a:latin typeface="Arial" panose="020B0604020202020204" pitchFamily="34" charset="0"/>
              </a:rPr>
              <a:t>– Sao chép công thức trong ô </a:t>
            </a:r>
            <a:r>
              <a:rPr lang="vi-VN" dirty="0">
                <a:solidFill>
                  <a:srgbClr val="ED028C"/>
                </a:solidFill>
                <a:effectLst/>
                <a:latin typeface="Arial" panose="020B0604020202020204" pitchFamily="34" charset="0"/>
              </a:rPr>
              <a:t>H2</a:t>
            </a:r>
            <a:r>
              <a:rPr lang="vi-VN" dirty="0">
                <a:solidFill>
                  <a:srgbClr val="231F20"/>
                </a:solidFill>
                <a:effectLst/>
                <a:latin typeface="Arial" panose="020B0604020202020204" pitchFamily="34" charset="0"/>
              </a:rPr>
              <a:t> sang các ô từ </a:t>
            </a:r>
            <a:r>
              <a:rPr lang="vi-VN" dirty="0">
                <a:solidFill>
                  <a:srgbClr val="ED028C"/>
                </a:solidFill>
                <a:effectLst/>
                <a:latin typeface="Arial" panose="020B0604020202020204" pitchFamily="34" charset="0"/>
              </a:rPr>
              <a:t>H3</a:t>
            </a:r>
            <a:r>
              <a:rPr lang="vi-VN" dirty="0">
                <a:solidFill>
                  <a:srgbClr val="231F20"/>
                </a:solidFill>
                <a:effectLst/>
                <a:latin typeface="Arial" panose="020B0604020202020204" pitchFamily="34" charset="0"/>
              </a:rPr>
              <a:t> đến </a:t>
            </a:r>
            <a:r>
              <a:rPr lang="vi-VN" dirty="0">
                <a:solidFill>
                  <a:srgbClr val="ED028C"/>
                </a:solidFill>
                <a:effectLst/>
                <a:latin typeface="Arial" panose="020B0604020202020204" pitchFamily="34" charset="0"/>
              </a:rPr>
              <a:t>H10 </a:t>
            </a:r>
            <a:r>
              <a:rPr lang="vi-VN" dirty="0">
                <a:solidFill>
                  <a:srgbClr val="231F20"/>
                </a:solidFill>
                <a:effectLst/>
                <a:latin typeface="Arial" panose="020B0604020202020204" pitchFamily="34" charset="0"/>
              </a:rPr>
              <a:t>để tính tổng số tiền của mỗi khoản</a:t>
            </a:r>
            <a:r>
              <a:rPr lang="en-US" dirty="0">
                <a:solidFill>
                  <a:srgbClr val="231F20"/>
                </a:solidFill>
                <a:effectLst/>
                <a:latin typeface="Arial" panose="020B0604020202020204" pitchFamily="34" charset="0"/>
              </a:rPr>
              <a:t> </a:t>
            </a:r>
            <a:r>
              <a:rPr lang="vi-VN" dirty="0">
                <a:solidFill>
                  <a:srgbClr val="231F20"/>
                </a:solidFill>
                <a:effectLst/>
                <a:latin typeface="Arial" panose="020B0604020202020204" pitchFamily="34" charset="0"/>
              </a:rPr>
              <a:t>chi còn lại. </a:t>
            </a:r>
            <a:endParaRPr lang="vi-VN" dirty="0"/>
          </a:p>
          <a:p>
            <a:pPr>
              <a:lnSpc>
                <a:spcPct val="150000"/>
              </a:lnSpc>
            </a:pPr>
            <a:r>
              <a:rPr lang="vi-VN" dirty="0">
                <a:solidFill>
                  <a:srgbClr val="231F20"/>
                </a:solidFill>
                <a:effectLst/>
                <a:latin typeface="Arial" panose="020B0604020202020204" pitchFamily="34" charset="0"/>
              </a:rPr>
              <a:t>– Lưu tệp.</a:t>
            </a:r>
            <a:endParaRPr lang="en-US" dirty="0"/>
          </a:p>
        </p:txBody>
      </p:sp>
      <p:pic>
        <p:nvPicPr>
          <p:cNvPr id="5" name="Picture 4">
            <a:extLst>
              <a:ext uri="{FF2B5EF4-FFF2-40B4-BE49-F238E27FC236}">
                <a16:creationId xmlns:a16="http://schemas.microsoft.com/office/drawing/2014/main" id="{BAF4AED5-927E-473B-82DC-1E757EDE03C1}"/>
              </a:ext>
            </a:extLst>
          </p:cNvPr>
          <p:cNvPicPr>
            <a:picLocks noChangeAspect="1"/>
          </p:cNvPicPr>
          <p:nvPr/>
        </p:nvPicPr>
        <p:blipFill>
          <a:blip r:embed="rId2"/>
          <a:stretch>
            <a:fillRect/>
          </a:stretch>
        </p:blipFill>
        <p:spPr>
          <a:xfrm>
            <a:off x="2692223" y="3333206"/>
            <a:ext cx="8332828" cy="3058886"/>
          </a:xfrm>
          <a:prstGeom prst="rect">
            <a:avLst/>
          </a:prstGeom>
        </p:spPr>
      </p:pic>
    </p:spTree>
    <p:extLst>
      <p:ext uri="{BB962C8B-B14F-4D97-AF65-F5344CB8AC3E}">
        <p14:creationId xmlns:p14="http://schemas.microsoft.com/office/powerpoint/2010/main" val="1331764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597A3CE-6CCF-4B18-BC63-7768769F5E96}"/>
              </a:ext>
            </a:extLst>
          </p:cNvPr>
          <p:cNvSpPr txBox="1"/>
          <p:nvPr/>
        </p:nvSpPr>
        <p:spPr>
          <a:xfrm>
            <a:off x="1018903" y="479475"/>
            <a:ext cx="10310947" cy="2949525"/>
          </a:xfrm>
          <a:prstGeom prst="rect">
            <a:avLst/>
          </a:prstGeom>
          <a:noFill/>
        </p:spPr>
        <p:txBody>
          <a:bodyPr wrap="square">
            <a:spAutoFit/>
          </a:bodyPr>
          <a:lstStyle/>
          <a:p>
            <a:pPr>
              <a:lnSpc>
                <a:spcPct val="150000"/>
              </a:lnSpc>
            </a:pPr>
            <a:r>
              <a:rPr lang="vi-VN" sz="1800" b="1" i="1" dirty="0">
                <a:solidFill>
                  <a:srgbClr val="231F20"/>
                </a:solidFill>
                <a:effectLst/>
                <a:latin typeface="Arial" panose="020B0604020202020204" pitchFamily="34" charset="0"/>
              </a:rPr>
              <a:t>b) Tính tổng số tiền của mỗi khoản thu trong trang</a:t>
            </a:r>
            <a:r>
              <a:rPr lang="en-US" sz="1800" b="1" i="1" dirty="0">
                <a:solidFill>
                  <a:srgbClr val="231F20"/>
                </a:solidFill>
                <a:effectLst/>
                <a:latin typeface="Arial" panose="020B0604020202020204" pitchFamily="34" charset="0"/>
              </a:rPr>
              <a:t> </a:t>
            </a:r>
            <a:r>
              <a:rPr lang="vi-VN" sz="1800" b="1" i="1" dirty="0">
                <a:solidFill>
                  <a:srgbClr val="231F20"/>
                </a:solidFill>
                <a:effectLst/>
                <a:latin typeface="Arial" panose="020B0604020202020204" pitchFamily="34" charset="0"/>
              </a:rPr>
              <a:t>tính </a:t>
            </a:r>
            <a:r>
              <a:rPr lang="vi-VN" sz="1800" b="1" i="1" dirty="0">
                <a:solidFill>
                  <a:srgbClr val="ED028C"/>
                </a:solidFill>
                <a:effectLst/>
                <a:latin typeface="Arial" panose="020B0604020202020204" pitchFamily="34" charset="0"/>
              </a:rPr>
              <a:t>Thu nhập </a:t>
            </a:r>
            <a:endParaRPr lang="vi-VN" dirty="0"/>
          </a:p>
          <a:p>
            <a:pPr>
              <a:lnSpc>
                <a:spcPct val="150000"/>
              </a:lnSpc>
            </a:pPr>
            <a:r>
              <a:rPr lang="vi-VN" sz="1800" dirty="0">
                <a:solidFill>
                  <a:srgbClr val="231F20"/>
                </a:solidFill>
                <a:effectLst/>
                <a:latin typeface="Arial" panose="020B0604020202020204" pitchFamily="34" charset="0"/>
              </a:rPr>
              <a:t>– Chọn trang tính </a:t>
            </a:r>
            <a:r>
              <a:rPr lang="vi-VN" sz="1800" dirty="0">
                <a:solidFill>
                  <a:srgbClr val="ED028C"/>
                </a:solidFill>
                <a:effectLst/>
                <a:latin typeface="Arial" panose="020B0604020202020204" pitchFamily="34" charset="0"/>
              </a:rPr>
              <a:t>Thu nhập</a:t>
            </a:r>
            <a:r>
              <a:rPr lang="vi-VN" sz="1800" dirty="0">
                <a:solidFill>
                  <a:srgbClr val="231F20"/>
                </a:solidFill>
                <a:effectLst/>
                <a:latin typeface="Arial" panose="020B0604020202020204" pitchFamily="34" charset="0"/>
              </a:rPr>
              <a:t> (Hình 11a.3). </a:t>
            </a:r>
            <a:endParaRPr lang="vi-VN" dirty="0"/>
          </a:p>
          <a:p>
            <a:pPr>
              <a:lnSpc>
                <a:spcPct val="150000"/>
              </a:lnSpc>
            </a:pPr>
            <a:r>
              <a:rPr lang="vi-VN" sz="1800" dirty="0">
                <a:solidFill>
                  <a:srgbClr val="231F20"/>
                </a:solidFill>
                <a:effectLst/>
                <a:latin typeface="Arial" panose="020B0604020202020204" pitchFamily="34" charset="0"/>
              </a:rPr>
              <a:t>– Tại ô </a:t>
            </a:r>
            <a:r>
              <a:rPr lang="vi-VN" sz="1800" dirty="0">
                <a:solidFill>
                  <a:srgbClr val="ED028C"/>
                </a:solidFill>
                <a:effectLst/>
                <a:latin typeface="Arial" panose="020B0604020202020204" pitchFamily="34" charset="0"/>
              </a:rPr>
              <a:t>H2</a:t>
            </a:r>
            <a:r>
              <a:rPr lang="vi-VN" sz="1800" dirty="0">
                <a:solidFill>
                  <a:srgbClr val="231F20"/>
                </a:solidFill>
                <a:effectLst/>
                <a:latin typeface="Arial" panose="020B0604020202020204" pitchFamily="34" charset="0"/>
              </a:rPr>
              <a:t>, nhập công thức </a:t>
            </a:r>
            <a:r>
              <a:rPr lang="vi-VN" sz="1800" dirty="0">
                <a:solidFill>
                  <a:srgbClr val="ED028C"/>
                </a:solidFill>
                <a:effectLst/>
                <a:latin typeface="Arial" panose="020B0604020202020204" pitchFamily="34" charset="0"/>
              </a:rPr>
              <a:t>=SUMIF($B$3:$B$8,F2,$D$3:$D$8)</a:t>
            </a:r>
            <a:r>
              <a:rPr lang="vi-VN" sz="1800" dirty="0">
                <a:solidFill>
                  <a:srgbClr val="231F20"/>
                </a:solidFill>
                <a:effectLst/>
                <a:latin typeface="Arial" panose="020B0604020202020204" pitchFamily="34" charset="0"/>
              </a:rPr>
              <a:t> để tính tổng tiền của khoản thu từ </a:t>
            </a:r>
            <a:r>
              <a:rPr lang="vi-VN" sz="1800" dirty="0">
                <a:solidFill>
                  <a:srgbClr val="ED028C"/>
                </a:solidFill>
                <a:effectLst/>
                <a:latin typeface="Arial" panose="020B0604020202020204" pitchFamily="34" charset="0"/>
              </a:rPr>
              <a:t>Lương</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 Sao chép công thức trong ô </a:t>
            </a:r>
            <a:r>
              <a:rPr lang="vi-VN" sz="1800" dirty="0">
                <a:solidFill>
                  <a:srgbClr val="ED028C"/>
                </a:solidFill>
                <a:effectLst/>
                <a:latin typeface="Arial" panose="020B0604020202020204" pitchFamily="34" charset="0"/>
              </a:rPr>
              <a:t>H2</a:t>
            </a:r>
            <a:r>
              <a:rPr lang="vi-VN" sz="1800" dirty="0">
                <a:solidFill>
                  <a:srgbClr val="231F20"/>
                </a:solidFill>
                <a:effectLst/>
                <a:latin typeface="Arial" panose="020B0604020202020204" pitchFamily="34" charset="0"/>
              </a:rPr>
              <a:t> sang các ô từ</a:t>
            </a:r>
            <a:r>
              <a:rPr lang="vi-VN" sz="1800" dirty="0">
                <a:solidFill>
                  <a:srgbClr val="ED028C"/>
                </a:solidFill>
                <a:effectLst/>
                <a:latin typeface="Arial" panose="020B0604020202020204" pitchFamily="34" charset="0"/>
              </a:rPr>
              <a:t> H3</a:t>
            </a:r>
            <a:r>
              <a:rPr lang="vi-VN" sz="1800" dirty="0">
                <a:solidFill>
                  <a:srgbClr val="231F20"/>
                </a:solidFill>
                <a:effectLst/>
                <a:latin typeface="Arial" panose="020B0604020202020204" pitchFamily="34" charset="0"/>
              </a:rPr>
              <a:t> đến </a:t>
            </a:r>
            <a:r>
              <a:rPr lang="vi-VN" sz="1800" dirty="0">
                <a:solidFill>
                  <a:srgbClr val="ED028C"/>
                </a:solidFill>
                <a:effectLst/>
                <a:latin typeface="Arial" panose="020B0604020202020204" pitchFamily="34" charset="0"/>
              </a:rPr>
              <a:t>H6 </a:t>
            </a:r>
            <a:r>
              <a:rPr lang="vi-VN" sz="1800" dirty="0">
                <a:solidFill>
                  <a:srgbClr val="231F20"/>
                </a:solidFill>
                <a:effectLst/>
                <a:latin typeface="Arial" panose="020B0604020202020204" pitchFamily="34" charset="0"/>
              </a:rPr>
              <a:t>để tính tổng tiền cho các khoản thu còn lại. </a:t>
            </a:r>
            <a:endParaRPr lang="vi-VN" dirty="0"/>
          </a:p>
          <a:p>
            <a:pPr>
              <a:lnSpc>
                <a:spcPct val="150000"/>
              </a:lnSpc>
            </a:pPr>
            <a:r>
              <a:rPr lang="vi-VN" sz="1800" dirty="0">
                <a:solidFill>
                  <a:srgbClr val="231F20"/>
                </a:solidFill>
                <a:effectLst/>
                <a:latin typeface="Arial" panose="020B0604020202020204" pitchFamily="34" charset="0"/>
              </a:rPr>
              <a:t>– Lưu tệp</a:t>
            </a:r>
            <a:endParaRPr lang="en-US" dirty="0"/>
          </a:p>
        </p:txBody>
      </p:sp>
      <p:pic>
        <p:nvPicPr>
          <p:cNvPr id="9" name="Picture 8">
            <a:extLst>
              <a:ext uri="{FF2B5EF4-FFF2-40B4-BE49-F238E27FC236}">
                <a16:creationId xmlns:a16="http://schemas.microsoft.com/office/drawing/2014/main" id="{EC6AA839-A688-422E-92C3-EDF12E5D39B5}"/>
              </a:ext>
            </a:extLst>
          </p:cNvPr>
          <p:cNvPicPr>
            <a:picLocks noChangeAspect="1"/>
          </p:cNvPicPr>
          <p:nvPr/>
        </p:nvPicPr>
        <p:blipFill>
          <a:blip r:embed="rId2"/>
          <a:stretch>
            <a:fillRect/>
          </a:stretch>
        </p:blipFill>
        <p:spPr>
          <a:xfrm>
            <a:off x="2378030" y="3064086"/>
            <a:ext cx="8795067" cy="3052697"/>
          </a:xfrm>
          <a:prstGeom prst="rect">
            <a:avLst/>
          </a:prstGeom>
        </p:spPr>
      </p:pic>
    </p:spTree>
    <p:extLst>
      <p:ext uri="{BB962C8B-B14F-4D97-AF65-F5344CB8AC3E}">
        <p14:creationId xmlns:p14="http://schemas.microsoft.com/office/powerpoint/2010/main" val="1216276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53440" y="1433716"/>
            <a:ext cx="10262349" cy="1697068"/>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1.	Em hãy bổ sung thêm một số dòng dữ liệu thu, chi vào cuối phần dữ liệu của cả hai trang tính </a:t>
            </a:r>
            <a:r>
              <a:rPr lang="vi-VN" sz="2400" dirty="0">
                <a:solidFill>
                  <a:srgbClr val="C00000"/>
                </a:solidFill>
                <a:latin typeface="UTM Avo" panose="02040603050506020204" pitchFamily="18" charset="0"/>
                <a:cs typeface="Times New Roman" panose="02020603050405020304" pitchFamily="18" charset="0"/>
              </a:rPr>
              <a:t>Thu nhập </a:t>
            </a:r>
            <a:r>
              <a:rPr lang="vi-VN" sz="2400" dirty="0">
                <a:solidFill>
                  <a:schemeClr val="accent6">
                    <a:lumMod val="50000"/>
                  </a:schemeClr>
                </a:solidFill>
                <a:latin typeface="UTM Avo" panose="02040603050506020204" pitchFamily="18" charset="0"/>
                <a:cs typeface="Times New Roman" panose="02020603050405020304" pitchFamily="18" charset="0"/>
              </a:rPr>
              <a:t>và </a:t>
            </a:r>
            <a:r>
              <a:rPr lang="vi-VN" sz="2400" dirty="0">
                <a:solidFill>
                  <a:srgbClr val="C00000"/>
                </a:solidFill>
                <a:latin typeface="UTM Avo" panose="02040603050506020204" pitchFamily="18" charset="0"/>
                <a:cs typeface="Times New Roman" panose="02020603050405020304" pitchFamily="18" charset="0"/>
              </a:rPr>
              <a:t>Chi tiêu. </a:t>
            </a:r>
            <a:r>
              <a:rPr lang="vi-VN" sz="2400" dirty="0">
                <a:solidFill>
                  <a:schemeClr val="accent6">
                    <a:lumMod val="50000"/>
                  </a:schemeClr>
                </a:solidFill>
                <a:latin typeface="UTM Avo" panose="02040603050506020204" pitchFamily="18" charset="0"/>
                <a:cs typeface="Times New Roman" panose="02020603050405020304" pitchFamily="18" charset="0"/>
              </a:rPr>
              <a:t>Hãy điều chỉnh công thức SUMIF ở cột </a:t>
            </a:r>
            <a:r>
              <a:rPr lang="vi-VN" sz="2400" dirty="0">
                <a:solidFill>
                  <a:srgbClr val="C00000"/>
                </a:solidFill>
                <a:latin typeface="UTM Avo" panose="02040603050506020204" pitchFamily="18" charset="0"/>
                <a:cs typeface="Times New Roman" panose="02020603050405020304" pitchFamily="18" charset="0"/>
              </a:rPr>
              <a:t>H</a:t>
            </a:r>
            <a:r>
              <a:rPr lang="vi-VN" sz="2400" dirty="0">
                <a:solidFill>
                  <a:schemeClr val="accent6">
                    <a:lumMod val="50000"/>
                  </a:schemeClr>
                </a:solidFill>
                <a:latin typeface="UTM Avo" panose="02040603050506020204" pitchFamily="18" charset="0"/>
                <a:cs typeface="Times New Roman" panose="02020603050405020304" pitchFamily="18" charset="0"/>
              </a:rPr>
              <a:t> để kết quả tổng tiền của mỗi khoản thu, chi được chính xác.</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914401" y="1294602"/>
            <a:ext cx="3605348" cy="4467057"/>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Em hãy mở bảng tính </a:t>
            </a:r>
            <a:r>
              <a:rPr lang="vi-VN" sz="2400" b="1" dirty="0">
                <a:solidFill>
                  <a:srgbClr val="C00000"/>
                </a:solidFill>
                <a:latin typeface="UTM Avo" panose="02040603050506020204" pitchFamily="18" charset="0"/>
                <a:cs typeface="Times New Roman" panose="02020603050405020304" pitchFamily="18" charset="0"/>
              </a:rPr>
              <a:t>KinhPhiTrienLam.xlsx </a:t>
            </a:r>
            <a:r>
              <a:rPr lang="vi-VN" sz="2400" dirty="0">
                <a:solidFill>
                  <a:schemeClr val="accent6">
                    <a:lumMod val="50000"/>
                  </a:schemeClr>
                </a:solidFill>
                <a:latin typeface="UTM Avo" panose="02040603050506020204" pitchFamily="18" charset="0"/>
                <a:cs typeface="Times New Roman" panose="02020603050405020304" pitchFamily="18" charset="0"/>
              </a:rPr>
              <a:t>đã lưu ở phần Vận dụng, Bài 10a và sử dụng hàm </a:t>
            </a:r>
            <a:r>
              <a:rPr lang="vi-VN" sz="2400" b="1" dirty="0">
                <a:solidFill>
                  <a:schemeClr val="accent6">
                    <a:lumMod val="50000"/>
                  </a:schemeClr>
                </a:solidFill>
                <a:latin typeface="UTM Avo" panose="02040603050506020204" pitchFamily="18" charset="0"/>
                <a:cs typeface="Times New Roman" panose="02020603050405020304" pitchFamily="18" charset="0"/>
              </a:rPr>
              <a:t>SUMIF</a:t>
            </a:r>
            <a:r>
              <a:rPr lang="vi-VN" sz="2400" dirty="0">
                <a:solidFill>
                  <a:schemeClr val="accent6">
                    <a:lumMod val="50000"/>
                  </a:schemeClr>
                </a:solidFill>
                <a:latin typeface="UTM Avo" panose="02040603050506020204" pitchFamily="18" charset="0"/>
                <a:cs typeface="Times New Roman" panose="02020603050405020304" pitchFamily="18" charset="0"/>
              </a:rPr>
              <a:t> để tính tổng các khoản thu, chi của dự án Triển lãm tin học. Lưu tệp sau khi hoàn thành công việc.</a:t>
            </a:r>
          </a:p>
        </p:txBody>
      </p:sp>
      <p:pic>
        <p:nvPicPr>
          <p:cNvPr id="3" name="Picture 2">
            <a:extLst>
              <a:ext uri="{FF2B5EF4-FFF2-40B4-BE49-F238E27FC236}">
                <a16:creationId xmlns:a16="http://schemas.microsoft.com/office/drawing/2014/main" id="{6DEA3D92-AA40-4185-8BE3-83FC61D7932E}"/>
              </a:ext>
            </a:extLst>
          </p:cNvPr>
          <p:cNvPicPr>
            <a:picLocks noChangeAspect="1"/>
          </p:cNvPicPr>
          <p:nvPr/>
        </p:nvPicPr>
        <p:blipFill>
          <a:blip r:embed="rId2"/>
          <a:stretch>
            <a:fillRect/>
          </a:stretch>
        </p:blipFill>
        <p:spPr>
          <a:xfrm>
            <a:off x="4746171" y="1619525"/>
            <a:ext cx="6308387" cy="3943873"/>
          </a:xfrm>
          <a:prstGeom prst="rect">
            <a:avLst/>
          </a:prstGeom>
        </p:spPr>
      </p:pic>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3"/>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50999" y="1121753"/>
            <a:ext cx="9730899" cy="181694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423392"/>
            <a:ext cx="11612547" cy="1015663"/>
          </a:xfrm>
          <a:prstGeom prst="rect">
            <a:avLst/>
          </a:prstGeom>
          <a:noFill/>
        </p:spPr>
        <p:txBody>
          <a:bodyPr wrap="square" rtlCol="0">
            <a:spAutoFit/>
          </a:bodyPr>
          <a:lstStyle/>
          <a:p>
            <a:pPr marL="1143000" indent="-1143000" algn="ctr">
              <a:buAutoNum type="arabicPeriod"/>
            </a:pPr>
            <a:r>
              <a:rPr lang="vi-VN" sz="6000" dirty="0">
                <a:solidFill>
                  <a:schemeClr val="accent3">
                    <a:lumMod val="50000"/>
                  </a:schemeClr>
                </a:solidFill>
                <a:latin typeface="Bahnschrift SemiBold SemiConden" panose="020B0502040204020203" pitchFamily="34" charset="0"/>
              </a:rPr>
              <a:t> HÀM SUMIF</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010" y="3313761"/>
            <a:ext cx="3125460" cy="3116084"/>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92"/>
            <a:ext cx="10649995" cy="5694086"/>
            <a:chOff x="1117200" y="3528268"/>
            <a:chExt cx="10337399" cy="77924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79243"/>
              <a:chOff x="1493120" y="3891280"/>
              <a:chExt cx="10337399" cy="77924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Tổng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hợp</a:t>
              </a:r>
              <a:r>
                <a:rPr lang="en-US" sz="2400" b="1" dirty="0">
                  <a:solidFill>
                    <a:srgbClr val="002060"/>
                  </a:solidFill>
                  <a:latin typeface="UTM Avo" panose="02040603050506020204" pitchFamily="18" charset="0"/>
                  <a:cs typeface="Times New Roman" panose="02020603050405020304" pitchFamily="18" charset="0"/>
                </a:rPr>
                <a:t> chi </a:t>
              </a:r>
              <a:r>
                <a:rPr lang="en-US" sz="2400" b="1" dirty="0" err="1">
                  <a:solidFill>
                    <a:srgbClr val="002060"/>
                  </a:solidFill>
                  <a:latin typeface="UTM Avo" panose="02040603050506020204" pitchFamily="18" charset="0"/>
                  <a:cs typeface="Times New Roman" panose="02020603050405020304" pitchFamily="18" charset="0"/>
                </a:rPr>
                <a:t>tiêu</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theo</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từng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khoản</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76887FB1-6F81-4396-99C6-B4F98D43B38C}"/>
              </a:ext>
            </a:extLst>
          </p:cNvPr>
          <p:cNvSpPr txBox="1"/>
          <p:nvPr/>
        </p:nvSpPr>
        <p:spPr>
          <a:xfrm>
            <a:off x="987203" y="1418119"/>
            <a:ext cx="10195287" cy="1420325"/>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Hình 11a.1 là trang tính </a:t>
            </a:r>
            <a:r>
              <a:rPr lang="vi-VN" sz="2000" dirty="0">
                <a:solidFill>
                  <a:srgbClr val="ED028C"/>
                </a:solidFill>
                <a:effectLst/>
                <a:latin typeface="Arial" panose="020B0604020202020204" pitchFamily="34" charset="0"/>
              </a:rPr>
              <a:t>Chi tiêu</a:t>
            </a:r>
            <a:r>
              <a:rPr lang="vi-VN" sz="2000" dirty="0">
                <a:solidFill>
                  <a:srgbClr val="231F20"/>
                </a:solidFill>
                <a:effectLst/>
                <a:latin typeface="Arial" panose="020B0604020202020204" pitchFamily="34" charset="0"/>
              </a:rPr>
              <a:t> đã được bổ sung thêm cột </a:t>
            </a:r>
            <a:r>
              <a:rPr lang="vi-VN" sz="2000" dirty="0">
                <a:solidFill>
                  <a:srgbClr val="ED028C"/>
                </a:solidFill>
                <a:effectLst/>
                <a:latin typeface="Arial" panose="020B0604020202020204" pitchFamily="34" charset="0"/>
              </a:rPr>
              <a:t>Tổng tiền</a:t>
            </a:r>
            <a:r>
              <a:rPr lang="vi-VN" sz="2000" dirty="0">
                <a:solidFill>
                  <a:srgbClr val="231F20"/>
                </a:solidFill>
                <a:effectLst/>
                <a:latin typeface="Arial" panose="020B0604020202020204" pitchFamily="34" charset="0"/>
              </a:rPr>
              <a:t>. Theo em, con số 920 ở ô </a:t>
            </a:r>
            <a:r>
              <a:rPr lang="vi-VN" sz="2000" dirty="0">
                <a:solidFill>
                  <a:srgbClr val="ED028C"/>
                </a:solidFill>
                <a:effectLst/>
                <a:latin typeface="Arial" panose="020B0604020202020204" pitchFamily="34" charset="0"/>
              </a:rPr>
              <a:t>H2</a:t>
            </a:r>
            <a:r>
              <a:rPr lang="vi-VN" sz="2000" dirty="0">
                <a:solidFill>
                  <a:srgbClr val="231F20"/>
                </a:solidFill>
                <a:effectLst/>
                <a:latin typeface="Arial" panose="020B0604020202020204" pitchFamily="34" charset="0"/>
              </a:rPr>
              <a:t> mang ý nghĩa gì? Công thức ở ô </a:t>
            </a:r>
            <a:r>
              <a:rPr lang="vi-VN" sz="2000" dirty="0">
                <a:solidFill>
                  <a:srgbClr val="ED028C"/>
                </a:solidFill>
                <a:effectLst/>
                <a:latin typeface="Arial" panose="020B0604020202020204" pitchFamily="34" charset="0"/>
              </a:rPr>
              <a:t>H2</a:t>
            </a:r>
            <a:r>
              <a:rPr lang="vi-VN" sz="2000" dirty="0">
                <a:solidFill>
                  <a:srgbClr val="231F20"/>
                </a:solidFill>
                <a:effectLst/>
                <a:latin typeface="Arial" panose="020B0604020202020204" pitchFamily="34" charset="0"/>
              </a:rPr>
              <a:t> liên quan đến những dữ liệu nào trong vùng dữ liệu </a:t>
            </a:r>
            <a:r>
              <a:rPr lang="vi-VN" sz="2000" dirty="0">
                <a:solidFill>
                  <a:srgbClr val="ED028C"/>
                </a:solidFill>
                <a:effectLst/>
                <a:latin typeface="Arial" panose="020B0604020202020204" pitchFamily="34" charset="0"/>
              </a:rPr>
              <a:t>A3:D10</a:t>
            </a:r>
            <a:r>
              <a:rPr lang="vi-VN" sz="2000" dirty="0">
                <a:solidFill>
                  <a:srgbClr val="231F20"/>
                </a:solidFill>
                <a:effectLst/>
                <a:latin typeface="Arial" panose="020B0604020202020204" pitchFamily="34" charset="0"/>
              </a:rPr>
              <a:t>?</a:t>
            </a:r>
            <a:endParaRPr lang="en-US" sz="2000" dirty="0"/>
          </a:p>
        </p:txBody>
      </p:sp>
      <p:pic>
        <p:nvPicPr>
          <p:cNvPr id="13" name="Picture 12">
            <a:extLst>
              <a:ext uri="{FF2B5EF4-FFF2-40B4-BE49-F238E27FC236}">
                <a16:creationId xmlns:a16="http://schemas.microsoft.com/office/drawing/2014/main" id="{01EA69CA-D21C-4365-9801-5A92251BC567}"/>
              </a:ext>
            </a:extLst>
          </p:cNvPr>
          <p:cNvPicPr>
            <a:picLocks noChangeAspect="1"/>
          </p:cNvPicPr>
          <p:nvPr/>
        </p:nvPicPr>
        <p:blipFill>
          <a:blip r:embed="rId2"/>
          <a:stretch>
            <a:fillRect/>
          </a:stretch>
        </p:blipFill>
        <p:spPr>
          <a:xfrm>
            <a:off x="1261861" y="3044147"/>
            <a:ext cx="9136173" cy="2869450"/>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648498" y="444862"/>
            <a:ext cx="9063045" cy="171816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Trong bài toán quản lí tài chính gia đình, em cần biết tổng số tiền thu, chi theo từng khoản để cân đối sao cho hợp lí. Ví dụ: Với việc chi tiêu, nhìn vào dữ liệu tổng hợp, em có thể tránh được việc chi quá nhiều cho những nhu cầu không thiết yếu. Để tính tổng số tiền theo từng khoản mục, em sử dụng hàm tính tổng theo điều kiện SUMIF.</a:t>
            </a:r>
          </a:p>
        </p:txBody>
      </p:sp>
      <p:sp>
        <p:nvSpPr>
          <p:cNvPr id="4" name="Rectangle: Rounded Corners 3">
            <a:extLst>
              <a:ext uri="{FF2B5EF4-FFF2-40B4-BE49-F238E27FC236}">
                <a16:creationId xmlns:a16="http://schemas.microsoft.com/office/drawing/2014/main" id="{BFAEB275-9C60-469F-8F00-97F60A3CA107}"/>
              </a:ext>
            </a:extLst>
          </p:cNvPr>
          <p:cNvSpPr/>
          <p:nvPr/>
        </p:nvSpPr>
        <p:spPr>
          <a:xfrm>
            <a:off x="1828800" y="2603864"/>
            <a:ext cx="8882743" cy="3161211"/>
          </a:xfrm>
          <a:prstGeom prst="roundRect">
            <a:avLst>
              <a:gd name="adj" fmla="val 780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rtl="0" eaLnBrk="1" latinLnBrk="0" hangingPunct="1">
              <a:lnSpc>
                <a:spcPct val="150000"/>
              </a:lnSpc>
              <a:spcBef>
                <a:spcPts val="0"/>
              </a:spcBef>
              <a:spcAft>
                <a:spcPts val="0"/>
              </a:spcAft>
            </a:pPr>
            <a:r>
              <a:rPr lang="vi-VN" sz="1800" kern="1200">
                <a:solidFill>
                  <a:srgbClr val="002267"/>
                </a:solidFill>
                <a:effectLst/>
                <a:latin typeface="Arial" panose="020B0604020202020204" pitchFamily="34" charset="0"/>
                <a:ea typeface="+mn-ea"/>
                <a:cs typeface="+mn-cs"/>
              </a:rPr>
              <a:t>Công thức chung của hàm SUMIF là: </a:t>
            </a:r>
            <a:r>
              <a:rPr lang="vi-VN" sz="1800" b="1" kern="1200">
                <a:solidFill>
                  <a:srgbClr val="002267"/>
                </a:solidFill>
                <a:effectLst/>
                <a:latin typeface="Arial" panose="020B0604020202020204" pitchFamily="34" charset="0"/>
                <a:ea typeface="+mn-ea"/>
                <a:cs typeface="+mn-cs"/>
              </a:rPr>
              <a:t>=SUMIF(range, criteria, [sum_range]) </a:t>
            </a:r>
            <a:endParaRPr lang="en-US">
              <a:effectLst/>
            </a:endParaRPr>
          </a:p>
          <a:p>
            <a:pPr marL="0" algn="l" rtl="0" eaLnBrk="1" latinLnBrk="0" hangingPunct="1">
              <a:lnSpc>
                <a:spcPct val="150000"/>
              </a:lnSpc>
              <a:spcBef>
                <a:spcPts val="0"/>
              </a:spcBef>
              <a:spcAft>
                <a:spcPts val="0"/>
              </a:spcAft>
            </a:pPr>
            <a:r>
              <a:rPr lang="vi-VN" sz="1800" kern="1200">
                <a:solidFill>
                  <a:srgbClr val="002267"/>
                </a:solidFill>
                <a:effectLst/>
                <a:latin typeface="Arial" panose="020B0604020202020204" pitchFamily="34" charset="0"/>
                <a:ea typeface="+mn-ea"/>
                <a:cs typeface="+mn-cs"/>
              </a:rPr>
              <a:t>Trong đó, ý nghĩa của các tham số như sau: </a:t>
            </a:r>
            <a:endParaRPr lang="en-US">
              <a:effectLst/>
            </a:endParaRPr>
          </a:p>
          <a:p>
            <a:pPr marL="0" algn="l" rtl="0" eaLnBrk="1" latinLnBrk="0" hangingPunct="1">
              <a:lnSpc>
                <a:spcPct val="150000"/>
              </a:lnSpc>
              <a:spcBef>
                <a:spcPts val="0"/>
              </a:spcBef>
              <a:spcAft>
                <a:spcPts val="0"/>
              </a:spcAft>
            </a:pPr>
            <a:r>
              <a:rPr lang="vi-VN" sz="1800" kern="1200">
                <a:solidFill>
                  <a:srgbClr val="002267"/>
                </a:solidFill>
                <a:effectLst/>
                <a:latin typeface="+mn-ea"/>
                <a:ea typeface="+mn-ea"/>
                <a:cs typeface="+mn-cs"/>
              </a:rPr>
              <a:t>● </a:t>
            </a:r>
            <a:r>
              <a:rPr lang="vi-VN" sz="1800" b="1" kern="1200">
                <a:solidFill>
                  <a:srgbClr val="002267"/>
                </a:solidFill>
                <a:effectLst/>
                <a:latin typeface="Arial" panose="020B0604020202020204" pitchFamily="34" charset="0"/>
                <a:ea typeface="+mn-ea"/>
                <a:cs typeface="+mn-cs"/>
              </a:rPr>
              <a:t>range: </a:t>
            </a:r>
            <a:r>
              <a:rPr lang="vi-VN" sz="1800" kern="1200">
                <a:solidFill>
                  <a:srgbClr val="002267"/>
                </a:solidFill>
                <a:effectLst/>
                <a:latin typeface="Arial" panose="020B0604020202020204" pitchFamily="34" charset="0"/>
                <a:ea typeface="+mn-ea"/>
                <a:cs typeface="+mn-cs"/>
              </a:rPr>
              <a:t>phạm vi chứa các giá trị cần kiểm tra hoặc tính tổng các giá trị nếu không có tham số </a:t>
            </a:r>
            <a:r>
              <a:rPr lang="vi-VN" sz="1800" b="1" kern="1200">
                <a:solidFill>
                  <a:srgbClr val="002267"/>
                </a:solidFill>
                <a:effectLst/>
                <a:latin typeface="Arial" panose="020B0604020202020204" pitchFamily="34" charset="0"/>
                <a:ea typeface="+mn-ea"/>
                <a:cs typeface="+mn-cs"/>
              </a:rPr>
              <a:t>sum_range</a:t>
            </a:r>
            <a:r>
              <a:rPr lang="vi-VN" sz="1800" kern="1200">
                <a:solidFill>
                  <a:srgbClr val="002267"/>
                </a:solidFill>
                <a:effectLst/>
                <a:latin typeface="Arial" panose="020B0604020202020204" pitchFamily="34" charset="0"/>
                <a:ea typeface="+mn-ea"/>
                <a:cs typeface="+mn-cs"/>
              </a:rPr>
              <a:t>. </a:t>
            </a:r>
            <a:endParaRPr lang="en-US">
              <a:effectLst/>
            </a:endParaRPr>
          </a:p>
          <a:p>
            <a:pPr marL="0" algn="l" rtl="0" eaLnBrk="1" latinLnBrk="0" hangingPunct="1">
              <a:lnSpc>
                <a:spcPct val="150000"/>
              </a:lnSpc>
              <a:spcBef>
                <a:spcPts val="0"/>
              </a:spcBef>
              <a:spcAft>
                <a:spcPts val="0"/>
              </a:spcAft>
            </a:pPr>
            <a:r>
              <a:rPr lang="vi-VN" sz="1800" kern="1200">
                <a:solidFill>
                  <a:srgbClr val="002267"/>
                </a:solidFill>
                <a:effectLst/>
                <a:latin typeface="+mn-ea"/>
                <a:ea typeface="+mn-ea"/>
                <a:cs typeface="+mn-cs"/>
              </a:rPr>
              <a:t>● </a:t>
            </a:r>
            <a:r>
              <a:rPr lang="vi-VN" sz="1800" b="1" kern="1200">
                <a:solidFill>
                  <a:srgbClr val="002267"/>
                </a:solidFill>
                <a:effectLst/>
                <a:latin typeface="Arial" panose="020B0604020202020204" pitchFamily="34" charset="0"/>
                <a:ea typeface="+mn-ea"/>
                <a:cs typeface="+mn-cs"/>
              </a:rPr>
              <a:t>criteria:</a:t>
            </a:r>
            <a:r>
              <a:rPr lang="vi-VN" sz="1800" kern="1200">
                <a:solidFill>
                  <a:srgbClr val="002267"/>
                </a:solidFill>
                <a:effectLst/>
                <a:latin typeface="Arial" panose="020B0604020202020204" pitchFamily="34" charset="0"/>
                <a:ea typeface="+mn-ea"/>
                <a:cs typeface="+mn-cs"/>
              </a:rPr>
              <a:t> điều kiện kiểm tra. </a:t>
            </a:r>
            <a:endParaRPr lang="en-US">
              <a:effectLst/>
            </a:endParaRPr>
          </a:p>
          <a:p>
            <a:pPr marL="0" algn="l" rtl="0" eaLnBrk="1" latinLnBrk="0" hangingPunct="1">
              <a:lnSpc>
                <a:spcPct val="150000"/>
              </a:lnSpc>
              <a:spcBef>
                <a:spcPts val="0"/>
              </a:spcBef>
              <a:spcAft>
                <a:spcPts val="0"/>
              </a:spcAft>
            </a:pPr>
            <a:r>
              <a:rPr lang="vi-VN" sz="1800" kern="1200">
                <a:solidFill>
                  <a:srgbClr val="002267"/>
                </a:solidFill>
                <a:effectLst/>
                <a:latin typeface="+mn-ea"/>
                <a:ea typeface="+mn-ea"/>
                <a:cs typeface="+mn-cs"/>
              </a:rPr>
              <a:t>● </a:t>
            </a:r>
            <a:r>
              <a:rPr lang="vi-VN" sz="1800" b="1" kern="1200">
                <a:solidFill>
                  <a:srgbClr val="002267"/>
                </a:solidFill>
                <a:effectLst/>
                <a:latin typeface="Arial" panose="020B0604020202020204" pitchFamily="34" charset="0"/>
                <a:ea typeface="+mn-ea"/>
                <a:cs typeface="+mn-cs"/>
              </a:rPr>
              <a:t>sum_range</a:t>
            </a:r>
            <a:r>
              <a:rPr lang="vi-VN" sz="1800" kern="1200">
                <a:solidFill>
                  <a:srgbClr val="002267"/>
                </a:solidFill>
                <a:effectLst/>
                <a:latin typeface="Arial" panose="020B0604020202020204" pitchFamily="34" charset="0"/>
                <a:ea typeface="+mn-ea"/>
                <a:cs typeface="+mn-cs"/>
              </a:rPr>
              <a:t> (tuỳ chọn): phạm vi chứa các giá trị cần tính tổng, nếu </a:t>
            </a:r>
            <a:r>
              <a:rPr lang="vi-VN" sz="1800" b="1" kern="1200">
                <a:solidFill>
                  <a:srgbClr val="002267"/>
                </a:solidFill>
                <a:effectLst/>
                <a:latin typeface="Arial" panose="020B0604020202020204" pitchFamily="34" charset="0"/>
                <a:ea typeface="+mn-ea"/>
                <a:cs typeface="+mn-cs"/>
              </a:rPr>
              <a:t>sum_range </a:t>
            </a:r>
            <a:r>
              <a:rPr lang="vi-VN" sz="1800" kern="1200">
                <a:solidFill>
                  <a:srgbClr val="002267"/>
                </a:solidFill>
                <a:effectLst/>
                <a:latin typeface="Arial" panose="020B0604020202020204" pitchFamily="34" charset="0"/>
                <a:ea typeface="+mn-ea"/>
                <a:cs typeface="+mn-cs"/>
              </a:rPr>
              <a:t>bị bỏ qua thì tính tổng các ô trong tham số </a:t>
            </a:r>
            <a:r>
              <a:rPr lang="vi-VN" sz="1800" b="1" kern="1200">
                <a:solidFill>
                  <a:srgbClr val="002267"/>
                </a:solidFill>
                <a:effectLst/>
                <a:latin typeface="Arial" panose="020B0604020202020204" pitchFamily="34" charset="0"/>
                <a:ea typeface="+mn-ea"/>
                <a:cs typeface="+mn-cs"/>
              </a:rPr>
              <a:t>range</a:t>
            </a:r>
            <a:r>
              <a:rPr lang="vi-VN" sz="1800" kern="1200">
                <a:solidFill>
                  <a:srgbClr val="002267"/>
                </a:solidFill>
                <a:effectLst/>
                <a:latin typeface="Arial" panose="020B0604020202020204" pitchFamily="34" charset="0"/>
                <a:ea typeface="+mn-ea"/>
                <a:cs typeface="+mn-cs"/>
              </a:rPr>
              <a:t> thoả mãn điều kiện.</a:t>
            </a:r>
            <a:endParaRPr lang="en-US">
              <a:effectLst/>
            </a:endParaRPr>
          </a:p>
        </p:txBody>
      </p:sp>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000191-9F2B-4B00-9ECC-930286C60354}"/>
              </a:ext>
            </a:extLst>
          </p:cNvPr>
          <p:cNvSpPr txBox="1"/>
          <p:nvPr/>
        </p:nvSpPr>
        <p:spPr>
          <a:xfrm>
            <a:off x="1863634" y="820505"/>
            <a:ext cx="9152709" cy="577850"/>
          </a:xfrm>
          <a:prstGeom prst="rect">
            <a:avLst/>
          </a:prstGeom>
          <a:noFill/>
        </p:spPr>
        <p:txBody>
          <a:bodyPr wrap="square">
            <a:spAutoFit/>
          </a:bodyPr>
          <a:lstStyle/>
          <a:p>
            <a:pPr>
              <a:lnSpc>
                <a:spcPct val="150000"/>
              </a:lnSpc>
            </a:pPr>
            <a:r>
              <a:rPr lang="vi-VN" sz="2400" dirty="0">
                <a:solidFill>
                  <a:schemeClr val="accent6">
                    <a:lumMod val="75000"/>
                  </a:schemeClr>
                </a:solidFill>
                <a:effectLst/>
                <a:latin typeface="Arial" panose="020B0604020202020204" pitchFamily="34" charset="0"/>
              </a:rPr>
              <a:t>Có hai dạng sử dụng hàm SUMIF như ví dụ trong Bảng 11a.1.</a:t>
            </a:r>
            <a:endParaRPr lang="en-US" sz="2400" dirty="0">
              <a:solidFill>
                <a:schemeClr val="accent6">
                  <a:lumMod val="75000"/>
                </a:schemeClr>
              </a:solidFill>
            </a:endParaRPr>
          </a:p>
        </p:txBody>
      </p:sp>
      <p:pic>
        <p:nvPicPr>
          <p:cNvPr id="4" name="Picture 3">
            <a:extLst>
              <a:ext uri="{FF2B5EF4-FFF2-40B4-BE49-F238E27FC236}">
                <a16:creationId xmlns:a16="http://schemas.microsoft.com/office/drawing/2014/main" id="{9B39D4A8-8ABC-4913-954E-1352E04137E1}"/>
              </a:ext>
            </a:extLst>
          </p:cNvPr>
          <p:cNvPicPr>
            <a:picLocks noChangeAspect="1"/>
          </p:cNvPicPr>
          <p:nvPr/>
        </p:nvPicPr>
        <p:blipFill>
          <a:blip r:embed="rId2"/>
          <a:stretch>
            <a:fillRect/>
          </a:stretch>
        </p:blipFill>
        <p:spPr>
          <a:xfrm>
            <a:off x="679296" y="666568"/>
            <a:ext cx="888648" cy="885725"/>
          </a:xfrm>
          <a:prstGeom prst="rect">
            <a:avLst/>
          </a:prstGeom>
        </p:spPr>
      </p:pic>
      <p:pic>
        <p:nvPicPr>
          <p:cNvPr id="6" name="Picture 5">
            <a:extLst>
              <a:ext uri="{FF2B5EF4-FFF2-40B4-BE49-F238E27FC236}">
                <a16:creationId xmlns:a16="http://schemas.microsoft.com/office/drawing/2014/main" id="{D2546D21-3F6B-478E-AFB8-E1AA241589BE}"/>
              </a:ext>
            </a:extLst>
          </p:cNvPr>
          <p:cNvPicPr>
            <a:picLocks noChangeAspect="1"/>
          </p:cNvPicPr>
          <p:nvPr/>
        </p:nvPicPr>
        <p:blipFill>
          <a:blip r:embed="rId3"/>
          <a:stretch>
            <a:fillRect/>
          </a:stretch>
        </p:blipFill>
        <p:spPr>
          <a:xfrm>
            <a:off x="5252861" y="1592550"/>
            <a:ext cx="5894110" cy="3434902"/>
          </a:xfrm>
          <a:prstGeom prst="rect">
            <a:avLst/>
          </a:prstGeom>
        </p:spPr>
      </p:pic>
      <p:sp>
        <p:nvSpPr>
          <p:cNvPr id="8" name="TextBox 7">
            <a:extLst>
              <a:ext uri="{FF2B5EF4-FFF2-40B4-BE49-F238E27FC236}">
                <a16:creationId xmlns:a16="http://schemas.microsoft.com/office/drawing/2014/main" id="{DCF94AEF-79A1-4C6A-A4B9-43CC43F548C2}"/>
              </a:ext>
            </a:extLst>
          </p:cNvPr>
          <p:cNvSpPr txBox="1"/>
          <p:nvPr/>
        </p:nvSpPr>
        <p:spPr>
          <a:xfrm>
            <a:off x="809924" y="1746488"/>
            <a:ext cx="4442937" cy="3365024"/>
          </a:xfrm>
          <a:prstGeom prst="rect">
            <a:avLst/>
          </a:prstGeom>
          <a:noFill/>
        </p:spPr>
        <p:txBody>
          <a:bodyPr wrap="square">
            <a:spAutoFit/>
          </a:bodyPr>
          <a:lstStyle/>
          <a:p>
            <a:pPr>
              <a:lnSpc>
                <a:spcPct val="150000"/>
              </a:lnSpc>
            </a:pPr>
            <a:r>
              <a:rPr lang="en-US" sz="1800" dirty="0" err="1">
                <a:solidFill>
                  <a:srgbClr val="231F20"/>
                </a:solidFill>
                <a:effectLst/>
                <a:latin typeface="Arial" panose="020B0604020202020204" pitchFamily="34" charset="0"/>
              </a:rPr>
              <a:t>Trong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Hình</a:t>
            </a:r>
            <a:r>
              <a:rPr lang="en-US" sz="1800" dirty="0">
                <a:solidFill>
                  <a:srgbClr val="231F20"/>
                </a:solidFill>
                <a:effectLst/>
                <a:latin typeface="Arial" panose="020B0604020202020204" pitchFamily="34" charset="0"/>
              </a:rPr>
              <a:t> 11a.1, </a:t>
            </a:r>
            <a:r>
              <a:rPr lang="en-US" sz="1800" dirty="0" err="1">
                <a:solidFill>
                  <a:srgbClr val="231F20"/>
                </a:solidFill>
                <a:effectLst/>
                <a:latin typeface="Arial" panose="020B0604020202020204" pitchFamily="34" charset="0"/>
              </a:rPr>
              <a:t>tại</a:t>
            </a:r>
            <a:r>
              <a:rPr lang="en-US" sz="1800" dirty="0">
                <a:solidFill>
                  <a:srgbClr val="231F20"/>
                </a:solidFill>
                <a:effectLst/>
                <a:latin typeface="Arial" panose="020B0604020202020204" pitchFamily="34" charset="0"/>
              </a:rPr>
              <a:t> ô </a:t>
            </a:r>
            <a:r>
              <a:rPr lang="en-US" sz="1800" dirty="0">
                <a:solidFill>
                  <a:srgbClr val="ED028C"/>
                </a:solidFill>
                <a:effectLst/>
                <a:latin typeface="Arial" panose="020B0604020202020204" pitchFamily="34" charset="0"/>
              </a:rPr>
              <a:t>H2</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em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dùng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hàm</a:t>
            </a:r>
            <a:r>
              <a:rPr lang="en-US" sz="1800" dirty="0">
                <a:solidFill>
                  <a:srgbClr val="231F20"/>
                </a:solidFill>
                <a:effectLst/>
                <a:latin typeface="Arial" panose="020B0604020202020204" pitchFamily="34" charset="0"/>
              </a:rPr>
              <a:t> </a:t>
            </a:r>
            <a:endParaRPr lang="en-US" dirty="0"/>
          </a:p>
          <a:p>
            <a:pPr>
              <a:lnSpc>
                <a:spcPct val="150000"/>
              </a:lnSpc>
            </a:pPr>
            <a:r>
              <a:rPr lang="en-US" sz="1800" dirty="0">
                <a:solidFill>
                  <a:srgbClr val="231F20"/>
                </a:solidFill>
                <a:effectLst/>
                <a:latin typeface="Arial" panose="020B0604020202020204" pitchFamily="34" charset="0"/>
              </a:rPr>
              <a:t>SUMIF </a:t>
            </a:r>
            <a:r>
              <a:rPr lang="en-US" sz="1800" dirty="0" err="1">
                <a:solidFill>
                  <a:srgbClr val="231F20"/>
                </a:solidFill>
                <a:effectLst/>
                <a:latin typeface="Arial" panose="020B0604020202020204" pitchFamily="34" charset="0"/>
              </a:rPr>
              <a:t>để</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tính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tổng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tiền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của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khoản</a:t>
            </a:r>
            <a:r>
              <a:rPr lang="en-US" sz="1800" dirty="0">
                <a:solidFill>
                  <a:srgbClr val="231F20"/>
                </a:solidFill>
                <a:effectLst/>
                <a:latin typeface="Arial" panose="020B0604020202020204" pitchFamily="34" charset="0"/>
              </a:rPr>
              <a:t> chi </a:t>
            </a:r>
            <a:r>
              <a:rPr lang="en-US" sz="1800" dirty="0">
                <a:solidFill>
                  <a:srgbClr val="ED028C"/>
                </a:solidFill>
                <a:effectLst/>
                <a:latin typeface="Arial" panose="020B0604020202020204" pitchFamily="34" charset="0"/>
              </a:rPr>
              <a:t>Ở</a:t>
            </a:r>
            <a:r>
              <a:rPr lang="en-US" sz="1800" dirty="0">
                <a:solidFill>
                  <a:srgbClr val="231F20"/>
                </a:solidFill>
                <a:effectLst/>
                <a:latin typeface="Arial" panose="020B0604020202020204" pitchFamily="34" charset="0"/>
              </a:rPr>
              <a:t>. </a:t>
            </a:r>
            <a:endParaRPr lang="en-US" dirty="0"/>
          </a:p>
          <a:p>
            <a:pPr>
              <a:lnSpc>
                <a:spcPct val="150000"/>
              </a:lnSpc>
            </a:pPr>
            <a:r>
              <a:rPr lang="en-US" sz="1800" dirty="0" err="1">
                <a:solidFill>
                  <a:srgbClr val="231F20"/>
                </a:solidFill>
                <a:effectLst/>
                <a:latin typeface="Arial" panose="020B0604020202020204" pitchFamily="34" charset="0"/>
              </a:rPr>
              <a:t>Trong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phạm</a:t>
            </a:r>
            <a:r>
              <a:rPr lang="en-US" sz="1800" dirty="0">
                <a:solidFill>
                  <a:srgbClr val="231F20"/>
                </a:solidFill>
                <a:effectLst/>
                <a:latin typeface="Arial" panose="020B0604020202020204" pitchFamily="34" charset="0"/>
              </a:rPr>
              <a:t> vi </a:t>
            </a:r>
            <a:r>
              <a:rPr lang="en-US" sz="1800" dirty="0" err="1">
                <a:solidFill>
                  <a:srgbClr val="231F20"/>
                </a:solidFill>
                <a:effectLst/>
                <a:latin typeface="Arial" panose="020B0604020202020204" pitchFamily="34" charset="0"/>
              </a:rPr>
              <a:t>chứa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giá</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trị</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cần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kiểm</a:t>
            </a:r>
            <a:r>
              <a:rPr lang="en-US" sz="1800" dirty="0">
                <a:solidFill>
                  <a:srgbClr val="231F20"/>
                </a:solidFill>
                <a:effectLst/>
                <a:latin typeface="Arial" panose="020B0604020202020204" pitchFamily="34" charset="0"/>
              </a:rPr>
              <a:t> </a:t>
            </a:r>
            <a:endParaRPr lang="en-US" dirty="0"/>
          </a:p>
          <a:p>
            <a:pPr>
              <a:lnSpc>
                <a:spcPct val="150000"/>
              </a:lnSpc>
            </a:pPr>
            <a:r>
              <a:rPr lang="en-US" sz="1800" dirty="0" err="1">
                <a:solidFill>
                  <a:srgbClr val="231F20"/>
                </a:solidFill>
                <a:effectLst/>
                <a:latin typeface="Arial" panose="020B0604020202020204" pitchFamily="34" charset="0"/>
              </a:rPr>
              <a:t>tra</a:t>
            </a:r>
            <a:r>
              <a:rPr lang="en-US" sz="1800" dirty="0">
                <a:solidFill>
                  <a:srgbClr val="231F20"/>
                </a:solidFill>
                <a:effectLst/>
                <a:latin typeface="Arial" panose="020B0604020202020204" pitchFamily="34" charset="0"/>
              </a:rPr>
              <a:t> ở </a:t>
            </a:r>
            <a:r>
              <a:rPr lang="en-US" sz="1800" dirty="0" err="1">
                <a:solidFill>
                  <a:srgbClr val="231F20"/>
                </a:solidFill>
                <a:effectLst/>
                <a:latin typeface="Arial" panose="020B0604020202020204" pitchFamily="34" charset="0"/>
              </a:rPr>
              <a:t>cột</a:t>
            </a:r>
            <a:r>
              <a:rPr lang="en-US" sz="1800" dirty="0">
                <a:solidFill>
                  <a:srgbClr val="231F20"/>
                </a:solidFill>
                <a:effectLst/>
                <a:latin typeface="Arial" panose="020B0604020202020204" pitchFamily="34" charset="0"/>
              </a:rPr>
              <a:t> </a:t>
            </a:r>
            <a:r>
              <a:rPr lang="en-US" sz="1800" dirty="0" err="1">
                <a:solidFill>
                  <a:srgbClr val="ED028C"/>
                </a:solidFill>
                <a:effectLst/>
                <a:latin typeface="Arial" panose="020B0604020202020204" pitchFamily="34" charset="0"/>
              </a:rPr>
              <a:t>Khoản</a:t>
            </a:r>
            <a:r>
              <a:rPr lang="en-US" sz="1800" dirty="0">
                <a:solidFill>
                  <a:srgbClr val="ED028C"/>
                </a:solidFill>
                <a:effectLst/>
                <a:latin typeface="Arial" panose="020B0604020202020204" pitchFamily="34" charset="0"/>
              </a:rPr>
              <a:t> chi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là</a:t>
            </a:r>
            <a:r>
              <a:rPr lang="en-US" sz="1800" dirty="0">
                <a:solidFill>
                  <a:srgbClr val="231F20"/>
                </a:solidFill>
                <a:effectLst/>
                <a:latin typeface="Arial" panose="020B0604020202020204" pitchFamily="34" charset="0"/>
              </a:rPr>
              <a:t> </a:t>
            </a:r>
            <a:r>
              <a:rPr lang="en-US" sz="1800" dirty="0">
                <a:solidFill>
                  <a:srgbClr val="ED028C"/>
                </a:solidFill>
                <a:effectLst/>
                <a:latin typeface="Arial" panose="020B0604020202020204" pitchFamily="34" charset="0"/>
              </a:rPr>
              <a:t>B3:B10</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điều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kiện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kiểm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là</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tên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của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khoản</a:t>
            </a:r>
            <a:r>
              <a:rPr lang="en-US" sz="1800" dirty="0">
                <a:solidFill>
                  <a:srgbClr val="231F20"/>
                </a:solidFill>
                <a:effectLst/>
                <a:latin typeface="Arial" panose="020B0604020202020204" pitchFamily="34" charset="0"/>
              </a:rPr>
              <a:t> chi </a:t>
            </a:r>
            <a:r>
              <a:rPr lang="en-US" sz="1800" dirty="0">
                <a:solidFill>
                  <a:srgbClr val="ED028C"/>
                </a:solidFill>
                <a:effectLst/>
                <a:latin typeface="Arial" panose="020B0604020202020204" pitchFamily="34" charset="0"/>
              </a:rPr>
              <a:t>Ở</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phạm</a:t>
            </a:r>
            <a:r>
              <a:rPr lang="en-US" sz="1800" dirty="0">
                <a:solidFill>
                  <a:srgbClr val="231F20"/>
                </a:solidFill>
                <a:effectLst/>
                <a:latin typeface="Arial" panose="020B0604020202020204" pitchFamily="34" charset="0"/>
              </a:rPr>
              <a:t> vi </a:t>
            </a:r>
            <a:r>
              <a:rPr lang="en-US" sz="1800" dirty="0" err="1">
                <a:solidFill>
                  <a:srgbClr val="231F20"/>
                </a:solidFill>
                <a:effectLst/>
                <a:latin typeface="Arial" panose="020B0604020202020204" pitchFamily="34" charset="0"/>
              </a:rPr>
              <a:t>chứa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các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giá</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trị</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cần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tính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tổng</a:t>
            </a:r>
            <a:r>
              <a:rPr lang="en-US" sz="1800" dirty="0">
                <a:solidFill>
                  <a:srgbClr val="231F20"/>
                </a:solidFill>
                <a:effectLst/>
                <a:latin typeface="Arial" panose="020B0604020202020204" pitchFamily="34" charset="0"/>
              </a:rPr>
              <a:t> ở </a:t>
            </a:r>
            <a:r>
              <a:rPr lang="en-US" sz="1800" dirty="0" err="1">
                <a:solidFill>
                  <a:srgbClr val="231F20"/>
                </a:solidFill>
                <a:effectLst/>
                <a:latin typeface="Arial" panose="020B0604020202020204" pitchFamily="34" charset="0"/>
              </a:rPr>
              <a:t>cột</a:t>
            </a:r>
            <a:r>
              <a:rPr lang="en-US" sz="1800" dirty="0">
                <a:solidFill>
                  <a:srgbClr val="231F20"/>
                </a:solidFill>
                <a:effectLst/>
                <a:latin typeface="Arial" panose="020B0604020202020204" pitchFamily="34" charset="0"/>
              </a:rPr>
              <a:t> </a:t>
            </a:r>
            <a:endParaRPr lang="en-US" dirty="0"/>
          </a:p>
          <a:p>
            <a:pPr>
              <a:lnSpc>
                <a:spcPct val="150000"/>
              </a:lnSpc>
            </a:pPr>
            <a:r>
              <a:rPr lang="en-US" sz="1800" dirty="0" err="1">
                <a:solidFill>
                  <a:srgbClr val="ED028C"/>
                </a:solidFill>
                <a:effectLst/>
                <a:latin typeface="Arial" panose="020B0604020202020204" pitchFamily="34" charset="0"/>
              </a:rPr>
              <a:t>Số</a:t>
            </a:r>
            <a:r>
              <a:rPr lang="en-US" sz="1800" dirty="0">
                <a:solidFill>
                  <a:srgbClr val="ED028C"/>
                </a:solidFill>
                <a:effectLst/>
                <a:latin typeface="Arial" panose="020B0604020202020204" pitchFamily="34" charset="0"/>
              </a:rPr>
              <a:t> </a:t>
            </a:r>
            <a:r>
              <a:rPr lang="en-US" sz="1800" dirty="0" err="1">
                <a:solidFill>
                  <a:srgbClr val="ED028C"/>
                </a:solidFill>
                <a:effectLst/>
                <a:latin typeface="Arial" panose="020B0604020202020204" pitchFamily="34" charset="0"/>
              </a:rPr>
              <a:t>tiền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là</a:t>
            </a:r>
            <a:r>
              <a:rPr lang="en-US" sz="1800" dirty="0">
                <a:solidFill>
                  <a:srgbClr val="231F20"/>
                </a:solidFill>
                <a:effectLst/>
                <a:latin typeface="Arial" panose="020B0604020202020204" pitchFamily="34" charset="0"/>
              </a:rPr>
              <a:t> </a:t>
            </a:r>
            <a:r>
              <a:rPr lang="en-US" sz="1800" dirty="0">
                <a:solidFill>
                  <a:srgbClr val="ED028C"/>
                </a:solidFill>
                <a:effectLst/>
                <a:latin typeface="Arial" panose="020B0604020202020204" pitchFamily="34" charset="0"/>
              </a:rPr>
              <a:t>D3:D10</a:t>
            </a:r>
            <a:r>
              <a:rPr lang="en-US" sz="1800" dirty="0">
                <a:solidFill>
                  <a:srgbClr val="231F20"/>
                </a:solidFill>
                <a:effectLst/>
                <a:latin typeface="Arial" panose="020B0604020202020204" pitchFamily="34" charset="0"/>
              </a:rPr>
              <a:t>. Do </a:t>
            </a:r>
            <a:r>
              <a:rPr lang="en-US" sz="1800" dirty="0" err="1">
                <a:solidFill>
                  <a:srgbClr val="231F20"/>
                </a:solidFill>
                <a:effectLst/>
                <a:latin typeface="Arial" panose="020B0604020202020204" pitchFamily="34" charset="0"/>
              </a:rPr>
              <a:t>đó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công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thức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tại</a:t>
            </a:r>
            <a:r>
              <a:rPr lang="en-US" sz="1800" dirty="0">
                <a:solidFill>
                  <a:srgbClr val="231F20"/>
                </a:solidFill>
                <a:effectLst/>
                <a:latin typeface="Arial" panose="020B0604020202020204" pitchFamily="34" charset="0"/>
              </a:rPr>
              <a:t> </a:t>
            </a:r>
            <a:endParaRPr lang="en-US" dirty="0"/>
          </a:p>
          <a:p>
            <a:pPr>
              <a:lnSpc>
                <a:spcPct val="150000"/>
              </a:lnSpc>
            </a:pPr>
            <a:r>
              <a:rPr lang="en-US" sz="1800" dirty="0">
                <a:solidFill>
                  <a:srgbClr val="231F20"/>
                </a:solidFill>
                <a:effectLst/>
                <a:latin typeface="Arial" panose="020B0604020202020204" pitchFamily="34" charset="0"/>
              </a:rPr>
              <a:t>ô </a:t>
            </a:r>
            <a:r>
              <a:rPr lang="en-US" sz="1800" dirty="0">
                <a:solidFill>
                  <a:srgbClr val="ED028C"/>
                </a:solidFill>
                <a:effectLst/>
                <a:latin typeface="Arial" panose="020B0604020202020204" pitchFamily="34" charset="0"/>
              </a:rPr>
              <a:t>H2</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là</a:t>
            </a:r>
            <a:r>
              <a:rPr lang="en-US" sz="1800" dirty="0">
                <a:solidFill>
                  <a:srgbClr val="231F20"/>
                </a:solidFill>
                <a:effectLst/>
                <a:latin typeface="Arial" panose="020B0604020202020204" pitchFamily="34" charset="0"/>
              </a:rPr>
              <a:t> </a:t>
            </a:r>
            <a:r>
              <a:rPr lang="en-US" sz="1800" dirty="0">
                <a:solidFill>
                  <a:srgbClr val="ED028C"/>
                </a:solidFill>
                <a:effectLst/>
                <a:latin typeface="Arial" panose="020B0604020202020204" pitchFamily="34" charset="0"/>
              </a:rPr>
              <a:t>=SUMIF(B3:B10,"Ở",D3:D10)</a:t>
            </a:r>
            <a:r>
              <a:rPr lang="en-US" sz="1800" dirty="0">
                <a:solidFill>
                  <a:srgbClr val="231F20"/>
                </a:solidFill>
                <a:effectLst/>
                <a:latin typeface="Arial" panose="020B0604020202020204" pitchFamily="34" charset="0"/>
              </a:rPr>
              <a:t>. </a:t>
            </a:r>
            <a:endParaRPr lang="en-US" dirty="0"/>
          </a:p>
        </p:txBody>
      </p:sp>
    </p:spTree>
    <p:extLst>
      <p:ext uri="{BB962C8B-B14F-4D97-AF65-F5344CB8AC3E}">
        <p14:creationId xmlns:p14="http://schemas.microsoft.com/office/powerpoint/2010/main" val="1324039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6E6692-F705-4C7C-A764-C09D5B783FBA}"/>
              </a:ext>
            </a:extLst>
          </p:cNvPr>
          <p:cNvSpPr txBox="1"/>
          <p:nvPr/>
        </p:nvSpPr>
        <p:spPr>
          <a:xfrm>
            <a:off x="1045029" y="439506"/>
            <a:ext cx="9962606" cy="1703030"/>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Nhưng vì tên khoản chi </a:t>
            </a:r>
            <a:r>
              <a:rPr lang="vi-VN" sz="1800" dirty="0">
                <a:solidFill>
                  <a:srgbClr val="ED028C"/>
                </a:solidFill>
                <a:effectLst/>
                <a:latin typeface="Arial" panose="020B0604020202020204" pitchFamily="34" charset="0"/>
              </a:rPr>
              <a:t>Ở</a:t>
            </a:r>
            <a:r>
              <a:rPr lang="vi-VN" sz="1800" dirty="0">
                <a:solidFill>
                  <a:srgbClr val="231F20"/>
                </a:solidFill>
                <a:effectLst/>
                <a:latin typeface="Arial" panose="020B0604020202020204" pitchFamily="34" charset="0"/>
              </a:rPr>
              <a:t> đã được lưu ở ô </a:t>
            </a:r>
            <a:r>
              <a:rPr lang="vi-VN" sz="1800" dirty="0">
                <a:solidFill>
                  <a:srgbClr val="ED028C"/>
                </a:solidFill>
                <a:effectLst/>
                <a:latin typeface="Arial" panose="020B0604020202020204" pitchFamily="34" charset="0"/>
              </a:rPr>
              <a:t>F2</a:t>
            </a:r>
            <a:r>
              <a:rPr lang="vi-VN" sz="1800" dirty="0">
                <a:solidFill>
                  <a:srgbClr val="231F20"/>
                </a:solidFill>
                <a:effectLst/>
                <a:latin typeface="Arial" panose="020B0604020202020204" pitchFamily="34" charset="0"/>
              </a:rPr>
              <a:t> nên để dữ liệu đảm bảo chính xác khi sao chép sang các ô khác, điều kiện kiểm tra cần thay đổi thành </a:t>
            </a:r>
            <a:r>
              <a:rPr lang="vi-VN" sz="1800" dirty="0">
                <a:solidFill>
                  <a:srgbClr val="ED028C"/>
                </a:solidFill>
                <a:effectLst/>
                <a:latin typeface="Arial" panose="020B0604020202020204" pitchFamily="34" charset="0"/>
              </a:rPr>
              <a:t>F2</a:t>
            </a:r>
            <a:r>
              <a:rPr lang="vi-VN" sz="1800" dirty="0">
                <a:solidFill>
                  <a:srgbClr val="231F20"/>
                </a:solidFill>
                <a:effectLst/>
                <a:latin typeface="Arial" panose="020B0604020202020204" pitchFamily="34" charset="0"/>
              </a:rPr>
              <a:t> và các địa chỉ trong công thức phải là địa chỉ tuyệt đối. Khi đó, công thức tại ô </a:t>
            </a:r>
            <a:r>
              <a:rPr lang="vi-VN" sz="1800" dirty="0">
                <a:solidFill>
                  <a:srgbClr val="ED028C"/>
                </a:solidFill>
                <a:effectLst/>
                <a:latin typeface="Arial" panose="020B0604020202020204" pitchFamily="34" charset="0"/>
              </a:rPr>
              <a:t>H2</a:t>
            </a:r>
            <a:r>
              <a:rPr lang="vi-VN" sz="1800" dirty="0">
                <a:solidFill>
                  <a:srgbClr val="231F20"/>
                </a:solidFill>
                <a:effectLst/>
                <a:latin typeface="Arial" panose="020B0604020202020204" pitchFamily="34" charset="0"/>
              </a:rPr>
              <a:t> là</a:t>
            </a:r>
            <a:r>
              <a:rPr lang="en-US" sz="1800" dirty="0">
                <a:solidFill>
                  <a:srgbClr val="231F20"/>
                </a:solidFill>
                <a:effectLst/>
                <a:latin typeface="Arial" panose="020B0604020202020204" pitchFamily="34" charset="0"/>
              </a:rPr>
              <a:t> </a:t>
            </a:r>
            <a:r>
              <a:rPr lang="vi-VN" sz="1800" dirty="0">
                <a:solidFill>
                  <a:srgbClr val="ED028C"/>
                </a:solidFill>
                <a:effectLst/>
                <a:latin typeface="Arial" panose="020B0604020202020204" pitchFamily="34" charset="0"/>
              </a:rPr>
              <a:t>=SUMIF($B$3:$B$10,F2,$D$3:$D$10)</a:t>
            </a:r>
            <a:r>
              <a:rPr lang="vi-VN" sz="1800" dirty="0">
                <a:solidFill>
                  <a:srgbClr val="231F20"/>
                </a:solidFill>
                <a:effectLst/>
                <a:latin typeface="Arial" panose="020B0604020202020204" pitchFamily="34" charset="0"/>
              </a:rPr>
              <a:t> như minh hoạ trong Hình 11a.2.</a:t>
            </a:r>
            <a:endParaRPr lang="en-US" dirty="0"/>
          </a:p>
        </p:txBody>
      </p:sp>
      <p:pic>
        <p:nvPicPr>
          <p:cNvPr id="5" name="Picture 4">
            <a:extLst>
              <a:ext uri="{FF2B5EF4-FFF2-40B4-BE49-F238E27FC236}">
                <a16:creationId xmlns:a16="http://schemas.microsoft.com/office/drawing/2014/main" id="{D7E7F638-F7F9-4542-AE1F-6E3282EA5044}"/>
              </a:ext>
            </a:extLst>
          </p:cNvPr>
          <p:cNvPicPr>
            <a:picLocks noChangeAspect="1"/>
          </p:cNvPicPr>
          <p:nvPr/>
        </p:nvPicPr>
        <p:blipFill>
          <a:blip r:embed="rId2"/>
          <a:stretch>
            <a:fillRect/>
          </a:stretch>
        </p:blipFill>
        <p:spPr>
          <a:xfrm>
            <a:off x="1478693" y="2438399"/>
            <a:ext cx="8919341" cy="3241821"/>
          </a:xfrm>
          <a:prstGeom prst="rect">
            <a:avLst/>
          </a:prstGeom>
        </p:spPr>
      </p:pic>
    </p:spTree>
    <p:extLst>
      <p:ext uri="{BB962C8B-B14F-4D97-AF65-F5344CB8AC3E}">
        <p14:creationId xmlns:p14="http://schemas.microsoft.com/office/powerpoint/2010/main" val="2079073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705585" y="522514"/>
            <a:ext cx="673782" cy="722847"/>
          </a:xfrm>
          <a:prstGeom prst="rect">
            <a:avLst/>
          </a:prstGeom>
        </p:spPr>
      </p:pic>
      <p:sp>
        <p:nvSpPr>
          <p:cNvPr id="3" name="Rectangle: Rounded Corners 2">
            <a:extLst>
              <a:ext uri="{FF2B5EF4-FFF2-40B4-BE49-F238E27FC236}">
                <a16:creationId xmlns:a16="http://schemas.microsoft.com/office/drawing/2014/main" id="{98A2C578-A6C3-4917-A8A8-F08A09E74BD9}"/>
              </a:ext>
            </a:extLst>
          </p:cNvPr>
          <p:cNvSpPr/>
          <p:nvPr/>
        </p:nvSpPr>
        <p:spPr>
          <a:xfrm>
            <a:off x="1379367" y="801189"/>
            <a:ext cx="9192839" cy="5425440"/>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6E52A3C-272F-492D-BDB8-24C8B0A180D7}"/>
              </a:ext>
            </a:extLst>
          </p:cNvPr>
          <p:cNvSpPr txBox="1"/>
          <p:nvPr/>
        </p:nvSpPr>
        <p:spPr>
          <a:xfrm>
            <a:off x="1711234" y="940526"/>
            <a:ext cx="8529104" cy="501868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nSpc>
                <a:spcPct val="150000"/>
              </a:lnSpc>
              <a:buFont typeface="Courier New" panose="02070309020205020404" pitchFamily="49" charset="0"/>
              <a:buChar char="o"/>
            </a:pPr>
            <a:r>
              <a:rPr lang="en-US" sz="2400" dirty="0" err="1">
                <a:solidFill>
                  <a:schemeClr val="accent6">
                    <a:lumMod val="75000"/>
                  </a:schemeClr>
                </a:solidFill>
              </a:rPr>
              <a:t>Hàm</a:t>
            </a:r>
            <a:r>
              <a:rPr lang="en-US" sz="2400" dirty="0">
                <a:solidFill>
                  <a:schemeClr val="accent6">
                    <a:lumMod val="75000"/>
                  </a:schemeClr>
                </a:solidFill>
              </a:rPr>
              <a:t> SUMIF </a:t>
            </a:r>
            <a:r>
              <a:rPr lang="en-US" sz="2400" dirty="0" err="1">
                <a:solidFill>
                  <a:schemeClr val="accent6">
                    <a:lumMod val="75000"/>
                  </a:schemeClr>
                </a:solidFill>
              </a:rPr>
              <a:t>tính</a:t>
            </a:r>
            <a:r>
              <a:rPr lang="en-US" sz="2400" dirty="0">
                <a:solidFill>
                  <a:schemeClr val="accent6">
                    <a:lumMod val="75000"/>
                  </a:schemeClr>
                </a:solidFill>
              </a:rPr>
              <a:t> </a:t>
            </a:r>
            <a:r>
              <a:rPr lang="en-US" sz="2400" dirty="0" err="1">
                <a:solidFill>
                  <a:schemeClr val="accent6">
                    <a:lumMod val="75000"/>
                  </a:schemeClr>
                </a:solidFill>
              </a:rPr>
              <a:t>tổng</a:t>
            </a:r>
            <a:r>
              <a:rPr lang="en-US" sz="2400" dirty="0">
                <a:solidFill>
                  <a:schemeClr val="accent6">
                    <a:lumMod val="75000"/>
                  </a:schemeClr>
                </a:solidFill>
              </a:rPr>
              <a:t> </a:t>
            </a:r>
            <a:r>
              <a:rPr lang="en-US" sz="2400" dirty="0" err="1">
                <a:solidFill>
                  <a:schemeClr val="accent6">
                    <a:lumMod val="75000"/>
                  </a:schemeClr>
                </a:solidFill>
              </a:rPr>
              <a:t>giá</a:t>
            </a:r>
            <a:r>
              <a:rPr lang="en-US" sz="2400" dirty="0">
                <a:solidFill>
                  <a:schemeClr val="accent6">
                    <a:lumMod val="75000"/>
                  </a:schemeClr>
                </a:solidFill>
              </a:rPr>
              <a:t> </a:t>
            </a:r>
            <a:r>
              <a:rPr lang="en-US" sz="2400" dirty="0" err="1">
                <a:solidFill>
                  <a:schemeClr val="accent6">
                    <a:lumMod val="75000"/>
                  </a:schemeClr>
                </a:solidFill>
              </a:rPr>
              <a:t>trị</a:t>
            </a:r>
            <a:r>
              <a:rPr lang="en-US" sz="2400" dirty="0">
                <a:solidFill>
                  <a:schemeClr val="accent6">
                    <a:lumMod val="75000"/>
                  </a:schemeClr>
                </a:solidFill>
              </a:rPr>
              <a:t> </a:t>
            </a:r>
            <a:r>
              <a:rPr lang="en-US" sz="2400" dirty="0" err="1">
                <a:solidFill>
                  <a:schemeClr val="accent6">
                    <a:lumMod val="75000"/>
                  </a:schemeClr>
                </a:solidFill>
              </a:rPr>
              <a:t>của</a:t>
            </a:r>
            <a:r>
              <a:rPr lang="en-US" sz="2400" dirty="0">
                <a:solidFill>
                  <a:schemeClr val="accent6">
                    <a:lumMod val="75000"/>
                  </a:schemeClr>
                </a:solidFill>
              </a:rPr>
              <a:t> </a:t>
            </a:r>
            <a:r>
              <a:rPr lang="en-US" sz="2400" dirty="0" err="1">
                <a:solidFill>
                  <a:schemeClr val="accent6">
                    <a:lumMod val="75000"/>
                  </a:schemeClr>
                </a:solidFill>
              </a:rPr>
              <a:t>những</a:t>
            </a:r>
            <a:r>
              <a:rPr lang="en-US" sz="2400" dirty="0">
                <a:solidFill>
                  <a:schemeClr val="accent6">
                    <a:lumMod val="75000"/>
                  </a:schemeClr>
                </a:solidFill>
              </a:rPr>
              <a:t> ô </a:t>
            </a:r>
            <a:r>
              <a:rPr lang="en-US" sz="2400" dirty="0" err="1">
                <a:solidFill>
                  <a:schemeClr val="accent6">
                    <a:lumMod val="75000"/>
                  </a:schemeClr>
                </a:solidFill>
              </a:rPr>
              <a:t>thoả</a:t>
            </a:r>
            <a:r>
              <a:rPr lang="en-US" sz="2400" dirty="0">
                <a:solidFill>
                  <a:schemeClr val="accent6">
                    <a:lumMod val="75000"/>
                  </a:schemeClr>
                </a:solidFill>
              </a:rPr>
              <a:t> </a:t>
            </a:r>
            <a:r>
              <a:rPr lang="en-US" sz="2400" dirty="0" err="1">
                <a:solidFill>
                  <a:schemeClr val="accent6">
                    <a:lumMod val="75000"/>
                  </a:schemeClr>
                </a:solidFill>
              </a:rPr>
              <a:t>mãn</a:t>
            </a:r>
            <a:r>
              <a:rPr lang="en-US" sz="2400" dirty="0">
                <a:solidFill>
                  <a:schemeClr val="accent6">
                    <a:lumMod val="75000"/>
                  </a:schemeClr>
                </a:solidFill>
              </a:rPr>
              <a:t> </a:t>
            </a:r>
            <a:r>
              <a:rPr lang="en-US" sz="2400" dirty="0" err="1">
                <a:solidFill>
                  <a:schemeClr val="accent6">
                    <a:lumMod val="75000"/>
                  </a:schemeClr>
                </a:solidFill>
              </a:rPr>
              <a:t>một</a:t>
            </a:r>
            <a:r>
              <a:rPr lang="en-US" sz="2400" dirty="0">
                <a:solidFill>
                  <a:schemeClr val="accent6">
                    <a:lumMod val="75000"/>
                  </a:schemeClr>
                </a:solidFill>
              </a:rPr>
              <a:t> </a:t>
            </a:r>
            <a:r>
              <a:rPr lang="en-US" sz="2400" dirty="0" err="1">
                <a:solidFill>
                  <a:schemeClr val="accent6">
                    <a:lumMod val="75000"/>
                  </a:schemeClr>
                </a:solidFill>
              </a:rPr>
              <a:t>điều</a:t>
            </a:r>
            <a:r>
              <a:rPr lang="en-US" sz="2400" dirty="0">
                <a:solidFill>
                  <a:schemeClr val="accent6">
                    <a:lumMod val="75000"/>
                  </a:schemeClr>
                </a:solidFill>
              </a:rPr>
              <a:t> </a:t>
            </a:r>
            <a:r>
              <a:rPr lang="en-US" sz="2400" dirty="0" err="1">
                <a:solidFill>
                  <a:schemeClr val="accent6">
                    <a:lumMod val="75000"/>
                  </a:schemeClr>
                </a:solidFill>
              </a:rPr>
              <a:t>kiện</a:t>
            </a:r>
            <a:r>
              <a:rPr lang="en-US" sz="2400" dirty="0">
                <a:solidFill>
                  <a:schemeClr val="accent6">
                    <a:lumMod val="75000"/>
                  </a:schemeClr>
                </a:solidFill>
              </a:rPr>
              <a:t> </a:t>
            </a:r>
            <a:r>
              <a:rPr lang="en-US" sz="2400" dirty="0" err="1">
                <a:solidFill>
                  <a:schemeClr val="accent6">
                    <a:lumMod val="75000"/>
                  </a:schemeClr>
                </a:solidFill>
              </a:rPr>
              <a:t>nào</a:t>
            </a:r>
            <a:r>
              <a:rPr lang="en-US" sz="2400" dirty="0">
                <a:solidFill>
                  <a:schemeClr val="accent6">
                    <a:lumMod val="75000"/>
                  </a:schemeClr>
                </a:solidFill>
              </a:rPr>
              <a:t> </a:t>
            </a:r>
            <a:r>
              <a:rPr lang="en-US" sz="2400" dirty="0" err="1">
                <a:solidFill>
                  <a:schemeClr val="accent6">
                    <a:lumMod val="75000"/>
                  </a:schemeClr>
                </a:solidFill>
              </a:rPr>
              <a:t>đó</a:t>
            </a:r>
            <a:r>
              <a:rPr lang="en-US" sz="2400" dirty="0">
                <a:solidFill>
                  <a:schemeClr val="accent6">
                    <a:lumMod val="75000"/>
                  </a:schemeClr>
                </a:solidFill>
              </a:rPr>
              <a:t>. </a:t>
            </a:r>
            <a:endParaRPr lang="en-US" sz="3200" dirty="0">
              <a:solidFill>
                <a:schemeClr val="accent6">
                  <a:lumMod val="75000"/>
                </a:schemeClr>
              </a:solidFill>
            </a:endParaRPr>
          </a:p>
          <a:p>
            <a:pPr marL="342900" indent="-342900">
              <a:lnSpc>
                <a:spcPct val="150000"/>
              </a:lnSpc>
              <a:buFont typeface="Courier New" panose="02070309020205020404" pitchFamily="49" charset="0"/>
              <a:buChar char="o"/>
            </a:pPr>
            <a:r>
              <a:rPr lang="en-US" sz="2400" dirty="0" err="1">
                <a:solidFill>
                  <a:schemeClr val="accent6">
                    <a:lumMod val="75000"/>
                  </a:schemeClr>
                </a:solidFill>
              </a:rPr>
              <a:t>Công</a:t>
            </a:r>
            <a:r>
              <a:rPr lang="en-US" sz="2400" dirty="0">
                <a:solidFill>
                  <a:schemeClr val="accent6">
                    <a:lumMod val="75000"/>
                  </a:schemeClr>
                </a:solidFill>
              </a:rPr>
              <a:t> </a:t>
            </a:r>
            <a:r>
              <a:rPr lang="en-US" sz="2400" dirty="0" err="1">
                <a:solidFill>
                  <a:schemeClr val="accent6">
                    <a:lumMod val="75000"/>
                  </a:schemeClr>
                </a:solidFill>
              </a:rPr>
              <a:t>thức</a:t>
            </a:r>
            <a:r>
              <a:rPr lang="en-US" sz="2400" dirty="0">
                <a:solidFill>
                  <a:schemeClr val="accent6">
                    <a:lumMod val="75000"/>
                  </a:schemeClr>
                </a:solidFill>
              </a:rPr>
              <a:t>: </a:t>
            </a:r>
            <a:r>
              <a:rPr lang="en-US" sz="2400" b="1" dirty="0">
                <a:solidFill>
                  <a:schemeClr val="accent6">
                    <a:lumMod val="75000"/>
                  </a:schemeClr>
                </a:solidFill>
              </a:rPr>
              <a:t>= SUMIF(range, criteria, [</a:t>
            </a:r>
            <a:r>
              <a:rPr lang="en-US" sz="2400" b="1" dirty="0" err="1">
                <a:solidFill>
                  <a:schemeClr val="accent6">
                    <a:lumMod val="75000"/>
                  </a:schemeClr>
                </a:solidFill>
              </a:rPr>
              <a:t>sum_range</a:t>
            </a:r>
            <a:r>
              <a:rPr lang="en-US" sz="2400" b="1" dirty="0">
                <a:solidFill>
                  <a:schemeClr val="accent6">
                    <a:lumMod val="75000"/>
                  </a:schemeClr>
                </a:solidFill>
              </a:rPr>
              <a:t>]) </a:t>
            </a:r>
            <a:endParaRPr lang="en-US" sz="3200" dirty="0">
              <a:solidFill>
                <a:schemeClr val="accent6">
                  <a:lumMod val="75000"/>
                </a:schemeClr>
              </a:solidFill>
            </a:endParaRPr>
          </a:p>
          <a:p>
            <a:pPr>
              <a:lnSpc>
                <a:spcPct val="150000"/>
              </a:lnSpc>
            </a:pPr>
            <a:r>
              <a:rPr lang="en-US" sz="2400" dirty="0">
                <a:solidFill>
                  <a:schemeClr val="accent6">
                    <a:lumMod val="75000"/>
                  </a:schemeClr>
                </a:solidFill>
              </a:rPr>
              <a:t>– </a:t>
            </a:r>
            <a:r>
              <a:rPr lang="en-US" sz="2400" b="1" dirty="0">
                <a:solidFill>
                  <a:schemeClr val="accent6">
                    <a:lumMod val="75000"/>
                  </a:schemeClr>
                </a:solidFill>
              </a:rPr>
              <a:t>range:</a:t>
            </a:r>
            <a:r>
              <a:rPr lang="en-US" sz="2400" dirty="0">
                <a:solidFill>
                  <a:schemeClr val="accent6">
                    <a:lumMod val="75000"/>
                  </a:schemeClr>
                </a:solidFill>
              </a:rPr>
              <a:t> </a:t>
            </a:r>
            <a:r>
              <a:rPr lang="en-US" sz="2400" dirty="0" err="1">
                <a:solidFill>
                  <a:schemeClr val="accent6">
                    <a:lumMod val="75000"/>
                  </a:schemeClr>
                </a:solidFill>
              </a:rPr>
              <a:t>phạm</a:t>
            </a:r>
            <a:r>
              <a:rPr lang="en-US" sz="2400" dirty="0">
                <a:solidFill>
                  <a:schemeClr val="accent6">
                    <a:lumMod val="75000"/>
                  </a:schemeClr>
                </a:solidFill>
              </a:rPr>
              <a:t> vi </a:t>
            </a:r>
            <a:r>
              <a:rPr lang="en-US" sz="2400" dirty="0" err="1">
                <a:solidFill>
                  <a:schemeClr val="accent6">
                    <a:lumMod val="75000"/>
                  </a:schemeClr>
                </a:solidFill>
              </a:rPr>
              <a:t>chứa</a:t>
            </a:r>
            <a:r>
              <a:rPr lang="en-US" sz="2400" dirty="0">
                <a:solidFill>
                  <a:schemeClr val="accent6">
                    <a:lumMod val="75000"/>
                  </a:schemeClr>
                </a:solidFill>
              </a:rPr>
              <a:t> </a:t>
            </a:r>
            <a:r>
              <a:rPr lang="en-US" sz="2400" dirty="0" err="1">
                <a:solidFill>
                  <a:schemeClr val="accent6">
                    <a:lumMod val="75000"/>
                  </a:schemeClr>
                </a:solidFill>
              </a:rPr>
              <a:t>các</a:t>
            </a:r>
            <a:r>
              <a:rPr lang="en-US" sz="2400" dirty="0">
                <a:solidFill>
                  <a:schemeClr val="accent6">
                    <a:lumMod val="75000"/>
                  </a:schemeClr>
                </a:solidFill>
              </a:rPr>
              <a:t> </a:t>
            </a:r>
            <a:r>
              <a:rPr lang="en-US" sz="2400" dirty="0" err="1">
                <a:solidFill>
                  <a:schemeClr val="accent6">
                    <a:lumMod val="75000"/>
                  </a:schemeClr>
                </a:solidFill>
              </a:rPr>
              <a:t>giá</a:t>
            </a:r>
            <a:r>
              <a:rPr lang="en-US" sz="2400" dirty="0">
                <a:solidFill>
                  <a:schemeClr val="accent6">
                    <a:lumMod val="75000"/>
                  </a:schemeClr>
                </a:solidFill>
              </a:rPr>
              <a:t> </a:t>
            </a:r>
            <a:r>
              <a:rPr lang="en-US" sz="2400" dirty="0" err="1">
                <a:solidFill>
                  <a:schemeClr val="accent6">
                    <a:lumMod val="75000"/>
                  </a:schemeClr>
                </a:solidFill>
              </a:rPr>
              <a:t>trị</a:t>
            </a:r>
            <a:r>
              <a:rPr lang="en-US" sz="2400" dirty="0">
                <a:solidFill>
                  <a:schemeClr val="accent6">
                    <a:lumMod val="75000"/>
                  </a:schemeClr>
                </a:solidFill>
              </a:rPr>
              <a:t> </a:t>
            </a:r>
            <a:r>
              <a:rPr lang="en-US" sz="2400" dirty="0" err="1">
                <a:solidFill>
                  <a:schemeClr val="accent6">
                    <a:lumMod val="75000"/>
                  </a:schemeClr>
                </a:solidFill>
              </a:rPr>
              <a:t>cần</a:t>
            </a:r>
            <a:r>
              <a:rPr lang="en-US" sz="2400" dirty="0">
                <a:solidFill>
                  <a:schemeClr val="accent6">
                    <a:lumMod val="75000"/>
                  </a:schemeClr>
                </a:solidFill>
              </a:rPr>
              <a:t> </a:t>
            </a:r>
            <a:r>
              <a:rPr lang="en-US" sz="2400" dirty="0" err="1">
                <a:solidFill>
                  <a:schemeClr val="accent6">
                    <a:lumMod val="75000"/>
                  </a:schemeClr>
                </a:solidFill>
              </a:rPr>
              <a:t>kiểm</a:t>
            </a:r>
            <a:r>
              <a:rPr lang="en-US" sz="2400" dirty="0">
                <a:solidFill>
                  <a:schemeClr val="accent6">
                    <a:lumMod val="75000"/>
                  </a:schemeClr>
                </a:solidFill>
              </a:rPr>
              <a:t> </a:t>
            </a:r>
            <a:r>
              <a:rPr lang="en-US" sz="2400" dirty="0" err="1">
                <a:solidFill>
                  <a:schemeClr val="accent6">
                    <a:lumMod val="75000"/>
                  </a:schemeClr>
                </a:solidFill>
              </a:rPr>
              <a:t>tra</a:t>
            </a:r>
            <a:r>
              <a:rPr lang="en-US" sz="2400" dirty="0">
                <a:solidFill>
                  <a:schemeClr val="accent6">
                    <a:lumMod val="75000"/>
                  </a:schemeClr>
                </a:solidFill>
              </a:rPr>
              <a:t> </a:t>
            </a:r>
            <a:r>
              <a:rPr lang="en-US" sz="2400" dirty="0" err="1">
                <a:solidFill>
                  <a:schemeClr val="accent6">
                    <a:lumMod val="75000"/>
                  </a:schemeClr>
                </a:solidFill>
              </a:rPr>
              <a:t>hoặc</a:t>
            </a:r>
            <a:r>
              <a:rPr lang="en-US" sz="2400" dirty="0">
                <a:solidFill>
                  <a:schemeClr val="accent6">
                    <a:lumMod val="75000"/>
                  </a:schemeClr>
                </a:solidFill>
              </a:rPr>
              <a:t> </a:t>
            </a:r>
            <a:r>
              <a:rPr lang="en-US" sz="2400" dirty="0" err="1">
                <a:solidFill>
                  <a:schemeClr val="accent6">
                    <a:lumMod val="75000"/>
                  </a:schemeClr>
                </a:solidFill>
              </a:rPr>
              <a:t>tính</a:t>
            </a:r>
            <a:r>
              <a:rPr lang="en-US" sz="2400" dirty="0">
                <a:solidFill>
                  <a:schemeClr val="accent6">
                    <a:lumMod val="75000"/>
                  </a:schemeClr>
                </a:solidFill>
              </a:rPr>
              <a:t> </a:t>
            </a:r>
            <a:r>
              <a:rPr lang="en-US" sz="2400" dirty="0" err="1">
                <a:solidFill>
                  <a:schemeClr val="accent6">
                    <a:lumMod val="75000"/>
                  </a:schemeClr>
                </a:solidFill>
              </a:rPr>
              <a:t>tổng</a:t>
            </a:r>
            <a:r>
              <a:rPr lang="en-US" sz="2400" dirty="0">
                <a:solidFill>
                  <a:schemeClr val="accent6">
                    <a:lumMod val="75000"/>
                  </a:schemeClr>
                </a:solidFill>
              </a:rPr>
              <a:t> </a:t>
            </a:r>
            <a:r>
              <a:rPr lang="en-US" sz="2400" dirty="0" err="1">
                <a:solidFill>
                  <a:schemeClr val="accent6">
                    <a:lumMod val="75000"/>
                  </a:schemeClr>
                </a:solidFill>
              </a:rPr>
              <a:t>các</a:t>
            </a:r>
            <a:r>
              <a:rPr lang="en-US" sz="2400" dirty="0">
                <a:solidFill>
                  <a:schemeClr val="accent6">
                    <a:lumMod val="75000"/>
                  </a:schemeClr>
                </a:solidFill>
              </a:rPr>
              <a:t> </a:t>
            </a:r>
            <a:r>
              <a:rPr lang="en-US" sz="2400" dirty="0" err="1">
                <a:solidFill>
                  <a:schemeClr val="accent6">
                    <a:lumMod val="75000"/>
                  </a:schemeClr>
                </a:solidFill>
              </a:rPr>
              <a:t>giá</a:t>
            </a:r>
            <a:r>
              <a:rPr lang="en-US" sz="2400" dirty="0">
                <a:solidFill>
                  <a:schemeClr val="accent6">
                    <a:lumMod val="75000"/>
                  </a:schemeClr>
                </a:solidFill>
              </a:rPr>
              <a:t> </a:t>
            </a:r>
            <a:r>
              <a:rPr lang="en-US" sz="2400" dirty="0" err="1">
                <a:solidFill>
                  <a:schemeClr val="accent6">
                    <a:lumMod val="75000"/>
                  </a:schemeClr>
                </a:solidFill>
              </a:rPr>
              <a:t>trị</a:t>
            </a:r>
            <a:r>
              <a:rPr lang="en-US" sz="2400" dirty="0">
                <a:solidFill>
                  <a:schemeClr val="accent6">
                    <a:lumMod val="75000"/>
                  </a:schemeClr>
                </a:solidFill>
              </a:rPr>
              <a:t> </a:t>
            </a:r>
            <a:r>
              <a:rPr lang="en-US" sz="2400" dirty="0" err="1">
                <a:solidFill>
                  <a:schemeClr val="accent6">
                    <a:lumMod val="75000"/>
                  </a:schemeClr>
                </a:solidFill>
              </a:rPr>
              <a:t>nếu</a:t>
            </a:r>
            <a:r>
              <a:rPr lang="en-US" sz="2400" dirty="0">
                <a:solidFill>
                  <a:schemeClr val="accent6">
                    <a:lumMod val="75000"/>
                  </a:schemeClr>
                </a:solidFill>
              </a:rPr>
              <a:t> </a:t>
            </a:r>
            <a:r>
              <a:rPr lang="en-US" sz="2400" dirty="0" err="1">
                <a:solidFill>
                  <a:schemeClr val="accent6">
                    <a:lumMod val="75000"/>
                  </a:schemeClr>
                </a:solidFill>
              </a:rPr>
              <a:t>không</a:t>
            </a:r>
            <a:r>
              <a:rPr lang="en-US" sz="2400" dirty="0">
                <a:solidFill>
                  <a:schemeClr val="accent6">
                    <a:lumMod val="75000"/>
                  </a:schemeClr>
                </a:solidFill>
              </a:rPr>
              <a:t> </a:t>
            </a:r>
            <a:r>
              <a:rPr lang="en-US" sz="2400" dirty="0" err="1">
                <a:solidFill>
                  <a:schemeClr val="accent6">
                    <a:lumMod val="75000"/>
                  </a:schemeClr>
                </a:solidFill>
              </a:rPr>
              <a:t>có</a:t>
            </a:r>
            <a:r>
              <a:rPr lang="en-US" sz="2400" dirty="0">
                <a:solidFill>
                  <a:schemeClr val="accent6">
                    <a:lumMod val="75000"/>
                  </a:schemeClr>
                </a:solidFill>
              </a:rPr>
              <a:t> </a:t>
            </a:r>
            <a:r>
              <a:rPr lang="en-US" sz="2400" dirty="0" err="1">
                <a:solidFill>
                  <a:schemeClr val="accent6">
                    <a:lumMod val="75000"/>
                  </a:schemeClr>
                </a:solidFill>
              </a:rPr>
              <a:t>tham</a:t>
            </a:r>
            <a:r>
              <a:rPr lang="en-US" sz="2400" dirty="0">
                <a:solidFill>
                  <a:schemeClr val="accent6">
                    <a:lumMod val="75000"/>
                  </a:schemeClr>
                </a:solidFill>
              </a:rPr>
              <a:t> </a:t>
            </a:r>
            <a:r>
              <a:rPr lang="en-US" sz="2400" dirty="0" err="1">
                <a:solidFill>
                  <a:schemeClr val="accent6">
                    <a:lumMod val="75000"/>
                  </a:schemeClr>
                </a:solidFill>
              </a:rPr>
              <a:t>số</a:t>
            </a:r>
            <a:r>
              <a:rPr lang="en-US" sz="2400" dirty="0">
                <a:solidFill>
                  <a:schemeClr val="accent6">
                    <a:lumMod val="75000"/>
                  </a:schemeClr>
                </a:solidFill>
              </a:rPr>
              <a:t> </a:t>
            </a:r>
            <a:r>
              <a:rPr lang="en-US" sz="2400" b="1" dirty="0" err="1">
                <a:solidFill>
                  <a:schemeClr val="accent6">
                    <a:lumMod val="75000"/>
                  </a:schemeClr>
                </a:solidFill>
              </a:rPr>
              <a:t>sum_range</a:t>
            </a:r>
            <a:r>
              <a:rPr lang="en-US" sz="2400" dirty="0">
                <a:solidFill>
                  <a:schemeClr val="accent6">
                    <a:lumMod val="75000"/>
                  </a:schemeClr>
                </a:solidFill>
              </a:rPr>
              <a:t>. </a:t>
            </a:r>
            <a:endParaRPr lang="en-US" sz="3200" dirty="0">
              <a:solidFill>
                <a:schemeClr val="accent6">
                  <a:lumMod val="75000"/>
                </a:schemeClr>
              </a:solidFill>
            </a:endParaRPr>
          </a:p>
          <a:p>
            <a:pPr>
              <a:lnSpc>
                <a:spcPct val="150000"/>
              </a:lnSpc>
            </a:pPr>
            <a:r>
              <a:rPr lang="en-US" sz="2400" dirty="0">
                <a:solidFill>
                  <a:schemeClr val="accent6">
                    <a:lumMod val="75000"/>
                  </a:schemeClr>
                </a:solidFill>
              </a:rPr>
              <a:t>– </a:t>
            </a:r>
            <a:r>
              <a:rPr lang="en-US" sz="2400" b="1" dirty="0">
                <a:solidFill>
                  <a:schemeClr val="accent6">
                    <a:lumMod val="75000"/>
                  </a:schemeClr>
                </a:solidFill>
              </a:rPr>
              <a:t>criteria:</a:t>
            </a:r>
            <a:r>
              <a:rPr lang="en-US" sz="2400" dirty="0">
                <a:solidFill>
                  <a:schemeClr val="accent6">
                    <a:lumMod val="75000"/>
                  </a:schemeClr>
                </a:solidFill>
              </a:rPr>
              <a:t> </a:t>
            </a:r>
            <a:r>
              <a:rPr lang="en-US" sz="2400" dirty="0" err="1">
                <a:solidFill>
                  <a:schemeClr val="accent6">
                    <a:lumMod val="75000"/>
                  </a:schemeClr>
                </a:solidFill>
              </a:rPr>
              <a:t>điều</a:t>
            </a:r>
            <a:r>
              <a:rPr lang="en-US" sz="2400" dirty="0">
                <a:solidFill>
                  <a:schemeClr val="accent6">
                    <a:lumMod val="75000"/>
                  </a:schemeClr>
                </a:solidFill>
              </a:rPr>
              <a:t> </a:t>
            </a:r>
            <a:r>
              <a:rPr lang="en-US" sz="2400" dirty="0" err="1">
                <a:solidFill>
                  <a:schemeClr val="accent6">
                    <a:lumMod val="75000"/>
                  </a:schemeClr>
                </a:solidFill>
              </a:rPr>
              <a:t>kiện</a:t>
            </a:r>
            <a:r>
              <a:rPr lang="en-US" sz="2400" dirty="0">
                <a:solidFill>
                  <a:schemeClr val="accent6">
                    <a:lumMod val="75000"/>
                  </a:schemeClr>
                </a:solidFill>
              </a:rPr>
              <a:t> </a:t>
            </a:r>
            <a:r>
              <a:rPr lang="en-US" sz="2400" dirty="0" err="1">
                <a:solidFill>
                  <a:schemeClr val="accent6">
                    <a:lumMod val="75000"/>
                  </a:schemeClr>
                </a:solidFill>
              </a:rPr>
              <a:t>kiểm</a:t>
            </a:r>
            <a:r>
              <a:rPr lang="en-US" sz="2400" dirty="0">
                <a:solidFill>
                  <a:schemeClr val="accent6">
                    <a:lumMod val="75000"/>
                  </a:schemeClr>
                </a:solidFill>
              </a:rPr>
              <a:t> </a:t>
            </a:r>
            <a:r>
              <a:rPr lang="en-US" sz="2400" dirty="0" err="1">
                <a:solidFill>
                  <a:schemeClr val="accent6">
                    <a:lumMod val="75000"/>
                  </a:schemeClr>
                </a:solidFill>
              </a:rPr>
              <a:t>tra</a:t>
            </a:r>
            <a:r>
              <a:rPr lang="en-US" sz="2400" dirty="0">
                <a:solidFill>
                  <a:schemeClr val="accent6">
                    <a:lumMod val="75000"/>
                  </a:schemeClr>
                </a:solidFill>
              </a:rPr>
              <a:t>. </a:t>
            </a:r>
            <a:endParaRPr lang="en-US" sz="3200" dirty="0">
              <a:solidFill>
                <a:schemeClr val="accent6">
                  <a:lumMod val="75000"/>
                </a:schemeClr>
              </a:solidFill>
            </a:endParaRPr>
          </a:p>
          <a:p>
            <a:pPr>
              <a:lnSpc>
                <a:spcPct val="150000"/>
              </a:lnSpc>
            </a:pPr>
            <a:r>
              <a:rPr lang="en-US" sz="2400" dirty="0">
                <a:solidFill>
                  <a:schemeClr val="accent6">
                    <a:lumMod val="75000"/>
                  </a:schemeClr>
                </a:solidFill>
              </a:rPr>
              <a:t>– </a:t>
            </a:r>
            <a:r>
              <a:rPr lang="en-US" sz="2400" b="1" dirty="0" err="1">
                <a:solidFill>
                  <a:schemeClr val="accent6">
                    <a:lumMod val="75000"/>
                  </a:schemeClr>
                </a:solidFill>
              </a:rPr>
              <a:t>sum_range</a:t>
            </a:r>
            <a:r>
              <a:rPr lang="en-US" sz="2400" dirty="0">
                <a:solidFill>
                  <a:schemeClr val="accent6">
                    <a:lumMod val="75000"/>
                  </a:schemeClr>
                </a:solidFill>
              </a:rPr>
              <a:t> (</a:t>
            </a:r>
            <a:r>
              <a:rPr lang="en-US" sz="2400" dirty="0" err="1">
                <a:solidFill>
                  <a:schemeClr val="accent6">
                    <a:lumMod val="75000"/>
                  </a:schemeClr>
                </a:solidFill>
              </a:rPr>
              <a:t>tuỳ</a:t>
            </a:r>
            <a:r>
              <a:rPr lang="en-US" sz="2400" dirty="0">
                <a:solidFill>
                  <a:schemeClr val="accent6">
                    <a:lumMod val="75000"/>
                  </a:schemeClr>
                </a:solidFill>
              </a:rPr>
              <a:t> </a:t>
            </a:r>
            <a:r>
              <a:rPr lang="en-US" sz="2400" dirty="0" err="1">
                <a:solidFill>
                  <a:schemeClr val="accent6">
                    <a:lumMod val="75000"/>
                  </a:schemeClr>
                </a:solidFill>
              </a:rPr>
              <a:t>chọn</a:t>
            </a:r>
            <a:r>
              <a:rPr lang="en-US" sz="2400" dirty="0">
                <a:solidFill>
                  <a:schemeClr val="accent6">
                    <a:lumMod val="75000"/>
                  </a:schemeClr>
                </a:solidFill>
              </a:rPr>
              <a:t>): </a:t>
            </a:r>
            <a:r>
              <a:rPr lang="en-US" sz="2400" dirty="0" err="1">
                <a:solidFill>
                  <a:schemeClr val="accent6">
                    <a:lumMod val="75000"/>
                  </a:schemeClr>
                </a:solidFill>
              </a:rPr>
              <a:t>phạm</a:t>
            </a:r>
            <a:r>
              <a:rPr lang="en-US" sz="2400" dirty="0">
                <a:solidFill>
                  <a:schemeClr val="accent6">
                    <a:lumMod val="75000"/>
                  </a:schemeClr>
                </a:solidFill>
              </a:rPr>
              <a:t> vi </a:t>
            </a:r>
            <a:r>
              <a:rPr lang="en-US" sz="2400" dirty="0" err="1">
                <a:solidFill>
                  <a:schemeClr val="accent6">
                    <a:lumMod val="75000"/>
                  </a:schemeClr>
                </a:solidFill>
              </a:rPr>
              <a:t>chứa</a:t>
            </a:r>
            <a:r>
              <a:rPr lang="en-US" sz="2400" dirty="0">
                <a:solidFill>
                  <a:schemeClr val="accent6">
                    <a:lumMod val="75000"/>
                  </a:schemeClr>
                </a:solidFill>
              </a:rPr>
              <a:t> </a:t>
            </a:r>
            <a:r>
              <a:rPr lang="en-US" sz="2400" dirty="0" err="1">
                <a:solidFill>
                  <a:schemeClr val="accent6">
                    <a:lumMod val="75000"/>
                  </a:schemeClr>
                </a:solidFill>
              </a:rPr>
              <a:t>các</a:t>
            </a:r>
            <a:r>
              <a:rPr lang="en-US" sz="2400" dirty="0">
                <a:solidFill>
                  <a:schemeClr val="accent6">
                    <a:lumMod val="75000"/>
                  </a:schemeClr>
                </a:solidFill>
              </a:rPr>
              <a:t> </a:t>
            </a:r>
            <a:r>
              <a:rPr lang="en-US" sz="2400" dirty="0" err="1">
                <a:solidFill>
                  <a:schemeClr val="accent6">
                    <a:lumMod val="75000"/>
                  </a:schemeClr>
                </a:solidFill>
              </a:rPr>
              <a:t>giá</a:t>
            </a:r>
            <a:r>
              <a:rPr lang="en-US" sz="2400" dirty="0">
                <a:solidFill>
                  <a:schemeClr val="accent6">
                    <a:lumMod val="75000"/>
                  </a:schemeClr>
                </a:solidFill>
              </a:rPr>
              <a:t> </a:t>
            </a:r>
            <a:r>
              <a:rPr lang="en-US" sz="2400" dirty="0" err="1">
                <a:solidFill>
                  <a:schemeClr val="accent6">
                    <a:lumMod val="75000"/>
                  </a:schemeClr>
                </a:solidFill>
              </a:rPr>
              <a:t>trị</a:t>
            </a:r>
            <a:r>
              <a:rPr lang="en-US" sz="2400" dirty="0">
                <a:solidFill>
                  <a:schemeClr val="accent6">
                    <a:lumMod val="75000"/>
                  </a:schemeClr>
                </a:solidFill>
              </a:rPr>
              <a:t> </a:t>
            </a:r>
            <a:r>
              <a:rPr lang="en-US" sz="2400" dirty="0" err="1">
                <a:solidFill>
                  <a:schemeClr val="accent6">
                    <a:lumMod val="75000"/>
                  </a:schemeClr>
                </a:solidFill>
              </a:rPr>
              <a:t>cần</a:t>
            </a:r>
            <a:r>
              <a:rPr lang="en-US" sz="2400" dirty="0">
                <a:solidFill>
                  <a:schemeClr val="accent6">
                    <a:lumMod val="75000"/>
                  </a:schemeClr>
                </a:solidFill>
              </a:rPr>
              <a:t> </a:t>
            </a:r>
            <a:r>
              <a:rPr lang="en-US" sz="2400" dirty="0" err="1">
                <a:solidFill>
                  <a:schemeClr val="accent6">
                    <a:lumMod val="75000"/>
                  </a:schemeClr>
                </a:solidFill>
              </a:rPr>
              <a:t>tính</a:t>
            </a:r>
            <a:r>
              <a:rPr lang="en-US" sz="2400" dirty="0">
                <a:solidFill>
                  <a:schemeClr val="accent6">
                    <a:lumMod val="75000"/>
                  </a:schemeClr>
                </a:solidFill>
              </a:rPr>
              <a:t> </a:t>
            </a:r>
            <a:r>
              <a:rPr lang="en-US" sz="2400" dirty="0" err="1">
                <a:solidFill>
                  <a:schemeClr val="accent6">
                    <a:lumMod val="75000"/>
                  </a:schemeClr>
                </a:solidFill>
              </a:rPr>
              <a:t>tổng</a:t>
            </a:r>
            <a:r>
              <a:rPr lang="en-US" sz="2400" dirty="0">
                <a:solidFill>
                  <a:schemeClr val="accent6">
                    <a:lumMod val="75000"/>
                  </a:schemeClr>
                </a:solidFill>
              </a:rPr>
              <a:t>, </a:t>
            </a:r>
            <a:r>
              <a:rPr lang="en-US" sz="2400" dirty="0" err="1">
                <a:solidFill>
                  <a:schemeClr val="accent6">
                    <a:lumMod val="75000"/>
                  </a:schemeClr>
                </a:solidFill>
              </a:rPr>
              <a:t>nếu</a:t>
            </a:r>
            <a:r>
              <a:rPr lang="en-US" sz="2400" dirty="0">
                <a:solidFill>
                  <a:schemeClr val="accent6">
                    <a:lumMod val="75000"/>
                  </a:schemeClr>
                </a:solidFill>
              </a:rPr>
              <a:t> </a:t>
            </a:r>
            <a:r>
              <a:rPr lang="en-US" sz="2400" b="1" dirty="0" err="1">
                <a:solidFill>
                  <a:schemeClr val="accent6">
                    <a:lumMod val="75000"/>
                  </a:schemeClr>
                </a:solidFill>
              </a:rPr>
              <a:t>sum_range</a:t>
            </a:r>
            <a:r>
              <a:rPr lang="en-US" sz="2400" b="1" dirty="0">
                <a:solidFill>
                  <a:schemeClr val="accent6">
                    <a:lumMod val="75000"/>
                  </a:schemeClr>
                </a:solidFill>
              </a:rPr>
              <a:t> </a:t>
            </a:r>
            <a:r>
              <a:rPr lang="en-US" sz="2400" dirty="0" err="1">
                <a:solidFill>
                  <a:schemeClr val="accent6">
                    <a:lumMod val="75000"/>
                  </a:schemeClr>
                </a:solidFill>
              </a:rPr>
              <a:t>bị</a:t>
            </a:r>
            <a:r>
              <a:rPr lang="en-US" sz="2400" dirty="0">
                <a:solidFill>
                  <a:schemeClr val="accent6">
                    <a:lumMod val="75000"/>
                  </a:schemeClr>
                </a:solidFill>
              </a:rPr>
              <a:t> </a:t>
            </a:r>
            <a:r>
              <a:rPr lang="en-US" sz="2400" dirty="0" err="1">
                <a:solidFill>
                  <a:schemeClr val="accent6">
                    <a:lumMod val="75000"/>
                  </a:schemeClr>
                </a:solidFill>
              </a:rPr>
              <a:t>bỏ</a:t>
            </a:r>
            <a:r>
              <a:rPr lang="en-US" sz="2400" dirty="0">
                <a:solidFill>
                  <a:schemeClr val="accent6">
                    <a:lumMod val="75000"/>
                  </a:schemeClr>
                </a:solidFill>
              </a:rPr>
              <a:t> qua </a:t>
            </a:r>
            <a:r>
              <a:rPr lang="en-US" sz="2400" dirty="0" err="1">
                <a:solidFill>
                  <a:schemeClr val="accent6">
                    <a:lumMod val="75000"/>
                  </a:schemeClr>
                </a:solidFill>
              </a:rPr>
              <a:t>thì</a:t>
            </a:r>
            <a:r>
              <a:rPr lang="en-US" sz="2400" dirty="0">
                <a:solidFill>
                  <a:schemeClr val="accent6">
                    <a:lumMod val="75000"/>
                  </a:schemeClr>
                </a:solidFill>
              </a:rPr>
              <a:t> </a:t>
            </a:r>
            <a:r>
              <a:rPr lang="en-US" sz="2400" dirty="0" err="1">
                <a:solidFill>
                  <a:schemeClr val="accent6">
                    <a:lumMod val="75000"/>
                  </a:schemeClr>
                </a:solidFill>
              </a:rPr>
              <a:t>tính</a:t>
            </a:r>
            <a:r>
              <a:rPr lang="en-US" sz="2400" dirty="0">
                <a:solidFill>
                  <a:schemeClr val="accent6">
                    <a:lumMod val="75000"/>
                  </a:schemeClr>
                </a:solidFill>
              </a:rPr>
              <a:t> </a:t>
            </a:r>
            <a:r>
              <a:rPr lang="en-US" sz="2400" dirty="0" err="1">
                <a:solidFill>
                  <a:schemeClr val="accent6">
                    <a:lumMod val="75000"/>
                  </a:schemeClr>
                </a:solidFill>
              </a:rPr>
              <a:t>tổng</a:t>
            </a:r>
            <a:r>
              <a:rPr lang="en-US" sz="2400" dirty="0">
                <a:solidFill>
                  <a:schemeClr val="accent6">
                    <a:lumMod val="75000"/>
                  </a:schemeClr>
                </a:solidFill>
              </a:rPr>
              <a:t> </a:t>
            </a:r>
            <a:r>
              <a:rPr lang="en-US" sz="2400" dirty="0" err="1">
                <a:solidFill>
                  <a:schemeClr val="accent6">
                    <a:lumMod val="75000"/>
                  </a:schemeClr>
                </a:solidFill>
              </a:rPr>
              <a:t>các</a:t>
            </a:r>
            <a:r>
              <a:rPr lang="en-US" sz="2400" dirty="0">
                <a:solidFill>
                  <a:schemeClr val="accent6">
                    <a:lumMod val="75000"/>
                  </a:schemeClr>
                </a:solidFill>
              </a:rPr>
              <a:t> ô </a:t>
            </a:r>
            <a:r>
              <a:rPr lang="en-US" sz="2400" dirty="0" err="1">
                <a:solidFill>
                  <a:schemeClr val="accent6">
                    <a:lumMod val="75000"/>
                  </a:schemeClr>
                </a:solidFill>
              </a:rPr>
              <a:t>trong</a:t>
            </a:r>
            <a:r>
              <a:rPr lang="en-US" sz="2400" dirty="0">
                <a:solidFill>
                  <a:schemeClr val="accent6">
                    <a:lumMod val="75000"/>
                  </a:schemeClr>
                </a:solidFill>
              </a:rPr>
              <a:t> </a:t>
            </a:r>
            <a:r>
              <a:rPr lang="en-US" sz="2400" dirty="0" err="1">
                <a:solidFill>
                  <a:schemeClr val="accent6">
                    <a:lumMod val="75000"/>
                  </a:schemeClr>
                </a:solidFill>
              </a:rPr>
              <a:t>tham</a:t>
            </a:r>
            <a:r>
              <a:rPr lang="en-US" sz="2400" dirty="0">
                <a:solidFill>
                  <a:schemeClr val="accent6">
                    <a:lumMod val="75000"/>
                  </a:schemeClr>
                </a:solidFill>
              </a:rPr>
              <a:t> </a:t>
            </a:r>
            <a:r>
              <a:rPr lang="en-US" sz="2400" dirty="0" err="1">
                <a:solidFill>
                  <a:schemeClr val="accent6">
                    <a:lumMod val="75000"/>
                  </a:schemeClr>
                </a:solidFill>
              </a:rPr>
              <a:t>số</a:t>
            </a:r>
            <a:r>
              <a:rPr lang="en-US" sz="2400" dirty="0">
                <a:solidFill>
                  <a:schemeClr val="accent6">
                    <a:lumMod val="75000"/>
                  </a:schemeClr>
                </a:solidFill>
              </a:rPr>
              <a:t> </a:t>
            </a:r>
            <a:r>
              <a:rPr lang="en-US" sz="2400" b="1" dirty="0">
                <a:solidFill>
                  <a:schemeClr val="accent6">
                    <a:lumMod val="75000"/>
                  </a:schemeClr>
                </a:solidFill>
              </a:rPr>
              <a:t>range</a:t>
            </a:r>
            <a:r>
              <a:rPr lang="en-US" sz="2400" dirty="0">
                <a:solidFill>
                  <a:schemeClr val="accent6">
                    <a:lumMod val="75000"/>
                  </a:schemeClr>
                </a:solidFill>
              </a:rPr>
              <a:t> </a:t>
            </a:r>
            <a:r>
              <a:rPr lang="en-US" sz="2400" dirty="0" err="1">
                <a:solidFill>
                  <a:schemeClr val="accent6">
                    <a:lumMod val="75000"/>
                  </a:schemeClr>
                </a:solidFill>
              </a:rPr>
              <a:t>thoả</a:t>
            </a:r>
            <a:r>
              <a:rPr lang="en-US" sz="2400" dirty="0">
                <a:solidFill>
                  <a:schemeClr val="accent6">
                    <a:lumMod val="75000"/>
                  </a:schemeClr>
                </a:solidFill>
              </a:rPr>
              <a:t> </a:t>
            </a:r>
            <a:r>
              <a:rPr lang="en-US" sz="2400" dirty="0" err="1">
                <a:solidFill>
                  <a:schemeClr val="accent6">
                    <a:lumMod val="75000"/>
                  </a:schemeClr>
                </a:solidFill>
              </a:rPr>
              <a:t>mãn</a:t>
            </a:r>
            <a:r>
              <a:rPr lang="en-US" sz="2400" dirty="0">
                <a:solidFill>
                  <a:schemeClr val="accent6">
                    <a:lumMod val="75000"/>
                  </a:schemeClr>
                </a:solidFill>
              </a:rPr>
              <a:t> </a:t>
            </a:r>
            <a:r>
              <a:rPr lang="en-US" sz="2400" dirty="0" err="1">
                <a:solidFill>
                  <a:schemeClr val="accent6">
                    <a:lumMod val="75000"/>
                  </a:schemeClr>
                </a:solidFill>
              </a:rPr>
              <a:t>điều</a:t>
            </a:r>
            <a:r>
              <a:rPr lang="en-US" sz="2400" dirty="0">
                <a:solidFill>
                  <a:schemeClr val="accent6">
                    <a:lumMod val="75000"/>
                  </a:schemeClr>
                </a:solidFill>
              </a:rPr>
              <a:t> </a:t>
            </a:r>
            <a:r>
              <a:rPr lang="en-US" sz="2400" dirty="0" err="1">
                <a:solidFill>
                  <a:schemeClr val="accent6">
                    <a:lumMod val="75000"/>
                  </a:schemeClr>
                </a:solidFill>
              </a:rPr>
              <a:t>kiện</a:t>
            </a:r>
            <a:r>
              <a:rPr lang="en-US" sz="2400" dirty="0">
                <a:solidFill>
                  <a:schemeClr val="accent6">
                    <a:lumMod val="75000"/>
                  </a:schemeClr>
                </a:solidFill>
              </a:rPr>
              <a:t>.</a:t>
            </a:r>
            <a:endParaRPr lang="vi-VN" sz="3200" dirty="0">
              <a:solidFill>
                <a:schemeClr val="accent6">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2220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231137" y="1446350"/>
            <a:ext cx="9129910" cy="1938992"/>
          </a:xfrm>
          <a:prstGeom prst="rect">
            <a:avLst/>
          </a:prstGeom>
          <a:noFill/>
        </p:spPr>
        <p:txBody>
          <a:bodyPr wrap="square" rtlCol="0">
            <a:spAutoFit/>
          </a:bodyPr>
          <a:lstStyle/>
          <a:p>
            <a:pPr algn="ctr"/>
            <a:r>
              <a:rPr lang="en-US" sz="6000" dirty="0">
                <a:solidFill>
                  <a:schemeClr val="accent3">
                    <a:lumMod val="50000"/>
                  </a:schemeClr>
                </a:solidFill>
                <a:latin typeface="+mj-lt"/>
              </a:rPr>
              <a:t>2. </a:t>
            </a:r>
            <a:r>
              <a:rPr lang="vi-VN" sz="6000" dirty="0">
                <a:solidFill>
                  <a:schemeClr val="accent3">
                    <a:lumMod val="50000"/>
                  </a:schemeClr>
                </a:solidFill>
                <a:latin typeface="+mj-lt"/>
              </a:rPr>
              <a:t>THỰC HÀNH: SỬ DỤNG HÀM SUMIF</a:t>
            </a:r>
            <a:endParaRPr lang="en-US" sz="6000" dirty="0">
              <a:solidFill>
                <a:schemeClr val="accent3">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78497" y="457488"/>
            <a:ext cx="10501714" cy="5020203"/>
            <a:chOff x="601971" y="415703"/>
            <a:chExt cx="10501714" cy="5020203"/>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817924"/>
              <a:ext cx="9922555" cy="4617982"/>
              <a:chOff x="1189762" y="4644163"/>
              <a:chExt cx="9922555" cy="4617982"/>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644163"/>
                <a:ext cx="9900933" cy="4617982"/>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2637" y="4806958"/>
                <a:ext cx="9598058" cy="830997"/>
              </a:xfrm>
              <a:prstGeom prst="rect">
                <a:avLst/>
              </a:prstGeom>
            </p:spPr>
            <p:txBody>
              <a:bodyPr wrap="square">
                <a:spAutoFit/>
              </a:bodyPr>
              <a:lstStyle/>
              <a:p>
                <a:pPr algn="just" defTabSz="342900"/>
                <a:r>
                  <a:rPr lang="vi-VN" sz="2400" dirty="0">
                    <a:latin typeface="UTM Avo" panose="02040603050506020204" pitchFamily="18" charset="0"/>
                    <a:cs typeface="Times New Roman" panose="02020603050405020304" pitchFamily="18" charset="0"/>
                  </a:rPr>
                  <a:t>Hình 11a.3 minh hoạ dữ liệu của trang tính Thu nhập. Em hãy cho biết công thức cần nhập vào ô H2 là gì? Giá trị của ô H2 có ý nghĩa gì?</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pic>
        <p:nvPicPr>
          <p:cNvPr id="10" name="Picture 9">
            <a:extLst>
              <a:ext uri="{FF2B5EF4-FFF2-40B4-BE49-F238E27FC236}">
                <a16:creationId xmlns:a16="http://schemas.microsoft.com/office/drawing/2014/main" id="{FE49516A-021F-47C0-9750-EA51309104C5}"/>
              </a:ext>
            </a:extLst>
          </p:cNvPr>
          <p:cNvPicPr>
            <a:picLocks noChangeAspect="1"/>
          </p:cNvPicPr>
          <p:nvPr/>
        </p:nvPicPr>
        <p:blipFill>
          <a:blip r:embed="rId3"/>
          <a:stretch>
            <a:fillRect/>
          </a:stretch>
        </p:blipFill>
        <p:spPr>
          <a:xfrm>
            <a:off x="1628025" y="2208996"/>
            <a:ext cx="9160194" cy="2653738"/>
          </a:xfrm>
          <a:prstGeom prst="rect">
            <a:avLst/>
          </a:prstGeom>
        </p:spPr>
      </p:pic>
      <p:sp>
        <p:nvSpPr>
          <p:cNvPr id="12" name="TextBox 11">
            <a:extLst>
              <a:ext uri="{FF2B5EF4-FFF2-40B4-BE49-F238E27FC236}">
                <a16:creationId xmlns:a16="http://schemas.microsoft.com/office/drawing/2014/main" id="{17D762F1-E1F1-44A4-9633-EA99708650A7}"/>
              </a:ext>
            </a:extLst>
          </p:cNvPr>
          <p:cNvSpPr txBox="1"/>
          <p:nvPr/>
        </p:nvSpPr>
        <p:spPr>
          <a:xfrm>
            <a:off x="4258491" y="4862735"/>
            <a:ext cx="6096000" cy="369332"/>
          </a:xfrm>
          <a:prstGeom prst="rect">
            <a:avLst/>
          </a:prstGeom>
          <a:noFill/>
        </p:spPr>
        <p:txBody>
          <a:bodyPr wrap="square">
            <a:spAutoFit/>
          </a:bodyPr>
          <a:lstStyle/>
          <a:p>
            <a:r>
              <a:rPr lang="sv-SE" sz="1800" i="1" dirty="0">
                <a:solidFill>
                  <a:srgbClr val="231F20"/>
                </a:solidFill>
                <a:effectLst/>
                <a:latin typeface="Arial" panose="020B0604020202020204" pitchFamily="34" charset="0"/>
              </a:rPr>
              <a:t>Hình 11a.3. Trang tính </a:t>
            </a:r>
            <a:r>
              <a:rPr lang="sv-SE" sz="1800" i="1" dirty="0">
                <a:solidFill>
                  <a:srgbClr val="ED028C"/>
                </a:solidFill>
                <a:effectLst/>
                <a:latin typeface="Arial" panose="020B0604020202020204" pitchFamily="34" charset="0"/>
              </a:rPr>
              <a:t>Thu nhập</a:t>
            </a:r>
            <a:endParaRPr lang="en-US" dirty="0"/>
          </a:p>
        </p:txBody>
      </p:sp>
    </p:spTree>
    <p:extLst>
      <p:ext uri="{BB962C8B-B14F-4D97-AF65-F5344CB8AC3E}">
        <p14:creationId xmlns:p14="http://schemas.microsoft.com/office/powerpoint/2010/main" val="2071373238"/>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3615</TotalTime>
  <Words>963</Words>
  <Application>Microsoft Office PowerPoint</Application>
  <PresentationFormat>Widescreen</PresentationFormat>
  <Paragraphs>46</Paragraphs>
  <Slides>13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UTM Cookies</vt:lpstr>
      <vt:lpstr>Bahnschrift Condensed</vt:lpstr>
      <vt:lpstr>Bahnschrift SemiBold SemiConden</vt:lpstr>
      <vt:lpstr>Courier New</vt:lpstr>
      <vt:lpstr>Segoe Print</vt:lpstr>
      <vt:lpstr>Calibri</vt:lpstr>
      <vt:lpstr>UTM Avo</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Nguyen Ha Giang</cp:lastModifiedBy>
  <cp:revision>372</cp:revision>
  <dcterms:created xsi:type="dcterms:W3CDTF">2021-06-02T01:34:28Z</dcterms:created>
  <dcterms:modified xsi:type="dcterms:W3CDTF">2023-12-25T17:08:55Z</dcterms:modified>
</cp:coreProperties>
</file>