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1" r:id="rId2"/>
    <p:sldId id="260" r:id="rId3"/>
    <p:sldId id="258" r:id="rId4"/>
    <p:sldId id="320" r:id="rId5"/>
    <p:sldId id="304" r:id="rId6"/>
    <p:sldId id="308" r:id="rId7"/>
    <p:sldId id="306" r:id="rId8"/>
    <p:sldId id="305" r:id="rId9"/>
    <p:sldId id="307" r:id="rId10"/>
    <p:sldId id="309" r:id="rId11"/>
    <p:sldId id="311" r:id="rId12"/>
    <p:sldId id="312" r:id="rId13"/>
    <p:sldId id="330" r:id="rId14"/>
    <p:sldId id="331" r:id="rId15"/>
    <p:sldId id="332" r:id="rId16"/>
    <p:sldId id="333" r:id="rId17"/>
    <p:sldId id="334" r:id="rId18"/>
    <p:sldId id="313" r:id="rId19"/>
    <p:sldId id="322" r:id="rId20"/>
    <p:sldId id="323" r:id="rId21"/>
    <p:sldId id="324" r:id="rId22"/>
    <p:sldId id="325" r:id="rId23"/>
    <p:sldId id="326" r:id="rId24"/>
    <p:sldId id="335" r:id="rId25"/>
    <p:sldId id="336" r:id="rId26"/>
    <p:sldId id="337" r:id="rId27"/>
    <p:sldId id="327" r:id="rId28"/>
    <p:sldId id="284" r:id="rId29"/>
    <p:sldId id="291" r:id="rId30"/>
    <p:sldId id="285" r:id="rId31"/>
    <p:sldId id="328" r:id="rId32"/>
    <p:sldId id="329" r:id="rId33"/>
    <p:sldId id="293" r:id="rId34"/>
    <p:sldId id="294" r:id="rId35"/>
    <p:sldId id="295" r:id="rId36"/>
    <p:sldId id="296" r:id="rId37"/>
    <p:sldId id="279" r:id="rId38"/>
    <p:sldId id="280" r:id="rId39"/>
    <p:sldId id="281" r:id="rId40"/>
    <p:sldId id="303" r:id="rId41"/>
  </p:sldIdLst>
  <p:sldSz cx="12192000" cy="6858000"/>
  <p:notesSz cx="6858000" cy="9144000"/>
  <p:embeddedFontLst>
    <p:embeddedFont>
      <p:font typeface="#9Slide03 Montserrat ExtraLight" panose="020B0604020202020204" charset="0"/>
      <p:regular r:id="rId42"/>
    </p:embeddedFont>
    <p:embeddedFont>
      <p:font typeface="Blackadder ITC" panose="04020505050007020D02" pitchFamily="82" charset="0"/>
      <p:regular r:id="rId43"/>
    </p:embeddedFont>
    <p:embeddedFont>
      <p:font typeface="Cambria Math" panose="02040503050406030204" pitchFamily="18" charset="0"/>
      <p:regular r:id="rId44"/>
    </p:embeddedFont>
    <p:embeddedFont>
      <p:font typeface="Fira Sans Condensed Black" panose="020B0A03050000020004" pitchFamily="34" charset="0"/>
      <p:bold r:id="rId45"/>
      <p:boldItalic r:id="rId46"/>
    </p:embeddedFont>
    <p:embeddedFont>
      <p:font typeface="Fira Sans Extra Condensed Black" panose="020B0A03050000020004" pitchFamily="34" charset="0"/>
      <p:bold r:id="rId4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9B90"/>
    <a:srgbClr val="4FB1D9"/>
    <a:srgbClr val="407BFF"/>
    <a:srgbClr val="2E353A"/>
    <a:srgbClr val="F04D49"/>
    <a:srgbClr val="FFFF93"/>
    <a:srgbClr val="FFFFCC"/>
    <a:srgbClr val="FFFFFF"/>
    <a:srgbClr val="CBCCC7"/>
    <a:srgbClr val="C4C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F1AD-A22E-4072-A323-008893248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3E18E-B3ED-41ED-8ADC-326DB2028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544FB-02C0-4628-8DFD-F5375C15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77ABB-E0EA-4F02-974F-F634E970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82A50-2465-4EC1-9809-371150D8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678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E06D-D15A-41FD-A0B2-EC2F2E1E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6B8A4C-D096-4EB2-807A-D6B062055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BF741-2ECC-4DEC-8153-6E1C915F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0D79D-2E63-4C43-B1CD-1927DDE6A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B8709-AECA-425A-B297-6736656E1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815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BF8A7A-9B7C-45B1-9FD5-A9C5ADCEE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53938-1EE5-45BF-82D5-0E891D209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84CDF-6AF8-4524-AD06-5A7E01ED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FA725-B228-4DE6-B829-179C82F1D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F74C4-801F-4BB3-AFEB-B33CA62F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95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3F1BB-1A89-4811-B0AD-28C9487D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DFF7E-BEED-4C8C-9C1B-61417A09C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C85D8-4664-497E-8F02-668F62C1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154BA-3DCD-4CF6-9224-999E2ECE4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410A3-B69B-4363-BFAF-7BD463FC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A859-5A46-47BD-BDAA-178496B1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8AE3B-AF27-4ADF-A9DB-2C25E001E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F75FF-4C4D-4FDA-8FAE-4D62F110C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65FF3-4DA3-41ED-A472-FA419D35C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88F10-D4A3-4D32-8493-24713E21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938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71D1-70FE-48FA-9286-913BC082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15ED0-3C2D-4F4E-BEEA-B6A2011A2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E2B8D-C307-488C-AC55-A2E784B34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0BDB3-0F1B-4640-9883-F70628B21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CF23B-3991-4D80-A2AD-8D9C3D40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5012-F312-46A7-8B42-6EA74EAD4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400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EBA9-F56B-4985-A91A-AB1DE37A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512BE-DCDA-47EC-BE47-012F6FC38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6232B-881B-400A-A249-055EE2026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1BDC9-C07E-49FB-9EC4-5FD015CC9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0B6463-0B3C-4EF3-8D48-8D89CB5380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B82C4-13ED-4D10-A570-DE45FE07F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1C811F-DA40-4188-A0D3-6ECFDD858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93462-C8B7-4548-B6C7-6DEA80D47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70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FC51-575A-43DD-ABCF-0FEF693B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801C2-2D9E-4C1B-B82B-EC92B942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6B4E1-9562-45F2-A2FF-4D736334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F958E-A421-4FE7-A261-C50A67D2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40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A492D-8C3D-4996-B975-CDF525B7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C36F4-6A3C-46EF-A5A0-40FD0D7E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2FFCB-5725-4E40-92EA-00D223E3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02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D99A-E6AC-4F38-B60F-99C6CB38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CAB14-A4B8-4F9D-95FD-DC16AE19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E820C-F61A-4A9B-B5CF-FD2CD35FA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A6CE3-A330-4181-9599-2FC3640FD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C3A1F-32F4-4B3F-8999-329913C4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6139C-B256-48A9-970F-DDED0F3B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025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6B94-258E-4F3F-8FEA-C1B0F1A0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EA8B88-818F-4E73-8F02-B6BCDCA39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D4E38-411F-452A-B83D-973CF0E01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EF4BF-E684-4A2F-80AA-C5D4F19A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D550-0702-48D7-A701-9E2A86C34D0C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E8CEF-EB59-4C16-8DAA-403ACA218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4E6C4-4736-44FE-9D04-D0B8D21C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758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193377-8094-4419-947C-86C89F8C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51C41-5DD2-495A-A700-02DCFAE0B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31F71-B13D-41EE-A3EE-467061F56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8D550-0702-48D7-A701-9E2A86C34D0C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35928-660D-484C-88F7-5122A88D2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2AE25-C96A-4970-A1BF-9F01FF18A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7DABF-3514-42FE-9317-16983DDF29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28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6.jpe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7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0DE4B16-9016-416C-9958-9F535048F86F}"/>
              </a:ext>
            </a:extLst>
          </p:cNvPr>
          <p:cNvGrpSpPr/>
          <p:nvPr/>
        </p:nvGrpSpPr>
        <p:grpSpPr>
          <a:xfrm>
            <a:off x="3716224" y="3467100"/>
            <a:ext cx="2747129" cy="3125801"/>
            <a:chOff x="8456437" y="4017969"/>
            <a:chExt cx="1794984" cy="2255217"/>
          </a:xfrm>
        </p:grpSpPr>
        <p:pic>
          <p:nvPicPr>
            <p:cNvPr id="13" name="Picture 25" descr="images">
              <a:extLst>
                <a:ext uri="{FF2B5EF4-FFF2-40B4-BE49-F238E27FC236}">
                  <a16:creationId xmlns:a16="http://schemas.microsoft.com/office/drawing/2014/main" id="{B6D80261-C46E-4954-AD1D-5F42ED14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437" y="4017969"/>
              <a:ext cx="1794984" cy="192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E7F11869-15D5-4C8D-A283-F1BCB1F6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437" y="5931022"/>
              <a:ext cx="1794984" cy="342164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220V-660W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3C148-A93A-4DD5-B1CA-81C8ABAF78F7}"/>
              </a:ext>
            </a:extLst>
          </p:cNvPr>
          <p:cNvGrpSpPr/>
          <p:nvPr/>
        </p:nvGrpSpPr>
        <p:grpSpPr>
          <a:xfrm>
            <a:off x="602405" y="111899"/>
            <a:ext cx="2718211" cy="3189912"/>
            <a:chOff x="6010275" y="1651843"/>
            <a:chExt cx="1961147" cy="2301472"/>
          </a:xfrm>
        </p:grpSpPr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7C3D5A5E-0D2D-40FD-9866-98090C7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611151"/>
              <a:ext cx="1961147" cy="342164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220V-75W</a:t>
              </a:r>
            </a:p>
          </p:txBody>
        </p:sp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5D28C0A-A5FE-47BA-A201-E7305311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53" y="1651843"/>
              <a:ext cx="1915790" cy="1915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882074-8EB5-4FCB-A678-7DB3E9F5F476}"/>
              </a:ext>
            </a:extLst>
          </p:cNvPr>
          <p:cNvGrpSpPr/>
          <p:nvPr/>
        </p:nvGrpSpPr>
        <p:grpSpPr>
          <a:xfrm>
            <a:off x="556722" y="3444620"/>
            <a:ext cx="2706130" cy="3148281"/>
            <a:chOff x="6007544" y="4177345"/>
            <a:chExt cx="1952431" cy="2271436"/>
          </a:xfrm>
        </p:grpSpPr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914EE49F-6B8D-4ECB-B5B9-6793EFE0F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544" y="6106617"/>
              <a:ext cx="1952431" cy="342164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220V-55W</a:t>
              </a:r>
            </a:p>
          </p:txBody>
        </p:sp>
        <p:pic>
          <p:nvPicPr>
            <p:cNvPr id="22" name="Picture 21" descr="A picture containing device, fan, vector graphics&#10;&#10;Description automatically generated">
              <a:extLst>
                <a:ext uri="{FF2B5EF4-FFF2-40B4-BE49-F238E27FC236}">
                  <a16:creationId xmlns:a16="http://schemas.microsoft.com/office/drawing/2014/main" id="{4D25C523-4839-4236-95CF-97700477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55" y="4177345"/>
              <a:ext cx="1885008" cy="18850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1029A-B2FC-4DC6-A4E4-3FB60AD90F3E}"/>
              </a:ext>
            </a:extLst>
          </p:cNvPr>
          <p:cNvGrpSpPr/>
          <p:nvPr/>
        </p:nvGrpSpPr>
        <p:grpSpPr>
          <a:xfrm>
            <a:off x="3698600" y="84851"/>
            <a:ext cx="2718214" cy="3239440"/>
            <a:chOff x="8332388" y="1598834"/>
            <a:chExt cx="1961148" cy="2337205"/>
          </a:xfrm>
        </p:grpSpPr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D04CF6F1-2FFA-4BBB-837B-1E716D56D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2389" y="3593875"/>
              <a:ext cx="1961147" cy="342164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220V-25W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5B06AB-8E37-4799-8551-5B63E19D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2388" y="1598834"/>
              <a:ext cx="1961148" cy="1961148"/>
            </a:xfrm>
            <a:prstGeom prst="rect">
              <a:avLst/>
            </a:prstGeom>
          </p:spPr>
        </p:pic>
      </p:grpSp>
      <p:sp>
        <p:nvSpPr>
          <p:cNvPr id="5" name="AutoShape 6">
            <a:extLst>
              <a:ext uri="{FF2B5EF4-FFF2-40B4-BE49-F238E27FC236}">
                <a16:creationId xmlns:a16="http://schemas.microsoft.com/office/drawing/2014/main" id="{945E8D30-0FE4-4D58-8329-3AC4871F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88" y="1318727"/>
            <a:ext cx="4729961" cy="3413182"/>
          </a:xfrm>
          <a:prstGeom prst="cloudCallout">
            <a:avLst>
              <a:gd name="adj1" fmla="val -51536"/>
              <a:gd name="adj2" fmla="val 71566"/>
            </a:avLst>
          </a:prstGeom>
          <a:solidFill>
            <a:srgbClr val="FFFFFF"/>
          </a:solidFill>
          <a:ln w="12700" cap="sq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2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675" y="1566823"/>
            <a:ext cx="5962650" cy="83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</a:t>
            </a:r>
            <a:r>
              <a:rPr lang="vi-VN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òng điện có năng lượng.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D3BFC-0BD1-D65C-6CA8-8E6D87778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7" y="1286542"/>
            <a:ext cx="1552575" cy="1552575"/>
          </a:xfrm>
          <a:prstGeom prst="rect">
            <a:avLst/>
          </a:prstGeom>
        </p:spPr>
      </p:pic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8943AD42-D089-3252-928E-550BE1FC9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18" b="96820" l="2927" r="97683">
                        <a14:foregroundMark x1="37927" y1="8975" x2="62073" y2="8551"/>
                        <a14:foregroundMark x1="62073" y1="8551" x2="63049" y2="8551"/>
                        <a14:foregroundMark x1="91585" y1="26290" x2="92927" y2="34841"/>
                        <a14:foregroundMark x1="50000" y1="5159" x2="22927" y2="10177"/>
                        <a14:foregroundMark x1="49024" y1="27491" x2="54146" y2="43392"/>
                        <a14:foregroundMark x1="48659" y1="79788" x2="50366" y2="92933"/>
                        <a14:foregroundMark x1="5000" y1="25300" x2="4634" y2="36396"/>
                        <a14:foregroundMark x1="18780" y1="21060" x2="15000" y2="32014"/>
                        <a14:foregroundMark x1="95976" y1="29046" x2="97683" y2="32862"/>
                        <a14:foregroundMark x1="64024" y1="5795" x2="68171" y2="5583"/>
                        <a14:foregroundMark x1="43780" y1="78587" x2="43780" y2="87138"/>
                        <a14:foregroundMark x1="63415" y1="75830" x2="58537" y2="89965"/>
                        <a14:foregroundMark x1="40366" y1="82403" x2="38659" y2="92155"/>
                        <a14:foregroundMark x1="37317" y1="77597" x2="37317" y2="85795"/>
                        <a14:foregroundMark x1="35244" y1="85795" x2="34878" y2="88975"/>
                        <a14:foregroundMark x1="50732" y1="95336" x2="52439" y2="96890"/>
                        <a14:foregroundMark x1="5366" y1="25088" x2="2927" y2="29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58" y="2809436"/>
            <a:ext cx="1571044" cy="2711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BDD8A2-6ECF-E479-D013-F2D86E809FEE}"/>
              </a:ext>
            </a:extLst>
          </p:cNvPr>
          <p:cNvSpPr txBox="1"/>
          <p:nvPr/>
        </p:nvSpPr>
        <p:spPr>
          <a:xfrm>
            <a:off x="1678627" y="5795986"/>
            <a:ext cx="2265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Bóng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đèn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sợi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đốt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323DC2-1757-8A11-0A64-9C21D2D844B4}"/>
              </a:ext>
            </a:extLst>
          </p:cNvPr>
          <p:cNvSpPr txBox="1"/>
          <p:nvPr/>
        </p:nvSpPr>
        <p:spPr>
          <a:xfrm>
            <a:off x="5343265" y="5816316"/>
            <a:ext cx="13340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Quạt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điện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 descr="A close-up of a basketball hoop&#10;&#10;Description automatically generated with low confidence">
            <a:extLst>
              <a:ext uri="{FF2B5EF4-FFF2-40B4-BE49-F238E27FC236}">
                <a16:creationId xmlns:a16="http://schemas.microsoft.com/office/drawing/2014/main" id="{BE9FA27D-DE90-4E3F-03CD-A301D84C8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02" y="2751388"/>
            <a:ext cx="2287396" cy="294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8980EF-A196-55EE-A854-D4A05994BC6C}"/>
              </a:ext>
            </a:extLst>
          </p:cNvPr>
          <p:cNvSpPr txBox="1"/>
          <p:nvPr/>
        </p:nvSpPr>
        <p:spPr>
          <a:xfrm>
            <a:off x="8850543" y="5837161"/>
            <a:ext cx="187583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fontAlgn="base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Ấm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nước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 descr="A black and white helmet&#10;&#10;Description automatically generated with low confidence">
            <a:extLst>
              <a:ext uri="{FF2B5EF4-FFF2-40B4-BE49-F238E27FC236}">
                <a16:creationId xmlns:a16="http://schemas.microsoft.com/office/drawing/2014/main" id="{234F65E9-B58F-368F-99B8-8D7F5C87C8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18" y="2951545"/>
            <a:ext cx="2255607" cy="273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45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7281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03109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2528848"/>
            <a:ext cx="5695950" cy="24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lượng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mà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đoạn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mạch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tiêu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thụ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9800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543050"/>
            <a:ext cx="8592384" cy="4324350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155" y="1814128"/>
            <a:ext cx="2213332" cy="1001090"/>
          </a:xfrm>
          <a:prstGeom prst="round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=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2650902-AD1F-2ADE-21A6-2CB4E6C1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21" y="2985698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(J)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66BF454-064E-638C-C91E-6B8656F99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21" y="3614813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5275595-4FC2-E945-F294-69950019C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58" y="4328066"/>
            <a:ext cx="8318442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406CA55-FEA5-D5CA-4F80-FAE58B3FA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58" y="5041319"/>
            <a:ext cx="8318442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t: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619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10" grpId="0" animBg="1"/>
      <p:bldP spid="5" grpId="0"/>
      <p:bldP spid="6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666" y="2138898"/>
            <a:ext cx="6463016" cy="335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20000"/>
              </a:lnSpc>
            </a:pPr>
            <a:r>
              <a:rPr lang="vi-VN" sz="3000" b="1" dirty="0">
                <a:solidFill>
                  <a:srgbClr val="002060"/>
                </a:solidFill>
              </a:rPr>
              <a:t>Tính năng lượng điện mà động cơ điện một chiều tiêu thụ trong thời gian 30 phút, biết hiệu điện thế giữa hai đầu động cơ là 12 V và cường độ dòng điện chạy qua động cơ là 0,5 A.</a:t>
            </a:r>
            <a:endParaRPr lang="en-US" sz="3000" b="1" dirty="0">
              <a:solidFill>
                <a:srgbClr val="002060"/>
              </a:solidFill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39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E25669-6774-DB85-9F09-65231C4757AF}"/>
              </a:ext>
            </a:extLst>
          </p:cNvPr>
          <p:cNvSpPr/>
          <p:nvPr/>
        </p:nvSpPr>
        <p:spPr>
          <a:xfrm>
            <a:off x="1990725" y="2067359"/>
            <a:ext cx="9414028" cy="3491943"/>
          </a:xfrm>
          <a:prstGeom prst="roundRect">
            <a:avLst/>
          </a:prstGeom>
          <a:noFill/>
          <a:ln w="38100">
            <a:solidFill>
              <a:srgbClr val="6E9B9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539" y="2881331"/>
            <a:ext cx="7452114" cy="204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vi-VN" sz="3200" dirty="0">
                <a:solidFill>
                  <a:srgbClr val="002060"/>
                </a:solidFill>
              </a:rPr>
              <a:t>Năng lượng điện mà động cơ điện một chiều tiêu thụ trong thời gian 30 phút là</a:t>
            </a:r>
            <a:r>
              <a:rPr lang="en-US" sz="3200" dirty="0">
                <a:solidFill>
                  <a:srgbClr val="002060"/>
                </a:solidFill>
              </a:rPr>
              <a:t>:</a:t>
            </a:r>
          </a:p>
          <a:p>
            <a:pPr lvl="0"/>
            <a:endParaRPr lang="en-US" sz="3200" dirty="0">
              <a:solidFill>
                <a:srgbClr val="002060"/>
              </a:solidFill>
            </a:endParaRPr>
          </a:p>
          <a:p>
            <a:pPr lvl="0" algn="ctr"/>
            <a:r>
              <a:rPr lang="pl-PL" sz="3200" dirty="0">
                <a:solidFill>
                  <a:srgbClr val="002060"/>
                </a:solidFill>
              </a:rPr>
              <a:t>W = </a:t>
            </a:r>
            <a:r>
              <a:rPr lang="en-US" sz="3200" dirty="0">
                <a:solidFill>
                  <a:srgbClr val="002060"/>
                </a:solidFill>
              </a:rPr>
              <a:t>U.I.t = </a:t>
            </a:r>
            <a:r>
              <a:rPr lang="pl-PL" sz="3200" dirty="0">
                <a:solidFill>
                  <a:srgbClr val="002060"/>
                </a:solidFill>
              </a:rPr>
              <a:t>12.0,5.30.60 = 10800</a:t>
            </a:r>
            <a:r>
              <a:rPr lang="en-US" sz="3200" dirty="0">
                <a:solidFill>
                  <a:srgbClr val="002060"/>
                </a:solidFill>
              </a:rPr>
              <a:t> J</a:t>
            </a: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C47B48-7BC6-41A5-B751-D44C5C195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7" y="1734972"/>
            <a:ext cx="3831787" cy="383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01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728" y="2304542"/>
            <a:ext cx="6372225" cy="336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defPPr>
              <a:defRPr lang="vi-VN"/>
            </a:defPPr>
            <a:lvl1pPr lvl="0" eaLnBrk="0" hangingPunct="0">
              <a:lnSpc>
                <a:spcPct val="120000"/>
              </a:lnSpc>
              <a:defRPr sz="30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anose="020B0604020202020204" pitchFamily="34" charset="0"/>
              </a:defRPr>
            </a:lvl9pPr>
          </a:lstStyle>
          <a:p>
            <a:r>
              <a:rPr lang="vi-VN" dirty="0"/>
              <a:t>Hiệu điện thế giữa hai đầu dây tóc một bóng đèn sợi đốt là 3,5 V, điện trở của dây tóc bóng đèn khi phát sáng là 12</a:t>
            </a:r>
            <a:r>
              <a:rPr lang="en-US" dirty="0"/>
              <a:t> </a:t>
            </a:r>
            <a:r>
              <a:rPr lang="vi-VN" dirty="0"/>
              <a:t>Ω. Năng lượng điện mà bóng đèn tiêu thụ trong 4 phút là bao nhiêu?</a:t>
            </a:r>
            <a:endParaRPr lang="en-US" dirty="0"/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45C0C4-3193-9729-E4FE-2232D4D70831}"/>
              </a:ext>
            </a:extLst>
          </p:cNvPr>
          <p:cNvSpPr/>
          <p:nvPr/>
        </p:nvSpPr>
        <p:spPr>
          <a:xfrm>
            <a:off x="2202437" y="2109191"/>
            <a:ext cx="9414028" cy="3491943"/>
          </a:xfrm>
          <a:prstGeom prst="roundRect">
            <a:avLst/>
          </a:prstGeom>
          <a:noFill/>
          <a:ln w="38100">
            <a:solidFill>
              <a:srgbClr val="6E9B9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25">
                <a:extLst>
                  <a:ext uri="{FF2B5EF4-FFF2-40B4-BE49-F238E27FC236}">
                    <a16:creationId xmlns:a16="http://schemas.microsoft.com/office/drawing/2014/main" id="{8A371298-9C97-95D7-8375-2EAC2B49B7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4650" y="2577291"/>
                <a:ext cx="8701815" cy="1904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>
                  <a:lnSpc>
                    <a:spcPct val="150000"/>
                  </a:lnSpc>
                </a:pPr>
                <a:r>
                  <a:rPr lang="vi-VN" sz="3200" dirty="0">
                    <a:solidFill>
                      <a:srgbClr val="002060"/>
                    </a:solidFill>
                  </a:rPr>
                  <a:t>Năng lượng mà bóng đèn tiêu thụ trong 4 phút</a:t>
                </a:r>
                <a:r>
                  <a:rPr lang="en-US" sz="3200" dirty="0">
                    <a:solidFill>
                      <a:srgbClr val="002060"/>
                    </a:solidFill>
                  </a:rPr>
                  <a:t>:</a:t>
                </a:r>
              </a:p>
              <a:p>
                <a:pPr lvl="0" algn="ctr">
                  <a:lnSpc>
                    <a:spcPct val="150000"/>
                  </a:lnSpc>
                </a:pPr>
                <a:r>
                  <a:rPr lang="pl-PL" sz="3200" dirty="0">
                    <a:solidFill>
                      <a:srgbClr val="002060"/>
                    </a:solidFill>
                  </a:rPr>
                  <a:t>W = </a:t>
                </a:r>
                <a:r>
                  <a:rPr lang="en-US" sz="3200" dirty="0">
                    <a:solidFill>
                      <a:srgbClr val="002060"/>
                    </a:solidFill>
                  </a:rPr>
                  <a:t>U.I.t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dirty="0" smtClean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(3,5)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dirty="0" smtClean="0">
                            <a:solidFill>
                              <a:srgbClr val="002060"/>
                            </a:solidFill>
                            <a:latin typeface="+mn-lt"/>
                            <a:cs typeface="Calibri" panose="020F050202020403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+mn-lt"/>
                  </a:rPr>
                  <a:t>.4.60 = 245 J</a:t>
                </a:r>
              </a:p>
            </p:txBody>
          </p:sp>
        </mc:Choice>
        <mc:Fallback xmlns="">
          <p:sp>
            <p:nvSpPr>
              <p:cNvPr id="12" name="Text Box 25">
                <a:extLst>
                  <a:ext uri="{FF2B5EF4-FFF2-40B4-BE49-F238E27FC236}">
                    <a16:creationId xmlns:a16="http://schemas.microsoft.com/office/drawing/2014/main" id="{8A371298-9C97-95D7-8375-2EAC2B49B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4650" y="2577291"/>
                <a:ext cx="8701815" cy="1904336"/>
              </a:xfrm>
              <a:prstGeom prst="rect">
                <a:avLst/>
              </a:prstGeom>
              <a:blipFill>
                <a:blip r:embed="rId2"/>
                <a:stretch>
                  <a:fillRect l="-1961" r="-1120" b="-51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25">
            <a:extLst>
              <a:ext uri="{FF2B5EF4-FFF2-40B4-BE49-F238E27FC236}">
                <a16:creationId xmlns:a16="http://schemas.microsoft.com/office/drawing/2014/main" id="{F85353E6-F58D-48CE-A9B3-E27F38F4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hiểu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C47B48-7BC6-41A5-B751-D44C5C195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5" y="1719655"/>
            <a:ext cx="4012762" cy="40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75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399113-0156-B9D5-D7F6-B9C66D404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10" y="950168"/>
            <a:ext cx="7232779" cy="7232779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23E59527-5383-54C5-5F22-26BBC327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36" y="775107"/>
            <a:ext cx="9206145" cy="143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</p:spTree>
    <p:extLst>
      <p:ext uri="{BB962C8B-B14F-4D97-AF65-F5344CB8AC3E}">
        <p14:creationId xmlns:p14="http://schemas.microsoft.com/office/powerpoint/2010/main" val="9716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27792" y="1543049"/>
            <a:ext cx="9382958" cy="4976883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68ECFB4-DD22-4628-88E2-AE8F380A9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713804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96275" y="814181"/>
            <a:ext cx="4743450" cy="10402967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C2650902-AD1F-2ADE-21A6-2CB4E6C1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82" y="1765902"/>
            <a:ext cx="8556983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45E877B0-23A0-3678-AB95-927BB4AD2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1916" y="2795184"/>
                <a:ext cx="3014540" cy="1550532"/>
              </a:xfrm>
              <a:prstGeom prst="round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76803" tIns="38402" rIns="76803" bIns="38402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Blackadder ITC" panose="04020505050007020D02" pitchFamily="82" charset="0"/>
                    <a:ea typeface="+mn-ea"/>
                    <a:cs typeface="Calibri" panose="020F0502020204030204" pitchFamily="34" charset="0"/>
                  </a:rPr>
                  <a:t>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W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t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= UI</a:t>
                </a:r>
              </a:p>
            </p:txBody>
          </p:sp>
        </mc:Choice>
        <mc:Fallback xmlns=""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45E877B0-23A0-3678-AB95-927BB4AD25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1916" y="2795184"/>
                <a:ext cx="3014540" cy="1550532"/>
              </a:xfrm>
              <a:prstGeom prst="roundRect">
                <a:avLst/>
              </a:prstGeom>
              <a:blipFill>
                <a:blip r:embed="rId3"/>
                <a:stretch>
                  <a:fillRect l="-6869" r="-6869" b="-102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CA734D48-E8F3-89AF-F331-E33D0CF12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57" y="4633060"/>
            <a:ext cx="7873883" cy="57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adder ITC" panose="04020505050007020D02" pitchFamily="82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lackadder ITC" panose="04020505050007020D02" pitchFamily="8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(W)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28FA4F-6941-6978-8181-0EC6969A1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57" y="5206134"/>
            <a:ext cx="7873883" cy="56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(J)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1444EA-E0D4-23D3-CF16-53B344428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857" y="5763758"/>
            <a:ext cx="7873883" cy="56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(s)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867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2" grpId="0" animBg="1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2967705"/>
            <a:ext cx="10021461" cy="3552227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6" y="620679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05" y="744772"/>
            <a:ext cx="9445045" cy="107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Chứng minh rằng đối với đoạn mạch điện chỉ chứa điện trở thì công suất điện của điện trở còn được xác định bởi biểu thức: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238" y="3064454"/>
            <a:ext cx="7042020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U = IR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6238" y="3790318"/>
                <a:ext cx="4320595" cy="643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UI = IRI = RI</a:t>
                </a:r>
                <a:r>
                  <a:rPr lang="en-US" sz="3200" baseline="30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6238" y="3790318"/>
                <a:ext cx="4320595" cy="643863"/>
              </a:xfrm>
              <a:prstGeom prst="rect">
                <a:avLst/>
              </a:prstGeom>
              <a:blipFill>
                <a:blip r:embed="rId4"/>
                <a:stretch>
                  <a:fillRect t="-5714" b="-342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2">
                <a:extLst>
                  <a:ext uri="{FF2B5EF4-FFF2-40B4-BE49-F238E27FC236}">
                    <a16:creationId xmlns:a16="http://schemas.microsoft.com/office/drawing/2014/main" id="{23B014DC-50A7-5E89-B06D-DFB99A105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652" y="1700937"/>
                <a:ext cx="3014540" cy="1190150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6803" tIns="38402" rIns="76803" bIns="38402" anchor="ctr" anchorCtr="0">
                <a:spAutoFit/>
              </a:bodyPr>
              <a:lstStyle/>
              <a:p>
                <a:pPr lvl="0" algn="ctr">
                  <a:lnSpc>
                    <a:spcPct val="120000"/>
                  </a:lnSpc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lackadder ITC" panose="04020505050007020D02" pitchFamily="82" charset="0"/>
                    <a:ea typeface="+mn-ea"/>
                    <a:cs typeface="Calibri" panose="020F0502020204030204" pitchFamily="34" charset="0"/>
                  </a:rPr>
                  <a:t>P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RI</a:t>
                </a:r>
                <a:r>
                  <a:rPr lang="en-US" sz="3600" b="1" baseline="30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3000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12">
                <a:extLst>
                  <a:ext uri="{FF2B5EF4-FFF2-40B4-BE49-F238E27FC236}">
                    <a16:creationId xmlns:a16="http://schemas.microsoft.com/office/drawing/2014/main" id="{23B014DC-50A7-5E89-B06D-DFB99A105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1652" y="1700937"/>
                <a:ext cx="3014540" cy="1190150"/>
              </a:xfrm>
              <a:prstGeom prst="roundRect">
                <a:avLst/>
              </a:prstGeom>
              <a:blipFill>
                <a:blip r:embed="rId5"/>
                <a:stretch>
                  <a:fillRect b="-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25">
                <a:extLst>
                  <a:ext uri="{FF2B5EF4-FFF2-40B4-BE49-F238E27FC236}">
                    <a16:creationId xmlns:a16="http://schemas.microsoft.com/office/drawing/2014/main" id="{EECB55C2-21E0-4359-304C-957D5F1FF5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7912" y="4354000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0" lang="en-US" alt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Lại</a:t>
                </a:r>
                <a:r>
                  <a:rPr kumimoji="0" lang="en-US" alt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lang="en-US" altLang="en-US" sz="3200" b="1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: 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b="1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b="1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endPara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 Box 25">
                <a:extLst>
                  <a:ext uri="{FF2B5EF4-FFF2-40B4-BE49-F238E27FC236}">
                    <a16:creationId xmlns:a16="http://schemas.microsoft.com/office/drawing/2014/main" id="{EECB55C2-21E0-4359-304C-957D5F1FF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7912" y="4354000"/>
                <a:ext cx="7042020" cy="960232"/>
              </a:xfrm>
              <a:prstGeom prst="rect">
                <a:avLst/>
              </a:prstGeom>
              <a:blipFill>
                <a:blip r:embed="rId6"/>
                <a:stretch>
                  <a:fillRect l="-2424" b="-107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25">
                <a:extLst>
                  <a:ext uri="{FF2B5EF4-FFF2-40B4-BE49-F238E27FC236}">
                    <a16:creationId xmlns:a16="http://schemas.microsoft.com/office/drawing/2014/main" id="{3932EE8B-7A76-C57C-9E18-555FAB1169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7912" y="5412825"/>
                <a:ext cx="4320595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UI = U.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="0" i="0" baseline="30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 Box 25">
                <a:extLst>
                  <a:ext uri="{FF2B5EF4-FFF2-40B4-BE49-F238E27FC236}">
                    <a16:creationId xmlns:a16="http://schemas.microsoft.com/office/drawing/2014/main" id="{3932EE8B-7A76-C57C-9E18-555FAB116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7912" y="5412825"/>
                <a:ext cx="4320595" cy="960232"/>
              </a:xfrm>
              <a:prstGeom prst="rect">
                <a:avLst/>
              </a:prstGeom>
              <a:blipFill>
                <a:blip r:embed="rId7"/>
                <a:stretch>
                  <a:fillRect b="-152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53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9" grpId="0"/>
      <p:bldP spid="10" grpId="0"/>
      <p:bldP spid="5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!!1">
            <a:extLst>
              <a:ext uri="{FF2B5EF4-FFF2-40B4-BE49-F238E27FC236}">
                <a16:creationId xmlns:a16="http://schemas.microsoft.com/office/drawing/2014/main" id="{222199D7-454E-40D4-97F8-5D16DD3DC400}"/>
              </a:ext>
            </a:extLst>
          </p:cNvPr>
          <p:cNvSpPr/>
          <p:nvPr/>
        </p:nvSpPr>
        <p:spPr>
          <a:xfrm>
            <a:off x="541020" y="999031"/>
            <a:ext cx="11109960" cy="48599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E0B165-21B4-4034-8691-C6A22FA5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180" y="1659285"/>
            <a:ext cx="100736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Khi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ngay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Tương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cụ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quạt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nồi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cơm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bếp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căn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cứ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mức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BD11F3-2EB5-47B9-BD44-77674E13FF53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F6BAAE-14F6-4724-8D7B-AC1392CD29B6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DEE5C0-1155-48B9-9D6B-1191AE9DCC8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21FBF2-6FC7-4482-A16F-36841EE69DC8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CB9098-4610-4958-89F1-089DFC14697A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28" name="!!3">
            <a:extLst>
              <a:ext uri="{FF2B5EF4-FFF2-40B4-BE49-F238E27FC236}">
                <a16:creationId xmlns:a16="http://schemas.microsoft.com/office/drawing/2014/main" id="{00E6C99B-EF88-4B9D-9BE0-267C0ED19642}"/>
              </a:ext>
            </a:extLst>
          </p:cNvPr>
          <p:cNvSpPr/>
          <p:nvPr/>
        </p:nvSpPr>
        <p:spPr>
          <a:xfrm flipV="1">
            <a:off x="1173480" y="1346055"/>
            <a:ext cx="6447322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1" name="!!4">
            <a:extLst>
              <a:ext uri="{FF2B5EF4-FFF2-40B4-BE49-F238E27FC236}">
                <a16:creationId xmlns:a16="http://schemas.microsoft.com/office/drawing/2014/main" id="{B592CB5F-EF9D-4472-8FE2-E9080BB0A5D3}"/>
              </a:ext>
            </a:extLst>
          </p:cNvPr>
          <p:cNvSpPr/>
          <p:nvPr/>
        </p:nvSpPr>
        <p:spPr>
          <a:xfrm>
            <a:off x="4679482" y="5420506"/>
            <a:ext cx="629331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4E126A-D127-45F5-9DDA-316F2FC8F1D5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B3A9BD-FB24-4D43-A429-2FA5D4290746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8278799-F254-4E28-93DF-9E4558FB4F5D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682086-18A6-45FF-8387-4C73AD84B0B9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250776-E8D9-4FFF-94CF-0EEBCA1D3596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22" name="Rectangle 26">
            <a:extLst>
              <a:ext uri="{FF2B5EF4-FFF2-40B4-BE49-F238E27FC236}">
                <a16:creationId xmlns:a16="http://schemas.microsoft.com/office/drawing/2014/main" id="{7307684C-DF46-46D3-9A69-B7A92638EA07}"/>
              </a:ext>
            </a:extLst>
          </p:cNvPr>
          <p:cNvSpPr/>
          <p:nvPr/>
        </p:nvSpPr>
        <p:spPr>
          <a:xfrm rot="10800000" flipH="1">
            <a:off x="504092" y="257714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A6191608-4D7F-443C-8EFF-863F8B22FC16}"/>
              </a:ext>
            </a:extLst>
          </p:cNvPr>
          <p:cNvSpPr/>
          <p:nvPr/>
        </p:nvSpPr>
        <p:spPr>
          <a:xfrm rot="10800000" flipH="1">
            <a:off x="838786" y="257714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A81BC3F8-2610-4D7E-8E64-D7DC84D20DCE}"/>
              </a:ext>
            </a:extLst>
          </p:cNvPr>
          <p:cNvSpPr/>
          <p:nvPr/>
        </p:nvSpPr>
        <p:spPr>
          <a:xfrm rot="10800000" flipH="1">
            <a:off x="1508174" y="257714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C995B284-8C56-48DC-A7B3-109A6F0183A7}"/>
              </a:ext>
            </a:extLst>
          </p:cNvPr>
          <p:cNvSpPr/>
          <p:nvPr/>
        </p:nvSpPr>
        <p:spPr>
          <a:xfrm rot="10800000" flipH="1">
            <a:off x="1173568" y="257714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6" name="!!2">
            <a:extLst>
              <a:ext uri="{FF2B5EF4-FFF2-40B4-BE49-F238E27FC236}">
                <a16:creationId xmlns:a16="http://schemas.microsoft.com/office/drawing/2014/main" id="{15A6ACD8-0693-4D93-A186-4BC8C355B7DC}"/>
              </a:ext>
            </a:extLst>
          </p:cNvPr>
          <p:cNvSpPr txBox="1"/>
          <p:nvPr/>
        </p:nvSpPr>
        <p:spPr>
          <a:xfrm>
            <a:off x="-3346201" y="-3893641"/>
            <a:ext cx="411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KIỂM TRA BÀI CŨ</a:t>
            </a:r>
            <a:endParaRPr lang="vi-VN" sz="3600" u="sng" dirty="0">
              <a:solidFill>
                <a:srgbClr val="39B28E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E91462-B1A3-4646-AA7C-FDE07C549A0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6881990" y="-3235195"/>
            <a:ext cx="8900683" cy="1097280"/>
            <a:chOff x="178119" y="1403521"/>
            <a:chExt cx="11867577" cy="109728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FF7AF86-FC70-444C-84C7-C949BD6A007A}"/>
                </a:ext>
              </a:extLst>
            </p:cNvPr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39" name="Flowchart: Alternate Process 38">
                <a:extLst>
                  <a:ext uri="{FF2B5EF4-FFF2-40B4-BE49-F238E27FC236}">
                    <a16:creationId xmlns:a16="http://schemas.microsoft.com/office/drawing/2014/main" id="{E5B643A3-FACF-4E70-AB23-1241D7D642D2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noFill/>
              <a:ln w="9525" cap="flat" cmpd="sng" algn="ctr">
                <a:solidFill>
                  <a:srgbClr val="F04D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latin typeface="Arial" charset="0"/>
                </a:endParaRPr>
              </a:p>
            </p:txBody>
          </p:sp>
          <p:sp>
            <p:nvSpPr>
              <p:cNvPr id="40" name="Rounded Rectangle 64">
                <a:extLst>
                  <a:ext uri="{FF2B5EF4-FFF2-40B4-BE49-F238E27FC236}">
                    <a16:creationId xmlns:a16="http://schemas.microsoft.com/office/drawing/2014/main" id="{B089FB0D-52A0-48FF-B097-CF20FF925C1E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2" name="Group 55">
              <a:extLst>
                <a:ext uri="{FF2B5EF4-FFF2-40B4-BE49-F238E27FC236}">
                  <a16:creationId xmlns:a16="http://schemas.microsoft.com/office/drawing/2014/main" id="{3D125AF8-A527-40B4-AB9D-5F1C7D965A50}"/>
                </a:ext>
              </a:extLst>
            </p:cNvPr>
            <p:cNvGrpSpPr>
              <a:grpSpLocks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04B5EC75-0913-4648-A6DA-5FC63BEFCE17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0000"/>
                  </a:gs>
                  <a:gs pos="14000">
                    <a:srgbClr val="F04D49"/>
                  </a:gs>
                  <a:gs pos="50000">
                    <a:srgbClr val="F04D49"/>
                  </a:gs>
                  <a:gs pos="100000">
                    <a:srgbClr val="F04D49"/>
                  </a:gs>
                  <a:gs pos="86000">
                    <a:srgbClr val="F04D49"/>
                  </a:gs>
                </a:gsLst>
                <a:lin ang="0" scaled="1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" name="Freeform 9">
                <a:extLst>
                  <a:ext uri="{FF2B5EF4-FFF2-40B4-BE49-F238E27FC236}">
                    <a16:creationId xmlns:a16="http://schemas.microsoft.com/office/drawing/2014/main" id="{09F1A41F-1D53-4958-866F-44521C47923C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3" name="Rectangle 49">
              <a:extLst>
                <a:ext uri="{FF2B5EF4-FFF2-40B4-BE49-F238E27FC236}">
                  <a16:creationId xmlns:a16="http://schemas.microsoft.com/office/drawing/2014/main" id="{7DA11175-12F1-4F1E-8617-D088784106E4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749551" y="1698266"/>
              <a:ext cx="90801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buClr>
                  <a:srgbClr val="D7181F"/>
                </a:buClr>
              </a:pP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Biến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trở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là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?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Biến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trở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dùng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để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làm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2800" b="1" i="1" dirty="0">
                  <a:solidFill>
                    <a:srgbClr val="39B28E"/>
                  </a:solidFill>
                  <a:cs typeface="Calibri" panose="020F0502020204030204" pitchFamily="34" charset="0"/>
                </a:rPr>
                <a:t> ?</a:t>
              </a:r>
              <a:endParaRPr lang="en-US" sz="2800" b="1" i="1" dirty="0">
                <a:solidFill>
                  <a:srgbClr val="39B28E"/>
                </a:solidFill>
                <a:cs typeface="Calibri" panose="020F0502020204030204" pitchFamily="34" charset="0"/>
                <a:sym typeface="Wingdings" pitchFamily="2" charset="2"/>
              </a:endParaRPr>
            </a:p>
          </p:txBody>
        </p:sp>
        <p:grpSp>
          <p:nvGrpSpPr>
            <p:cNvPr id="34" name="Group 64">
              <a:extLst>
                <a:ext uri="{FF2B5EF4-FFF2-40B4-BE49-F238E27FC236}">
                  <a16:creationId xmlns:a16="http://schemas.microsoft.com/office/drawing/2014/main" id="{7EFC2518-B685-4DFA-9CB5-DE1880A7C8A3}"/>
                </a:ext>
              </a:extLst>
            </p:cNvPr>
            <p:cNvGrpSpPr>
              <a:grpSpLocks/>
            </p:cNvGrpSpPr>
            <p:nvPr>
              <p:custDataLst>
                <p:tags r:id="rId14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08069459-0448-4725-88B5-FE4B1175093C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04D49"/>
                  </a:gs>
                  <a:gs pos="0">
                    <a:srgbClr val="F04D49"/>
                  </a:gs>
                  <a:gs pos="50000">
                    <a:srgbClr val="F04D49"/>
                  </a:gs>
                  <a:gs pos="60000">
                    <a:srgbClr val="F04D49"/>
                  </a:gs>
                  <a:gs pos="100000">
                    <a:srgbClr val="F04D49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183AF7B5-09A4-4B23-BD92-D1913587C564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41" name="Text Box 38">
            <a:extLst>
              <a:ext uri="{FF2B5EF4-FFF2-40B4-BE49-F238E27FC236}">
                <a16:creationId xmlns:a16="http://schemas.microsoft.com/office/drawing/2014/main" id="{BFCB17A0-198C-4136-8BA8-9C0081D3F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40226" y="-1969756"/>
            <a:ext cx="9845305" cy="939328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là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điện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trơ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̉ có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thê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̉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đổi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trị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sô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́.</a:t>
            </a:r>
          </a:p>
          <a:p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được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dùng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điều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chỉnh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cường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đô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̣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dòng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điện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mạch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4DB1421-FC31-42B4-BB14-97D26440174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404128" y="-3656331"/>
            <a:ext cx="8893063" cy="1316025"/>
            <a:chOff x="176087" y="3819209"/>
            <a:chExt cx="11857417" cy="109728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AEAE4F4-F8DC-487B-ABB1-675D299EBDB4}"/>
                </a:ext>
              </a:extLst>
            </p:cNvPr>
            <p:cNvGrpSpPr/>
            <p:nvPr/>
          </p:nvGrpSpPr>
          <p:grpSpPr>
            <a:xfrm>
              <a:off x="1213677" y="3819209"/>
              <a:ext cx="10819827" cy="1097280"/>
              <a:chOff x="279719" y="4456612"/>
              <a:chExt cx="10819827" cy="1097280"/>
            </a:xfrm>
          </p:grpSpPr>
          <p:sp>
            <p:nvSpPr>
              <p:cNvPr id="51" name="Flowchart: Alternate Process 50">
                <a:extLst>
                  <a:ext uri="{FF2B5EF4-FFF2-40B4-BE49-F238E27FC236}">
                    <a16:creationId xmlns:a16="http://schemas.microsoft.com/office/drawing/2014/main" id="{43E9590F-99A5-4AEF-BBE3-19BCCC6BD6A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noFill/>
              <a:ln w="9525" cap="flat" cmpd="sng" algn="ctr">
                <a:solidFill>
                  <a:srgbClr val="F04D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latin typeface="Arial" charset="0"/>
                </a:endParaRPr>
              </a:p>
            </p:txBody>
          </p:sp>
          <p:sp>
            <p:nvSpPr>
              <p:cNvPr id="52" name="Rounded Rectangle 70">
                <a:extLst>
                  <a:ext uri="{FF2B5EF4-FFF2-40B4-BE49-F238E27FC236}">
                    <a16:creationId xmlns:a16="http://schemas.microsoft.com/office/drawing/2014/main" id="{8D23DEC5-8500-4095-BCE0-D360300681A6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4" name="Group 55">
              <a:extLst>
                <a:ext uri="{FF2B5EF4-FFF2-40B4-BE49-F238E27FC236}">
                  <a16:creationId xmlns:a16="http://schemas.microsoft.com/office/drawing/2014/main" id="{6032DFE0-D2BB-4F62-9E9F-E45EAC02E19C}"/>
                </a:ext>
              </a:extLst>
            </p:cNvPr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176087" y="4236893"/>
              <a:ext cx="1047750" cy="495300"/>
              <a:chOff x="1714500" y="3094038"/>
              <a:chExt cx="1047750" cy="551111"/>
            </a:xfrm>
          </p:grpSpPr>
          <p:sp>
            <p:nvSpPr>
              <p:cNvPr id="49" name="Freeform 42">
                <a:extLst>
                  <a:ext uri="{FF2B5EF4-FFF2-40B4-BE49-F238E27FC236}">
                    <a16:creationId xmlns:a16="http://schemas.microsoft.com/office/drawing/2014/main" id="{9BC3FB51-EB68-4C9F-AB83-98D8C79A0E0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/>
                  </a:gs>
                  <a:gs pos="14000">
                    <a:srgbClr val="F04D49"/>
                  </a:gs>
                  <a:gs pos="50000">
                    <a:srgbClr val="F04D49"/>
                  </a:gs>
                  <a:gs pos="100000">
                    <a:srgbClr val="F04D49"/>
                  </a:gs>
                  <a:gs pos="86000">
                    <a:srgbClr val="F04D49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" name="Freeform 43">
                <a:extLst>
                  <a:ext uri="{FF2B5EF4-FFF2-40B4-BE49-F238E27FC236}">
                    <a16:creationId xmlns:a16="http://schemas.microsoft.com/office/drawing/2014/main" id="{C716B146-7211-4CA0-BF33-3A18C5E6F9B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5" name="Rectangle 49">
              <a:extLst>
                <a:ext uri="{FF2B5EF4-FFF2-40B4-BE49-F238E27FC236}">
                  <a16:creationId xmlns:a16="http://schemas.microsoft.com/office/drawing/2014/main" id="{160F1CC4-446F-4190-896E-B5A4DDAC3A73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820671" y="3972583"/>
              <a:ext cx="9080142" cy="79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accent1"/>
                </a:buClr>
              </a:pPr>
              <a:r>
                <a:rPr lang="en-US" altLang="en-US" sz="2800" b="1" i="1" dirty="0" err="1">
                  <a:solidFill>
                    <a:srgbClr val="39B28E"/>
                  </a:solidFill>
                  <a:cs typeface="Calibri" panose="020F0502020204030204" pitchFamily="34" charset="0"/>
                </a:rPr>
                <a:t>Để đèn sáng  hơn cần điều chỉnh con chạy về phía nào? Giải thích tại sao?</a:t>
              </a:r>
            </a:p>
          </p:txBody>
        </p:sp>
        <p:grpSp>
          <p:nvGrpSpPr>
            <p:cNvPr id="46" name="Group 64">
              <a:extLst>
                <a:ext uri="{FF2B5EF4-FFF2-40B4-BE49-F238E27FC236}">
                  <a16:creationId xmlns:a16="http://schemas.microsoft.com/office/drawing/2014/main" id="{0F006292-FEDC-4DF3-870F-B26A037C8AE0}"/>
                </a:ext>
              </a:extLst>
            </p:cNvPr>
            <p:cNvGrpSpPr>
              <a:grpSpLocks/>
            </p:cNvGrpSpPr>
            <p:nvPr>
              <p:custDataLst>
                <p:tags r:id="rId5"/>
              </p:custDataLst>
            </p:nvPr>
          </p:nvGrpSpPr>
          <p:grpSpPr bwMode="auto">
            <a:xfrm>
              <a:off x="968441" y="4007785"/>
              <a:ext cx="1819275" cy="660400"/>
              <a:chOff x="2452688" y="2863775"/>
              <a:chExt cx="1819275" cy="660476"/>
            </a:xfrm>
          </p:grpSpPr>
          <p:sp>
            <p:nvSpPr>
              <p:cNvPr id="47" name="Freeform 55">
                <a:extLst>
                  <a:ext uri="{FF2B5EF4-FFF2-40B4-BE49-F238E27FC236}">
                    <a16:creationId xmlns:a16="http://schemas.microsoft.com/office/drawing/2014/main" id="{90684EA0-E3BB-410A-9B00-B514C146A04A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04D49"/>
                  </a:gs>
                  <a:gs pos="0">
                    <a:srgbClr val="F04D49"/>
                  </a:gs>
                  <a:gs pos="50000">
                    <a:srgbClr val="F04D49"/>
                  </a:gs>
                  <a:gs pos="60000">
                    <a:srgbClr val="F04D49"/>
                  </a:gs>
                  <a:gs pos="100000">
                    <a:srgbClr val="F04D49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id="{BCCC0CB8-E018-45A1-9FAA-60702AE1103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53" name="Rectangle 36">
            <a:extLst>
              <a:ext uri="{FF2B5EF4-FFF2-40B4-BE49-F238E27FC236}">
                <a16:creationId xmlns:a16="http://schemas.microsoft.com/office/drawing/2014/main" id="{2B9D1141-B244-4DBB-AE41-399AFF9A5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0879" y="-2145006"/>
            <a:ext cx="7442077" cy="939328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đèn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sáng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chỉnh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phía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điểm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A, vì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lúc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biến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có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điện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nhất</a:t>
            </a:r>
            <a:r>
              <a:rPr lang="en-US" altLang="en-US" sz="2800" dirty="0">
                <a:solidFill>
                  <a:srgbClr val="39B28E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" name="Picture 53" descr="Shape&#10;&#10;Description automatically generated with low confidence">
            <a:extLst>
              <a:ext uri="{FF2B5EF4-FFF2-40B4-BE49-F238E27FC236}">
                <a16:creationId xmlns:a16="http://schemas.microsoft.com/office/drawing/2014/main" id="{BFD82535-92FD-44CC-B3AE-DE8F8D363A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4370" y="-1952079"/>
            <a:ext cx="718232" cy="718232"/>
          </a:xfrm>
          <a:prstGeom prst="rect">
            <a:avLst/>
          </a:prstGeom>
        </p:spPr>
      </p:pic>
      <p:pic>
        <p:nvPicPr>
          <p:cNvPr id="55" name="Picture 54" descr="Shape&#10;&#10;Description automatically generated with low confidence">
            <a:extLst>
              <a:ext uri="{FF2B5EF4-FFF2-40B4-BE49-F238E27FC236}">
                <a16:creationId xmlns:a16="http://schemas.microsoft.com/office/drawing/2014/main" id="{B9FB6F19-1B49-4957-A0AE-7ED2586BF4C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88" y="-2239582"/>
            <a:ext cx="718232" cy="71823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1ACE849-6F1D-45FB-AC03-6E7F2A090BB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r="12077"/>
          <a:stretch>
            <a:fillRect/>
          </a:stretch>
        </p:blipFill>
        <p:spPr>
          <a:xfrm>
            <a:off x="-5215186" y="2551841"/>
            <a:ext cx="3002506" cy="2646874"/>
          </a:xfrm>
          <a:custGeom>
            <a:avLst/>
            <a:gdLst>
              <a:gd name="connsiteX0" fmla="*/ 0 w 7779434"/>
              <a:gd name="connsiteY0" fmla="*/ 0 h 6857998"/>
              <a:gd name="connsiteX1" fmla="*/ 6223547 w 7779434"/>
              <a:gd name="connsiteY1" fmla="*/ 0 h 6857998"/>
              <a:gd name="connsiteX2" fmla="*/ 7779434 w 7779434"/>
              <a:gd name="connsiteY2" fmla="*/ 6857998 h 6857998"/>
              <a:gd name="connsiteX3" fmla="*/ 0 w 777943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9434" h="6857998">
                <a:moveTo>
                  <a:pt x="0" y="0"/>
                </a:moveTo>
                <a:lnTo>
                  <a:pt x="6223547" y="0"/>
                </a:lnTo>
                <a:lnTo>
                  <a:pt x="7779434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194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3366774"/>
            <a:ext cx="10021461" cy="321525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6" y="620679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234" y="786950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2: 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433" y="814181"/>
            <a:ext cx="7372218" cy="57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alt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40</a:t>
            </a:r>
            <a:r>
              <a:rPr lang="el-GR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Ω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R</a:t>
            </a:r>
            <a:r>
              <a:rPr lang="en-US" altLang="en-US" sz="2800" b="1" baseline="-25000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= 60 </a:t>
            </a:r>
            <a:r>
              <a:rPr lang="el-GR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Ω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U</a:t>
            </a:r>
            <a:r>
              <a:rPr lang="en-US" altLang="en-US" sz="2800" b="1" baseline="-25000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AB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= 24 V; R</a:t>
            </a:r>
            <a:r>
              <a:rPr lang="en-US" altLang="en-US" sz="2800" b="1" baseline="-25000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AB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 = ?; </a:t>
            </a:r>
            <a:r>
              <a:rPr lang="en-US" sz="28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28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28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  <a:endParaRPr lang="en-US" altLang="en-US" sz="2800" b="1" dirty="0">
              <a:solidFill>
                <a:srgbClr val="2E353A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450" y="3793651"/>
            <a:ext cx="2183419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a.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//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7788" y="3563910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32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3200" baseline="-25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alt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40.60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40 </m:t>
                        </m:r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+ </m:t>
                        </m:r>
                        <m:r>
                          <m:rPr>
                            <m:nor/>
                          </m:rPr>
                          <a:rPr lang="en-US" altLang="en-US" sz="3200" dirty="0">
                            <a:solidFill>
                              <a:srgbClr val="002060"/>
                            </a:solidFill>
                            <a:latin typeface="Calibri" panose="020F0502020204030204"/>
                            <a:cs typeface="Calibri" panose="020F0502020204030204" pitchFamily="34" charset="0"/>
                          </a:rPr>
                          <m:t>60</m:t>
                        </m:r>
                      </m:den>
                    </m:f>
                  </m:oMath>
                </a14:m>
                <a:r>
                  <a:rPr kumimoji="0" lang="en-US" alt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 = 24 </a:t>
                </a:r>
                <a:r>
                  <a:rPr lang="el-GR" altLang="en-US" sz="32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Ω</a:t>
                </a:r>
                <a:endParaRPr lang="en-US" altLang="en-US" sz="3200" dirty="0">
                  <a:solidFill>
                    <a:srgbClr val="002060"/>
                  </a:solidFill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 Box 25">
                <a:extLst>
                  <a:ext uri="{FF2B5EF4-FFF2-40B4-BE49-F238E27FC236}">
                    <a16:creationId xmlns:a16="http://schemas.microsoft.com/office/drawing/2014/main" id="{1C6FEDCA-EF52-F9DE-1D95-877C83B1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788" y="3563910"/>
                <a:ext cx="7042020" cy="960232"/>
              </a:xfrm>
              <a:prstGeom prst="rect">
                <a:avLst/>
              </a:prstGeom>
              <a:blipFill>
                <a:blip r:embed="rId4"/>
                <a:stretch>
                  <a:fillRect b="-10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BA67C889-1087-6223-6D8B-6DA676D52BB6}"/>
              </a:ext>
            </a:extLst>
          </p:cNvPr>
          <p:cNvGrpSpPr/>
          <p:nvPr/>
        </p:nvGrpSpPr>
        <p:grpSpPr>
          <a:xfrm>
            <a:off x="3672869" y="1326142"/>
            <a:ext cx="5665693" cy="1812345"/>
            <a:chOff x="3958903" y="1371546"/>
            <a:chExt cx="5665693" cy="18123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AF515FB-2467-4067-2F88-8FB5AA0D92F5}"/>
                </a:ext>
              </a:extLst>
            </p:cNvPr>
            <p:cNvCxnSpPr>
              <a:cxnSpLocks/>
            </p:cNvCxnSpPr>
            <p:nvPr/>
          </p:nvCxnSpPr>
          <p:spPr>
            <a:xfrm>
              <a:off x="5482549" y="3061010"/>
              <a:ext cx="270842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D15DF3A-B931-18B8-CD29-C589EBE69257}"/>
                </a:ext>
              </a:extLst>
            </p:cNvPr>
            <p:cNvSpPr/>
            <p:nvPr/>
          </p:nvSpPr>
          <p:spPr>
            <a:xfrm>
              <a:off x="4530195" y="2504289"/>
              <a:ext cx="171863" cy="17186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630B59C-3582-2E72-2F90-CA74894934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2120" y="2368640"/>
              <a:ext cx="366647" cy="4464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F1389F-3460-960B-8A00-47943A40D324}"/>
                </a:ext>
              </a:extLst>
            </p:cNvPr>
            <p:cNvSpPr/>
            <p:nvPr/>
          </p:nvSpPr>
          <p:spPr>
            <a:xfrm>
              <a:off x="8882030" y="2513814"/>
              <a:ext cx="171863" cy="17186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49CB64-9257-6E36-60F9-1D842C765A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3955" y="2378165"/>
              <a:ext cx="366647" cy="4464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7CDF00-541D-238E-2AA0-ED48C2D04A76}"/>
                </a:ext>
              </a:extLst>
            </p:cNvPr>
            <p:cNvSpPr txBox="1"/>
            <p:nvPr/>
          </p:nvSpPr>
          <p:spPr>
            <a:xfrm>
              <a:off x="3958903" y="2235921"/>
              <a:ext cx="570703" cy="81433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vi-VN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B4EAD-ACBE-281C-8F57-6656D4C4B9E2}"/>
                </a:ext>
              </a:extLst>
            </p:cNvPr>
            <p:cNvSpPr txBox="1"/>
            <p:nvPr/>
          </p:nvSpPr>
          <p:spPr>
            <a:xfrm>
              <a:off x="9053893" y="2245446"/>
              <a:ext cx="570703" cy="81433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vi-VN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0A62DB-3AD5-FB97-7503-10EF9EC28A72}"/>
                </a:ext>
              </a:extLst>
            </p:cNvPr>
            <p:cNvSpPr txBox="1"/>
            <p:nvPr/>
          </p:nvSpPr>
          <p:spPr>
            <a:xfrm>
              <a:off x="4406528" y="1957062"/>
              <a:ext cx="414267" cy="72861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endParaRPr lang="vi-VN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4CF22A7-08AC-5DD6-FBD7-71B56EC82A7B}"/>
                </a:ext>
              </a:extLst>
            </p:cNvPr>
            <p:cNvSpPr txBox="1"/>
            <p:nvPr/>
          </p:nvSpPr>
          <p:spPr>
            <a:xfrm>
              <a:off x="8749833" y="2005972"/>
              <a:ext cx="41426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vi-VN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457C82-B8DC-6D5A-9E0E-48E263C47D06}"/>
                </a:ext>
              </a:extLst>
            </p:cNvPr>
            <p:cNvSpPr txBox="1"/>
            <p:nvPr/>
          </p:nvSpPr>
          <p:spPr>
            <a:xfrm>
              <a:off x="6199307" y="1371546"/>
              <a:ext cx="1191972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24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8342AFC-4339-A10C-EB05-1785F8E3A510}"/>
                </a:ext>
              </a:extLst>
            </p:cNvPr>
            <p:cNvCxnSpPr>
              <a:cxnSpLocks/>
            </p:cNvCxnSpPr>
            <p:nvPr/>
          </p:nvCxnSpPr>
          <p:spPr>
            <a:xfrm>
              <a:off x="5482549" y="2005162"/>
              <a:ext cx="270842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5E2230-D4ED-C96F-CD43-93C6823AC2D5}"/>
                </a:ext>
              </a:extLst>
            </p:cNvPr>
            <p:cNvSpPr/>
            <p:nvPr/>
          </p:nvSpPr>
          <p:spPr>
            <a:xfrm>
              <a:off x="6307317" y="1874877"/>
              <a:ext cx="1033100" cy="25238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3FF648-9128-B0CB-B10E-5B4C80998CC8}"/>
                </a:ext>
              </a:extLst>
            </p:cNvPr>
            <p:cNvSpPr/>
            <p:nvPr/>
          </p:nvSpPr>
          <p:spPr>
            <a:xfrm>
              <a:off x="6307317" y="2931503"/>
              <a:ext cx="1033100" cy="25238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1F50E7-4259-918F-A748-75D74A5B2771}"/>
                </a:ext>
              </a:extLst>
            </p:cNvPr>
            <p:cNvSpPr txBox="1"/>
            <p:nvPr/>
          </p:nvSpPr>
          <p:spPr>
            <a:xfrm>
              <a:off x="6250171" y="2384082"/>
              <a:ext cx="1090245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sz="24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4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22EB284-71DF-B444-B537-367635F7B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2549" y="2005972"/>
              <a:ext cx="0" cy="10538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3E543FC-9E10-24FA-0602-ED3BDE6C636E}"/>
                </a:ext>
              </a:extLst>
            </p:cNvPr>
            <p:cNvCxnSpPr>
              <a:cxnSpLocks/>
            </p:cNvCxnSpPr>
            <p:nvPr/>
          </p:nvCxnSpPr>
          <p:spPr>
            <a:xfrm>
              <a:off x="4619625" y="2593522"/>
              <a:ext cx="86292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31E3CF-D1CD-7C42-5ED3-73EBDFBEEECE}"/>
                </a:ext>
              </a:extLst>
            </p:cNvPr>
            <p:cNvCxnSpPr>
              <a:cxnSpLocks/>
            </p:cNvCxnSpPr>
            <p:nvPr/>
          </p:nvCxnSpPr>
          <p:spPr>
            <a:xfrm>
              <a:off x="8190969" y="2595551"/>
              <a:ext cx="743481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086590-E278-E454-E08F-D8F2F22B54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0969" y="1996447"/>
              <a:ext cx="0" cy="105380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9" name="Text Box 25">
            <a:extLst>
              <a:ext uri="{FF2B5EF4-FFF2-40B4-BE49-F238E27FC236}">
                <a16:creationId xmlns:a16="http://schemas.microsoft.com/office/drawing/2014/main" id="{ED6BD3E6-A7B1-1935-1A00-2343A681B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208" y="4810310"/>
            <a:ext cx="5113842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b.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suất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mạch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25">
                <a:extLst>
                  <a:ext uri="{FF2B5EF4-FFF2-40B4-BE49-F238E27FC236}">
                    <a16:creationId xmlns:a16="http://schemas.microsoft.com/office/drawing/2014/main" id="{FB112466-E020-1B54-CDD4-28F7E62692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7788" y="5534942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     </m:t>
                        </m:r>
                      </m:e>
                    </m:groupChr>
                    <m:r>
                      <a:rPr kumimoji="0" lang="en-US" alt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24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altLang="en-US" sz="32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 = 24 W </a:t>
                </a:r>
              </a:p>
            </p:txBody>
          </p:sp>
        </mc:Choice>
        <mc:Fallback xmlns="">
          <p:sp>
            <p:nvSpPr>
              <p:cNvPr id="50" name="Text Box 25">
                <a:extLst>
                  <a:ext uri="{FF2B5EF4-FFF2-40B4-BE49-F238E27FC236}">
                    <a16:creationId xmlns:a16="http://schemas.microsoft.com/office/drawing/2014/main" id="{FB112466-E020-1B54-CDD4-28F7E626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788" y="5534942"/>
                <a:ext cx="7042020" cy="960232"/>
              </a:xfrm>
              <a:prstGeom prst="rect">
                <a:avLst/>
              </a:prstGeom>
              <a:blipFill>
                <a:blip r:embed="rId5"/>
                <a:stretch>
                  <a:fillRect b="-152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874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3" grpId="0"/>
      <p:bldP spid="9" grpId="0"/>
      <p:bldP spid="10" grpId="0"/>
      <p:bldP spid="49" grpId="0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218192" y="3539635"/>
            <a:ext cx="10021461" cy="268991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2" y="1015337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30" y="1899201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3: 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528" y="1926432"/>
            <a:ext cx="7702417" cy="57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28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28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1 000 W = 1 kW;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 = 0,5.30 = 15h</a:t>
            </a:r>
            <a:r>
              <a:rPr lang="en-US" altLang="en-US" sz="28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W = ? kWh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175897"/>
            <a:ext cx="2028825" cy="2028825"/>
          </a:xfrm>
          <a:prstGeom prst="rect">
            <a:avLst/>
          </a:prstGeom>
        </p:spPr>
      </p:pic>
      <p:sp>
        <p:nvSpPr>
          <p:cNvPr id="49" name="Text Box 25">
            <a:extLst>
              <a:ext uri="{FF2B5EF4-FFF2-40B4-BE49-F238E27FC236}">
                <a16:creationId xmlns:a16="http://schemas.microsoft.com/office/drawing/2014/main" id="{ED6BD3E6-A7B1-1935-1A00-2343A681B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05" y="4035726"/>
            <a:ext cx="8249685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Năng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lượng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ấm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tiêu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thụ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30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ngày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Text Box 25">
            <a:extLst>
              <a:ext uri="{FF2B5EF4-FFF2-40B4-BE49-F238E27FC236}">
                <a16:creationId xmlns:a16="http://schemas.microsoft.com/office/drawing/2014/main" id="{FB112466-E020-1B54-CDD4-28F7E6269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998" y="4697233"/>
            <a:ext cx="7042020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= </a:t>
            </a:r>
            <a:r>
              <a:rPr lang="en-US" sz="32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.t = 1.15 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= 15 kWh</a:t>
            </a:r>
          </a:p>
        </p:txBody>
      </p:sp>
    </p:spTree>
    <p:extLst>
      <p:ext uri="{BB962C8B-B14F-4D97-AF65-F5344CB8AC3E}">
        <p14:creationId xmlns:p14="http://schemas.microsoft.com/office/powerpoint/2010/main" val="272953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3" grpId="0"/>
      <p:bldP spid="49" grpId="0"/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3" y="960004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15" y="756411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BÀI TẬP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046" y="1369414"/>
            <a:ext cx="8760703" cy="155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đoạn mạch điện AB như hình bên dưới. Biết 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Ω,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hiệu điện thế giữa hai đầu đoạn mạch điện là U</a:t>
            </a:r>
            <a:r>
              <a:rPr lang="vi-VN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24 V.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CC59BC00-6A02-AD4A-5CB1-93DBFF27E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25" y="3114723"/>
            <a:ext cx="10728524" cy="146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điện trở tương đương của đoạn mạch điện AB.</a:t>
            </a:r>
            <a:endParaRPr lang="en-US" altLang="en-US" sz="3200" b="1" dirty="0">
              <a:solidFill>
                <a:srgbClr val="2E35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Tính công suất điện của đoạn mạch điện AB.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ED4CED9-B8B0-F598-AD7F-6D296AC4E8F7}"/>
              </a:ext>
            </a:extLst>
          </p:cNvPr>
          <p:cNvGrpSpPr/>
          <p:nvPr/>
        </p:nvGrpSpPr>
        <p:grpSpPr>
          <a:xfrm>
            <a:off x="2373010" y="4991155"/>
            <a:ext cx="7445980" cy="1295222"/>
            <a:chOff x="2851702" y="4130209"/>
            <a:chExt cx="7445980" cy="129522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807A40B-BC24-3111-D03F-A8F93F6DD6F3}"/>
                </a:ext>
              </a:extLst>
            </p:cNvPr>
            <p:cNvGrpSpPr/>
            <p:nvPr/>
          </p:nvGrpSpPr>
          <p:grpSpPr>
            <a:xfrm>
              <a:off x="2851702" y="4147289"/>
              <a:ext cx="1153132" cy="1267087"/>
              <a:chOff x="3047999" y="4866125"/>
              <a:chExt cx="1153132" cy="126708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7F14456-4DFB-E2E1-8388-BE8083DEB4FD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418A2BC-24DE-FABF-DEF1-303450D203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C11FA9-2AD2-7FDF-6C53-5D5795211A30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5AE9B0-58BC-9A3D-6260-F3F3551261D4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65461C2-0EB7-C4D2-9DCB-8257E98CDCCF}"/>
                </a:ext>
              </a:extLst>
            </p:cNvPr>
            <p:cNvGrpSpPr/>
            <p:nvPr/>
          </p:nvGrpSpPr>
          <p:grpSpPr>
            <a:xfrm>
              <a:off x="9222933" y="4218723"/>
              <a:ext cx="1074749" cy="1206708"/>
              <a:chOff x="8805197" y="4937559"/>
              <a:chExt cx="1074749" cy="120670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6CAB293-0070-6E85-69F8-389D66763157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67021C3-4DB5-063C-CABC-2A22BE1244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AAC0B6-1250-C8C9-9CEE-19FBF4EFFD40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03D960-B0B2-9BC1-5AC3-B8A6518401FC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-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31243F-1082-5BF5-C048-C9C0605970E7}"/>
                </a:ext>
              </a:extLst>
            </p:cNvPr>
            <p:cNvSpPr txBox="1"/>
            <p:nvPr/>
          </p:nvSpPr>
          <p:spPr>
            <a:xfrm>
              <a:off x="4923914" y="4130209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25D226-8A98-D640-A344-B45A77626FBA}"/>
                </a:ext>
              </a:extLst>
            </p:cNvPr>
            <p:cNvSpPr txBox="1"/>
            <p:nvPr/>
          </p:nvSpPr>
          <p:spPr>
            <a:xfrm>
              <a:off x="6914257" y="4130209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A3587B-EB36-5196-9AAB-936A983C8B03}"/>
                </a:ext>
              </a:extLst>
            </p:cNvPr>
            <p:cNvGrpSpPr/>
            <p:nvPr/>
          </p:nvGrpSpPr>
          <p:grpSpPr>
            <a:xfrm>
              <a:off x="3909805" y="4734012"/>
              <a:ext cx="2739680" cy="292916"/>
              <a:chOff x="2790263" y="5179162"/>
              <a:chExt cx="1695163" cy="18124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A8EFA8D-2610-73E6-0287-067098F408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28EEA5E-A6E8-D859-314C-04E60CC73C1E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96143F-13B7-43F8-EC26-4F1D549F1557}"/>
                </a:ext>
              </a:extLst>
            </p:cNvPr>
            <p:cNvGrpSpPr/>
            <p:nvPr/>
          </p:nvGrpSpPr>
          <p:grpSpPr>
            <a:xfrm>
              <a:off x="6467476" y="4738557"/>
              <a:ext cx="2983547" cy="292916"/>
              <a:chOff x="3073726" y="5179162"/>
              <a:chExt cx="1846055" cy="18124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63D0D11-CFBB-84B6-454E-878C4C305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72720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EC4997-C4AC-18E8-9DFF-45E139B5051B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E3F1451-DE48-5892-F51A-405A1EE00930}"/>
                </a:ext>
              </a:extLst>
            </p:cNvPr>
            <p:cNvCxnSpPr>
              <a:cxnSpLocks/>
            </p:cNvCxnSpPr>
            <p:nvPr/>
          </p:nvCxnSpPr>
          <p:spPr>
            <a:xfrm>
              <a:off x="3688025" y="4886218"/>
              <a:ext cx="101177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31719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1047751" y="2449639"/>
            <a:ext cx="10522095" cy="400210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26" y="2627592"/>
            <a:ext cx="3782402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a.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nối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C6FEDCA-EF52-F9DE-1D95-877C83B1B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108" y="3411247"/>
            <a:ext cx="5482333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AB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+R</a:t>
            </a:r>
            <a:r>
              <a:rPr kumimoji="0" lang="en-US" alt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40 + 60 = 100 </a:t>
            </a:r>
            <a:r>
              <a:rPr lang="el-GR" altLang="en-US" sz="320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Ω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5" name="Text Box 25">
            <a:extLst>
              <a:ext uri="{FF2B5EF4-FFF2-40B4-BE49-F238E27FC236}">
                <a16:creationId xmlns:a16="http://schemas.microsoft.com/office/drawing/2014/main" id="{24C4FFEB-18EC-F0A8-230A-FB4A69D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2" y="295783"/>
            <a:ext cx="9409215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vi-VN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40 </a:t>
            </a:r>
            <a:r>
              <a:rPr kumimoji="0" lang="el-G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Ω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;</a:t>
            </a:r>
            <a:r>
              <a:rPr kumimoji="0" lang="el-G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alt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l-GR" altLang="en-US" sz="32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Ω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;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U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24 V; R</a:t>
            </a:r>
            <a:r>
              <a:rPr kumimoji="0" lang="en-US" alt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?; </a:t>
            </a:r>
            <a:r>
              <a:rPr lang="en-US" sz="32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9150281-C398-2FE1-906E-6EDF1B373051}"/>
              </a:ext>
            </a:extLst>
          </p:cNvPr>
          <p:cNvGrpSpPr/>
          <p:nvPr/>
        </p:nvGrpSpPr>
        <p:grpSpPr>
          <a:xfrm>
            <a:off x="2318094" y="1006596"/>
            <a:ext cx="7445980" cy="1295222"/>
            <a:chOff x="2851702" y="4130209"/>
            <a:chExt cx="7445980" cy="1295222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2B48731-CCD8-64D8-A9CA-9870D0F8C627}"/>
                </a:ext>
              </a:extLst>
            </p:cNvPr>
            <p:cNvGrpSpPr/>
            <p:nvPr/>
          </p:nvGrpSpPr>
          <p:grpSpPr>
            <a:xfrm>
              <a:off x="2851702" y="4147289"/>
              <a:ext cx="1153132" cy="1267087"/>
              <a:chOff x="3047999" y="4866125"/>
              <a:chExt cx="1153132" cy="1267087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CCB6D293-C084-6C22-96C5-3935EA42ABE9}"/>
                  </a:ext>
                </a:extLst>
              </p:cNvPr>
              <p:cNvSpPr/>
              <p:nvPr/>
            </p:nvSpPr>
            <p:spPr>
              <a:xfrm>
                <a:off x="3711028" y="5499576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0A85D4F7-B1E2-0B2B-B5BA-67E5391405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8810" y="5342145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FBBF188D-D37E-3084-006A-80ADB4D99587}"/>
                  </a:ext>
                </a:extLst>
              </p:cNvPr>
              <p:cNvSpPr txBox="1"/>
              <p:nvPr/>
            </p:nvSpPr>
            <p:spPr>
              <a:xfrm>
                <a:off x="3047999" y="5188114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476D973-9B76-6062-E3DB-EB3D284A5612}"/>
                  </a:ext>
                </a:extLst>
              </p:cNvPr>
              <p:cNvSpPr txBox="1"/>
              <p:nvPr/>
            </p:nvSpPr>
            <p:spPr>
              <a:xfrm>
                <a:off x="3470816" y="4866125"/>
                <a:ext cx="730315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7AFAE72-F1C4-9CE6-90C9-7D31DD0B35A9}"/>
                </a:ext>
              </a:extLst>
            </p:cNvPr>
            <p:cNvGrpSpPr/>
            <p:nvPr/>
          </p:nvGrpSpPr>
          <p:grpSpPr>
            <a:xfrm>
              <a:off x="9222933" y="4218723"/>
              <a:ext cx="1074749" cy="1206708"/>
              <a:chOff x="8805197" y="4937559"/>
              <a:chExt cx="1074749" cy="1206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F6BDBDC4-2457-B21A-F801-FFF4EFDE26FB}"/>
                  </a:ext>
                </a:extLst>
              </p:cNvPr>
              <p:cNvSpPr/>
              <p:nvPr/>
            </p:nvSpPr>
            <p:spPr>
              <a:xfrm>
                <a:off x="9018140" y="5510631"/>
                <a:ext cx="199460" cy="199460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4EC2864-4551-706F-A171-31856035DE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5922" y="5353200"/>
                <a:ext cx="425522" cy="5181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624CEA0C-4762-2043-6866-2BF0FCED13E0}"/>
                  </a:ext>
                </a:extLst>
              </p:cNvPr>
              <p:cNvSpPr txBox="1"/>
              <p:nvPr/>
            </p:nvSpPr>
            <p:spPr>
              <a:xfrm>
                <a:off x="9217601" y="5199169"/>
                <a:ext cx="662345" cy="94509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232B3D93-9547-E9B6-4E77-E44F0479370B}"/>
                  </a:ext>
                </a:extLst>
              </p:cNvPr>
              <p:cNvSpPr txBox="1"/>
              <p:nvPr/>
            </p:nvSpPr>
            <p:spPr>
              <a:xfrm>
                <a:off x="8805197" y="4937559"/>
                <a:ext cx="610944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-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2BD3710-A55E-0752-ED18-ED4EC73BD342}"/>
                </a:ext>
              </a:extLst>
            </p:cNvPr>
            <p:cNvSpPr txBox="1"/>
            <p:nvPr/>
          </p:nvSpPr>
          <p:spPr>
            <a:xfrm>
              <a:off x="4923914" y="4130209"/>
              <a:ext cx="122497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BBE5FC0-ED81-A4BB-A8F9-A81FC4688814}"/>
                </a:ext>
              </a:extLst>
            </p:cNvPr>
            <p:cNvSpPr txBox="1"/>
            <p:nvPr/>
          </p:nvSpPr>
          <p:spPr>
            <a:xfrm>
              <a:off x="6914257" y="4130209"/>
              <a:ext cx="1383377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2648B35-2D2F-D737-BF62-8FA549CDAE97}"/>
                </a:ext>
              </a:extLst>
            </p:cNvPr>
            <p:cNvGrpSpPr/>
            <p:nvPr/>
          </p:nvGrpSpPr>
          <p:grpSpPr>
            <a:xfrm>
              <a:off x="3909805" y="4734012"/>
              <a:ext cx="2739680" cy="292916"/>
              <a:chOff x="2790263" y="5179162"/>
              <a:chExt cx="1695163" cy="181240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D67E3AB-1BF6-E14E-BC69-014950317F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263" y="5272720"/>
                <a:ext cx="169516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15C15AE2-175E-7721-AD8A-BEE4CFA972B9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50851C0-9457-6FC4-A6E2-AD955C214489}"/>
                </a:ext>
              </a:extLst>
            </p:cNvPr>
            <p:cNvGrpSpPr/>
            <p:nvPr/>
          </p:nvGrpSpPr>
          <p:grpSpPr>
            <a:xfrm>
              <a:off x="6467476" y="4738557"/>
              <a:ext cx="2983547" cy="292916"/>
              <a:chOff x="3073726" y="5179162"/>
              <a:chExt cx="1846055" cy="181240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B4D34B9-6D79-1A8C-F967-5545E5DC59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3726" y="5272720"/>
                <a:ext cx="184605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58D369E-A121-20A4-84DD-11379FEF2194}"/>
                  </a:ext>
                </a:extLst>
              </p:cNvPr>
              <p:cNvSpPr/>
              <p:nvPr/>
            </p:nvSpPr>
            <p:spPr>
              <a:xfrm>
                <a:off x="3449129" y="5179162"/>
                <a:ext cx="741871" cy="18124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C05ABCB-AD53-89C9-AE7F-875179A41FE8}"/>
                </a:ext>
              </a:extLst>
            </p:cNvPr>
            <p:cNvCxnSpPr>
              <a:cxnSpLocks/>
            </p:cNvCxnSpPr>
            <p:nvPr/>
          </p:nvCxnSpPr>
          <p:spPr>
            <a:xfrm>
              <a:off x="3688025" y="4886218"/>
              <a:ext cx="101177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20" name="Text Box 25">
            <a:extLst>
              <a:ext uri="{FF2B5EF4-FFF2-40B4-BE49-F238E27FC236}">
                <a16:creationId xmlns:a16="http://schemas.microsoft.com/office/drawing/2014/main" id="{9BC4C5DF-DADF-9704-9280-876C50D6F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07" y="4169059"/>
            <a:ext cx="8899568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b.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suất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đoạn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mạch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AB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 Box 25">
                <a:extLst>
                  <a:ext uri="{FF2B5EF4-FFF2-40B4-BE49-F238E27FC236}">
                    <a16:creationId xmlns:a16="http://schemas.microsoft.com/office/drawing/2014/main" id="{49430D01-D489-7F4F-AC30-EB7566F442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1327" y="4952714"/>
                <a:ext cx="7042020" cy="960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76803" tIns="38402" rIns="76803" bIns="38402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fontAlgn="base" hangingPunct="1">
                  <a:lnSpc>
                    <a:spcPct val="12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3200" baseline="-250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</a:t>
                </a:r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200" b="0" i="0" baseline="-25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AB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24</m:t>
                        </m:r>
                        <m:r>
                          <m:rPr>
                            <m:nor/>
                          </m:rPr>
                          <a:rPr lang="en-US" sz="32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en-US" sz="32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 = 5,76 W </a:t>
                </a:r>
              </a:p>
            </p:txBody>
          </p:sp>
        </mc:Choice>
        <mc:Fallback xmlns="">
          <p:sp>
            <p:nvSpPr>
              <p:cNvPr id="121" name="Text Box 25">
                <a:extLst>
                  <a:ext uri="{FF2B5EF4-FFF2-40B4-BE49-F238E27FC236}">
                    <a16:creationId xmlns:a16="http://schemas.microsoft.com/office/drawing/2014/main" id="{49430D01-D489-7F4F-AC30-EB7566F44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1327" y="4952714"/>
                <a:ext cx="7042020" cy="960232"/>
              </a:xfrm>
              <a:prstGeom prst="rect">
                <a:avLst/>
              </a:prstGeom>
              <a:blipFill>
                <a:blip r:embed="rId3"/>
                <a:stretch>
                  <a:fillRect l="-2424" b="-145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811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05" grpId="0"/>
      <p:bldP spid="120" grpId="0"/>
      <p:bldP spid="1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3" y="2142802"/>
            <a:ext cx="2170462" cy="217046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70986"/>
            <a:ext cx="1969091" cy="6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BÀI TẬP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61CF75CD-50EF-6232-0251-E7B94E73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15" y="1951047"/>
            <a:ext cx="9491007" cy="295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 công suất điện của một bóng đèn và năng lượng điện mà bóng đèn tiêu thụ trong 3 h. Biết hiệu điện thế giữa hai đẩu bóng đèn là 220 V và cường độ dòng điện chạy qua bóng đèn là 0,3 A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332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CCBCD-AAAC-1F7B-DD76-5B0627C239B6}"/>
              </a:ext>
            </a:extLst>
          </p:cNvPr>
          <p:cNvSpPr/>
          <p:nvPr/>
        </p:nvSpPr>
        <p:spPr>
          <a:xfrm>
            <a:off x="920679" y="1312711"/>
            <a:ext cx="10522095" cy="4002104"/>
          </a:xfrm>
          <a:prstGeom prst="roundRect">
            <a:avLst/>
          </a:prstGeom>
          <a:solidFill>
            <a:srgbClr val="FFF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8CADA-9ED7-B0AC-1A5B-4D225DC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" y="4716541"/>
            <a:ext cx="2028825" cy="2028825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51373A57-F96C-65F8-B140-B76B9B83C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154" y="1490664"/>
            <a:ext cx="6058230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suất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điện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bóng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đèn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1C6FEDCA-EF52-F9DE-1D95-877C83B1B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036" y="2274319"/>
            <a:ext cx="5482333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UI = 220 . 0,3 = 66 W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5" name="Text Box 25">
            <a:extLst>
              <a:ext uri="{FF2B5EF4-FFF2-40B4-BE49-F238E27FC236}">
                <a16:creationId xmlns:a16="http://schemas.microsoft.com/office/drawing/2014/main" id="{24C4FFEB-18EC-F0A8-230A-FB4A69DF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2" y="295783"/>
            <a:ext cx="9409215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U = 220 V; I = 0,3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2E353A"/>
                </a:solidFill>
                <a:latin typeface="Calibri" panose="020F0502020204030204"/>
                <a:cs typeface="Calibri" panose="020F0502020204030204" pitchFamily="34" charset="0"/>
              </a:rPr>
              <a:t>A; W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E353A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= ?; </a:t>
            </a:r>
            <a:r>
              <a:rPr lang="en-US" sz="3200" b="1" dirty="0">
                <a:solidFill>
                  <a:srgbClr val="2E353A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b="1" baseline="-25000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3200" b="1" dirty="0">
                <a:solidFill>
                  <a:srgbClr val="2E35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353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Text Box 25">
            <a:extLst>
              <a:ext uri="{FF2B5EF4-FFF2-40B4-BE49-F238E27FC236}">
                <a16:creationId xmlns:a16="http://schemas.microsoft.com/office/drawing/2014/main" id="{9BC4C5DF-DADF-9704-9280-876C50D6F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835" y="3032131"/>
            <a:ext cx="8899568" cy="62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Năng lượng điện mà bóng đèn tiêu thụ trong 3 h là:</a:t>
            </a:r>
            <a:endParaRPr kumimoji="0" lang="en-US" alt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1" name="Text Box 25">
            <a:extLst>
              <a:ext uri="{FF2B5EF4-FFF2-40B4-BE49-F238E27FC236}">
                <a16:creationId xmlns:a16="http://schemas.microsoft.com/office/drawing/2014/main" id="{49430D01-D489-7F4F-AC30-EB7566F44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255" y="3815786"/>
            <a:ext cx="7042020" cy="6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= </a:t>
            </a:r>
            <a:r>
              <a:rPr lang="en-US" sz="32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.t = 66 . 3 . 3600 = 712800 J</a:t>
            </a:r>
            <a:endParaRPr lang="en-US" altLang="en-US" sz="3200" dirty="0">
              <a:solidFill>
                <a:srgbClr val="002060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377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05" grpId="0"/>
      <p:bldP spid="120" grpId="0"/>
      <p:bldP spid="1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23E59527-5383-54C5-5F22-26BBC327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8085" y="824561"/>
            <a:ext cx="12902684" cy="118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III. CÔNG SUẤT ĐIỆN ĐỊNH MỨC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CFF8F-53F0-2748-1AEA-F77D8D8A1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824561"/>
            <a:ext cx="7572375" cy="75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6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27792" y="1543049"/>
            <a:ext cx="9382958" cy="4976883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96275" y="814181"/>
            <a:ext cx="4743450" cy="10402967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C2650902-AD1F-2ADE-21A6-2CB4E6C1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82" y="1765902"/>
            <a:ext cx="8556983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734D48-E8F3-89AF-F331-E33D0CF12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32" y="4373186"/>
            <a:ext cx="8821862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vi-VN" sz="2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1444EA-E0D4-23D3-CF16-53B344428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513" y="5389516"/>
            <a:ext cx="8817881" cy="9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endParaRPr lang="vi-VN" sz="2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2B79319-ED77-1238-6E7F-394315E59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167182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III. CÔNG SUẤT ĐIỆN ĐỊNH MỨC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5A22FE0C-4216-4C09-F3AE-1B945F332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851612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D18C7B-9089-8FC9-F7AA-D397A50D4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04368"/>
            <a:ext cx="3784056" cy="252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83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3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6887DC-4A86-4339-991E-5B0046F3AFF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40203-2304-479A-9B66-0A99689E2609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DA4A1-DDB0-4081-9784-41074E1F8A1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A1CE38-1A6C-4C8C-80F3-D89F967646E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D20689-ADDF-4B02-9449-2F9F7797F34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Rectangle 36">
            <a:extLst>
              <a:ext uri="{FF2B5EF4-FFF2-40B4-BE49-F238E27FC236}">
                <a16:creationId xmlns:a16="http://schemas.microsoft.com/office/drawing/2014/main" id="{121079BA-032E-420B-96C6-563F40E6A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43">
            <a:extLst>
              <a:ext uri="{FF2B5EF4-FFF2-40B4-BE49-F238E27FC236}">
                <a16:creationId xmlns:a16="http://schemas.microsoft.com/office/drawing/2014/main" id="{D362679F-31DB-4DC6-A06A-91FEC0CAC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485" y="1676487"/>
            <a:ext cx="9012506" cy="446886"/>
          </a:xfrm>
          <a:prstGeom prst="rect">
            <a:avLst/>
          </a:prstGeom>
          <a:solidFill>
            <a:srgbClr val="FBA62F"/>
          </a:solidFill>
          <a:ln w="9525">
            <a:noFill/>
            <a:miter lim="800000"/>
            <a:headEnd/>
            <a:tailEnd/>
          </a:ln>
        </p:spPr>
        <p:txBody>
          <a:bodyPr wrap="square" lIns="76803" tIns="38402" rIns="76803" bIns="38402" anchor="ctr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1: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cụ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400" b="1" dirty="0">
                <a:solidFill>
                  <a:schemeClr val="bg1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1A16447-B66F-40AE-A27C-F5EA12344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10628"/>
              </p:ext>
            </p:extLst>
          </p:nvPr>
        </p:nvGraphicFramePr>
        <p:xfrm>
          <a:off x="1763485" y="2255402"/>
          <a:ext cx="8992119" cy="3994612"/>
        </p:xfrm>
        <a:graphic>
          <a:graphicData uri="http://schemas.openxmlformats.org/drawingml/2006/table">
            <a:tbl>
              <a:tblPr/>
              <a:tblGrid>
                <a:gridCol w="6042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39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suất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(W)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Bóng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pin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4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Bóng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thắp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sang ở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gia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đình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15 - 200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Quạt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25 - 100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Tivi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60 - 160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Bàn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là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250 - 1000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42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Nồi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cơm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ira Sans Extra Condensed Black" panose="020B0A030500000200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ira Sans Extra Condensed Black" panose="020B0A03050000020004" pitchFamily="34" charset="0"/>
                          <a:cs typeface="Calibri" panose="020F0502020204030204" pitchFamily="34" charset="0"/>
                        </a:rPr>
                        <a:t>300 - 1000</a:t>
                      </a:r>
                    </a:p>
                  </a:txBody>
                  <a:tcPr marL="68580" marR="6858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9B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09A9454C-4238-4EA7-9AB2-F1283896E8ED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6EABE7-EE69-46C7-B11B-FCB241DCA165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71204F2-1088-4DB7-9097-F51308611CFB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7E2610F-2D95-478D-BA7E-A8F725519145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A53EFBD-A26C-43B2-9B7A-4A04D873A577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grpSp>
        <p:nvGrpSpPr>
          <p:cNvPr id="24" name="Google Shape;987;p48">
            <a:extLst>
              <a:ext uri="{FF2B5EF4-FFF2-40B4-BE49-F238E27FC236}">
                <a16:creationId xmlns:a16="http://schemas.microsoft.com/office/drawing/2014/main" id="{DFB516BE-1655-4B15-AEC3-2759645CC5B1}"/>
              </a:ext>
            </a:extLst>
          </p:cNvPr>
          <p:cNvGrpSpPr/>
          <p:nvPr/>
        </p:nvGrpSpPr>
        <p:grpSpPr>
          <a:xfrm rot="6955692">
            <a:off x="231283" y="4011707"/>
            <a:ext cx="619474" cy="671408"/>
            <a:chOff x="5241175" y="4959100"/>
            <a:chExt cx="539775" cy="517775"/>
          </a:xfrm>
        </p:grpSpPr>
        <p:sp>
          <p:nvSpPr>
            <p:cNvPr id="25" name="Google Shape;988;p48">
              <a:extLst>
                <a:ext uri="{FF2B5EF4-FFF2-40B4-BE49-F238E27FC236}">
                  <a16:creationId xmlns:a16="http://schemas.microsoft.com/office/drawing/2014/main" id="{E950ECBF-ABF3-417D-A9DC-9D47BA919011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9;p48">
              <a:extLst>
                <a:ext uri="{FF2B5EF4-FFF2-40B4-BE49-F238E27FC236}">
                  <a16:creationId xmlns:a16="http://schemas.microsoft.com/office/drawing/2014/main" id="{0670D8EB-ACDF-4DFA-AE59-0FC606520C2A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0;p48">
              <a:extLst>
                <a:ext uri="{FF2B5EF4-FFF2-40B4-BE49-F238E27FC236}">
                  <a16:creationId xmlns:a16="http://schemas.microsoft.com/office/drawing/2014/main" id="{9533B42A-6919-4CA2-88FD-79B4C0BBB89D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1;p48">
              <a:extLst>
                <a:ext uri="{FF2B5EF4-FFF2-40B4-BE49-F238E27FC236}">
                  <a16:creationId xmlns:a16="http://schemas.microsoft.com/office/drawing/2014/main" id="{4869A7B9-69BF-422C-A3D3-4EFB4DF1F59F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2;p48">
              <a:extLst>
                <a:ext uri="{FF2B5EF4-FFF2-40B4-BE49-F238E27FC236}">
                  <a16:creationId xmlns:a16="http://schemas.microsoft.com/office/drawing/2014/main" id="{1D00F57F-C9BD-4F26-BBAD-D25668BAE565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3;p48">
              <a:extLst>
                <a:ext uri="{FF2B5EF4-FFF2-40B4-BE49-F238E27FC236}">
                  <a16:creationId xmlns:a16="http://schemas.microsoft.com/office/drawing/2014/main" id="{13D54237-E21D-4420-9106-6F2F1083C646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Box 6">
            <a:extLst>
              <a:ext uri="{FF2B5EF4-FFF2-40B4-BE49-F238E27FC236}">
                <a16:creationId xmlns:a16="http://schemas.microsoft.com/office/drawing/2014/main" id="{BF4FB631-BEA4-01BF-1011-9BC87390E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167182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34E6F648-3AD9-746F-BB30-6A8E37ED6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56" y="759947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92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6887DC-4A86-4339-991E-5B0046F3AFF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40203-2304-479A-9B66-0A99689E2609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DA4A1-DDB0-4081-9784-41074E1F8A1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A1CE38-1A6C-4C8C-80F3-D89F967646E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D20689-ADDF-4B02-9449-2F9F7797F34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8CFE3-B340-4E3A-BAD4-8C59512D0062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EDEE373-756A-46F5-B9DA-9366BCD1A29A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05F7AE-6E47-42A7-AE21-0DD6A8ADEC33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A262677-BF23-4E47-B9C4-71D0F4251BA0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4218F8C-0E4B-40F0-A150-F6607739DEEB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23D0FC-4531-4FA1-B3B4-4C5F6DD2C670}"/>
              </a:ext>
            </a:extLst>
          </p:cNvPr>
          <p:cNvGrpSpPr/>
          <p:nvPr/>
        </p:nvGrpSpPr>
        <p:grpSpPr>
          <a:xfrm>
            <a:off x="457047" y="1325273"/>
            <a:ext cx="2883815" cy="3406542"/>
            <a:chOff x="5584469" y="637302"/>
            <a:chExt cx="2883815" cy="3406542"/>
          </a:xfrm>
        </p:grpSpPr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47751D94-AD56-4899-BDB3-D3B1A6B2F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520624"/>
              <a:ext cx="1961147" cy="52322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220V - 20W</a:t>
              </a:r>
            </a:p>
          </p:txBody>
        </p:sp>
        <p:pic>
          <p:nvPicPr>
            <p:cNvPr id="23" name="Picture 2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DDD25B7-8510-4833-8548-35E19006F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469" y="637302"/>
              <a:ext cx="2883815" cy="2883815"/>
            </a:xfrm>
            <a:prstGeom prst="rect">
              <a:avLst/>
            </a:prstGeom>
          </p:spPr>
        </p:pic>
      </p:grpSp>
      <p:sp>
        <p:nvSpPr>
          <p:cNvPr id="24" name="AutoShape 6">
            <a:extLst>
              <a:ext uri="{FF2B5EF4-FFF2-40B4-BE49-F238E27FC236}">
                <a16:creationId xmlns:a16="http://schemas.microsoft.com/office/drawing/2014/main" id="{024CEA07-0378-4080-B53B-11DE85763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5287" y="1414621"/>
            <a:ext cx="4897015" cy="1692044"/>
          </a:xfrm>
          <a:prstGeom prst="cloudCallout">
            <a:avLst>
              <a:gd name="adj1" fmla="val -79912"/>
              <a:gd name="adj2" fmla="val 79943"/>
            </a:avLst>
          </a:prstGeom>
          <a:solidFill>
            <a:srgbClr val="FFFFFF"/>
          </a:solidFill>
          <a:ln w="12700" cap="sq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điẹn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suát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mức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7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bên</a:t>
            </a:r>
            <a:r>
              <a:rPr lang="en-US" altLang="en-US" sz="27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843F8850-455C-4CA8-91D6-B52D7C99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397" y="3397592"/>
            <a:ext cx="7878556" cy="1185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en-US" sz="2400" b="1" baseline="-25000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220V, </a:t>
            </a:r>
            <a:r>
              <a:rPr 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baseline="-25000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100W.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100W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A72A0C-7CBF-458A-B946-A77EF31AA9EA}"/>
              </a:ext>
            </a:extLst>
          </p:cNvPr>
          <p:cNvSpPr/>
          <p:nvPr/>
        </p:nvSpPr>
        <p:spPr>
          <a:xfrm>
            <a:off x="2581625" y="5164996"/>
            <a:ext cx="8823128" cy="985507"/>
          </a:xfrm>
          <a:prstGeom prst="rect">
            <a:avLst/>
          </a:prstGeom>
        </p:spPr>
        <p:txBody>
          <a:bodyPr wrap="square" lIns="61576" tIns="30788" rIns="61576" bIns="30788">
            <a:spAutoFit/>
          </a:bodyPr>
          <a:lstStyle/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*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Nếu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đặt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dụng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cụ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điện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&gt; </a:t>
            </a:r>
            <a:r>
              <a:rPr lang="en-US" altLang="en-US" sz="24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en-US" sz="2400" b="1" baseline="-25000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dụng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cụ sẽ </a:t>
            </a:r>
            <a:r>
              <a:rPr lang="en-US" altLang="en-US" sz="2400" b="1" dirty="0" err="1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đạt</a:t>
            </a: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&gt; </a:t>
            </a:r>
            <a:r>
              <a:rPr lang="en-US" sz="2400" b="1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baseline="-25000" dirty="0" err="1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đm</a:t>
            </a:r>
            <a:r>
              <a:rPr lang="en-US" altLang="en-US" sz="2400" b="1" dirty="0">
                <a:solidFill>
                  <a:srgbClr val="F04D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39B28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Giảm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tuổi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tho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̣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của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dụng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cụ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hoặc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̉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rất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hiểm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BC6CF9B8-A807-9014-32DB-C2D55CBA9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167182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9F08E098-3BD6-314B-EE19-11BB3EA60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2" y="798318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62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60DEE3-803D-431A-9954-124E7B8F6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r="12077"/>
          <a:stretch>
            <a:fillRect/>
          </a:stretch>
        </p:blipFill>
        <p:spPr>
          <a:xfrm>
            <a:off x="0" y="0"/>
            <a:ext cx="7779434" cy="6857998"/>
          </a:xfrm>
          <a:custGeom>
            <a:avLst/>
            <a:gdLst>
              <a:gd name="connsiteX0" fmla="*/ 0 w 7779434"/>
              <a:gd name="connsiteY0" fmla="*/ 0 h 6857998"/>
              <a:gd name="connsiteX1" fmla="*/ 6223547 w 7779434"/>
              <a:gd name="connsiteY1" fmla="*/ 0 h 6857998"/>
              <a:gd name="connsiteX2" fmla="*/ 7779434 w 7779434"/>
              <a:gd name="connsiteY2" fmla="*/ 6857998 h 6857998"/>
              <a:gd name="connsiteX3" fmla="*/ 0 w 777943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9434" h="6857998">
                <a:moveTo>
                  <a:pt x="0" y="0"/>
                </a:moveTo>
                <a:lnTo>
                  <a:pt x="6223547" y="0"/>
                </a:lnTo>
                <a:lnTo>
                  <a:pt x="777943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F94C9-48DC-42EF-840A-54F4A2AE14B3}"/>
              </a:ext>
            </a:extLst>
          </p:cNvPr>
          <p:cNvSpPr txBox="1"/>
          <p:nvPr/>
        </p:nvSpPr>
        <p:spPr>
          <a:xfrm>
            <a:off x="6969933" y="2080113"/>
            <a:ext cx="184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04D49"/>
                </a:solidFill>
                <a:latin typeface="Fira Sans Condensed Black" panose="020B0A03050000020004" pitchFamily="34" charset="0"/>
              </a:rPr>
              <a:t>Bài</a:t>
            </a:r>
            <a:r>
              <a:rPr lang="en-US" sz="3600" dirty="0">
                <a:solidFill>
                  <a:srgbClr val="F04D49"/>
                </a:solidFill>
                <a:latin typeface="Fira Sans Condensed Black" panose="020B0A03050000020004" pitchFamily="34" charset="0"/>
              </a:rPr>
              <a:t> 13:</a:t>
            </a:r>
            <a:endParaRPr lang="vi-VN" sz="3600" dirty="0">
              <a:solidFill>
                <a:srgbClr val="F04D4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53AC8-308F-4ADD-83C7-E5B458FDD33C}"/>
              </a:ext>
            </a:extLst>
          </p:cNvPr>
          <p:cNvSpPr txBox="1"/>
          <p:nvPr/>
        </p:nvSpPr>
        <p:spPr>
          <a:xfrm>
            <a:off x="7371155" y="2875844"/>
            <a:ext cx="4820845" cy="1374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Năng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dòng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điện</a:t>
            </a:r>
            <a:r>
              <a:rPr lang="en-US" sz="3600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 </a:t>
            </a:r>
            <a:r>
              <a:rPr lang="en-US" sz="3600" dirty="0" err="1">
                <a:solidFill>
                  <a:srgbClr val="39B28E"/>
                </a:solidFill>
                <a:latin typeface="Fira Sans Condensed Black" panose="020B0A03050000020004" pitchFamily="34" charset="0"/>
              </a:rPr>
              <a:t>và</a:t>
            </a:r>
            <a:r>
              <a:rPr lang="en-US" sz="3600" dirty="0">
                <a:solidFill>
                  <a:srgbClr val="39B28E"/>
                </a:solidFill>
                <a:latin typeface="Fira Sans Condensed Black" panose="020B0A030500000200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suất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9B28E"/>
                </a:solidFill>
                <a:effectLst/>
                <a:uLnTx/>
                <a:uFillTx/>
                <a:latin typeface="Fira Sans Condensed Black" panose="020B0A03050000020004" pitchFamily="34" charset="0"/>
                <a:ea typeface="+mn-ea"/>
                <a:cs typeface="+mn-cs"/>
              </a:rPr>
              <a:t>điện</a:t>
            </a:r>
            <a:endParaRPr lang="vi-VN" dirty="0">
              <a:solidFill>
                <a:srgbClr val="39B28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58EB1C-69B7-48D8-A2CB-C0014E1E1261}"/>
              </a:ext>
            </a:extLst>
          </p:cNvPr>
          <p:cNvSpPr txBox="1"/>
          <p:nvPr/>
        </p:nvSpPr>
        <p:spPr>
          <a:xfrm>
            <a:off x="6429771" y="1368074"/>
            <a:ext cx="2138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Fira Sans Condensed Black" panose="020B0A03050000020004" pitchFamily="34" charset="0"/>
              </a:rPr>
              <a:t>KHTN 9</a:t>
            </a:r>
            <a:endParaRPr lang="vi-VN" sz="3200" u="sng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50D17D-0457-4F73-BDC5-3194445B1FD9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EEEBB3-1C48-4846-864A-4E888989B61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59BF08-3986-4A03-A373-87756D9940C8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D59991-5839-49C6-8D4B-5A565ACFCCFF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713746-2FF7-4E5F-96CE-4C26E2074237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A16D3-AFD3-44F3-84BB-EC40A8977CB4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CEE3E9F-8BEE-4824-A648-5D37396EBFCE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DD532B-BEC6-417A-8472-ACB47E5178DD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644A32A-2187-477A-937D-249C6A3B29D8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4B90402-5B53-40DA-B274-BA8D16B902D4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20" name="Rectangle 26">
            <a:extLst>
              <a:ext uri="{FF2B5EF4-FFF2-40B4-BE49-F238E27FC236}">
                <a16:creationId xmlns:a16="http://schemas.microsoft.com/office/drawing/2014/main" id="{9633AD4A-AECF-4D2E-84E9-70AE722C34CB}"/>
              </a:ext>
            </a:extLst>
          </p:cNvPr>
          <p:cNvSpPr/>
          <p:nvPr/>
        </p:nvSpPr>
        <p:spPr>
          <a:xfrm rot="10800000" flipH="1">
            <a:off x="6596111" y="238008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C31B966F-E1A1-42A2-89CC-9D69826B068C}"/>
              </a:ext>
            </a:extLst>
          </p:cNvPr>
          <p:cNvSpPr/>
          <p:nvPr/>
        </p:nvSpPr>
        <p:spPr>
          <a:xfrm rot="10800000" flipH="1">
            <a:off x="6930805" y="238008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416B3409-2528-46D3-A868-B2CC52FEFA2E}"/>
              </a:ext>
            </a:extLst>
          </p:cNvPr>
          <p:cNvSpPr/>
          <p:nvPr/>
        </p:nvSpPr>
        <p:spPr>
          <a:xfrm rot="10800000" flipH="1">
            <a:off x="7600193" y="238008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E3EEAA3C-EB63-4B37-8B69-CEE841E0EDD3}"/>
              </a:ext>
            </a:extLst>
          </p:cNvPr>
          <p:cNvSpPr/>
          <p:nvPr/>
        </p:nvSpPr>
        <p:spPr>
          <a:xfrm rot="10800000" flipH="1">
            <a:off x="7265587" y="238008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AE37FD8B-F6FC-4E4C-8A61-E4D07615F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837" y="4701810"/>
            <a:ext cx="3702044" cy="50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41E04D57-79A8-4371-A6C1-904698DD5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977" y="5335432"/>
            <a:ext cx="2993132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II. CÔNG SUẤT ĐIỆN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7DDE53E0-6230-4B79-9B9D-E42FEB41F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1911" y="6035571"/>
            <a:ext cx="4439487" cy="50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III. CÔNG SUẤT ĐIỆN ĐỊNH MỨC</a:t>
            </a:r>
          </a:p>
        </p:txBody>
      </p:sp>
    </p:spTree>
    <p:extLst>
      <p:ext uri="{BB962C8B-B14F-4D97-AF65-F5344CB8AC3E}">
        <p14:creationId xmlns:p14="http://schemas.microsoft.com/office/powerpoint/2010/main" val="3739835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6887DC-4A86-4339-991E-5B0046F3AFF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40203-2304-479A-9B66-0A99689E2609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EDA4A1-DDB0-4081-9784-41074E1F8A12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A1CE38-1A6C-4C8C-80F3-D89F967646E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D20689-ADDF-4B02-9449-2F9F7797F34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3" name="Rectangle 36">
            <a:extLst>
              <a:ext uri="{FF2B5EF4-FFF2-40B4-BE49-F238E27FC236}">
                <a16:creationId xmlns:a16="http://schemas.microsoft.com/office/drawing/2014/main" id="{121079BA-032E-420B-96C6-563F40E6A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857B8D-4A58-4665-B0E2-56C33FD21EE7}"/>
              </a:ext>
            </a:extLst>
          </p:cNvPr>
          <p:cNvSpPr txBox="1"/>
          <p:nvPr/>
        </p:nvSpPr>
        <p:spPr>
          <a:xfrm>
            <a:off x="843188" y="1654773"/>
            <a:ext cx="10396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3413" marR="0" lvl="0" indent="-633413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cụ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hoạt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càng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mạnh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thì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nó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càng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lớn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Hãy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cho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biết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 Extra Condensed Black" panose="020B0A030500000200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E78749B0-6012-44A7-B712-75B69DB5E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06" y="2380490"/>
            <a:ext cx="8785549" cy="8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mạnh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1004452B-D94D-4BE3-8052-81DD3A66E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06" y="4266782"/>
            <a:ext cx="8804175" cy="81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điều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chỉnh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ít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i="1" dirty="0">
                <a:solidFill>
                  <a:srgbClr val="39B28E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00FB83-376C-4FD4-81F0-77B46241F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66" y="3488823"/>
            <a:ext cx="8778984" cy="446886"/>
          </a:xfrm>
          <a:prstGeom prst="rect">
            <a:avLst/>
          </a:prstGeom>
          <a:noFill/>
          <a:ln w="9525">
            <a:solidFill>
              <a:srgbClr val="F04D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6803" tIns="38402" rIns="76803" bIns="38402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9193A436-E0EB-42B0-8013-5C08CC0AD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334" y="5414073"/>
            <a:ext cx="8184354" cy="446886"/>
          </a:xfrm>
          <a:prstGeom prst="rect">
            <a:avLst/>
          </a:prstGeom>
          <a:noFill/>
          <a:ln w="9525">
            <a:solidFill>
              <a:srgbClr val="F04D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A60ECCEC-1316-4CF4-AFBE-34C3F7C46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0" y="3351452"/>
            <a:ext cx="718232" cy="718232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252CFB0A-A8DF-46A5-BED1-8354AC0BB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0" y="5223477"/>
            <a:ext cx="718232" cy="71823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B21B49C-45B1-46B9-9B53-E2286890A48A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03EDA5-2409-4726-A93D-51CE7CE4FBE0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616B19F-9633-4D4C-A3FB-A6E0010DA38A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AB09A57-12B2-4CAF-814A-2F3DE8BD7465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15E10BF7-F6F9-16E4-C180-CC25700D4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" y="259406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II. CÔNG SUẤT ĐIỆN</a:t>
            </a:r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F9D4ABEB-3B86-B956-161A-6F710BAB2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" y="943836"/>
            <a:ext cx="6930445" cy="44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4FB1D9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cụ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B1D9"/>
                </a:solidFill>
                <a:effectLst/>
                <a:uLnTx/>
                <a:uFillTx/>
                <a:latin typeface="Fira Sans Extra Condensed Black" panose="020B0A030500000200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FB1D9"/>
              </a:solidFill>
              <a:effectLst/>
              <a:uLnTx/>
              <a:uFillTx/>
              <a:latin typeface="Fira Sans Extra Condensed Black" panose="020B0A030500000200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0DE4B16-9016-416C-9958-9F535048F86F}"/>
              </a:ext>
            </a:extLst>
          </p:cNvPr>
          <p:cNvGrpSpPr/>
          <p:nvPr/>
        </p:nvGrpSpPr>
        <p:grpSpPr>
          <a:xfrm>
            <a:off x="3716224" y="3467100"/>
            <a:ext cx="2747129" cy="3125801"/>
            <a:chOff x="8456437" y="4017969"/>
            <a:chExt cx="1794984" cy="2255217"/>
          </a:xfrm>
        </p:grpSpPr>
        <p:pic>
          <p:nvPicPr>
            <p:cNvPr id="13" name="Picture 25" descr="images">
              <a:extLst>
                <a:ext uri="{FF2B5EF4-FFF2-40B4-BE49-F238E27FC236}">
                  <a16:creationId xmlns:a16="http://schemas.microsoft.com/office/drawing/2014/main" id="{B6D80261-C46E-4954-AD1D-5F42ED14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437" y="4017969"/>
              <a:ext cx="1794984" cy="192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E7F11869-15D5-4C8D-A283-F1BCB1F6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437" y="5931022"/>
              <a:ext cx="1794984" cy="342164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220V-660W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3C148-A93A-4DD5-B1CA-81C8ABAF78F7}"/>
              </a:ext>
            </a:extLst>
          </p:cNvPr>
          <p:cNvGrpSpPr/>
          <p:nvPr/>
        </p:nvGrpSpPr>
        <p:grpSpPr>
          <a:xfrm>
            <a:off x="602405" y="111899"/>
            <a:ext cx="2718211" cy="3189912"/>
            <a:chOff x="6010275" y="1651843"/>
            <a:chExt cx="1961147" cy="2301472"/>
          </a:xfrm>
        </p:grpSpPr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7C3D5A5E-0D2D-40FD-9866-98090C7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611151"/>
              <a:ext cx="1961147" cy="342164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220V-75W</a:t>
              </a:r>
            </a:p>
          </p:txBody>
        </p:sp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5D28C0A-A5FE-47BA-A201-E7305311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53" y="1651843"/>
              <a:ext cx="1915790" cy="1915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882074-8EB5-4FCB-A678-7DB3E9F5F476}"/>
              </a:ext>
            </a:extLst>
          </p:cNvPr>
          <p:cNvGrpSpPr/>
          <p:nvPr/>
        </p:nvGrpSpPr>
        <p:grpSpPr>
          <a:xfrm>
            <a:off x="556722" y="3444620"/>
            <a:ext cx="2706130" cy="3148281"/>
            <a:chOff x="6007544" y="4177345"/>
            <a:chExt cx="1952431" cy="2271436"/>
          </a:xfrm>
        </p:grpSpPr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914EE49F-6B8D-4ECB-B5B9-6793EFE0F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544" y="6106617"/>
              <a:ext cx="1952431" cy="342164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220V-55W</a:t>
              </a:r>
            </a:p>
          </p:txBody>
        </p:sp>
        <p:pic>
          <p:nvPicPr>
            <p:cNvPr id="22" name="Picture 21" descr="A picture containing device, fan, vector graphics&#10;&#10;Description automatically generated">
              <a:extLst>
                <a:ext uri="{FF2B5EF4-FFF2-40B4-BE49-F238E27FC236}">
                  <a16:creationId xmlns:a16="http://schemas.microsoft.com/office/drawing/2014/main" id="{4D25C523-4839-4236-95CF-97700477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55" y="4177345"/>
              <a:ext cx="1885008" cy="18850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1029A-B2FC-4DC6-A4E4-3FB60AD90F3E}"/>
              </a:ext>
            </a:extLst>
          </p:cNvPr>
          <p:cNvGrpSpPr/>
          <p:nvPr/>
        </p:nvGrpSpPr>
        <p:grpSpPr>
          <a:xfrm>
            <a:off x="3698600" y="84851"/>
            <a:ext cx="2718214" cy="3239440"/>
            <a:chOff x="8332388" y="1598834"/>
            <a:chExt cx="1961148" cy="2337205"/>
          </a:xfrm>
        </p:grpSpPr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D04CF6F1-2FFA-4BBB-837B-1E716D56D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2389" y="3593875"/>
              <a:ext cx="1961147" cy="342164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220V-25W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5B06AB-8E37-4799-8551-5B63E19D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2388" y="1598834"/>
              <a:ext cx="1961148" cy="1961148"/>
            </a:xfrm>
            <a:prstGeom prst="rect">
              <a:avLst/>
            </a:prstGeom>
          </p:spPr>
        </p:pic>
      </p:grpSp>
      <p:sp>
        <p:nvSpPr>
          <p:cNvPr id="5" name="AutoShape 6">
            <a:extLst>
              <a:ext uri="{FF2B5EF4-FFF2-40B4-BE49-F238E27FC236}">
                <a16:creationId xmlns:a16="http://schemas.microsoft.com/office/drawing/2014/main" id="{945E8D30-0FE4-4D58-8329-3AC4871F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788" y="1318727"/>
            <a:ext cx="4729961" cy="3413182"/>
          </a:xfrm>
          <a:prstGeom prst="cloudCallout">
            <a:avLst>
              <a:gd name="adj1" fmla="val -51536"/>
              <a:gd name="adj2" fmla="val 71566"/>
            </a:avLst>
          </a:prstGeom>
          <a:solidFill>
            <a:srgbClr val="FFFFFF"/>
          </a:solidFill>
          <a:ln w="12700" cap="sq">
            <a:solidFill>
              <a:srgbClr val="FF3300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189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0DE4B16-9016-416C-9958-9F535048F86F}"/>
              </a:ext>
            </a:extLst>
          </p:cNvPr>
          <p:cNvGrpSpPr/>
          <p:nvPr/>
        </p:nvGrpSpPr>
        <p:grpSpPr>
          <a:xfrm>
            <a:off x="8688274" y="3467100"/>
            <a:ext cx="2747129" cy="3125801"/>
            <a:chOff x="8456437" y="4017969"/>
            <a:chExt cx="1794984" cy="2255217"/>
          </a:xfrm>
        </p:grpSpPr>
        <p:pic>
          <p:nvPicPr>
            <p:cNvPr id="13" name="Picture 25" descr="images">
              <a:extLst>
                <a:ext uri="{FF2B5EF4-FFF2-40B4-BE49-F238E27FC236}">
                  <a16:creationId xmlns:a16="http://schemas.microsoft.com/office/drawing/2014/main" id="{B6D80261-C46E-4954-AD1D-5F42ED140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437" y="4017969"/>
              <a:ext cx="1794984" cy="192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E7F11869-15D5-4C8D-A283-F1BCB1F6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6437" y="5931022"/>
              <a:ext cx="1794984" cy="342164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220V-660W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3C148-A93A-4DD5-B1CA-81C8ABAF78F7}"/>
              </a:ext>
            </a:extLst>
          </p:cNvPr>
          <p:cNvGrpSpPr/>
          <p:nvPr/>
        </p:nvGrpSpPr>
        <p:grpSpPr>
          <a:xfrm>
            <a:off x="5574455" y="111899"/>
            <a:ext cx="2718211" cy="3189912"/>
            <a:chOff x="6010275" y="1651843"/>
            <a:chExt cx="1961147" cy="2301472"/>
          </a:xfrm>
        </p:grpSpPr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7C3D5A5E-0D2D-40FD-9866-98090C73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275" y="3611151"/>
              <a:ext cx="1961147" cy="342164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220V-75W</a:t>
              </a:r>
            </a:p>
          </p:txBody>
        </p:sp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5D28C0A-A5FE-47BA-A201-E7305311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53" y="1651843"/>
              <a:ext cx="1915790" cy="1915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882074-8EB5-4FCB-A678-7DB3E9F5F476}"/>
              </a:ext>
            </a:extLst>
          </p:cNvPr>
          <p:cNvGrpSpPr/>
          <p:nvPr/>
        </p:nvGrpSpPr>
        <p:grpSpPr>
          <a:xfrm>
            <a:off x="5528772" y="3444620"/>
            <a:ext cx="2706130" cy="3148281"/>
            <a:chOff x="6007544" y="4177345"/>
            <a:chExt cx="1952431" cy="2271436"/>
          </a:xfrm>
        </p:grpSpPr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914EE49F-6B8D-4ECB-B5B9-6793EFE0F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544" y="6106617"/>
              <a:ext cx="1952431" cy="342164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220V-55W</a:t>
              </a:r>
            </a:p>
          </p:txBody>
        </p:sp>
        <p:pic>
          <p:nvPicPr>
            <p:cNvPr id="22" name="Picture 21" descr="A picture containing device, fan, vector graphics&#10;&#10;Description automatically generated">
              <a:extLst>
                <a:ext uri="{FF2B5EF4-FFF2-40B4-BE49-F238E27FC236}">
                  <a16:creationId xmlns:a16="http://schemas.microsoft.com/office/drawing/2014/main" id="{4D25C523-4839-4236-95CF-97700477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255" y="4177345"/>
              <a:ext cx="1885008" cy="188500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1029A-B2FC-4DC6-A4E4-3FB60AD90F3E}"/>
              </a:ext>
            </a:extLst>
          </p:cNvPr>
          <p:cNvGrpSpPr/>
          <p:nvPr/>
        </p:nvGrpSpPr>
        <p:grpSpPr>
          <a:xfrm>
            <a:off x="8670650" y="84851"/>
            <a:ext cx="2718214" cy="3239440"/>
            <a:chOff x="8332388" y="1598834"/>
            <a:chExt cx="1961148" cy="2337205"/>
          </a:xfrm>
        </p:grpSpPr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D04CF6F1-2FFA-4BBB-837B-1E716D56D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2389" y="3593875"/>
              <a:ext cx="1961147" cy="342164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220V-25W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5B06AB-8E37-4799-8551-5B63E19D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2388" y="1598834"/>
              <a:ext cx="1961148" cy="1961148"/>
            </a:xfrm>
            <a:prstGeom prst="rect">
              <a:avLst/>
            </a:prstGeom>
          </p:spPr>
        </p:pic>
      </p:grpSp>
      <p:sp>
        <p:nvSpPr>
          <p:cNvPr id="5" name="AutoShape 6">
            <a:extLst>
              <a:ext uri="{FF2B5EF4-FFF2-40B4-BE49-F238E27FC236}">
                <a16:creationId xmlns:a16="http://schemas.microsoft.com/office/drawing/2014/main" id="{945E8D30-0FE4-4D58-8329-3AC4871F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62" y="1893779"/>
            <a:ext cx="4644304" cy="3413182"/>
          </a:xfrm>
          <a:prstGeom prst="rect">
            <a:avLst/>
          </a:prstGeom>
          <a:solidFill>
            <a:srgbClr val="FFFFFF"/>
          </a:solidFill>
          <a:ln w="12700" cap="sq">
            <a:noFill/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  <a:defRPr/>
            </a:pP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75 W, 25 W, 55 W, 660 W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mức</a:t>
            </a:r>
            <a:r>
              <a:rPr lang="en-US" alt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ExtraLight" panose="000003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2077427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2378685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736272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565651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ExtraLight" panose="000003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41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1AD7FDE-E6C7-49E9-89F5-BE61FEE92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82373" r="53159" b="5615"/>
          <a:stretch>
            <a:fillRect/>
          </a:stretch>
        </p:blipFill>
        <p:spPr>
          <a:xfrm>
            <a:off x="3211673" y="2703332"/>
            <a:ext cx="5533263" cy="823722"/>
          </a:xfrm>
          <a:custGeom>
            <a:avLst/>
            <a:gdLst/>
            <a:ahLst/>
            <a:cxnLst/>
            <a:rect l="l" t="t" r="r" b="b"/>
            <a:pathLst>
              <a:path w="5533263" h="823722">
                <a:moveTo>
                  <a:pt x="4878705" y="720852"/>
                </a:moveTo>
                <a:cubicBezTo>
                  <a:pt x="4892929" y="720852"/>
                  <a:pt x="4904994" y="725932"/>
                  <a:pt x="4914900" y="736092"/>
                </a:cubicBezTo>
                <a:cubicBezTo>
                  <a:pt x="4924806" y="746252"/>
                  <a:pt x="4929759" y="758444"/>
                  <a:pt x="4929759" y="772668"/>
                </a:cubicBezTo>
                <a:cubicBezTo>
                  <a:pt x="4929759" y="786892"/>
                  <a:pt x="4924806" y="798957"/>
                  <a:pt x="4914900" y="808863"/>
                </a:cubicBezTo>
                <a:cubicBezTo>
                  <a:pt x="4904994" y="818769"/>
                  <a:pt x="4892929" y="823722"/>
                  <a:pt x="4878705" y="823722"/>
                </a:cubicBezTo>
                <a:cubicBezTo>
                  <a:pt x="4864481" y="823722"/>
                  <a:pt x="4852289" y="818769"/>
                  <a:pt x="4842129" y="808863"/>
                </a:cubicBezTo>
                <a:cubicBezTo>
                  <a:pt x="4831969" y="798957"/>
                  <a:pt x="4826889" y="786892"/>
                  <a:pt x="4826889" y="772668"/>
                </a:cubicBezTo>
                <a:cubicBezTo>
                  <a:pt x="4826889" y="758444"/>
                  <a:pt x="4831842" y="746252"/>
                  <a:pt x="4841748" y="736092"/>
                </a:cubicBezTo>
                <a:cubicBezTo>
                  <a:pt x="4851654" y="725932"/>
                  <a:pt x="4863973" y="720852"/>
                  <a:pt x="4878705" y="720852"/>
                </a:cubicBezTo>
                <a:close/>
                <a:moveTo>
                  <a:pt x="4870323" y="203454"/>
                </a:moveTo>
                <a:lnTo>
                  <a:pt x="4799457" y="476250"/>
                </a:lnTo>
                <a:lnTo>
                  <a:pt x="4943475" y="476250"/>
                </a:lnTo>
                <a:close/>
                <a:moveTo>
                  <a:pt x="660273" y="203454"/>
                </a:moveTo>
                <a:lnTo>
                  <a:pt x="589407" y="476250"/>
                </a:lnTo>
                <a:lnTo>
                  <a:pt x="733425" y="476250"/>
                </a:lnTo>
                <a:close/>
                <a:moveTo>
                  <a:pt x="5304663" y="179832"/>
                </a:moveTo>
                <a:cubicBezTo>
                  <a:pt x="5292979" y="179832"/>
                  <a:pt x="5284851" y="180086"/>
                  <a:pt x="5280279" y="180594"/>
                </a:cubicBezTo>
                <a:lnTo>
                  <a:pt x="5280279" y="445770"/>
                </a:lnTo>
                <a:lnTo>
                  <a:pt x="5293995" y="445770"/>
                </a:lnTo>
                <a:cubicBezTo>
                  <a:pt x="5340223" y="445770"/>
                  <a:pt x="5373370" y="433832"/>
                  <a:pt x="5393436" y="409956"/>
                </a:cubicBezTo>
                <a:cubicBezTo>
                  <a:pt x="5413502" y="386080"/>
                  <a:pt x="5423535" y="352552"/>
                  <a:pt x="5423535" y="309372"/>
                </a:cubicBezTo>
                <a:cubicBezTo>
                  <a:pt x="5423535" y="223012"/>
                  <a:pt x="5383911" y="179832"/>
                  <a:pt x="5304663" y="179832"/>
                </a:cubicBezTo>
                <a:close/>
                <a:moveTo>
                  <a:pt x="3263646" y="179070"/>
                </a:moveTo>
                <a:cubicBezTo>
                  <a:pt x="3227070" y="179070"/>
                  <a:pt x="3200274" y="198374"/>
                  <a:pt x="3183255" y="236982"/>
                </a:cubicBezTo>
                <a:cubicBezTo>
                  <a:pt x="3166237" y="275590"/>
                  <a:pt x="3157728" y="336804"/>
                  <a:pt x="3157728" y="420624"/>
                </a:cubicBezTo>
                <a:cubicBezTo>
                  <a:pt x="3157728" y="504444"/>
                  <a:pt x="3166237" y="565658"/>
                  <a:pt x="3183255" y="604266"/>
                </a:cubicBezTo>
                <a:cubicBezTo>
                  <a:pt x="3200274" y="642874"/>
                  <a:pt x="3227070" y="662178"/>
                  <a:pt x="3263646" y="662178"/>
                </a:cubicBezTo>
                <a:cubicBezTo>
                  <a:pt x="3300222" y="662178"/>
                  <a:pt x="3326893" y="643001"/>
                  <a:pt x="3343656" y="604647"/>
                </a:cubicBezTo>
                <a:cubicBezTo>
                  <a:pt x="3360420" y="566293"/>
                  <a:pt x="3368802" y="504952"/>
                  <a:pt x="3368802" y="420624"/>
                </a:cubicBezTo>
                <a:cubicBezTo>
                  <a:pt x="3368802" y="336296"/>
                  <a:pt x="3360420" y="274955"/>
                  <a:pt x="3343656" y="236601"/>
                </a:cubicBezTo>
                <a:cubicBezTo>
                  <a:pt x="3326893" y="198247"/>
                  <a:pt x="3300222" y="179070"/>
                  <a:pt x="3263646" y="179070"/>
                </a:cubicBezTo>
                <a:close/>
                <a:moveTo>
                  <a:pt x="2368296" y="179070"/>
                </a:moveTo>
                <a:cubicBezTo>
                  <a:pt x="2331720" y="179070"/>
                  <a:pt x="2304923" y="198374"/>
                  <a:pt x="2287906" y="236982"/>
                </a:cubicBezTo>
                <a:cubicBezTo>
                  <a:pt x="2270888" y="275590"/>
                  <a:pt x="2262378" y="336804"/>
                  <a:pt x="2262378" y="420624"/>
                </a:cubicBezTo>
                <a:cubicBezTo>
                  <a:pt x="2262378" y="504444"/>
                  <a:pt x="2270888" y="565658"/>
                  <a:pt x="2287906" y="604266"/>
                </a:cubicBezTo>
                <a:cubicBezTo>
                  <a:pt x="2304923" y="642874"/>
                  <a:pt x="2331720" y="662178"/>
                  <a:pt x="2368296" y="662178"/>
                </a:cubicBezTo>
                <a:cubicBezTo>
                  <a:pt x="2404872" y="662178"/>
                  <a:pt x="2431543" y="643001"/>
                  <a:pt x="2448306" y="604647"/>
                </a:cubicBezTo>
                <a:cubicBezTo>
                  <a:pt x="2465070" y="566293"/>
                  <a:pt x="2473452" y="504952"/>
                  <a:pt x="2473452" y="420624"/>
                </a:cubicBezTo>
                <a:cubicBezTo>
                  <a:pt x="2473452" y="336296"/>
                  <a:pt x="2465070" y="274955"/>
                  <a:pt x="2448306" y="236601"/>
                </a:cubicBezTo>
                <a:cubicBezTo>
                  <a:pt x="2431543" y="198247"/>
                  <a:pt x="2404872" y="179070"/>
                  <a:pt x="2368296" y="179070"/>
                </a:cubicBezTo>
                <a:close/>
                <a:moveTo>
                  <a:pt x="4246245" y="155448"/>
                </a:moveTo>
                <a:lnTo>
                  <a:pt x="4616577" y="155448"/>
                </a:lnTo>
                <a:cubicBezTo>
                  <a:pt x="4621657" y="155448"/>
                  <a:pt x="4625595" y="157988"/>
                  <a:pt x="4628388" y="163068"/>
                </a:cubicBezTo>
                <a:cubicBezTo>
                  <a:pt x="4631182" y="168148"/>
                  <a:pt x="4632579" y="174752"/>
                  <a:pt x="4632579" y="182880"/>
                </a:cubicBezTo>
                <a:cubicBezTo>
                  <a:pt x="4632579" y="194564"/>
                  <a:pt x="4630039" y="206502"/>
                  <a:pt x="4624959" y="218694"/>
                </a:cubicBezTo>
                <a:cubicBezTo>
                  <a:pt x="4619879" y="230886"/>
                  <a:pt x="4613275" y="238760"/>
                  <a:pt x="4605147" y="242316"/>
                </a:cubicBezTo>
                <a:cubicBezTo>
                  <a:pt x="4557396" y="218948"/>
                  <a:pt x="4515993" y="203454"/>
                  <a:pt x="4480941" y="195834"/>
                </a:cubicBezTo>
                <a:lnTo>
                  <a:pt x="4481704" y="579120"/>
                </a:lnTo>
                <a:cubicBezTo>
                  <a:pt x="4481704" y="619252"/>
                  <a:pt x="4486530" y="651256"/>
                  <a:pt x="4496181" y="675132"/>
                </a:cubicBezTo>
                <a:cubicBezTo>
                  <a:pt x="4490085" y="680720"/>
                  <a:pt x="4482084" y="685800"/>
                  <a:pt x="4472178" y="690372"/>
                </a:cubicBezTo>
                <a:cubicBezTo>
                  <a:pt x="4462272" y="694944"/>
                  <a:pt x="4450969" y="697230"/>
                  <a:pt x="4438269" y="697230"/>
                </a:cubicBezTo>
                <a:cubicBezTo>
                  <a:pt x="4421506" y="697230"/>
                  <a:pt x="4407789" y="692658"/>
                  <a:pt x="4397121" y="683514"/>
                </a:cubicBezTo>
                <a:cubicBezTo>
                  <a:pt x="4386454" y="674370"/>
                  <a:pt x="4381119" y="661924"/>
                  <a:pt x="4381119" y="646176"/>
                </a:cubicBezTo>
                <a:lnTo>
                  <a:pt x="4381119" y="195834"/>
                </a:lnTo>
                <a:cubicBezTo>
                  <a:pt x="4348099" y="202946"/>
                  <a:pt x="4306697" y="218440"/>
                  <a:pt x="4256913" y="242316"/>
                </a:cubicBezTo>
                <a:cubicBezTo>
                  <a:pt x="4249293" y="238760"/>
                  <a:pt x="4242943" y="230886"/>
                  <a:pt x="4237863" y="218694"/>
                </a:cubicBezTo>
                <a:cubicBezTo>
                  <a:pt x="4232783" y="206502"/>
                  <a:pt x="4230243" y="194564"/>
                  <a:pt x="4230243" y="182880"/>
                </a:cubicBezTo>
                <a:cubicBezTo>
                  <a:pt x="4230243" y="174752"/>
                  <a:pt x="4231513" y="168148"/>
                  <a:pt x="4234053" y="163068"/>
                </a:cubicBezTo>
                <a:cubicBezTo>
                  <a:pt x="4236593" y="157988"/>
                  <a:pt x="4240657" y="155448"/>
                  <a:pt x="4246245" y="155448"/>
                </a:cubicBezTo>
                <a:close/>
                <a:moveTo>
                  <a:pt x="3620643" y="146304"/>
                </a:moveTo>
                <a:cubicBezTo>
                  <a:pt x="3633343" y="146304"/>
                  <a:pt x="3641218" y="147828"/>
                  <a:pt x="3644265" y="150876"/>
                </a:cubicBezTo>
                <a:cubicBezTo>
                  <a:pt x="3656965" y="169164"/>
                  <a:pt x="3693287" y="218186"/>
                  <a:pt x="3753231" y="297942"/>
                </a:cubicBezTo>
                <a:cubicBezTo>
                  <a:pt x="3807588" y="370586"/>
                  <a:pt x="3848355" y="425958"/>
                  <a:pt x="3875532" y="464058"/>
                </a:cubicBezTo>
                <a:cubicBezTo>
                  <a:pt x="3902710" y="502158"/>
                  <a:pt x="3921888" y="533400"/>
                  <a:pt x="3933063" y="557784"/>
                </a:cubicBezTo>
                <a:lnTo>
                  <a:pt x="3907918" y="215646"/>
                </a:lnTo>
                <a:lnTo>
                  <a:pt x="3907155" y="204978"/>
                </a:lnTo>
                <a:cubicBezTo>
                  <a:pt x="3907155" y="188214"/>
                  <a:pt x="3911092" y="174752"/>
                  <a:pt x="3918966" y="164592"/>
                </a:cubicBezTo>
                <a:cubicBezTo>
                  <a:pt x="3926841" y="154432"/>
                  <a:pt x="3938397" y="148590"/>
                  <a:pt x="3953637" y="147066"/>
                </a:cubicBezTo>
                <a:cubicBezTo>
                  <a:pt x="3969893" y="146050"/>
                  <a:pt x="3983609" y="149352"/>
                  <a:pt x="3994786" y="156972"/>
                </a:cubicBezTo>
                <a:cubicBezTo>
                  <a:pt x="3988182" y="176784"/>
                  <a:pt x="3984879" y="208026"/>
                  <a:pt x="3984879" y="250698"/>
                </a:cubicBezTo>
                <a:lnTo>
                  <a:pt x="3984117" y="580644"/>
                </a:lnTo>
                <a:cubicBezTo>
                  <a:pt x="3984117" y="625856"/>
                  <a:pt x="3985641" y="660400"/>
                  <a:pt x="3988689" y="684276"/>
                </a:cubicBezTo>
                <a:cubicBezTo>
                  <a:pt x="3985133" y="687832"/>
                  <a:pt x="3979164" y="690753"/>
                  <a:pt x="3970782" y="693039"/>
                </a:cubicBezTo>
                <a:cubicBezTo>
                  <a:pt x="3962401" y="695325"/>
                  <a:pt x="3953637" y="696468"/>
                  <a:pt x="3944494" y="696468"/>
                </a:cubicBezTo>
                <a:cubicBezTo>
                  <a:pt x="3933825" y="696468"/>
                  <a:pt x="3926205" y="695198"/>
                  <a:pt x="3921634" y="692658"/>
                </a:cubicBezTo>
                <a:cubicBezTo>
                  <a:pt x="3784981" y="532638"/>
                  <a:pt x="3689478" y="401828"/>
                  <a:pt x="3635121" y="300228"/>
                </a:cubicBezTo>
                <a:lnTo>
                  <a:pt x="3656457" y="640080"/>
                </a:lnTo>
                <a:cubicBezTo>
                  <a:pt x="3657981" y="656336"/>
                  <a:pt x="3653410" y="669925"/>
                  <a:pt x="3642741" y="680847"/>
                </a:cubicBezTo>
                <a:cubicBezTo>
                  <a:pt x="3632073" y="691769"/>
                  <a:pt x="3620136" y="697230"/>
                  <a:pt x="3606927" y="697230"/>
                </a:cubicBezTo>
                <a:cubicBezTo>
                  <a:pt x="3591180" y="697230"/>
                  <a:pt x="3577464" y="692912"/>
                  <a:pt x="3565779" y="684276"/>
                </a:cubicBezTo>
                <a:cubicBezTo>
                  <a:pt x="3575431" y="658368"/>
                  <a:pt x="3580257" y="623316"/>
                  <a:pt x="3580257" y="579120"/>
                </a:cubicBezTo>
                <a:lnTo>
                  <a:pt x="3580257" y="263652"/>
                </a:lnTo>
                <a:cubicBezTo>
                  <a:pt x="3580257" y="221488"/>
                  <a:pt x="3578479" y="186436"/>
                  <a:pt x="3574923" y="158496"/>
                </a:cubicBezTo>
                <a:cubicBezTo>
                  <a:pt x="3577971" y="154432"/>
                  <a:pt x="3583941" y="151384"/>
                  <a:pt x="3592830" y="149352"/>
                </a:cubicBezTo>
                <a:cubicBezTo>
                  <a:pt x="3601720" y="147320"/>
                  <a:pt x="3610991" y="146304"/>
                  <a:pt x="3620643" y="146304"/>
                </a:cubicBezTo>
                <a:close/>
                <a:moveTo>
                  <a:pt x="2727579" y="145542"/>
                </a:moveTo>
                <a:cubicBezTo>
                  <a:pt x="2744344" y="145542"/>
                  <a:pt x="2758059" y="150114"/>
                  <a:pt x="2768727" y="159258"/>
                </a:cubicBezTo>
                <a:cubicBezTo>
                  <a:pt x="2779395" y="168402"/>
                  <a:pt x="2784729" y="180848"/>
                  <a:pt x="2784729" y="196596"/>
                </a:cubicBezTo>
                <a:lnTo>
                  <a:pt x="2784729" y="579120"/>
                </a:lnTo>
                <a:cubicBezTo>
                  <a:pt x="2784729" y="619252"/>
                  <a:pt x="2789555" y="651256"/>
                  <a:pt x="2799207" y="675132"/>
                </a:cubicBezTo>
                <a:cubicBezTo>
                  <a:pt x="2793620" y="680720"/>
                  <a:pt x="2785872" y="685800"/>
                  <a:pt x="2775966" y="690372"/>
                </a:cubicBezTo>
                <a:cubicBezTo>
                  <a:pt x="2766061" y="694944"/>
                  <a:pt x="2754757" y="697230"/>
                  <a:pt x="2742057" y="697230"/>
                </a:cubicBezTo>
                <a:cubicBezTo>
                  <a:pt x="2725294" y="697230"/>
                  <a:pt x="2711577" y="692658"/>
                  <a:pt x="2700910" y="683514"/>
                </a:cubicBezTo>
                <a:cubicBezTo>
                  <a:pt x="2690241" y="674370"/>
                  <a:pt x="2684907" y="661924"/>
                  <a:pt x="2684907" y="646176"/>
                </a:cubicBezTo>
                <a:lnTo>
                  <a:pt x="2684907" y="263652"/>
                </a:lnTo>
                <a:cubicBezTo>
                  <a:pt x="2684907" y="225044"/>
                  <a:pt x="2680081" y="193040"/>
                  <a:pt x="2670429" y="167640"/>
                </a:cubicBezTo>
                <a:cubicBezTo>
                  <a:pt x="2676017" y="162052"/>
                  <a:pt x="2683764" y="156972"/>
                  <a:pt x="2693670" y="152400"/>
                </a:cubicBezTo>
                <a:cubicBezTo>
                  <a:pt x="2703577" y="147828"/>
                  <a:pt x="2714879" y="145542"/>
                  <a:pt x="2727579" y="145542"/>
                </a:cubicBezTo>
                <a:close/>
                <a:moveTo>
                  <a:pt x="1689355" y="145542"/>
                </a:moveTo>
                <a:cubicBezTo>
                  <a:pt x="1706118" y="145542"/>
                  <a:pt x="1719834" y="150114"/>
                  <a:pt x="1730502" y="159258"/>
                </a:cubicBezTo>
                <a:cubicBezTo>
                  <a:pt x="1741170" y="168402"/>
                  <a:pt x="1746504" y="180848"/>
                  <a:pt x="1746504" y="196596"/>
                </a:cubicBezTo>
                <a:lnTo>
                  <a:pt x="1746504" y="382524"/>
                </a:lnTo>
                <a:lnTo>
                  <a:pt x="1949196" y="382524"/>
                </a:lnTo>
                <a:lnTo>
                  <a:pt x="1949196" y="263652"/>
                </a:lnTo>
                <a:cubicBezTo>
                  <a:pt x="1949196" y="225044"/>
                  <a:pt x="1944370" y="193040"/>
                  <a:pt x="1934718" y="167640"/>
                </a:cubicBezTo>
                <a:cubicBezTo>
                  <a:pt x="1940306" y="162052"/>
                  <a:pt x="1948054" y="156972"/>
                  <a:pt x="1957959" y="152400"/>
                </a:cubicBezTo>
                <a:cubicBezTo>
                  <a:pt x="1967866" y="147828"/>
                  <a:pt x="1979169" y="145542"/>
                  <a:pt x="1991868" y="145542"/>
                </a:cubicBezTo>
                <a:cubicBezTo>
                  <a:pt x="2008124" y="145542"/>
                  <a:pt x="2021714" y="150114"/>
                  <a:pt x="2032636" y="159258"/>
                </a:cubicBezTo>
                <a:cubicBezTo>
                  <a:pt x="2043558" y="168402"/>
                  <a:pt x="2049018" y="180848"/>
                  <a:pt x="2049018" y="196596"/>
                </a:cubicBezTo>
                <a:lnTo>
                  <a:pt x="2049018" y="579120"/>
                </a:lnTo>
                <a:cubicBezTo>
                  <a:pt x="2049018" y="619252"/>
                  <a:pt x="2053844" y="651256"/>
                  <a:pt x="2063497" y="675132"/>
                </a:cubicBezTo>
                <a:cubicBezTo>
                  <a:pt x="2057909" y="680720"/>
                  <a:pt x="2050161" y="685800"/>
                  <a:pt x="2040256" y="690372"/>
                </a:cubicBezTo>
                <a:cubicBezTo>
                  <a:pt x="2030350" y="694944"/>
                  <a:pt x="2019046" y="697230"/>
                  <a:pt x="2006346" y="697230"/>
                </a:cubicBezTo>
                <a:cubicBezTo>
                  <a:pt x="1989582" y="697230"/>
                  <a:pt x="1975867" y="692658"/>
                  <a:pt x="1965199" y="683514"/>
                </a:cubicBezTo>
                <a:cubicBezTo>
                  <a:pt x="1954530" y="674370"/>
                  <a:pt x="1949196" y="661924"/>
                  <a:pt x="1949196" y="646176"/>
                </a:cubicBezTo>
                <a:lnTo>
                  <a:pt x="1949196" y="435864"/>
                </a:lnTo>
                <a:lnTo>
                  <a:pt x="1746504" y="435864"/>
                </a:lnTo>
                <a:lnTo>
                  <a:pt x="1746504" y="579120"/>
                </a:lnTo>
                <a:cubicBezTo>
                  <a:pt x="1746504" y="619252"/>
                  <a:pt x="1751330" y="651256"/>
                  <a:pt x="1760983" y="675132"/>
                </a:cubicBezTo>
                <a:cubicBezTo>
                  <a:pt x="1755394" y="680720"/>
                  <a:pt x="1747647" y="685800"/>
                  <a:pt x="1737741" y="690372"/>
                </a:cubicBezTo>
                <a:cubicBezTo>
                  <a:pt x="1727835" y="694944"/>
                  <a:pt x="1716533" y="697230"/>
                  <a:pt x="1703833" y="697230"/>
                </a:cubicBezTo>
                <a:cubicBezTo>
                  <a:pt x="1687068" y="697230"/>
                  <a:pt x="1673352" y="692658"/>
                  <a:pt x="1662684" y="683514"/>
                </a:cubicBezTo>
                <a:cubicBezTo>
                  <a:pt x="1652016" y="674370"/>
                  <a:pt x="1646682" y="661924"/>
                  <a:pt x="1646682" y="646176"/>
                </a:cubicBezTo>
                <a:lnTo>
                  <a:pt x="1646682" y="263652"/>
                </a:lnTo>
                <a:cubicBezTo>
                  <a:pt x="1646682" y="225044"/>
                  <a:pt x="1641856" y="193040"/>
                  <a:pt x="1632204" y="167640"/>
                </a:cubicBezTo>
                <a:cubicBezTo>
                  <a:pt x="1637792" y="162052"/>
                  <a:pt x="1645539" y="156972"/>
                  <a:pt x="1655445" y="152400"/>
                </a:cubicBezTo>
                <a:cubicBezTo>
                  <a:pt x="1665351" y="147828"/>
                  <a:pt x="1676654" y="145542"/>
                  <a:pt x="1689355" y="145542"/>
                </a:cubicBezTo>
                <a:close/>
                <a:moveTo>
                  <a:pt x="1010793" y="145542"/>
                </a:moveTo>
                <a:cubicBezTo>
                  <a:pt x="1027049" y="145542"/>
                  <a:pt x="1040511" y="150114"/>
                  <a:pt x="1051179" y="159258"/>
                </a:cubicBezTo>
                <a:cubicBezTo>
                  <a:pt x="1061847" y="168402"/>
                  <a:pt x="1067181" y="180848"/>
                  <a:pt x="1067181" y="196596"/>
                </a:cubicBezTo>
                <a:lnTo>
                  <a:pt x="1067181" y="457962"/>
                </a:lnTo>
                <a:cubicBezTo>
                  <a:pt x="1067181" y="529590"/>
                  <a:pt x="1074801" y="581533"/>
                  <a:pt x="1090041" y="613791"/>
                </a:cubicBezTo>
                <a:cubicBezTo>
                  <a:pt x="1105281" y="646049"/>
                  <a:pt x="1129411" y="662178"/>
                  <a:pt x="1162431" y="662178"/>
                </a:cubicBezTo>
                <a:cubicBezTo>
                  <a:pt x="1196975" y="662178"/>
                  <a:pt x="1222375" y="645160"/>
                  <a:pt x="1238631" y="611124"/>
                </a:cubicBezTo>
                <a:cubicBezTo>
                  <a:pt x="1254887" y="577088"/>
                  <a:pt x="1263016" y="526034"/>
                  <a:pt x="1263016" y="457962"/>
                </a:cubicBezTo>
                <a:lnTo>
                  <a:pt x="1263016" y="263652"/>
                </a:lnTo>
                <a:cubicBezTo>
                  <a:pt x="1263016" y="225044"/>
                  <a:pt x="1258190" y="193040"/>
                  <a:pt x="1248537" y="167640"/>
                </a:cubicBezTo>
                <a:cubicBezTo>
                  <a:pt x="1254633" y="162052"/>
                  <a:pt x="1262508" y="156972"/>
                  <a:pt x="1272159" y="152400"/>
                </a:cubicBezTo>
                <a:cubicBezTo>
                  <a:pt x="1281811" y="147828"/>
                  <a:pt x="1292734" y="145542"/>
                  <a:pt x="1304925" y="145542"/>
                </a:cubicBezTo>
                <a:cubicBezTo>
                  <a:pt x="1321181" y="145542"/>
                  <a:pt x="1334771" y="150114"/>
                  <a:pt x="1345692" y="159258"/>
                </a:cubicBezTo>
                <a:cubicBezTo>
                  <a:pt x="1356614" y="168402"/>
                  <a:pt x="1362075" y="180848"/>
                  <a:pt x="1362075" y="196596"/>
                </a:cubicBezTo>
                <a:lnTo>
                  <a:pt x="1362075" y="452628"/>
                </a:lnTo>
                <a:cubicBezTo>
                  <a:pt x="1362075" y="533908"/>
                  <a:pt x="1345311" y="594995"/>
                  <a:pt x="1311783" y="635889"/>
                </a:cubicBezTo>
                <a:cubicBezTo>
                  <a:pt x="1278255" y="676783"/>
                  <a:pt x="1228471" y="697230"/>
                  <a:pt x="1162431" y="697230"/>
                </a:cubicBezTo>
                <a:cubicBezTo>
                  <a:pt x="1097407" y="697230"/>
                  <a:pt x="1048766" y="677418"/>
                  <a:pt x="1016508" y="637794"/>
                </a:cubicBezTo>
                <a:cubicBezTo>
                  <a:pt x="984250" y="598170"/>
                  <a:pt x="968121" y="536448"/>
                  <a:pt x="968121" y="452628"/>
                </a:cubicBezTo>
                <a:lnTo>
                  <a:pt x="968121" y="263652"/>
                </a:lnTo>
                <a:cubicBezTo>
                  <a:pt x="968121" y="225044"/>
                  <a:pt x="963295" y="193040"/>
                  <a:pt x="953643" y="167640"/>
                </a:cubicBezTo>
                <a:cubicBezTo>
                  <a:pt x="959231" y="162052"/>
                  <a:pt x="966978" y="156972"/>
                  <a:pt x="976884" y="152400"/>
                </a:cubicBezTo>
                <a:cubicBezTo>
                  <a:pt x="986790" y="147828"/>
                  <a:pt x="998093" y="145542"/>
                  <a:pt x="1010793" y="145542"/>
                </a:cubicBezTo>
                <a:close/>
                <a:moveTo>
                  <a:pt x="5302377" y="144780"/>
                </a:moveTo>
                <a:cubicBezTo>
                  <a:pt x="5378577" y="144780"/>
                  <a:pt x="5436108" y="157353"/>
                  <a:pt x="5474970" y="182499"/>
                </a:cubicBezTo>
                <a:cubicBezTo>
                  <a:pt x="5513832" y="207645"/>
                  <a:pt x="5533263" y="247396"/>
                  <a:pt x="5533263" y="301752"/>
                </a:cubicBezTo>
                <a:cubicBezTo>
                  <a:pt x="5533263" y="359156"/>
                  <a:pt x="5513070" y="403225"/>
                  <a:pt x="5472684" y="433959"/>
                </a:cubicBezTo>
                <a:cubicBezTo>
                  <a:pt x="5432298" y="464693"/>
                  <a:pt x="5374259" y="480060"/>
                  <a:pt x="5298567" y="480060"/>
                </a:cubicBezTo>
                <a:lnTo>
                  <a:pt x="5280279" y="480060"/>
                </a:lnTo>
                <a:lnTo>
                  <a:pt x="5280279" y="584454"/>
                </a:lnTo>
                <a:cubicBezTo>
                  <a:pt x="5280279" y="622554"/>
                  <a:pt x="5285105" y="652780"/>
                  <a:pt x="5294757" y="675132"/>
                </a:cubicBezTo>
                <a:cubicBezTo>
                  <a:pt x="5289169" y="680720"/>
                  <a:pt x="5281422" y="685800"/>
                  <a:pt x="5271516" y="690372"/>
                </a:cubicBezTo>
                <a:cubicBezTo>
                  <a:pt x="5261610" y="694944"/>
                  <a:pt x="5250307" y="697230"/>
                  <a:pt x="5237607" y="697230"/>
                </a:cubicBezTo>
                <a:cubicBezTo>
                  <a:pt x="5220843" y="697230"/>
                  <a:pt x="5207127" y="692658"/>
                  <a:pt x="5196459" y="683514"/>
                </a:cubicBezTo>
                <a:cubicBezTo>
                  <a:pt x="5185791" y="674370"/>
                  <a:pt x="5180457" y="661924"/>
                  <a:pt x="5180457" y="646176"/>
                </a:cubicBezTo>
                <a:lnTo>
                  <a:pt x="5180457" y="263652"/>
                </a:lnTo>
                <a:cubicBezTo>
                  <a:pt x="5180457" y="225044"/>
                  <a:pt x="5175631" y="193040"/>
                  <a:pt x="5165980" y="167640"/>
                </a:cubicBezTo>
                <a:cubicBezTo>
                  <a:pt x="5197475" y="152400"/>
                  <a:pt x="5242941" y="144780"/>
                  <a:pt x="5302377" y="144780"/>
                </a:cubicBezTo>
                <a:close/>
                <a:moveTo>
                  <a:pt x="3263646" y="144780"/>
                </a:moveTo>
                <a:cubicBezTo>
                  <a:pt x="3334766" y="144780"/>
                  <a:pt x="3388488" y="167894"/>
                  <a:pt x="3424809" y="214122"/>
                </a:cubicBezTo>
                <a:cubicBezTo>
                  <a:pt x="3461131" y="260350"/>
                  <a:pt x="3479293" y="329184"/>
                  <a:pt x="3479293" y="420624"/>
                </a:cubicBezTo>
                <a:cubicBezTo>
                  <a:pt x="3479293" y="512572"/>
                  <a:pt x="3461131" y="581660"/>
                  <a:pt x="3424809" y="627888"/>
                </a:cubicBezTo>
                <a:cubicBezTo>
                  <a:pt x="3388488" y="674116"/>
                  <a:pt x="3334766" y="697230"/>
                  <a:pt x="3263646" y="697230"/>
                </a:cubicBezTo>
                <a:cubicBezTo>
                  <a:pt x="3192526" y="697230"/>
                  <a:pt x="3138805" y="674116"/>
                  <a:pt x="3102484" y="627888"/>
                </a:cubicBezTo>
                <a:cubicBezTo>
                  <a:pt x="3066161" y="581660"/>
                  <a:pt x="3048001" y="512572"/>
                  <a:pt x="3048001" y="420624"/>
                </a:cubicBezTo>
                <a:cubicBezTo>
                  <a:pt x="3048001" y="329184"/>
                  <a:pt x="3066161" y="260350"/>
                  <a:pt x="3102484" y="214122"/>
                </a:cubicBezTo>
                <a:cubicBezTo>
                  <a:pt x="3138805" y="167894"/>
                  <a:pt x="3192526" y="144780"/>
                  <a:pt x="3263646" y="144780"/>
                </a:cubicBezTo>
                <a:close/>
                <a:moveTo>
                  <a:pt x="2368296" y="144780"/>
                </a:moveTo>
                <a:cubicBezTo>
                  <a:pt x="2439416" y="144780"/>
                  <a:pt x="2493137" y="167894"/>
                  <a:pt x="2529460" y="214122"/>
                </a:cubicBezTo>
                <a:cubicBezTo>
                  <a:pt x="2565781" y="260350"/>
                  <a:pt x="2583943" y="329184"/>
                  <a:pt x="2583943" y="420624"/>
                </a:cubicBezTo>
                <a:cubicBezTo>
                  <a:pt x="2583943" y="512572"/>
                  <a:pt x="2565781" y="581660"/>
                  <a:pt x="2529460" y="627888"/>
                </a:cubicBezTo>
                <a:cubicBezTo>
                  <a:pt x="2493137" y="674116"/>
                  <a:pt x="2439416" y="697230"/>
                  <a:pt x="2368296" y="697230"/>
                </a:cubicBezTo>
                <a:cubicBezTo>
                  <a:pt x="2297176" y="697230"/>
                  <a:pt x="2243456" y="674116"/>
                  <a:pt x="2207133" y="627888"/>
                </a:cubicBezTo>
                <a:cubicBezTo>
                  <a:pt x="2170812" y="581660"/>
                  <a:pt x="2152651" y="512572"/>
                  <a:pt x="2152651" y="420624"/>
                </a:cubicBezTo>
                <a:cubicBezTo>
                  <a:pt x="2152651" y="329184"/>
                  <a:pt x="2170812" y="260350"/>
                  <a:pt x="2207133" y="214122"/>
                </a:cubicBezTo>
                <a:cubicBezTo>
                  <a:pt x="2243456" y="167894"/>
                  <a:pt x="2297176" y="144780"/>
                  <a:pt x="2368296" y="144780"/>
                </a:cubicBezTo>
                <a:close/>
                <a:moveTo>
                  <a:pt x="220218" y="144780"/>
                </a:moveTo>
                <a:cubicBezTo>
                  <a:pt x="248666" y="144780"/>
                  <a:pt x="275844" y="148336"/>
                  <a:pt x="301752" y="155448"/>
                </a:cubicBezTo>
                <a:cubicBezTo>
                  <a:pt x="327660" y="162560"/>
                  <a:pt x="348869" y="172974"/>
                  <a:pt x="365379" y="186690"/>
                </a:cubicBezTo>
                <a:cubicBezTo>
                  <a:pt x="381889" y="200406"/>
                  <a:pt x="390144" y="216408"/>
                  <a:pt x="390144" y="234696"/>
                </a:cubicBezTo>
                <a:cubicBezTo>
                  <a:pt x="390144" y="250444"/>
                  <a:pt x="383032" y="264033"/>
                  <a:pt x="368808" y="275463"/>
                </a:cubicBezTo>
                <a:cubicBezTo>
                  <a:pt x="354584" y="286893"/>
                  <a:pt x="335026" y="292354"/>
                  <a:pt x="310134" y="291846"/>
                </a:cubicBezTo>
                <a:cubicBezTo>
                  <a:pt x="302514" y="216662"/>
                  <a:pt x="273050" y="179070"/>
                  <a:pt x="221742" y="179070"/>
                </a:cubicBezTo>
                <a:cubicBezTo>
                  <a:pt x="183642" y="179070"/>
                  <a:pt x="155448" y="199009"/>
                  <a:pt x="137160" y="238887"/>
                </a:cubicBezTo>
                <a:cubicBezTo>
                  <a:pt x="118872" y="278765"/>
                  <a:pt x="109728" y="339344"/>
                  <a:pt x="109728" y="420624"/>
                </a:cubicBezTo>
                <a:cubicBezTo>
                  <a:pt x="109728" y="501904"/>
                  <a:pt x="118618" y="562483"/>
                  <a:pt x="136398" y="602361"/>
                </a:cubicBezTo>
                <a:cubicBezTo>
                  <a:pt x="154178" y="642239"/>
                  <a:pt x="181864" y="662178"/>
                  <a:pt x="219456" y="662178"/>
                </a:cubicBezTo>
                <a:cubicBezTo>
                  <a:pt x="246888" y="662178"/>
                  <a:pt x="269240" y="652018"/>
                  <a:pt x="286512" y="631698"/>
                </a:cubicBezTo>
                <a:cubicBezTo>
                  <a:pt x="303784" y="611378"/>
                  <a:pt x="314960" y="580898"/>
                  <a:pt x="320040" y="540258"/>
                </a:cubicBezTo>
                <a:cubicBezTo>
                  <a:pt x="327152" y="539242"/>
                  <a:pt x="332486" y="538734"/>
                  <a:pt x="336042" y="538734"/>
                </a:cubicBezTo>
                <a:cubicBezTo>
                  <a:pt x="354330" y="538734"/>
                  <a:pt x="370205" y="543306"/>
                  <a:pt x="383667" y="552450"/>
                </a:cubicBezTo>
                <a:cubicBezTo>
                  <a:pt x="397129" y="561594"/>
                  <a:pt x="403860" y="574040"/>
                  <a:pt x="403860" y="589788"/>
                </a:cubicBezTo>
                <a:cubicBezTo>
                  <a:pt x="403860" y="612140"/>
                  <a:pt x="394716" y="631444"/>
                  <a:pt x="376428" y="647700"/>
                </a:cubicBezTo>
                <a:cubicBezTo>
                  <a:pt x="358140" y="663956"/>
                  <a:pt x="334391" y="676275"/>
                  <a:pt x="305181" y="684657"/>
                </a:cubicBezTo>
                <a:cubicBezTo>
                  <a:pt x="275971" y="693039"/>
                  <a:pt x="245364" y="697230"/>
                  <a:pt x="213360" y="697230"/>
                </a:cubicBezTo>
                <a:cubicBezTo>
                  <a:pt x="145796" y="697230"/>
                  <a:pt x="93345" y="673100"/>
                  <a:pt x="56007" y="624840"/>
                </a:cubicBezTo>
                <a:cubicBezTo>
                  <a:pt x="18669" y="576580"/>
                  <a:pt x="0" y="508508"/>
                  <a:pt x="0" y="420624"/>
                </a:cubicBezTo>
                <a:cubicBezTo>
                  <a:pt x="0" y="332740"/>
                  <a:pt x="19304" y="264795"/>
                  <a:pt x="57912" y="216789"/>
                </a:cubicBezTo>
                <a:cubicBezTo>
                  <a:pt x="96520" y="168783"/>
                  <a:pt x="150622" y="144780"/>
                  <a:pt x="220218" y="144780"/>
                </a:cubicBezTo>
                <a:close/>
                <a:moveTo>
                  <a:pt x="4896993" y="144018"/>
                </a:moveTo>
                <a:cubicBezTo>
                  <a:pt x="4927473" y="144018"/>
                  <a:pt x="4945507" y="154940"/>
                  <a:pt x="4951095" y="176784"/>
                </a:cubicBezTo>
                <a:lnTo>
                  <a:pt x="5086731" y="627126"/>
                </a:lnTo>
                <a:cubicBezTo>
                  <a:pt x="5092827" y="647954"/>
                  <a:pt x="5100955" y="663702"/>
                  <a:pt x="5111115" y="674370"/>
                </a:cubicBezTo>
                <a:cubicBezTo>
                  <a:pt x="5097907" y="689610"/>
                  <a:pt x="5078349" y="697230"/>
                  <a:pt x="5052441" y="697230"/>
                </a:cubicBezTo>
                <a:cubicBezTo>
                  <a:pt x="5036693" y="697230"/>
                  <a:pt x="5023358" y="693928"/>
                  <a:pt x="5012436" y="687324"/>
                </a:cubicBezTo>
                <a:cubicBezTo>
                  <a:pt x="5001514" y="680720"/>
                  <a:pt x="4994783" y="671068"/>
                  <a:pt x="4992243" y="658368"/>
                </a:cubicBezTo>
                <a:lnTo>
                  <a:pt x="4957954" y="530352"/>
                </a:lnTo>
                <a:lnTo>
                  <a:pt x="4785741" y="530352"/>
                </a:lnTo>
                <a:lnTo>
                  <a:pt x="4760595" y="628650"/>
                </a:lnTo>
                <a:cubicBezTo>
                  <a:pt x="4757039" y="641858"/>
                  <a:pt x="4755261" y="653034"/>
                  <a:pt x="4755261" y="662178"/>
                </a:cubicBezTo>
                <a:cubicBezTo>
                  <a:pt x="4755261" y="672846"/>
                  <a:pt x="4758055" y="680974"/>
                  <a:pt x="4763643" y="686562"/>
                </a:cubicBezTo>
                <a:cubicBezTo>
                  <a:pt x="4753991" y="690118"/>
                  <a:pt x="4745229" y="692785"/>
                  <a:pt x="4737355" y="694563"/>
                </a:cubicBezTo>
                <a:cubicBezTo>
                  <a:pt x="4729480" y="696341"/>
                  <a:pt x="4719955" y="697230"/>
                  <a:pt x="4708779" y="697230"/>
                </a:cubicBezTo>
                <a:cubicBezTo>
                  <a:pt x="4689475" y="697230"/>
                  <a:pt x="4675378" y="693928"/>
                  <a:pt x="4666488" y="687324"/>
                </a:cubicBezTo>
                <a:cubicBezTo>
                  <a:pt x="4657598" y="680720"/>
                  <a:pt x="4653153" y="670052"/>
                  <a:pt x="4653153" y="655320"/>
                </a:cubicBezTo>
                <a:cubicBezTo>
                  <a:pt x="4653153" y="643128"/>
                  <a:pt x="4656455" y="625856"/>
                  <a:pt x="4663059" y="603504"/>
                </a:cubicBezTo>
                <a:lnTo>
                  <a:pt x="4813173" y="157734"/>
                </a:lnTo>
                <a:cubicBezTo>
                  <a:pt x="4841113" y="148590"/>
                  <a:pt x="4869053" y="144018"/>
                  <a:pt x="4896993" y="144018"/>
                </a:cubicBezTo>
                <a:close/>
                <a:moveTo>
                  <a:pt x="686943" y="144018"/>
                </a:moveTo>
                <a:cubicBezTo>
                  <a:pt x="717423" y="144018"/>
                  <a:pt x="735457" y="154940"/>
                  <a:pt x="741045" y="176784"/>
                </a:cubicBezTo>
                <a:lnTo>
                  <a:pt x="876681" y="627126"/>
                </a:lnTo>
                <a:cubicBezTo>
                  <a:pt x="882777" y="647954"/>
                  <a:pt x="890905" y="663702"/>
                  <a:pt x="901065" y="674370"/>
                </a:cubicBezTo>
                <a:cubicBezTo>
                  <a:pt x="887857" y="689610"/>
                  <a:pt x="868299" y="697230"/>
                  <a:pt x="842391" y="697230"/>
                </a:cubicBezTo>
                <a:cubicBezTo>
                  <a:pt x="826643" y="697230"/>
                  <a:pt x="813308" y="693928"/>
                  <a:pt x="802386" y="687324"/>
                </a:cubicBezTo>
                <a:cubicBezTo>
                  <a:pt x="791464" y="680720"/>
                  <a:pt x="784733" y="671068"/>
                  <a:pt x="782193" y="658368"/>
                </a:cubicBezTo>
                <a:lnTo>
                  <a:pt x="747903" y="530352"/>
                </a:lnTo>
                <a:lnTo>
                  <a:pt x="575691" y="530352"/>
                </a:lnTo>
                <a:lnTo>
                  <a:pt x="550545" y="628650"/>
                </a:lnTo>
                <a:cubicBezTo>
                  <a:pt x="546989" y="641858"/>
                  <a:pt x="545211" y="653034"/>
                  <a:pt x="545211" y="662178"/>
                </a:cubicBezTo>
                <a:cubicBezTo>
                  <a:pt x="545211" y="672846"/>
                  <a:pt x="548005" y="680974"/>
                  <a:pt x="553593" y="686562"/>
                </a:cubicBezTo>
                <a:cubicBezTo>
                  <a:pt x="543941" y="690118"/>
                  <a:pt x="535178" y="692785"/>
                  <a:pt x="527304" y="694563"/>
                </a:cubicBezTo>
                <a:cubicBezTo>
                  <a:pt x="519430" y="696341"/>
                  <a:pt x="509905" y="697230"/>
                  <a:pt x="498729" y="697230"/>
                </a:cubicBezTo>
                <a:cubicBezTo>
                  <a:pt x="479425" y="697230"/>
                  <a:pt x="465328" y="693928"/>
                  <a:pt x="456438" y="687324"/>
                </a:cubicBezTo>
                <a:cubicBezTo>
                  <a:pt x="447548" y="680720"/>
                  <a:pt x="443103" y="670052"/>
                  <a:pt x="443103" y="655320"/>
                </a:cubicBezTo>
                <a:cubicBezTo>
                  <a:pt x="443103" y="643128"/>
                  <a:pt x="446405" y="625856"/>
                  <a:pt x="453009" y="603504"/>
                </a:cubicBezTo>
                <a:lnTo>
                  <a:pt x="603123" y="157734"/>
                </a:lnTo>
                <a:cubicBezTo>
                  <a:pt x="631063" y="148590"/>
                  <a:pt x="659003" y="144018"/>
                  <a:pt x="686943" y="144018"/>
                </a:cubicBezTo>
                <a:close/>
                <a:moveTo>
                  <a:pt x="2318767" y="1524"/>
                </a:moveTo>
                <a:cubicBezTo>
                  <a:pt x="2349246" y="0"/>
                  <a:pt x="2375917" y="2794"/>
                  <a:pt x="2398776" y="9906"/>
                </a:cubicBezTo>
                <a:cubicBezTo>
                  <a:pt x="2421636" y="17018"/>
                  <a:pt x="2433066" y="30988"/>
                  <a:pt x="2433066" y="51816"/>
                </a:cubicBezTo>
                <a:cubicBezTo>
                  <a:pt x="2433066" y="68580"/>
                  <a:pt x="2425827" y="81915"/>
                  <a:pt x="2411349" y="91821"/>
                </a:cubicBezTo>
                <a:cubicBezTo>
                  <a:pt x="2396871" y="101727"/>
                  <a:pt x="2373376" y="108712"/>
                  <a:pt x="2340864" y="112776"/>
                </a:cubicBezTo>
                <a:lnTo>
                  <a:pt x="2335530" y="86868"/>
                </a:lnTo>
                <a:cubicBezTo>
                  <a:pt x="2348738" y="82296"/>
                  <a:pt x="2357883" y="77724"/>
                  <a:pt x="2362962" y="73152"/>
                </a:cubicBezTo>
                <a:cubicBezTo>
                  <a:pt x="2368043" y="68580"/>
                  <a:pt x="2370583" y="62992"/>
                  <a:pt x="2370583" y="56388"/>
                </a:cubicBezTo>
                <a:cubicBezTo>
                  <a:pt x="2370583" y="48260"/>
                  <a:pt x="2365756" y="43053"/>
                  <a:pt x="2356104" y="40767"/>
                </a:cubicBezTo>
                <a:cubicBezTo>
                  <a:pt x="2346452" y="38481"/>
                  <a:pt x="2334514" y="37338"/>
                  <a:pt x="2320291" y="37338"/>
                </a:cubicBezTo>
                <a:close/>
                <a:moveTo>
                  <a:pt x="4877181" y="0"/>
                </a:moveTo>
                <a:cubicBezTo>
                  <a:pt x="4889373" y="0"/>
                  <a:pt x="4898009" y="1270"/>
                  <a:pt x="4903089" y="3810"/>
                </a:cubicBezTo>
                <a:lnTo>
                  <a:pt x="5007483" y="103632"/>
                </a:lnTo>
                <a:cubicBezTo>
                  <a:pt x="5007483" y="106172"/>
                  <a:pt x="5005324" y="109982"/>
                  <a:pt x="5001006" y="115062"/>
                </a:cubicBezTo>
                <a:cubicBezTo>
                  <a:pt x="4996688" y="120142"/>
                  <a:pt x="4992751" y="123444"/>
                  <a:pt x="4989195" y="124968"/>
                </a:cubicBezTo>
                <a:lnTo>
                  <a:pt x="4877943" y="64770"/>
                </a:lnTo>
                <a:lnTo>
                  <a:pt x="4765929" y="124968"/>
                </a:lnTo>
                <a:cubicBezTo>
                  <a:pt x="4762881" y="123444"/>
                  <a:pt x="4759198" y="120142"/>
                  <a:pt x="4754880" y="115062"/>
                </a:cubicBezTo>
                <a:cubicBezTo>
                  <a:pt x="4750562" y="109982"/>
                  <a:pt x="4748149" y="106172"/>
                  <a:pt x="4747641" y="103632"/>
                </a:cubicBezTo>
                <a:lnTo>
                  <a:pt x="4852035" y="3810"/>
                </a:lnTo>
                <a:cubicBezTo>
                  <a:pt x="4857115" y="1270"/>
                  <a:pt x="4865497" y="0"/>
                  <a:pt x="4877181" y="0"/>
                </a:cubicBezTo>
                <a:close/>
                <a:moveTo>
                  <a:pt x="3259836" y="0"/>
                </a:moveTo>
                <a:cubicBezTo>
                  <a:pt x="3272028" y="0"/>
                  <a:pt x="3280665" y="1270"/>
                  <a:pt x="3285744" y="3810"/>
                </a:cubicBezTo>
                <a:lnTo>
                  <a:pt x="3390138" y="103632"/>
                </a:lnTo>
                <a:cubicBezTo>
                  <a:pt x="3390138" y="106172"/>
                  <a:pt x="3387979" y="109982"/>
                  <a:pt x="3383661" y="115062"/>
                </a:cubicBezTo>
                <a:cubicBezTo>
                  <a:pt x="3379343" y="120142"/>
                  <a:pt x="3375406" y="123444"/>
                  <a:pt x="3371851" y="124968"/>
                </a:cubicBezTo>
                <a:lnTo>
                  <a:pt x="3260598" y="64770"/>
                </a:lnTo>
                <a:lnTo>
                  <a:pt x="3148585" y="124968"/>
                </a:lnTo>
                <a:cubicBezTo>
                  <a:pt x="3145536" y="123444"/>
                  <a:pt x="3141853" y="120142"/>
                  <a:pt x="3137536" y="115062"/>
                </a:cubicBezTo>
                <a:cubicBezTo>
                  <a:pt x="3133217" y="109982"/>
                  <a:pt x="3130804" y="106172"/>
                  <a:pt x="3130296" y="103632"/>
                </a:cubicBezTo>
                <a:lnTo>
                  <a:pt x="3234690" y="3810"/>
                </a:lnTo>
                <a:cubicBezTo>
                  <a:pt x="3239770" y="1270"/>
                  <a:pt x="3248152" y="0"/>
                  <a:pt x="3259836" y="0"/>
                </a:cubicBezTo>
                <a:close/>
                <a:moveTo>
                  <a:pt x="667131" y="0"/>
                </a:moveTo>
                <a:cubicBezTo>
                  <a:pt x="679323" y="0"/>
                  <a:pt x="687959" y="1270"/>
                  <a:pt x="693039" y="3810"/>
                </a:cubicBezTo>
                <a:lnTo>
                  <a:pt x="797433" y="103632"/>
                </a:lnTo>
                <a:cubicBezTo>
                  <a:pt x="797433" y="106172"/>
                  <a:pt x="795274" y="109982"/>
                  <a:pt x="790956" y="115062"/>
                </a:cubicBezTo>
                <a:cubicBezTo>
                  <a:pt x="786638" y="120142"/>
                  <a:pt x="782701" y="123444"/>
                  <a:pt x="779145" y="124968"/>
                </a:cubicBezTo>
                <a:lnTo>
                  <a:pt x="667893" y="64770"/>
                </a:lnTo>
                <a:lnTo>
                  <a:pt x="555879" y="124968"/>
                </a:lnTo>
                <a:cubicBezTo>
                  <a:pt x="552831" y="123444"/>
                  <a:pt x="549148" y="120142"/>
                  <a:pt x="544830" y="115062"/>
                </a:cubicBezTo>
                <a:cubicBezTo>
                  <a:pt x="540512" y="109982"/>
                  <a:pt x="538099" y="106172"/>
                  <a:pt x="537591" y="103632"/>
                </a:cubicBezTo>
                <a:lnTo>
                  <a:pt x="641985" y="3810"/>
                </a:lnTo>
                <a:cubicBezTo>
                  <a:pt x="647065" y="1270"/>
                  <a:pt x="655447" y="0"/>
                  <a:pt x="667131" y="0"/>
                </a:cubicBez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12" name="Google Shape;987;p48">
            <a:extLst>
              <a:ext uri="{FF2B5EF4-FFF2-40B4-BE49-F238E27FC236}">
                <a16:creationId xmlns:a16="http://schemas.microsoft.com/office/drawing/2014/main" id="{EA4108F6-C44A-4F82-AD1F-3269D27DC3E0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13" name="Google Shape;988;p48">
              <a:extLst>
                <a:ext uri="{FF2B5EF4-FFF2-40B4-BE49-F238E27FC236}">
                  <a16:creationId xmlns:a16="http://schemas.microsoft.com/office/drawing/2014/main" id="{D0191FD5-3D3A-41A5-8E96-A0B38DA18160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9;p48">
              <a:extLst>
                <a:ext uri="{FF2B5EF4-FFF2-40B4-BE49-F238E27FC236}">
                  <a16:creationId xmlns:a16="http://schemas.microsoft.com/office/drawing/2014/main" id="{97213CD2-EF18-4AA6-8271-326BB2F8DAB7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0;p48">
              <a:extLst>
                <a:ext uri="{FF2B5EF4-FFF2-40B4-BE49-F238E27FC236}">
                  <a16:creationId xmlns:a16="http://schemas.microsoft.com/office/drawing/2014/main" id="{4EBAAF38-5A50-43F6-9626-68513AA4F044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1;p48">
              <a:extLst>
                <a:ext uri="{FF2B5EF4-FFF2-40B4-BE49-F238E27FC236}">
                  <a16:creationId xmlns:a16="http://schemas.microsoft.com/office/drawing/2014/main" id="{7AC42F60-B30C-4A50-9C84-86B001BA6C88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2;p48">
              <a:extLst>
                <a:ext uri="{FF2B5EF4-FFF2-40B4-BE49-F238E27FC236}">
                  <a16:creationId xmlns:a16="http://schemas.microsoft.com/office/drawing/2014/main" id="{96D59BA0-D36D-4305-8DF3-26E986D07776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48">
              <a:extLst>
                <a:ext uri="{FF2B5EF4-FFF2-40B4-BE49-F238E27FC236}">
                  <a16:creationId xmlns:a16="http://schemas.microsoft.com/office/drawing/2014/main" id="{6EEE5F3B-F0AA-46CC-BB9D-8C5DFCEAF01F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615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1">
            <a:extLst>
              <a:ext uri="{FF2B5EF4-FFF2-40B4-BE49-F238E27FC236}">
                <a16:creationId xmlns:a16="http://schemas.microsoft.com/office/drawing/2014/main" id="{8C4F0155-29C3-4ABE-8003-47212E899C40}"/>
              </a:ext>
            </a:extLst>
          </p:cNvPr>
          <p:cNvSpPr/>
          <p:nvPr/>
        </p:nvSpPr>
        <p:spPr>
          <a:xfrm>
            <a:off x="3884735" y="757164"/>
            <a:ext cx="4422531" cy="6636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suất điện cho biết: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6F32E-6546-41D0-9E8F-045FE7C0B3AF}"/>
              </a:ext>
            </a:extLst>
          </p:cNvPr>
          <p:cNvGrpSpPr/>
          <p:nvPr/>
        </p:nvGrpSpPr>
        <p:grpSpPr>
          <a:xfrm>
            <a:off x="1924930" y="2121705"/>
            <a:ext cx="8342141" cy="741013"/>
            <a:chOff x="3103684" y="2512468"/>
            <a:chExt cx="8342141" cy="74101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BA9BF7AD-E10C-46A4-85B6-7CE62F8631BF}"/>
                </a:ext>
              </a:extLst>
            </p:cNvPr>
            <p:cNvSpPr/>
            <p:nvPr/>
          </p:nvSpPr>
          <p:spPr>
            <a:xfrm>
              <a:off x="3370970" y="2512468"/>
              <a:ext cx="8074855" cy="731520"/>
            </a:xfrm>
            <a:prstGeom prst="flowChartAlternateProcess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khả năng thực hiện công của dòng điện.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5E11B0-7C0C-4F72-8EC5-1E4E730BC37F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44AC02-4AEF-45CE-83EE-6DC2B515CEED}"/>
              </a:ext>
            </a:extLst>
          </p:cNvPr>
          <p:cNvGrpSpPr/>
          <p:nvPr/>
        </p:nvGrpSpPr>
        <p:grpSpPr>
          <a:xfrm>
            <a:off x="1924930" y="3158902"/>
            <a:ext cx="8342140" cy="741013"/>
            <a:chOff x="3103685" y="2512468"/>
            <a:chExt cx="6729046" cy="741013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7F4A512B-C671-4109-8196-7BD07B48DB68}"/>
                </a:ext>
              </a:extLst>
            </p:cNvPr>
            <p:cNvSpPr/>
            <p:nvPr/>
          </p:nvSpPr>
          <p:spPr>
            <a:xfrm>
              <a:off x="3370971" y="2512468"/>
              <a:ext cx="6461760" cy="731520"/>
            </a:xfrm>
            <a:prstGeom prst="flowChartAlternateProcess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năng lượng của dòng điện.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46086D-3E02-40E9-9E41-79A3F1F8FB64}"/>
                </a:ext>
              </a:extLst>
            </p:cNvPr>
            <p:cNvSpPr/>
            <p:nvPr/>
          </p:nvSpPr>
          <p:spPr>
            <a:xfrm>
              <a:off x="3103685" y="2521961"/>
              <a:ext cx="590068" cy="731520"/>
            </a:xfrm>
            <a:prstGeom prst="ellipse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92FEEA-DFCB-4780-98F9-0F71BE08E346}"/>
              </a:ext>
            </a:extLst>
          </p:cNvPr>
          <p:cNvGrpSpPr/>
          <p:nvPr/>
        </p:nvGrpSpPr>
        <p:grpSpPr>
          <a:xfrm>
            <a:off x="1924929" y="4196099"/>
            <a:ext cx="8342143" cy="741013"/>
            <a:chOff x="3103684" y="2512468"/>
            <a:chExt cx="8342143" cy="741013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06FFB5EC-D8EC-4992-8578-CF99387B9E91}"/>
                </a:ext>
              </a:extLst>
            </p:cNvPr>
            <p:cNvSpPr/>
            <p:nvPr/>
          </p:nvSpPr>
          <p:spPr>
            <a:xfrm>
              <a:off x="3370971" y="2512468"/>
              <a:ext cx="8074856" cy="731520"/>
            </a:xfrm>
            <a:prstGeom prst="flowChartAlternateProcess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lượng điện năng sử dụng trong một đơn vị thời gian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9D501F-7FCB-4235-B758-296DFEF6C6D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AE4612-901C-404F-A1B5-A0535D155F18}"/>
              </a:ext>
            </a:extLst>
          </p:cNvPr>
          <p:cNvGrpSpPr/>
          <p:nvPr/>
        </p:nvGrpSpPr>
        <p:grpSpPr>
          <a:xfrm>
            <a:off x="1924930" y="5233296"/>
            <a:ext cx="8342141" cy="741013"/>
            <a:chOff x="3103684" y="2512468"/>
            <a:chExt cx="8342141" cy="74101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677D810-B983-4F82-ADB7-6AC5E0DF6049}"/>
                </a:ext>
              </a:extLst>
            </p:cNvPr>
            <p:cNvSpPr/>
            <p:nvPr/>
          </p:nvSpPr>
          <p:spPr>
            <a:xfrm>
              <a:off x="3370971" y="2512468"/>
              <a:ext cx="8074854" cy="731520"/>
            </a:xfrm>
            <a:prstGeom prst="flowChartAlternateProcess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mức độ mạnh – yếu của dòng điện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6998B-37B6-4D4B-97BF-A5BC39BFD19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grpSp>
        <p:nvGrpSpPr>
          <p:cNvPr id="43" name="Google Shape;987;p48">
            <a:extLst>
              <a:ext uri="{FF2B5EF4-FFF2-40B4-BE49-F238E27FC236}">
                <a16:creationId xmlns:a16="http://schemas.microsoft.com/office/drawing/2014/main" id="{F8D3BF03-4392-4DC2-AC0D-BB6DDBFE4DBD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44" name="Google Shape;988;p48">
              <a:extLst>
                <a:ext uri="{FF2B5EF4-FFF2-40B4-BE49-F238E27FC236}">
                  <a16:creationId xmlns:a16="http://schemas.microsoft.com/office/drawing/2014/main" id="{72653863-5A44-4C97-8ED7-FC0910859320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9;p48">
              <a:extLst>
                <a:ext uri="{FF2B5EF4-FFF2-40B4-BE49-F238E27FC236}">
                  <a16:creationId xmlns:a16="http://schemas.microsoft.com/office/drawing/2014/main" id="{B1EAD010-C23B-46CD-9419-4504002C6C96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0;p48">
              <a:extLst>
                <a:ext uri="{FF2B5EF4-FFF2-40B4-BE49-F238E27FC236}">
                  <a16:creationId xmlns:a16="http://schemas.microsoft.com/office/drawing/2014/main" id="{B7851733-5388-44AF-9884-A0524D07A3F4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91;p48">
              <a:extLst>
                <a:ext uri="{FF2B5EF4-FFF2-40B4-BE49-F238E27FC236}">
                  <a16:creationId xmlns:a16="http://schemas.microsoft.com/office/drawing/2014/main" id="{C452DC03-FB89-40AA-8218-F79D0C4F67F9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2;p48">
              <a:extLst>
                <a:ext uri="{FF2B5EF4-FFF2-40B4-BE49-F238E27FC236}">
                  <a16:creationId xmlns:a16="http://schemas.microsoft.com/office/drawing/2014/main" id="{CC966543-4609-4445-8A2D-FF3A3EAA45C1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3;p48">
              <a:extLst>
                <a:ext uri="{FF2B5EF4-FFF2-40B4-BE49-F238E27FC236}">
                  <a16:creationId xmlns:a16="http://schemas.microsoft.com/office/drawing/2014/main" id="{3E6A2C6A-EC72-47FA-8CB6-B8A65536A093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325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064 L 3.33333E-6 -0.01041 C -0.00352 -0.01412 -0.00664 -0.01944 -0.01042 -0.02106 C -0.01589 -0.02314 -0.04623 -0.02615 -0.0543 -0.02708 C -0.05664 -0.02777 -0.05899 -0.028 -0.0612 -0.02916 C -0.06472 -0.03078 -0.0681 -0.03333 -0.07162 -0.03541 C -0.07539 -0.0375 -0.0793 -0.03935 -0.08321 -0.04143 C -0.11823 -0.04097 -0.28959 -0.053 -0.37969 -0.03125 C -0.42591 -0.02013 -0.41094 -0.0206 -0.46394 0.00371 C -0.47891 0.01042 -0.49401 0.01505 -0.50899 0.022 C -0.53177 0.03287 -0.55417 0.04607 -0.57709 0.05695 C -0.60196 0.06875 -0.6267 0.08149 -0.65209 0.08982 C -0.72709 0.11459 -0.69753 0.10348 -0.74089 0.12061 C -0.75326 0.13079 -0.76537 0.14167 -0.77787 0.15139 C -0.79375 0.16366 -0.81068 0.17223 -0.82631 0.18612 C -0.83868 0.19723 -0.85743 0.22524 -0.86901 0.24167 C -0.87578 0.28982 -0.86823 0.24213 -0.88282 0.30718 C -0.88503 0.31737 -0.88698 0.32755 -0.88854 0.33797 C -0.89102 0.35417 -0.89362 0.38149 -0.89545 0.39954 C -0.8944 0.4345 -0.89519 0.46968 -0.89206 0.50417 C -0.89128 0.51297 -0.87826 0.53542 -0.87474 0.54098 C -0.8711 0.54676 -0.8668 0.55139 -0.86315 0.55741 C -0.85261 0.57524 -0.85521 0.57825 -0.84362 0.59028 C -0.84219 0.59167 -0.83243 0.59422 -0.83203 0.59445 C -0.83047 0.59653 -0.8293 0.59977 -0.82748 0.60047 C -0.81993 0.60325 -0.82071 0.59838 -0.81823 0.59028 C -0.81263 0.57223 -0.81354 0.58195 -0.81354 0.56575 L -0.81354 0.56598 L -0.81354 0.56575 L -0.81354 0.56598 L -0.81354 0.56575 L -0.81354 0.56598 " pathEditMode="relative" rAng="0" ptsTypes="AAAAAAAAAAAAAAAAAAAAAAAAAAAAAA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79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1">
            <a:extLst>
              <a:ext uri="{FF2B5EF4-FFF2-40B4-BE49-F238E27FC236}">
                <a16:creationId xmlns:a16="http://schemas.microsoft.com/office/drawing/2014/main" id="{8C4F0155-29C3-4ABE-8003-47212E899C40}"/>
              </a:ext>
            </a:extLst>
          </p:cNvPr>
          <p:cNvSpPr/>
          <p:nvPr/>
        </p:nvSpPr>
        <p:spPr>
          <a:xfrm>
            <a:off x="1116037" y="501061"/>
            <a:ext cx="9959926" cy="10588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thức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6F32E-6546-41D0-9E8F-045FE7C0B3AF}"/>
              </a:ext>
            </a:extLst>
          </p:cNvPr>
          <p:cNvGrpSpPr/>
          <p:nvPr/>
        </p:nvGrpSpPr>
        <p:grpSpPr>
          <a:xfrm>
            <a:off x="1924930" y="2121705"/>
            <a:ext cx="8342141" cy="741013"/>
            <a:chOff x="3103684" y="2512468"/>
            <a:chExt cx="8342141" cy="74101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BA9BF7AD-E10C-46A4-85B6-7CE62F8631BF}"/>
                </a:ext>
              </a:extLst>
            </p:cNvPr>
            <p:cNvSpPr/>
            <p:nvPr/>
          </p:nvSpPr>
          <p:spPr>
            <a:xfrm>
              <a:off x="3370970" y="2512468"/>
              <a:ext cx="8074855" cy="731520"/>
            </a:xfrm>
            <a:prstGeom prst="flowChartAlternateProcess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UIt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5E11B0-7C0C-4F72-8EC5-1E4E730BC37F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44AC02-4AEF-45CE-83EE-6DC2B515CEED}"/>
              </a:ext>
            </a:extLst>
          </p:cNvPr>
          <p:cNvGrpSpPr/>
          <p:nvPr/>
        </p:nvGrpSpPr>
        <p:grpSpPr>
          <a:xfrm>
            <a:off x="1924930" y="3158902"/>
            <a:ext cx="8342140" cy="741013"/>
            <a:chOff x="3103685" y="2512468"/>
            <a:chExt cx="6729046" cy="741013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7F4A512B-C671-4109-8196-7BD07B48DB68}"/>
                </a:ext>
              </a:extLst>
            </p:cNvPr>
            <p:cNvSpPr/>
            <p:nvPr/>
          </p:nvSpPr>
          <p:spPr>
            <a:xfrm>
              <a:off x="3370971" y="2512468"/>
              <a:ext cx="6461760" cy="731520"/>
            </a:xfrm>
            <a:prstGeom prst="flowChartAlternateProcess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UI/t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46086D-3E02-40E9-9E41-79A3F1F8FB64}"/>
                </a:ext>
              </a:extLst>
            </p:cNvPr>
            <p:cNvSpPr/>
            <p:nvPr/>
          </p:nvSpPr>
          <p:spPr>
            <a:xfrm>
              <a:off x="3103685" y="2521961"/>
              <a:ext cx="590068" cy="731520"/>
            </a:xfrm>
            <a:prstGeom prst="ellipse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92FEEA-DFCB-4780-98F9-0F71BE08E346}"/>
              </a:ext>
            </a:extLst>
          </p:cNvPr>
          <p:cNvGrpSpPr/>
          <p:nvPr/>
        </p:nvGrpSpPr>
        <p:grpSpPr>
          <a:xfrm>
            <a:off x="1924929" y="4196099"/>
            <a:ext cx="8342143" cy="741013"/>
            <a:chOff x="3103684" y="2512468"/>
            <a:chExt cx="8342143" cy="741013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06FFB5EC-D8EC-4992-8578-CF99387B9E91}"/>
                </a:ext>
              </a:extLst>
            </p:cNvPr>
            <p:cNvSpPr/>
            <p:nvPr/>
          </p:nvSpPr>
          <p:spPr>
            <a:xfrm>
              <a:off x="3370971" y="2512468"/>
              <a:ext cx="8074856" cy="731520"/>
            </a:xfrm>
            <a:prstGeom prst="flowChartAlternateProcess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U/It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9D501F-7FCB-4235-B758-296DFEF6C6D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AE4612-901C-404F-A1B5-A0535D155F18}"/>
              </a:ext>
            </a:extLst>
          </p:cNvPr>
          <p:cNvGrpSpPr/>
          <p:nvPr/>
        </p:nvGrpSpPr>
        <p:grpSpPr>
          <a:xfrm>
            <a:off x="1924930" y="5233296"/>
            <a:ext cx="8342141" cy="741013"/>
            <a:chOff x="3103684" y="2512468"/>
            <a:chExt cx="8342141" cy="74101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677D810-B983-4F82-ADB7-6AC5E0DF6049}"/>
                </a:ext>
              </a:extLst>
            </p:cNvPr>
            <p:cNvSpPr/>
            <p:nvPr/>
          </p:nvSpPr>
          <p:spPr>
            <a:xfrm>
              <a:off x="3370971" y="2512468"/>
              <a:ext cx="8074854" cy="731520"/>
            </a:xfrm>
            <a:prstGeom prst="flowChartAlternateProcess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 = t/UI</a:t>
              </a:r>
              <a:endParaRPr lang="vi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6998B-37B6-4D4B-97BF-A5BC39BFD19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grpSp>
        <p:nvGrpSpPr>
          <p:cNvPr id="24" name="Google Shape;987;p48">
            <a:extLst>
              <a:ext uri="{FF2B5EF4-FFF2-40B4-BE49-F238E27FC236}">
                <a16:creationId xmlns:a16="http://schemas.microsoft.com/office/drawing/2014/main" id="{4AA1B356-5E73-41C3-ADD1-F4F272ACC478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25" name="Google Shape;988;p48">
              <a:extLst>
                <a:ext uri="{FF2B5EF4-FFF2-40B4-BE49-F238E27FC236}">
                  <a16:creationId xmlns:a16="http://schemas.microsoft.com/office/drawing/2014/main" id="{613838F4-8659-443B-952E-98025AEE93E2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9;p48">
              <a:extLst>
                <a:ext uri="{FF2B5EF4-FFF2-40B4-BE49-F238E27FC236}">
                  <a16:creationId xmlns:a16="http://schemas.microsoft.com/office/drawing/2014/main" id="{43685F53-520F-47F4-BA25-31D38BED9534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0;p48">
              <a:extLst>
                <a:ext uri="{FF2B5EF4-FFF2-40B4-BE49-F238E27FC236}">
                  <a16:creationId xmlns:a16="http://schemas.microsoft.com/office/drawing/2014/main" id="{AD2A1336-EC98-4124-8509-43A65E456896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1;p48">
              <a:extLst>
                <a:ext uri="{FF2B5EF4-FFF2-40B4-BE49-F238E27FC236}">
                  <a16:creationId xmlns:a16="http://schemas.microsoft.com/office/drawing/2014/main" id="{80879143-E4D0-4601-852D-3B8E48041E09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2;p48">
              <a:extLst>
                <a:ext uri="{FF2B5EF4-FFF2-40B4-BE49-F238E27FC236}">
                  <a16:creationId xmlns:a16="http://schemas.microsoft.com/office/drawing/2014/main" id="{E84E65D8-F1BD-4E96-A141-2E117BC3C1FD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3;p48">
              <a:extLst>
                <a:ext uri="{FF2B5EF4-FFF2-40B4-BE49-F238E27FC236}">
                  <a16:creationId xmlns:a16="http://schemas.microsoft.com/office/drawing/2014/main" id="{0E5F47E2-C17F-429A-B3C6-9F8747644523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072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277 L 0.00026 0.00277 C -0.02631 -0.02315 -0.00326 -0.0051 -0.05508 -0.01366 C -0.06133 -0.01482 -0.06732 -0.01922 -0.07357 -0.01991 C -0.09154 -0.02176 -0.10964 -0.0213 -0.12774 -0.02176 L -0.3793 -0.01783 C -0.39427 -0.01667 -0.40847 -0.00579 -0.42318 -0.00139 C -0.45391 0.0081 -0.49375 0.01504 -0.52474 0.02106 C -0.60769 0.05555 -0.50039 0.01018 -0.61354 0.06226 C -0.6556 0.08148 -0.65769 0.07847 -0.69427 0.09907 C -0.778 0.14629 -0.6862 0.09514 -0.76472 0.15023 C -0.7737 0.15671 -0.78321 0.15995 -0.79245 0.16458 C -0.82123 0.2 -0.80547 0.18264 -0.84662 0.22014 C -0.85196 0.225 -0.86276 0.23449 -0.86276 0.23449 C -0.86394 0.23703 -0.86563 0.23935 -0.86628 0.24259 C -0.86771 0.25023 -0.86901 0.27222 -0.86966 0.28148 C -0.86784 0.28634 -0.86628 0.29166 -0.86394 0.29583 C -0.86133 0.30069 -0.85651 0.30578 -0.85248 0.30625 C -0.82891 0.30833 -0.82279 0.3081 -0.80625 0.3081 L -0.80391 0.3081 L -0.80391 0.3081 L -0.80391 0.3081 " pathEditMode="relative" ptsTypes="AAAAAAAAAAAAAAAAAAAA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1">
            <a:extLst>
              <a:ext uri="{FF2B5EF4-FFF2-40B4-BE49-F238E27FC236}">
                <a16:creationId xmlns:a16="http://schemas.microsoft.com/office/drawing/2014/main" id="{8C4F0155-29C3-4ABE-8003-47212E899C40}"/>
              </a:ext>
            </a:extLst>
          </p:cNvPr>
          <p:cNvSpPr/>
          <p:nvPr/>
        </p:nvSpPr>
        <p:spPr>
          <a:xfrm>
            <a:off x="1116037" y="501061"/>
            <a:ext cx="9959926" cy="10588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nhiều dụng cụ trong gia đình thường có ghi 220V và số oát (W). Số oát này có ý nghĩa gì?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B9CD1A6-69F4-4FB1-A335-0D829A1AF3D9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EE254A-008C-44F1-8092-A0C739A85494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0260-FDFC-4053-A754-E06181E06647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84D9DD-C90B-4469-B688-E8A148B5AC53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6F32E-6546-41D0-9E8F-045FE7C0B3AF}"/>
              </a:ext>
            </a:extLst>
          </p:cNvPr>
          <p:cNvGrpSpPr/>
          <p:nvPr/>
        </p:nvGrpSpPr>
        <p:grpSpPr>
          <a:xfrm>
            <a:off x="1924930" y="2121705"/>
            <a:ext cx="8342141" cy="741013"/>
            <a:chOff x="3103684" y="2512468"/>
            <a:chExt cx="8342141" cy="74101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BA9BF7AD-E10C-46A4-85B6-7CE62F8631BF}"/>
                </a:ext>
              </a:extLst>
            </p:cNvPr>
            <p:cNvSpPr/>
            <p:nvPr/>
          </p:nvSpPr>
          <p:spPr>
            <a:xfrm>
              <a:off x="3370970" y="2512468"/>
              <a:ext cx="8074855" cy="731520"/>
            </a:xfrm>
            <a:prstGeom prst="flowChartAlternateProcess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38138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Công suất tiêu thụ điện của dụng cụ khi nó được sử dụng với những hiệu điện thế nhỏ hơn 220V.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55E11B0-7C0C-4F72-8EC5-1E4E730BC37F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04D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44AC02-4AEF-45CE-83EE-6DC2B515CEED}"/>
              </a:ext>
            </a:extLst>
          </p:cNvPr>
          <p:cNvGrpSpPr/>
          <p:nvPr/>
        </p:nvGrpSpPr>
        <p:grpSpPr>
          <a:xfrm>
            <a:off x="1924930" y="3158902"/>
            <a:ext cx="8342140" cy="741013"/>
            <a:chOff x="3103685" y="2512468"/>
            <a:chExt cx="6729046" cy="741013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7F4A512B-C671-4109-8196-7BD07B48DB68}"/>
                </a:ext>
              </a:extLst>
            </p:cNvPr>
            <p:cNvSpPr/>
            <p:nvPr/>
          </p:nvSpPr>
          <p:spPr>
            <a:xfrm>
              <a:off x="3370971" y="2512468"/>
              <a:ext cx="6461760" cy="731520"/>
            </a:xfrm>
            <a:prstGeom prst="flowChartAlternateProcess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38138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Công suất tiêu thụ điện của dụng cụ khi nó được sử dụng với đúng hiệu điện thế 220V.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46086D-3E02-40E9-9E41-79A3F1F8FB64}"/>
                </a:ext>
              </a:extLst>
            </p:cNvPr>
            <p:cNvSpPr/>
            <p:nvPr/>
          </p:nvSpPr>
          <p:spPr>
            <a:xfrm>
              <a:off x="3103685" y="2521961"/>
              <a:ext cx="590068" cy="731520"/>
            </a:xfrm>
            <a:prstGeom prst="ellipse">
              <a:avLst/>
            </a:prstGeom>
            <a:solidFill>
              <a:srgbClr val="39B28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92FEEA-DFCB-4780-98F9-0F71BE08E346}"/>
              </a:ext>
            </a:extLst>
          </p:cNvPr>
          <p:cNvGrpSpPr/>
          <p:nvPr/>
        </p:nvGrpSpPr>
        <p:grpSpPr>
          <a:xfrm>
            <a:off x="1924929" y="4196099"/>
            <a:ext cx="8342143" cy="741013"/>
            <a:chOff x="3103684" y="2512468"/>
            <a:chExt cx="8342143" cy="741013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06FFB5EC-D8EC-4992-8578-CF99387B9E91}"/>
                </a:ext>
              </a:extLst>
            </p:cNvPr>
            <p:cNvSpPr/>
            <p:nvPr/>
          </p:nvSpPr>
          <p:spPr>
            <a:xfrm>
              <a:off x="3370971" y="2512468"/>
              <a:ext cx="8074856" cy="731520"/>
            </a:xfrm>
            <a:prstGeom prst="flowChartAlternateProcess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93700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Công mà dòng điện thực hiện trong một phút khi dụng cụ này được sử dụng với đúng hiệu điện thế 220V.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9D501F-7FCB-4235-B758-296DFEF6C6D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4FB1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AE4612-901C-404F-A1B5-A0535D155F18}"/>
              </a:ext>
            </a:extLst>
          </p:cNvPr>
          <p:cNvGrpSpPr/>
          <p:nvPr/>
        </p:nvGrpSpPr>
        <p:grpSpPr>
          <a:xfrm>
            <a:off x="1924930" y="5233296"/>
            <a:ext cx="8342141" cy="741013"/>
            <a:chOff x="3103684" y="2512468"/>
            <a:chExt cx="8342141" cy="74101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677D810-B983-4F82-ADB7-6AC5E0DF6049}"/>
                </a:ext>
              </a:extLst>
            </p:cNvPr>
            <p:cNvSpPr/>
            <p:nvPr/>
          </p:nvSpPr>
          <p:spPr>
            <a:xfrm>
              <a:off x="3370971" y="2512468"/>
              <a:ext cx="8074854" cy="731520"/>
            </a:xfrm>
            <a:prstGeom prst="flowChartAlternateProcess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93700" algn="ctr"/>
              <a:r>
                <a:rPr lang="vi-V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Điện năng mà dụng cụ tiêu thụ trong một giờ khi nó được sử dụng với đúng hiệu điện thế 220V.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76998B-37B6-4D4B-97BF-A5BC39BFD190}"/>
                </a:ext>
              </a:extLst>
            </p:cNvPr>
            <p:cNvSpPr/>
            <p:nvPr/>
          </p:nvSpPr>
          <p:spPr>
            <a:xfrm>
              <a:off x="3103684" y="2521961"/>
              <a:ext cx="731520" cy="731520"/>
            </a:xfrm>
            <a:prstGeom prst="ellipse">
              <a:avLst/>
            </a:prstGeom>
            <a:solidFill>
              <a:srgbClr val="FBA6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grpSp>
        <p:nvGrpSpPr>
          <p:cNvPr id="24" name="Google Shape;987;p48">
            <a:extLst>
              <a:ext uri="{FF2B5EF4-FFF2-40B4-BE49-F238E27FC236}">
                <a16:creationId xmlns:a16="http://schemas.microsoft.com/office/drawing/2014/main" id="{D7AC4B90-8302-4BA4-8A4F-8DD17A47E07F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25" name="Google Shape;988;p48">
              <a:extLst>
                <a:ext uri="{FF2B5EF4-FFF2-40B4-BE49-F238E27FC236}">
                  <a16:creationId xmlns:a16="http://schemas.microsoft.com/office/drawing/2014/main" id="{C1704E97-4ADB-420B-9065-6F3306A3FD91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9;p48">
              <a:extLst>
                <a:ext uri="{FF2B5EF4-FFF2-40B4-BE49-F238E27FC236}">
                  <a16:creationId xmlns:a16="http://schemas.microsoft.com/office/drawing/2014/main" id="{E9E583BB-37B7-4AAB-BD6A-588CB94094EA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0;p48">
              <a:extLst>
                <a:ext uri="{FF2B5EF4-FFF2-40B4-BE49-F238E27FC236}">
                  <a16:creationId xmlns:a16="http://schemas.microsoft.com/office/drawing/2014/main" id="{C00211E6-CC28-441B-BEB6-1137DBCBBE5B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1;p48">
              <a:extLst>
                <a:ext uri="{FF2B5EF4-FFF2-40B4-BE49-F238E27FC236}">
                  <a16:creationId xmlns:a16="http://schemas.microsoft.com/office/drawing/2014/main" id="{C084FE13-FAFA-4A2E-8185-4853D7228B14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2;p48">
              <a:extLst>
                <a:ext uri="{FF2B5EF4-FFF2-40B4-BE49-F238E27FC236}">
                  <a16:creationId xmlns:a16="http://schemas.microsoft.com/office/drawing/2014/main" id="{72E72C2C-B159-4890-A614-373ADA0676C8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3;p48">
              <a:extLst>
                <a:ext uri="{FF2B5EF4-FFF2-40B4-BE49-F238E27FC236}">
                  <a16:creationId xmlns:a16="http://schemas.microsoft.com/office/drawing/2014/main" id="{4DFCB067-DA82-475B-A932-A82340F081A8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8535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139 L -0.0013 -0.00139 L -0.0487 -0.00348 L -0.19401 -0.00556 C -0.2043 -0.00625 -0.21393 -0.01297 -0.22409 -0.01574 C -0.23477 -0.01852 -0.24557 -0.01991 -0.25638 -0.02176 C -0.32292 -0.01922 -0.38958 -0.02153 -0.45599 -0.01366 C -0.47643 -0.01135 -0.49596 0.00208 -0.51602 0.00879 C -0.53672 0.01574 -0.55755 0.02129 -0.57826 0.02731 C -0.78229 0.15347 -0.64622 0.05324 -0.76992 0.16875 C -0.77995 0.17824 -0.79076 0.18472 -0.80104 0.19351 C -0.82891 0.21736 -0.88411 0.26736 -0.88411 0.26736 C -0.89102 0.27963 -0.89948 0.28958 -0.90482 0.30416 C -0.9056 0.30625 -0.90612 0.30856 -0.90716 0.31041 C -0.91042 0.31551 -0.91406 0.3199 -0.91758 0.32476 C -0.91836 0.33078 -0.91888 0.33703 -0.91992 0.34305 C -0.92083 0.34884 -0.92253 0.35393 -0.92331 0.35949 C -0.92695 0.38495 -0.92083 0.36782 -0.92904 0.38611 C -0.92721 0.39166 -0.92513 0.39699 -0.92331 0.40254 C -0.91953 0.41481 -0.92708 0.40439 -0.91641 0.42106 C -0.91549 0.42245 -0.91406 0.42222 -0.91289 0.42314 C -0.89062 0.44189 -0.90182 0.43726 -0.8875 0.44166 C -0.8849 0.4449 -0.88242 0.44907 -0.87943 0.45185 C -0.87773 0.45347 -0.87565 0.45324 -0.8737 0.45393 C -0.87018 0.45509 -0.8668 0.45625 -0.86328 0.45787 C -0.86094 0.45902 -0.85885 0.46134 -0.85638 0.46203 C -0.84766 0.46504 -0.8388 0.46412 -0.82982 0.46412 L -0.82292 0.44976 " pathEditMode="relative" ptsTypes="AAAAAAAAAAAAAAAAAAAAAAAAAA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775725" y="2584941"/>
            <a:ext cx="5867060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Cường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dòng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qua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bóng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33" name="Text Box 51"/>
          <p:cNvSpPr txBox="1">
            <a:spLocks noChangeArrowheads="1"/>
          </p:cNvSpPr>
          <p:nvPr/>
        </p:nvSpPr>
        <p:spPr bwMode="auto">
          <a:xfrm>
            <a:off x="844452" y="2370475"/>
            <a:ext cx="1848705" cy="305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alt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alt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= 220V</a:t>
            </a:r>
            <a:b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2800" b="1" baseline="-25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75 W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= ?(A)</a:t>
            </a:r>
            <a:b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?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4632512" y="1983603"/>
            <a:ext cx="3410465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8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206"/>
              <p:cNvSpPr>
                <a:spLocks noChangeArrowheads="1"/>
              </p:cNvSpPr>
              <p:nvPr/>
            </p:nvSpPr>
            <p:spPr bwMode="auto">
              <a:xfrm>
                <a:off x="4160452" y="3094627"/>
                <a:ext cx="5573637" cy="820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</a:pPr>
                <a:r>
                  <a:rPr lang="en-US" sz="28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UI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  </m:t>
                        </m:r>
                      </m:e>
                    </m:groupChr>
                  </m:oMath>
                </a14:m>
                <a:r>
                  <a:rPr lang="de-DE" altLang="en-US" sz="2800" b="1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Blackadder ITC" panose="04020505050007020D02" pitchFamily="82" charset="0"/>
                            <a:cs typeface="Calibri" panose="020F0502020204030204" pitchFamily="34" charset="0"/>
                          </a:rPr>
                          <m:t>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75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220</m:t>
                        </m:r>
                      </m:den>
                    </m:f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0,341 A</a:t>
                </a:r>
                <a:endParaRPr lang="en-US" altLang="en-US" sz="28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1" name="Rectangle 2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0452" y="3094627"/>
                <a:ext cx="5573637" cy="820001"/>
              </a:xfrm>
              <a:prstGeom prst="rect">
                <a:avLst/>
              </a:prstGeom>
              <a:blipFill>
                <a:blip r:embed="rId2"/>
                <a:stretch>
                  <a:fillRect l="-2404" b="-141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2775725" y="3923185"/>
            <a:ext cx="6671998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trở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nó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khi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bình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54047"/>
              </p:ext>
            </p:extLst>
          </p:nvPr>
        </p:nvGraphicFramePr>
        <p:xfrm>
          <a:off x="7620802" y="2083964"/>
          <a:ext cx="3887786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65080" imgH="419040" progId="Equation.DSMT4">
                  <p:embed/>
                </p:oleObj>
              </mc:Choice>
              <mc:Fallback>
                <p:oleObj name="Equation" r:id="rId3" imgW="1765080" imgH="41904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802" y="2083964"/>
                        <a:ext cx="3887786" cy="1033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745253" y="5570022"/>
            <a:ext cx="10701493" cy="87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trì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loại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0,5A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đảm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bảo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sẽ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nóng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chảy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tự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ngắt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mạch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đoản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mạch</a:t>
            </a:r>
            <a:r>
              <a:rPr lang="en-US" altLang="en-US" sz="26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AF3314-3117-4D79-B4E0-40CB7895DB1A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FA6E64-7AC7-4534-972A-196384F3806D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39C048-7064-4250-8C46-DF17B54856B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0CC9727-B66C-43A9-A9DC-22FE53ED7E78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B0C7302-890E-45FA-B2DC-E4294CA49F58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0F38FA6B-1FD6-4D01-8EB4-02CB38B2FE6D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06F316E-11E1-4734-8A88-E4FCBF9C9E59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FDEE32-553F-47CE-A3BF-76EAA3F7AF7A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223D359-5E33-459D-A2E9-841C6A7A18BE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" name="!!1">
            <a:extLst>
              <a:ext uri="{FF2B5EF4-FFF2-40B4-BE49-F238E27FC236}">
                <a16:creationId xmlns:a16="http://schemas.microsoft.com/office/drawing/2014/main" id="{84026724-55DF-218E-1E5C-CB93BFBD844F}"/>
              </a:ext>
            </a:extLst>
          </p:cNvPr>
          <p:cNvSpPr/>
          <p:nvPr/>
        </p:nvSpPr>
        <p:spPr>
          <a:xfrm>
            <a:off x="933611" y="184788"/>
            <a:ext cx="11121539" cy="1748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220V-75W.  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qua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0,5A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oogle Shape;987;p48">
            <a:extLst>
              <a:ext uri="{FF2B5EF4-FFF2-40B4-BE49-F238E27FC236}">
                <a16:creationId xmlns:a16="http://schemas.microsoft.com/office/drawing/2014/main" id="{F0B8466E-CF62-C8F1-0A6B-16095CA1FEC7}"/>
              </a:ext>
            </a:extLst>
          </p:cNvPr>
          <p:cNvGrpSpPr/>
          <p:nvPr/>
        </p:nvGrpSpPr>
        <p:grpSpPr>
          <a:xfrm rot="6955692">
            <a:off x="203809" y="114801"/>
            <a:ext cx="836674" cy="906816"/>
            <a:chOff x="5241175" y="4959100"/>
            <a:chExt cx="539775" cy="517775"/>
          </a:xfrm>
        </p:grpSpPr>
        <p:sp>
          <p:nvSpPr>
            <p:cNvPr id="4" name="Google Shape;988;p48">
              <a:extLst>
                <a:ext uri="{FF2B5EF4-FFF2-40B4-BE49-F238E27FC236}">
                  <a16:creationId xmlns:a16="http://schemas.microsoft.com/office/drawing/2014/main" id="{89028044-43A4-FB7A-AB11-A8942E44F98A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89;p48">
              <a:extLst>
                <a:ext uri="{FF2B5EF4-FFF2-40B4-BE49-F238E27FC236}">
                  <a16:creationId xmlns:a16="http://schemas.microsoft.com/office/drawing/2014/main" id="{6F852ED5-5C6B-FC5C-AED7-7A071CC1F741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9B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0;p48">
              <a:extLst>
                <a:ext uri="{FF2B5EF4-FFF2-40B4-BE49-F238E27FC236}">
                  <a16:creationId xmlns:a16="http://schemas.microsoft.com/office/drawing/2014/main" id="{A83F0B8C-8029-57DF-228D-33CBA3CB91AC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1;p48">
              <a:extLst>
                <a:ext uri="{FF2B5EF4-FFF2-40B4-BE49-F238E27FC236}">
                  <a16:creationId xmlns:a16="http://schemas.microsoft.com/office/drawing/2014/main" id="{C4E089CD-E59A-2C40-94E6-39B288E69E24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BA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2;p48">
              <a:extLst>
                <a:ext uri="{FF2B5EF4-FFF2-40B4-BE49-F238E27FC236}">
                  <a16:creationId xmlns:a16="http://schemas.microsoft.com/office/drawing/2014/main" id="{955D1E2D-D27B-AA9A-6F2A-5D733FBC9385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4FB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93;p48">
              <a:extLst>
                <a:ext uri="{FF2B5EF4-FFF2-40B4-BE49-F238E27FC236}">
                  <a16:creationId xmlns:a16="http://schemas.microsoft.com/office/drawing/2014/main" id="{F6B4EC74-1770-D956-0A58-137334A7E696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04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206">
                <a:extLst>
                  <a:ext uri="{FF2B5EF4-FFF2-40B4-BE49-F238E27FC236}">
                    <a16:creationId xmlns:a16="http://schemas.microsoft.com/office/drawing/2014/main" id="{18E90D5D-0A4B-15EB-A613-5C778D95E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452" y="4441882"/>
                <a:ext cx="5573637" cy="803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</a:pPr>
                <a:r>
                  <a:rPr lang="en-US" sz="28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  </m:t>
                        </m:r>
                      </m:e>
                    </m:groupChr>
                  </m:oMath>
                </a14:m>
                <a:r>
                  <a:rPr lang="de-DE" altLang="en-US" sz="2800" b="1" dirty="0">
                    <a:solidFill>
                      <a:srgbClr val="0000C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Blackadder ITC" panose="04020505050007020D02" pitchFamily="82" charset="0"/>
                            <a:cs typeface="Calibri" panose="020F0502020204030204" pitchFamily="34" charset="0"/>
                          </a:rPr>
                          <m:t>P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220</m:t>
                        </m:r>
                        <m:r>
                          <m:rPr>
                            <m:nor/>
                          </m:rPr>
                          <a:rPr lang="en-US" sz="2800" b="0" i="0" baseline="30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75</m:t>
                        </m:r>
                      </m:den>
                    </m:f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645 </a:t>
                </a:r>
                <a:r>
                  <a:rPr lang="el-GR" altLang="en-US" sz="28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Ω </a:t>
                </a:r>
                <a:endParaRPr lang="en-US" altLang="en-US" sz="28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2" name="Rectangle 206">
                <a:extLst>
                  <a:ext uri="{FF2B5EF4-FFF2-40B4-BE49-F238E27FC236}">
                    <a16:creationId xmlns:a16="http://schemas.microsoft.com/office/drawing/2014/main" id="{18E90D5D-0A4B-15EB-A613-5C778D95E9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0452" y="4441882"/>
                <a:ext cx="5573637" cy="803843"/>
              </a:xfrm>
              <a:prstGeom prst="rect">
                <a:avLst/>
              </a:prstGeom>
              <a:blipFill>
                <a:blip r:embed="rId5"/>
                <a:stretch>
                  <a:fillRect l="-2404" b="-75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530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9" grpId="0"/>
      <p:bldP spid="41" grpId="0" animBg="1"/>
      <p:bldP spid="42" grpId="0"/>
      <p:bldP spid="50" grpId="0"/>
      <p:bldP spid="2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778514" y="2631116"/>
            <a:ext cx="2085673" cy="349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 tắt: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=12V; 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= 0,4A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=?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en-US" sz="2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=?</a:t>
            </a:r>
          </a:p>
        </p:txBody>
      </p:sp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3141707" y="3045877"/>
            <a:ext cx="5428062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Áp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5319837" y="2350868"/>
            <a:ext cx="2460552" cy="56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206"/>
          <p:cNvSpPr>
            <a:spLocks noChangeArrowheads="1"/>
          </p:cNvSpPr>
          <p:nvPr/>
        </p:nvSpPr>
        <p:spPr bwMode="auto">
          <a:xfrm>
            <a:off x="4572000" y="3816744"/>
            <a:ext cx="5026518" cy="631552"/>
          </a:xfrm>
          <a:prstGeom prst="rect">
            <a:avLst/>
          </a:prstGeom>
          <a:noFill/>
          <a:ln>
            <a:noFill/>
          </a:ln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en-US" sz="3600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UI = 12.0,4 = 4,8 W</a:t>
            </a:r>
            <a:endParaRPr lang="en-US" altLang="en-US" sz="36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3141707" y="4568524"/>
            <a:ext cx="6179291" cy="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Áp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dụng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thức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tính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luật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Ôm</a:t>
            </a:r>
            <a:r>
              <a:rPr lang="en-US" altLang="en-US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F5D6C-594D-4A9C-8DD2-08C36749B773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92EEE6-89DA-4288-BE00-90E76FC8BBF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E81E8F-C094-42C8-BFF6-4ED92ACEFF03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EB7479-75A8-4F08-AF6D-CC7592879681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1D804A-BD1F-40E9-AA41-6193A744F9B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A9AED90-969E-4411-8BDD-06F01E9E1190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C77F72-2FFC-467A-9B86-7DB1581727F0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F6D5B0E-39E0-415E-B3E5-42899432C8CC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CB98D6C-C8DF-4B74-B925-DFB8EF0075FD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" name="!!1">
            <a:extLst>
              <a:ext uri="{FF2B5EF4-FFF2-40B4-BE49-F238E27FC236}">
                <a16:creationId xmlns:a16="http://schemas.microsoft.com/office/drawing/2014/main" id="{4ACA0CC3-7DEB-C3DB-274E-37AABF7E59FF}"/>
              </a:ext>
            </a:extLst>
          </p:cNvPr>
          <p:cNvSpPr/>
          <p:nvPr/>
        </p:nvSpPr>
        <p:spPr>
          <a:xfrm>
            <a:off x="778514" y="517492"/>
            <a:ext cx="11121539" cy="1748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12V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0,4A.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06">
                <a:extLst>
                  <a:ext uri="{FF2B5EF4-FFF2-40B4-BE49-F238E27FC236}">
                    <a16:creationId xmlns:a16="http://schemas.microsoft.com/office/drawing/2014/main" id="{8A00CF72-6E54-EE43-95E6-AFECC8D15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0" y="5285036"/>
                <a:ext cx="4336934" cy="1009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None/>
                </a:pPr>
                <a:r>
                  <a:rPr lang="en-US" sz="36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I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0,4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30 </a:t>
                </a:r>
                <a:r>
                  <a:rPr lang="el-GR" altLang="en-US" sz="3600" dirty="0">
                    <a:solidFill>
                      <a:srgbClr val="002060"/>
                    </a:solidFill>
                    <a:latin typeface="Calibri" panose="020F0502020204030204"/>
                    <a:cs typeface="Calibri" panose="020F0502020204030204" pitchFamily="34" charset="0"/>
                  </a:rPr>
                  <a:t>Ω</a:t>
                </a:r>
                <a:endParaRPr lang="en-US" altLang="en-US" sz="36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" name="Rectangle 206">
                <a:extLst>
                  <a:ext uri="{FF2B5EF4-FFF2-40B4-BE49-F238E27FC236}">
                    <a16:creationId xmlns:a16="http://schemas.microsoft.com/office/drawing/2014/main" id="{8A00CF72-6E54-EE43-95E6-AFECC8D15E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5285036"/>
                <a:ext cx="4336934" cy="1009219"/>
              </a:xfrm>
              <a:prstGeom prst="rect">
                <a:avLst/>
              </a:prstGeom>
              <a:blipFill>
                <a:blip r:embed="rId2"/>
                <a:stretch>
                  <a:fillRect b="-54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052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2" grpId="0"/>
      <p:bldP spid="39" grpId="0"/>
      <p:bldP spid="41" grpId="0"/>
      <p:bldP spid="42" grpId="0"/>
      <p:bldP spid="2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247900" y="2844085"/>
            <a:ext cx="1560947" cy="223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en-US" sz="2800" i="1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Tóm tắt: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it-IT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U = 220V; </a:t>
            </a:r>
          </a:p>
          <a:p>
            <a:pPr>
              <a:lnSpc>
                <a:spcPct val="80000"/>
              </a:lnSpc>
              <a:buNone/>
            </a:pPr>
            <a:r>
              <a:rPr lang="it-IT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R = 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48,4</a:t>
            </a:r>
            <a:r>
              <a:rPr lang="el-GR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Ω</a:t>
            </a:r>
            <a:endParaRPr lang="it-IT" altLang="en-US" sz="2800" dirty="0">
              <a:solidFill>
                <a:srgbClr val="0000CC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800" dirty="0">
              <a:solidFill>
                <a:srgbClr val="0000CC"/>
              </a:solidFill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Blackadder ITC" panose="04020505050007020D02" pitchFamily="82" charset="0"/>
                <a:cs typeface="Calibri" panose="020F0502020204030204" pitchFamily="34" charset="0"/>
              </a:rPr>
              <a:t>P</a:t>
            </a:r>
            <a:r>
              <a:rPr lang="it-IT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 = ?</a:t>
            </a:r>
          </a:p>
        </p:txBody>
      </p:sp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7124701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6763709" y="4909243"/>
            <a:ext cx="4364003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: 1000W  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355007" y="4226854"/>
            <a:ext cx="1093717" cy="0"/>
          </a:xfrm>
          <a:prstGeom prst="line">
            <a:avLst/>
          </a:prstGeom>
          <a:solidFill>
            <a:srgbClr val="FF99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3834868" y="2853668"/>
            <a:ext cx="0" cy="1781884"/>
          </a:xfrm>
          <a:prstGeom prst="line">
            <a:avLst/>
          </a:prstGeom>
          <a:solidFill>
            <a:srgbClr val="FF99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cxn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5535246" y="2482697"/>
            <a:ext cx="3410465" cy="44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altLang="en-US" sz="24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572000" y="2931214"/>
            <a:ext cx="5621303" cy="5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03" tIns="38402" rIns="76803" bIns="38402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dirty="0">
                <a:solidFill>
                  <a:srgbClr val="0000CC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: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80F48-9D3E-45AB-B871-6CF437A81238}"/>
              </a:ext>
            </a:extLst>
          </p:cNvPr>
          <p:cNvGrpSpPr/>
          <p:nvPr/>
        </p:nvGrpSpPr>
        <p:grpSpPr>
          <a:xfrm>
            <a:off x="0" y="6719668"/>
            <a:ext cx="12192000" cy="152400"/>
            <a:chOff x="0" y="6705600"/>
            <a:chExt cx="12192000" cy="152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500E2-FCEE-41A0-B39E-AF86AA868E38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B5CFE5-D578-4C1E-92DE-E6AD8CD1DF31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06447-2686-4EF4-93CB-4E0A3CC60F1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63EB26-328F-491F-B523-92C4D31F299F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50BDD846-16AA-4A32-B414-D798A3343922}"/>
              </a:ext>
            </a:extLst>
          </p:cNvPr>
          <p:cNvSpPr/>
          <p:nvPr/>
        </p:nvSpPr>
        <p:spPr>
          <a:xfrm>
            <a:off x="11239653" y="238008"/>
            <a:ext cx="330200" cy="330200"/>
          </a:xfrm>
          <a:prstGeom prst="ellipse">
            <a:avLst/>
          </a:prstGeom>
          <a:solidFill>
            <a:srgbClr val="F84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5742210-27EF-4769-9AE9-352ACAA6698E}"/>
              </a:ext>
            </a:extLst>
          </p:cNvPr>
          <p:cNvSpPr/>
          <p:nvPr/>
        </p:nvSpPr>
        <p:spPr>
          <a:xfrm>
            <a:off x="11239653" y="568208"/>
            <a:ext cx="330200" cy="330200"/>
          </a:xfrm>
          <a:prstGeom prst="ellipse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CF67B74-FAB4-41B6-8F48-20C881CBC0E4}"/>
              </a:ext>
            </a:extLst>
          </p:cNvPr>
          <p:cNvSpPr/>
          <p:nvPr/>
        </p:nvSpPr>
        <p:spPr>
          <a:xfrm>
            <a:off x="11569853" y="238008"/>
            <a:ext cx="330200" cy="330200"/>
          </a:xfrm>
          <a:prstGeom prst="ellipse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0FEFF5B-9298-48A9-8365-79594B1EE64B}"/>
              </a:ext>
            </a:extLst>
          </p:cNvPr>
          <p:cNvSpPr/>
          <p:nvPr/>
        </p:nvSpPr>
        <p:spPr>
          <a:xfrm>
            <a:off x="11569853" y="568208"/>
            <a:ext cx="330200" cy="330200"/>
          </a:xfrm>
          <a:prstGeom prst="ellipse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6EC6EB-AA13-4FDA-8858-36D11F668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82373" r="53159" b="5615"/>
          <a:stretch>
            <a:fillRect/>
          </a:stretch>
        </p:blipFill>
        <p:spPr>
          <a:xfrm flipV="1">
            <a:off x="4876442" y="9110299"/>
            <a:ext cx="1887268" cy="280952"/>
          </a:xfrm>
          <a:custGeom>
            <a:avLst/>
            <a:gdLst/>
            <a:ahLst/>
            <a:cxnLst/>
            <a:rect l="l" t="t" r="r" b="b"/>
            <a:pathLst>
              <a:path w="5533263" h="823722">
                <a:moveTo>
                  <a:pt x="4878705" y="720852"/>
                </a:moveTo>
                <a:cubicBezTo>
                  <a:pt x="4892929" y="720852"/>
                  <a:pt x="4904994" y="725932"/>
                  <a:pt x="4914900" y="736092"/>
                </a:cubicBezTo>
                <a:cubicBezTo>
                  <a:pt x="4924806" y="746252"/>
                  <a:pt x="4929759" y="758444"/>
                  <a:pt x="4929759" y="772668"/>
                </a:cubicBezTo>
                <a:cubicBezTo>
                  <a:pt x="4929759" y="786892"/>
                  <a:pt x="4924806" y="798957"/>
                  <a:pt x="4914900" y="808863"/>
                </a:cubicBezTo>
                <a:cubicBezTo>
                  <a:pt x="4904994" y="818769"/>
                  <a:pt x="4892929" y="823722"/>
                  <a:pt x="4878705" y="823722"/>
                </a:cubicBezTo>
                <a:cubicBezTo>
                  <a:pt x="4864481" y="823722"/>
                  <a:pt x="4852289" y="818769"/>
                  <a:pt x="4842129" y="808863"/>
                </a:cubicBezTo>
                <a:cubicBezTo>
                  <a:pt x="4831969" y="798957"/>
                  <a:pt x="4826889" y="786892"/>
                  <a:pt x="4826889" y="772668"/>
                </a:cubicBezTo>
                <a:cubicBezTo>
                  <a:pt x="4826889" y="758444"/>
                  <a:pt x="4831842" y="746252"/>
                  <a:pt x="4841748" y="736092"/>
                </a:cubicBezTo>
                <a:cubicBezTo>
                  <a:pt x="4851654" y="725932"/>
                  <a:pt x="4863973" y="720852"/>
                  <a:pt x="4878705" y="720852"/>
                </a:cubicBezTo>
                <a:close/>
                <a:moveTo>
                  <a:pt x="4870323" y="203454"/>
                </a:moveTo>
                <a:lnTo>
                  <a:pt x="4799457" y="476250"/>
                </a:lnTo>
                <a:lnTo>
                  <a:pt x="4943475" y="476250"/>
                </a:lnTo>
                <a:close/>
                <a:moveTo>
                  <a:pt x="660273" y="203454"/>
                </a:moveTo>
                <a:lnTo>
                  <a:pt x="589407" y="476250"/>
                </a:lnTo>
                <a:lnTo>
                  <a:pt x="733425" y="476250"/>
                </a:lnTo>
                <a:close/>
                <a:moveTo>
                  <a:pt x="5304663" y="179832"/>
                </a:moveTo>
                <a:cubicBezTo>
                  <a:pt x="5292979" y="179832"/>
                  <a:pt x="5284851" y="180086"/>
                  <a:pt x="5280279" y="180594"/>
                </a:cubicBezTo>
                <a:lnTo>
                  <a:pt x="5280279" y="445770"/>
                </a:lnTo>
                <a:lnTo>
                  <a:pt x="5293995" y="445770"/>
                </a:lnTo>
                <a:cubicBezTo>
                  <a:pt x="5340223" y="445770"/>
                  <a:pt x="5373370" y="433832"/>
                  <a:pt x="5393436" y="409956"/>
                </a:cubicBezTo>
                <a:cubicBezTo>
                  <a:pt x="5413502" y="386080"/>
                  <a:pt x="5423535" y="352552"/>
                  <a:pt x="5423535" y="309372"/>
                </a:cubicBezTo>
                <a:cubicBezTo>
                  <a:pt x="5423535" y="223012"/>
                  <a:pt x="5383911" y="179832"/>
                  <a:pt x="5304663" y="179832"/>
                </a:cubicBezTo>
                <a:close/>
                <a:moveTo>
                  <a:pt x="3263646" y="179070"/>
                </a:moveTo>
                <a:cubicBezTo>
                  <a:pt x="3227070" y="179070"/>
                  <a:pt x="3200274" y="198374"/>
                  <a:pt x="3183255" y="236982"/>
                </a:cubicBezTo>
                <a:cubicBezTo>
                  <a:pt x="3166237" y="275590"/>
                  <a:pt x="3157728" y="336804"/>
                  <a:pt x="3157728" y="420624"/>
                </a:cubicBezTo>
                <a:cubicBezTo>
                  <a:pt x="3157728" y="504444"/>
                  <a:pt x="3166237" y="565658"/>
                  <a:pt x="3183255" y="604266"/>
                </a:cubicBezTo>
                <a:cubicBezTo>
                  <a:pt x="3200274" y="642874"/>
                  <a:pt x="3227070" y="662178"/>
                  <a:pt x="3263646" y="662178"/>
                </a:cubicBezTo>
                <a:cubicBezTo>
                  <a:pt x="3300222" y="662178"/>
                  <a:pt x="3326893" y="643001"/>
                  <a:pt x="3343656" y="604647"/>
                </a:cubicBezTo>
                <a:cubicBezTo>
                  <a:pt x="3360420" y="566293"/>
                  <a:pt x="3368802" y="504952"/>
                  <a:pt x="3368802" y="420624"/>
                </a:cubicBezTo>
                <a:cubicBezTo>
                  <a:pt x="3368802" y="336296"/>
                  <a:pt x="3360420" y="274955"/>
                  <a:pt x="3343656" y="236601"/>
                </a:cubicBezTo>
                <a:cubicBezTo>
                  <a:pt x="3326893" y="198247"/>
                  <a:pt x="3300222" y="179070"/>
                  <a:pt x="3263646" y="179070"/>
                </a:cubicBezTo>
                <a:close/>
                <a:moveTo>
                  <a:pt x="2368296" y="179070"/>
                </a:moveTo>
                <a:cubicBezTo>
                  <a:pt x="2331720" y="179070"/>
                  <a:pt x="2304923" y="198374"/>
                  <a:pt x="2287906" y="236982"/>
                </a:cubicBezTo>
                <a:cubicBezTo>
                  <a:pt x="2270888" y="275590"/>
                  <a:pt x="2262378" y="336804"/>
                  <a:pt x="2262378" y="420624"/>
                </a:cubicBezTo>
                <a:cubicBezTo>
                  <a:pt x="2262378" y="504444"/>
                  <a:pt x="2270888" y="565658"/>
                  <a:pt x="2287906" y="604266"/>
                </a:cubicBezTo>
                <a:cubicBezTo>
                  <a:pt x="2304923" y="642874"/>
                  <a:pt x="2331720" y="662178"/>
                  <a:pt x="2368296" y="662178"/>
                </a:cubicBezTo>
                <a:cubicBezTo>
                  <a:pt x="2404872" y="662178"/>
                  <a:pt x="2431543" y="643001"/>
                  <a:pt x="2448306" y="604647"/>
                </a:cubicBezTo>
                <a:cubicBezTo>
                  <a:pt x="2465070" y="566293"/>
                  <a:pt x="2473452" y="504952"/>
                  <a:pt x="2473452" y="420624"/>
                </a:cubicBezTo>
                <a:cubicBezTo>
                  <a:pt x="2473452" y="336296"/>
                  <a:pt x="2465070" y="274955"/>
                  <a:pt x="2448306" y="236601"/>
                </a:cubicBezTo>
                <a:cubicBezTo>
                  <a:pt x="2431543" y="198247"/>
                  <a:pt x="2404872" y="179070"/>
                  <a:pt x="2368296" y="179070"/>
                </a:cubicBezTo>
                <a:close/>
                <a:moveTo>
                  <a:pt x="4246245" y="155448"/>
                </a:moveTo>
                <a:lnTo>
                  <a:pt x="4616577" y="155448"/>
                </a:lnTo>
                <a:cubicBezTo>
                  <a:pt x="4621657" y="155448"/>
                  <a:pt x="4625595" y="157988"/>
                  <a:pt x="4628388" y="163068"/>
                </a:cubicBezTo>
                <a:cubicBezTo>
                  <a:pt x="4631182" y="168148"/>
                  <a:pt x="4632579" y="174752"/>
                  <a:pt x="4632579" y="182880"/>
                </a:cubicBezTo>
                <a:cubicBezTo>
                  <a:pt x="4632579" y="194564"/>
                  <a:pt x="4630039" y="206502"/>
                  <a:pt x="4624959" y="218694"/>
                </a:cubicBezTo>
                <a:cubicBezTo>
                  <a:pt x="4619879" y="230886"/>
                  <a:pt x="4613275" y="238760"/>
                  <a:pt x="4605147" y="242316"/>
                </a:cubicBezTo>
                <a:cubicBezTo>
                  <a:pt x="4557396" y="218948"/>
                  <a:pt x="4515993" y="203454"/>
                  <a:pt x="4480941" y="195834"/>
                </a:cubicBezTo>
                <a:lnTo>
                  <a:pt x="4481704" y="579120"/>
                </a:lnTo>
                <a:cubicBezTo>
                  <a:pt x="4481704" y="619252"/>
                  <a:pt x="4486530" y="651256"/>
                  <a:pt x="4496181" y="675132"/>
                </a:cubicBezTo>
                <a:cubicBezTo>
                  <a:pt x="4490085" y="680720"/>
                  <a:pt x="4482084" y="685800"/>
                  <a:pt x="4472178" y="690372"/>
                </a:cubicBezTo>
                <a:cubicBezTo>
                  <a:pt x="4462272" y="694944"/>
                  <a:pt x="4450969" y="697230"/>
                  <a:pt x="4438269" y="697230"/>
                </a:cubicBezTo>
                <a:cubicBezTo>
                  <a:pt x="4421506" y="697230"/>
                  <a:pt x="4407789" y="692658"/>
                  <a:pt x="4397121" y="683514"/>
                </a:cubicBezTo>
                <a:cubicBezTo>
                  <a:pt x="4386454" y="674370"/>
                  <a:pt x="4381119" y="661924"/>
                  <a:pt x="4381119" y="646176"/>
                </a:cubicBezTo>
                <a:lnTo>
                  <a:pt x="4381119" y="195834"/>
                </a:lnTo>
                <a:cubicBezTo>
                  <a:pt x="4348099" y="202946"/>
                  <a:pt x="4306697" y="218440"/>
                  <a:pt x="4256913" y="242316"/>
                </a:cubicBezTo>
                <a:cubicBezTo>
                  <a:pt x="4249293" y="238760"/>
                  <a:pt x="4242943" y="230886"/>
                  <a:pt x="4237863" y="218694"/>
                </a:cubicBezTo>
                <a:cubicBezTo>
                  <a:pt x="4232783" y="206502"/>
                  <a:pt x="4230243" y="194564"/>
                  <a:pt x="4230243" y="182880"/>
                </a:cubicBezTo>
                <a:cubicBezTo>
                  <a:pt x="4230243" y="174752"/>
                  <a:pt x="4231513" y="168148"/>
                  <a:pt x="4234053" y="163068"/>
                </a:cubicBezTo>
                <a:cubicBezTo>
                  <a:pt x="4236593" y="157988"/>
                  <a:pt x="4240657" y="155448"/>
                  <a:pt x="4246245" y="155448"/>
                </a:cubicBezTo>
                <a:close/>
                <a:moveTo>
                  <a:pt x="3620643" y="146304"/>
                </a:moveTo>
                <a:cubicBezTo>
                  <a:pt x="3633343" y="146304"/>
                  <a:pt x="3641218" y="147828"/>
                  <a:pt x="3644265" y="150876"/>
                </a:cubicBezTo>
                <a:cubicBezTo>
                  <a:pt x="3656965" y="169164"/>
                  <a:pt x="3693287" y="218186"/>
                  <a:pt x="3753231" y="297942"/>
                </a:cubicBezTo>
                <a:cubicBezTo>
                  <a:pt x="3807588" y="370586"/>
                  <a:pt x="3848355" y="425958"/>
                  <a:pt x="3875532" y="464058"/>
                </a:cubicBezTo>
                <a:cubicBezTo>
                  <a:pt x="3902710" y="502158"/>
                  <a:pt x="3921888" y="533400"/>
                  <a:pt x="3933063" y="557784"/>
                </a:cubicBezTo>
                <a:lnTo>
                  <a:pt x="3907918" y="215646"/>
                </a:lnTo>
                <a:lnTo>
                  <a:pt x="3907155" y="204978"/>
                </a:lnTo>
                <a:cubicBezTo>
                  <a:pt x="3907155" y="188214"/>
                  <a:pt x="3911092" y="174752"/>
                  <a:pt x="3918966" y="164592"/>
                </a:cubicBezTo>
                <a:cubicBezTo>
                  <a:pt x="3926841" y="154432"/>
                  <a:pt x="3938397" y="148590"/>
                  <a:pt x="3953637" y="147066"/>
                </a:cubicBezTo>
                <a:cubicBezTo>
                  <a:pt x="3969893" y="146050"/>
                  <a:pt x="3983609" y="149352"/>
                  <a:pt x="3994786" y="156972"/>
                </a:cubicBezTo>
                <a:cubicBezTo>
                  <a:pt x="3988182" y="176784"/>
                  <a:pt x="3984879" y="208026"/>
                  <a:pt x="3984879" y="250698"/>
                </a:cubicBezTo>
                <a:lnTo>
                  <a:pt x="3984117" y="580644"/>
                </a:lnTo>
                <a:cubicBezTo>
                  <a:pt x="3984117" y="625856"/>
                  <a:pt x="3985641" y="660400"/>
                  <a:pt x="3988689" y="684276"/>
                </a:cubicBezTo>
                <a:cubicBezTo>
                  <a:pt x="3985133" y="687832"/>
                  <a:pt x="3979164" y="690753"/>
                  <a:pt x="3970782" y="693039"/>
                </a:cubicBezTo>
                <a:cubicBezTo>
                  <a:pt x="3962401" y="695325"/>
                  <a:pt x="3953637" y="696468"/>
                  <a:pt x="3944494" y="696468"/>
                </a:cubicBezTo>
                <a:cubicBezTo>
                  <a:pt x="3933825" y="696468"/>
                  <a:pt x="3926205" y="695198"/>
                  <a:pt x="3921634" y="692658"/>
                </a:cubicBezTo>
                <a:cubicBezTo>
                  <a:pt x="3784981" y="532638"/>
                  <a:pt x="3689478" y="401828"/>
                  <a:pt x="3635121" y="300228"/>
                </a:cubicBezTo>
                <a:lnTo>
                  <a:pt x="3656457" y="640080"/>
                </a:lnTo>
                <a:cubicBezTo>
                  <a:pt x="3657981" y="656336"/>
                  <a:pt x="3653410" y="669925"/>
                  <a:pt x="3642741" y="680847"/>
                </a:cubicBezTo>
                <a:cubicBezTo>
                  <a:pt x="3632073" y="691769"/>
                  <a:pt x="3620136" y="697230"/>
                  <a:pt x="3606927" y="697230"/>
                </a:cubicBezTo>
                <a:cubicBezTo>
                  <a:pt x="3591180" y="697230"/>
                  <a:pt x="3577464" y="692912"/>
                  <a:pt x="3565779" y="684276"/>
                </a:cubicBezTo>
                <a:cubicBezTo>
                  <a:pt x="3575431" y="658368"/>
                  <a:pt x="3580257" y="623316"/>
                  <a:pt x="3580257" y="579120"/>
                </a:cubicBezTo>
                <a:lnTo>
                  <a:pt x="3580257" y="263652"/>
                </a:lnTo>
                <a:cubicBezTo>
                  <a:pt x="3580257" y="221488"/>
                  <a:pt x="3578479" y="186436"/>
                  <a:pt x="3574923" y="158496"/>
                </a:cubicBezTo>
                <a:cubicBezTo>
                  <a:pt x="3577971" y="154432"/>
                  <a:pt x="3583941" y="151384"/>
                  <a:pt x="3592830" y="149352"/>
                </a:cubicBezTo>
                <a:cubicBezTo>
                  <a:pt x="3601720" y="147320"/>
                  <a:pt x="3610991" y="146304"/>
                  <a:pt x="3620643" y="146304"/>
                </a:cubicBezTo>
                <a:close/>
                <a:moveTo>
                  <a:pt x="2727579" y="145542"/>
                </a:moveTo>
                <a:cubicBezTo>
                  <a:pt x="2744344" y="145542"/>
                  <a:pt x="2758059" y="150114"/>
                  <a:pt x="2768727" y="159258"/>
                </a:cubicBezTo>
                <a:cubicBezTo>
                  <a:pt x="2779395" y="168402"/>
                  <a:pt x="2784729" y="180848"/>
                  <a:pt x="2784729" y="196596"/>
                </a:cubicBezTo>
                <a:lnTo>
                  <a:pt x="2784729" y="579120"/>
                </a:lnTo>
                <a:cubicBezTo>
                  <a:pt x="2784729" y="619252"/>
                  <a:pt x="2789555" y="651256"/>
                  <a:pt x="2799207" y="675132"/>
                </a:cubicBezTo>
                <a:cubicBezTo>
                  <a:pt x="2793620" y="680720"/>
                  <a:pt x="2785872" y="685800"/>
                  <a:pt x="2775966" y="690372"/>
                </a:cubicBezTo>
                <a:cubicBezTo>
                  <a:pt x="2766061" y="694944"/>
                  <a:pt x="2754757" y="697230"/>
                  <a:pt x="2742057" y="697230"/>
                </a:cubicBezTo>
                <a:cubicBezTo>
                  <a:pt x="2725294" y="697230"/>
                  <a:pt x="2711577" y="692658"/>
                  <a:pt x="2700910" y="683514"/>
                </a:cubicBezTo>
                <a:cubicBezTo>
                  <a:pt x="2690241" y="674370"/>
                  <a:pt x="2684907" y="661924"/>
                  <a:pt x="2684907" y="646176"/>
                </a:cubicBezTo>
                <a:lnTo>
                  <a:pt x="2684907" y="263652"/>
                </a:lnTo>
                <a:cubicBezTo>
                  <a:pt x="2684907" y="225044"/>
                  <a:pt x="2680081" y="193040"/>
                  <a:pt x="2670429" y="167640"/>
                </a:cubicBezTo>
                <a:cubicBezTo>
                  <a:pt x="2676017" y="162052"/>
                  <a:pt x="2683764" y="156972"/>
                  <a:pt x="2693670" y="152400"/>
                </a:cubicBezTo>
                <a:cubicBezTo>
                  <a:pt x="2703577" y="147828"/>
                  <a:pt x="2714879" y="145542"/>
                  <a:pt x="2727579" y="145542"/>
                </a:cubicBezTo>
                <a:close/>
                <a:moveTo>
                  <a:pt x="1689355" y="145542"/>
                </a:moveTo>
                <a:cubicBezTo>
                  <a:pt x="1706118" y="145542"/>
                  <a:pt x="1719834" y="150114"/>
                  <a:pt x="1730502" y="159258"/>
                </a:cubicBezTo>
                <a:cubicBezTo>
                  <a:pt x="1741170" y="168402"/>
                  <a:pt x="1746504" y="180848"/>
                  <a:pt x="1746504" y="196596"/>
                </a:cubicBezTo>
                <a:lnTo>
                  <a:pt x="1746504" y="382524"/>
                </a:lnTo>
                <a:lnTo>
                  <a:pt x="1949196" y="382524"/>
                </a:lnTo>
                <a:lnTo>
                  <a:pt x="1949196" y="263652"/>
                </a:lnTo>
                <a:cubicBezTo>
                  <a:pt x="1949196" y="225044"/>
                  <a:pt x="1944370" y="193040"/>
                  <a:pt x="1934718" y="167640"/>
                </a:cubicBezTo>
                <a:cubicBezTo>
                  <a:pt x="1940306" y="162052"/>
                  <a:pt x="1948054" y="156972"/>
                  <a:pt x="1957959" y="152400"/>
                </a:cubicBezTo>
                <a:cubicBezTo>
                  <a:pt x="1967866" y="147828"/>
                  <a:pt x="1979169" y="145542"/>
                  <a:pt x="1991868" y="145542"/>
                </a:cubicBezTo>
                <a:cubicBezTo>
                  <a:pt x="2008124" y="145542"/>
                  <a:pt x="2021714" y="150114"/>
                  <a:pt x="2032636" y="159258"/>
                </a:cubicBezTo>
                <a:cubicBezTo>
                  <a:pt x="2043558" y="168402"/>
                  <a:pt x="2049018" y="180848"/>
                  <a:pt x="2049018" y="196596"/>
                </a:cubicBezTo>
                <a:lnTo>
                  <a:pt x="2049018" y="579120"/>
                </a:lnTo>
                <a:cubicBezTo>
                  <a:pt x="2049018" y="619252"/>
                  <a:pt x="2053844" y="651256"/>
                  <a:pt x="2063497" y="675132"/>
                </a:cubicBezTo>
                <a:cubicBezTo>
                  <a:pt x="2057909" y="680720"/>
                  <a:pt x="2050161" y="685800"/>
                  <a:pt x="2040256" y="690372"/>
                </a:cubicBezTo>
                <a:cubicBezTo>
                  <a:pt x="2030350" y="694944"/>
                  <a:pt x="2019046" y="697230"/>
                  <a:pt x="2006346" y="697230"/>
                </a:cubicBezTo>
                <a:cubicBezTo>
                  <a:pt x="1989582" y="697230"/>
                  <a:pt x="1975867" y="692658"/>
                  <a:pt x="1965199" y="683514"/>
                </a:cubicBezTo>
                <a:cubicBezTo>
                  <a:pt x="1954530" y="674370"/>
                  <a:pt x="1949196" y="661924"/>
                  <a:pt x="1949196" y="646176"/>
                </a:cubicBezTo>
                <a:lnTo>
                  <a:pt x="1949196" y="435864"/>
                </a:lnTo>
                <a:lnTo>
                  <a:pt x="1746504" y="435864"/>
                </a:lnTo>
                <a:lnTo>
                  <a:pt x="1746504" y="579120"/>
                </a:lnTo>
                <a:cubicBezTo>
                  <a:pt x="1746504" y="619252"/>
                  <a:pt x="1751330" y="651256"/>
                  <a:pt x="1760983" y="675132"/>
                </a:cubicBezTo>
                <a:cubicBezTo>
                  <a:pt x="1755394" y="680720"/>
                  <a:pt x="1747647" y="685800"/>
                  <a:pt x="1737741" y="690372"/>
                </a:cubicBezTo>
                <a:cubicBezTo>
                  <a:pt x="1727835" y="694944"/>
                  <a:pt x="1716533" y="697230"/>
                  <a:pt x="1703833" y="697230"/>
                </a:cubicBezTo>
                <a:cubicBezTo>
                  <a:pt x="1687068" y="697230"/>
                  <a:pt x="1673352" y="692658"/>
                  <a:pt x="1662684" y="683514"/>
                </a:cubicBezTo>
                <a:cubicBezTo>
                  <a:pt x="1652016" y="674370"/>
                  <a:pt x="1646682" y="661924"/>
                  <a:pt x="1646682" y="646176"/>
                </a:cubicBezTo>
                <a:lnTo>
                  <a:pt x="1646682" y="263652"/>
                </a:lnTo>
                <a:cubicBezTo>
                  <a:pt x="1646682" y="225044"/>
                  <a:pt x="1641856" y="193040"/>
                  <a:pt x="1632204" y="167640"/>
                </a:cubicBezTo>
                <a:cubicBezTo>
                  <a:pt x="1637792" y="162052"/>
                  <a:pt x="1645539" y="156972"/>
                  <a:pt x="1655445" y="152400"/>
                </a:cubicBezTo>
                <a:cubicBezTo>
                  <a:pt x="1665351" y="147828"/>
                  <a:pt x="1676654" y="145542"/>
                  <a:pt x="1689355" y="145542"/>
                </a:cubicBezTo>
                <a:close/>
                <a:moveTo>
                  <a:pt x="1010793" y="145542"/>
                </a:moveTo>
                <a:cubicBezTo>
                  <a:pt x="1027049" y="145542"/>
                  <a:pt x="1040511" y="150114"/>
                  <a:pt x="1051179" y="159258"/>
                </a:cubicBezTo>
                <a:cubicBezTo>
                  <a:pt x="1061847" y="168402"/>
                  <a:pt x="1067181" y="180848"/>
                  <a:pt x="1067181" y="196596"/>
                </a:cubicBezTo>
                <a:lnTo>
                  <a:pt x="1067181" y="457962"/>
                </a:lnTo>
                <a:cubicBezTo>
                  <a:pt x="1067181" y="529590"/>
                  <a:pt x="1074801" y="581533"/>
                  <a:pt x="1090041" y="613791"/>
                </a:cubicBezTo>
                <a:cubicBezTo>
                  <a:pt x="1105281" y="646049"/>
                  <a:pt x="1129411" y="662178"/>
                  <a:pt x="1162431" y="662178"/>
                </a:cubicBezTo>
                <a:cubicBezTo>
                  <a:pt x="1196975" y="662178"/>
                  <a:pt x="1222375" y="645160"/>
                  <a:pt x="1238631" y="611124"/>
                </a:cubicBezTo>
                <a:cubicBezTo>
                  <a:pt x="1254887" y="577088"/>
                  <a:pt x="1263016" y="526034"/>
                  <a:pt x="1263016" y="457962"/>
                </a:cubicBezTo>
                <a:lnTo>
                  <a:pt x="1263016" y="263652"/>
                </a:lnTo>
                <a:cubicBezTo>
                  <a:pt x="1263016" y="225044"/>
                  <a:pt x="1258190" y="193040"/>
                  <a:pt x="1248537" y="167640"/>
                </a:cubicBezTo>
                <a:cubicBezTo>
                  <a:pt x="1254633" y="162052"/>
                  <a:pt x="1262508" y="156972"/>
                  <a:pt x="1272159" y="152400"/>
                </a:cubicBezTo>
                <a:cubicBezTo>
                  <a:pt x="1281811" y="147828"/>
                  <a:pt x="1292734" y="145542"/>
                  <a:pt x="1304925" y="145542"/>
                </a:cubicBezTo>
                <a:cubicBezTo>
                  <a:pt x="1321181" y="145542"/>
                  <a:pt x="1334771" y="150114"/>
                  <a:pt x="1345692" y="159258"/>
                </a:cubicBezTo>
                <a:cubicBezTo>
                  <a:pt x="1356614" y="168402"/>
                  <a:pt x="1362075" y="180848"/>
                  <a:pt x="1362075" y="196596"/>
                </a:cubicBezTo>
                <a:lnTo>
                  <a:pt x="1362075" y="452628"/>
                </a:lnTo>
                <a:cubicBezTo>
                  <a:pt x="1362075" y="533908"/>
                  <a:pt x="1345311" y="594995"/>
                  <a:pt x="1311783" y="635889"/>
                </a:cubicBezTo>
                <a:cubicBezTo>
                  <a:pt x="1278255" y="676783"/>
                  <a:pt x="1228471" y="697230"/>
                  <a:pt x="1162431" y="697230"/>
                </a:cubicBezTo>
                <a:cubicBezTo>
                  <a:pt x="1097407" y="697230"/>
                  <a:pt x="1048766" y="677418"/>
                  <a:pt x="1016508" y="637794"/>
                </a:cubicBezTo>
                <a:cubicBezTo>
                  <a:pt x="984250" y="598170"/>
                  <a:pt x="968121" y="536448"/>
                  <a:pt x="968121" y="452628"/>
                </a:cubicBezTo>
                <a:lnTo>
                  <a:pt x="968121" y="263652"/>
                </a:lnTo>
                <a:cubicBezTo>
                  <a:pt x="968121" y="225044"/>
                  <a:pt x="963295" y="193040"/>
                  <a:pt x="953643" y="167640"/>
                </a:cubicBezTo>
                <a:cubicBezTo>
                  <a:pt x="959231" y="162052"/>
                  <a:pt x="966978" y="156972"/>
                  <a:pt x="976884" y="152400"/>
                </a:cubicBezTo>
                <a:cubicBezTo>
                  <a:pt x="986790" y="147828"/>
                  <a:pt x="998093" y="145542"/>
                  <a:pt x="1010793" y="145542"/>
                </a:cubicBezTo>
                <a:close/>
                <a:moveTo>
                  <a:pt x="5302377" y="144780"/>
                </a:moveTo>
                <a:cubicBezTo>
                  <a:pt x="5378577" y="144780"/>
                  <a:pt x="5436108" y="157353"/>
                  <a:pt x="5474970" y="182499"/>
                </a:cubicBezTo>
                <a:cubicBezTo>
                  <a:pt x="5513832" y="207645"/>
                  <a:pt x="5533263" y="247396"/>
                  <a:pt x="5533263" y="301752"/>
                </a:cubicBezTo>
                <a:cubicBezTo>
                  <a:pt x="5533263" y="359156"/>
                  <a:pt x="5513070" y="403225"/>
                  <a:pt x="5472684" y="433959"/>
                </a:cubicBezTo>
                <a:cubicBezTo>
                  <a:pt x="5432298" y="464693"/>
                  <a:pt x="5374259" y="480060"/>
                  <a:pt x="5298567" y="480060"/>
                </a:cubicBezTo>
                <a:lnTo>
                  <a:pt x="5280279" y="480060"/>
                </a:lnTo>
                <a:lnTo>
                  <a:pt x="5280279" y="584454"/>
                </a:lnTo>
                <a:cubicBezTo>
                  <a:pt x="5280279" y="622554"/>
                  <a:pt x="5285105" y="652780"/>
                  <a:pt x="5294757" y="675132"/>
                </a:cubicBezTo>
                <a:cubicBezTo>
                  <a:pt x="5289169" y="680720"/>
                  <a:pt x="5281422" y="685800"/>
                  <a:pt x="5271516" y="690372"/>
                </a:cubicBezTo>
                <a:cubicBezTo>
                  <a:pt x="5261610" y="694944"/>
                  <a:pt x="5250307" y="697230"/>
                  <a:pt x="5237607" y="697230"/>
                </a:cubicBezTo>
                <a:cubicBezTo>
                  <a:pt x="5220843" y="697230"/>
                  <a:pt x="5207127" y="692658"/>
                  <a:pt x="5196459" y="683514"/>
                </a:cubicBezTo>
                <a:cubicBezTo>
                  <a:pt x="5185791" y="674370"/>
                  <a:pt x="5180457" y="661924"/>
                  <a:pt x="5180457" y="646176"/>
                </a:cubicBezTo>
                <a:lnTo>
                  <a:pt x="5180457" y="263652"/>
                </a:lnTo>
                <a:cubicBezTo>
                  <a:pt x="5180457" y="225044"/>
                  <a:pt x="5175631" y="193040"/>
                  <a:pt x="5165980" y="167640"/>
                </a:cubicBezTo>
                <a:cubicBezTo>
                  <a:pt x="5197475" y="152400"/>
                  <a:pt x="5242941" y="144780"/>
                  <a:pt x="5302377" y="144780"/>
                </a:cubicBezTo>
                <a:close/>
                <a:moveTo>
                  <a:pt x="3263646" y="144780"/>
                </a:moveTo>
                <a:cubicBezTo>
                  <a:pt x="3334766" y="144780"/>
                  <a:pt x="3388488" y="167894"/>
                  <a:pt x="3424809" y="214122"/>
                </a:cubicBezTo>
                <a:cubicBezTo>
                  <a:pt x="3461131" y="260350"/>
                  <a:pt x="3479293" y="329184"/>
                  <a:pt x="3479293" y="420624"/>
                </a:cubicBezTo>
                <a:cubicBezTo>
                  <a:pt x="3479293" y="512572"/>
                  <a:pt x="3461131" y="581660"/>
                  <a:pt x="3424809" y="627888"/>
                </a:cubicBezTo>
                <a:cubicBezTo>
                  <a:pt x="3388488" y="674116"/>
                  <a:pt x="3334766" y="697230"/>
                  <a:pt x="3263646" y="697230"/>
                </a:cubicBezTo>
                <a:cubicBezTo>
                  <a:pt x="3192526" y="697230"/>
                  <a:pt x="3138805" y="674116"/>
                  <a:pt x="3102484" y="627888"/>
                </a:cubicBezTo>
                <a:cubicBezTo>
                  <a:pt x="3066161" y="581660"/>
                  <a:pt x="3048001" y="512572"/>
                  <a:pt x="3048001" y="420624"/>
                </a:cubicBezTo>
                <a:cubicBezTo>
                  <a:pt x="3048001" y="329184"/>
                  <a:pt x="3066161" y="260350"/>
                  <a:pt x="3102484" y="214122"/>
                </a:cubicBezTo>
                <a:cubicBezTo>
                  <a:pt x="3138805" y="167894"/>
                  <a:pt x="3192526" y="144780"/>
                  <a:pt x="3263646" y="144780"/>
                </a:cubicBezTo>
                <a:close/>
                <a:moveTo>
                  <a:pt x="2368296" y="144780"/>
                </a:moveTo>
                <a:cubicBezTo>
                  <a:pt x="2439416" y="144780"/>
                  <a:pt x="2493137" y="167894"/>
                  <a:pt x="2529460" y="214122"/>
                </a:cubicBezTo>
                <a:cubicBezTo>
                  <a:pt x="2565781" y="260350"/>
                  <a:pt x="2583943" y="329184"/>
                  <a:pt x="2583943" y="420624"/>
                </a:cubicBezTo>
                <a:cubicBezTo>
                  <a:pt x="2583943" y="512572"/>
                  <a:pt x="2565781" y="581660"/>
                  <a:pt x="2529460" y="627888"/>
                </a:cubicBezTo>
                <a:cubicBezTo>
                  <a:pt x="2493137" y="674116"/>
                  <a:pt x="2439416" y="697230"/>
                  <a:pt x="2368296" y="697230"/>
                </a:cubicBezTo>
                <a:cubicBezTo>
                  <a:pt x="2297176" y="697230"/>
                  <a:pt x="2243456" y="674116"/>
                  <a:pt x="2207133" y="627888"/>
                </a:cubicBezTo>
                <a:cubicBezTo>
                  <a:pt x="2170812" y="581660"/>
                  <a:pt x="2152651" y="512572"/>
                  <a:pt x="2152651" y="420624"/>
                </a:cubicBezTo>
                <a:cubicBezTo>
                  <a:pt x="2152651" y="329184"/>
                  <a:pt x="2170812" y="260350"/>
                  <a:pt x="2207133" y="214122"/>
                </a:cubicBezTo>
                <a:cubicBezTo>
                  <a:pt x="2243456" y="167894"/>
                  <a:pt x="2297176" y="144780"/>
                  <a:pt x="2368296" y="144780"/>
                </a:cubicBezTo>
                <a:close/>
                <a:moveTo>
                  <a:pt x="220218" y="144780"/>
                </a:moveTo>
                <a:cubicBezTo>
                  <a:pt x="248666" y="144780"/>
                  <a:pt x="275844" y="148336"/>
                  <a:pt x="301752" y="155448"/>
                </a:cubicBezTo>
                <a:cubicBezTo>
                  <a:pt x="327660" y="162560"/>
                  <a:pt x="348869" y="172974"/>
                  <a:pt x="365379" y="186690"/>
                </a:cubicBezTo>
                <a:cubicBezTo>
                  <a:pt x="381889" y="200406"/>
                  <a:pt x="390144" y="216408"/>
                  <a:pt x="390144" y="234696"/>
                </a:cubicBezTo>
                <a:cubicBezTo>
                  <a:pt x="390144" y="250444"/>
                  <a:pt x="383032" y="264033"/>
                  <a:pt x="368808" y="275463"/>
                </a:cubicBezTo>
                <a:cubicBezTo>
                  <a:pt x="354584" y="286893"/>
                  <a:pt x="335026" y="292354"/>
                  <a:pt x="310134" y="291846"/>
                </a:cubicBezTo>
                <a:cubicBezTo>
                  <a:pt x="302514" y="216662"/>
                  <a:pt x="273050" y="179070"/>
                  <a:pt x="221742" y="179070"/>
                </a:cubicBezTo>
                <a:cubicBezTo>
                  <a:pt x="183642" y="179070"/>
                  <a:pt x="155448" y="199009"/>
                  <a:pt x="137160" y="238887"/>
                </a:cubicBezTo>
                <a:cubicBezTo>
                  <a:pt x="118872" y="278765"/>
                  <a:pt x="109728" y="339344"/>
                  <a:pt x="109728" y="420624"/>
                </a:cubicBezTo>
                <a:cubicBezTo>
                  <a:pt x="109728" y="501904"/>
                  <a:pt x="118618" y="562483"/>
                  <a:pt x="136398" y="602361"/>
                </a:cubicBezTo>
                <a:cubicBezTo>
                  <a:pt x="154178" y="642239"/>
                  <a:pt x="181864" y="662178"/>
                  <a:pt x="219456" y="662178"/>
                </a:cubicBezTo>
                <a:cubicBezTo>
                  <a:pt x="246888" y="662178"/>
                  <a:pt x="269240" y="652018"/>
                  <a:pt x="286512" y="631698"/>
                </a:cubicBezTo>
                <a:cubicBezTo>
                  <a:pt x="303784" y="611378"/>
                  <a:pt x="314960" y="580898"/>
                  <a:pt x="320040" y="540258"/>
                </a:cubicBezTo>
                <a:cubicBezTo>
                  <a:pt x="327152" y="539242"/>
                  <a:pt x="332486" y="538734"/>
                  <a:pt x="336042" y="538734"/>
                </a:cubicBezTo>
                <a:cubicBezTo>
                  <a:pt x="354330" y="538734"/>
                  <a:pt x="370205" y="543306"/>
                  <a:pt x="383667" y="552450"/>
                </a:cubicBezTo>
                <a:cubicBezTo>
                  <a:pt x="397129" y="561594"/>
                  <a:pt x="403860" y="574040"/>
                  <a:pt x="403860" y="589788"/>
                </a:cubicBezTo>
                <a:cubicBezTo>
                  <a:pt x="403860" y="612140"/>
                  <a:pt x="394716" y="631444"/>
                  <a:pt x="376428" y="647700"/>
                </a:cubicBezTo>
                <a:cubicBezTo>
                  <a:pt x="358140" y="663956"/>
                  <a:pt x="334391" y="676275"/>
                  <a:pt x="305181" y="684657"/>
                </a:cubicBezTo>
                <a:cubicBezTo>
                  <a:pt x="275971" y="693039"/>
                  <a:pt x="245364" y="697230"/>
                  <a:pt x="213360" y="697230"/>
                </a:cubicBezTo>
                <a:cubicBezTo>
                  <a:pt x="145796" y="697230"/>
                  <a:pt x="93345" y="673100"/>
                  <a:pt x="56007" y="624840"/>
                </a:cubicBezTo>
                <a:cubicBezTo>
                  <a:pt x="18669" y="576580"/>
                  <a:pt x="0" y="508508"/>
                  <a:pt x="0" y="420624"/>
                </a:cubicBezTo>
                <a:cubicBezTo>
                  <a:pt x="0" y="332740"/>
                  <a:pt x="19304" y="264795"/>
                  <a:pt x="57912" y="216789"/>
                </a:cubicBezTo>
                <a:cubicBezTo>
                  <a:pt x="96520" y="168783"/>
                  <a:pt x="150622" y="144780"/>
                  <a:pt x="220218" y="144780"/>
                </a:cubicBezTo>
                <a:close/>
                <a:moveTo>
                  <a:pt x="4896993" y="144018"/>
                </a:moveTo>
                <a:cubicBezTo>
                  <a:pt x="4927473" y="144018"/>
                  <a:pt x="4945507" y="154940"/>
                  <a:pt x="4951095" y="176784"/>
                </a:cubicBezTo>
                <a:lnTo>
                  <a:pt x="5086731" y="627126"/>
                </a:lnTo>
                <a:cubicBezTo>
                  <a:pt x="5092827" y="647954"/>
                  <a:pt x="5100955" y="663702"/>
                  <a:pt x="5111115" y="674370"/>
                </a:cubicBezTo>
                <a:cubicBezTo>
                  <a:pt x="5097907" y="689610"/>
                  <a:pt x="5078349" y="697230"/>
                  <a:pt x="5052441" y="697230"/>
                </a:cubicBezTo>
                <a:cubicBezTo>
                  <a:pt x="5036693" y="697230"/>
                  <a:pt x="5023358" y="693928"/>
                  <a:pt x="5012436" y="687324"/>
                </a:cubicBezTo>
                <a:cubicBezTo>
                  <a:pt x="5001514" y="680720"/>
                  <a:pt x="4994783" y="671068"/>
                  <a:pt x="4992243" y="658368"/>
                </a:cubicBezTo>
                <a:lnTo>
                  <a:pt x="4957954" y="530352"/>
                </a:lnTo>
                <a:lnTo>
                  <a:pt x="4785741" y="530352"/>
                </a:lnTo>
                <a:lnTo>
                  <a:pt x="4760595" y="628650"/>
                </a:lnTo>
                <a:cubicBezTo>
                  <a:pt x="4757039" y="641858"/>
                  <a:pt x="4755261" y="653034"/>
                  <a:pt x="4755261" y="662178"/>
                </a:cubicBezTo>
                <a:cubicBezTo>
                  <a:pt x="4755261" y="672846"/>
                  <a:pt x="4758055" y="680974"/>
                  <a:pt x="4763643" y="686562"/>
                </a:cubicBezTo>
                <a:cubicBezTo>
                  <a:pt x="4753991" y="690118"/>
                  <a:pt x="4745229" y="692785"/>
                  <a:pt x="4737355" y="694563"/>
                </a:cubicBezTo>
                <a:cubicBezTo>
                  <a:pt x="4729480" y="696341"/>
                  <a:pt x="4719955" y="697230"/>
                  <a:pt x="4708779" y="697230"/>
                </a:cubicBezTo>
                <a:cubicBezTo>
                  <a:pt x="4689475" y="697230"/>
                  <a:pt x="4675378" y="693928"/>
                  <a:pt x="4666488" y="687324"/>
                </a:cubicBezTo>
                <a:cubicBezTo>
                  <a:pt x="4657598" y="680720"/>
                  <a:pt x="4653153" y="670052"/>
                  <a:pt x="4653153" y="655320"/>
                </a:cubicBezTo>
                <a:cubicBezTo>
                  <a:pt x="4653153" y="643128"/>
                  <a:pt x="4656455" y="625856"/>
                  <a:pt x="4663059" y="603504"/>
                </a:cubicBezTo>
                <a:lnTo>
                  <a:pt x="4813173" y="157734"/>
                </a:lnTo>
                <a:cubicBezTo>
                  <a:pt x="4841113" y="148590"/>
                  <a:pt x="4869053" y="144018"/>
                  <a:pt x="4896993" y="144018"/>
                </a:cubicBezTo>
                <a:close/>
                <a:moveTo>
                  <a:pt x="686943" y="144018"/>
                </a:moveTo>
                <a:cubicBezTo>
                  <a:pt x="717423" y="144018"/>
                  <a:pt x="735457" y="154940"/>
                  <a:pt x="741045" y="176784"/>
                </a:cubicBezTo>
                <a:lnTo>
                  <a:pt x="876681" y="627126"/>
                </a:lnTo>
                <a:cubicBezTo>
                  <a:pt x="882777" y="647954"/>
                  <a:pt x="890905" y="663702"/>
                  <a:pt x="901065" y="674370"/>
                </a:cubicBezTo>
                <a:cubicBezTo>
                  <a:pt x="887857" y="689610"/>
                  <a:pt x="868299" y="697230"/>
                  <a:pt x="842391" y="697230"/>
                </a:cubicBezTo>
                <a:cubicBezTo>
                  <a:pt x="826643" y="697230"/>
                  <a:pt x="813308" y="693928"/>
                  <a:pt x="802386" y="687324"/>
                </a:cubicBezTo>
                <a:cubicBezTo>
                  <a:pt x="791464" y="680720"/>
                  <a:pt x="784733" y="671068"/>
                  <a:pt x="782193" y="658368"/>
                </a:cubicBezTo>
                <a:lnTo>
                  <a:pt x="747903" y="530352"/>
                </a:lnTo>
                <a:lnTo>
                  <a:pt x="575691" y="530352"/>
                </a:lnTo>
                <a:lnTo>
                  <a:pt x="550545" y="628650"/>
                </a:lnTo>
                <a:cubicBezTo>
                  <a:pt x="546989" y="641858"/>
                  <a:pt x="545211" y="653034"/>
                  <a:pt x="545211" y="662178"/>
                </a:cubicBezTo>
                <a:cubicBezTo>
                  <a:pt x="545211" y="672846"/>
                  <a:pt x="548005" y="680974"/>
                  <a:pt x="553593" y="686562"/>
                </a:cubicBezTo>
                <a:cubicBezTo>
                  <a:pt x="543941" y="690118"/>
                  <a:pt x="535178" y="692785"/>
                  <a:pt x="527304" y="694563"/>
                </a:cubicBezTo>
                <a:cubicBezTo>
                  <a:pt x="519430" y="696341"/>
                  <a:pt x="509905" y="697230"/>
                  <a:pt x="498729" y="697230"/>
                </a:cubicBezTo>
                <a:cubicBezTo>
                  <a:pt x="479425" y="697230"/>
                  <a:pt x="465328" y="693928"/>
                  <a:pt x="456438" y="687324"/>
                </a:cubicBezTo>
                <a:cubicBezTo>
                  <a:pt x="447548" y="680720"/>
                  <a:pt x="443103" y="670052"/>
                  <a:pt x="443103" y="655320"/>
                </a:cubicBezTo>
                <a:cubicBezTo>
                  <a:pt x="443103" y="643128"/>
                  <a:pt x="446405" y="625856"/>
                  <a:pt x="453009" y="603504"/>
                </a:cubicBezTo>
                <a:lnTo>
                  <a:pt x="603123" y="157734"/>
                </a:lnTo>
                <a:cubicBezTo>
                  <a:pt x="631063" y="148590"/>
                  <a:pt x="659003" y="144018"/>
                  <a:pt x="686943" y="144018"/>
                </a:cubicBezTo>
                <a:close/>
                <a:moveTo>
                  <a:pt x="2318767" y="1524"/>
                </a:moveTo>
                <a:cubicBezTo>
                  <a:pt x="2349246" y="0"/>
                  <a:pt x="2375917" y="2794"/>
                  <a:pt x="2398776" y="9906"/>
                </a:cubicBezTo>
                <a:cubicBezTo>
                  <a:pt x="2421636" y="17018"/>
                  <a:pt x="2433066" y="30988"/>
                  <a:pt x="2433066" y="51816"/>
                </a:cubicBezTo>
                <a:cubicBezTo>
                  <a:pt x="2433066" y="68580"/>
                  <a:pt x="2425827" y="81915"/>
                  <a:pt x="2411349" y="91821"/>
                </a:cubicBezTo>
                <a:cubicBezTo>
                  <a:pt x="2396871" y="101727"/>
                  <a:pt x="2373376" y="108712"/>
                  <a:pt x="2340864" y="112776"/>
                </a:cubicBezTo>
                <a:lnTo>
                  <a:pt x="2335530" y="86868"/>
                </a:lnTo>
                <a:cubicBezTo>
                  <a:pt x="2348738" y="82296"/>
                  <a:pt x="2357883" y="77724"/>
                  <a:pt x="2362962" y="73152"/>
                </a:cubicBezTo>
                <a:cubicBezTo>
                  <a:pt x="2368043" y="68580"/>
                  <a:pt x="2370583" y="62992"/>
                  <a:pt x="2370583" y="56388"/>
                </a:cubicBezTo>
                <a:cubicBezTo>
                  <a:pt x="2370583" y="48260"/>
                  <a:pt x="2365756" y="43053"/>
                  <a:pt x="2356104" y="40767"/>
                </a:cubicBezTo>
                <a:cubicBezTo>
                  <a:pt x="2346452" y="38481"/>
                  <a:pt x="2334514" y="37338"/>
                  <a:pt x="2320291" y="37338"/>
                </a:cubicBezTo>
                <a:close/>
                <a:moveTo>
                  <a:pt x="4877181" y="0"/>
                </a:moveTo>
                <a:cubicBezTo>
                  <a:pt x="4889373" y="0"/>
                  <a:pt x="4898009" y="1270"/>
                  <a:pt x="4903089" y="3810"/>
                </a:cubicBezTo>
                <a:lnTo>
                  <a:pt x="5007483" y="103632"/>
                </a:lnTo>
                <a:cubicBezTo>
                  <a:pt x="5007483" y="106172"/>
                  <a:pt x="5005324" y="109982"/>
                  <a:pt x="5001006" y="115062"/>
                </a:cubicBezTo>
                <a:cubicBezTo>
                  <a:pt x="4996688" y="120142"/>
                  <a:pt x="4992751" y="123444"/>
                  <a:pt x="4989195" y="124968"/>
                </a:cubicBezTo>
                <a:lnTo>
                  <a:pt x="4877943" y="64770"/>
                </a:lnTo>
                <a:lnTo>
                  <a:pt x="4765929" y="124968"/>
                </a:lnTo>
                <a:cubicBezTo>
                  <a:pt x="4762881" y="123444"/>
                  <a:pt x="4759198" y="120142"/>
                  <a:pt x="4754880" y="115062"/>
                </a:cubicBezTo>
                <a:cubicBezTo>
                  <a:pt x="4750562" y="109982"/>
                  <a:pt x="4748149" y="106172"/>
                  <a:pt x="4747641" y="103632"/>
                </a:cubicBezTo>
                <a:lnTo>
                  <a:pt x="4852035" y="3810"/>
                </a:lnTo>
                <a:cubicBezTo>
                  <a:pt x="4857115" y="1270"/>
                  <a:pt x="4865497" y="0"/>
                  <a:pt x="4877181" y="0"/>
                </a:cubicBezTo>
                <a:close/>
                <a:moveTo>
                  <a:pt x="3259836" y="0"/>
                </a:moveTo>
                <a:cubicBezTo>
                  <a:pt x="3272028" y="0"/>
                  <a:pt x="3280665" y="1270"/>
                  <a:pt x="3285744" y="3810"/>
                </a:cubicBezTo>
                <a:lnTo>
                  <a:pt x="3390138" y="103632"/>
                </a:lnTo>
                <a:cubicBezTo>
                  <a:pt x="3390138" y="106172"/>
                  <a:pt x="3387979" y="109982"/>
                  <a:pt x="3383661" y="115062"/>
                </a:cubicBezTo>
                <a:cubicBezTo>
                  <a:pt x="3379343" y="120142"/>
                  <a:pt x="3375406" y="123444"/>
                  <a:pt x="3371851" y="124968"/>
                </a:cubicBezTo>
                <a:lnTo>
                  <a:pt x="3260598" y="64770"/>
                </a:lnTo>
                <a:lnTo>
                  <a:pt x="3148585" y="124968"/>
                </a:lnTo>
                <a:cubicBezTo>
                  <a:pt x="3145536" y="123444"/>
                  <a:pt x="3141853" y="120142"/>
                  <a:pt x="3137536" y="115062"/>
                </a:cubicBezTo>
                <a:cubicBezTo>
                  <a:pt x="3133217" y="109982"/>
                  <a:pt x="3130804" y="106172"/>
                  <a:pt x="3130296" y="103632"/>
                </a:cubicBezTo>
                <a:lnTo>
                  <a:pt x="3234690" y="3810"/>
                </a:lnTo>
                <a:cubicBezTo>
                  <a:pt x="3239770" y="1270"/>
                  <a:pt x="3248152" y="0"/>
                  <a:pt x="3259836" y="0"/>
                </a:cubicBezTo>
                <a:close/>
                <a:moveTo>
                  <a:pt x="667131" y="0"/>
                </a:moveTo>
                <a:cubicBezTo>
                  <a:pt x="679323" y="0"/>
                  <a:pt x="687959" y="1270"/>
                  <a:pt x="693039" y="3810"/>
                </a:cubicBezTo>
                <a:lnTo>
                  <a:pt x="797433" y="103632"/>
                </a:lnTo>
                <a:cubicBezTo>
                  <a:pt x="797433" y="106172"/>
                  <a:pt x="795274" y="109982"/>
                  <a:pt x="790956" y="115062"/>
                </a:cubicBezTo>
                <a:cubicBezTo>
                  <a:pt x="786638" y="120142"/>
                  <a:pt x="782701" y="123444"/>
                  <a:pt x="779145" y="124968"/>
                </a:cubicBezTo>
                <a:lnTo>
                  <a:pt x="667893" y="64770"/>
                </a:lnTo>
                <a:lnTo>
                  <a:pt x="555879" y="124968"/>
                </a:lnTo>
                <a:cubicBezTo>
                  <a:pt x="552831" y="123444"/>
                  <a:pt x="549148" y="120142"/>
                  <a:pt x="544830" y="115062"/>
                </a:cubicBezTo>
                <a:cubicBezTo>
                  <a:pt x="540512" y="109982"/>
                  <a:pt x="538099" y="106172"/>
                  <a:pt x="537591" y="103632"/>
                </a:cubicBezTo>
                <a:lnTo>
                  <a:pt x="641985" y="3810"/>
                </a:lnTo>
                <a:cubicBezTo>
                  <a:pt x="647065" y="1270"/>
                  <a:pt x="655447" y="0"/>
                  <a:pt x="667131" y="0"/>
                </a:cubicBezTo>
                <a:close/>
              </a:path>
            </a:pathLst>
          </a:custGeom>
        </p:spPr>
      </p:pic>
      <p:sp>
        <p:nvSpPr>
          <p:cNvPr id="4" name="!!1">
            <a:extLst>
              <a:ext uri="{FF2B5EF4-FFF2-40B4-BE49-F238E27FC236}">
                <a16:creationId xmlns:a16="http://schemas.microsoft.com/office/drawing/2014/main" id="{88FD1C07-72F7-9D60-D65B-AEE85E60E2E5}"/>
              </a:ext>
            </a:extLst>
          </p:cNvPr>
          <p:cNvSpPr/>
          <p:nvPr/>
        </p:nvSpPr>
        <p:spPr>
          <a:xfrm>
            <a:off x="778514" y="763388"/>
            <a:ext cx="11121539" cy="13964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220V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48,4 </a:t>
            </a:r>
            <a:r>
              <a:rPr lang="el-GR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06">
                <a:extLst>
                  <a:ext uri="{FF2B5EF4-FFF2-40B4-BE49-F238E27FC236}">
                    <a16:creationId xmlns:a16="http://schemas.microsoft.com/office/drawing/2014/main" id="{01914142-1332-9642-4896-D6DE599A7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5832" y="3862811"/>
                <a:ext cx="5573637" cy="802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6803" tIns="38402" rIns="76803" bIns="38402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None/>
                </a:pPr>
                <a:r>
                  <a:rPr lang="en-US" sz="2800" dirty="0">
                    <a:solidFill>
                      <a:srgbClr val="002060"/>
                    </a:solidFill>
                    <a:latin typeface="Blackadder ITC" panose="04020505050007020D02" pitchFamily="82" charset="0"/>
                    <a:cs typeface="Calibri" panose="020F0502020204030204" pitchFamily="34" charset="0"/>
                  </a:rPr>
                  <a:t>P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R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220</m:t>
                        </m:r>
                        <m:r>
                          <m:rPr>
                            <m:nor/>
                          </m:rPr>
                          <a:rPr lang="en-US" sz="2800" b="0" i="0" baseline="3000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48,4</m:t>
                        </m:r>
                      </m:den>
                    </m:f>
                    <m:r>
                      <a:rPr lang="en-US" sz="28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1 000 W</a:t>
                </a:r>
                <a:endParaRPr lang="en-US" altLang="en-US" sz="2800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6" name="Rectangle 206">
                <a:extLst>
                  <a:ext uri="{FF2B5EF4-FFF2-40B4-BE49-F238E27FC236}">
                    <a16:creationId xmlns:a16="http://schemas.microsoft.com/office/drawing/2014/main" id="{01914142-1332-9642-4896-D6DE599A74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5832" y="3862811"/>
                <a:ext cx="5573637" cy="802048"/>
              </a:xfrm>
              <a:prstGeom prst="rect">
                <a:avLst/>
              </a:prstGeom>
              <a:blipFill>
                <a:blip r:embed="rId3"/>
                <a:stretch>
                  <a:fillRect l="-2516" b="-83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971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2" grpId="0"/>
      <p:bldP spid="39" grpId="0"/>
      <p:bldP spid="13" grpId="0"/>
      <p:bldP spid="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F6F51-2AD0-22A6-474E-B1EC5EA2D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39" y="186248"/>
            <a:ext cx="6539203" cy="6539203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23E59527-5383-54C5-5F22-26BBC3275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66" y="2240013"/>
            <a:ext cx="5596751" cy="27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8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</p:spTree>
    <p:extLst>
      <p:ext uri="{BB962C8B-B14F-4D97-AF65-F5344CB8AC3E}">
        <p14:creationId xmlns:p14="http://schemas.microsoft.com/office/powerpoint/2010/main" val="39777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CC26C34-553A-48D4-868B-1A4EE5A8AFE0}"/>
              </a:ext>
            </a:extLst>
          </p:cNvPr>
          <p:cNvSpPr/>
          <p:nvPr/>
        </p:nvSpPr>
        <p:spPr>
          <a:xfrm>
            <a:off x="8380559" y="2653681"/>
            <a:ext cx="8078438" cy="8078438"/>
          </a:xfrm>
          <a:prstGeom prst="ellipse">
            <a:avLst/>
          </a:prstGeom>
          <a:solidFill>
            <a:srgbClr val="39B28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9CCB10-1AB3-45B4-8245-15A1B8DEB4A3}"/>
              </a:ext>
            </a:extLst>
          </p:cNvPr>
          <p:cNvSpPr/>
          <p:nvPr/>
        </p:nvSpPr>
        <p:spPr>
          <a:xfrm>
            <a:off x="1648411" y="3084514"/>
            <a:ext cx="8207372" cy="8207372"/>
          </a:xfrm>
          <a:prstGeom prst="ellipse">
            <a:avLst/>
          </a:prstGeom>
          <a:solidFill>
            <a:srgbClr val="4FB1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5" name="Picture 4" descr="A picture containing plant, flower, wall, indoor&#10;&#10;Description automatically generated">
            <a:extLst>
              <a:ext uri="{FF2B5EF4-FFF2-40B4-BE49-F238E27FC236}">
                <a16:creationId xmlns:a16="http://schemas.microsoft.com/office/drawing/2014/main" id="{3082C166-B585-4C09-AA0A-AC39DDC8D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58C4B-B192-4E3A-AE99-6985E9B1C69F}"/>
              </a:ext>
            </a:extLst>
          </p:cNvPr>
          <p:cNvSpPr txBox="1"/>
          <p:nvPr/>
        </p:nvSpPr>
        <p:spPr>
          <a:xfrm>
            <a:off x="1419436" y="1453352"/>
            <a:ext cx="9654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các em học tập tốt!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DF2A00-7243-4573-9333-8C9EA5B56C5E}"/>
              </a:ext>
            </a:extLst>
          </p:cNvPr>
          <p:cNvSpPr/>
          <p:nvPr/>
        </p:nvSpPr>
        <p:spPr>
          <a:xfrm>
            <a:off x="-5307362" y="-2653681"/>
            <a:ext cx="5307362" cy="5307362"/>
          </a:xfrm>
          <a:prstGeom prst="ellipse">
            <a:avLst/>
          </a:prstGeom>
          <a:solidFill>
            <a:srgbClr val="F84A4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B2AC4B-7612-4146-A593-38D0442FDC6A}"/>
              </a:ext>
            </a:extLst>
          </p:cNvPr>
          <p:cNvSpPr/>
          <p:nvPr/>
        </p:nvSpPr>
        <p:spPr>
          <a:xfrm>
            <a:off x="-5723594" y="4326347"/>
            <a:ext cx="5723706" cy="5723706"/>
          </a:xfrm>
          <a:prstGeom prst="ellipse">
            <a:avLst/>
          </a:prstGeom>
          <a:solidFill>
            <a:srgbClr val="FBA62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486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873943"/>
            <a:ext cx="8592384" cy="3404204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716" y="2583631"/>
            <a:ext cx="7873883" cy="159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……..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93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29B06-51C5-F7BD-F4FB-5F3F599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8" y="1191863"/>
            <a:ext cx="5135510" cy="513551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8A371298-9C97-95D7-8375-2EAC2B49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2528848"/>
            <a:ext cx="5273095" cy="24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Tìm ví dụ trong thực tế chứng tỏ dòng điện có năng lượng.</a:t>
            </a:r>
            <a:r>
              <a:rPr lang="en-US" altLang="en-US" sz="44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7949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5009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747F2-5739-A0D7-0CDB-A1255A255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20" y="1905000"/>
            <a:ext cx="2103160" cy="210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97C61B-05D8-D0A3-0B74-F21FD2B38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01" y="1513796"/>
            <a:ext cx="2587658" cy="2587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A75662-859F-F102-BF23-3DA0DD721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837" y="1801160"/>
            <a:ext cx="2960362" cy="1973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7C105D-22E4-7C0E-AFCD-63B2798D5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435" y="3731704"/>
            <a:ext cx="2275181" cy="2275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9EFA3A-D642-EB44-C1BC-A103E8589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134" y="3708547"/>
            <a:ext cx="1973576" cy="19735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3ACE26-38B5-869D-D956-919657DF116E}"/>
              </a:ext>
            </a:extLst>
          </p:cNvPr>
          <p:cNvSpPr txBox="1"/>
          <p:nvPr/>
        </p:nvSpPr>
        <p:spPr>
          <a:xfrm>
            <a:off x="4769191" y="128585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Máy khoan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90C3EF-C8AB-34D3-BAC1-76C39DA3C7C9}"/>
              </a:ext>
            </a:extLst>
          </p:cNvPr>
          <p:cNvSpPr txBox="1"/>
          <p:nvPr/>
        </p:nvSpPr>
        <p:spPr>
          <a:xfrm>
            <a:off x="8697481" y="128585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Máy bơm nước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4C2C19-058E-3B1E-A4E8-B6D12E266975}"/>
              </a:ext>
            </a:extLst>
          </p:cNvPr>
          <p:cNvSpPr txBox="1"/>
          <p:nvPr/>
        </p:nvSpPr>
        <p:spPr>
          <a:xfrm>
            <a:off x="1190691" y="128296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Mỏ hàn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18FDAB-6987-5D9F-50FB-14FC5FAFDDBA}"/>
              </a:ext>
            </a:extLst>
          </p:cNvPr>
          <p:cNvSpPr txBox="1"/>
          <p:nvPr/>
        </p:nvSpPr>
        <p:spPr>
          <a:xfrm>
            <a:off x="1517134" y="482866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Nồi cơm điện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D7F3A4-DD8F-9C63-B876-FFE04AB91E92}"/>
              </a:ext>
            </a:extLst>
          </p:cNvPr>
          <p:cNvSpPr txBox="1"/>
          <p:nvPr/>
        </p:nvSpPr>
        <p:spPr>
          <a:xfrm>
            <a:off x="9121070" y="482866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</a:rPr>
              <a:t>Bàn là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74F90A-A555-D242-E4F1-65B7C7A052C0}"/>
              </a:ext>
            </a:extLst>
          </p:cNvPr>
          <p:cNvSpPr txBox="1"/>
          <p:nvPr/>
        </p:nvSpPr>
        <p:spPr>
          <a:xfrm>
            <a:off x="395655" y="5764439"/>
            <a:ext cx="10410090" cy="94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Thiết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bị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chuyển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hóa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chủ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cơ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?  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Thiết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bị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chuyển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hóa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điện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chủ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yếu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nhiệt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Fira Sans Extra Condensed Black" panose="020B0A030500000200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Fira Sans Extra Condensed Black" panose="020B0A03050000020004" pitchFamily="34" charset="0"/>
                <a:cs typeface="Calibri" panose="020F0502020204030204" pitchFamily="34" charset="0"/>
              </a:rPr>
              <a:t>?  </a:t>
            </a:r>
            <a:endParaRPr lang="en-US" sz="2400" dirty="0">
              <a:latin typeface="Fira Sans Extra Condensed Black" panose="020B0A030500000200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47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171699A9-AC38-071C-5DCD-9897F3AEDA98}"/>
              </a:ext>
            </a:extLst>
          </p:cNvPr>
          <p:cNvGrpSpPr/>
          <p:nvPr/>
        </p:nvGrpSpPr>
        <p:grpSpPr>
          <a:xfrm>
            <a:off x="69482" y="3416245"/>
            <a:ext cx="5594688" cy="3560300"/>
            <a:chOff x="2176045" y="2689113"/>
            <a:chExt cx="5594688" cy="35603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76DBC8-9C7C-9816-F6C1-633014590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5552" y="2689113"/>
              <a:ext cx="2275181" cy="22751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58767C-1032-9D7F-F890-3BBEBA531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167" l="2639" r="99306">
                          <a14:foregroundMark x1="9167" y1="37222" x2="48194" y2="76250"/>
                          <a14:foregroundMark x1="28472" y1="29861" x2="81806" y2="82778"/>
                          <a14:foregroundMark x1="87500" y1="75000" x2="91667" y2="77917"/>
                          <a14:foregroundMark x1="34583" y1="77917" x2="36667" y2="66806"/>
                          <a14:foregroundMark x1="26806" y1="72500" x2="21528" y2="72500"/>
                          <a14:foregroundMark x1="39583" y1="83194" x2="7917" y2="84444"/>
                          <a14:foregroundMark x1="33333" y1="75417" x2="5833" y2="81528"/>
                          <a14:foregroundMark x1="28889" y1="71667" x2="7917" y2="81944"/>
                          <a14:foregroundMark x1="81806" y1="72083" x2="96528" y2="99167"/>
                          <a14:foregroundMark x1="62500" y1="58611" x2="95278" y2="86528"/>
                          <a14:foregroundMark x1="87917" y1="67222" x2="99444" y2="84028"/>
                          <a14:foregroundMark x1="71944" y1="65556" x2="91250" y2="78333"/>
                          <a14:foregroundMark x1="7083" y1="37222" x2="17778" y2="81111"/>
                          <a14:foregroundMark x1="8750" y1="45000" x2="10833" y2="93472"/>
                          <a14:foregroundMark x1="6667" y1="31528" x2="10000" y2="64722"/>
                          <a14:foregroundMark x1="7500" y1="27361" x2="34583" y2="32361"/>
                          <a14:foregroundMark x1="14028" y1="20417" x2="41111" y2="29861"/>
                          <a14:foregroundMark x1="19861" y1="13889" x2="34167" y2="35972"/>
                          <a14:foregroundMark x1="30139" y1="17917" x2="71944" y2="54028"/>
                          <a14:foregroundMark x1="44028" y1="22500" x2="75972" y2="36528"/>
                          <a14:foregroundMark x1="75972" y1="36528" x2="94444" y2="54167"/>
                          <a14:foregroundMark x1="94444" y1="54167" x2="99028" y2="63056"/>
                          <a14:foregroundMark x1="73611" y1="37222" x2="89583" y2="44167"/>
                          <a14:foregroundMark x1="61667" y1="41806" x2="83750" y2="47083"/>
                          <a14:foregroundMark x1="65417" y1="34444" x2="89583" y2="43611"/>
                          <a14:foregroundMark x1="89583" y1="43611" x2="92361" y2="47500"/>
                          <a14:foregroundMark x1="67361" y1="36389" x2="95278" y2="39722"/>
                          <a14:foregroundMark x1="71944" y1="35972" x2="88750" y2="39306"/>
                          <a14:foregroundMark x1="65000" y1="27778" x2="94861" y2="38889"/>
                          <a14:foregroundMark x1="27639" y1="15556" x2="44444" y2="25417"/>
                          <a14:foregroundMark x1="40000" y1="19583" x2="10833" y2="18750"/>
                          <a14:foregroundMark x1="35417" y1="22500" x2="14028" y2="35972"/>
                          <a14:foregroundMark x1="24722" y1="10556" x2="11667" y2="22083"/>
                          <a14:foregroundMark x1="13750" y1="13472" x2="90417" y2="59028"/>
                          <a14:foregroundMark x1="37917" y1="31528" x2="62917" y2="42639"/>
                          <a14:foregroundMark x1="53889" y1="36806" x2="96944" y2="63056"/>
                          <a14:foregroundMark x1="32083" y1="54861" x2="67361" y2="68889"/>
                          <a14:foregroundMark x1="9167" y1="31111" x2="4444" y2="55556"/>
                          <a14:foregroundMark x1="4444" y1="55556" x2="3472" y2="56944"/>
                          <a14:foregroundMark x1="5417" y1="35556" x2="2639" y2="556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49621" y="3974232"/>
              <a:ext cx="2275181" cy="227518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876CB94-6C8E-8C13-64E7-F18B62031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6045" y="2990718"/>
              <a:ext cx="1973576" cy="197357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EBBD36-AD06-815A-5B75-B4ABBD600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19" y="1595070"/>
            <a:ext cx="2103160" cy="2103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642669-BFCE-50BF-8582-27A6EBB82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479" y="1595070"/>
            <a:ext cx="2960362" cy="19735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6" name="Text Box 6">
            <a:extLst>
              <a:ext uri="{FF2B5EF4-FFF2-40B4-BE49-F238E27FC236}">
                <a16:creationId xmlns:a16="http://schemas.microsoft.com/office/drawing/2014/main" id="{D311A799-39A7-2768-2DDD-D138DA8CB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65009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877AA1-CDC2-1120-CF0F-7D6E97950D03}"/>
              </a:ext>
            </a:extLst>
          </p:cNvPr>
          <p:cNvSpPr/>
          <p:nvPr/>
        </p:nvSpPr>
        <p:spPr>
          <a:xfrm>
            <a:off x="6392995" y="2040731"/>
            <a:ext cx="5176858" cy="1094355"/>
          </a:xfrm>
          <a:prstGeom prst="roundRect">
            <a:avLst/>
          </a:prstGeom>
          <a:solidFill>
            <a:srgbClr val="F04D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yếu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endParaRPr lang="vi-VN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83EFF7-7AF0-C761-5772-ABECE0A26D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514" y="2288485"/>
            <a:ext cx="786984" cy="598846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049184D-5905-0FBC-2F17-013C79656848}"/>
              </a:ext>
            </a:extLst>
          </p:cNvPr>
          <p:cNvSpPr/>
          <p:nvPr/>
        </p:nvSpPr>
        <p:spPr>
          <a:xfrm>
            <a:off x="6723195" y="4746787"/>
            <a:ext cx="5176858" cy="1094355"/>
          </a:xfrm>
          <a:prstGeom prst="roundRect">
            <a:avLst/>
          </a:prstGeom>
          <a:solidFill>
            <a:srgbClr val="F04D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yếu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nhiệt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năng</a:t>
            </a:r>
            <a:endParaRPr lang="vi-VN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D89BBB1-CF8E-44CD-1F4C-ED88A67B7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5714" y="4994541"/>
            <a:ext cx="786984" cy="5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89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14295-3A34-2E41-8CD9-8208F3A596F0}"/>
              </a:ext>
            </a:extLst>
          </p:cNvPr>
          <p:cNvSpPr/>
          <p:nvPr/>
        </p:nvSpPr>
        <p:spPr>
          <a:xfrm>
            <a:off x="475417" y="1873943"/>
            <a:ext cx="8592384" cy="3404204"/>
          </a:xfrm>
          <a:prstGeom prst="rect">
            <a:avLst/>
          </a:prstGeom>
          <a:solidFill>
            <a:srgbClr val="002060"/>
          </a:solidFill>
          <a:ln w="177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C8755DC-E215-4347-A12D-2F13332A6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80" y="112634"/>
            <a:ext cx="8334724" cy="56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803" tIns="38402" rIns="76803" bIns="3840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Fira Sans Extra Condensed Black" panose="020B0A03050000020004" pitchFamily="34" charset="0"/>
                <a:cs typeface="Calibri" panose="020F0502020204030204" pitchFamily="34" charset="0"/>
              </a:rPr>
              <a:t>I. NĂNG LƯỢNG ĐIỆN</a:t>
            </a:r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7F55851E-401F-46EC-9A85-AF559E43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990600"/>
            <a:ext cx="4095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lIns="76803" tIns="38402" rIns="76803" bIns="38402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0EB77-71C2-4C26-BB37-61CC1E8F265E}"/>
              </a:ext>
            </a:extLst>
          </p:cNvPr>
          <p:cNvGrpSpPr/>
          <p:nvPr/>
        </p:nvGrpSpPr>
        <p:grpSpPr>
          <a:xfrm>
            <a:off x="0" y="6735710"/>
            <a:ext cx="12192000" cy="152400"/>
            <a:chOff x="0" y="6705600"/>
            <a:chExt cx="12192000" cy="152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E465AA-ED70-4471-85AC-7AB7597D692C}"/>
                </a:ext>
              </a:extLst>
            </p:cNvPr>
            <p:cNvSpPr/>
            <p:nvPr/>
          </p:nvSpPr>
          <p:spPr>
            <a:xfrm>
              <a:off x="0" y="6705600"/>
              <a:ext cx="3048000" cy="152400"/>
            </a:xfrm>
            <a:prstGeom prst="rect">
              <a:avLst/>
            </a:prstGeom>
            <a:solidFill>
              <a:srgbClr val="F04D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1982B9-F09C-43EA-B7D9-416DA0210D6D}"/>
                </a:ext>
              </a:extLst>
            </p:cNvPr>
            <p:cNvSpPr/>
            <p:nvPr/>
          </p:nvSpPr>
          <p:spPr>
            <a:xfrm>
              <a:off x="3048000" y="6705600"/>
              <a:ext cx="3048000" cy="152400"/>
            </a:xfrm>
            <a:prstGeom prst="rect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99DEFC-2AB1-4AD9-81CA-072ABA1EB75D}"/>
                </a:ext>
              </a:extLst>
            </p:cNvPr>
            <p:cNvSpPr/>
            <p:nvPr/>
          </p:nvSpPr>
          <p:spPr>
            <a:xfrm>
              <a:off x="9144000" y="6705600"/>
              <a:ext cx="3048000" cy="152400"/>
            </a:xfrm>
            <a:prstGeom prst="rect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109CF1-B91C-4331-83AF-917146253B8D}"/>
                </a:ext>
              </a:extLst>
            </p:cNvPr>
            <p:cNvSpPr/>
            <p:nvPr/>
          </p:nvSpPr>
          <p:spPr>
            <a:xfrm>
              <a:off x="6096802" y="6705600"/>
              <a:ext cx="3048000" cy="152400"/>
            </a:xfrm>
            <a:prstGeom prst="rect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469DCC-D97B-42B4-B764-432C94CEF066}"/>
              </a:ext>
            </a:extLst>
          </p:cNvPr>
          <p:cNvGrpSpPr/>
          <p:nvPr/>
        </p:nvGrpSpPr>
        <p:grpSpPr>
          <a:xfrm>
            <a:off x="11239653" y="238008"/>
            <a:ext cx="660400" cy="660400"/>
            <a:chOff x="6324600" y="-2133600"/>
            <a:chExt cx="1066800" cy="1066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B7051E-4D8B-487A-A53B-11533580564F}"/>
                </a:ext>
              </a:extLst>
            </p:cNvPr>
            <p:cNvSpPr/>
            <p:nvPr/>
          </p:nvSpPr>
          <p:spPr>
            <a:xfrm>
              <a:off x="6324600" y="-2133600"/>
              <a:ext cx="533400" cy="533400"/>
            </a:xfrm>
            <a:prstGeom prst="ellipse">
              <a:avLst/>
            </a:prstGeom>
            <a:solidFill>
              <a:srgbClr val="F84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7FA8BE5-F4EA-4096-A2CB-698530F57670}"/>
                </a:ext>
              </a:extLst>
            </p:cNvPr>
            <p:cNvSpPr/>
            <p:nvPr/>
          </p:nvSpPr>
          <p:spPr>
            <a:xfrm>
              <a:off x="6324600" y="-1600200"/>
              <a:ext cx="533400" cy="533400"/>
            </a:xfrm>
            <a:prstGeom prst="ellipse">
              <a:avLst/>
            </a:prstGeom>
            <a:solidFill>
              <a:srgbClr val="4F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FEFA8E-A7D4-424A-9125-8CFCA85AA7CE}"/>
                </a:ext>
              </a:extLst>
            </p:cNvPr>
            <p:cNvSpPr/>
            <p:nvPr/>
          </p:nvSpPr>
          <p:spPr>
            <a:xfrm>
              <a:off x="6858000" y="-2133600"/>
              <a:ext cx="533400" cy="533400"/>
            </a:xfrm>
            <a:prstGeom prst="ellipse">
              <a:avLst/>
            </a:prstGeom>
            <a:solidFill>
              <a:srgbClr val="39B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105553-9681-4090-A2C4-155A2AB006C0}"/>
                </a:ext>
              </a:extLst>
            </p:cNvPr>
            <p:cNvSpPr/>
            <p:nvPr/>
          </p:nvSpPr>
          <p:spPr>
            <a:xfrm>
              <a:off x="6858000" y="-1600200"/>
              <a:ext cx="533400" cy="533400"/>
            </a:xfrm>
            <a:prstGeom prst="ellipse">
              <a:avLst/>
            </a:prstGeom>
            <a:solidFill>
              <a:srgbClr val="FBA6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Montserrat ExtraLight" panose="00000300000000000000" pitchFamily="2" charset="0"/>
              </a:endParaRPr>
            </a:p>
          </p:txBody>
        </p:sp>
      </p:grpSp>
      <p:sp>
        <p:nvSpPr>
          <p:cNvPr id="39" name="Rectangle 26">
            <a:extLst>
              <a:ext uri="{FF2B5EF4-FFF2-40B4-BE49-F238E27FC236}">
                <a16:creationId xmlns:a16="http://schemas.microsoft.com/office/drawing/2014/main" id="{891F3C67-422A-4DFA-A858-21EC3C6F1B33}"/>
              </a:ext>
            </a:extLst>
          </p:cNvPr>
          <p:cNvSpPr/>
          <p:nvPr/>
        </p:nvSpPr>
        <p:spPr>
          <a:xfrm rot="10800000" flipH="1">
            <a:off x="15802222" y="211851"/>
            <a:ext cx="334694" cy="602330"/>
          </a:xfrm>
          <a:prstGeom prst="chevron">
            <a:avLst/>
          </a:prstGeom>
          <a:solidFill>
            <a:srgbClr val="F04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EA829B0B-4202-46D3-8187-A6BB8081B3A0}"/>
              </a:ext>
            </a:extLst>
          </p:cNvPr>
          <p:cNvSpPr/>
          <p:nvPr/>
        </p:nvSpPr>
        <p:spPr>
          <a:xfrm rot="10800000" flipH="1">
            <a:off x="18814800" y="211851"/>
            <a:ext cx="334694" cy="602330"/>
          </a:xfrm>
          <a:prstGeom prst="chevron">
            <a:avLst/>
          </a:prstGeom>
          <a:solidFill>
            <a:srgbClr val="39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8E7155DB-8686-4E0A-903C-6626C36D6812}"/>
              </a:ext>
            </a:extLst>
          </p:cNvPr>
          <p:cNvSpPr/>
          <p:nvPr/>
        </p:nvSpPr>
        <p:spPr>
          <a:xfrm rot="10800000" flipH="1">
            <a:off x="22390673" y="211851"/>
            <a:ext cx="334694" cy="602330"/>
          </a:xfrm>
          <a:prstGeom prst="chevron">
            <a:avLst/>
          </a:prstGeom>
          <a:solidFill>
            <a:srgbClr val="FB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7423950-776C-41DA-860A-3877982218A4}"/>
              </a:ext>
            </a:extLst>
          </p:cNvPr>
          <p:cNvSpPr/>
          <p:nvPr/>
        </p:nvSpPr>
        <p:spPr>
          <a:xfrm rot="10800000" flipH="1">
            <a:off x="20684468" y="211851"/>
            <a:ext cx="334694" cy="602330"/>
          </a:xfrm>
          <a:prstGeom prst="chevron">
            <a:avLst/>
          </a:prstGeom>
          <a:solidFill>
            <a:srgbClr val="4F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Montserrat ExtraLight" panose="000003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02FA-0E9D-5319-0E39-9F872F078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2222" r="8269"/>
          <a:stretch/>
        </p:blipFill>
        <p:spPr>
          <a:xfrm>
            <a:off x="8267700" y="814181"/>
            <a:ext cx="4743450" cy="104029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997F8C09-5467-B98B-43AE-C05EF721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24" y="2406672"/>
            <a:ext cx="7873883" cy="122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òng điện có năng lượng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</a:t>
            </a:r>
            <a:r>
              <a:rPr lang="vi-VN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ăng lượng của dòng điện được gọi là điện năng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80D7B2E-278E-9FAE-7B76-99C1387A1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14" y="3747940"/>
            <a:ext cx="7873883" cy="62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03" tIns="38402" rIns="76803" bIns="38402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Jun (J)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84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2F3556B-848D-465E-9D97-8F9C84439631}&quot;/&gt;&lt;isInvalidForFieldText val=&quot;0&quot;/&gt;&lt;Image&gt;&lt;filename val=&quot;C:\Users\THCSLT~1\AppData\Local\Temp\PR\data\asimages\{B2F3556B-848D-465E-9D97-8F9C84439631}_3.png&quot;/&gt;&lt;left val=&quot;15&quot;/&gt;&lt;top val=&quot;298&quot;/&gt;&lt;width val=&quot;935&quot;/&gt;&lt;height val=&quot;93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2&quot;/&gt;&lt;lineCharCount val=&quot;55&quot;/&gt;&lt;lineCharCount val=&quot;2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4603</TotalTime>
  <Words>2113</Words>
  <Application>Microsoft Office PowerPoint</Application>
  <PresentationFormat>Widescreen</PresentationFormat>
  <Paragraphs>237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Fira Sans Condensed Black</vt:lpstr>
      <vt:lpstr>Fira Sans Extra Condensed Black</vt:lpstr>
      <vt:lpstr>Times New Roman</vt:lpstr>
      <vt:lpstr>#9Slide03 Montserrat ExtraLight</vt:lpstr>
      <vt:lpstr>Calibri Light</vt:lpstr>
      <vt:lpstr>Cambria Math</vt:lpstr>
      <vt:lpstr>Blackadder ITC</vt:lpstr>
      <vt:lpstr>Wingdings</vt:lpstr>
      <vt:lpstr>Calibri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quang truong</dc:creator>
  <cp:lastModifiedBy>luhoai.90.db@gmail.com</cp:lastModifiedBy>
  <cp:revision>79</cp:revision>
  <dcterms:created xsi:type="dcterms:W3CDTF">2021-09-08T07:18:06Z</dcterms:created>
  <dcterms:modified xsi:type="dcterms:W3CDTF">2025-04-05T01:13:35Z</dcterms:modified>
</cp:coreProperties>
</file>