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1" r:id="rId3"/>
    <p:sldId id="265" r:id="rId4"/>
    <p:sldId id="264" r:id="rId5"/>
    <p:sldId id="266" r:id="rId6"/>
    <p:sldId id="267" r:id="rId7"/>
    <p:sldId id="269" r:id="rId8"/>
    <p:sldId id="268" r:id="rId9"/>
    <p:sldId id="270" r:id="rId10"/>
    <p:sldId id="275" r:id="rId11"/>
    <p:sldId id="276" r:id="rId12"/>
    <p:sldId id="277" r:id="rId13"/>
    <p:sldId id="271" r:id="rId14"/>
    <p:sldId id="272" r:id="rId15"/>
    <p:sldId id="278" r:id="rId16"/>
    <p:sldId id="273" r:id="rId17"/>
    <p:sldId id="279" r:id="rId18"/>
    <p:sldId id="280" r:id="rId19"/>
    <p:sldId id="281" r:id="rId20"/>
    <p:sldId id="282" r:id="rId21"/>
    <p:sldId id="274" r:id="rId22"/>
    <p:sldId id="283" r:id="rId23"/>
    <p:sldId id="284" r:id="rId24"/>
    <p:sldId id="286" r:id="rId25"/>
    <p:sldId id="285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1C63D-0F65-477F-8A58-FEBF7AB9D6AF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3ED7-1845-4F79-A5DC-523F7711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3ED7-1845-4F79-A5DC-523F77116F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E567-3E1D-476C-A3B7-BB7585E42D0B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762000"/>
            <a:ext cx="8915400" cy="533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1.Một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74" cy="6025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12954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2438400"/>
            <a:ext cx="9144000" cy="113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2.Từ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0" y="3581400"/>
            <a:ext cx="9144000" cy="197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5689601"/>
            <a:ext cx="9144000" cy="93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16529678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243" y="3601086"/>
            <a:ext cx="3221355" cy="290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84" y="3486784"/>
            <a:ext cx="3139916" cy="33712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18.4).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124200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" y="0"/>
            <a:ext cx="9076267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228600"/>
            <a:ext cx="8610600" cy="21336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57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704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endParaRPr lang="en-US" sz="3600" dirty="0"/>
          </a:p>
        </p:txBody>
      </p:sp>
      <p:pic>
        <p:nvPicPr>
          <p:cNvPr id="8" name="Content Placeholder 3" descr="18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057400"/>
            <a:ext cx="6200775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18.5).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Slide k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18.5).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4343400"/>
            <a:ext cx="8153400" cy="1905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15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8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về nam châm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châm nào cũng có hai cực: một cực gọi là cực bắc, một cực gọi là cực nam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nam châm cứ để gần nhau là hút nhau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kim nam châm để tự do thì một đầu kim luôn chỉ hướng bắc, một đầu luôn chỉ hướng nam 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924800" y="16764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2590800"/>
            <a:ext cx="9906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848600" y="41148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5029200"/>
            <a:ext cx="990600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n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0" y="3429000"/>
            <a:ext cx="576559" cy="5742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ẹp nhất, đơn giản v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1205" cy="6858000"/>
          </a:xfrm>
          <a:prstGeom prst="rect">
            <a:avLst/>
          </a:prstGeom>
          <a:noFill/>
        </p:spPr>
      </p:pic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762000"/>
            <a:ext cx="9144000" cy="1465262"/>
            <a:chOff x="899886" y="870946"/>
            <a:chExt cx="3299963" cy="1586196"/>
          </a:xfrm>
        </p:grpSpPr>
        <p:sp>
          <p:nvSpPr>
            <p:cNvPr id="5" name="Rectangle 4"/>
            <p:cNvSpPr/>
            <p:nvPr/>
          </p:nvSpPr>
          <p:spPr>
            <a:xfrm>
              <a:off x="899886" y="1257612"/>
              <a:ext cx="3299963" cy="1015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1624639"/>
              <a:ext cx="1586195" cy="7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1619139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304800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52400" y="2438400"/>
            <a:ext cx="8991600" cy="1465262"/>
            <a:chOff x="899885" y="2202229"/>
            <a:chExt cx="3299964" cy="1586196"/>
          </a:xfrm>
        </p:grpSpPr>
        <p:sp>
          <p:nvSpPr>
            <p:cNvPr id="11" name="Rectangle 10"/>
            <p:cNvSpPr/>
            <p:nvPr/>
          </p:nvSpPr>
          <p:spPr>
            <a:xfrm>
              <a:off x="899885" y="2202229"/>
              <a:ext cx="3299964" cy="1192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152400" y="5029200"/>
            <a:ext cx="8991600" cy="1600200"/>
            <a:chOff x="899886" y="3534311"/>
            <a:chExt cx="3299963" cy="1586196"/>
          </a:xfrm>
        </p:grpSpPr>
        <p:sp>
          <p:nvSpPr>
            <p:cNvPr id="15" name="Rectangle 14"/>
            <p:cNvSpPr/>
            <p:nvPr/>
          </p:nvSpPr>
          <p:spPr>
            <a:xfrm>
              <a:off x="899886" y="3920979"/>
              <a:ext cx="3299963" cy="805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4" y="4288003"/>
              <a:ext cx="1586195" cy="788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pic>
          <p:nvPicPr>
            <p:cNvPr id="1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4282504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152400" y="3581400"/>
            <a:ext cx="8991600" cy="1219200"/>
            <a:chOff x="899885" y="2202229"/>
            <a:chExt cx="3299964" cy="1586196"/>
          </a:xfrm>
        </p:grpSpPr>
        <p:sp>
          <p:nvSpPr>
            <p:cNvPr id="19" name="Rectangle 18"/>
            <p:cNvSpPr/>
            <p:nvPr/>
          </p:nvSpPr>
          <p:spPr>
            <a:xfrm>
              <a:off x="899885" y="2449696"/>
              <a:ext cx="3299964" cy="123733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Rectangle 21"/>
          <p:cNvSpPr/>
          <p:nvPr/>
        </p:nvSpPr>
        <p:spPr>
          <a:xfrm>
            <a:off x="228600" y="2438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396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5562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2400" y="2514600"/>
            <a:ext cx="6477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" y="1219200"/>
            <a:ext cx="632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31;p32"/>
          <p:cNvGrpSpPr/>
          <p:nvPr/>
        </p:nvGrpSpPr>
        <p:grpSpPr>
          <a:xfrm>
            <a:off x="228600" y="1371600"/>
            <a:ext cx="8153400" cy="1251767"/>
            <a:chOff x="4860575" y="633850"/>
            <a:chExt cx="3351925" cy="938825"/>
          </a:xfrm>
        </p:grpSpPr>
        <p:sp>
          <p:nvSpPr>
            <p:cNvPr id="83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837;p32"/>
          <p:cNvGrpSpPr/>
          <p:nvPr/>
        </p:nvGrpSpPr>
        <p:grpSpPr>
          <a:xfrm>
            <a:off x="0" y="2743200"/>
            <a:ext cx="8534400" cy="1251367"/>
            <a:chOff x="4859375" y="1605400"/>
            <a:chExt cx="3351925" cy="938525"/>
          </a:xfrm>
        </p:grpSpPr>
        <p:sp>
          <p:nvSpPr>
            <p:cNvPr id="838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843;p32"/>
          <p:cNvGrpSpPr/>
          <p:nvPr/>
        </p:nvGrpSpPr>
        <p:grpSpPr>
          <a:xfrm>
            <a:off x="228600" y="4114800"/>
            <a:ext cx="8382000" cy="1251367"/>
            <a:chOff x="4860575" y="2599575"/>
            <a:chExt cx="3351925" cy="938525"/>
          </a:xfrm>
        </p:grpSpPr>
        <p:sp>
          <p:nvSpPr>
            <p:cNvPr id="844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849;p32"/>
          <p:cNvGrpSpPr/>
          <p:nvPr/>
        </p:nvGrpSpPr>
        <p:grpSpPr>
          <a:xfrm>
            <a:off x="304800" y="5410200"/>
            <a:ext cx="8382000" cy="1251400"/>
            <a:chOff x="4859375" y="3571100"/>
            <a:chExt cx="3351925" cy="938550"/>
          </a:xfrm>
        </p:grpSpPr>
        <p:sp>
          <p:nvSpPr>
            <p:cNvPr id="850" name="Google Shape;850;p32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8;p37"/>
          <p:cNvGrpSpPr/>
          <p:nvPr/>
        </p:nvGrpSpPr>
        <p:grpSpPr>
          <a:xfrm>
            <a:off x="0" y="914400"/>
            <a:ext cx="9144000" cy="1371600"/>
            <a:chOff x="2016463" y="1057291"/>
            <a:chExt cx="2838475" cy="1420509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688628"/>
              <a:ext cx="2838475" cy="789172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057291"/>
              <a:ext cx="1112950" cy="770734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136209"/>
              <a:ext cx="865900" cy="619492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1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</a:t>
              </a: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73;p37"/>
          <p:cNvGrpSpPr/>
          <p:nvPr/>
        </p:nvGrpSpPr>
        <p:grpSpPr>
          <a:xfrm>
            <a:off x="0" y="4038600"/>
            <a:ext cx="9144000" cy="1360234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1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   </a:t>
              </a:r>
              <a:r>
                <a:rPr lang="vi-VN" sz="3600" b="1" dirty="0">
                  <a:solidFill>
                    <a:schemeClr val="accent6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chemeClr val="accent6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1078;p37"/>
          <p:cNvGrpSpPr/>
          <p:nvPr/>
        </p:nvGrpSpPr>
        <p:grpSpPr>
          <a:xfrm>
            <a:off x="0" y="2514600"/>
            <a:ext cx="9144000" cy="1504166"/>
            <a:chOff x="4288763" y="1996476"/>
            <a:chExt cx="2838775" cy="112812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6"/>
              <a:ext cx="2838775" cy="550075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2038752"/>
              <a:ext cx="1112975" cy="4986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525328" y="1996476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00B0F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00B0F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83;p37"/>
          <p:cNvGrpSpPr/>
          <p:nvPr/>
        </p:nvGrpSpPr>
        <p:grpSpPr>
          <a:xfrm>
            <a:off x="1" y="5410200"/>
            <a:ext cx="9144000" cy="1447800"/>
            <a:chOff x="4267200" y="3343375"/>
            <a:chExt cx="2838775" cy="1288774"/>
          </a:xfrm>
        </p:grpSpPr>
        <p:sp>
          <p:nvSpPr>
            <p:cNvPr id="1084" name="Google Shape;1084;p37"/>
            <p:cNvSpPr/>
            <p:nvPr/>
          </p:nvSpPr>
          <p:spPr>
            <a:xfrm>
              <a:off x="4267200" y="4019549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cọ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chemeClr val="accent4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0" y="0"/>
            <a:ext cx="91440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blobid1-165271880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52599"/>
            <a:ext cx="4572000" cy="16764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828800"/>
            <a:ext cx="41910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  <p:pic>
        <p:nvPicPr>
          <p:cNvPr id="7" name="Content Placeholder 4" descr="blobid2-16527189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724400"/>
            <a:ext cx="5562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4;p24"/>
          <p:cNvGrpSpPr/>
          <p:nvPr/>
        </p:nvGrpSpPr>
        <p:grpSpPr>
          <a:xfrm>
            <a:off x="1066800" y="4813701"/>
            <a:ext cx="6248400" cy="1328767"/>
            <a:chOff x="2476988" y="3610275"/>
            <a:chExt cx="3885477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377281" y="3829049"/>
              <a:ext cx="2748264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</a:t>
              </a:r>
              <a:endParaRPr sz="3600" b="1"/>
            </a:p>
          </p:txBody>
        </p:sp>
      </p:grpSp>
      <p:grpSp>
        <p:nvGrpSpPr>
          <p:cNvPr id="3" name="Google Shape;473;p24"/>
          <p:cNvGrpSpPr/>
          <p:nvPr/>
        </p:nvGrpSpPr>
        <p:grpSpPr>
          <a:xfrm>
            <a:off x="1066800" y="3766367"/>
            <a:ext cx="6324600" cy="1328767"/>
            <a:chOff x="2477000" y="2824775"/>
            <a:chExt cx="3885465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553695" y="3086100"/>
              <a:ext cx="2153391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Nam</a:t>
              </a:r>
              <a:endParaRPr sz="3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483;p24"/>
          <p:cNvGrpSpPr/>
          <p:nvPr/>
        </p:nvGrpSpPr>
        <p:grpSpPr>
          <a:xfrm>
            <a:off x="1066800" y="2705901"/>
            <a:ext cx="6781800" cy="1328767"/>
            <a:chOff x="2476988" y="2029425"/>
            <a:chExt cx="4433689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4234410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B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886219" y="2438497"/>
              <a:ext cx="24458" cy="24457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3373689" y="2285999"/>
              <a:ext cx="2789737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nam</a:t>
              </a:r>
              <a:endPara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 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497;p24"/>
          <p:cNvGrpSpPr/>
          <p:nvPr/>
        </p:nvGrpSpPr>
        <p:grpSpPr>
          <a:xfrm>
            <a:off x="1066800" y="1658567"/>
            <a:ext cx="6553200" cy="1328767"/>
            <a:chOff x="2476988" y="1243925"/>
            <a:chExt cx="3885477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3435742" y="1428750"/>
              <a:ext cx="2270733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7:Trong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kéo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26981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89080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5493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457200" y="4267200"/>
            <a:ext cx="6527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685800"/>
            <a:ext cx="88392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1:Treo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soắn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2:Dùng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304800"/>
            <a:ext cx="8610600" cy="3810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2286000"/>
            <a:ext cx="8686800" cy="2819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0"/>
            <a:ext cx="7829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115"/>
            <a:ext cx="38338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90938"/>
            <a:ext cx="3714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 descr="la-ba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35025"/>
            <a:ext cx="3867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2"/>
            <a:ext cx="383381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31242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3048000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0198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5867400"/>
            <a:ext cx="200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" y="609600"/>
            <a:ext cx="8229600" cy="42672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5738"/>
            <a:ext cx="214788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429000"/>
            <a:ext cx="204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3276600"/>
            <a:ext cx="33099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178050"/>
            <a:ext cx="2474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8" y="2020888"/>
            <a:ext cx="2528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187450"/>
            <a:ext cx="26352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8150" y="1828800"/>
            <a:ext cx="21367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3298825"/>
            <a:ext cx="1854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3363" y="3941763"/>
            <a:ext cx="1687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3188" y="2660650"/>
            <a:ext cx="19478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0125" y="3276600"/>
            <a:ext cx="2009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9550" y="1466850"/>
            <a:ext cx="2584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10125" y="2181225"/>
            <a:ext cx="2070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00525" y="2673350"/>
            <a:ext cx="1516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60173"/>
            <a:ext cx="7307704" cy="670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45076"/>
            <a:ext cx="5621312" cy="676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1"/>
            <a:ext cx="8305800" cy="676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066800" y="457200"/>
            <a:ext cx="7696200" cy="4267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ó một... - Hỗ trợ thiết kế bài giảng Elearning-Powerpoint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124200"/>
            <a:ext cx="9110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18:NAM CHÂM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258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alt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TỪ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" y="1371600"/>
            <a:ext cx="7772400" cy="36576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9D4619A8-1B43-419F-7327-8B3B8950620F}"/>
              </a:ext>
            </a:extLst>
          </p:cNvPr>
          <p:cNvSpPr/>
          <p:nvPr/>
        </p:nvSpPr>
        <p:spPr>
          <a:xfrm>
            <a:off x="228600" y="1143000"/>
            <a:ext cx="7391400" cy="3581400"/>
          </a:xfrm>
          <a:prstGeom prst="wedgeRoundRectCallout">
            <a:avLst>
              <a:gd name="adj1" fmla="val 47965"/>
              <a:gd name="adj2" fmla="val 90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+ Nam châm hút được các vật bằng sắt và một số hợp kim của sắt</a:t>
            </a:r>
          </a:p>
          <a:p>
            <a:pPr algn="ctr"/>
            <a:r>
              <a:rPr lang="vi-VN" sz="3600" dirty="0">
                <a:latin typeface="+mj-lt"/>
              </a:rPr>
              <a:t>  + Kim nam châm tự do ở trạng thái cân bằng thì một đầu luôn chỉ hướng bắc, đầu kia luôn chỉ hướng 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Nam châm là vật có từ tính (hút được các vật bằng sắt hoặc một số hợp kim của sắt)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Vật liệu bị nam châm hút là vật liệu có tính chất 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9389F1-EE9A-69CE-0176-7540EBC7DBE7}"/>
              </a:ext>
            </a:extLst>
          </p:cNvPr>
          <p:cNvSpPr txBox="1"/>
          <p:nvPr/>
        </p:nvSpPr>
        <p:spPr>
          <a:xfrm>
            <a:off x="0" y="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88116-2A8B-D871-BB79-18202A92EDDC}"/>
              </a:ext>
            </a:extLst>
          </p:cNvPr>
          <p:cNvSpPr txBox="1"/>
          <p:nvPr/>
        </p:nvSpPr>
        <p:spPr>
          <a:xfrm>
            <a:off x="228600" y="685800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A327-7F62-C58C-EA97-533C2A88D743}"/>
              </a:ext>
            </a:extLst>
          </p:cNvPr>
          <p:cNvSpPr txBox="1"/>
          <p:nvPr/>
        </p:nvSpPr>
        <p:spPr>
          <a:xfrm>
            <a:off x="304800" y="144780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9564-FDE3-A857-2EF9-84091480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30" y="2270492"/>
            <a:ext cx="4721869" cy="4587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F3CDF-D22F-8603-C47D-42511BED1602}"/>
              </a:ext>
            </a:extLst>
          </p:cNvPr>
          <p:cNvSpPr txBox="1"/>
          <p:nvPr/>
        </p:nvSpPr>
        <p:spPr>
          <a:xfrm>
            <a:off x="0" y="20574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A6B4D-3EBE-8050-D87A-AF8878AE4B90}"/>
              </a:ext>
            </a:extLst>
          </p:cNvPr>
          <p:cNvSpPr txBox="1"/>
          <p:nvPr/>
        </p:nvSpPr>
        <p:spPr>
          <a:xfrm>
            <a:off x="0" y="2743200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F1B4D-8FD1-3C72-D64C-D5F3D1CFF609}"/>
              </a:ext>
            </a:extLst>
          </p:cNvPr>
          <p:cNvSpPr txBox="1"/>
          <p:nvPr/>
        </p:nvSpPr>
        <p:spPr>
          <a:xfrm>
            <a:off x="0" y="38100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C3161-8ECB-AF03-885F-21D227BB4B66}"/>
              </a:ext>
            </a:extLst>
          </p:cNvPr>
          <p:cNvSpPr txBox="1"/>
          <p:nvPr/>
        </p:nvSpPr>
        <p:spPr>
          <a:xfrm>
            <a:off x="0" y="4572000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nhôm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B90DE6-3390-3E1D-2EF3-3099199226E1}"/>
              </a:ext>
            </a:extLst>
          </p:cNvPr>
          <p:cNvCxnSpPr/>
          <p:nvPr/>
        </p:nvCxnSpPr>
        <p:spPr>
          <a:xfrm rot="16200000" flipH="1">
            <a:off x="2438400" y="2667000"/>
            <a:ext cx="3657600" cy="320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D4B2B-470A-A9CB-D9B4-37D0471A8462}"/>
              </a:ext>
            </a:extLst>
          </p:cNvPr>
          <p:cNvCxnSpPr>
            <a:cxnSpLocks/>
          </p:cNvCxnSpPr>
          <p:nvPr/>
        </p:nvCxnSpPr>
        <p:spPr>
          <a:xfrm>
            <a:off x="4038600" y="3352800"/>
            <a:ext cx="2362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D144C8-F11B-A89A-73F2-EEA9065B7F87}"/>
              </a:ext>
            </a:extLst>
          </p:cNvPr>
          <p:cNvCxnSpPr>
            <a:cxnSpLocks/>
          </p:cNvCxnSpPr>
          <p:nvPr/>
        </p:nvCxnSpPr>
        <p:spPr>
          <a:xfrm>
            <a:off x="3352800" y="4191000"/>
            <a:ext cx="4114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A27886-CD8E-C75E-72F5-A839E432E7D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8899" y="3721196"/>
            <a:ext cx="2510697" cy="17739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F420BC62-ACFF-18A5-8080-72EC610A838A}"/>
              </a:ext>
            </a:extLst>
          </p:cNvPr>
          <p:cNvSpPr/>
          <p:nvPr/>
        </p:nvSpPr>
        <p:spPr>
          <a:xfrm>
            <a:off x="381000" y="304800"/>
            <a:ext cx="4572000" cy="3200400"/>
          </a:xfrm>
          <a:prstGeom prst="wedgeRoundRectCallout">
            <a:avLst>
              <a:gd name="adj1" fmla="val -52510"/>
              <a:gd name="adj2" fmla="val 81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+mj-lt"/>
              </a:rPr>
              <a:t>? Hai đầu thanh nam châm hút vật liệu nào và không hút vật liệu nào</a:t>
            </a:r>
          </a:p>
          <a:p>
            <a:r>
              <a:rPr lang="vi-VN" sz="3200" dirty="0">
                <a:latin typeface="+mj-lt"/>
              </a:rPr>
              <a:t>? Các vật liệu đặt ở đầu hay giữa của nam châm bị hút mạnh nhất?</a:t>
            </a:r>
          </a:p>
        </p:txBody>
      </p:sp>
      <p:pic>
        <p:nvPicPr>
          <p:cNvPr id="6" name="Content Placeholder 3" descr="18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469" y="0"/>
            <a:ext cx="3880531" cy="316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6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ánh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do)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18.3),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1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900" y="1752600"/>
            <a:ext cx="2705100" cy="2371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-76971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2286000"/>
            <a:ext cx="6400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1904</Words>
  <Application>Microsoft Office PowerPoint</Application>
  <PresentationFormat>On-screen Show (4:3)</PresentationFormat>
  <Paragraphs>132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Fira Sans Extra Condensed Medium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1.Một đầu kim luôn chỉ hướng nào và đầu kia của kim luôn chỉ hướng nào (hướng Bắc hay hướng Nam)?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6 : Đặt kim nam châm trên giá thẳng đứng như hình sau. Khi đứng cân bằng, kim nam châm nằm dọc theo hướng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51</cp:revision>
  <dcterms:created xsi:type="dcterms:W3CDTF">2022-03-14T13:07:41Z</dcterms:created>
  <dcterms:modified xsi:type="dcterms:W3CDTF">2024-01-20T01:41:32Z</dcterms:modified>
</cp:coreProperties>
</file>