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9" r:id="rId2"/>
    <p:sldId id="286" r:id="rId3"/>
    <p:sldId id="288" r:id="rId4"/>
    <p:sldId id="290" r:id="rId5"/>
    <p:sldId id="256" r:id="rId6"/>
    <p:sldId id="257" r:id="rId7"/>
    <p:sldId id="258" r:id="rId8"/>
    <p:sldId id="259" r:id="rId9"/>
    <p:sldId id="260" r:id="rId10"/>
    <p:sldId id="292" r:id="rId11"/>
    <p:sldId id="263" r:id="rId12"/>
    <p:sldId id="264" r:id="rId13"/>
    <p:sldId id="265" r:id="rId14"/>
    <p:sldId id="293" r:id="rId15"/>
    <p:sldId id="266" r:id="rId16"/>
    <p:sldId id="274" r:id="rId17"/>
    <p:sldId id="267" r:id="rId18"/>
    <p:sldId id="278" r:id="rId19"/>
    <p:sldId id="279" r:id="rId20"/>
    <p:sldId id="281" r:id="rId21"/>
    <p:sldId id="280" r:id="rId22"/>
    <p:sldId id="282" r:id="rId23"/>
    <p:sldId id="283" r:id="rId24"/>
    <p:sldId id="284" r:id="rId25"/>
    <p:sldId id="285" r:id="rId26"/>
    <p:sldId id="291" r:id="rId27"/>
    <p:sldId id="276"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11" autoAdjust="0"/>
  </p:normalViewPr>
  <p:slideViewPr>
    <p:cSldViewPr>
      <p:cViewPr varScale="1">
        <p:scale>
          <a:sx n="77" d="100"/>
          <a:sy n="77" d="100"/>
        </p:scale>
        <p:origin x="161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4F08D-CA76-429C-AFF3-21F51A9B77D0}" type="datetimeFigureOut">
              <a:rPr lang="en-US" smtClean="0"/>
              <a:pPr/>
              <a:t>3/31/2025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7F3BA3-747F-4902-ABEE-9C73DC9DED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F3BA3-747F-4902-ABEE-9C73DC9DED00}" type="slidenum">
              <a:rPr lang="en-US" smtClean="0"/>
              <a:pPr/>
              <a:t>8</a:t>
            </a:fld>
            <a:endParaRPr lang="en-US"/>
          </a:p>
        </p:txBody>
      </p:sp>
    </p:spTree>
    <p:extLst>
      <p:ext uri="{BB962C8B-B14F-4D97-AF65-F5344CB8AC3E}">
        <p14:creationId xmlns:p14="http://schemas.microsoft.com/office/powerpoint/2010/main" val="129700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7F3BA3-747F-4902-ABEE-9C73DC9DED00}" type="slidenum">
              <a:rPr lang="en-US" smtClean="0"/>
              <a:pPr/>
              <a:t>13</a:t>
            </a:fld>
            <a:endParaRPr lang="en-US"/>
          </a:p>
        </p:txBody>
      </p:sp>
    </p:spTree>
    <p:extLst>
      <p:ext uri="{BB962C8B-B14F-4D97-AF65-F5344CB8AC3E}">
        <p14:creationId xmlns:p14="http://schemas.microsoft.com/office/powerpoint/2010/main" val="369538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20B5-61C7-A316-4153-096937951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A03EE-25DF-2E32-314B-261CA5D1B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02E6A-83D0-9AC8-CA97-143746D24A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2A252B-9A60-2D53-35D8-5F367471B7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7F3BA3-747F-4902-ABEE-9C73DC9DED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17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8729d97241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8729d9724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8729d97241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8729d9724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729d97241_0_5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729d9724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8729d97241_0_9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8729d97241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7F3BA3-747F-4902-ABEE-9C73DC9DED00}"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2837E0-DD50-4159-B800-77D653977D1E}"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837E0-DD50-4159-B800-77D653977D1E}"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837E0-DD50-4159-B800-77D653977D1E}"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837E0-DD50-4159-B800-77D653977D1E}"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2837E0-DD50-4159-B800-77D653977D1E}"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2837E0-DD50-4159-B800-77D653977D1E}"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2837E0-DD50-4159-B800-77D653977D1E}" type="datetimeFigureOut">
              <a:rPr lang="en-US" smtClean="0"/>
              <a:pPr/>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2837E0-DD50-4159-B800-77D653977D1E}" type="datetimeFigureOut">
              <a:rPr lang="en-US" smtClean="0"/>
              <a:pPr/>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837E0-DD50-4159-B800-77D653977D1E}" type="datetimeFigureOut">
              <a:rPr lang="en-US" smtClean="0"/>
              <a:pPr/>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2837E0-DD50-4159-B800-77D653977D1E}"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2837E0-DD50-4159-B800-77D653977D1E}"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37E0-DD50-4159-B800-77D653977D1E}" type="datetimeFigureOut">
              <a:rPr lang="en-US" smtClean="0"/>
              <a:pPr/>
              <a:t>3/31/2025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EC58E-56DC-434C-9AA7-3D4A582CDB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ơ Thiền đời Lý-Trần - Thơ Thiền đời Lý-Trần"/>
          <p:cNvPicPr>
            <a:picLocks noChangeAspect="1" noChangeArrowheads="1"/>
          </p:cNvPicPr>
          <p:nvPr/>
        </p:nvPicPr>
        <p:blipFill>
          <a:blip r:embed="rId2"/>
          <a:srcRect/>
          <a:stretch>
            <a:fillRect/>
          </a:stretch>
        </p:blipFill>
        <p:spPr bwMode="auto">
          <a:xfrm>
            <a:off x="0" y="0"/>
            <a:ext cx="9144000" cy="6810376"/>
          </a:xfrm>
          <a:prstGeom prst="rect">
            <a:avLst/>
          </a:prstGeom>
          <a:noFill/>
        </p:spPr>
      </p:pic>
      <p:sp>
        <p:nvSpPr>
          <p:cNvPr id="3" name="TextBox 2"/>
          <p:cNvSpPr txBox="1"/>
          <p:nvPr/>
        </p:nvSpPr>
        <p:spPr>
          <a:xfrm>
            <a:off x="0" y="762000"/>
            <a:ext cx="9144000" cy="1938992"/>
          </a:xfrm>
          <a:prstGeom prst="rect">
            <a:avLst/>
          </a:prstGeom>
          <a:noFill/>
        </p:spPr>
        <p:txBody>
          <a:bodyPr wrap="square">
            <a:spAutoFit/>
          </a:bodyPr>
          <a:lstStyle/>
          <a:p>
            <a:pPr algn="ctr">
              <a:defRPr/>
            </a:pPr>
            <a:r>
              <a:rPr lang="en-US" sz="6000" b="1" dirty="0">
                <a:solidFill>
                  <a:srgbClr val="002060"/>
                </a:solidFill>
                <a:latin typeface="Times New Roman" pitchFamily="18" charset="0"/>
                <a:cs typeface="Times New Roman" pitchFamily="18" charset="0"/>
              </a:rPr>
              <a:t>CHÀO MỪNG CÁC THẦY CÔ ĐẾN DỰ</a:t>
            </a:r>
            <a:r>
              <a:rPr lang="vi-VN" sz="6000" b="1" dirty="0">
                <a:solidFill>
                  <a:srgbClr val="002060"/>
                </a:solidFill>
                <a:latin typeface="Times New Roman" pitchFamily="18" charset="0"/>
                <a:cs typeface="Times New Roman" pitchFamily="18" charset="0"/>
              </a:rPr>
              <a:t> </a:t>
            </a:r>
            <a:r>
              <a:rPr lang="en-US" sz="6000" b="1" dirty="0">
                <a:solidFill>
                  <a:srgbClr val="002060"/>
                </a:solidFill>
                <a:latin typeface="Times New Roman" pitchFamily="18" charset="0"/>
                <a:cs typeface="Times New Roman" pitchFamily="18" charset="0"/>
              </a:rPr>
              <a:t>GIỜ </a:t>
            </a:r>
          </a:p>
        </p:txBody>
      </p:sp>
      <p:sp>
        <p:nvSpPr>
          <p:cNvPr id="4" name="Rectangle 3"/>
          <p:cNvSpPr/>
          <p:nvPr/>
        </p:nvSpPr>
        <p:spPr>
          <a:xfrm>
            <a:off x="228600" y="4800600"/>
            <a:ext cx="7848600" cy="1107996"/>
          </a:xfrm>
          <a:prstGeom prst="rect">
            <a:avLst/>
          </a:prstGeom>
        </p:spPr>
        <p:txBody>
          <a:bodyPr wrap="square">
            <a:spAutoFit/>
          </a:bodyPr>
          <a:lstStyle/>
          <a:p>
            <a:pPr algn="ctr"/>
            <a:r>
              <a:rPr lang="en-US" sz="6600" b="1" dirty="0">
                <a:solidFill>
                  <a:srgbClr val="002060"/>
                </a:solidFill>
                <a:latin typeface="Times New Roman" pitchFamily="18" charset="0"/>
              </a:rPr>
              <a:t>MÔN</a:t>
            </a:r>
            <a:r>
              <a:rPr lang="en-US" sz="6600" dirty="0">
                <a:solidFill>
                  <a:srgbClr val="002060"/>
                </a:solidFill>
                <a:latin typeface="Times New Roman" pitchFamily="18" charset="0"/>
              </a:rPr>
              <a:t>:</a:t>
            </a:r>
            <a:r>
              <a:rPr lang="vi-VN" sz="6600" b="1" dirty="0">
                <a:solidFill>
                  <a:srgbClr val="002060"/>
                </a:solidFill>
                <a:latin typeface="Times New Roman" pitchFamily="18" charset="0"/>
              </a:rPr>
              <a:t>KHTN 7</a:t>
            </a:r>
            <a:endParaRPr lang="en-US" sz="66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FBD9F-A6BA-39C4-A5CC-1A5E091FC37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337E1E2-3A9B-F734-6FBB-3E644D797959}"/>
              </a:ext>
            </a:extLst>
          </p:cNvPr>
          <p:cNvSpPr/>
          <p:nvPr/>
        </p:nvSpPr>
        <p:spPr>
          <a:xfrm>
            <a:off x="0" y="1676400"/>
            <a:ext cx="8915400" cy="523220"/>
          </a:xfrm>
          <a:prstGeom prst="rect">
            <a:avLst/>
          </a:prstGeom>
        </p:spPr>
        <p:txBody>
          <a:bodyPr wrap="square">
            <a:spAutoFit/>
          </a:bodyPr>
          <a:lstStyle/>
          <a:p>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“TÌM”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phẳng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B4A1DEA7-9F24-55DB-7345-8A977076FFC4}"/>
              </a:ext>
            </a:extLst>
          </p:cNvPr>
          <p:cNvSpPr/>
          <p:nvPr/>
        </p:nvSpPr>
        <p:spPr>
          <a:xfrm>
            <a:off x="0" y="0"/>
            <a:ext cx="9067800" cy="1815882"/>
          </a:xfrm>
          <a:prstGeom prst="rect">
            <a:avLst/>
          </a:prstGeom>
        </p:spPr>
        <p:txBody>
          <a:bodyPr wrap="square">
            <a:spAutoFit/>
          </a:bodyPr>
          <a:lstStyle/>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 </a:t>
            </a:r>
            <a:r>
              <a:rPr lang="en-US" sz="2800" b="1" dirty="0" err="1">
                <a:latin typeface="Times New Roman" pitchFamily="18" charset="0"/>
                <a:cs typeface="Times New Roman" pitchFamily="18" charset="0"/>
              </a:rPr>
              <a:t>đứng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tường</a:t>
            </a:r>
            <a:r>
              <a:rPr lang="en-US" sz="2800" b="1" dirty="0">
                <a:latin typeface="Times New Roman" pitchFamily="18" charset="0"/>
                <a:cs typeface="Times New Roman" pitchFamily="18" charset="0"/>
              </a:rPr>
              <a:t> 4 m,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thẳng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phẳng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nhìn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di </a:t>
            </a:r>
            <a:r>
              <a:rPr lang="en-US" sz="2800" b="1" dirty="0" err="1">
                <a:latin typeface="Times New Roman" pitchFamily="18" charset="0"/>
                <a:cs typeface="Times New Roman" pitchFamily="18" charset="0"/>
              </a:rPr>
              <a:t>chuển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phía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bao </a:t>
            </a:r>
            <a:r>
              <a:rPr lang="en-US" sz="2800" b="1" dirty="0" err="1">
                <a:latin typeface="Times New Roman" pitchFamily="18" charset="0"/>
                <a:cs typeface="Times New Roman" pitchFamily="18" charset="0"/>
              </a:rPr>
              <a:t>nhiêu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mình</a:t>
            </a:r>
            <a:r>
              <a:rPr lang="en-US" sz="2800" b="1" dirty="0">
                <a:latin typeface="Times New Roman" pitchFamily="18" charset="0"/>
                <a:cs typeface="Times New Roman" pitchFamily="18" charset="0"/>
              </a:rPr>
              <a:t> 2 m </a:t>
            </a:r>
            <a:endParaRPr lang="vi-VN" sz="2800" b="1" dirty="0">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64699B0D-4DF0-D3AC-1735-E174E8A16641}"/>
              </a:ext>
            </a:extLst>
          </p:cNvPr>
          <p:cNvPicPr>
            <a:picLocks noChangeAspect="1"/>
          </p:cNvPicPr>
          <p:nvPr/>
        </p:nvPicPr>
        <p:blipFill>
          <a:blip r:embed="rId2"/>
          <a:stretch>
            <a:fillRect/>
          </a:stretch>
        </p:blipFill>
        <p:spPr>
          <a:xfrm>
            <a:off x="533400" y="2182302"/>
            <a:ext cx="8079084" cy="2145729"/>
          </a:xfrm>
          <a:prstGeom prst="rect">
            <a:avLst/>
          </a:prstGeom>
        </p:spPr>
      </p:pic>
      <p:sp>
        <p:nvSpPr>
          <p:cNvPr id="16" name="TextBox 15">
            <a:extLst>
              <a:ext uri="{FF2B5EF4-FFF2-40B4-BE49-F238E27FC236}">
                <a16:creationId xmlns:a16="http://schemas.microsoft.com/office/drawing/2014/main" id="{2F86326F-0953-1C47-E3DC-50A3F5DC66C3}"/>
              </a:ext>
            </a:extLst>
          </p:cNvPr>
          <p:cNvSpPr txBox="1"/>
          <p:nvPr/>
        </p:nvSpPr>
        <p:spPr>
          <a:xfrm>
            <a:off x="152400" y="4191000"/>
            <a:ext cx="891540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effectLst/>
                <a:uLnTx/>
                <a:uFillTx/>
                <a:latin typeface="Times New Roman" pitchFamily="18" charset="0"/>
                <a:ea typeface="+mn-ea"/>
                <a:cs typeface="Times New Roman" pitchFamily="18" charset="0"/>
              </a:rPr>
              <a:t>Vì khoảng cách từ ảnh tới gương phẳng bằng khoảng cách từ vật tới gương phẳng.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effectLst/>
                <a:uLnTx/>
                <a:uFillTx/>
                <a:latin typeface="Times New Roman" pitchFamily="18" charset="0"/>
                <a:ea typeface="+mn-ea"/>
                <a:cs typeface="Times New Roman" pitchFamily="18" charset="0"/>
              </a:rPr>
              <a:t>⇒ Để bạn A đứng cách ảnh của mình 2 m thì bạn A phải đứng cách gương 2: 2 = 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effectLst/>
                <a:uLnTx/>
                <a:uFillTx/>
                <a:latin typeface="Times New Roman" pitchFamily="18" charset="0"/>
                <a:ea typeface="+mn-ea"/>
                <a:cs typeface="Times New Roman" pitchFamily="18" charset="0"/>
              </a:rPr>
              <a:t>⇒ Bạn A phải di chuyển tiến về phía bức tường một khoảng là: 4 – 1 = 3 m.</a:t>
            </a:r>
          </a:p>
        </p:txBody>
      </p:sp>
    </p:spTree>
    <p:extLst>
      <p:ext uri="{BB962C8B-B14F-4D97-AF65-F5344CB8AC3E}">
        <p14:creationId xmlns:p14="http://schemas.microsoft.com/office/powerpoint/2010/main" val="309940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021748" cy="646331"/>
          </a:xfrm>
          <a:prstGeom prst="rect">
            <a:avLst/>
          </a:prstGeom>
        </p:spPr>
        <p:txBody>
          <a:bodyPr wrap="none">
            <a:spAutoFit/>
          </a:bodyPr>
          <a:lstStyle/>
          <a:p>
            <a:r>
              <a:rPr lang="vi-VN" sz="3600" b="1" dirty="0">
                <a:solidFill>
                  <a:srgbClr val="00B0F0"/>
                </a:solidFill>
                <a:latin typeface="Times New Roman" pitchFamily="18" charset="0"/>
                <a:cs typeface="Times New Roman" pitchFamily="18" charset="0"/>
              </a:rPr>
              <a:t>III. Dựng ảnh của vật qua gương phẳng</a:t>
            </a:r>
          </a:p>
        </p:txBody>
      </p:sp>
      <p:sp>
        <p:nvSpPr>
          <p:cNvPr id="4" name="Rectangle 3"/>
          <p:cNvSpPr/>
          <p:nvPr/>
        </p:nvSpPr>
        <p:spPr>
          <a:xfrm>
            <a:off x="0" y="533400"/>
            <a:ext cx="9144000" cy="646331"/>
          </a:xfrm>
          <a:prstGeom prst="rect">
            <a:avLst/>
          </a:prstGeom>
        </p:spPr>
        <p:txBody>
          <a:bodyPr wrap="square">
            <a:spAutoFit/>
          </a:bodyPr>
          <a:lstStyle/>
          <a:p>
            <a:r>
              <a:rPr lang="vi-VN" sz="3600" dirty="0">
                <a:latin typeface="Times New Roman" pitchFamily="18" charset="0"/>
                <a:cs typeface="Times New Roman" pitchFamily="18" charset="0"/>
              </a:rPr>
              <a:t>1.Dựng ảnh của một điểm S(nguồn sáng rất nhỏ)</a:t>
            </a:r>
          </a:p>
        </p:txBody>
      </p:sp>
      <p:sp>
        <p:nvSpPr>
          <p:cNvPr id="5" name="Rectangle 4"/>
          <p:cNvSpPr/>
          <p:nvPr/>
        </p:nvSpPr>
        <p:spPr>
          <a:xfrm>
            <a:off x="0" y="1066800"/>
            <a:ext cx="9144000" cy="1077218"/>
          </a:xfrm>
          <a:prstGeom prst="rect">
            <a:avLst/>
          </a:prstGeom>
        </p:spPr>
        <p:txBody>
          <a:bodyPr wrap="square">
            <a:spAutoFit/>
          </a:bodyPr>
          <a:lstStyle/>
          <a:p>
            <a:r>
              <a:rPr lang="vi-VN" sz="3200" b="1" dirty="0">
                <a:solidFill>
                  <a:srgbClr val="002060"/>
                </a:solidFill>
                <a:latin typeface="Times New Roman" pitchFamily="18" charset="0"/>
                <a:cs typeface="Times New Roman" pitchFamily="18" charset="0"/>
              </a:rPr>
              <a:t>Bước 1:Từ S vẽ một chùm sáng được giới hạn bởi hai tia SI</a:t>
            </a:r>
            <a:r>
              <a:rPr lang="vi-VN" sz="3200" b="1" baseline="-25000" dirty="0">
                <a:solidFill>
                  <a:srgbClr val="002060"/>
                </a:solidFill>
                <a:latin typeface="Times New Roman" pitchFamily="18" charset="0"/>
                <a:cs typeface="Times New Roman" pitchFamily="18" charset="0"/>
              </a:rPr>
              <a:t>1</a:t>
            </a:r>
            <a:r>
              <a:rPr lang="vi-VN" sz="3200" b="1" dirty="0">
                <a:solidFill>
                  <a:srgbClr val="002060"/>
                </a:solidFill>
                <a:latin typeface="Times New Roman" pitchFamily="18" charset="0"/>
                <a:cs typeface="Times New Roman" pitchFamily="18" charset="0"/>
              </a:rPr>
              <a:t> và SI</a:t>
            </a:r>
            <a:r>
              <a:rPr lang="vi-VN" sz="3200" b="1" baseline="-25000" dirty="0">
                <a:solidFill>
                  <a:srgbClr val="002060"/>
                </a:solidFill>
                <a:latin typeface="Times New Roman" pitchFamily="18" charset="0"/>
                <a:cs typeface="Times New Roman" pitchFamily="18" charset="0"/>
              </a:rPr>
              <a:t>2</a:t>
            </a:r>
            <a:r>
              <a:rPr lang="vi-VN" sz="3200" b="1" dirty="0">
                <a:solidFill>
                  <a:srgbClr val="002060"/>
                </a:solidFill>
                <a:latin typeface="Times New Roman" pitchFamily="18" charset="0"/>
                <a:cs typeface="Times New Roman" pitchFamily="18" charset="0"/>
              </a:rPr>
              <a:t> tới gương.</a:t>
            </a:r>
          </a:p>
        </p:txBody>
      </p:sp>
      <p:sp>
        <p:nvSpPr>
          <p:cNvPr id="8" name="Rectangle 7"/>
          <p:cNvSpPr/>
          <p:nvPr/>
        </p:nvSpPr>
        <p:spPr>
          <a:xfrm>
            <a:off x="0" y="2133600"/>
            <a:ext cx="9144000" cy="1569660"/>
          </a:xfrm>
          <a:prstGeom prst="rect">
            <a:avLst/>
          </a:prstGeom>
        </p:spPr>
        <p:txBody>
          <a:bodyPr wrap="square">
            <a:spAutoFit/>
          </a:bodyPr>
          <a:lstStyle/>
          <a:p>
            <a:r>
              <a:rPr lang="vi-VN" sz="3200" b="1" dirty="0">
                <a:latin typeface="Times New Roman" pitchFamily="18" charset="0"/>
                <a:cs typeface="Times New Roman" pitchFamily="18" charset="0"/>
              </a:rPr>
              <a:t>Bước 2:Áp dụng định luật phản xạ ánh sáng, vẽ chùm tia sáng phản xạ được giới hạn bởi các tia sáng phản xạ I</a:t>
            </a:r>
            <a:r>
              <a:rPr lang="vi-VN" sz="3200" b="1" baseline="-25000" dirty="0">
                <a:latin typeface="Times New Roman" pitchFamily="18" charset="0"/>
                <a:cs typeface="Times New Roman" pitchFamily="18" charset="0"/>
              </a:rPr>
              <a:t>1</a:t>
            </a:r>
            <a:r>
              <a:rPr lang="vi-VN" sz="3200" b="1" dirty="0">
                <a:latin typeface="Times New Roman" pitchFamily="18" charset="0"/>
                <a:cs typeface="Times New Roman" pitchFamily="18" charset="0"/>
              </a:rPr>
              <a:t>R</a:t>
            </a:r>
            <a:r>
              <a:rPr lang="vi-VN" sz="3200" b="1" baseline="-25000" dirty="0">
                <a:latin typeface="Times New Roman" pitchFamily="18" charset="0"/>
                <a:cs typeface="Times New Roman" pitchFamily="18" charset="0"/>
              </a:rPr>
              <a:t>1</a:t>
            </a:r>
            <a:r>
              <a:rPr lang="vi-VN" sz="3200" b="1" dirty="0">
                <a:latin typeface="Times New Roman" pitchFamily="18" charset="0"/>
                <a:cs typeface="Times New Roman" pitchFamily="18" charset="0"/>
              </a:rPr>
              <a:t> và I</a:t>
            </a:r>
            <a:r>
              <a:rPr lang="vi-VN" sz="3200" b="1" baseline="-25000" dirty="0">
                <a:latin typeface="Times New Roman" pitchFamily="18" charset="0"/>
                <a:cs typeface="Times New Roman" pitchFamily="18" charset="0"/>
              </a:rPr>
              <a:t>2</a:t>
            </a:r>
            <a:r>
              <a:rPr lang="vi-VN" sz="3200" b="1" dirty="0">
                <a:latin typeface="Times New Roman" pitchFamily="18" charset="0"/>
                <a:cs typeface="Times New Roman" pitchFamily="18" charset="0"/>
              </a:rPr>
              <a:t>R</a:t>
            </a:r>
            <a:r>
              <a:rPr lang="vi-VN" sz="3200" b="1" baseline="-25000" dirty="0">
                <a:latin typeface="Times New Roman" pitchFamily="18" charset="0"/>
                <a:cs typeface="Times New Roman" pitchFamily="18" charset="0"/>
              </a:rPr>
              <a:t>2</a:t>
            </a:r>
            <a:r>
              <a:rPr lang="vi-VN" sz="3200" b="1" dirty="0">
                <a:latin typeface="Times New Roman" pitchFamily="18" charset="0"/>
                <a:cs typeface="Times New Roman" pitchFamily="18" charset="0"/>
              </a:rPr>
              <a:t> tương ứng.</a:t>
            </a:r>
          </a:p>
        </p:txBody>
      </p:sp>
      <p:sp>
        <p:nvSpPr>
          <p:cNvPr id="9" name="Rectangle 8"/>
          <p:cNvSpPr/>
          <p:nvPr/>
        </p:nvSpPr>
        <p:spPr>
          <a:xfrm>
            <a:off x="0" y="3657600"/>
            <a:ext cx="5257800" cy="3046988"/>
          </a:xfrm>
          <a:prstGeom prst="rect">
            <a:avLst/>
          </a:prstGeom>
        </p:spPr>
        <p:txBody>
          <a:bodyPr wrap="square">
            <a:spAutoFit/>
          </a:bodyPr>
          <a:lstStyle/>
          <a:p>
            <a:r>
              <a:rPr lang="vi-VN" sz="3200" b="1" dirty="0">
                <a:solidFill>
                  <a:srgbClr val="002060"/>
                </a:solidFill>
                <a:latin typeface="Times New Roman" pitchFamily="18" charset="0"/>
                <a:cs typeface="Times New Roman" pitchFamily="18" charset="0"/>
              </a:rPr>
              <a:t>Bước 3:Tìm giao điểm S' của chùm tia phản xạ bằng cách kéo dài các tia sáng phản xạ (biểu diễn bằng nét đứt). Các đường này cắt nhau tại S'. S' là ảnh ảo của S.</a:t>
            </a:r>
          </a:p>
        </p:txBody>
      </p:sp>
      <p:pic>
        <p:nvPicPr>
          <p:cNvPr id="8194" name="Picture 2" descr="https://hoc24.vn/source/KHTN%207-%20Quy%C3%AAn/Ch%C6%B0%C6%A1ng%20V/a%CC%89nh%20s.png"/>
          <p:cNvPicPr>
            <a:picLocks noChangeAspect="1" noChangeArrowheads="1"/>
          </p:cNvPicPr>
          <p:nvPr/>
        </p:nvPicPr>
        <p:blipFill>
          <a:blip r:embed="rId2" cstate="print"/>
          <a:srcRect/>
          <a:stretch>
            <a:fillRect/>
          </a:stretch>
        </p:blipFill>
        <p:spPr bwMode="auto">
          <a:xfrm>
            <a:off x="5029200" y="3276600"/>
            <a:ext cx="41148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8194"/>
                                        </p:tgtEl>
                                        <p:attrNameLst>
                                          <p:attrName>style.visibility</p:attrName>
                                        </p:attrNameLst>
                                      </p:cBhvr>
                                      <p:to>
                                        <p:strVal val="visible"/>
                                      </p:to>
                                    </p:set>
                                    <p:animEffect transition="in" filter="barn(inHorizontal)">
                                      <p:cBhvr>
                                        <p:cTn id="3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r>
              <a:rPr lang="en-US" sz="3200" b="1" dirty="0">
                <a:solidFill>
                  <a:srgbClr val="002060"/>
                </a:solidFill>
                <a:latin typeface="Times New Roman" pitchFamily="18" charset="0"/>
                <a:cs typeface="Times New Roman" pitchFamily="18" charset="0"/>
              </a:rPr>
              <a:t>1. </a:t>
            </a:r>
            <a:r>
              <a:rPr lang="en-US" sz="3200" b="1" dirty="0" err="1">
                <a:solidFill>
                  <a:srgbClr val="002060"/>
                </a:solidFill>
                <a:latin typeface="Times New Roman" pitchFamily="18" charset="0"/>
                <a:cs typeface="Times New Roman" pitchFamily="18" charset="0"/>
              </a:rPr>
              <a:t>Giải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thích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tại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sao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chỉ</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nhìn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thầy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ảnh</a:t>
            </a:r>
            <a:r>
              <a:rPr lang="en-US" sz="3200" b="1" dirty="0">
                <a:solidFill>
                  <a:srgbClr val="002060"/>
                </a:solidFill>
                <a:latin typeface="Times New Roman" pitchFamily="18" charset="0"/>
                <a:cs typeface="Times New Roman" pitchFamily="18" charset="0"/>
              </a:rPr>
              <a:t> S' </a:t>
            </a:r>
            <a:r>
              <a:rPr lang="en-US" sz="3200" b="1" dirty="0" err="1">
                <a:solidFill>
                  <a:srgbClr val="002060"/>
                </a:solidFill>
                <a:latin typeface="Times New Roman" pitchFamily="18" charset="0"/>
                <a:cs typeface="Times New Roman" pitchFamily="18" charset="0"/>
              </a:rPr>
              <a:t>mà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được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ảnh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này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màn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chắn</a:t>
            </a:r>
            <a:endParaRPr lang="en-US" sz="3200" b="1" dirty="0">
              <a:solidFill>
                <a:srgbClr val="002060"/>
              </a:solidFill>
              <a:latin typeface="Times New Roman" pitchFamily="18" charset="0"/>
              <a:cs typeface="Times New Roman" pitchFamily="18" charset="0"/>
            </a:endParaRPr>
          </a:p>
        </p:txBody>
      </p:sp>
      <p:sp>
        <p:nvSpPr>
          <p:cNvPr id="4" name="Rectangle 3"/>
          <p:cNvSpPr/>
          <p:nvPr/>
        </p:nvSpPr>
        <p:spPr>
          <a:xfrm>
            <a:off x="0" y="1066800"/>
            <a:ext cx="9144000" cy="1077218"/>
          </a:xfrm>
          <a:prstGeom prst="rect">
            <a:avLst/>
          </a:prstGeom>
        </p:spPr>
        <p:txBody>
          <a:bodyPr wrap="square">
            <a:spAutoFit/>
          </a:bodyPr>
          <a:lstStyle/>
          <a:p>
            <a:r>
              <a:rPr lang="vi-VN" sz="3200" b="1" dirty="0">
                <a:latin typeface="Times New Roman" pitchFamily="18" charset="0"/>
                <a:cs typeface="Times New Roman" pitchFamily="18" charset="0"/>
              </a:rPr>
              <a:t>Ta chỉ nhìn thấy ảnh S’ mà không thể thu được ảnh này trên màn chắn vì S’ là ảnh ảo.</a:t>
            </a:r>
            <a:endParaRPr lang="en-US" sz="3200" b="1" dirty="0">
              <a:latin typeface="Times New Roman" pitchFamily="18" charset="0"/>
              <a:cs typeface="Times New Roman" pitchFamily="18" charset="0"/>
            </a:endParaRPr>
          </a:p>
        </p:txBody>
      </p:sp>
      <p:sp>
        <p:nvSpPr>
          <p:cNvPr id="5" name="Rectangle 4"/>
          <p:cNvSpPr/>
          <p:nvPr/>
        </p:nvSpPr>
        <p:spPr>
          <a:xfrm>
            <a:off x="0" y="2057400"/>
            <a:ext cx="9144000" cy="1077218"/>
          </a:xfrm>
          <a:prstGeom prst="rect">
            <a:avLst/>
          </a:prstGeom>
        </p:spPr>
        <p:txBody>
          <a:bodyPr wrap="square">
            <a:spAutoFit/>
          </a:bodyPr>
          <a:lstStyle/>
          <a:p>
            <a:r>
              <a:rPr lang="en-US" sz="3200" b="1" dirty="0">
                <a:solidFill>
                  <a:srgbClr val="C00000"/>
                </a:solidFill>
                <a:latin typeface="Times New Roman" pitchFamily="18" charset="0"/>
                <a:cs typeface="Times New Roman" pitchFamily="18" charset="0"/>
              </a:rPr>
              <a:t>2. </a:t>
            </a:r>
            <a:r>
              <a:rPr lang="en-US" sz="3200" b="1" dirty="0" err="1">
                <a:solidFill>
                  <a:srgbClr val="C00000"/>
                </a:solidFill>
                <a:latin typeface="Times New Roman" pitchFamily="18" charset="0"/>
                <a:cs typeface="Times New Roman" pitchFamily="18" charset="0"/>
              </a:rPr>
              <a:t>Hãy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tìm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cách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vẽ</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hình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biểu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diễn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ảnh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của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một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vật</a:t>
            </a:r>
            <a:r>
              <a:rPr lang="en-US" sz="3200" b="1" dirty="0">
                <a:solidFill>
                  <a:srgbClr val="C00000"/>
                </a:solidFill>
                <a:latin typeface="Times New Roman" pitchFamily="18" charset="0"/>
                <a:cs typeface="Times New Roman" pitchFamily="18" charset="0"/>
              </a:rPr>
              <a:t> qua </a:t>
            </a:r>
            <a:r>
              <a:rPr lang="en-US" sz="3200" b="1" dirty="0" err="1">
                <a:solidFill>
                  <a:srgbClr val="C00000"/>
                </a:solidFill>
                <a:latin typeface="Times New Roman" pitchFamily="18" charset="0"/>
                <a:cs typeface="Times New Roman" pitchFamily="18" charset="0"/>
              </a:rPr>
              <a:t>gương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phẳng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mà</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không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cần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vẽ</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tia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sáng</a:t>
            </a:r>
            <a:endParaRPr lang="en-US" sz="3200" b="1" dirty="0">
              <a:solidFill>
                <a:srgbClr val="C00000"/>
              </a:solidFill>
              <a:latin typeface="Times New Roman" pitchFamily="18" charset="0"/>
              <a:cs typeface="Times New Roman" pitchFamily="18" charset="0"/>
            </a:endParaRPr>
          </a:p>
        </p:txBody>
      </p:sp>
      <p:pic>
        <p:nvPicPr>
          <p:cNvPr id="7170" name="Picture 2" descr="Hãy tìm cách vẽ hình biểu diễn ảnh của một vật qua gương phẳng mà không cần vẽ tia sáng (ảnh 11)"/>
          <p:cNvPicPr>
            <a:picLocks noChangeAspect="1" noChangeArrowheads="1"/>
          </p:cNvPicPr>
          <p:nvPr/>
        </p:nvPicPr>
        <p:blipFill>
          <a:blip r:embed="rId2"/>
          <a:srcRect/>
          <a:stretch>
            <a:fillRect/>
          </a:stretch>
        </p:blipFill>
        <p:spPr bwMode="auto">
          <a:xfrm>
            <a:off x="1066800" y="3200400"/>
            <a:ext cx="6858000" cy="1562101"/>
          </a:xfrm>
          <a:prstGeom prst="rect">
            <a:avLst/>
          </a:prstGeom>
          <a:noFill/>
        </p:spPr>
      </p:pic>
      <p:sp>
        <p:nvSpPr>
          <p:cNvPr id="7" name="Rectangle 6"/>
          <p:cNvSpPr/>
          <p:nvPr/>
        </p:nvSpPr>
        <p:spPr>
          <a:xfrm>
            <a:off x="0" y="4795897"/>
            <a:ext cx="9144000" cy="2062103"/>
          </a:xfrm>
          <a:prstGeom prst="rect">
            <a:avLst/>
          </a:prstGeom>
        </p:spPr>
        <p:txBody>
          <a:bodyPr wrap="square">
            <a:spAutoFit/>
          </a:bodyPr>
          <a:lstStyle/>
          <a:p>
            <a:r>
              <a:rPr lang="vi-VN" sz="3200" b="1" dirty="0">
                <a:latin typeface="Times New Roman" pitchFamily="18" charset="0"/>
                <a:cs typeface="Times New Roman" pitchFamily="18" charset="0"/>
              </a:rPr>
              <a:t>Vì khoảng cách từ ảnh tới gương phẳng bằng khoảng cách từ vật tới gương phẳng nên ta có thể biểu diễn ảnh của một điểm S bằng cách lấy S’ đối xứng với S qua gương phẳng.</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4)">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heel(4)">
                                      <p:cBhvr>
                                        <p:cTn id="23" dur="2000"/>
                                        <p:tgtEl>
                                          <p:spTgt spid="717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kground lấp lánh đẹp"/>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Rectangle 3"/>
          <p:cNvSpPr/>
          <p:nvPr/>
        </p:nvSpPr>
        <p:spPr>
          <a:xfrm>
            <a:off x="0" y="0"/>
            <a:ext cx="8483413" cy="646331"/>
          </a:xfrm>
          <a:prstGeom prst="rect">
            <a:avLst/>
          </a:prstGeom>
        </p:spPr>
        <p:txBody>
          <a:bodyPr wrap="none">
            <a:spAutoFit/>
          </a:bodyPr>
          <a:lstStyle/>
          <a:p>
            <a:pPr lvl="0" fontAlgn="base">
              <a:spcBef>
                <a:spcPct val="0"/>
              </a:spcBef>
              <a:spcAft>
                <a:spcPct val="0"/>
              </a:spcAft>
            </a:pPr>
            <a:r>
              <a:rPr lang="en-US" sz="3600" b="1" dirty="0">
                <a:solidFill>
                  <a:srgbClr val="C00000"/>
                </a:solidFill>
                <a:latin typeface="Times New Roman" pitchFamily="18" charset="0"/>
                <a:ea typeface="Times New Roman" pitchFamily="18" charset="0"/>
                <a:cs typeface="Times New Roman" pitchFamily="18" charset="0"/>
              </a:rPr>
              <a:t>2.Dựng </a:t>
            </a:r>
            <a:r>
              <a:rPr lang="en-US" sz="3600" b="1" dirty="0" err="1">
                <a:solidFill>
                  <a:srgbClr val="C00000"/>
                </a:solidFill>
                <a:latin typeface="Times New Roman" pitchFamily="18" charset="0"/>
                <a:ea typeface="Times New Roman" pitchFamily="18" charset="0"/>
                <a:cs typeface="Times New Roman" pitchFamily="18" charset="0"/>
              </a:rPr>
              <a:t>ảnh</a:t>
            </a:r>
            <a:r>
              <a:rPr lang="en-US" sz="3600" b="1" dirty="0">
                <a:solidFill>
                  <a:srgbClr val="C00000"/>
                </a:solidFill>
                <a:latin typeface="Times New Roman" pitchFamily="18" charset="0"/>
                <a:ea typeface="Times New Roman" pitchFamily="18" charset="0"/>
                <a:cs typeface="Times New Roman" pitchFamily="18" charset="0"/>
              </a:rPr>
              <a:t> </a:t>
            </a:r>
            <a:r>
              <a:rPr lang="en-US" sz="3600" b="1" dirty="0" err="1">
                <a:solidFill>
                  <a:srgbClr val="C00000"/>
                </a:solidFill>
                <a:latin typeface="Times New Roman" pitchFamily="18" charset="0"/>
                <a:ea typeface="Times New Roman" pitchFamily="18" charset="0"/>
                <a:cs typeface="Times New Roman" pitchFamily="18" charset="0"/>
              </a:rPr>
              <a:t>của</a:t>
            </a:r>
            <a:r>
              <a:rPr lang="en-US" sz="3600" b="1" dirty="0">
                <a:solidFill>
                  <a:srgbClr val="C00000"/>
                </a:solidFill>
                <a:latin typeface="Times New Roman" pitchFamily="18" charset="0"/>
                <a:ea typeface="Times New Roman" pitchFamily="18" charset="0"/>
                <a:cs typeface="Times New Roman" pitchFamily="18" charset="0"/>
              </a:rPr>
              <a:t> </a:t>
            </a:r>
            <a:r>
              <a:rPr lang="en-US" sz="3600" b="1" dirty="0" err="1">
                <a:solidFill>
                  <a:srgbClr val="C00000"/>
                </a:solidFill>
                <a:latin typeface="Times New Roman" pitchFamily="18" charset="0"/>
                <a:ea typeface="Times New Roman" pitchFamily="18" charset="0"/>
                <a:cs typeface="Times New Roman" pitchFamily="18" charset="0"/>
              </a:rPr>
              <a:t>một</a:t>
            </a:r>
            <a:r>
              <a:rPr lang="en-US" sz="3600" b="1" dirty="0">
                <a:solidFill>
                  <a:srgbClr val="C00000"/>
                </a:solidFill>
                <a:latin typeface="Times New Roman" pitchFamily="18" charset="0"/>
                <a:ea typeface="Times New Roman" pitchFamily="18" charset="0"/>
                <a:cs typeface="Times New Roman" pitchFamily="18" charset="0"/>
              </a:rPr>
              <a:t> </a:t>
            </a:r>
            <a:r>
              <a:rPr lang="en-US" sz="3600" b="1" dirty="0" err="1">
                <a:solidFill>
                  <a:srgbClr val="C00000"/>
                </a:solidFill>
                <a:latin typeface="Times New Roman" pitchFamily="18" charset="0"/>
                <a:ea typeface="Times New Roman" pitchFamily="18" charset="0"/>
                <a:cs typeface="Times New Roman" pitchFamily="18" charset="0"/>
              </a:rPr>
              <a:t>vật</a:t>
            </a:r>
            <a:r>
              <a:rPr lang="en-US" sz="3600" b="1" dirty="0">
                <a:solidFill>
                  <a:srgbClr val="C00000"/>
                </a:solidFill>
                <a:latin typeface="Times New Roman" pitchFamily="18" charset="0"/>
                <a:ea typeface="Times New Roman" pitchFamily="18" charset="0"/>
                <a:cs typeface="Times New Roman" pitchFamily="18" charset="0"/>
              </a:rPr>
              <a:t> qua </a:t>
            </a:r>
            <a:r>
              <a:rPr lang="en-US" sz="3600" b="1" dirty="0" err="1">
                <a:solidFill>
                  <a:srgbClr val="C00000"/>
                </a:solidFill>
                <a:latin typeface="Times New Roman" pitchFamily="18" charset="0"/>
                <a:ea typeface="Times New Roman" pitchFamily="18" charset="0"/>
                <a:cs typeface="Times New Roman" pitchFamily="18" charset="0"/>
              </a:rPr>
              <a:t>gương</a:t>
            </a:r>
            <a:r>
              <a:rPr lang="en-US" sz="3600" b="1" dirty="0">
                <a:solidFill>
                  <a:srgbClr val="C00000"/>
                </a:solidFill>
                <a:latin typeface="Times New Roman" pitchFamily="18" charset="0"/>
                <a:ea typeface="Times New Roman" pitchFamily="18" charset="0"/>
                <a:cs typeface="Times New Roman" pitchFamily="18" charset="0"/>
              </a:rPr>
              <a:t> </a:t>
            </a:r>
            <a:r>
              <a:rPr lang="en-US" sz="3600" b="1" dirty="0" err="1">
                <a:solidFill>
                  <a:srgbClr val="C00000"/>
                </a:solidFill>
                <a:latin typeface="Times New Roman" pitchFamily="18" charset="0"/>
                <a:ea typeface="Times New Roman" pitchFamily="18" charset="0"/>
                <a:cs typeface="Times New Roman" pitchFamily="18" charset="0"/>
              </a:rPr>
              <a:t>phẳng</a:t>
            </a:r>
            <a:endParaRPr lang="en-US" sz="3600" b="1" dirty="0">
              <a:solidFill>
                <a:srgbClr val="C00000"/>
              </a:solidFill>
              <a:latin typeface="Times New Roman" pitchFamily="18" charset="0"/>
              <a:ea typeface="Times New Roman" pitchFamily="18" charset="0"/>
              <a:cs typeface="Times New Roman" pitchFamily="18" charset="0"/>
            </a:endParaRPr>
          </a:p>
        </p:txBody>
      </p:sp>
      <p:sp>
        <p:nvSpPr>
          <p:cNvPr id="5" name="Rectangle 4"/>
          <p:cNvSpPr/>
          <p:nvPr/>
        </p:nvSpPr>
        <p:spPr>
          <a:xfrm>
            <a:off x="0" y="533400"/>
            <a:ext cx="9144000" cy="2123658"/>
          </a:xfrm>
          <a:prstGeom prst="rect">
            <a:avLst/>
          </a:prstGeom>
        </p:spPr>
        <p:txBody>
          <a:bodyPr wrap="square">
            <a:spAutoFit/>
          </a:bodyPr>
          <a:lstStyle/>
          <a:p>
            <a:r>
              <a:rPr lang="vi-VN" sz="3200" b="1" dirty="0">
                <a:latin typeface="Times New Roman" pitchFamily="18" charset="0"/>
                <a:cs typeface="Times New Roman" pitchFamily="18" charset="0"/>
              </a:rPr>
              <a:t>Dựa vào tính chất đối xứng của ảnh và vật qua gương phẳng, hãy dựng ảnh của vật AB qua gương phẳng (Hình 17.4)</a:t>
            </a:r>
          </a:p>
          <a:p>
            <a:br>
              <a:rPr lang="vi-VN" dirty="0"/>
            </a:br>
            <a:endParaRPr lang="en-US" dirty="0"/>
          </a:p>
        </p:txBody>
      </p:sp>
      <p:pic>
        <p:nvPicPr>
          <p:cNvPr id="6149" name="Picture 5" descr="https://hoc24.vn/source/KHTN%207-%20Quy%C3%AAn/Ch%C6%B0%C6%A1ng%20V/A%CC%89nh%20ab.png"/>
          <p:cNvPicPr>
            <a:picLocks noChangeAspect="1" noChangeArrowheads="1"/>
          </p:cNvPicPr>
          <p:nvPr/>
        </p:nvPicPr>
        <p:blipFill>
          <a:blip r:embed="rId4" cstate="print"/>
          <a:srcRect/>
          <a:stretch>
            <a:fillRect/>
          </a:stretch>
        </p:blipFill>
        <p:spPr bwMode="auto">
          <a:xfrm>
            <a:off x="1981200" y="1676400"/>
            <a:ext cx="5867400" cy="2178167"/>
          </a:xfrm>
          <a:prstGeom prst="rect">
            <a:avLst/>
          </a:prstGeom>
          <a:noFill/>
        </p:spPr>
      </p:pic>
      <p:sp>
        <p:nvSpPr>
          <p:cNvPr id="6" name="Rectangle 5"/>
          <p:cNvSpPr/>
          <p:nvPr/>
        </p:nvSpPr>
        <p:spPr>
          <a:xfrm>
            <a:off x="0" y="3810000"/>
            <a:ext cx="6280309" cy="584775"/>
          </a:xfrm>
          <a:prstGeom prst="rect">
            <a:avLst/>
          </a:prstGeom>
        </p:spPr>
        <p:txBody>
          <a:bodyPr wrap="none">
            <a:spAutoFit/>
          </a:bodyPr>
          <a:lstStyle/>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Lấy</a:t>
            </a:r>
            <a:r>
              <a:rPr lang="en-US" sz="3200" b="1" dirty="0">
                <a:latin typeface="Times New Roman" pitchFamily="18" charset="0"/>
                <a:cs typeface="Times New Roman" pitchFamily="18" charset="0"/>
              </a:rPr>
              <a:t> A’ </a:t>
            </a:r>
            <a:r>
              <a:rPr lang="en-US" sz="3200" b="1" dirty="0" err="1">
                <a:latin typeface="Times New Roman" pitchFamily="18" charset="0"/>
                <a:cs typeface="Times New Roman" pitchFamily="18" charset="0"/>
              </a:rPr>
              <a:t>đối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 qua </a:t>
            </a:r>
            <a:r>
              <a:rPr lang="en-US" sz="3200" b="1" dirty="0" err="1">
                <a:latin typeface="Times New Roman" pitchFamily="18" charset="0"/>
                <a:cs typeface="Times New Roman" pitchFamily="18" charset="0"/>
              </a:rPr>
              <a:t>gương</a:t>
            </a:r>
            <a:r>
              <a:rPr lang="en-US" sz="3200" b="1" dirty="0">
                <a:latin typeface="Times New Roman" pitchFamily="18" charset="0"/>
                <a:cs typeface="Times New Roman" pitchFamily="18" charset="0"/>
              </a:rPr>
              <a:t>.</a:t>
            </a:r>
          </a:p>
        </p:txBody>
      </p:sp>
      <p:sp>
        <p:nvSpPr>
          <p:cNvPr id="7" name="Rectangle 6"/>
          <p:cNvSpPr/>
          <p:nvPr/>
        </p:nvSpPr>
        <p:spPr>
          <a:xfrm>
            <a:off x="0" y="4267200"/>
            <a:ext cx="6436377" cy="584775"/>
          </a:xfrm>
          <a:prstGeom prst="rect">
            <a:avLst/>
          </a:prstGeom>
        </p:spPr>
        <p:txBody>
          <a:bodyPr wrap="none">
            <a:spAutoFit/>
          </a:bodyPr>
          <a:lstStyle/>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Lấy</a:t>
            </a:r>
            <a:r>
              <a:rPr lang="en-US" sz="3200" b="1" dirty="0">
                <a:latin typeface="Times New Roman" pitchFamily="18" charset="0"/>
                <a:cs typeface="Times New Roman" pitchFamily="18" charset="0"/>
              </a:rPr>
              <a:t> B’ </a:t>
            </a:r>
            <a:r>
              <a:rPr lang="en-US" sz="3200" b="1" dirty="0" err="1">
                <a:latin typeface="Times New Roman" pitchFamily="18" charset="0"/>
                <a:cs typeface="Times New Roman" pitchFamily="18" charset="0"/>
              </a:rPr>
              <a:t>đối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B qua </a:t>
            </a:r>
            <a:r>
              <a:rPr lang="en-US" sz="3200" b="1" dirty="0" err="1">
                <a:latin typeface="Times New Roman" pitchFamily="18" charset="0"/>
                <a:cs typeface="Times New Roman" pitchFamily="18" charset="0"/>
              </a:rPr>
              <a:t>gương</a:t>
            </a:r>
            <a:r>
              <a:rPr lang="en-US" sz="3200" b="1" dirty="0">
                <a:latin typeface="Times New Roman" pitchFamily="18" charset="0"/>
                <a:cs typeface="Times New Roman" pitchFamily="18" charset="0"/>
              </a:rPr>
              <a:t>. </a:t>
            </a:r>
          </a:p>
        </p:txBody>
      </p:sp>
      <p:sp>
        <p:nvSpPr>
          <p:cNvPr id="7169" name="Rectangle 1"/>
          <p:cNvSpPr>
            <a:spLocks noChangeArrowheads="1"/>
          </p:cNvSpPr>
          <p:nvPr/>
        </p:nvSpPr>
        <p:spPr bwMode="auto">
          <a:xfrm>
            <a:off x="0" y="47244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a:ln>
                  <a:noFill/>
                </a:ln>
                <a:solidFill>
                  <a:schemeClr val="tx1"/>
                </a:solidFill>
                <a:effectLst/>
                <a:latin typeface="+mj-lt"/>
                <a:ea typeface="Times New Roman" pitchFamily="18" charset="0"/>
                <a:cs typeface="Arial" pitchFamily="34" charset="0"/>
              </a:rPr>
              <a:t>- Nối A’ với B’ ta được ảnh A’B’ của vật AB qua gương phẳng.</a:t>
            </a:r>
            <a:endParaRPr kumimoji="0" lang="vi-VN" sz="3200" b="1" i="0" u="none" strike="noStrike" cap="none" normalizeH="0" baseline="0" dirty="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6149"/>
                                        </p:tgtEl>
                                        <p:attrNameLst>
                                          <p:attrName>style.visibility</p:attrName>
                                        </p:attrNameLst>
                                      </p:cBhvr>
                                      <p:to>
                                        <p:strVal val="visible"/>
                                      </p:to>
                                    </p:set>
                                    <p:animEffect transition="in" filter="barn(inHorizontal)">
                                      <p:cBhvr>
                                        <p:cTn id="18" dur="500"/>
                                        <p:tgtEl>
                                          <p:spTgt spid="6149"/>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plus(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4)">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169"/>
                                        </p:tgtEl>
                                        <p:attrNameLst>
                                          <p:attrName>style.visibility</p:attrName>
                                        </p:attrNameLst>
                                      </p:cBhvr>
                                      <p:to>
                                        <p:strVal val="visible"/>
                                      </p:to>
                                    </p:set>
                                    <p:animEffect transition="in" filter="wipe(down)">
                                      <p:cBhvr>
                                        <p:cTn id="33"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1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E0F7D-E19A-639B-CC3E-ECEB8B414F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E813C10-C7D0-6A4F-6130-1C5A678D49BC}"/>
              </a:ext>
            </a:extLst>
          </p:cNvPr>
          <p:cNvSpPr txBox="1"/>
          <p:nvPr/>
        </p:nvSpPr>
        <p:spPr>
          <a:xfrm>
            <a:off x="685800" y="457200"/>
            <a:ext cx="8153400" cy="1815882"/>
          </a:xfrm>
          <a:prstGeom prst="rect">
            <a:avLst/>
          </a:prstGeom>
          <a:noFill/>
        </p:spPr>
        <p:txBody>
          <a:bodyPr wrap="square">
            <a:spAutoFit/>
          </a:bodyPr>
          <a:lstStyle/>
          <a:p>
            <a:pPr algn="just" fontAlgn="base"/>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21BCFAE-B80C-A5F5-0D85-06A6A31B625D}"/>
              </a:ext>
            </a:extLst>
          </p:cNvPr>
          <p:cNvPicPr>
            <a:picLocks noChangeAspect="1"/>
          </p:cNvPicPr>
          <p:nvPr/>
        </p:nvPicPr>
        <p:blipFill>
          <a:blip r:embed="rId3"/>
          <a:stretch>
            <a:fillRect/>
          </a:stretch>
        </p:blipFill>
        <p:spPr>
          <a:xfrm>
            <a:off x="1710232" y="2133600"/>
            <a:ext cx="4404361" cy="1981200"/>
          </a:xfrm>
          <a:prstGeom prst="rect">
            <a:avLst/>
          </a:prstGeom>
        </p:spPr>
      </p:pic>
    </p:spTree>
    <p:extLst>
      <p:ext uri="{BB962C8B-B14F-4D97-AF65-F5344CB8AC3E}">
        <p14:creationId xmlns:p14="http://schemas.microsoft.com/office/powerpoint/2010/main" val="2096308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83;p43"/>
          <p:cNvSpPr/>
          <p:nvPr/>
        </p:nvSpPr>
        <p:spPr>
          <a:xfrm>
            <a:off x="0" y="2133600"/>
            <a:ext cx="2667000" cy="1828800"/>
          </a:xfrm>
          <a:custGeom>
            <a:avLst/>
            <a:gdLst/>
            <a:ahLst/>
            <a:cxnLst/>
            <a:rect l="l" t="t" r="r" b="b"/>
            <a:pathLst>
              <a:path w="56425" h="56437" extrusionOk="0">
                <a:moveTo>
                  <a:pt x="28219" y="1"/>
                </a:moveTo>
                <a:cubicBezTo>
                  <a:pt x="12633" y="1"/>
                  <a:pt x="1" y="12633"/>
                  <a:pt x="1" y="28218"/>
                </a:cubicBezTo>
                <a:cubicBezTo>
                  <a:pt x="1" y="43804"/>
                  <a:pt x="12633" y="56436"/>
                  <a:pt x="28219" y="56436"/>
                </a:cubicBezTo>
                <a:cubicBezTo>
                  <a:pt x="43792" y="56436"/>
                  <a:pt x="56425" y="43804"/>
                  <a:pt x="56425" y="28218"/>
                </a:cubicBezTo>
                <a:cubicBezTo>
                  <a:pt x="56425" y="12633"/>
                  <a:pt x="43792" y="1"/>
                  <a:pt x="28219" y="1"/>
                </a:cubicBezTo>
                <a:close/>
              </a:path>
            </a:pathLst>
          </a:custGeom>
          <a:ln>
            <a:headEnd type="none" w="sm" len="sm"/>
            <a:tailEnd type="none" w="sm" len="sm"/>
          </a:ln>
        </p:spPr>
        <p:style>
          <a:lnRef idx="3">
            <a:schemeClr val="lt1"/>
          </a:lnRef>
          <a:fillRef idx="1">
            <a:schemeClr val="dk1"/>
          </a:fillRef>
          <a:effectRef idx="1">
            <a:schemeClr val="dk1"/>
          </a:effectRef>
          <a:fontRef idx="minor">
            <a:schemeClr val="lt1"/>
          </a:fontRef>
        </p:style>
        <p:txBody>
          <a:bodyPr spcFirstLastPara="1" wrap="square" lIns="91425" tIns="274300" rIns="91425" bIns="91425" anchor="ctr" anchorCtr="0">
            <a:noAutofit/>
          </a:bodyPr>
          <a:lstStyle/>
          <a:p>
            <a:pPr algn="ctr"/>
            <a:r>
              <a:rPr lang="vi-VN" sz="3600" b="1" dirty="0">
                <a:latin typeface="Times New Roman" pitchFamily="18" charset="0"/>
                <a:cs typeface="Times New Roman" pitchFamily="18" charset="0"/>
              </a:rPr>
              <a:t>GHI NHỚ</a:t>
            </a:r>
            <a:endParaRPr lang="en-US" sz="3600" dirty="0">
              <a:latin typeface="Times New Roman" pitchFamily="18" charset="0"/>
              <a:cs typeface="Times New Roman" pitchFamily="18" charset="0"/>
            </a:endParaRPr>
          </a:p>
        </p:txBody>
      </p:sp>
      <p:grpSp>
        <p:nvGrpSpPr>
          <p:cNvPr id="16" name="Google Shape;1322;p43"/>
          <p:cNvGrpSpPr/>
          <p:nvPr/>
        </p:nvGrpSpPr>
        <p:grpSpPr>
          <a:xfrm>
            <a:off x="2133599" y="1"/>
            <a:ext cx="7010401" cy="1600200"/>
            <a:chOff x="2835887" y="536626"/>
            <a:chExt cx="4403111" cy="1449287"/>
          </a:xfrm>
        </p:grpSpPr>
        <p:sp>
          <p:nvSpPr>
            <p:cNvPr id="19" name="Google Shape;1325;p43"/>
            <p:cNvSpPr/>
            <p:nvPr/>
          </p:nvSpPr>
          <p:spPr>
            <a:xfrm>
              <a:off x="2869538" y="1771888"/>
              <a:ext cx="213750" cy="214025"/>
            </a:xfrm>
            <a:custGeom>
              <a:avLst/>
              <a:gdLst/>
              <a:ahLst/>
              <a:cxnLst/>
              <a:rect l="l" t="t" r="r" b="b"/>
              <a:pathLst>
                <a:path w="8550" h="8561" extrusionOk="0">
                  <a:moveTo>
                    <a:pt x="4275" y="0"/>
                  </a:moveTo>
                  <a:cubicBezTo>
                    <a:pt x="1906" y="0"/>
                    <a:pt x="1" y="1917"/>
                    <a:pt x="1" y="4274"/>
                  </a:cubicBezTo>
                  <a:cubicBezTo>
                    <a:pt x="1" y="6644"/>
                    <a:pt x="1906" y="8561"/>
                    <a:pt x="4275" y="8561"/>
                  </a:cubicBezTo>
                  <a:cubicBezTo>
                    <a:pt x="6632" y="8561"/>
                    <a:pt x="8549" y="6644"/>
                    <a:pt x="8549" y="4274"/>
                  </a:cubicBezTo>
                  <a:cubicBezTo>
                    <a:pt x="8549" y="1917"/>
                    <a:pt x="6632" y="0"/>
                    <a:pt x="4275"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30;p43"/>
            <p:cNvSpPr/>
            <p:nvPr/>
          </p:nvSpPr>
          <p:spPr>
            <a:xfrm>
              <a:off x="2835887" y="536626"/>
              <a:ext cx="4403111" cy="1200150"/>
            </a:xfrm>
            <a:custGeom>
              <a:avLst/>
              <a:gdLst/>
              <a:ahLst/>
              <a:cxnLst/>
              <a:rect l="l" t="t" r="r" b="b"/>
              <a:pathLst>
                <a:path w="67176" h="21980" extrusionOk="0">
                  <a:moveTo>
                    <a:pt x="8799" y="1"/>
                  </a:moveTo>
                  <a:cubicBezTo>
                    <a:pt x="7942" y="1"/>
                    <a:pt x="7144" y="418"/>
                    <a:pt x="6644" y="1120"/>
                  </a:cubicBezTo>
                  <a:lnTo>
                    <a:pt x="608" y="9562"/>
                  </a:lnTo>
                  <a:cubicBezTo>
                    <a:pt x="1" y="10419"/>
                    <a:pt x="1" y="11562"/>
                    <a:pt x="608" y="12419"/>
                  </a:cubicBezTo>
                  <a:lnTo>
                    <a:pt x="6644" y="20861"/>
                  </a:lnTo>
                  <a:cubicBezTo>
                    <a:pt x="7144" y="21563"/>
                    <a:pt x="7942" y="21980"/>
                    <a:pt x="8799" y="21980"/>
                  </a:cubicBezTo>
                  <a:lnTo>
                    <a:pt x="56198" y="21980"/>
                  </a:lnTo>
                  <a:cubicBezTo>
                    <a:pt x="62258" y="21980"/>
                    <a:pt x="67176" y="17051"/>
                    <a:pt x="67176" y="10990"/>
                  </a:cubicBezTo>
                  <a:cubicBezTo>
                    <a:pt x="67176" y="4918"/>
                    <a:pt x="62258" y="1"/>
                    <a:pt x="56198"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182875" tIns="91425" rIns="182875" bIns="91425" anchor="ctr" anchorCtr="0">
              <a:noAutofit/>
            </a:bodyPr>
            <a:lstStyle/>
            <a:p>
              <a:pPr lvl="0" algn="ctr"/>
              <a:r>
                <a:rPr lang="vi-VN" sz="3200" dirty="0">
                  <a:latin typeface="Times New Roman" pitchFamily="18" charset="0"/>
                  <a:cs typeface="Times New Roman" pitchFamily="18" charset="0"/>
                </a:rPr>
                <a:t>Ảnh của vật qua gương phẳng là ảnh ảo, không hứng được trên màn chắn.</a:t>
              </a:r>
            </a:p>
          </p:txBody>
        </p:sp>
      </p:grpSp>
      <p:sp>
        <p:nvSpPr>
          <p:cNvPr id="36" name="Google Shape;1377;p43"/>
          <p:cNvSpPr/>
          <p:nvPr/>
        </p:nvSpPr>
        <p:spPr>
          <a:xfrm>
            <a:off x="2590799" y="1600200"/>
            <a:ext cx="6553201" cy="2667000"/>
          </a:xfrm>
          <a:custGeom>
            <a:avLst/>
            <a:gdLst/>
            <a:ahLst/>
            <a:cxnLst/>
            <a:rect l="l" t="t" r="r" b="b"/>
            <a:pathLst>
              <a:path w="67176" h="21968" extrusionOk="0">
                <a:moveTo>
                  <a:pt x="8799" y="0"/>
                </a:moveTo>
                <a:cubicBezTo>
                  <a:pt x="7942" y="0"/>
                  <a:pt x="7144" y="405"/>
                  <a:pt x="6644" y="1108"/>
                </a:cubicBezTo>
                <a:lnTo>
                  <a:pt x="608" y="9549"/>
                </a:lnTo>
                <a:cubicBezTo>
                  <a:pt x="1" y="10406"/>
                  <a:pt x="1" y="11549"/>
                  <a:pt x="608" y="12407"/>
                </a:cubicBezTo>
                <a:lnTo>
                  <a:pt x="6644" y="20848"/>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182875" tIns="91425" rIns="182875" bIns="91425" anchor="ctr" anchorCtr="0">
            <a:noAutofit/>
          </a:bodyPr>
          <a:lstStyle/>
          <a:p>
            <a:pPr lvl="0" algn="ctr"/>
            <a:r>
              <a:rPr lang="vi-VN" sz="3200" dirty="0">
                <a:solidFill>
                  <a:srgbClr val="C00000"/>
                </a:solidFill>
                <a:latin typeface="Times New Roman" pitchFamily="18" charset="0"/>
                <a:cs typeface="Times New Roman" pitchFamily="18" charset="0"/>
              </a:rPr>
              <a:t>Độ lớn của ảnh bằng độ lớn của vật, khoảng cách từ một điểm của vật đến gương phẳng bằng khoảng cách từ ảnh của điểm đó đến gương (ảnh và vật đối xứng nhau qua gương).</a:t>
            </a:r>
          </a:p>
        </p:txBody>
      </p:sp>
      <p:sp>
        <p:nvSpPr>
          <p:cNvPr id="38" name="Google Shape;1363;p43"/>
          <p:cNvSpPr/>
          <p:nvPr/>
        </p:nvSpPr>
        <p:spPr>
          <a:xfrm>
            <a:off x="228600" y="4724400"/>
            <a:ext cx="8915400" cy="1905000"/>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8"/>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182875" tIns="91425" rIns="182875" bIns="91425" anchor="ctr" anchorCtr="0">
            <a:noAutofit/>
          </a:bodyPr>
          <a:lstStyle/>
          <a:p>
            <a:r>
              <a:rPr lang="en-US" sz="3600" dirty="0">
                <a:latin typeface="Times New Roman" pitchFamily="18" charset="0"/>
                <a:cs typeface="Times New Roman" pitchFamily="18" charset="0"/>
              </a:rPr>
              <a:t> </a:t>
            </a:r>
            <a:r>
              <a:rPr lang="vi-VN" sz="3200" dirty="0">
                <a:latin typeface="Times New Roman" pitchFamily="18" charset="0"/>
                <a:cs typeface="Times New Roman" pitchFamily="18" charset="0"/>
              </a:rPr>
              <a:t>Hai cách dựng ảnh của vật qua gương phẳng:</a:t>
            </a:r>
          </a:p>
          <a:p>
            <a:r>
              <a:rPr lang="vi-VN" sz="3200" dirty="0">
                <a:latin typeface="Times New Roman" pitchFamily="18" charset="0"/>
                <a:cs typeface="Times New Roman" pitchFamily="18" charset="0"/>
              </a:rPr>
              <a:t>Cách 1: Dựa và định luật phản xạ ánh sáng</a:t>
            </a:r>
          </a:p>
          <a:p>
            <a:r>
              <a:rPr lang="vi-VN" sz="3200" dirty="0">
                <a:latin typeface="Times New Roman" pitchFamily="18" charset="0"/>
                <a:cs typeface="Times New Roman" pitchFamily="18" charset="0"/>
              </a:rPr>
              <a:t>Cách 2: Dựa vào tính chất của ảnh</a:t>
            </a:r>
          </a:p>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0" fill="hold"/>
                                        <p:tgtEl>
                                          <p:spTgt spid="16"/>
                                        </p:tgtEl>
                                        <p:attrNameLst>
                                          <p:attrName>ppt_x</p:attrName>
                                        </p:attrNameLst>
                                      </p:cBhvr>
                                      <p:tavLst>
                                        <p:tav tm="0">
                                          <p:val>
                                            <p:strVal val="#ppt_x"/>
                                          </p:val>
                                        </p:tav>
                                        <p:tav tm="100000">
                                          <p:val>
                                            <p:strVal val="#ppt_x"/>
                                          </p:val>
                                        </p:tav>
                                      </p:tavLst>
                                    </p:anim>
                                    <p:anim calcmode="lin" valueType="num">
                                      <p:cBhvr additive="base">
                                        <p:cTn id="13"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linds(horizont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heel(4)">
                                      <p:cBhvr>
                                        <p:cTn id="2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2" name="Google Shape;464;p24"/>
          <p:cNvGrpSpPr/>
          <p:nvPr/>
        </p:nvGrpSpPr>
        <p:grpSpPr>
          <a:xfrm>
            <a:off x="228600" y="4813701"/>
            <a:ext cx="8915400" cy="1328767"/>
            <a:chOff x="2476988" y="3610275"/>
            <a:chExt cx="3885477" cy="996575"/>
          </a:xfrm>
        </p:grpSpPr>
        <p:sp>
          <p:nvSpPr>
            <p:cNvPr id="465" name="Google Shape;465;p24"/>
            <p:cNvSpPr/>
            <p:nvPr/>
          </p:nvSpPr>
          <p:spPr>
            <a:xfrm>
              <a:off x="2477000" y="3610275"/>
              <a:ext cx="3885465" cy="736725"/>
            </a:xfrm>
            <a:custGeom>
              <a:avLst/>
              <a:gdLst/>
              <a:ahLst/>
              <a:cxnLst/>
              <a:rect l="l" t="t" r="r" b="b"/>
              <a:pathLst>
                <a:path w="140816" h="29469" extrusionOk="0">
                  <a:moveTo>
                    <a:pt x="8514" y="1"/>
                  </a:moveTo>
                  <a:lnTo>
                    <a:pt x="1" y="14729"/>
                  </a:lnTo>
                  <a:lnTo>
                    <a:pt x="8514" y="29468"/>
                  </a:lnTo>
                  <a:lnTo>
                    <a:pt x="132303" y="29468"/>
                  </a:lnTo>
                  <a:lnTo>
                    <a:pt x="140816" y="14729"/>
                  </a:lnTo>
                  <a:lnTo>
                    <a:pt x="132303" y="1"/>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2476988" y="3610275"/>
              <a:ext cx="882275" cy="996575"/>
            </a:xfrm>
            <a:custGeom>
              <a:avLst/>
              <a:gdLst/>
              <a:ahLst/>
              <a:cxnLst/>
              <a:rect l="l" t="t" r="r" b="b"/>
              <a:pathLst>
                <a:path w="35291" h="39863" extrusionOk="0">
                  <a:moveTo>
                    <a:pt x="0" y="1"/>
                  </a:moveTo>
                  <a:lnTo>
                    <a:pt x="0" y="29468"/>
                  </a:lnTo>
                  <a:lnTo>
                    <a:pt x="17645" y="39863"/>
                  </a:lnTo>
                  <a:lnTo>
                    <a:pt x="35291" y="29468"/>
                  </a:lnTo>
                  <a:lnTo>
                    <a:pt x="35291" y="1"/>
                  </a:lnTo>
                  <a:close/>
                </a:path>
              </a:pathLst>
            </a:custGeom>
            <a:solidFill>
              <a:srgbClr val="6D6DEC"/>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a:latin typeface="Times New Roman" pitchFamily="18" charset="0"/>
                  <a:ea typeface="Fira Sans Extra Condensed Medium"/>
                  <a:cs typeface="Times New Roman" pitchFamily="18" charset="0"/>
                  <a:sym typeface="Fira Sans Extra Condensed Medium"/>
                </a:rPr>
                <a:t>D</a:t>
              </a:r>
              <a:endParaRPr sz="2900" b="1">
                <a:latin typeface="Times New Roman" pitchFamily="18" charset="0"/>
                <a:ea typeface="Fira Sans Extra Condensed Medium"/>
                <a:cs typeface="Times New Roman" pitchFamily="18" charset="0"/>
                <a:sym typeface="Fira Sans Extra Condensed Medium"/>
              </a:endParaRPr>
            </a:p>
          </p:txBody>
        </p:sp>
        <p:sp>
          <p:nvSpPr>
            <p:cNvPr id="472" name="Google Shape;472;p24"/>
            <p:cNvSpPr/>
            <p:nvPr/>
          </p:nvSpPr>
          <p:spPr>
            <a:xfrm>
              <a:off x="3307218" y="3829049"/>
              <a:ext cx="2789573" cy="271200"/>
            </a:xfrm>
            <a:prstGeom prst="rect">
              <a:avLst/>
            </a:prstGeom>
            <a:noFill/>
            <a:ln>
              <a:noFill/>
            </a:ln>
          </p:spPr>
          <p:txBody>
            <a:bodyPr spcFirstLastPara="1" wrap="square" lIns="91425" tIns="91425" rIns="91425" bIns="91425" anchor="ctr" anchorCtr="0">
              <a:noAutofit/>
            </a:bodyPr>
            <a:lstStyle/>
            <a:p>
              <a:pPr lvl="0" algn="ctr">
                <a:buClr>
                  <a:srgbClr val="000000"/>
                </a:buClr>
                <a:buSzPts val="1100"/>
              </a:pPr>
              <a:r>
                <a:rPr lang="en-US" sz="3200" dirty="0" err="1">
                  <a:solidFill>
                    <a:schemeClr val="bg1"/>
                  </a:solidFill>
                  <a:latin typeface="Times New Roman" pitchFamily="18" charset="0"/>
                  <a:cs typeface="Times New Roman" pitchFamily="18" charset="0"/>
                </a:rPr>
                <a:t>Ảnh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ảo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ngược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chiều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lớn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vật</a:t>
              </a:r>
              <a:r>
                <a:rPr lang="en-US" sz="3200" dirty="0">
                  <a:solidFill>
                    <a:schemeClr val="bg1"/>
                  </a:solidFill>
                  <a:latin typeface="Times New Roman" pitchFamily="18" charset="0"/>
                  <a:cs typeface="Times New Roman" pitchFamily="18" charset="0"/>
                </a:rPr>
                <a:t> </a:t>
              </a:r>
              <a:endParaRPr sz="3200" b="1">
                <a:solidFill>
                  <a:schemeClr val="bg1"/>
                </a:solidFill>
                <a:latin typeface="Times New Roman" pitchFamily="18" charset="0"/>
                <a:cs typeface="Times New Roman" pitchFamily="18" charset="0"/>
              </a:endParaRPr>
            </a:p>
          </p:txBody>
        </p:sp>
      </p:grpSp>
      <p:grpSp>
        <p:nvGrpSpPr>
          <p:cNvPr id="3" name="Google Shape;473;p24"/>
          <p:cNvGrpSpPr/>
          <p:nvPr/>
        </p:nvGrpSpPr>
        <p:grpSpPr>
          <a:xfrm>
            <a:off x="228600" y="3766367"/>
            <a:ext cx="8915400" cy="1328767"/>
            <a:chOff x="2477000" y="2824775"/>
            <a:chExt cx="3885465" cy="996575"/>
          </a:xfrm>
        </p:grpSpPr>
        <p:sp>
          <p:nvSpPr>
            <p:cNvPr id="474" name="Google Shape;474;p24"/>
            <p:cNvSpPr/>
            <p:nvPr/>
          </p:nvSpPr>
          <p:spPr>
            <a:xfrm>
              <a:off x="2477000" y="2824775"/>
              <a:ext cx="3885465" cy="736700"/>
            </a:xfrm>
            <a:custGeom>
              <a:avLst/>
              <a:gdLst/>
              <a:ahLst/>
              <a:cxnLst/>
              <a:rect l="l" t="t" r="r" b="b"/>
              <a:pathLst>
                <a:path w="140816" h="29468" extrusionOk="0">
                  <a:moveTo>
                    <a:pt x="8514" y="0"/>
                  </a:moveTo>
                  <a:lnTo>
                    <a:pt x="1" y="14728"/>
                  </a:lnTo>
                  <a:lnTo>
                    <a:pt x="8514" y="29468"/>
                  </a:lnTo>
                  <a:lnTo>
                    <a:pt x="132303" y="29468"/>
                  </a:lnTo>
                  <a:lnTo>
                    <a:pt x="140816" y="14728"/>
                  </a:lnTo>
                  <a:lnTo>
                    <a:pt x="132303"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2477000" y="2824775"/>
              <a:ext cx="882250" cy="996575"/>
            </a:xfrm>
            <a:custGeom>
              <a:avLst/>
              <a:gdLst/>
              <a:ahLst/>
              <a:cxnLst/>
              <a:rect l="l" t="t" r="r" b="b"/>
              <a:pathLst>
                <a:path w="35290" h="39863" extrusionOk="0">
                  <a:moveTo>
                    <a:pt x="0" y="0"/>
                  </a:moveTo>
                  <a:lnTo>
                    <a:pt x="0" y="29468"/>
                  </a:lnTo>
                  <a:lnTo>
                    <a:pt x="17645" y="39862"/>
                  </a:lnTo>
                  <a:lnTo>
                    <a:pt x="35290" y="29468"/>
                  </a:lnTo>
                  <a:lnTo>
                    <a:pt x="35290" y="0"/>
                  </a:lnTo>
                  <a:close/>
                </a:path>
              </a:pathLst>
            </a:custGeom>
            <a:solidFill>
              <a:srgbClr val="FDD77C"/>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a:latin typeface="Times New Roman" pitchFamily="18" charset="0"/>
                  <a:ea typeface="Fira Sans Extra Condensed Medium"/>
                  <a:cs typeface="Times New Roman" pitchFamily="18" charset="0"/>
                  <a:sym typeface="Fira Sans Extra Condensed Medium"/>
                </a:rPr>
                <a:t>C</a:t>
              </a:r>
              <a:endParaRPr sz="2900" b="1">
                <a:latin typeface="Times New Roman" pitchFamily="18" charset="0"/>
                <a:ea typeface="Fira Sans Extra Condensed Medium"/>
                <a:cs typeface="Times New Roman" pitchFamily="18" charset="0"/>
                <a:sym typeface="Fira Sans Extra Condensed Medium"/>
              </a:endParaRPr>
            </a:p>
          </p:txBody>
        </p:sp>
        <p:sp>
          <p:nvSpPr>
            <p:cNvPr id="481" name="Google Shape;481;p24"/>
            <p:cNvSpPr txBox="1"/>
            <p:nvPr/>
          </p:nvSpPr>
          <p:spPr>
            <a:xfrm>
              <a:off x="3373646" y="3086100"/>
              <a:ext cx="2988819" cy="271200"/>
            </a:xfrm>
            <a:prstGeom prst="rect">
              <a:avLst/>
            </a:prstGeom>
            <a:noFill/>
            <a:ln>
              <a:noFill/>
            </a:ln>
          </p:spPr>
          <p:txBody>
            <a:bodyPr spcFirstLastPara="1" wrap="square" lIns="91425" tIns="91425" rIns="91425" bIns="91425" anchor="ctr" anchorCtr="0">
              <a:noAutofit/>
            </a:bodyPr>
            <a:lstStyle/>
            <a:p>
              <a:pPr lvl="0"/>
              <a:r>
                <a:rPr lang="en-US" sz="3200" dirty="0" err="1">
                  <a:solidFill>
                    <a:schemeClr val="bg1"/>
                  </a:solidFill>
                  <a:latin typeface="Times New Roman" pitchFamily="18" charset="0"/>
                  <a:cs typeface="Times New Roman" pitchFamily="18" charset="0"/>
                </a:rPr>
                <a:t>Ảnh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ảo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cùng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chiều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bằng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vật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đối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xứng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nhau</a:t>
              </a:r>
              <a:r>
                <a:rPr lang="en-US" sz="3200" dirty="0">
                  <a:solidFill>
                    <a:schemeClr val="bg1"/>
                  </a:solidFill>
                  <a:latin typeface="Times New Roman" pitchFamily="18" charset="0"/>
                  <a:cs typeface="Times New Roman" pitchFamily="18" charset="0"/>
                </a:rPr>
                <a:t> qua </a:t>
              </a:r>
              <a:r>
                <a:rPr lang="en-US" sz="3200" dirty="0" err="1">
                  <a:solidFill>
                    <a:schemeClr val="bg1"/>
                  </a:solidFill>
                  <a:latin typeface="Times New Roman" pitchFamily="18" charset="0"/>
                  <a:cs typeface="Times New Roman" pitchFamily="18" charset="0"/>
                </a:rPr>
                <a:t>gương</a:t>
              </a:r>
              <a:r>
                <a:rPr lang="en-US" sz="3200" dirty="0">
                  <a:solidFill>
                    <a:schemeClr val="bg1"/>
                  </a:solidFill>
                  <a:latin typeface="Times New Roman" pitchFamily="18" charset="0"/>
                  <a:cs typeface="Times New Roman" pitchFamily="18" charset="0"/>
                </a:rPr>
                <a:t> </a:t>
              </a:r>
              <a:endParaRPr sz="3200">
                <a:solidFill>
                  <a:schemeClr val="bg1"/>
                </a:solidFill>
                <a:latin typeface="Times New Roman" pitchFamily="18" charset="0"/>
                <a:ea typeface="Roboto"/>
                <a:cs typeface="Times New Roman" pitchFamily="18" charset="0"/>
                <a:sym typeface="Roboto"/>
              </a:endParaRPr>
            </a:p>
          </p:txBody>
        </p:sp>
      </p:grpSp>
      <p:grpSp>
        <p:nvGrpSpPr>
          <p:cNvPr id="4" name="Google Shape;483;p24"/>
          <p:cNvGrpSpPr/>
          <p:nvPr/>
        </p:nvGrpSpPr>
        <p:grpSpPr>
          <a:xfrm>
            <a:off x="228600" y="2705901"/>
            <a:ext cx="10058400" cy="1328767"/>
            <a:chOff x="2476988" y="2029425"/>
            <a:chExt cx="4433689" cy="996575"/>
          </a:xfrm>
        </p:grpSpPr>
        <p:sp>
          <p:nvSpPr>
            <p:cNvPr id="484" name="Google Shape;484;p24"/>
            <p:cNvSpPr/>
            <p:nvPr/>
          </p:nvSpPr>
          <p:spPr>
            <a:xfrm>
              <a:off x="2477000" y="2029425"/>
              <a:ext cx="3885465" cy="736725"/>
            </a:xfrm>
            <a:custGeom>
              <a:avLst/>
              <a:gdLst/>
              <a:ahLst/>
              <a:cxnLst/>
              <a:rect l="l" t="t" r="r" b="b"/>
              <a:pathLst>
                <a:path w="140816" h="29469" extrusionOk="0">
                  <a:moveTo>
                    <a:pt x="8514" y="1"/>
                  </a:moveTo>
                  <a:lnTo>
                    <a:pt x="1" y="14729"/>
                  </a:lnTo>
                  <a:lnTo>
                    <a:pt x="8514" y="29469"/>
                  </a:lnTo>
                  <a:lnTo>
                    <a:pt x="132303" y="29469"/>
                  </a:lnTo>
                  <a:lnTo>
                    <a:pt x="140816" y="14729"/>
                  </a:lnTo>
                  <a:lnTo>
                    <a:pt x="132303"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p:nvPr/>
          </p:nvSpPr>
          <p:spPr>
            <a:xfrm>
              <a:off x="2476988" y="2029425"/>
              <a:ext cx="882275" cy="996575"/>
            </a:xfrm>
            <a:custGeom>
              <a:avLst/>
              <a:gdLst/>
              <a:ahLst/>
              <a:cxnLst/>
              <a:rect l="l" t="t" r="r" b="b"/>
              <a:pathLst>
                <a:path w="35291" h="39863" extrusionOk="0">
                  <a:moveTo>
                    <a:pt x="1" y="1"/>
                  </a:moveTo>
                  <a:lnTo>
                    <a:pt x="1" y="29469"/>
                  </a:lnTo>
                  <a:lnTo>
                    <a:pt x="17646" y="39863"/>
                  </a:lnTo>
                  <a:lnTo>
                    <a:pt x="35291" y="29469"/>
                  </a:lnTo>
                  <a:lnTo>
                    <a:pt x="35291" y="1"/>
                  </a:lnTo>
                  <a:close/>
                </a:path>
              </a:pathLst>
            </a:custGeom>
            <a:solidFill>
              <a:srgbClr val="F48989"/>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a:latin typeface="Times New Roman" pitchFamily="18" charset="0"/>
                  <a:ea typeface="Fira Sans Extra Condensed Medium"/>
                  <a:cs typeface="Times New Roman" pitchFamily="18" charset="0"/>
                  <a:sym typeface="Fira Sans Extra Condensed Medium"/>
                </a:rPr>
                <a:t>B</a:t>
              </a:r>
              <a:endParaRPr sz="2900" b="1">
                <a:latin typeface="Times New Roman" pitchFamily="18" charset="0"/>
                <a:ea typeface="Fira Sans Extra Condensed Medium"/>
                <a:cs typeface="Times New Roman" pitchFamily="18" charset="0"/>
                <a:sym typeface="Fira Sans Extra Condensed Medium"/>
              </a:endParaRPr>
            </a:p>
          </p:txBody>
        </p:sp>
        <p:sp>
          <p:nvSpPr>
            <p:cNvPr id="488" name="Google Shape;488;p24"/>
            <p:cNvSpPr/>
            <p:nvPr/>
          </p:nvSpPr>
          <p:spPr>
            <a:xfrm>
              <a:off x="6886219" y="2438497"/>
              <a:ext cx="24458" cy="24457"/>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4"/>
            <p:cNvSpPr txBox="1"/>
            <p:nvPr/>
          </p:nvSpPr>
          <p:spPr>
            <a:xfrm>
              <a:off x="3383879" y="2285999"/>
              <a:ext cx="2888616" cy="271200"/>
            </a:xfrm>
            <a:prstGeom prst="rect">
              <a:avLst/>
            </a:prstGeom>
            <a:noFill/>
            <a:ln>
              <a:noFill/>
            </a:ln>
          </p:spPr>
          <p:txBody>
            <a:bodyPr spcFirstLastPara="1" wrap="square" lIns="91425" tIns="91425" rIns="91425" bIns="91425" anchor="ctr" anchorCtr="0">
              <a:noAutofit/>
            </a:bodyPr>
            <a:lstStyle/>
            <a:p>
              <a:pPr lvl="0" algn="ctr"/>
              <a:r>
                <a:rPr lang="en-US" sz="3200" dirty="0" err="1">
                  <a:solidFill>
                    <a:schemeClr val="bg1"/>
                  </a:solidFill>
                  <a:latin typeface="Times New Roman" pitchFamily="18" charset="0"/>
                  <a:cs typeface="Times New Roman" pitchFamily="18" charset="0"/>
                </a:rPr>
                <a:t>Ảnh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thật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cùng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chiều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bằng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vật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đối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xứng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nhau</a:t>
              </a:r>
              <a:r>
                <a:rPr lang="en-US" sz="3200" dirty="0">
                  <a:solidFill>
                    <a:schemeClr val="bg1"/>
                  </a:solidFill>
                  <a:latin typeface="Times New Roman" pitchFamily="18" charset="0"/>
                  <a:cs typeface="Times New Roman" pitchFamily="18" charset="0"/>
                </a:rPr>
                <a:t> qua </a:t>
              </a:r>
              <a:r>
                <a:rPr lang="en-US" sz="3200" dirty="0" err="1">
                  <a:solidFill>
                    <a:schemeClr val="bg1"/>
                  </a:solidFill>
                  <a:latin typeface="Times New Roman" pitchFamily="18" charset="0"/>
                  <a:cs typeface="Times New Roman" pitchFamily="18" charset="0"/>
                </a:rPr>
                <a:t>gương</a:t>
              </a:r>
              <a:r>
                <a:rPr lang="en-US" sz="3200" dirty="0">
                  <a:solidFill>
                    <a:schemeClr val="bg1"/>
                  </a:solidFill>
                  <a:latin typeface="Times New Roman" pitchFamily="18" charset="0"/>
                  <a:cs typeface="Times New Roman" pitchFamily="18" charset="0"/>
                </a:rPr>
                <a:t> </a:t>
              </a:r>
              <a:endParaRPr sz="3200" b="1">
                <a:solidFill>
                  <a:schemeClr val="bg1"/>
                </a:solidFill>
                <a:latin typeface="Times New Roman" pitchFamily="18" charset="0"/>
                <a:ea typeface="Roboto"/>
                <a:cs typeface="Times New Roman" pitchFamily="18" charset="0"/>
                <a:sym typeface="Roboto"/>
              </a:endParaRPr>
            </a:p>
          </p:txBody>
        </p:sp>
      </p:grpSp>
      <p:grpSp>
        <p:nvGrpSpPr>
          <p:cNvPr id="5" name="Google Shape;497;p24"/>
          <p:cNvGrpSpPr/>
          <p:nvPr/>
        </p:nvGrpSpPr>
        <p:grpSpPr>
          <a:xfrm>
            <a:off x="228600" y="1676400"/>
            <a:ext cx="8763000" cy="1328767"/>
            <a:chOff x="2476988" y="1243925"/>
            <a:chExt cx="3885477" cy="996575"/>
          </a:xfrm>
        </p:grpSpPr>
        <p:sp>
          <p:nvSpPr>
            <p:cNvPr id="498" name="Google Shape;498;p24"/>
            <p:cNvSpPr/>
            <p:nvPr/>
          </p:nvSpPr>
          <p:spPr>
            <a:xfrm>
              <a:off x="2477000" y="1243925"/>
              <a:ext cx="3885465" cy="736700"/>
            </a:xfrm>
            <a:custGeom>
              <a:avLst/>
              <a:gdLst/>
              <a:ahLst/>
              <a:cxnLst/>
              <a:rect l="l" t="t" r="r" b="b"/>
              <a:pathLst>
                <a:path w="140816" h="29468" extrusionOk="0">
                  <a:moveTo>
                    <a:pt x="8514" y="0"/>
                  </a:moveTo>
                  <a:lnTo>
                    <a:pt x="1" y="14740"/>
                  </a:lnTo>
                  <a:lnTo>
                    <a:pt x="8514" y="29468"/>
                  </a:lnTo>
                  <a:lnTo>
                    <a:pt x="132303" y="29468"/>
                  </a:lnTo>
                  <a:lnTo>
                    <a:pt x="140816" y="14740"/>
                  </a:lnTo>
                  <a:lnTo>
                    <a:pt x="132303" y="0"/>
                  </a:ln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4"/>
            <p:cNvSpPr/>
            <p:nvPr/>
          </p:nvSpPr>
          <p:spPr>
            <a:xfrm>
              <a:off x="3306913" y="1557063"/>
              <a:ext cx="44675" cy="204800"/>
            </a:xfrm>
            <a:custGeom>
              <a:avLst/>
              <a:gdLst/>
              <a:ahLst/>
              <a:cxnLst/>
              <a:rect l="l" t="t" r="r" b="b"/>
              <a:pathLst>
                <a:path w="1787" h="8192" extrusionOk="0">
                  <a:moveTo>
                    <a:pt x="0" y="0"/>
                  </a:moveTo>
                  <a:lnTo>
                    <a:pt x="0" y="8192"/>
                  </a:lnTo>
                  <a:lnTo>
                    <a:pt x="1786" y="8192"/>
                  </a:lnTo>
                  <a:lnTo>
                    <a:pt x="1786"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4"/>
            <p:cNvSpPr/>
            <p:nvPr/>
          </p:nvSpPr>
          <p:spPr>
            <a:xfrm>
              <a:off x="3247388" y="1594263"/>
              <a:ext cx="44650" cy="167600"/>
            </a:xfrm>
            <a:custGeom>
              <a:avLst/>
              <a:gdLst/>
              <a:ahLst/>
              <a:cxnLst/>
              <a:rect l="l" t="t" r="r" b="b"/>
              <a:pathLst>
                <a:path w="1786" h="6704" extrusionOk="0">
                  <a:moveTo>
                    <a:pt x="0" y="1"/>
                  </a:moveTo>
                  <a:lnTo>
                    <a:pt x="0" y="6704"/>
                  </a:lnTo>
                  <a:lnTo>
                    <a:pt x="1786" y="6704"/>
                  </a:lnTo>
                  <a:lnTo>
                    <a:pt x="178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4"/>
            <p:cNvSpPr/>
            <p:nvPr/>
          </p:nvSpPr>
          <p:spPr>
            <a:xfrm>
              <a:off x="3191713" y="1631488"/>
              <a:ext cx="44675" cy="130375"/>
            </a:xfrm>
            <a:custGeom>
              <a:avLst/>
              <a:gdLst/>
              <a:ahLst/>
              <a:cxnLst/>
              <a:rect l="l" t="t" r="r" b="b"/>
              <a:pathLst>
                <a:path w="1787" h="5215" extrusionOk="0">
                  <a:moveTo>
                    <a:pt x="1" y="0"/>
                  </a:moveTo>
                  <a:lnTo>
                    <a:pt x="1" y="5215"/>
                  </a:lnTo>
                  <a:lnTo>
                    <a:pt x="1787" y="5215"/>
                  </a:lnTo>
                  <a:lnTo>
                    <a:pt x="178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4"/>
            <p:cNvSpPr/>
            <p:nvPr/>
          </p:nvSpPr>
          <p:spPr>
            <a:xfrm>
              <a:off x="3132188" y="1672563"/>
              <a:ext cx="44675" cy="89300"/>
            </a:xfrm>
            <a:custGeom>
              <a:avLst/>
              <a:gdLst/>
              <a:ahLst/>
              <a:cxnLst/>
              <a:rect l="l" t="t" r="r" b="b"/>
              <a:pathLst>
                <a:path w="1787" h="3572" extrusionOk="0">
                  <a:moveTo>
                    <a:pt x="0" y="0"/>
                  </a:moveTo>
                  <a:lnTo>
                    <a:pt x="0" y="3572"/>
                  </a:lnTo>
                  <a:lnTo>
                    <a:pt x="1786" y="3572"/>
                  </a:lnTo>
                  <a:lnTo>
                    <a:pt x="1786"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a:off x="2476988" y="1243925"/>
              <a:ext cx="882275" cy="996575"/>
            </a:xfrm>
            <a:custGeom>
              <a:avLst/>
              <a:gdLst/>
              <a:ahLst/>
              <a:cxnLst/>
              <a:rect l="l" t="t" r="r" b="b"/>
              <a:pathLst>
                <a:path w="35291" h="39863" extrusionOk="0">
                  <a:moveTo>
                    <a:pt x="1" y="0"/>
                  </a:moveTo>
                  <a:lnTo>
                    <a:pt x="1" y="29468"/>
                  </a:lnTo>
                  <a:lnTo>
                    <a:pt x="17646" y="39862"/>
                  </a:lnTo>
                  <a:lnTo>
                    <a:pt x="35291" y="29468"/>
                  </a:lnTo>
                  <a:lnTo>
                    <a:pt x="35291" y="0"/>
                  </a:lnTo>
                  <a:close/>
                </a:path>
              </a:pathLst>
            </a:custGeom>
            <a:solidFill>
              <a:srgbClr val="9ED1FD"/>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a:latin typeface="Times New Roman" pitchFamily="18" charset="0"/>
                  <a:ea typeface="Fira Sans Extra Condensed Medium"/>
                  <a:cs typeface="Times New Roman" pitchFamily="18" charset="0"/>
                  <a:sym typeface="Fira Sans Extra Condensed Medium"/>
                </a:rPr>
                <a:t>A</a:t>
              </a:r>
              <a:endParaRPr sz="2900" b="1">
                <a:latin typeface="Times New Roman" pitchFamily="18" charset="0"/>
                <a:ea typeface="Fira Sans Extra Condensed Medium"/>
                <a:cs typeface="Times New Roman" pitchFamily="18" charset="0"/>
                <a:sym typeface="Fira Sans Extra Condensed Medium"/>
              </a:endParaRPr>
            </a:p>
          </p:txBody>
        </p:sp>
        <p:sp>
          <p:nvSpPr>
            <p:cNvPr id="509" name="Google Shape;509;p24"/>
            <p:cNvSpPr txBox="1"/>
            <p:nvPr/>
          </p:nvSpPr>
          <p:spPr>
            <a:xfrm>
              <a:off x="3320063" y="1428750"/>
              <a:ext cx="2895780" cy="271200"/>
            </a:xfrm>
            <a:prstGeom prst="rect">
              <a:avLst/>
            </a:prstGeom>
            <a:noFill/>
            <a:ln>
              <a:noFill/>
            </a:ln>
          </p:spPr>
          <p:txBody>
            <a:bodyPr spcFirstLastPara="1" wrap="square" lIns="91425" tIns="91425" rIns="91425" bIns="91425" anchor="ctr" anchorCtr="0">
              <a:noAutofit/>
            </a:bodyPr>
            <a:lstStyle/>
            <a:p>
              <a:pPr lvl="0"/>
              <a:r>
                <a:rPr lang="en-US" sz="3200" dirty="0" err="1">
                  <a:solidFill>
                    <a:schemeClr val="bg1"/>
                  </a:solidFill>
                  <a:latin typeface="Times New Roman" pitchFamily="18" charset="0"/>
                  <a:cs typeface="Times New Roman" pitchFamily="18" charset="0"/>
                </a:rPr>
                <a:t>Ảnh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thật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cùng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chiều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nhỏ</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vậ</a:t>
              </a:r>
              <a:r>
                <a:rPr lang="vi-VN" sz="3200" dirty="0">
                  <a:solidFill>
                    <a:schemeClr val="bg1"/>
                  </a:solidFill>
                  <a:latin typeface="Times New Roman" pitchFamily="18" charset="0"/>
                  <a:cs typeface="Times New Roman" pitchFamily="18" charset="0"/>
                </a:rPr>
                <a:t>t</a:t>
              </a:r>
              <a:endParaRPr sz="3200" b="1">
                <a:solidFill>
                  <a:schemeClr val="bg1"/>
                </a:solidFill>
                <a:latin typeface="Times New Roman" pitchFamily="18" charset="0"/>
                <a:ea typeface="Roboto"/>
                <a:cs typeface="Times New Roman" pitchFamily="18" charset="0"/>
                <a:sym typeface="Roboto"/>
              </a:endParaRPr>
            </a:p>
          </p:txBody>
        </p:sp>
      </p:grpSp>
      <p:sp>
        <p:nvSpPr>
          <p:cNvPr id="24" name="Flowchart: Terminator 23"/>
          <p:cNvSpPr/>
          <p:nvPr/>
        </p:nvSpPr>
        <p:spPr>
          <a:xfrm>
            <a:off x="0" y="0"/>
            <a:ext cx="9144000" cy="1295400"/>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err="1">
                <a:solidFill>
                  <a:schemeClr val="tx1"/>
                </a:solidFill>
                <a:latin typeface="Times New Roman" pitchFamily="18" charset="0"/>
                <a:cs typeface="Times New Roman" pitchFamily="18" charset="0"/>
              </a:rPr>
              <a:t>Câu</a:t>
            </a:r>
            <a:r>
              <a:rPr lang="en-US" sz="3600" b="1" dirty="0">
                <a:solidFill>
                  <a:schemeClr val="tx1"/>
                </a:solidFill>
                <a:latin typeface="Times New Roman" pitchFamily="18" charset="0"/>
                <a:cs typeface="Times New Roman" pitchFamily="18" charset="0"/>
              </a:rPr>
              <a:t> 1:</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Chọn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câu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trả</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lời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đúng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Ảnh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một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một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vật</a:t>
            </a:r>
            <a:r>
              <a:rPr lang="en-US" sz="3600" dirty="0">
                <a:solidFill>
                  <a:schemeClr val="tx1"/>
                </a:solidFill>
                <a:latin typeface="Times New Roman" pitchFamily="18" charset="0"/>
                <a:cs typeface="Times New Roman" pitchFamily="18" charset="0"/>
              </a:rPr>
              <a:t> qua </a:t>
            </a:r>
            <a:r>
              <a:rPr lang="en-US" sz="3600" dirty="0" err="1">
                <a:solidFill>
                  <a:schemeClr val="tx1"/>
                </a:solidFill>
                <a:latin typeface="Times New Roman" pitchFamily="18" charset="0"/>
                <a:cs typeface="Times New Roman" pitchFamily="18" charset="0"/>
              </a:rPr>
              <a:t>một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gương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phẳng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luôn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là</a:t>
            </a:r>
            <a:r>
              <a:rPr lang="en-US" sz="3600" dirty="0">
                <a:solidFill>
                  <a:schemeClr val="tx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4)">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ckground màu hồ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3046988"/>
          </a:xfrm>
          <a:prstGeom prst="rect">
            <a:avLst/>
          </a:prstGeom>
        </p:spPr>
        <p:txBody>
          <a:bodyPr wrap="square">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2:</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B.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C.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p>
        </p:txBody>
      </p:sp>
      <p:sp>
        <p:nvSpPr>
          <p:cNvPr id="4" name="Oval 3"/>
          <p:cNvSpPr/>
          <p:nvPr/>
        </p:nvSpPr>
        <p:spPr>
          <a:xfrm>
            <a:off x="0" y="2743200"/>
            <a:ext cx="457200" cy="381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latin typeface="Times New Roman" pitchFamily="18" charset="0"/>
                <a:cs typeface="Times New Roman" pitchFamily="18" charset="0"/>
              </a:rPr>
              <a:t>D</a:t>
            </a:r>
            <a:endParaRPr lang="en-US" sz="3200" dirty="0">
              <a:solidFill>
                <a:srgbClr val="FF0000"/>
              </a:solidFill>
              <a:latin typeface="Times New Roman" pitchFamily="18" charset="0"/>
              <a:cs typeface="Times New Roman" pitchFamily="18" charset="0"/>
            </a:endParaRPr>
          </a:p>
        </p:txBody>
      </p:sp>
      <p:sp>
        <p:nvSpPr>
          <p:cNvPr id="5" name="Rectangle 4"/>
          <p:cNvSpPr/>
          <p:nvPr/>
        </p:nvSpPr>
        <p:spPr>
          <a:xfrm>
            <a:off x="0" y="2971800"/>
            <a:ext cx="9144000" cy="3046988"/>
          </a:xfrm>
          <a:prstGeom prst="rect">
            <a:avLst/>
          </a:prstGeom>
        </p:spPr>
        <p:txBody>
          <a:bodyPr wrap="square">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3:</a:t>
            </a:r>
            <a:r>
              <a:rPr lang="en-US" sz="3200" dirty="0">
                <a:latin typeface="Times New Roman" pitchFamily="18" charset="0"/>
                <a:cs typeface="Times New Roman" pitchFamily="18" charset="0"/>
              </a:rPr>
              <a:t>Nói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B.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C.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D. </a:t>
            </a:r>
            <a:r>
              <a:rPr lang="en-US" sz="3200" dirty="0" err="1">
                <a:latin typeface="Times New Roman" pitchFamily="18" charset="0"/>
                <a:cs typeface="Times New Roman" pitchFamily="18" charset="0"/>
              </a:rPr>
              <a:t>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p>
        </p:txBody>
      </p:sp>
      <p:sp>
        <p:nvSpPr>
          <p:cNvPr id="6" name="Oval 5"/>
          <p:cNvSpPr/>
          <p:nvPr/>
        </p:nvSpPr>
        <p:spPr>
          <a:xfrm>
            <a:off x="0" y="49530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latin typeface="Times New Roman" pitchFamily="18" charset="0"/>
                <a:cs typeface="Times New Roman" pitchFamily="18" charset="0"/>
              </a:rPr>
              <a:t>C</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0" fill="hold"/>
                                        <p:tgtEl>
                                          <p:spTgt spid="6"/>
                                        </p:tgtEl>
                                        <p:attrNameLst>
                                          <p:attrName>ppt_x</p:attrName>
                                        </p:attrNameLst>
                                      </p:cBhvr>
                                      <p:tavLst>
                                        <p:tav tm="0">
                                          <p:val>
                                            <p:strVal val="#ppt_x"/>
                                          </p:val>
                                        </p:tav>
                                        <p:tav tm="100000">
                                          <p:val>
                                            <p:strVal val="#ppt_x"/>
                                          </p:val>
                                        </p:tav>
                                      </p:tavLst>
                                    </p:anim>
                                    <p:anim calcmode="lin" valueType="num">
                                      <p:cBhvr additive="base">
                                        <p:cTn id="2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pSp>
        <p:nvGrpSpPr>
          <p:cNvPr id="2" name="Google Shape;421;p23"/>
          <p:cNvGrpSpPr/>
          <p:nvPr/>
        </p:nvGrpSpPr>
        <p:grpSpPr>
          <a:xfrm>
            <a:off x="304800" y="1219201"/>
            <a:ext cx="1878479" cy="4610527"/>
            <a:chOff x="1338088" y="1919060"/>
            <a:chExt cx="1953900" cy="1004631"/>
          </a:xfrm>
        </p:grpSpPr>
        <p:sp>
          <p:nvSpPr>
            <p:cNvPr id="422" name="Google Shape;422;p23"/>
            <p:cNvSpPr/>
            <p:nvPr/>
          </p:nvSpPr>
          <p:spPr>
            <a:xfrm>
              <a:off x="1338088" y="2051891"/>
              <a:ext cx="1870200" cy="871800"/>
            </a:xfrm>
            <a:prstGeom prst="roundRect">
              <a:avLst>
                <a:gd name="adj" fmla="val 6755"/>
              </a:avLst>
            </a:prstGeom>
            <a:solidFill>
              <a:schemeClr val="accent6"/>
            </a:solidFill>
            <a:ln>
              <a:noFill/>
            </a:ln>
          </p:spPr>
          <p:txBody>
            <a:bodyPr spcFirstLastPara="1" wrap="square" lIns="182875" tIns="91425" rIns="182875" bIns="91425" anchor="ctr" anchorCtr="0">
              <a:noAutofit/>
            </a:bodyPr>
            <a:lstStyle/>
            <a:p>
              <a:pPr lvl="0" algn="ctr">
                <a:buClr>
                  <a:schemeClr val="dk1"/>
                </a:buClr>
                <a:buSzPts val="1100"/>
              </a:pPr>
              <a:r>
                <a:rPr lang="en-US" sz="3600" dirty="0" err="1">
                  <a:latin typeface="Times New Roman" pitchFamily="18" charset="0"/>
                  <a:cs typeface="Times New Roman" pitchFamily="18" charset="0"/>
                </a:rPr>
                <a:t>Hứng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lớn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endParaRPr sz="3600">
                <a:solidFill>
                  <a:srgbClr val="FFFFFF"/>
                </a:solidFill>
                <a:latin typeface="Times New Roman" pitchFamily="18" charset="0"/>
                <a:ea typeface="Roboto"/>
                <a:cs typeface="Times New Roman" pitchFamily="18" charset="0"/>
                <a:sym typeface="Roboto"/>
              </a:endParaRPr>
            </a:p>
          </p:txBody>
        </p:sp>
        <p:sp>
          <p:nvSpPr>
            <p:cNvPr id="423" name="Google Shape;423;p23"/>
            <p:cNvSpPr/>
            <p:nvPr/>
          </p:nvSpPr>
          <p:spPr>
            <a:xfrm>
              <a:off x="1972163" y="1919060"/>
              <a:ext cx="713335" cy="132831"/>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A</a:t>
              </a:r>
              <a:endParaRPr sz="3600" b="1">
                <a:latin typeface="Times New Roman" pitchFamily="18" charset="0"/>
                <a:cs typeface="Times New Roman" pitchFamily="18" charset="0"/>
              </a:endParaRPr>
            </a:p>
          </p:txBody>
        </p:sp>
        <p:sp>
          <p:nvSpPr>
            <p:cNvPr id="427" name="Google Shape;427;p23"/>
            <p:cNvSpPr/>
            <p:nvPr/>
          </p:nvSpPr>
          <p:spPr>
            <a:xfrm rot="5400000">
              <a:off x="2964988" y="2447250"/>
              <a:ext cx="556500" cy="97500"/>
            </a:xfrm>
            <a:prstGeom prst="triangl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430;p23"/>
          <p:cNvGrpSpPr/>
          <p:nvPr/>
        </p:nvGrpSpPr>
        <p:grpSpPr>
          <a:xfrm>
            <a:off x="2590800" y="1219200"/>
            <a:ext cx="1891747" cy="4533365"/>
            <a:chOff x="3366700" y="1875023"/>
            <a:chExt cx="1967700" cy="1047946"/>
          </a:xfrm>
        </p:grpSpPr>
        <p:sp>
          <p:nvSpPr>
            <p:cNvPr id="431" name="Google Shape;431;p23"/>
            <p:cNvSpPr/>
            <p:nvPr/>
          </p:nvSpPr>
          <p:spPr>
            <a:xfrm>
              <a:off x="3366700" y="2051169"/>
              <a:ext cx="1870199" cy="871800"/>
            </a:xfrm>
            <a:prstGeom prst="roundRect">
              <a:avLst>
                <a:gd name="adj" fmla="val 6755"/>
              </a:avLst>
            </a:prstGeom>
            <a:solidFill>
              <a:schemeClr val="accent1"/>
            </a:solidFill>
            <a:ln>
              <a:noFill/>
            </a:ln>
          </p:spPr>
          <p:txBody>
            <a:bodyPr spcFirstLastPara="1" wrap="square" lIns="182875" tIns="91425" rIns="182875" bIns="91425" anchor="ctr" anchorCtr="0">
              <a:noAutofit/>
            </a:bodyPr>
            <a:lstStyle/>
            <a:p>
              <a:pPr lvl="0" algn="ctr"/>
              <a:r>
                <a:rPr lang="en-US" sz="3600" dirty="0"/>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màn</a:t>
              </a:r>
              <a:endParaRPr sz="3600">
                <a:solidFill>
                  <a:srgbClr val="FFFFFF"/>
                </a:solidFill>
                <a:latin typeface="Times New Roman" pitchFamily="18" charset="0"/>
                <a:ea typeface="Roboto"/>
                <a:cs typeface="Times New Roman" pitchFamily="18" charset="0"/>
                <a:sym typeface="Roboto"/>
              </a:endParaRPr>
            </a:p>
          </p:txBody>
        </p:sp>
        <p:sp>
          <p:nvSpPr>
            <p:cNvPr id="432" name="Google Shape;432;p23"/>
            <p:cNvSpPr/>
            <p:nvPr/>
          </p:nvSpPr>
          <p:spPr>
            <a:xfrm>
              <a:off x="3921516" y="1875023"/>
              <a:ext cx="782047" cy="176146"/>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B</a:t>
              </a:r>
              <a:endParaRPr sz="3600" b="1">
                <a:latin typeface="Times New Roman" pitchFamily="18" charset="0"/>
                <a:cs typeface="Times New Roman" pitchFamily="18" charset="0"/>
              </a:endParaRPr>
            </a:p>
          </p:txBody>
        </p:sp>
        <p:sp>
          <p:nvSpPr>
            <p:cNvPr id="433" name="Google Shape;433;p23"/>
            <p:cNvSpPr/>
            <p:nvPr/>
          </p:nvSpPr>
          <p:spPr>
            <a:xfrm rot="5400000">
              <a:off x="5007400" y="2447250"/>
              <a:ext cx="556500" cy="975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3"/>
            <p:cNvSpPr/>
            <p:nvPr/>
          </p:nvSpPr>
          <p:spPr>
            <a:xfrm rot="5400000">
              <a:off x="3137200" y="2447250"/>
              <a:ext cx="556500" cy="97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41;p23"/>
          <p:cNvGrpSpPr/>
          <p:nvPr/>
        </p:nvGrpSpPr>
        <p:grpSpPr>
          <a:xfrm>
            <a:off x="4800601" y="1219200"/>
            <a:ext cx="1967934" cy="5334000"/>
            <a:chOff x="5395313" y="1891036"/>
            <a:chExt cx="2046945" cy="1015920"/>
          </a:xfrm>
        </p:grpSpPr>
        <p:sp>
          <p:nvSpPr>
            <p:cNvPr id="442" name="Google Shape;442;p23"/>
            <p:cNvSpPr/>
            <p:nvPr/>
          </p:nvSpPr>
          <p:spPr>
            <a:xfrm>
              <a:off x="5395313" y="2035156"/>
              <a:ext cx="2046945" cy="871800"/>
            </a:xfrm>
            <a:prstGeom prst="roundRect">
              <a:avLst>
                <a:gd name="adj" fmla="val 6755"/>
              </a:avLst>
            </a:prstGeom>
            <a:solidFill>
              <a:schemeClr val="accent5"/>
            </a:solidFill>
            <a:ln>
              <a:noFill/>
            </a:ln>
          </p:spPr>
          <p:txBody>
            <a:bodyPr spcFirstLastPara="1" wrap="square" lIns="182875" tIns="91425" rIns="182875" bIns="91425" anchor="ctr" anchorCtr="0">
              <a:noAutofit/>
            </a:bodyPr>
            <a:lstStyle/>
            <a:p>
              <a:pPr lvl="0" algn="ct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lớn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endParaRPr sz="3600">
                <a:solidFill>
                  <a:srgbClr val="FFFFFF"/>
                </a:solidFill>
                <a:latin typeface="Times New Roman" pitchFamily="18" charset="0"/>
                <a:ea typeface="Roboto"/>
                <a:cs typeface="Times New Roman" pitchFamily="18" charset="0"/>
                <a:sym typeface="Roboto"/>
              </a:endParaRPr>
            </a:p>
          </p:txBody>
        </p:sp>
        <p:sp>
          <p:nvSpPr>
            <p:cNvPr id="443" name="Google Shape;443;p23"/>
            <p:cNvSpPr/>
            <p:nvPr/>
          </p:nvSpPr>
          <p:spPr>
            <a:xfrm>
              <a:off x="5960674" y="1891036"/>
              <a:ext cx="702789" cy="144120"/>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444" name="Google Shape;444;p23"/>
            <p:cNvSpPr/>
            <p:nvPr/>
          </p:nvSpPr>
          <p:spPr>
            <a:xfrm rot="5400000">
              <a:off x="7036013" y="2447250"/>
              <a:ext cx="556500" cy="975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3"/>
            <p:cNvSpPr/>
            <p:nvPr/>
          </p:nvSpPr>
          <p:spPr>
            <a:xfrm rot="5400000">
              <a:off x="5165813" y="2447250"/>
              <a:ext cx="556500" cy="97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52;p23"/>
          <p:cNvGrpSpPr/>
          <p:nvPr/>
        </p:nvGrpSpPr>
        <p:grpSpPr>
          <a:xfrm>
            <a:off x="6934202" y="1219200"/>
            <a:ext cx="2209798" cy="5638800"/>
            <a:chOff x="7404288" y="1906572"/>
            <a:chExt cx="2298520" cy="1025328"/>
          </a:xfrm>
        </p:grpSpPr>
        <p:sp>
          <p:nvSpPr>
            <p:cNvPr id="453" name="Google Shape;453;p23"/>
            <p:cNvSpPr/>
            <p:nvPr/>
          </p:nvSpPr>
          <p:spPr>
            <a:xfrm>
              <a:off x="7418087" y="2031274"/>
              <a:ext cx="2284721" cy="900626"/>
            </a:xfrm>
            <a:prstGeom prst="roundRect">
              <a:avLst>
                <a:gd name="adj" fmla="val 6755"/>
              </a:avLst>
            </a:prstGeom>
            <a:solidFill>
              <a:schemeClr val="accent4"/>
            </a:solidFill>
            <a:ln>
              <a:noFill/>
            </a:ln>
          </p:spPr>
          <p:txBody>
            <a:bodyPr spcFirstLastPara="1" wrap="square" lIns="182875" tIns="91425" rIns="182875" bIns="91425" anchor="ctr" anchorCtr="0">
              <a:noAutofit/>
            </a:bodyPr>
            <a:lstStyle/>
            <a:p>
              <a:pPr lvl="0" algn="ct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gương</a:t>
              </a:r>
              <a:endParaRPr sz="3600">
                <a:solidFill>
                  <a:srgbClr val="FFFFFF"/>
                </a:solidFill>
                <a:latin typeface="Times New Roman" pitchFamily="18" charset="0"/>
                <a:ea typeface="Roboto"/>
                <a:cs typeface="Times New Roman" pitchFamily="18" charset="0"/>
                <a:sym typeface="Roboto"/>
              </a:endParaRPr>
            </a:p>
          </p:txBody>
        </p:sp>
        <p:sp>
          <p:nvSpPr>
            <p:cNvPr id="454" name="Google Shape;454;p23"/>
            <p:cNvSpPr/>
            <p:nvPr/>
          </p:nvSpPr>
          <p:spPr>
            <a:xfrm>
              <a:off x="7969649" y="1906572"/>
              <a:ext cx="782046" cy="124702"/>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chemeClr val="lt1"/>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D</a:t>
              </a:r>
              <a:endParaRPr sz="3600" b="1">
                <a:latin typeface="Times New Roman" pitchFamily="18" charset="0"/>
                <a:cs typeface="Times New Roman" pitchFamily="18" charset="0"/>
              </a:endParaRPr>
            </a:p>
          </p:txBody>
        </p:sp>
        <p:sp>
          <p:nvSpPr>
            <p:cNvPr id="455" name="Google Shape;455;p23"/>
            <p:cNvSpPr/>
            <p:nvPr/>
          </p:nvSpPr>
          <p:spPr>
            <a:xfrm rot="5400000">
              <a:off x="9044988" y="2447250"/>
              <a:ext cx="556500" cy="975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rot="5400000">
              <a:off x="7174788" y="2447250"/>
              <a:ext cx="556500" cy="975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Flowchart: Terminator 43"/>
          <p:cNvSpPr/>
          <p:nvPr/>
        </p:nvSpPr>
        <p:spPr>
          <a:xfrm>
            <a:off x="228600" y="0"/>
            <a:ext cx="8915400" cy="1143000"/>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4:</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a:t>
            </a:r>
          </a:p>
        </p:txBody>
      </p:sp>
      <p:sp>
        <p:nvSpPr>
          <p:cNvPr id="46" name="Rectangle 45"/>
          <p:cNvSpPr/>
          <p:nvPr/>
        </p:nvSpPr>
        <p:spPr>
          <a:xfrm>
            <a:off x="304800" y="1905000"/>
            <a:ext cx="1752600" cy="3970318"/>
          </a:xfrm>
          <a:prstGeom prst="rect">
            <a:avLst/>
          </a:prstGeom>
        </p:spPr>
        <p:txBody>
          <a:bodyPr wrap="square">
            <a:spAutoFit/>
          </a:bodyPr>
          <a:lstStyle/>
          <a:p>
            <a:pPr lvl="0" algn="ctr"/>
            <a:r>
              <a:rPr lang="vi-VN" sz="3600" dirty="0">
                <a:solidFill>
                  <a:srgbClr val="FF0000"/>
                </a:solidFill>
                <a:latin typeface="+mj-lt"/>
              </a:rPr>
              <a:t>Hứng được trên màn và lớn bằng </a:t>
            </a:r>
          </a:p>
          <a:p>
            <a:pPr lvl="0" algn="ctr"/>
            <a:r>
              <a:rPr lang="vi-VN" sz="3600" dirty="0">
                <a:solidFill>
                  <a:srgbClr val="FF0000"/>
                </a:solidFill>
                <a:latin typeface="+mj-lt"/>
              </a:rPr>
              <a:t>vật </a:t>
            </a:r>
            <a:endParaRPr lang="vi-VN" sz="3600" dirty="0">
              <a:solidFill>
                <a:srgbClr val="FF0000"/>
              </a:solidFill>
              <a:latin typeface="+mj-lt"/>
              <a:ea typeface="Roboto"/>
              <a:cs typeface="Times New Roman" pitchFamily="18"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ppt_x"/>
                                          </p:val>
                                        </p:tav>
                                        <p:tav tm="100000">
                                          <p:val>
                                            <p:strVal val="#ppt_x"/>
                                          </p:val>
                                        </p:tav>
                                      </p:tavLst>
                                    </p:anim>
                                    <p:anim calcmode="lin" valueType="num">
                                      <p:cBhvr additive="base">
                                        <p:cTn id="1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46">
                                            <p:txEl>
                                              <p:pRg st="0" end="0"/>
                                            </p:txEl>
                                          </p:spTgt>
                                        </p:tgtEl>
                                        <p:attrNameLst>
                                          <p:attrName>style.visibility</p:attrName>
                                        </p:attrNameLst>
                                      </p:cBhvr>
                                      <p:to>
                                        <p:strVal val="visible"/>
                                      </p:to>
                                    </p:set>
                                    <p:animEffect transition="in" filter="wheel(4)">
                                      <p:cBhvr>
                                        <p:cTn id="33" dur="2000"/>
                                        <p:tgtEl>
                                          <p:spTgt spid="4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46">
                                            <p:txEl>
                                              <p:pRg st="1" end="1"/>
                                            </p:txEl>
                                          </p:spTgt>
                                        </p:tgtEl>
                                        <p:attrNameLst>
                                          <p:attrName>style.visibility</p:attrName>
                                        </p:attrNameLst>
                                      </p:cBhvr>
                                      <p:to>
                                        <p:strVal val="visible"/>
                                      </p:to>
                                    </p:set>
                                    <p:animEffect transition="in" filter="wheel(4)">
                                      <p:cBhvr>
                                        <p:cTn id="38" dur="2000"/>
                                        <p:tgtEl>
                                          <p:spTgt spid="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2" name="Google Shape;643;p28"/>
          <p:cNvGrpSpPr/>
          <p:nvPr/>
        </p:nvGrpSpPr>
        <p:grpSpPr>
          <a:xfrm>
            <a:off x="0" y="1447800"/>
            <a:ext cx="9144000" cy="1010467"/>
            <a:chOff x="2206725" y="1254350"/>
            <a:chExt cx="5735801" cy="757850"/>
          </a:xfrm>
        </p:grpSpPr>
        <p:sp>
          <p:nvSpPr>
            <p:cNvPr id="644" name="Google Shape;644;p28"/>
            <p:cNvSpPr/>
            <p:nvPr/>
          </p:nvSpPr>
          <p:spPr>
            <a:xfrm flipV="1">
              <a:off x="2820775" y="1579910"/>
              <a:ext cx="527547" cy="34289"/>
            </a:xfrm>
            <a:custGeom>
              <a:avLst/>
              <a:gdLst/>
              <a:ahLst/>
              <a:cxnLst/>
              <a:rect l="l" t="t" r="r" b="b"/>
              <a:pathLst>
                <a:path w="57615" h="1" fill="none" extrusionOk="0">
                  <a:moveTo>
                    <a:pt x="1" y="1"/>
                  </a:moveTo>
                  <a:lnTo>
                    <a:pt x="57615" y="1"/>
                  </a:lnTo>
                </a:path>
              </a:pathLst>
            </a:custGeom>
            <a:noFill/>
            <a:ln w="33625" cap="rnd"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txBox="1"/>
            <p:nvPr/>
          </p:nvSpPr>
          <p:spPr>
            <a:xfrm>
              <a:off x="4171768" y="1464043"/>
              <a:ext cx="3770758" cy="300300"/>
            </a:xfrm>
            <a:prstGeom prst="rect">
              <a:avLst/>
            </a:prstGeom>
            <a:noFill/>
            <a:ln>
              <a:noFill/>
            </a:ln>
          </p:spPr>
          <p:txBody>
            <a:bodyPr spcFirstLastPara="1" wrap="square" lIns="91425" tIns="91425" rIns="91425" bIns="91425" anchor="ctr" anchorCtr="0">
              <a:noAutofit/>
            </a:bodyPr>
            <a:lstStyle/>
            <a:p>
              <a:pPr lvl="0"/>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a:t>
              </a:r>
              <a:endParaRPr sz="2800">
                <a:solidFill>
                  <a:srgbClr val="434343"/>
                </a:solidFill>
                <a:latin typeface="Times New Roman" pitchFamily="18" charset="0"/>
                <a:ea typeface="Roboto"/>
                <a:cs typeface="Times New Roman" pitchFamily="18" charset="0"/>
                <a:sym typeface="Roboto"/>
              </a:endParaRPr>
            </a:p>
          </p:txBody>
        </p:sp>
        <p:sp>
          <p:nvSpPr>
            <p:cNvPr id="649" name="Google Shape;649;p28"/>
            <p:cNvSpPr/>
            <p:nvPr/>
          </p:nvSpPr>
          <p:spPr>
            <a:xfrm>
              <a:off x="3348322" y="1371600"/>
              <a:ext cx="531345" cy="40004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Times New Roman" pitchFamily="18" charset="0"/>
                  <a:ea typeface="Fira Sans Extra Condensed Medium"/>
                  <a:cs typeface="Times New Roman" pitchFamily="18" charset="0"/>
                  <a:sym typeface="Fira Sans Extra Condensed Medium"/>
                </a:rPr>
                <a:t>A</a:t>
              </a:r>
              <a:endParaRPr sz="3600" b="1">
                <a:solidFill>
                  <a:srgbClr val="FFFFFF"/>
                </a:solidFill>
                <a:latin typeface="Times New Roman" pitchFamily="18" charset="0"/>
                <a:cs typeface="Times New Roman" pitchFamily="18" charset="0"/>
              </a:endParaRPr>
            </a:p>
          </p:txBody>
        </p:sp>
      </p:grpSp>
      <p:grpSp>
        <p:nvGrpSpPr>
          <p:cNvPr id="3" name="Google Shape;650;p28"/>
          <p:cNvGrpSpPr/>
          <p:nvPr/>
        </p:nvGrpSpPr>
        <p:grpSpPr>
          <a:xfrm>
            <a:off x="457200" y="2667000"/>
            <a:ext cx="8686800" cy="1010467"/>
            <a:chOff x="2922575" y="1798150"/>
            <a:chExt cx="5019950" cy="757850"/>
          </a:xfrm>
        </p:grpSpPr>
        <p:sp>
          <p:nvSpPr>
            <p:cNvPr id="651" name="Google Shape;651;p28"/>
            <p:cNvSpPr/>
            <p:nvPr/>
          </p:nvSpPr>
          <p:spPr>
            <a:xfrm>
              <a:off x="3523550" y="2181525"/>
              <a:ext cx="468088" cy="34289"/>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3991638" y="1969600"/>
              <a:ext cx="520588" cy="3808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mj-lt"/>
                  <a:ea typeface="Fira Sans Extra Condensed Medium"/>
                  <a:cs typeface="Fira Sans Extra Condensed Medium"/>
                  <a:sym typeface="Fira Sans Extra Condensed Medium"/>
                </a:rPr>
                <a:t>B</a:t>
              </a:r>
              <a:endParaRPr sz="3600" b="1">
                <a:solidFill>
                  <a:srgbClr val="FFFFFF"/>
                </a:solidFill>
                <a:latin typeface="+mj-lt"/>
              </a:endParaRPr>
            </a:p>
          </p:txBody>
        </p:sp>
        <p:sp>
          <p:nvSpPr>
            <p:cNvPr id="657" name="Google Shape;657;p28"/>
            <p:cNvSpPr txBox="1"/>
            <p:nvPr/>
          </p:nvSpPr>
          <p:spPr>
            <a:xfrm>
              <a:off x="4735335" y="2031393"/>
              <a:ext cx="3207190" cy="300300"/>
            </a:xfrm>
            <a:prstGeom prst="rect">
              <a:avLst/>
            </a:prstGeom>
            <a:noFill/>
            <a:ln>
              <a:noFill/>
            </a:ln>
          </p:spPr>
          <p:txBody>
            <a:bodyPr spcFirstLastPara="1" wrap="square" lIns="91425" tIns="91425" rIns="91425" bIns="91425" anchor="ctr" anchorCtr="0">
              <a:noAutofit/>
            </a:bodyPr>
            <a:lstStyle/>
            <a:p>
              <a:pPr lvl="0"/>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a:t>
              </a:r>
              <a:endParaRPr sz="2800">
                <a:solidFill>
                  <a:srgbClr val="434343"/>
                </a:solidFill>
                <a:latin typeface="Times New Roman" pitchFamily="18" charset="0"/>
                <a:ea typeface="Roboto"/>
                <a:cs typeface="Times New Roman" pitchFamily="18" charset="0"/>
                <a:sym typeface="Roboto"/>
              </a:endParaRPr>
            </a:p>
          </p:txBody>
        </p:sp>
      </p:grpSp>
      <p:grpSp>
        <p:nvGrpSpPr>
          <p:cNvPr id="4" name="Google Shape;665;p28"/>
          <p:cNvGrpSpPr/>
          <p:nvPr/>
        </p:nvGrpSpPr>
        <p:grpSpPr>
          <a:xfrm>
            <a:off x="381000" y="3886200"/>
            <a:ext cx="8763000" cy="1010467"/>
            <a:chOff x="2922575" y="3259950"/>
            <a:chExt cx="5019950" cy="757850"/>
          </a:xfrm>
        </p:grpSpPr>
        <p:sp>
          <p:nvSpPr>
            <p:cNvPr id="666" name="Google Shape;666;p28"/>
            <p:cNvSpPr/>
            <p:nvPr/>
          </p:nvSpPr>
          <p:spPr>
            <a:xfrm flipV="1">
              <a:off x="3523550" y="3602851"/>
              <a:ext cx="478080" cy="36000"/>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3954715" y="3374250"/>
              <a:ext cx="515678" cy="40005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mj-lt"/>
                  <a:ea typeface="Fira Sans Extra Condensed Medium"/>
                  <a:cs typeface="Fira Sans Extra Condensed Medium"/>
                  <a:sym typeface="Fira Sans Extra Condensed Medium"/>
                </a:rPr>
                <a:t>C</a:t>
              </a:r>
              <a:endParaRPr sz="3600" b="1">
                <a:solidFill>
                  <a:srgbClr val="FFFFFF"/>
                </a:solidFill>
                <a:latin typeface="+mj-lt"/>
              </a:endParaRPr>
            </a:p>
          </p:txBody>
        </p:sp>
        <p:sp>
          <p:nvSpPr>
            <p:cNvPr id="671" name="Google Shape;671;p28"/>
            <p:cNvSpPr txBox="1"/>
            <p:nvPr/>
          </p:nvSpPr>
          <p:spPr>
            <a:xfrm>
              <a:off x="4494038" y="3488555"/>
              <a:ext cx="3448487" cy="300300"/>
            </a:xfrm>
            <a:prstGeom prst="rect">
              <a:avLst/>
            </a:prstGeom>
            <a:noFill/>
            <a:ln>
              <a:noFill/>
            </a:ln>
          </p:spPr>
          <p:txBody>
            <a:bodyPr spcFirstLastPara="1" wrap="square" lIns="91425" tIns="91425" rIns="91425" bIns="91425" anchor="ctr" anchorCtr="0">
              <a:noAutofit/>
            </a:bodyPr>
            <a:lstStyle/>
            <a:p>
              <a:pPr lvl="0"/>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S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ảo</a:t>
              </a:r>
              <a:r>
                <a:rPr lang="en-US" sz="2800" dirty="0">
                  <a:latin typeface="Times New Roman" pitchFamily="18" charset="0"/>
                  <a:cs typeface="Times New Roman" pitchFamily="18" charset="0"/>
                </a:rPr>
                <a:t> S’. </a:t>
              </a:r>
              <a:endParaRPr sz="2800">
                <a:solidFill>
                  <a:srgbClr val="434343"/>
                </a:solidFill>
                <a:latin typeface="Times New Roman" pitchFamily="18" charset="0"/>
                <a:ea typeface="Roboto"/>
                <a:cs typeface="Times New Roman" pitchFamily="18" charset="0"/>
                <a:sym typeface="Roboto"/>
              </a:endParaRPr>
            </a:p>
          </p:txBody>
        </p:sp>
      </p:grpSp>
      <p:grpSp>
        <p:nvGrpSpPr>
          <p:cNvPr id="5" name="Google Shape;672;p28"/>
          <p:cNvGrpSpPr/>
          <p:nvPr/>
        </p:nvGrpSpPr>
        <p:grpSpPr>
          <a:xfrm>
            <a:off x="0" y="5181600"/>
            <a:ext cx="8915400" cy="1010067"/>
            <a:chOff x="2206725" y="3849300"/>
            <a:chExt cx="5735800" cy="757550"/>
          </a:xfrm>
        </p:grpSpPr>
        <p:sp>
          <p:nvSpPr>
            <p:cNvPr id="673" name="Google Shape;673;p28"/>
            <p:cNvSpPr/>
            <p:nvPr/>
          </p:nvSpPr>
          <p:spPr>
            <a:xfrm flipV="1">
              <a:off x="2820776" y="4192200"/>
              <a:ext cx="596255" cy="35725"/>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3417031" y="4020750"/>
              <a:ext cx="554555" cy="40005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mj-lt"/>
                  <a:ea typeface="Fira Sans Extra Condensed Medium"/>
                  <a:cs typeface="Fira Sans Extra Condensed Medium"/>
                  <a:sym typeface="Fira Sans Extra Condensed Medium"/>
                </a:rPr>
                <a:t>D</a:t>
              </a:r>
              <a:endParaRPr sz="3600" b="1">
                <a:solidFill>
                  <a:srgbClr val="FFFFFF"/>
                </a:solidFill>
                <a:latin typeface="+mj-lt"/>
              </a:endParaRPr>
            </a:p>
          </p:txBody>
        </p:sp>
        <p:sp>
          <p:nvSpPr>
            <p:cNvPr id="678" name="Google Shape;678;p28"/>
            <p:cNvSpPr txBox="1"/>
            <p:nvPr/>
          </p:nvSpPr>
          <p:spPr>
            <a:xfrm>
              <a:off x="4258984" y="4077943"/>
              <a:ext cx="3683541" cy="300300"/>
            </a:xfrm>
            <a:prstGeom prst="rect">
              <a:avLst/>
            </a:prstGeom>
            <a:noFill/>
            <a:ln>
              <a:noFill/>
            </a:ln>
          </p:spPr>
          <p:txBody>
            <a:bodyPr spcFirstLastPara="1" wrap="square" lIns="91425" tIns="91425" rIns="91425" bIns="91425" anchor="ctr" anchorCtr="0">
              <a:noAutofit/>
            </a:bodyPr>
            <a:lstStyle/>
            <a:p>
              <a:pPr lvl="0"/>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gương</a:t>
              </a:r>
              <a:r>
                <a:rPr lang="en-US" sz="2800" dirty="0">
                  <a:latin typeface="Times New Roman" pitchFamily="18" charset="0"/>
                  <a:cs typeface="Times New Roman" pitchFamily="18" charset="0"/>
                </a:rPr>
                <a:t>. </a:t>
              </a:r>
              <a:endParaRPr sz="2800">
                <a:solidFill>
                  <a:srgbClr val="434343"/>
                </a:solidFill>
                <a:latin typeface="Times New Roman" pitchFamily="18" charset="0"/>
                <a:ea typeface="Roboto"/>
                <a:cs typeface="Times New Roman" pitchFamily="18" charset="0"/>
                <a:sym typeface="Roboto"/>
              </a:endParaRPr>
            </a:p>
          </p:txBody>
        </p:sp>
      </p:grpSp>
      <p:sp>
        <p:nvSpPr>
          <p:cNvPr id="40" name="Flowchart: Terminator 39"/>
          <p:cNvSpPr/>
          <p:nvPr/>
        </p:nvSpPr>
        <p:spPr>
          <a:xfrm>
            <a:off x="0" y="0"/>
            <a:ext cx="9144000" cy="11430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err="1">
                <a:solidFill>
                  <a:schemeClr val="tx1"/>
                </a:solidFill>
                <a:latin typeface="Times New Roman" pitchFamily="18" charset="0"/>
                <a:cs typeface="Times New Roman" pitchFamily="18" charset="0"/>
              </a:rPr>
              <a:t>Câu</a:t>
            </a:r>
            <a:r>
              <a:rPr lang="en-US" sz="3600" b="1" dirty="0">
                <a:solidFill>
                  <a:schemeClr val="tx1"/>
                </a:solidFill>
                <a:latin typeface="Times New Roman" pitchFamily="18" charset="0"/>
                <a:cs typeface="Times New Roman" pitchFamily="18" charset="0"/>
              </a:rPr>
              <a:t> 5:</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Chọn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phát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biểu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không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đúng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khi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nói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về</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ảnh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một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vật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tạo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bởi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gương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phẳng</a:t>
            </a:r>
            <a:endParaRPr lang="en-US" sz="3600" b="1" dirty="0">
              <a:solidFill>
                <a:schemeClr val="tx1"/>
              </a:solidFill>
              <a:latin typeface="Times New Roman" pitchFamily="18" charset="0"/>
              <a:cs typeface="Times New Roman" pitchFamily="18" charset="0"/>
            </a:endParaRPr>
          </a:p>
        </p:txBody>
      </p:sp>
      <p:sp>
        <p:nvSpPr>
          <p:cNvPr id="41" name="Rectangle 40"/>
          <p:cNvSpPr/>
          <p:nvPr/>
        </p:nvSpPr>
        <p:spPr>
          <a:xfrm>
            <a:off x="3581400" y="2514600"/>
            <a:ext cx="5562600" cy="1384995"/>
          </a:xfrm>
          <a:prstGeom prst="rect">
            <a:avLst/>
          </a:prstGeom>
        </p:spPr>
        <p:txBody>
          <a:bodyPr wrap="square">
            <a:spAutoFit/>
          </a:bodyPr>
          <a:lstStyle/>
          <a:p>
            <a:pPr lvl="0"/>
            <a:r>
              <a:rPr lang="vi-VN" sz="2800" dirty="0">
                <a:solidFill>
                  <a:srgbClr val="C00000"/>
                </a:solidFill>
                <a:latin typeface="Times New Roman" pitchFamily="18" charset="0"/>
                <a:cs typeface="Times New Roman" pitchFamily="18" charset="0"/>
              </a:rPr>
              <a:t>Ảnh ảo tạo bởi gương phẳng không hứng được trên màn chắn và nhỏ hơn vật.</a:t>
            </a:r>
            <a:endParaRPr lang="vi-VN" sz="2800" dirty="0">
              <a:solidFill>
                <a:srgbClr val="C00000"/>
              </a:solidFill>
              <a:latin typeface="Times New Roman" pitchFamily="18" charset="0"/>
              <a:ea typeface="Roboto"/>
              <a:cs typeface="Times New Roman" pitchFamily="18"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1"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linds(horizontal)">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0" nodeType="clickEffect">
                                  <p:stCondLst>
                                    <p:cond delay="0"/>
                                  </p:stCondLst>
                                  <p:childTnLst>
                                    <p:animScale>
                                      <p:cBhvr>
                                        <p:cTn id="37" dur="2000" fill="hold"/>
                                        <p:tgtEl>
                                          <p:spTgt spid="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yundai Thành Công trao tặng 10 xe Solati cứu thương phòng chống dịch –  HYUNDAI TRƯỜNG CHINH"/>
          <p:cNvPicPr>
            <a:picLocks noChangeAspect="1" noChangeArrowheads="1"/>
          </p:cNvPicPr>
          <p:nvPr/>
        </p:nvPicPr>
        <p:blipFill>
          <a:blip r:embed="rId2"/>
          <a:srcRect/>
          <a:stretch>
            <a:fillRect/>
          </a:stretch>
        </p:blipFill>
        <p:spPr bwMode="auto">
          <a:xfrm>
            <a:off x="0" y="0"/>
            <a:ext cx="9144000" cy="5562600"/>
          </a:xfrm>
          <a:prstGeom prst="rect">
            <a:avLst/>
          </a:prstGeom>
          <a:noFill/>
        </p:spPr>
      </p:pic>
      <p:sp>
        <p:nvSpPr>
          <p:cNvPr id="5" name="Rectangle 4"/>
          <p:cNvSpPr/>
          <p:nvPr/>
        </p:nvSpPr>
        <p:spPr>
          <a:xfrm>
            <a:off x="0" y="5486400"/>
            <a:ext cx="9144000" cy="1077218"/>
          </a:xfrm>
          <a:prstGeom prst="rect">
            <a:avLst/>
          </a:prstGeom>
        </p:spPr>
        <p:txBody>
          <a:bodyPr wrap="square">
            <a:spAutoFit/>
          </a:bodyPr>
          <a:lstStyle/>
          <a:p>
            <a:r>
              <a:rPr lang="en-US" sz="3200" b="1" dirty="0" err="1">
                <a:latin typeface="Times New Roman" pitchFamily="18" charset="0"/>
                <a:cs typeface="Times New Roman" pitchFamily="18" charset="0"/>
              </a:rPr>
              <a:t>Tại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chữ</a:t>
            </a:r>
            <a:r>
              <a:rPr lang="en-US" sz="3200" b="1" dirty="0">
                <a:latin typeface="Times New Roman" pitchFamily="18" charset="0"/>
                <a:cs typeface="Times New Roman" pitchFamily="18" charset="0"/>
              </a:rPr>
              <a:t> AMBULANCE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đầu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cứu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phải</a:t>
            </a:r>
            <a:r>
              <a:rPr lang="en-US" sz="3200" b="1" dirty="0">
                <a:latin typeface="Times New Roman" pitchFamily="18" charset="0"/>
                <a:cs typeface="Times New Roman" pitchFamily="18" charset="0"/>
              </a:rPr>
              <a:t> sang </a:t>
            </a:r>
            <a:r>
              <a:rPr lang="en-US" sz="3200" b="1" dirty="0" err="1">
                <a:latin typeface="Times New Roman" pitchFamily="18" charset="0"/>
                <a:cs typeface="Times New Roman" pitchFamily="18" charset="0"/>
              </a:rPr>
              <a:t>trái</a:t>
            </a:r>
            <a:r>
              <a:rPr lang="en-US" sz="32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616101"/>
          </a:xfrm>
          <a:prstGeom prst="rect">
            <a:avLst/>
          </a:prstGeom>
        </p:spPr>
        <p:txBody>
          <a:bodyPr wrap="square">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7:</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 S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d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S’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d’. So </a:t>
            </a:r>
            <a:r>
              <a:rPr lang="en-US" sz="3200" dirty="0" err="1">
                <a:latin typeface="Times New Roman" pitchFamily="18" charset="0"/>
                <a:cs typeface="Times New Roman" pitchFamily="18" charset="0"/>
              </a:rPr>
              <a:t>sánh</a:t>
            </a:r>
            <a:r>
              <a:rPr lang="en-US" sz="3200" dirty="0">
                <a:latin typeface="Times New Roman" pitchFamily="18" charset="0"/>
                <a:cs typeface="Times New Roman" pitchFamily="18" charset="0"/>
              </a:rPr>
              <a:t> d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d’                                                                                                                                    A. d = d’           </a:t>
            </a:r>
            <a:r>
              <a:rPr lang="vi-VN" sz="3200" dirty="0">
                <a:latin typeface="Times New Roman" pitchFamily="18" charset="0"/>
                <a:cs typeface="Times New Roman" pitchFamily="18" charset="0"/>
              </a:rPr>
              <a:t>      </a:t>
            </a:r>
            <a:r>
              <a:rPr lang="en-US" sz="3200" dirty="0">
                <a:latin typeface="Times New Roman" pitchFamily="18" charset="0"/>
                <a:cs typeface="Times New Roman" pitchFamily="18" charset="0"/>
              </a:rPr>
              <a:t>B. d &gt; d’            C. d &lt; d’           </a:t>
            </a:r>
            <a:r>
              <a:rPr lang="vi-VN" sz="3200" dirty="0">
                <a:latin typeface="Times New Roman" pitchFamily="18" charset="0"/>
                <a:cs typeface="Times New Roman" pitchFamily="18" charset="0"/>
              </a:rPr>
              <a:t>                         </a:t>
            </a:r>
            <a:r>
              <a:rPr lang="en-US" sz="3200" dirty="0">
                <a:latin typeface="Times New Roman" pitchFamily="18" charset="0"/>
                <a:cs typeface="Times New Roman" pitchFamily="18" charset="0"/>
              </a:rPr>
              <a:t> D.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so </a:t>
            </a:r>
            <a:r>
              <a:rPr lang="en-US" sz="3200" dirty="0" err="1">
                <a:latin typeface="Times New Roman" pitchFamily="18" charset="0"/>
                <a:cs typeface="Times New Roman" pitchFamily="18" charset="0"/>
              </a:rPr>
              <a:t>sánh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thật</a:t>
            </a:r>
            <a:r>
              <a:rPr lang="en-US" sz="3600" dirty="0">
                <a:latin typeface="Times New Roman" pitchFamily="18" charset="0"/>
                <a:cs typeface="Times New Roman" pitchFamily="18" charset="0"/>
              </a:rPr>
              <a:t>. </a:t>
            </a:r>
          </a:p>
        </p:txBody>
      </p:sp>
      <p:sp>
        <p:nvSpPr>
          <p:cNvPr id="4" name="Rectangle 3"/>
          <p:cNvSpPr/>
          <p:nvPr/>
        </p:nvSpPr>
        <p:spPr>
          <a:xfrm>
            <a:off x="0" y="2514600"/>
            <a:ext cx="9144000" cy="3046988"/>
          </a:xfrm>
          <a:prstGeom prst="rect">
            <a:avLst/>
          </a:prstGeom>
        </p:spPr>
        <p:txBody>
          <a:bodyPr wrap="square">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8:</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B.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C.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a:t>
            </a:r>
            <a:r>
              <a:rPr lang="en-US" sz="3200" dirty="0">
                <a:latin typeface="Times New Roman" pitchFamily="18" charset="0"/>
                <a:cs typeface="Times New Roman" pitchFamily="18" charset="0"/>
              </a:rPr>
              <a:t>D. </a:t>
            </a:r>
            <a:r>
              <a:rPr lang="en-US" sz="3200" dirty="0" err="1">
                <a:latin typeface="Times New Roman" pitchFamily="18" charset="0"/>
                <a:cs typeface="Times New Roman" pitchFamily="18" charset="0"/>
              </a:rPr>
              <a:t>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p>
        </p:txBody>
      </p:sp>
      <p:sp>
        <p:nvSpPr>
          <p:cNvPr id="5" name="Oval 4"/>
          <p:cNvSpPr/>
          <p:nvPr/>
        </p:nvSpPr>
        <p:spPr>
          <a:xfrm>
            <a:off x="0" y="14478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latin typeface="Times New Roman" pitchFamily="18" charset="0"/>
                <a:cs typeface="Times New Roman" pitchFamily="18" charset="0"/>
              </a:rPr>
              <a:t>A</a:t>
            </a:r>
            <a:endParaRPr lang="en-US" sz="3200" dirty="0">
              <a:solidFill>
                <a:srgbClr val="FF0000"/>
              </a:solidFill>
              <a:latin typeface="Times New Roman" pitchFamily="18" charset="0"/>
              <a:cs typeface="Times New Roman" pitchFamily="18" charset="0"/>
            </a:endParaRPr>
          </a:p>
        </p:txBody>
      </p:sp>
      <p:sp>
        <p:nvSpPr>
          <p:cNvPr id="6" name="Oval 5"/>
          <p:cNvSpPr/>
          <p:nvPr/>
        </p:nvSpPr>
        <p:spPr>
          <a:xfrm>
            <a:off x="0" y="44958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latin typeface="Times New Roman" pitchFamily="18" charset="0"/>
                <a:cs typeface="Times New Roman" pitchFamily="18" charset="0"/>
              </a:rPr>
              <a:t>C</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0" fill="hold"/>
                                        <p:tgtEl>
                                          <p:spTgt spid="6"/>
                                        </p:tgtEl>
                                        <p:attrNameLst>
                                          <p:attrName>ppt_x</p:attrName>
                                        </p:attrNameLst>
                                      </p:cBhvr>
                                      <p:tavLst>
                                        <p:tav tm="0">
                                          <p:val>
                                            <p:strVal val="#ppt_x"/>
                                          </p:val>
                                        </p:tav>
                                        <p:tav tm="100000">
                                          <p:val>
                                            <p:strVal val="#ppt_x"/>
                                          </p:val>
                                        </p:tav>
                                      </p:tavLst>
                                    </p:anim>
                                    <p:anim calcmode="lin" valueType="num">
                                      <p:cBhvr additive="base">
                                        <p:cTn id="2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grpSp>
        <p:nvGrpSpPr>
          <p:cNvPr id="2" name="Google Shape;1322;p43"/>
          <p:cNvGrpSpPr/>
          <p:nvPr/>
        </p:nvGrpSpPr>
        <p:grpSpPr>
          <a:xfrm>
            <a:off x="2286000" y="990600"/>
            <a:ext cx="6705600" cy="1427951"/>
            <a:chOff x="2596588" y="1050975"/>
            <a:chExt cx="4642411" cy="1070963"/>
          </a:xfrm>
        </p:grpSpPr>
        <p:sp>
          <p:nvSpPr>
            <p:cNvPr id="1323" name="Google Shape;1323;p43"/>
            <p:cNvSpPr/>
            <p:nvPr/>
          </p:nvSpPr>
          <p:spPr>
            <a:xfrm>
              <a:off x="2966288" y="1522438"/>
              <a:ext cx="1041225" cy="364350"/>
            </a:xfrm>
            <a:custGeom>
              <a:avLst/>
              <a:gdLst/>
              <a:ahLst/>
              <a:cxnLst/>
              <a:rect l="l" t="t" r="r" b="b"/>
              <a:pathLst>
                <a:path w="41649" h="14574" extrusionOk="0">
                  <a:moveTo>
                    <a:pt x="14014" y="1"/>
                  </a:moveTo>
                  <a:lnTo>
                    <a:pt x="0" y="14050"/>
                  </a:lnTo>
                  <a:lnTo>
                    <a:pt x="536" y="14574"/>
                  </a:lnTo>
                  <a:lnTo>
                    <a:pt x="14323" y="739"/>
                  </a:lnTo>
                  <a:lnTo>
                    <a:pt x="41648" y="739"/>
                  </a:lnTo>
                  <a:lnTo>
                    <a:pt x="41648"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3"/>
            <p:cNvSpPr/>
            <p:nvPr/>
          </p:nvSpPr>
          <p:spPr>
            <a:xfrm>
              <a:off x="2596588" y="1752238"/>
              <a:ext cx="712925" cy="369700"/>
            </a:xfrm>
            <a:custGeom>
              <a:avLst/>
              <a:gdLst/>
              <a:ahLst/>
              <a:cxnLst/>
              <a:rect l="l" t="t" r="r" b="b"/>
              <a:pathLst>
                <a:path w="28517" h="14788" extrusionOk="0">
                  <a:moveTo>
                    <a:pt x="20170" y="5394"/>
                  </a:moveTo>
                  <a:cubicBezTo>
                    <a:pt x="17146" y="3644"/>
                    <a:pt x="13883" y="2286"/>
                    <a:pt x="10442" y="1358"/>
                  </a:cubicBezTo>
                  <a:cubicBezTo>
                    <a:pt x="7109" y="476"/>
                    <a:pt x="3608" y="0"/>
                    <a:pt x="1" y="0"/>
                  </a:cubicBezTo>
                  <a:lnTo>
                    <a:pt x="1" y="4215"/>
                  </a:lnTo>
                  <a:cubicBezTo>
                    <a:pt x="3227" y="4215"/>
                    <a:pt x="6359" y="4644"/>
                    <a:pt x="9347" y="5441"/>
                  </a:cubicBezTo>
                  <a:cubicBezTo>
                    <a:pt x="12431" y="6263"/>
                    <a:pt x="15360" y="7489"/>
                    <a:pt x="18062" y="9049"/>
                  </a:cubicBezTo>
                  <a:cubicBezTo>
                    <a:pt x="20801" y="10632"/>
                    <a:pt x="23313" y="12573"/>
                    <a:pt x="25540" y="14788"/>
                  </a:cubicBezTo>
                  <a:lnTo>
                    <a:pt x="28516" y="11811"/>
                  </a:lnTo>
                  <a:cubicBezTo>
                    <a:pt x="26040" y="9323"/>
                    <a:pt x="23230" y="7168"/>
                    <a:pt x="20170" y="53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3"/>
            <p:cNvSpPr/>
            <p:nvPr/>
          </p:nvSpPr>
          <p:spPr>
            <a:xfrm>
              <a:off x="2869538" y="1771888"/>
              <a:ext cx="213750" cy="214025"/>
            </a:xfrm>
            <a:custGeom>
              <a:avLst/>
              <a:gdLst/>
              <a:ahLst/>
              <a:cxnLst/>
              <a:rect l="l" t="t" r="r" b="b"/>
              <a:pathLst>
                <a:path w="8550" h="8561" extrusionOk="0">
                  <a:moveTo>
                    <a:pt x="4275" y="0"/>
                  </a:moveTo>
                  <a:cubicBezTo>
                    <a:pt x="1906" y="0"/>
                    <a:pt x="1" y="1917"/>
                    <a:pt x="1" y="4274"/>
                  </a:cubicBezTo>
                  <a:cubicBezTo>
                    <a:pt x="1" y="6644"/>
                    <a:pt x="1906" y="8561"/>
                    <a:pt x="4275" y="8561"/>
                  </a:cubicBezTo>
                  <a:cubicBezTo>
                    <a:pt x="6632" y="8561"/>
                    <a:pt x="8549" y="6644"/>
                    <a:pt x="8549" y="4274"/>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326;p43"/>
            <p:cNvGrpSpPr/>
            <p:nvPr/>
          </p:nvGrpSpPr>
          <p:grpSpPr>
            <a:xfrm>
              <a:off x="4006941" y="1050975"/>
              <a:ext cx="3232058" cy="849525"/>
              <a:chOff x="4006941" y="1050963"/>
              <a:chExt cx="3232058" cy="849525"/>
            </a:xfrm>
          </p:grpSpPr>
          <p:sp>
            <p:nvSpPr>
              <p:cNvPr id="1327" name="Google Shape;1327;p43"/>
              <p:cNvSpPr/>
              <p:nvPr/>
            </p:nvSpPr>
            <p:spPr>
              <a:xfrm>
                <a:off x="4417938" y="1165263"/>
                <a:ext cx="735250" cy="735225"/>
              </a:xfrm>
              <a:custGeom>
                <a:avLst/>
                <a:gdLst/>
                <a:ahLst/>
                <a:cxnLst/>
                <a:rect l="l" t="t" r="r" b="b"/>
                <a:pathLst>
                  <a:path w="29410" h="29409" extrusionOk="0">
                    <a:moveTo>
                      <a:pt x="14705" y="0"/>
                    </a:moveTo>
                    <a:cubicBezTo>
                      <a:pt x="6585" y="0"/>
                      <a:pt x="1" y="6584"/>
                      <a:pt x="1" y="14704"/>
                    </a:cubicBezTo>
                    <a:cubicBezTo>
                      <a:pt x="1" y="22824"/>
                      <a:pt x="6585" y="29409"/>
                      <a:pt x="14705" y="29409"/>
                    </a:cubicBezTo>
                    <a:cubicBezTo>
                      <a:pt x="22825" y="29409"/>
                      <a:pt x="29409" y="22824"/>
                      <a:pt x="29409" y="14704"/>
                    </a:cubicBezTo>
                    <a:cubicBezTo>
                      <a:pt x="29409" y="6584"/>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3"/>
              <p:cNvSpPr/>
              <p:nvPr/>
            </p:nvSpPr>
            <p:spPr>
              <a:xfrm>
                <a:off x="4300764" y="1165263"/>
                <a:ext cx="665000" cy="665275"/>
              </a:xfrm>
              <a:custGeom>
                <a:avLst/>
                <a:gdLst/>
                <a:ahLst/>
                <a:cxnLst/>
                <a:rect l="l" t="t" r="r" b="b"/>
                <a:pathLst>
                  <a:path w="26600" h="26611" extrusionOk="0">
                    <a:moveTo>
                      <a:pt x="13300" y="26610"/>
                    </a:moveTo>
                    <a:cubicBezTo>
                      <a:pt x="5966" y="26610"/>
                      <a:pt x="1" y="20634"/>
                      <a:pt x="1" y="13299"/>
                    </a:cubicBezTo>
                    <a:cubicBezTo>
                      <a:pt x="1" y="5965"/>
                      <a:pt x="5966" y="0"/>
                      <a:pt x="13300" y="0"/>
                    </a:cubicBezTo>
                    <a:cubicBezTo>
                      <a:pt x="20634" y="0"/>
                      <a:pt x="26599" y="5965"/>
                      <a:pt x="26599" y="13299"/>
                    </a:cubicBezTo>
                    <a:cubicBezTo>
                      <a:pt x="26599" y="20634"/>
                      <a:pt x="20634" y="26610"/>
                      <a:pt x="13300" y="26610"/>
                    </a:cubicBezTo>
                    <a:close/>
                    <a:moveTo>
                      <a:pt x="13300" y="453"/>
                    </a:moveTo>
                    <a:cubicBezTo>
                      <a:pt x="6216" y="453"/>
                      <a:pt x="453" y="6215"/>
                      <a:pt x="453" y="13299"/>
                    </a:cubicBezTo>
                    <a:cubicBezTo>
                      <a:pt x="453" y="20384"/>
                      <a:pt x="6216" y="26146"/>
                      <a:pt x="13300" y="26146"/>
                    </a:cubicBezTo>
                    <a:cubicBezTo>
                      <a:pt x="20384" y="26146"/>
                      <a:pt x="26147" y="20384"/>
                      <a:pt x="26147" y="13299"/>
                    </a:cubicBezTo>
                    <a:cubicBezTo>
                      <a:pt x="26147" y="6215"/>
                      <a:pt x="20384" y="453"/>
                      <a:pt x="13300" y="45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3"/>
              <p:cNvSpPr/>
              <p:nvPr/>
            </p:nvSpPr>
            <p:spPr>
              <a:xfrm>
                <a:off x="4006941" y="1222413"/>
                <a:ext cx="927525" cy="585800"/>
              </a:xfrm>
              <a:custGeom>
                <a:avLst/>
                <a:gdLst/>
                <a:ahLst/>
                <a:cxnLst/>
                <a:rect l="l" t="t" r="r" b="b"/>
                <a:pathLst>
                  <a:path w="37101" h="23432" extrusionOk="0">
                    <a:moveTo>
                      <a:pt x="25539" y="251"/>
                    </a:moveTo>
                    <a:cubicBezTo>
                      <a:pt x="19872" y="1"/>
                      <a:pt x="15050" y="3846"/>
                      <a:pt x="13764" y="9073"/>
                    </a:cubicBezTo>
                    <a:cubicBezTo>
                      <a:pt x="13597" y="9740"/>
                      <a:pt x="12978" y="10216"/>
                      <a:pt x="12288" y="10216"/>
                    </a:cubicBezTo>
                    <a:lnTo>
                      <a:pt x="6263" y="10216"/>
                    </a:lnTo>
                    <a:cubicBezTo>
                      <a:pt x="5811" y="10216"/>
                      <a:pt x="5453" y="9847"/>
                      <a:pt x="5453" y="9406"/>
                    </a:cubicBezTo>
                    <a:lnTo>
                      <a:pt x="5453" y="6870"/>
                    </a:lnTo>
                    <a:cubicBezTo>
                      <a:pt x="5453" y="6561"/>
                      <a:pt x="5084" y="6406"/>
                      <a:pt x="4858" y="6620"/>
                    </a:cubicBezTo>
                    <a:lnTo>
                      <a:pt x="441" y="11050"/>
                    </a:lnTo>
                    <a:cubicBezTo>
                      <a:pt x="0" y="11490"/>
                      <a:pt x="0" y="12193"/>
                      <a:pt x="441" y="12621"/>
                    </a:cubicBezTo>
                    <a:lnTo>
                      <a:pt x="4858" y="17050"/>
                    </a:lnTo>
                    <a:cubicBezTo>
                      <a:pt x="5084" y="17265"/>
                      <a:pt x="5453" y="17110"/>
                      <a:pt x="5453" y="16800"/>
                    </a:cubicBezTo>
                    <a:lnTo>
                      <a:pt x="5453" y="14276"/>
                    </a:lnTo>
                    <a:cubicBezTo>
                      <a:pt x="5453" y="13824"/>
                      <a:pt x="5811" y="13466"/>
                      <a:pt x="6263" y="13466"/>
                    </a:cubicBezTo>
                    <a:lnTo>
                      <a:pt x="12288" y="13466"/>
                    </a:lnTo>
                    <a:cubicBezTo>
                      <a:pt x="13002" y="13466"/>
                      <a:pt x="13609" y="13955"/>
                      <a:pt x="13776" y="14645"/>
                    </a:cubicBezTo>
                    <a:cubicBezTo>
                      <a:pt x="15026" y="19693"/>
                      <a:pt x="19586" y="23432"/>
                      <a:pt x="25027" y="23432"/>
                    </a:cubicBezTo>
                    <a:cubicBezTo>
                      <a:pt x="31730" y="23432"/>
                      <a:pt x="37100" y="17753"/>
                      <a:pt x="36588" y="10954"/>
                    </a:cubicBezTo>
                    <a:cubicBezTo>
                      <a:pt x="36160" y="5144"/>
                      <a:pt x="31373" y="501"/>
                      <a:pt x="25539" y="2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3"/>
              <p:cNvSpPr/>
              <p:nvPr/>
            </p:nvSpPr>
            <p:spPr>
              <a:xfrm>
                <a:off x="5000162" y="1050963"/>
                <a:ext cx="2238837" cy="756662"/>
              </a:xfrm>
              <a:custGeom>
                <a:avLst/>
                <a:gdLst/>
                <a:ahLst/>
                <a:cxnLst/>
                <a:rect l="l" t="t" r="r" b="b"/>
                <a:pathLst>
                  <a:path w="67176" h="21980" extrusionOk="0">
                    <a:moveTo>
                      <a:pt x="8799" y="1"/>
                    </a:moveTo>
                    <a:cubicBezTo>
                      <a:pt x="7942" y="1"/>
                      <a:pt x="7144" y="418"/>
                      <a:pt x="6644" y="1120"/>
                    </a:cubicBezTo>
                    <a:lnTo>
                      <a:pt x="608" y="9562"/>
                    </a:lnTo>
                    <a:cubicBezTo>
                      <a:pt x="1" y="10419"/>
                      <a:pt x="1" y="11562"/>
                      <a:pt x="608" y="12419"/>
                    </a:cubicBezTo>
                    <a:lnTo>
                      <a:pt x="6644" y="20861"/>
                    </a:lnTo>
                    <a:cubicBezTo>
                      <a:pt x="7144" y="21563"/>
                      <a:pt x="7942" y="21980"/>
                      <a:pt x="8799" y="21980"/>
                    </a:cubicBezTo>
                    <a:lnTo>
                      <a:pt x="56198" y="21980"/>
                    </a:lnTo>
                    <a:cubicBezTo>
                      <a:pt x="62258" y="21980"/>
                      <a:pt x="67176" y="17051"/>
                      <a:pt x="67176" y="10990"/>
                    </a:cubicBezTo>
                    <a:cubicBezTo>
                      <a:pt x="67176" y="4918"/>
                      <a:pt x="62258" y="1"/>
                      <a:pt x="56198" y="1"/>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thật</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endParaRPr sz="3200">
                  <a:solidFill>
                    <a:srgbClr val="434343"/>
                  </a:solidFill>
                  <a:latin typeface="Times New Roman" pitchFamily="18" charset="0"/>
                  <a:ea typeface="Roboto"/>
                  <a:cs typeface="Times New Roman" pitchFamily="18" charset="0"/>
                  <a:sym typeface="Roboto"/>
                </a:endParaRPr>
              </a:p>
            </p:txBody>
          </p:sp>
          <p:sp>
            <p:nvSpPr>
              <p:cNvPr id="1331" name="Google Shape;1331;p43"/>
              <p:cNvSpPr txBox="1"/>
              <p:nvPr/>
            </p:nvSpPr>
            <p:spPr>
              <a:xfrm>
                <a:off x="4359529" y="1279563"/>
                <a:ext cx="518400"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FFFFFF"/>
                    </a:solidFill>
                    <a:latin typeface="+mj-lt"/>
                    <a:ea typeface="Fira Sans Extra Condensed Medium"/>
                    <a:cs typeface="Fira Sans Extra Condensed Medium"/>
                    <a:sym typeface="Fira Sans Extra Condensed Medium"/>
                  </a:rPr>
                  <a:t>A</a:t>
                </a:r>
                <a:endParaRPr sz="3600" b="1">
                  <a:latin typeface="+mj-lt"/>
                </a:endParaRPr>
              </a:p>
            </p:txBody>
          </p:sp>
        </p:grpSp>
        <p:sp>
          <p:nvSpPr>
            <p:cNvPr id="1337" name="Google Shape;1337;p43"/>
            <p:cNvSpPr/>
            <p:nvPr/>
          </p:nvSpPr>
          <p:spPr>
            <a:xfrm>
              <a:off x="2919538" y="1822188"/>
              <a:ext cx="113750" cy="113425"/>
            </a:xfrm>
            <a:custGeom>
              <a:avLst/>
              <a:gdLst/>
              <a:ahLst/>
              <a:cxnLst/>
              <a:rect l="l" t="t" r="r" b="b"/>
              <a:pathLst>
                <a:path w="4550" h="4537" extrusionOk="0">
                  <a:moveTo>
                    <a:pt x="4549" y="2262"/>
                  </a:moveTo>
                  <a:cubicBezTo>
                    <a:pt x="4549" y="3524"/>
                    <a:pt x="3525" y="4536"/>
                    <a:pt x="2275" y="4536"/>
                  </a:cubicBezTo>
                  <a:cubicBezTo>
                    <a:pt x="1025" y="4536"/>
                    <a:pt x="1" y="3524"/>
                    <a:pt x="1" y="2262"/>
                  </a:cubicBezTo>
                  <a:cubicBezTo>
                    <a:pt x="1" y="1012"/>
                    <a:pt x="1025" y="0"/>
                    <a:pt x="2275" y="0"/>
                  </a:cubicBezTo>
                  <a:cubicBezTo>
                    <a:pt x="3525" y="0"/>
                    <a:pt x="4549" y="1012"/>
                    <a:pt x="4549" y="22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338;p43"/>
          <p:cNvGrpSpPr/>
          <p:nvPr/>
        </p:nvGrpSpPr>
        <p:grpSpPr>
          <a:xfrm>
            <a:off x="3124200" y="3429000"/>
            <a:ext cx="5680336" cy="1219200"/>
            <a:chOff x="3235063" y="2703538"/>
            <a:chExt cx="3444500" cy="914400"/>
          </a:xfrm>
        </p:grpSpPr>
        <p:sp>
          <p:nvSpPr>
            <p:cNvPr id="1339" name="Google Shape;1339;p43"/>
            <p:cNvSpPr/>
            <p:nvPr/>
          </p:nvSpPr>
          <p:spPr>
            <a:xfrm>
              <a:off x="3497888" y="3099113"/>
              <a:ext cx="531050" cy="97675"/>
            </a:xfrm>
            <a:custGeom>
              <a:avLst/>
              <a:gdLst/>
              <a:ahLst/>
              <a:cxnLst/>
              <a:rect l="l" t="t" r="r" b="b"/>
              <a:pathLst>
                <a:path w="21242" h="3907" extrusionOk="0">
                  <a:moveTo>
                    <a:pt x="239" y="1"/>
                  </a:moveTo>
                  <a:lnTo>
                    <a:pt x="1" y="703"/>
                  </a:lnTo>
                  <a:lnTo>
                    <a:pt x="9061" y="3906"/>
                  </a:lnTo>
                  <a:lnTo>
                    <a:pt x="21242" y="3906"/>
                  </a:lnTo>
                  <a:lnTo>
                    <a:pt x="21242" y="3168"/>
                  </a:lnTo>
                  <a:lnTo>
                    <a:pt x="9192" y="3168"/>
                  </a:lnTo>
                  <a:lnTo>
                    <a:pt x="239"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a:off x="3235063" y="2760688"/>
              <a:ext cx="370000" cy="713200"/>
            </a:xfrm>
            <a:custGeom>
              <a:avLst/>
              <a:gdLst/>
              <a:ahLst/>
              <a:cxnLst/>
              <a:rect l="l" t="t" r="r" b="b"/>
              <a:pathLst>
                <a:path w="14800" h="28528" extrusionOk="0">
                  <a:moveTo>
                    <a:pt x="10573" y="0"/>
                  </a:moveTo>
                  <a:cubicBezTo>
                    <a:pt x="10573" y="3227"/>
                    <a:pt x="10157" y="6370"/>
                    <a:pt x="9359" y="9347"/>
                  </a:cubicBezTo>
                  <a:cubicBezTo>
                    <a:pt x="8525" y="12431"/>
                    <a:pt x="7311" y="15360"/>
                    <a:pt x="5739" y="18062"/>
                  </a:cubicBezTo>
                  <a:cubicBezTo>
                    <a:pt x="4156" y="20801"/>
                    <a:pt x="2227" y="23313"/>
                    <a:pt x="1" y="25539"/>
                  </a:cubicBezTo>
                  <a:lnTo>
                    <a:pt x="2977" y="28528"/>
                  </a:lnTo>
                  <a:cubicBezTo>
                    <a:pt x="5466" y="26039"/>
                    <a:pt x="7621" y="23230"/>
                    <a:pt x="9395" y="20170"/>
                  </a:cubicBezTo>
                  <a:cubicBezTo>
                    <a:pt x="11145" y="17157"/>
                    <a:pt x="12514" y="13883"/>
                    <a:pt x="13431" y="10442"/>
                  </a:cubicBezTo>
                  <a:cubicBezTo>
                    <a:pt x="14324" y="7109"/>
                    <a:pt x="14800" y="3608"/>
                    <a:pt x="14800" y="0"/>
                  </a:cubicBezTo>
                  <a:lnTo>
                    <a:pt x="105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3"/>
            <p:cNvSpPr/>
            <p:nvPr/>
          </p:nvSpPr>
          <p:spPr>
            <a:xfrm>
              <a:off x="3383588" y="3007438"/>
              <a:ext cx="214050" cy="214050"/>
            </a:xfrm>
            <a:custGeom>
              <a:avLst/>
              <a:gdLst/>
              <a:ahLst/>
              <a:cxnLst/>
              <a:rect l="l" t="t" r="r" b="b"/>
              <a:pathLst>
                <a:path w="8562" h="8562" extrusionOk="0">
                  <a:moveTo>
                    <a:pt x="4287" y="1"/>
                  </a:moveTo>
                  <a:cubicBezTo>
                    <a:pt x="1918" y="1"/>
                    <a:pt x="1" y="1918"/>
                    <a:pt x="1" y="4275"/>
                  </a:cubicBezTo>
                  <a:cubicBezTo>
                    <a:pt x="1" y="6644"/>
                    <a:pt x="1918" y="8561"/>
                    <a:pt x="4287" y="8561"/>
                  </a:cubicBezTo>
                  <a:cubicBezTo>
                    <a:pt x="6644" y="8561"/>
                    <a:pt x="8561" y="6644"/>
                    <a:pt x="8561" y="4275"/>
                  </a:cubicBezTo>
                  <a:cubicBezTo>
                    <a:pt x="8561" y="1918"/>
                    <a:pt x="6644" y="1"/>
                    <a:pt x="4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p:nvPr/>
          </p:nvSpPr>
          <p:spPr>
            <a:xfrm>
              <a:off x="3433888" y="3057738"/>
              <a:ext cx="113450" cy="113450"/>
            </a:xfrm>
            <a:custGeom>
              <a:avLst/>
              <a:gdLst/>
              <a:ahLst/>
              <a:cxnLst/>
              <a:rect l="l" t="t" r="r" b="b"/>
              <a:pathLst>
                <a:path w="4538" h="4538" extrusionOk="0">
                  <a:moveTo>
                    <a:pt x="4537" y="2263"/>
                  </a:moveTo>
                  <a:cubicBezTo>
                    <a:pt x="4537" y="3525"/>
                    <a:pt x="3525" y="4537"/>
                    <a:pt x="2275" y="4537"/>
                  </a:cubicBezTo>
                  <a:cubicBezTo>
                    <a:pt x="1013" y="4537"/>
                    <a:pt x="1" y="3525"/>
                    <a:pt x="1" y="2263"/>
                  </a:cubicBezTo>
                  <a:cubicBezTo>
                    <a:pt x="1" y="1013"/>
                    <a:pt x="1013" y="1"/>
                    <a:pt x="2275" y="1"/>
                  </a:cubicBezTo>
                  <a:cubicBezTo>
                    <a:pt x="3525" y="1"/>
                    <a:pt x="4537" y="1013"/>
                    <a:pt x="4537" y="22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343;p43"/>
            <p:cNvGrpSpPr/>
            <p:nvPr/>
          </p:nvGrpSpPr>
          <p:grpSpPr>
            <a:xfrm>
              <a:off x="3974374" y="2703538"/>
              <a:ext cx="2705189" cy="914400"/>
              <a:chOff x="3974374" y="2694901"/>
              <a:chExt cx="2705189" cy="914400"/>
            </a:xfrm>
          </p:grpSpPr>
          <p:sp>
            <p:nvSpPr>
              <p:cNvPr id="1344" name="Google Shape;1344;p43"/>
              <p:cNvSpPr/>
              <p:nvPr/>
            </p:nvSpPr>
            <p:spPr>
              <a:xfrm>
                <a:off x="4417938" y="2810988"/>
                <a:ext cx="735250" cy="735250"/>
              </a:xfrm>
              <a:custGeom>
                <a:avLst/>
                <a:gdLst/>
                <a:ahLst/>
                <a:cxnLst/>
                <a:rect l="l" t="t" r="r" b="b"/>
                <a:pathLst>
                  <a:path w="29410" h="29410"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4251616" y="2809201"/>
                <a:ext cx="665000" cy="665300"/>
              </a:xfrm>
              <a:custGeom>
                <a:avLst/>
                <a:gdLst/>
                <a:ahLst/>
                <a:cxnLst/>
                <a:rect l="l" t="t" r="r" b="b"/>
                <a:pathLst>
                  <a:path w="26600" h="26612" extrusionOk="0">
                    <a:moveTo>
                      <a:pt x="13300" y="26611"/>
                    </a:moveTo>
                    <a:cubicBezTo>
                      <a:pt x="5966" y="26611"/>
                      <a:pt x="1" y="20646"/>
                      <a:pt x="1" y="13312"/>
                    </a:cubicBezTo>
                    <a:cubicBezTo>
                      <a:pt x="1" y="5978"/>
                      <a:pt x="5966" y="1"/>
                      <a:pt x="13300" y="1"/>
                    </a:cubicBezTo>
                    <a:cubicBezTo>
                      <a:pt x="20634" y="1"/>
                      <a:pt x="26599" y="5978"/>
                      <a:pt x="26599" y="13312"/>
                    </a:cubicBezTo>
                    <a:cubicBezTo>
                      <a:pt x="26599" y="20646"/>
                      <a:pt x="20634" y="26611"/>
                      <a:pt x="13300" y="26611"/>
                    </a:cubicBezTo>
                    <a:close/>
                    <a:moveTo>
                      <a:pt x="13300" y="465"/>
                    </a:moveTo>
                    <a:cubicBezTo>
                      <a:pt x="6216" y="465"/>
                      <a:pt x="453" y="6228"/>
                      <a:pt x="453" y="13312"/>
                    </a:cubicBezTo>
                    <a:cubicBezTo>
                      <a:pt x="453" y="20396"/>
                      <a:pt x="6216" y="26159"/>
                      <a:pt x="13300" y="26159"/>
                    </a:cubicBezTo>
                    <a:cubicBezTo>
                      <a:pt x="20384" y="26159"/>
                      <a:pt x="26147" y="20396"/>
                      <a:pt x="26147" y="13312"/>
                    </a:cubicBezTo>
                    <a:cubicBezTo>
                      <a:pt x="26147" y="6228"/>
                      <a:pt x="20384" y="465"/>
                      <a:pt x="13300" y="4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3974374" y="2866351"/>
                <a:ext cx="927525" cy="585800"/>
              </a:xfrm>
              <a:custGeom>
                <a:avLst/>
                <a:gdLst/>
                <a:ahLst/>
                <a:cxnLst/>
                <a:rect l="l" t="t" r="r" b="b"/>
                <a:pathLst>
                  <a:path w="37101" h="23432" extrusionOk="0">
                    <a:moveTo>
                      <a:pt x="25539" y="250"/>
                    </a:moveTo>
                    <a:cubicBezTo>
                      <a:pt x="19872" y="0"/>
                      <a:pt x="15050" y="3834"/>
                      <a:pt x="13764" y="9061"/>
                    </a:cubicBezTo>
                    <a:cubicBezTo>
                      <a:pt x="13597" y="9739"/>
                      <a:pt x="12978" y="10204"/>
                      <a:pt x="12288" y="10204"/>
                    </a:cubicBezTo>
                    <a:lnTo>
                      <a:pt x="6263" y="10204"/>
                    </a:lnTo>
                    <a:cubicBezTo>
                      <a:pt x="5811" y="10204"/>
                      <a:pt x="5453" y="9846"/>
                      <a:pt x="5453" y="9406"/>
                    </a:cubicBezTo>
                    <a:lnTo>
                      <a:pt x="5453" y="6870"/>
                    </a:lnTo>
                    <a:cubicBezTo>
                      <a:pt x="5453" y="6560"/>
                      <a:pt x="5084" y="6406"/>
                      <a:pt x="4858" y="6620"/>
                    </a:cubicBezTo>
                    <a:lnTo>
                      <a:pt x="441" y="11049"/>
                    </a:lnTo>
                    <a:cubicBezTo>
                      <a:pt x="0" y="11478"/>
                      <a:pt x="0" y="12180"/>
                      <a:pt x="441" y="12621"/>
                    </a:cubicBezTo>
                    <a:lnTo>
                      <a:pt x="4858" y="17050"/>
                    </a:lnTo>
                    <a:cubicBezTo>
                      <a:pt x="5084" y="17264"/>
                      <a:pt x="5453" y="17109"/>
                      <a:pt x="5453" y="16800"/>
                    </a:cubicBezTo>
                    <a:lnTo>
                      <a:pt x="5453" y="14264"/>
                    </a:lnTo>
                    <a:cubicBezTo>
                      <a:pt x="5453" y="13823"/>
                      <a:pt x="5811" y="13466"/>
                      <a:pt x="6263" y="13466"/>
                    </a:cubicBezTo>
                    <a:lnTo>
                      <a:pt x="12288" y="13466"/>
                    </a:lnTo>
                    <a:cubicBezTo>
                      <a:pt x="13002" y="13466"/>
                      <a:pt x="13609" y="13954"/>
                      <a:pt x="13776" y="14633"/>
                    </a:cubicBezTo>
                    <a:cubicBezTo>
                      <a:pt x="15026" y="19693"/>
                      <a:pt x="19586" y="23431"/>
                      <a:pt x="25027" y="23431"/>
                    </a:cubicBezTo>
                    <a:cubicBezTo>
                      <a:pt x="31730" y="23431"/>
                      <a:pt x="37100" y="17752"/>
                      <a:pt x="36588" y="10942"/>
                    </a:cubicBezTo>
                    <a:cubicBezTo>
                      <a:pt x="36160" y="5132"/>
                      <a:pt x="31373" y="500"/>
                      <a:pt x="25539" y="25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5000163" y="2694901"/>
                <a:ext cx="1679400" cy="914400"/>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9"/>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thật</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endParaRPr sz="3200">
                  <a:solidFill>
                    <a:srgbClr val="434343"/>
                  </a:solidFill>
                  <a:latin typeface="Times New Roman" pitchFamily="18" charset="0"/>
                  <a:ea typeface="Roboto"/>
                  <a:cs typeface="Times New Roman" pitchFamily="18" charset="0"/>
                  <a:sym typeface="Roboto"/>
                </a:endParaRPr>
              </a:p>
            </p:txBody>
          </p:sp>
          <p:sp>
            <p:nvSpPr>
              <p:cNvPr id="1348" name="Google Shape;1348;p43"/>
              <p:cNvSpPr txBox="1"/>
              <p:nvPr/>
            </p:nvSpPr>
            <p:spPr>
              <a:xfrm>
                <a:off x="4390237" y="2993664"/>
                <a:ext cx="369655"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FFFFFF"/>
                    </a:solidFill>
                    <a:latin typeface="Times New Roman" pitchFamily="18" charset="0"/>
                    <a:ea typeface="Fira Sans Extra Condensed Medium"/>
                    <a:cs typeface="Times New Roman" pitchFamily="18" charset="0"/>
                    <a:sym typeface="Fira Sans Extra Condensed Medium"/>
                  </a:rPr>
                  <a:t>C</a:t>
                </a:r>
                <a:endParaRPr sz="3600" b="1">
                  <a:latin typeface="Times New Roman" pitchFamily="18" charset="0"/>
                  <a:cs typeface="Times New Roman" pitchFamily="18" charset="0"/>
                </a:endParaRPr>
              </a:p>
            </p:txBody>
          </p:sp>
        </p:grpSp>
      </p:grpSp>
      <p:grpSp>
        <p:nvGrpSpPr>
          <p:cNvPr id="6" name="Google Shape;1354;p43"/>
          <p:cNvGrpSpPr/>
          <p:nvPr/>
        </p:nvGrpSpPr>
        <p:grpSpPr>
          <a:xfrm>
            <a:off x="2133600" y="4495804"/>
            <a:ext cx="7010400" cy="1447798"/>
            <a:chOff x="2596588" y="3399163"/>
            <a:chExt cx="4082975" cy="1085847"/>
          </a:xfrm>
        </p:grpSpPr>
        <p:sp>
          <p:nvSpPr>
            <p:cNvPr id="1355" name="Google Shape;1355;p43"/>
            <p:cNvSpPr/>
            <p:nvPr/>
          </p:nvSpPr>
          <p:spPr>
            <a:xfrm>
              <a:off x="2966288" y="3650388"/>
              <a:ext cx="917325" cy="364650"/>
            </a:xfrm>
            <a:custGeom>
              <a:avLst/>
              <a:gdLst/>
              <a:ahLst/>
              <a:cxnLst/>
              <a:rect l="l" t="t" r="r" b="b"/>
              <a:pathLst>
                <a:path w="42685" h="14586" extrusionOk="0">
                  <a:moveTo>
                    <a:pt x="536" y="0"/>
                  </a:moveTo>
                  <a:lnTo>
                    <a:pt x="0" y="524"/>
                  </a:lnTo>
                  <a:lnTo>
                    <a:pt x="14014" y="14585"/>
                  </a:lnTo>
                  <a:lnTo>
                    <a:pt x="42684" y="14585"/>
                  </a:lnTo>
                  <a:lnTo>
                    <a:pt x="42684" y="13835"/>
                  </a:lnTo>
                  <a:lnTo>
                    <a:pt x="14323" y="13835"/>
                  </a:lnTo>
                  <a:lnTo>
                    <a:pt x="536" y="0"/>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2596588" y="3399163"/>
              <a:ext cx="712925" cy="370000"/>
            </a:xfrm>
            <a:custGeom>
              <a:avLst/>
              <a:gdLst/>
              <a:ahLst/>
              <a:cxnLst/>
              <a:rect l="l" t="t" r="r" b="b"/>
              <a:pathLst>
                <a:path w="28517" h="14800" extrusionOk="0">
                  <a:moveTo>
                    <a:pt x="25540" y="0"/>
                  </a:moveTo>
                  <a:cubicBezTo>
                    <a:pt x="23313" y="2227"/>
                    <a:pt x="20801" y="4156"/>
                    <a:pt x="18062" y="5751"/>
                  </a:cubicBezTo>
                  <a:cubicBezTo>
                    <a:pt x="15360" y="7311"/>
                    <a:pt x="12431" y="8525"/>
                    <a:pt x="9347" y="9359"/>
                  </a:cubicBezTo>
                  <a:cubicBezTo>
                    <a:pt x="6359" y="10156"/>
                    <a:pt x="3227" y="10585"/>
                    <a:pt x="1" y="10585"/>
                  </a:cubicBezTo>
                  <a:lnTo>
                    <a:pt x="1" y="14800"/>
                  </a:lnTo>
                  <a:cubicBezTo>
                    <a:pt x="3608" y="14800"/>
                    <a:pt x="7109" y="14324"/>
                    <a:pt x="10442" y="13431"/>
                  </a:cubicBezTo>
                  <a:cubicBezTo>
                    <a:pt x="13883" y="12514"/>
                    <a:pt x="17146" y="11145"/>
                    <a:pt x="20170" y="9394"/>
                  </a:cubicBezTo>
                  <a:cubicBezTo>
                    <a:pt x="23230" y="7632"/>
                    <a:pt x="26040" y="5465"/>
                    <a:pt x="28516" y="29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2869538" y="3536388"/>
              <a:ext cx="213750" cy="214025"/>
            </a:xfrm>
            <a:custGeom>
              <a:avLst/>
              <a:gdLst/>
              <a:ahLst/>
              <a:cxnLst/>
              <a:rect l="l" t="t" r="r" b="b"/>
              <a:pathLst>
                <a:path w="8550" h="8561" extrusionOk="0">
                  <a:moveTo>
                    <a:pt x="4275" y="0"/>
                  </a:moveTo>
                  <a:cubicBezTo>
                    <a:pt x="1906" y="0"/>
                    <a:pt x="1" y="1917"/>
                    <a:pt x="1" y="4286"/>
                  </a:cubicBezTo>
                  <a:cubicBezTo>
                    <a:pt x="1" y="6644"/>
                    <a:pt x="1906" y="8561"/>
                    <a:pt x="4275" y="8561"/>
                  </a:cubicBezTo>
                  <a:cubicBezTo>
                    <a:pt x="6632" y="8561"/>
                    <a:pt x="8549" y="6644"/>
                    <a:pt x="8549" y="4286"/>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2919538" y="3586688"/>
              <a:ext cx="113750" cy="113425"/>
            </a:xfrm>
            <a:custGeom>
              <a:avLst/>
              <a:gdLst/>
              <a:ahLst/>
              <a:cxnLst/>
              <a:rect l="l" t="t" r="r" b="b"/>
              <a:pathLst>
                <a:path w="4550" h="4537" extrusionOk="0">
                  <a:moveTo>
                    <a:pt x="4549" y="2274"/>
                  </a:moveTo>
                  <a:cubicBezTo>
                    <a:pt x="4549" y="3525"/>
                    <a:pt x="3525" y="4537"/>
                    <a:pt x="2275" y="4537"/>
                  </a:cubicBezTo>
                  <a:cubicBezTo>
                    <a:pt x="1025" y="4537"/>
                    <a:pt x="1" y="3525"/>
                    <a:pt x="1" y="2274"/>
                  </a:cubicBezTo>
                  <a:cubicBezTo>
                    <a:pt x="1" y="1012"/>
                    <a:pt x="1025" y="0"/>
                    <a:pt x="2275" y="0"/>
                  </a:cubicBezTo>
                  <a:cubicBezTo>
                    <a:pt x="3525" y="0"/>
                    <a:pt x="4549" y="1012"/>
                    <a:pt x="4549" y="227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359;p43"/>
            <p:cNvGrpSpPr/>
            <p:nvPr/>
          </p:nvGrpSpPr>
          <p:grpSpPr>
            <a:xfrm>
              <a:off x="3839233" y="3627761"/>
              <a:ext cx="2840330" cy="857249"/>
              <a:chOff x="3839233" y="3597724"/>
              <a:chExt cx="2840330" cy="857249"/>
            </a:xfrm>
          </p:grpSpPr>
          <p:sp>
            <p:nvSpPr>
              <p:cNvPr id="1360" name="Google Shape;1360;p43"/>
              <p:cNvSpPr/>
              <p:nvPr/>
            </p:nvSpPr>
            <p:spPr>
              <a:xfrm>
                <a:off x="4061133" y="3597725"/>
                <a:ext cx="735250" cy="735225"/>
              </a:xfrm>
              <a:custGeom>
                <a:avLst/>
                <a:gdLst/>
                <a:ahLst/>
                <a:cxnLst/>
                <a:rect l="l" t="t" r="r" b="b"/>
                <a:pathLst>
                  <a:path w="29410" h="29409"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4149894" y="3597724"/>
                <a:ext cx="613028" cy="665275"/>
              </a:xfrm>
              <a:custGeom>
                <a:avLst/>
                <a:gdLst/>
                <a:ahLst/>
                <a:cxnLst/>
                <a:rect l="l" t="t" r="r" b="b"/>
                <a:pathLst>
                  <a:path w="26600" h="26611" extrusionOk="0">
                    <a:moveTo>
                      <a:pt x="13300" y="26611"/>
                    </a:moveTo>
                    <a:cubicBezTo>
                      <a:pt x="5966" y="26611"/>
                      <a:pt x="1" y="20646"/>
                      <a:pt x="1" y="13312"/>
                    </a:cubicBezTo>
                    <a:cubicBezTo>
                      <a:pt x="1" y="5977"/>
                      <a:pt x="5966" y="1"/>
                      <a:pt x="13300" y="1"/>
                    </a:cubicBezTo>
                    <a:cubicBezTo>
                      <a:pt x="20634" y="1"/>
                      <a:pt x="26599" y="5977"/>
                      <a:pt x="26599" y="13312"/>
                    </a:cubicBezTo>
                    <a:cubicBezTo>
                      <a:pt x="26599" y="20646"/>
                      <a:pt x="20634" y="26611"/>
                      <a:pt x="13300" y="26611"/>
                    </a:cubicBezTo>
                    <a:close/>
                    <a:moveTo>
                      <a:pt x="13300" y="465"/>
                    </a:moveTo>
                    <a:cubicBezTo>
                      <a:pt x="6216" y="465"/>
                      <a:pt x="453" y="6227"/>
                      <a:pt x="453" y="13312"/>
                    </a:cubicBezTo>
                    <a:cubicBezTo>
                      <a:pt x="453" y="20396"/>
                      <a:pt x="6216" y="26159"/>
                      <a:pt x="13300" y="26159"/>
                    </a:cubicBezTo>
                    <a:cubicBezTo>
                      <a:pt x="20384" y="26159"/>
                      <a:pt x="26147" y="20396"/>
                      <a:pt x="26147" y="13312"/>
                    </a:cubicBezTo>
                    <a:cubicBezTo>
                      <a:pt x="26147" y="6227"/>
                      <a:pt x="20384" y="465"/>
                      <a:pt x="13300" y="46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3839233" y="3654876"/>
                <a:ext cx="927525" cy="58582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406"/>
                      <a:pt x="4858" y="6621"/>
                    </a:cubicBezTo>
                    <a:lnTo>
                      <a:pt x="441" y="11050"/>
                    </a:lnTo>
                    <a:cubicBezTo>
                      <a:pt x="0" y="11479"/>
                      <a:pt x="0" y="12181"/>
                      <a:pt x="441" y="12622"/>
                    </a:cubicBezTo>
                    <a:lnTo>
                      <a:pt x="4858" y="17051"/>
                    </a:lnTo>
                    <a:cubicBezTo>
                      <a:pt x="5084" y="17265"/>
                      <a:pt x="5453" y="17110"/>
                      <a:pt x="5453" y="16801"/>
                    </a:cubicBezTo>
                    <a:lnTo>
                      <a:pt x="5453" y="14265"/>
                    </a:lnTo>
                    <a:cubicBezTo>
                      <a:pt x="5453" y="13824"/>
                      <a:pt x="5811" y="13455"/>
                      <a:pt x="6263" y="13455"/>
                    </a:cubicBezTo>
                    <a:lnTo>
                      <a:pt x="12288" y="13455"/>
                    </a:lnTo>
                    <a:cubicBezTo>
                      <a:pt x="13002" y="13455"/>
                      <a:pt x="13609" y="13955"/>
                      <a:pt x="13776" y="14634"/>
                    </a:cubicBezTo>
                    <a:cubicBezTo>
                      <a:pt x="15026" y="19694"/>
                      <a:pt x="19586" y="23432"/>
                      <a:pt x="25027" y="23432"/>
                    </a:cubicBezTo>
                    <a:cubicBezTo>
                      <a:pt x="31730" y="23432"/>
                      <a:pt x="37100" y="17753"/>
                      <a:pt x="36588" y="10943"/>
                    </a:cubicBezTo>
                    <a:cubicBezTo>
                      <a:pt x="36160" y="5132"/>
                      <a:pt x="31373" y="501"/>
                      <a:pt x="25539" y="2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4726836" y="3701122"/>
                <a:ext cx="1952727" cy="753851"/>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8"/>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r>
                  <a:rPr lang="en-US" sz="3600" dirty="0">
                    <a:latin typeface="Times New Roman" pitchFamily="18" charset="0"/>
                    <a:cs typeface="Times New Roman" pitchFamily="18" charset="0"/>
                  </a:rPr>
                  <a:t> </a:t>
                </a:r>
                <a:r>
                  <a:rPr lang="en-US" sz="3600" b="1" i="1" dirty="0"/>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ảo</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endParaRPr sz="3200">
                  <a:solidFill>
                    <a:srgbClr val="434343"/>
                  </a:solidFill>
                  <a:latin typeface="Times New Roman" pitchFamily="18" charset="0"/>
                  <a:ea typeface="Roboto"/>
                  <a:cs typeface="Times New Roman" pitchFamily="18" charset="0"/>
                  <a:sym typeface="Roboto"/>
                </a:endParaRPr>
              </a:p>
            </p:txBody>
          </p:sp>
          <p:sp>
            <p:nvSpPr>
              <p:cNvPr id="1364" name="Google Shape;1364;p43"/>
              <p:cNvSpPr txBox="1"/>
              <p:nvPr/>
            </p:nvSpPr>
            <p:spPr>
              <a:xfrm>
                <a:off x="4333502" y="3769176"/>
                <a:ext cx="518400"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a:solidFill>
                      <a:srgbClr val="FFFFFF"/>
                    </a:solidFill>
                    <a:latin typeface="Times New Roman" pitchFamily="18" charset="0"/>
                    <a:ea typeface="Fira Sans Extra Condensed Medium"/>
                    <a:cs typeface="Times New Roman" pitchFamily="18" charset="0"/>
                    <a:sym typeface="Fira Sans Extra Condensed Medium"/>
                  </a:rPr>
                  <a:t>D</a:t>
                </a:r>
                <a:endParaRPr sz="3600">
                  <a:latin typeface="Times New Roman" pitchFamily="18" charset="0"/>
                  <a:cs typeface="Times New Roman" pitchFamily="18" charset="0"/>
                </a:endParaRPr>
              </a:p>
            </p:txBody>
          </p:sp>
        </p:grpSp>
      </p:grpSp>
      <p:grpSp>
        <p:nvGrpSpPr>
          <p:cNvPr id="8" name="Google Shape;1368;p43"/>
          <p:cNvGrpSpPr/>
          <p:nvPr/>
        </p:nvGrpSpPr>
        <p:grpSpPr>
          <a:xfrm>
            <a:off x="3048000" y="2209800"/>
            <a:ext cx="6096000" cy="1100567"/>
            <a:chOff x="3235063" y="1935288"/>
            <a:chExt cx="3444500" cy="825425"/>
          </a:xfrm>
        </p:grpSpPr>
        <p:sp>
          <p:nvSpPr>
            <p:cNvPr id="1369" name="Google Shape;1369;p43"/>
            <p:cNvSpPr/>
            <p:nvPr/>
          </p:nvSpPr>
          <p:spPr>
            <a:xfrm>
              <a:off x="3497888" y="2349913"/>
              <a:ext cx="531050" cy="97975"/>
            </a:xfrm>
            <a:custGeom>
              <a:avLst/>
              <a:gdLst/>
              <a:ahLst/>
              <a:cxnLst/>
              <a:rect l="l" t="t" r="r" b="b"/>
              <a:pathLst>
                <a:path w="21242" h="3919" extrusionOk="0">
                  <a:moveTo>
                    <a:pt x="9061" y="1"/>
                  </a:moveTo>
                  <a:lnTo>
                    <a:pt x="1" y="3216"/>
                  </a:lnTo>
                  <a:lnTo>
                    <a:pt x="239" y="3918"/>
                  </a:lnTo>
                  <a:lnTo>
                    <a:pt x="9192" y="751"/>
                  </a:lnTo>
                  <a:lnTo>
                    <a:pt x="21242" y="751"/>
                  </a:lnTo>
                  <a:lnTo>
                    <a:pt x="21242"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3235063" y="2047513"/>
              <a:ext cx="370000" cy="713200"/>
            </a:xfrm>
            <a:custGeom>
              <a:avLst/>
              <a:gdLst/>
              <a:ahLst/>
              <a:cxnLst/>
              <a:rect l="l" t="t" r="r" b="b"/>
              <a:pathLst>
                <a:path w="14800" h="28528" extrusionOk="0">
                  <a:moveTo>
                    <a:pt x="13431" y="18086"/>
                  </a:moveTo>
                  <a:cubicBezTo>
                    <a:pt x="12514" y="14633"/>
                    <a:pt x="11145" y="11371"/>
                    <a:pt x="9395" y="8346"/>
                  </a:cubicBezTo>
                  <a:cubicBezTo>
                    <a:pt x="7621" y="5287"/>
                    <a:pt x="5466" y="2489"/>
                    <a:pt x="2977" y="0"/>
                  </a:cubicBezTo>
                  <a:lnTo>
                    <a:pt x="1" y="2977"/>
                  </a:lnTo>
                  <a:cubicBezTo>
                    <a:pt x="2227" y="5203"/>
                    <a:pt x="4156" y="7715"/>
                    <a:pt x="5739" y="10466"/>
                  </a:cubicBezTo>
                  <a:cubicBezTo>
                    <a:pt x="7311" y="13168"/>
                    <a:pt x="8525" y="16085"/>
                    <a:pt x="9359" y="19169"/>
                  </a:cubicBezTo>
                  <a:cubicBezTo>
                    <a:pt x="10157" y="22158"/>
                    <a:pt x="10573" y="25289"/>
                    <a:pt x="10573" y="28527"/>
                  </a:cubicBezTo>
                  <a:lnTo>
                    <a:pt x="14800" y="28527"/>
                  </a:lnTo>
                  <a:cubicBezTo>
                    <a:pt x="14800" y="24908"/>
                    <a:pt x="14324" y="21408"/>
                    <a:pt x="13431" y="180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3392813" y="2318063"/>
              <a:ext cx="213750" cy="213750"/>
            </a:xfrm>
            <a:custGeom>
              <a:avLst/>
              <a:gdLst/>
              <a:ahLst/>
              <a:cxnLst/>
              <a:rect l="l" t="t" r="r" b="b"/>
              <a:pathLst>
                <a:path w="8550" h="8550" extrusionOk="0">
                  <a:moveTo>
                    <a:pt x="4275" y="1"/>
                  </a:moveTo>
                  <a:cubicBezTo>
                    <a:pt x="1918" y="1"/>
                    <a:pt x="1" y="1918"/>
                    <a:pt x="1" y="4275"/>
                  </a:cubicBezTo>
                  <a:cubicBezTo>
                    <a:pt x="1" y="6633"/>
                    <a:pt x="1918" y="8550"/>
                    <a:pt x="4275" y="8550"/>
                  </a:cubicBezTo>
                  <a:cubicBezTo>
                    <a:pt x="6645" y="8550"/>
                    <a:pt x="8550" y="6633"/>
                    <a:pt x="8550" y="4275"/>
                  </a:cubicBezTo>
                  <a:cubicBezTo>
                    <a:pt x="8550" y="1918"/>
                    <a:pt x="6645" y="1"/>
                    <a:pt x="4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3442838" y="2368088"/>
              <a:ext cx="113725" cy="113725"/>
            </a:xfrm>
            <a:custGeom>
              <a:avLst/>
              <a:gdLst/>
              <a:ahLst/>
              <a:cxnLst/>
              <a:rect l="l" t="t" r="r" b="b"/>
              <a:pathLst>
                <a:path w="4549" h="4549" extrusionOk="0">
                  <a:moveTo>
                    <a:pt x="4548" y="2274"/>
                  </a:moveTo>
                  <a:cubicBezTo>
                    <a:pt x="4548" y="3524"/>
                    <a:pt x="3524" y="4548"/>
                    <a:pt x="2274" y="4548"/>
                  </a:cubicBezTo>
                  <a:cubicBezTo>
                    <a:pt x="1024" y="4548"/>
                    <a:pt x="0" y="3524"/>
                    <a:pt x="0" y="2274"/>
                  </a:cubicBezTo>
                  <a:cubicBezTo>
                    <a:pt x="0" y="1024"/>
                    <a:pt x="1024" y="0"/>
                    <a:pt x="2274" y="0"/>
                  </a:cubicBezTo>
                  <a:cubicBezTo>
                    <a:pt x="3524" y="0"/>
                    <a:pt x="4548" y="1024"/>
                    <a:pt x="4548" y="22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373;p43"/>
            <p:cNvGrpSpPr/>
            <p:nvPr/>
          </p:nvGrpSpPr>
          <p:grpSpPr>
            <a:xfrm>
              <a:off x="3987946" y="1935288"/>
              <a:ext cx="2691617" cy="792375"/>
              <a:chOff x="3987946" y="1948088"/>
              <a:chExt cx="2691617" cy="792375"/>
            </a:xfrm>
          </p:grpSpPr>
          <p:sp>
            <p:nvSpPr>
              <p:cNvPr id="1374" name="Google Shape;1374;p43"/>
              <p:cNvSpPr/>
              <p:nvPr/>
            </p:nvSpPr>
            <p:spPr>
              <a:xfrm>
                <a:off x="4417938" y="2005238"/>
                <a:ext cx="735250" cy="735225"/>
              </a:xfrm>
              <a:custGeom>
                <a:avLst/>
                <a:gdLst/>
                <a:ahLst/>
                <a:cxnLst/>
                <a:rect l="l" t="t" r="r" b="b"/>
                <a:pathLst>
                  <a:path w="29410" h="29409" extrusionOk="0">
                    <a:moveTo>
                      <a:pt x="14705" y="0"/>
                    </a:moveTo>
                    <a:cubicBezTo>
                      <a:pt x="6585" y="0"/>
                      <a:pt x="1" y="6585"/>
                      <a:pt x="1" y="14705"/>
                    </a:cubicBezTo>
                    <a:cubicBezTo>
                      <a:pt x="1" y="22825"/>
                      <a:pt x="6585" y="29409"/>
                      <a:pt x="14705" y="29409"/>
                    </a:cubicBezTo>
                    <a:cubicBezTo>
                      <a:pt x="22825" y="29409"/>
                      <a:pt x="29409" y="22825"/>
                      <a:pt x="29409" y="14705"/>
                    </a:cubicBezTo>
                    <a:cubicBezTo>
                      <a:pt x="29409" y="6585"/>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4246754" y="2013049"/>
                <a:ext cx="495278" cy="665275"/>
              </a:xfrm>
              <a:custGeom>
                <a:avLst/>
                <a:gdLst/>
                <a:ahLst/>
                <a:cxnLst/>
                <a:rect l="l" t="t" r="r" b="b"/>
                <a:pathLst>
                  <a:path w="26600" h="26611" extrusionOk="0">
                    <a:moveTo>
                      <a:pt x="13300" y="26611"/>
                    </a:moveTo>
                    <a:cubicBezTo>
                      <a:pt x="5966" y="26611"/>
                      <a:pt x="1" y="20646"/>
                      <a:pt x="1" y="13312"/>
                    </a:cubicBezTo>
                    <a:cubicBezTo>
                      <a:pt x="1" y="5966"/>
                      <a:pt x="5966" y="1"/>
                      <a:pt x="13300" y="1"/>
                    </a:cubicBezTo>
                    <a:cubicBezTo>
                      <a:pt x="20634" y="1"/>
                      <a:pt x="26599" y="5966"/>
                      <a:pt x="26599" y="13312"/>
                    </a:cubicBezTo>
                    <a:cubicBezTo>
                      <a:pt x="26599" y="20646"/>
                      <a:pt x="20634" y="26611"/>
                      <a:pt x="13300" y="26611"/>
                    </a:cubicBezTo>
                    <a:close/>
                    <a:moveTo>
                      <a:pt x="13300" y="453"/>
                    </a:moveTo>
                    <a:cubicBezTo>
                      <a:pt x="6216" y="453"/>
                      <a:pt x="453" y="6227"/>
                      <a:pt x="453" y="13312"/>
                    </a:cubicBezTo>
                    <a:cubicBezTo>
                      <a:pt x="453" y="20396"/>
                      <a:pt x="6216" y="26159"/>
                      <a:pt x="13300" y="26159"/>
                    </a:cubicBezTo>
                    <a:cubicBezTo>
                      <a:pt x="20384" y="26159"/>
                      <a:pt x="26147" y="20396"/>
                      <a:pt x="26147" y="13312"/>
                    </a:cubicBezTo>
                    <a:cubicBezTo>
                      <a:pt x="26147" y="6227"/>
                      <a:pt x="20384" y="453"/>
                      <a:pt x="13300" y="4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3987946" y="2070199"/>
                <a:ext cx="754087" cy="58582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395"/>
                      <a:pt x="4858" y="6621"/>
                    </a:cubicBezTo>
                    <a:lnTo>
                      <a:pt x="441" y="11038"/>
                    </a:lnTo>
                    <a:cubicBezTo>
                      <a:pt x="0" y="11478"/>
                      <a:pt x="0" y="12181"/>
                      <a:pt x="441" y="12621"/>
                    </a:cubicBezTo>
                    <a:lnTo>
                      <a:pt x="4858" y="17039"/>
                    </a:lnTo>
                    <a:cubicBezTo>
                      <a:pt x="5084" y="17265"/>
                      <a:pt x="5453" y="17110"/>
                      <a:pt x="5453" y="16801"/>
                    </a:cubicBezTo>
                    <a:lnTo>
                      <a:pt x="5453" y="14265"/>
                    </a:lnTo>
                    <a:cubicBezTo>
                      <a:pt x="5453" y="13824"/>
                      <a:pt x="5811" y="13455"/>
                      <a:pt x="6263" y="13455"/>
                    </a:cubicBezTo>
                    <a:lnTo>
                      <a:pt x="12288" y="13455"/>
                    </a:lnTo>
                    <a:cubicBezTo>
                      <a:pt x="13002" y="13455"/>
                      <a:pt x="13609" y="13943"/>
                      <a:pt x="13776" y="14634"/>
                    </a:cubicBezTo>
                    <a:cubicBezTo>
                      <a:pt x="15026" y="19682"/>
                      <a:pt x="19586" y="23432"/>
                      <a:pt x="25027" y="23432"/>
                    </a:cubicBezTo>
                    <a:cubicBezTo>
                      <a:pt x="31730" y="23432"/>
                      <a:pt x="37100" y="17753"/>
                      <a:pt x="36588" y="10943"/>
                    </a:cubicBezTo>
                    <a:cubicBezTo>
                      <a:pt x="36160" y="5132"/>
                      <a:pt x="31373" y="501"/>
                      <a:pt x="25539"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4742032" y="1948088"/>
                <a:ext cx="1937531" cy="699362"/>
              </a:xfrm>
              <a:custGeom>
                <a:avLst/>
                <a:gdLst/>
                <a:ahLst/>
                <a:cxnLst/>
                <a:rect l="l" t="t" r="r" b="b"/>
                <a:pathLst>
                  <a:path w="67176" h="21968" extrusionOk="0">
                    <a:moveTo>
                      <a:pt x="8799" y="0"/>
                    </a:moveTo>
                    <a:cubicBezTo>
                      <a:pt x="7942" y="0"/>
                      <a:pt x="7144" y="405"/>
                      <a:pt x="6644" y="1108"/>
                    </a:cubicBezTo>
                    <a:lnTo>
                      <a:pt x="608" y="9549"/>
                    </a:lnTo>
                    <a:cubicBezTo>
                      <a:pt x="1" y="10406"/>
                      <a:pt x="1" y="11549"/>
                      <a:pt x="608" y="12407"/>
                    </a:cubicBezTo>
                    <a:lnTo>
                      <a:pt x="6644" y="20848"/>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ảo</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endParaRPr sz="3200">
                  <a:solidFill>
                    <a:srgbClr val="434343"/>
                  </a:solidFill>
                  <a:latin typeface="Times New Roman" pitchFamily="18" charset="0"/>
                  <a:ea typeface="Roboto"/>
                  <a:cs typeface="Times New Roman" pitchFamily="18" charset="0"/>
                  <a:sym typeface="Roboto"/>
                </a:endParaRPr>
              </a:p>
            </p:txBody>
          </p:sp>
          <p:sp>
            <p:nvSpPr>
              <p:cNvPr id="1378" name="Google Shape;1378;p43"/>
              <p:cNvSpPr txBox="1"/>
              <p:nvPr/>
            </p:nvSpPr>
            <p:spPr>
              <a:xfrm>
                <a:off x="4268413" y="2187900"/>
                <a:ext cx="473619"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FFFFFF"/>
                    </a:solidFill>
                    <a:latin typeface="Times New Roman" pitchFamily="18" charset="0"/>
                    <a:ea typeface="Fira Sans Extra Condensed Medium"/>
                    <a:cs typeface="Times New Roman" pitchFamily="18" charset="0"/>
                    <a:sym typeface="Fira Sans Extra Condensed Medium"/>
                  </a:rPr>
                  <a:t>B</a:t>
                </a:r>
                <a:endParaRPr sz="3600" b="1">
                  <a:latin typeface="Times New Roman" pitchFamily="18" charset="0"/>
                  <a:cs typeface="Times New Roman" pitchFamily="18" charset="0"/>
                </a:endParaRPr>
              </a:p>
            </p:txBody>
          </p:sp>
        </p:grpSp>
      </p:grpSp>
      <p:sp>
        <p:nvSpPr>
          <p:cNvPr id="1383" name="Google Shape;1383;p43"/>
          <p:cNvSpPr/>
          <p:nvPr/>
        </p:nvSpPr>
        <p:spPr>
          <a:xfrm>
            <a:off x="0" y="2057400"/>
            <a:ext cx="3276600" cy="2743200"/>
          </a:xfrm>
          <a:custGeom>
            <a:avLst/>
            <a:gdLst/>
            <a:ahLst/>
            <a:cxnLst/>
            <a:rect l="l" t="t" r="r" b="b"/>
            <a:pathLst>
              <a:path w="56425" h="56437" extrusionOk="0">
                <a:moveTo>
                  <a:pt x="28219" y="1"/>
                </a:moveTo>
                <a:cubicBezTo>
                  <a:pt x="12633" y="1"/>
                  <a:pt x="1" y="12633"/>
                  <a:pt x="1" y="28218"/>
                </a:cubicBezTo>
                <a:cubicBezTo>
                  <a:pt x="1" y="43804"/>
                  <a:pt x="12633" y="56436"/>
                  <a:pt x="28219" y="56436"/>
                </a:cubicBezTo>
                <a:cubicBezTo>
                  <a:pt x="43792" y="56436"/>
                  <a:pt x="56425" y="43804"/>
                  <a:pt x="56425" y="28218"/>
                </a:cubicBezTo>
                <a:cubicBezTo>
                  <a:pt x="56425" y="12633"/>
                  <a:pt x="43792" y="1"/>
                  <a:pt x="28219" y="1"/>
                </a:cubicBezTo>
                <a:close/>
              </a:path>
            </a:pathLst>
          </a:custGeom>
          <a:ln>
            <a:headEnd type="none" w="sm" len="sm"/>
            <a:tailEnd type="none" w="sm" len="sm"/>
          </a:ln>
        </p:spPr>
        <p:style>
          <a:lnRef idx="3">
            <a:schemeClr val="lt1"/>
          </a:lnRef>
          <a:fillRef idx="1">
            <a:schemeClr val="dk1"/>
          </a:fillRef>
          <a:effectRef idx="1">
            <a:schemeClr val="dk1"/>
          </a:effectRef>
          <a:fontRef idx="minor">
            <a:schemeClr val="lt1"/>
          </a:fontRef>
        </p:style>
        <p:txBody>
          <a:bodyPr spcFirstLastPara="1" wrap="square" lIns="91425" tIns="274300" rIns="91425" bIns="91425" anchor="ctr" anchorCtr="0">
            <a:noAutofit/>
          </a:bodyPr>
          <a:lstStyle/>
          <a:p>
            <a:pPr algn="ct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9:</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soi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thấy</a:t>
            </a:r>
            <a:endParaRPr lang="en-US" sz="3200" dirty="0">
              <a:latin typeface="Times New Roman" pitchFamily="18" charset="0"/>
              <a:cs typeface="Times New Roman" pitchFamily="18" charset="0"/>
            </a:endParaRPr>
          </a:p>
        </p:txBody>
      </p:sp>
      <p:sp>
        <p:nvSpPr>
          <p:cNvPr id="70" name="Rectangle 69"/>
          <p:cNvSpPr/>
          <p:nvPr/>
        </p:nvSpPr>
        <p:spPr>
          <a:xfrm>
            <a:off x="6096000" y="2133600"/>
            <a:ext cx="2819400" cy="1077218"/>
          </a:xfrm>
          <a:prstGeom prst="rect">
            <a:avLst/>
          </a:prstGeom>
        </p:spPr>
        <p:txBody>
          <a:bodyPr wrap="square">
            <a:spAutoFit/>
          </a:bodyPr>
          <a:lstStyle/>
          <a:p>
            <a:pPr lvl="0" algn="ctr">
              <a:buClr>
                <a:schemeClr val="dk1"/>
              </a:buClr>
              <a:buSzPts val="1100"/>
            </a:pPr>
            <a:r>
              <a:rPr lang="vi-VN" sz="3200" b="1" dirty="0">
                <a:solidFill>
                  <a:srgbClr val="C00000"/>
                </a:solidFill>
                <a:latin typeface="Times New Roman" pitchFamily="18" charset="0"/>
                <a:cs typeface="Times New Roman" pitchFamily="18" charset="0"/>
              </a:rPr>
              <a:t>Ảnh ảo ở sau gương</a:t>
            </a:r>
            <a:endParaRPr lang="vi-VN" sz="3200" b="1" dirty="0">
              <a:solidFill>
                <a:srgbClr val="C00000"/>
              </a:solidFill>
              <a:latin typeface="Times New Roman" pitchFamily="18" charset="0"/>
              <a:ea typeface="Roboto"/>
              <a:cs typeface="Times New Roman" pitchFamily="18"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3"/>
                                        </p:tgtEl>
                                        <p:attrNameLst>
                                          <p:attrName>style.visibility</p:attrName>
                                        </p:attrNameLst>
                                      </p:cBhvr>
                                      <p:to>
                                        <p:strVal val="visible"/>
                                      </p:to>
                                    </p:set>
                                    <p:animEffect transition="in" filter="blinds(horizontal)">
                                      <p:cBhvr>
                                        <p:cTn id="7" dur="500"/>
                                        <p:tgtEl>
                                          <p:spTgt spid="138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4)">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70">
                                            <p:txEl>
                                              <p:pRg st="0" end="0"/>
                                            </p:txEl>
                                          </p:spTgt>
                                        </p:tgtEl>
                                        <p:attrNameLst>
                                          <p:attrName>style.visibility</p:attrName>
                                        </p:attrNameLst>
                                      </p:cBhvr>
                                      <p:to>
                                        <p:strVal val="visible"/>
                                      </p:to>
                                    </p:set>
                                    <p:animEffect transition="in" filter="barn(inHorizontal)">
                                      <p:cBhvr>
                                        <p:cTn id="33"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5078313"/>
          </a:xfrm>
          <a:prstGeom prst="rect">
            <a:avLst/>
          </a:prstGeom>
        </p:spPr>
        <p:txBody>
          <a:bodyPr wrap="square">
            <a:spAutoFit/>
          </a:bodyPr>
          <a:lstStyle/>
          <a:p>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10:</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                                                                                                                                      A.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bởi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chắn</a:t>
            </a:r>
            <a:r>
              <a:rPr lang="en-US" sz="3600" dirty="0">
                <a:latin typeface="Times New Roman" pitchFamily="18" charset="0"/>
                <a:cs typeface="Times New Roman" pitchFamily="18" charset="0"/>
              </a:rPr>
              <a:t>                                                                  B.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bởi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chắn</a:t>
            </a:r>
            <a:r>
              <a:rPr lang="en-US" sz="3600" dirty="0">
                <a:latin typeface="Times New Roman" pitchFamily="18" charset="0"/>
                <a:cs typeface="Times New Roman" pitchFamily="18" charset="0"/>
              </a:rPr>
              <a:t>                                                 C.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bởi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phẳng</a:t>
            </a:r>
            <a:r>
              <a:rPr lang="en-US" sz="3600" dirty="0">
                <a:latin typeface="Times New Roman" pitchFamily="18" charset="0"/>
                <a:cs typeface="Times New Roman" pitchFamily="18" charset="0"/>
              </a:rPr>
              <a:t> song </a:t>
            </a:r>
            <a:r>
              <a:rPr lang="en-US" sz="3600" dirty="0" err="1">
                <a:latin typeface="Times New Roman" pitchFamily="18" charset="0"/>
                <a:cs typeface="Times New Roman" pitchFamily="18" charset="0"/>
              </a:rPr>
              <a:t>song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chắn</a:t>
            </a:r>
            <a:r>
              <a:rPr lang="en-US" sz="3600" dirty="0">
                <a:latin typeface="Times New Roman" pitchFamily="18" charset="0"/>
                <a:cs typeface="Times New Roman" pitchFamily="18" charset="0"/>
              </a:rPr>
              <a:t>                                                                  D.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bởi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chắn</a:t>
            </a:r>
            <a:r>
              <a:rPr lang="en-US" sz="3600" dirty="0">
                <a:latin typeface="Times New Roman" pitchFamily="18" charset="0"/>
                <a:cs typeface="Times New Roman" pitchFamily="18" charset="0"/>
              </a:rPr>
              <a:t> </a:t>
            </a:r>
          </a:p>
        </p:txBody>
      </p:sp>
      <p:sp>
        <p:nvSpPr>
          <p:cNvPr id="5" name="Oval 4"/>
          <p:cNvSpPr/>
          <p:nvPr/>
        </p:nvSpPr>
        <p:spPr>
          <a:xfrm>
            <a:off x="0" y="8382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latin typeface="Times New Roman" pitchFamily="18" charset="0"/>
                <a:cs typeface="Times New Roman" pitchFamily="18" charset="0"/>
              </a:rPr>
              <a:t>A</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7600" y="0"/>
            <a:ext cx="2236510" cy="646331"/>
          </a:xfrm>
          <a:prstGeom prst="rect">
            <a:avLst/>
          </a:prstGeom>
        </p:spPr>
        <p:txBody>
          <a:bodyPr wrap="none">
            <a:spAutoFit/>
          </a:bodyPr>
          <a:lstStyle/>
          <a:p>
            <a:r>
              <a:rPr lang="vi-VN" sz="3600" b="1" dirty="0">
                <a:latin typeface="Times New Roman" pitchFamily="18" charset="0"/>
                <a:cs typeface="Times New Roman" pitchFamily="18" charset="0"/>
              </a:rPr>
              <a:t>V</a:t>
            </a:r>
            <a:r>
              <a:rPr lang="en-US" sz="3600" b="1" dirty="0" err="1">
                <a:latin typeface="Times New Roman" pitchFamily="18" charset="0"/>
                <a:cs typeface="Times New Roman" pitchFamily="18" charset="0"/>
              </a:rPr>
              <a:t>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r>
              <a:rPr lang="en-US" sz="3600" b="1"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4" name="Rectangle 3"/>
          <p:cNvSpPr/>
          <p:nvPr/>
        </p:nvSpPr>
        <p:spPr>
          <a:xfrm>
            <a:off x="0" y="533400"/>
            <a:ext cx="9144000" cy="2554545"/>
          </a:xfrm>
          <a:prstGeom prst="rect">
            <a:avLst/>
          </a:prstGeom>
        </p:spPr>
        <p:txBody>
          <a:bodyPr wrap="square">
            <a:spAutoFit/>
          </a:bodyPr>
          <a:lstStyle/>
          <a:p>
            <a:r>
              <a:rPr lang="vi-VN" sz="3200" dirty="0">
                <a:latin typeface="Times New Roman" pitchFamily="18" charset="0"/>
                <a:cs typeface="Times New Roman" pitchFamily="18" charset="0"/>
              </a:rPr>
              <a:t>Bài 1:</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đứng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tường</a:t>
            </a:r>
            <a:r>
              <a:rPr lang="en-US" sz="3200" dirty="0">
                <a:latin typeface="Times New Roman" pitchFamily="18" charset="0"/>
                <a:cs typeface="Times New Roman" pitchFamily="18" charset="0"/>
              </a:rPr>
              <a:t> 4 m,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nhìn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phía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2 m? </a:t>
            </a:r>
          </a:p>
        </p:txBody>
      </p:sp>
      <p:sp>
        <p:nvSpPr>
          <p:cNvPr id="5" name="Rectangle 4"/>
          <p:cNvSpPr/>
          <p:nvPr/>
        </p:nvSpPr>
        <p:spPr>
          <a:xfrm>
            <a:off x="0" y="2971800"/>
            <a:ext cx="9144000" cy="1569660"/>
          </a:xfrm>
          <a:prstGeom prst="rect">
            <a:avLst/>
          </a:prstGeom>
        </p:spPr>
        <p:txBody>
          <a:bodyPr wrap="square">
            <a:spAutoFit/>
          </a:bodyPr>
          <a:lstStyle/>
          <a:p>
            <a:r>
              <a:rPr lang="vi-VN" sz="3200" dirty="0">
                <a:latin typeface="Times New Roman" pitchFamily="18" charset="0"/>
                <a:cs typeface="Times New Roman" pitchFamily="18" charset="0"/>
              </a:rPr>
              <a:t>BG:</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2 m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2 :</a:t>
            </a:r>
            <a:r>
              <a:rPr lang="vi-VN" sz="3200" dirty="0">
                <a:latin typeface="Times New Roman" pitchFamily="18" charset="0"/>
                <a:cs typeface="Times New Roman" pitchFamily="18" charset="0"/>
              </a:rPr>
              <a:t>2</a:t>
            </a:r>
            <a:r>
              <a:rPr lang="en-US" sz="3200" dirty="0">
                <a:latin typeface="Times New Roman" pitchFamily="18" charset="0"/>
                <a:cs typeface="Times New Roman" pitchFamily="18" charset="0"/>
              </a:rPr>
              <a:t> = 1 (m)</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0" y="4572000"/>
            <a:ext cx="9144000" cy="1077218"/>
          </a:xfrm>
          <a:prstGeom prst="rect">
            <a:avLst/>
          </a:prstGeom>
        </p:spPr>
        <p:txBody>
          <a:bodyPr wrap="square">
            <a:spAutoFit/>
          </a:bodyPr>
          <a:lstStyle/>
          <a:p>
            <a:r>
              <a:rPr lang="en-US" sz="3200" dirty="0">
                <a:latin typeface="Times New Roman" pitchFamily="18" charset="0"/>
                <a:cs typeface="Times New Roman" pitchFamily="18" charset="0"/>
              </a:rPr>
              <a:t>Do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1 m</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strips(downLeft)">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0"/>
            <a:ext cx="976260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Bài 2: </a:t>
            </a:r>
            <a:r>
              <a:rPr kumimoji="0" lang="en-US" sz="320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Ảnh</a:t>
            </a:r>
            <a:r>
              <a:rPr kumimoji="0" lang="en-US" sz="32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của</a:t>
            </a:r>
            <a:r>
              <a:rPr kumimoji="0" lang="en-US" sz="32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chữ</a:t>
            </a:r>
            <a:r>
              <a:rPr kumimoji="0" lang="en-US" sz="32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"TÌM" </a:t>
            </a:r>
            <a:r>
              <a:rPr kumimoji="0" lang="en-US" sz="320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trong</a:t>
            </a:r>
            <a:r>
              <a:rPr kumimoji="0" lang="en-US" sz="32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gương</a:t>
            </a:r>
            <a:r>
              <a:rPr kumimoji="0" lang="en-US" sz="32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phẳng</a:t>
            </a:r>
            <a:r>
              <a:rPr kumimoji="0" lang="en-US" sz="32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32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chữ</a:t>
            </a:r>
            <a:r>
              <a:rPr kumimoji="0" lang="en-US" sz="32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gì</a:t>
            </a:r>
            <a:r>
              <a:rPr kumimoji="0" lang="en-US" sz="32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vi-VN" sz="32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vi-VN" sz="320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4034" name="Rectangle 2"/>
          <p:cNvSpPr>
            <a:spLocks noChangeArrowheads="1"/>
          </p:cNvSpPr>
          <p:nvPr/>
        </p:nvSpPr>
        <p:spPr bwMode="auto">
          <a:xfrm>
            <a:off x="0" y="457200"/>
            <a:ext cx="906209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Ảnh</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chữ</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“TÌM”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trong</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gương</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phẳng</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là</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chữ</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“MÍT”</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4035" name="Rectangle 3"/>
          <p:cNvSpPr>
            <a:spLocks noChangeArrowheads="1"/>
          </p:cNvSpPr>
          <p:nvPr/>
        </p:nvSpPr>
        <p:spPr bwMode="auto">
          <a:xfrm>
            <a:off x="0" y="990600"/>
            <a:ext cx="9198352"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vi-VN" sz="3200" b="1"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vi-VN"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 3:</a:t>
            </a:r>
            <a:r>
              <a:rPr kumimoji="0" lang="vi-VN"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Giải</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a:t>
            </a:r>
            <a:r>
              <a:rPr kumimoji="0" lang="en-US" sz="3200" b="0" i="0" u="none" strike="noStrike" cap="none" normalizeH="0" baseline="0" dirty="0" err="1">
                <a:ln>
                  <a:noFill/>
                </a:ln>
                <a:solidFill>
                  <a:srgbClr val="000000"/>
                </a:solidFill>
                <a:effectLst/>
                <a:latin typeface="Calibri"/>
                <a:ea typeface="Calibri" pitchFamily="34" charset="0"/>
                <a:cs typeface="Times New Roman" pitchFamily="18" charset="0"/>
              </a:rPr>
              <a:t>í</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tại</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sao</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chỉ</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nh</a:t>
            </a:r>
            <a:r>
              <a:rPr kumimoji="0" lang="en-US" sz="3200" b="0" i="0" u="none" strike="noStrike" cap="none" normalizeH="0" baseline="0" dirty="0" err="1">
                <a:ln>
                  <a:noFill/>
                </a:ln>
                <a:solidFill>
                  <a:srgbClr val="000000"/>
                </a:solidFill>
                <a:effectLst/>
                <a:latin typeface="Calibri"/>
                <a:ea typeface="Calibri" pitchFamily="34" charset="0"/>
                <a:cs typeface="Times New Roman" pitchFamily="18" charset="0"/>
              </a:rPr>
              <a:t>ì</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thấy</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ảnh</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S</a:t>
            </a:r>
            <a:r>
              <a:rPr kumimoji="0" lang="en-US" sz="3200" b="0" i="0" u="none" strike="noStrike" cap="none" normalizeH="0" baseline="0" dirty="0">
                <a:ln>
                  <a:noFill/>
                </a:ln>
                <a:solidFill>
                  <a:srgbClr val="000000"/>
                </a:solidFill>
                <a:effectLst/>
                <a:latin typeface="Calibri"/>
                <a:ea typeface="Calibri" pitchFamily="34" charset="0"/>
                <a:cs typeface="Times New Roman" pitchFamily="18" charset="0"/>
              </a:rPr>
              <a:t>’</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a:t>
            </a:r>
            <a:r>
              <a:rPr kumimoji="0" lang="en-US" sz="3200" b="0" i="0" u="none" strike="noStrike" cap="none" normalizeH="0" baseline="0" dirty="0" err="1">
                <a:ln>
                  <a:noFill/>
                </a:ln>
                <a:solidFill>
                  <a:srgbClr val="000000"/>
                </a:solidFill>
                <a:effectLst/>
                <a:latin typeface="Calibri"/>
                <a:ea typeface="Calibri" pitchFamily="34" charset="0"/>
                <a:cs typeface="Times New Roman" pitchFamily="18" charset="0"/>
              </a:rPr>
              <a:t>à</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không</a:t>
            </a:r>
            <a:endParaRPr kumimoji="0" lang="vi-VN"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thể</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thu</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được</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ảnh</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a:t>
            </a:r>
            <a:r>
              <a:rPr kumimoji="0" lang="en-US" sz="3200" b="0" i="0" u="none" strike="noStrike" cap="none" normalizeH="0" baseline="0" dirty="0" err="1">
                <a:ln>
                  <a:noFill/>
                </a:ln>
                <a:solidFill>
                  <a:srgbClr val="000000"/>
                </a:solidFill>
                <a:effectLst/>
                <a:latin typeface="Calibri"/>
                <a:ea typeface="Calibri" pitchFamily="34" charset="0"/>
                <a:cs typeface="Times New Roman" pitchFamily="18" charset="0"/>
              </a:rPr>
              <a:t>à</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y</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trên</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a:t>
            </a:r>
            <a:r>
              <a:rPr kumimoji="0" lang="en-US" sz="3200" b="0" i="0" u="none" strike="noStrike" cap="none" normalizeH="0" baseline="0" dirty="0" err="1">
                <a:ln>
                  <a:noFill/>
                </a:ln>
                <a:solidFill>
                  <a:srgbClr val="000000"/>
                </a:solidFill>
                <a:effectLst/>
                <a:latin typeface="Calibri"/>
                <a:ea typeface="Calibri" pitchFamily="34" charset="0"/>
                <a:cs typeface="Times New Roman" pitchFamily="18" charset="0"/>
              </a:rPr>
              <a:t>à</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chắn</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r>
              <a:rPr kumimoji="0" lang="vi-VN"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vi-VN" sz="32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Giải thích tại sao chỉ nhìn thấy ảnh S’ mà không thể thu được ảnh này trên màn chắn (ảnh 10)"/>
          <p:cNvPicPr/>
          <p:nvPr/>
        </p:nvPicPr>
        <p:blipFill>
          <a:blip r:embed="rId3"/>
          <a:srcRect/>
          <a:stretch>
            <a:fillRect/>
          </a:stretch>
        </p:blipFill>
        <p:spPr bwMode="auto">
          <a:xfrm>
            <a:off x="2133600" y="2057400"/>
            <a:ext cx="5029200" cy="2819400"/>
          </a:xfrm>
          <a:prstGeom prst="rect">
            <a:avLst/>
          </a:prstGeom>
          <a:noFill/>
          <a:ln w="9525">
            <a:noFill/>
            <a:miter lim="800000"/>
            <a:headEnd/>
            <a:tailEnd/>
          </a:ln>
        </p:spPr>
      </p:pic>
      <p:sp>
        <p:nvSpPr>
          <p:cNvPr id="44036" name="Rectangle 4"/>
          <p:cNvSpPr>
            <a:spLocks noChangeArrowheads="1"/>
          </p:cNvSpPr>
          <p:nvPr/>
        </p:nvSpPr>
        <p:spPr bwMode="auto">
          <a:xfrm>
            <a:off x="0" y="5334000"/>
            <a:ext cx="9257855"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Ta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chỉ</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nh</a:t>
            </a:r>
            <a:r>
              <a:rPr kumimoji="0" lang="en-US" sz="3200" b="0" i="0" u="none" strike="noStrike" cap="none" normalizeH="0" baseline="0" dirty="0" err="1">
                <a:ln>
                  <a:noFill/>
                </a:ln>
                <a:solidFill>
                  <a:srgbClr val="000000"/>
                </a:solidFill>
                <a:effectLst/>
                <a:latin typeface="Calibri"/>
                <a:ea typeface="Calibri" pitchFamily="34" charset="0"/>
                <a:cs typeface="Times New Roman" pitchFamily="18" charset="0"/>
              </a:rPr>
              <a:t>ì</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thấy</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ảnh</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S</a:t>
            </a:r>
            <a:r>
              <a:rPr kumimoji="0" lang="en-US" sz="3200" b="0" i="0" u="none" strike="noStrike" cap="none" normalizeH="0" baseline="0" dirty="0">
                <a:ln>
                  <a:noFill/>
                </a:ln>
                <a:solidFill>
                  <a:srgbClr val="000000"/>
                </a:solidFill>
                <a:effectLst/>
                <a:latin typeface="Calibri"/>
                <a:ea typeface="Calibri" pitchFamily="34" charset="0"/>
                <a:cs typeface="Times New Roman" pitchFamily="18" charset="0"/>
              </a:rPr>
              <a:t>’</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a:t>
            </a:r>
            <a:r>
              <a:rPr kumimoji="0" lang="en-US" sz="3200" b="0" i="0" u="none" strike="noStrike" cap="none" normalizeH="0" baseline="0" dirty="0" err="1">
                <a:ln>
                  <a:noFill/>
                </a:ln>
                <a:solidFill>
                  <a:srgbClr val="000000"/>
                </a:solidFill>
                <a:effectLst/>
                <a:latin typeface="Calibri"/>
                <a:ea typeface="Calibri" pitchFamily="34" charset="0"/>
                <a:cs typeface="Times New Roman" pitchFamily="18" charset="0"/>
              </a:rPr>
              <a:t>à</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không</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thể</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thu</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được</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ảnh</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a:t>
            </a:r>
            <a:r>
              <a:rPr kumimoji="0" lang="en-US" sz="3200" b="0" i="0" u="none" strike="noStrike" cap="none" normalizeH="0" baseline="0" dirty="0" err="1">
                <a:ln>
                  <a:noFill/>
                </a:ln>
                <a:solidFill>
                  <a:srgbClr val="000000"/>
                </a:solidFill>
                <a:effectLst/>
                <a:latin typeface="Calibri"/>
                <a:ea typeface="Calibri" pitchFamily="34" charset="0"/>
                <a:cs typeface="Times New Roman" pitchFamily="18" charset="0"/>
              </a:rPr>
              <a:t>à</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y</a:t>
            </a:r>
            <a:endParaRPr kumimoji="0" lang="vi-VN"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trên</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a:t>
            </a:r>
            <a:r>
              <a:rPr kumimoji="0" lang="en-US" sz="3200" b="0" i="0" u="none" strike="noStrike" cap="none" normalizeH="0" baseline="0" dirty="0" err="1">
                <a:ln>
                  <a:noFill/>
                </a:ln>
                <a:solidFill>
                  <a:srgbClr val="000000"/>
                </a:solidFill>
                <a:effectLst/>
                <a:latin typeface="Calibri"/>
                <a:ea typeface="Calibri" pitchFamily="34" charset="0"/>
                <a:cs typeface="Times New Roman" pitchFamily="18" charset="0"/>
              </a:rPr>
              <a:t>à</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chắn</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a:t>
            </a:r>
            <a:r>
              <a:rPr kumimoji="0" lang="en-US" sz="3200" b="0" i="0" u="none" strike="noStrike" cap="none" normalizeH="0" baseline="0" dirty="0" err="1">
                <a:ln>
                  <a:noFill/>
                </a:ln>
                <a:solidFill>
                  <a:srgbClr val="000000"/>
                </a:solidFill>
                <a:effectLst/>
                <a:latin typeface="Calibri"/>
                <a:ea typeface="Calibri" pitchFamily="34" charset="0"/>
                <a:cs typeface="Times New Roman" pitchFamily="18" charset="0"/>
              </a:rPr>
              <a:t>ì</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S</a:t>
            </a:r>
            <a:r>
              <a:rPr kumimoji="0" lang="en-US" sz="3200" b="0" i="0" u="none" strike="noStrike" cap="none" normalizeH="0" baseline="0" dirty="0">
                <a:ln>
                  <a:noFill/>
                </a:ln>
                <a:solidFill>
                  <a:srgbClr val="000000"/>
                </a:solidFill>
                <a:effectLst/>
                <a:latin typeface="Calibri"/>
                <a:ea typeface="Calibri" pitchFamily="34" charset="0"/>
                <a:cs typeface="Times New Roman" pitchFamily="18" charset="0"/>
              </a:rPr>
              <a:t>’</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l</a:t>
            </a:r>
            <a:r>
              <a:rPr kumimoji="0" lang="en-US" sz="3200" b="0" i="0" u="none" strike="noStrike" cap="none" normalizeH="0" baseline="0" dirty="0" err="1">
                <a:ln>
                  <a:noFill/>
                </a:ln>
                <a:solidFill>
                  <a:srgbClr val="000000"/>
                </a:solidFill>
                <a:effectLst/>
                <a:latin typeface="Calibri"/>
                <a:ea typeface="Calibri" pitchFamily="34" charset="0"/>
                <a:cs typeface="Times New Roman" pitchFamily="18" charset="0"/>
              </a:rPr>
              <a:t>à</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ảnh</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ảo</a:t>
            </a:r>
            <a:r>
              <a:rPr kumimoji="0" lang="en-US" sz="3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animEffect transition="in" filter="blinds(horizontal)">
                                      <p:cBhvr>
                                        <p:cTn id="7" dur="500"/>
                                        <p:tgtEl>
                                          <p:spTgt spid="440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4034">
                                            <p:txEl>
                                              <p:pRg st="0" end="0"/>
                                            </p:txEl>
                                          </p:spTgt>
                                        </p:tgtEl>
                                        <p:attrNameLst>
                                          <p:attrName>style.visibility</p:attrName>
                                        </p:attrNameLst>
                                      </p:cBhvr>
                                      <p:to>
                                        <p:strVal val="visible"/>
                                      </p:to>
                                    </p:set>
                                    <p:anim calcmode="lin" valueType="num">
                                      <p:cBhvr additive="base">
                                        <p:cTn id="12" dur="50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40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44035"/>
                                        </p:tgtEl>
                                        <p:attrNameLst>
                                          <p:attrName>style.visibility</p:attrName>
                                        </p:attrNameLst>
                                      </p:cBhvr>
                                      <p:to>
                                        <p:strVal val="visible"/>
                                      </p:to>
                                    </p:set>
                                    <p:animEffect transition="in" filter="plus(in)">
                                      <p:cBhvr>
                                        <p:cTn id="18" dur="2000"/>
                                        <p:tgtEl>
                                          <p:spTgt spid="4403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44036"/>
                                        </p:tgtEl>
                                        <p:attrNameLst>
                                          <p:attrName>style.visibility</p:attrName>
                                        </p:attrNameLst>
                                      </p:cBhvr>
                                      <p:to>
                                        <p:strVal val="visible"/>
                                      </p:to>
                                    </p:set>
                                    <p:animEffect transition="in" filter="wheel(4)">
                                      <p:cBhvr>
                                        <p:cTn id="28"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0"/>
            <a:ext cx="6849952" cy="584775"/>
          </a:xfrm>
          <a:prstGeom prst="rect">
            <a:avLst/>
          </a:prstGeom>
        </p:spPr>
        <p:txBody>
          <a:bodyPr wrap="none">
            <a:spAutoFit/>
          </a:bodyPr>
          <a:lstStyle/>
          <a:p>
            <a:pPr algn="ctr"/>
            <a:r>
              <a:rPr lang="en-US" sz="3200" dirty="0" err="1">
                <a:solidFill>
                  <a:srgbClr val="C00000"/>
                </a:solidFill>
                <a:latin typeface="Times New Roman" pitchFamily="18" charset="0"/>
                <a:cs typeface="Times New Roman" pitchFamily="18" charset="0"/>
              </a:rPr>
              <a:t>Một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số</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cơ</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thể</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sinh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vật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có</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tính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đối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xứng</a:t>
            </a:r>
            <a:r>
              <a:rPr lang="en-US" sz="3200" dirty="0">
                <a:solidFill>
                  <a:srgbClr val="C00000"/>
                </a:solidFill>
                <a:latin typeface="Times New Roman" pitchFamily="18" charset="0"/>
                <a:cs typeface="Times New Roman" pitchFamily="18" charset="0"/>
              </a:rPr>
              <a:t>: </a:t>
            </a:r>
          </a:p>
        </p:txBody>
      </p:sp>
      <p:pic>
        <p:nvPicPr>
          <p:cNvPr id="4" name="Picture 3" descr="Nhận ra vẻ đẹp của cơ thể sinh vật và các vật dụng có tính đối xứng (ảnh 15)"/>
          <p:cNvPicPr/>
          <p:nvPr/>
        </p:nvPicPr>
        <p:blipFill>
          <a:blip r:embed="rId2" cstate="print"/>
          <a:srcRect/>
          <a:stretch>
            <a:fillRect/>
          </a:stretch>
        </p:blipFill>
        <p:spPr bwMode="auto">
          <a:xfrm>
            <a:off x="304800" y="685800"/>
            <a:ext cx="2514600" cy="2057400"/>
          </a:xfrm>
          <a:prstGeom prst="rect">
            <a:avLst/>
          </a:prstGeom>
          <a:noFill/>
          <a:ln w="9525">
            <a:noFill/>
            <a:miter lim="800000"/>
            <a:headEnd/>
            <a:tailEnd/>
          </a:ln>
        </p:spPr>
      </p:pic>
      <p:pic>
        <p:nvPicPr>
          <p:cNvPr id="5" name="Picture 4" descr="Nhận ra vẻ đẹp của cơ thể sinh vật và các vật dụng có tính đối xứng (ảnh 16)"/>
          <p:cNvPicPr/>
          <p:nvPr/>
        </p:nvPicPr>
        <p:blipFill>
          <a:blip r:embed="rId3" cstate="print"/>
          <a:srcRect/>
          <a:stretch>
            <a:fillRect/>
          </a:stretch>
        </p:blipFill>
        <p:spPr bwMode="auto">
          <a:xfrm>
            <a:off x="3124200" y="762000"/>
            <a:ext cx="2514600" cy="2057400"/>
          </a:xfrm>
          <a:prstGeom prst="rect">
            <a:avLst/>
          </a:prstGeom>
          <a:noFill/>
          <a:ln w="9525">
            <a:noFill/>
            <a:miter lim="800000"/>
            <a:headEnd/>
            <a:tailEnd/>
          </a:ln>
        </p:spPr>
      </p:pic>
      <p:pic>
        <p:nvPicPr>
          <p:cNvPr id="6" name="Picture 5" descr="Nhận ra vẻ đẹp của cơ thể sinh vật và các vật dụng có tính đối xứng (ảnh 18)"/>
          <p:cNvPicPr/>
          <p:nvPr/>
        </p:nvPicPr>
        <p:blipFill>
          <a:blip r:embed="rId4"/>
          <a:srcRect/>
          <a:stretch>
            <a:fillRect/>
          </a:stretch>
        </p:blipFill>
        <p:spPr bwMode="auto">
          <a:xfrm>
            <a:off x="6096000" y="762000"/>
            <a:ext cx="3048000" cy="1981200"/>
          </a:xfrm>
          <a:prstGeom prst="rect">
            <a:avLst/>
          </a:prstGeom>
          <a:noFill/>
          <a:ln w="9525">
            <a:noFill/>
            <a:miter lim="800000"/>
            <a:headEnd/>
            <a:tailEnd/>
          </a:ln>
        </p:spPr>
      </p:pic>
      <p:sp>
        <p:nvSpPr>
          <p:cNvPr id="7" name="Rectangle 6"/>
          <p:cNvSpPr/>
          <p:nvPr/>
        </p:nvSpPr>
        <p:spPr>
          <a:xfrm>
            <a:off x="304800" y="2895600"/>
            <a:ext cx="2037737" cy="584775"/>
          </a:xfrm>
          <a:prstGeom prst="rect">
            <a:avLst/>
          </a:prstGeom>
        </p:spPr>
        <p:txBody>
          <a:bodyPr wrap="none">
            <a:spAutoFit/>
          </a:bodyPr>
          <a:lstStyle/>
          <a:p>
            <a:r>
              <a:rPr lang="en-US" sz="3200" dirty="0">
                <a:latin typeface="Times New Roman" pitchFamily="18" charset="0"/>
                <a:cs typeface="Times New Roman" pitchFamily="18" charset="0"/>
              </a:rPr>
              <a:t>Con </a:t>
            </a:r>
            <a:r>
              <a:rPr lang="en-US" sz="3200" dirty="0" err="1">
                <a:latin typeface="Times New Roman" pitchFamily="18" charset="0"/>
                <a:cs typeface="Times New Roman" pitchFamily="18" charset="0"/>
              </a:rPr>
              <a:t>bướm</a:t>
            </a:r>
            <a:r>
              <a:rPr lang="en-US" sz="3200" dirty="0">
                <a:latin typeface="Times New Roman" pitchFamily="18" charset="0"/>
                <a:cs typeface="Times New Roman" pitchFamily="18" charset="0"/>
              </a:rPr>
              <a:t> </a:t>
            </a:r>
          </a:p>
        </p:txBody>
      </p:sp>
      <p:sp>
        <p:nvSpPr>
          <p:cNvPr id="8" name="Rectangle 7"/>
          <p:cNvSpPr/>
          <p:nvPr/>
        </p:nvSpPr>
        <p:spPr>
          <a:xfrm>
            <a:off x="2667000" y="2895600"/>
            <a:ext cx="3081293" cy="584775"/>
          </a:xfrm>
          <a:prstGeom prst="rect">
            <a:avLst/>
          </a:prstGeom>
        </p:spPr>
        <p:txBody>
          <a:bodyPr wrap="none">
            <a:spAutoFit/>
          </a:bodyPr>
          <a:lstStyle/>
          <a:p>
            <a:r>
              <a:rPr lang="en-US" sz="3200" dirty="0">
                <a:latin typeface="Times New Roman" pitchFamily="18" charset="0"/>
                <a:cs typeface="Times New Roman" pitchFamily="18" charset="0"/>
              </a:rPr>
              <a:t>Con </a:t>
            </a:r>
            <a:r>
              <a:rPr lang="en-US" sz="3200" dirty="0" err="1">
                <a:latin typeface="Times New Roman" pitchFamily="18" charset="0"/>
                <a:cs typeface="Times New Roman" pitchFamily="18" charset="0"/>
              </a:rPr>
              <a:t>chuồn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chuồn</a:t>
            </a:r>
            <a:endParaRPr lang="en-US" sz="3200" dirty="0">
              <a:latin typeface="Times New Roman" pitchFamily="18" charset="0"/>
              <a:cs typeface="Times New Roman" pitchFamily="18" charset="0"/>
            </a:endParaRPr>
          </a:p>
        </p:txBody>
      </p:sp>
      <p:sp>
        <p:nvSpPr>
          <p:cNvPr id="9" name="Rectangle 8"/>
          <p:cNvSpPr/>
          <p:nvPr/>
        </p:nvSpPr>
        <p:spPr>
          <a:xfrm>
            <a:off x="5867400" y="2971800"/>
            <a:ext cx="3657600" cy="584775"/>
          </a:xfrm>
          <a:prstGeom prst="rect">
            <a:avLst/>
          </a:prstGeom>
        </p:spPr>
        <p:txBody>
          <a:bodyPr wrap="square">
            <a:spAutoFit/>
          </a:bodyPr>
          <a:lstStyle/>
          <a:p>
            <a:r>
              <a:rPr lang="en-US" sz="3200" dirty="0" err="1">
                <a:latin typeface="Times New Roman" pitchFamily="18" charset="0"/>
                <a:cs typeface="Times New Roman" pitchFamily="18" charset="0"/>
              </a:rPr>
              <a:t>Tháp</a:t>
            </a:r>
            <a:r>
              <a:rPr lang="en-US" sz="3200" dirty="0">
                <a:latin typeface="Times New Roman" pitchFamily="18" charset="0"/>
                <a:cs typeface="Times New Roman" pitchFamily="18" charset="0"/>
              </a:rPr>
              <a:t> Eiffel – </a:t>
            </a:r>
            <a:r>
              <a:rPr lang="en-US" sz="3200" dirty="0" err="1">
                <a:latin typeface="Times New Roman" pitchFamily="18" charset="0"/>
                <a:cs typeface="Times New Roman" pitchFamily="18" charset="0"/>
              </a:rPr>
              <a:t>Pháp</a:t>
            </a:r>
            <a:r>
              <a:rPr lang="en-US" dirty="0"/>
              <a:t>.</a:t>
            </a:r>
          </a:p>
        </p:txBody>
      </p:sp>
      <p:pic>
        <p:nvPicPr>
          <p:cNvPr id="10" name="Picture 9" descr="Nhận ra vẻ đẹp của cơ thể sinh vật và các vật dụng có tính đối xứng (ảnh 19)"/>
          <p:cNvPicPr/>
          <p:nvPr/>
        </p:nvPicPr>
        <p:blipFill>
          <a:blip r:embed="rId5"/>
          <a:srcRect/>
          <a:stretch>
            <a:fillRect/>
          </a:stretch>
        </p:blipFill>
        <p:spPr bwMode="auto">
          <a:xfrm>
            <a:off x="0" y="3733800"/>
            <a:ext cx="5334000" cy="3124200"/>
          </a:xfrm>
          <a:prstGeom prst="rect">
            <a:avLst/>
          </a:prstGeom>
          <a:noFill/>
          <a:ln w="9525">
            <a:noFill/>
            <a:miter lim="800000"/>
            <a:headEnd/>
            <a:tailEnd/>
          </a:ln>
        </p:spPr>
      </p:pic>
      <p:sp>
        <p:nvSpPr>
          <p:cNvPr id="46081" name="Rectangle 1"/>
          <p:cNvSpPr>
            <a:spLocks noChangeArrowheads="1"/>
          </p:cNvSpPr>
          <p:nvPr/>
        </p:nvSpPr>
        <p:spPr bwMode="auto">
          <a:xfrm>
            <a:off x="5562600" y="5029200"/>
            <a:ext cx="3276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a:ln>
                  <a:noFill/>
                </a:ln>
                <a:solidFill>
                  <a:srgbClr val="000000"/>
                </a:solidFill>
                <a:effectLst/>
                <a:latin typeface="+mj-lt"/>
                <a:ea typeface="Times New Roman" pitchFamily="18" charset="0"/>
                <a:cs typeface="Arial" pitchFamily="34" charset="0"/>
              </a:rPr>
              <a:t>Đền Taj Mahal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a:ln>
                  <a:noFill/>
                </a:ln>
                <a:solidFill>
                  <a:srgbClr val="000000"/>
                </a:solidFill>
                <a:effectLst/>
                <a:latin typeface="+mj-lt"/>
                <a:ea typeface="Times New Roman" pitchFamily="18" charset="0"/>
                <a:cs typeface="Arial" pitchFamily="34" charset="0"/>
              </a:rPr>
              <a:t>-Ấn Độ</a:t>
            </a:r>
            <a:endParaRPr kumimoji="0" lang="vi-VN" sz="3200" b="0" i="0" u="none" strike="noStrike" cap="none" normalizeH="0" baseline="0" dirty="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plus(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strips(downLeft)">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down)">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7" presetClass="entr" presetSubtype="4" fill="hold" nodeType="clickEffect">
                                  <p:stCondLst>
                                    <p:cond delay="0"/>
                                  </p:stCondLst>
                                  <p:childTnLst>
                                    <p:set>
                                      <p:cBhvr>
                                        <p:cTn id="47" dur="1" fill="hold">
                                          <p:stCondLst>
                                            <p:cond delay="0"/>
                                          </p:stCondLst>
                                        </p:cTn>
                                        <p:tgtEl>
                                          <p:spTgt spid="46081">
                                            <p:txEl>
                                              <p:pRg st="0" end="0"/>
                                            </p:txEl>
                                          </p:spTgt>
                                        </p:tgtEl>
                                        <p:attrNameLst>
                                          <p:attrName>style.visibility</p:attrName>
                                        </p:attrNameLst>
                                      </p:cBhvr>
                                      <p:to>
                                        <p:strVal val="visible"/>
                                      </p:to>
                                    </p:set>
                                    <p:anim calcmode="lin" valueType="num">
                                      <p:cBhvr additive="base">
                                        <p:cTn id="48" dur="5000" fill="hold"/>
                                        <p:tgtEl>
                                          <p:spTgt spid="46081">
                                            <p:txEl>
                                              <p:pRg st="0" end="0"/>
                                            </p:txEl>
                                          </p:spTgt>
                                        </p:tgtEl>
                                        <p:attrNameLst>
                                          <p:attrName>ppt_x</p:attrName>
                                        </p:attrNameLst>
                                      </p:cBhvr>
                                      <p:tavLst>
                                        <p:tav tm="0">
                                          <p:val>
                                            <p:strVal val="#ppt_x"/>
                                          </p:val>
                                        </p:tav>
                                        <p:tav tm="100000">
                                          <p:val>
                                            <p:strVal val="#ppt_x"/>
                                          </p:val>
                                        </p:tav>
                                      </p:tavLst>
                                    </p:anim>
                                    <p:anim calcmode="lin" valueType="num">
                                      <p:cBhvr additive="base">
                                        <p:cTn id="49" dur="5000" fill="hold"/>
                                        <p:tgtEl>
                                          <p:spTgt spid="460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7" presetClass="entr" presetSubtype="4" fill="hold" nodeType="clickEffect">
                                  <p:stCondLst>
                                    <p:cond delay="0"/>
                                  </p:stCondLst>
                                  <p:childTnLst>
                                    <p:set>
                                      <p:cBhvr>
                                        <p:cTn id="53" dur="1" fill="hold">
                                          <p:stCondLst>
                                            <p:cond delay="0"/>
                                          </p:stCondLst>
                                        </p:cTn>
                                        <p:tgtEl>
                                          <p:spTgt spid="46081">
                                            <p:txEl>
                                              <p:pRg st="1" end="1"/>
                                            </p:txEl>
                                          </p:spTgt>
                                        </p:tgtEl>
                                        <p:attrNameLst>
                                          <p:attrName>style.visibility</p:attrName>
                                        </p:attrNameLst>
                                      </p:cBhvr>
                                      <p:to>
                                        <p:strVal val="visible"/>
                                      </p:to>
                                    </p:set>
                                    <p:anim calcmode="lin" valueType="num">
                                      <p:cBhvr additive="base">
                                        <p:cTn id="54" dur="5000" fill="hold"/>
                                        <p:tgtEl>
                                          <p:spTgt spid="46081">
                                            <p:txEl>
                                              <p:pRg st="1" end="1"/>
                                            </p:txEl>
                                          </p:spTgt>
                                        </p:tgtEl>
                                        <p:attrNameLst>
                                          <p:attrName>ppt_x</p:attrName>
                                        </p:attrNameLst>
                                      </p:cBhvr>
                                      <p:tavLst>
                                        <p:tav tm="0">
                                          <p:val>
                                            <p:strVal val="#ppt_x"/>
                                          </p:val>
                                        </p:tav>
                                        <p:tav tm="100000">
                                          <p:val>
                                            <p:strVal val="#ppt_x"/>
                                          </p:val>
                                        </p:tav>
                                      </p:tavLst>
                                    </p:anim>
                                    <p:anim calcmode="lin" valueType="num">
                                      <p:cBhvr additive="base">
                                        <p:cTn id="55" dur="5000" fill="hold"/>
                                        <p:tgtEl>
                                          <p:spTgt spid="4608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Cover"/>
          <p:cNvPicPr>
            <a:picLocks noChangeAspect="1" noChangeArrowheads="1"/>
          </p:cNvPicPr>
          <p:nvPr/>
        </p:nvPicPr>
        <p:blipFill>
          <a:blip r:embed="rId2"/>
          <a:srcRect/>
          <a:stretch>
            <a:fillRect/>
          </a:stretch>
        </p:blipFill>
        <p:spPr bwMode="auto">
          <a:xfrm>
            <a:off x="5064125" y="4567238"/>
            <a:ext cx="3917950" cy="1182687"/>
          </a:xfrm>
          <a:prstGeom prst="rect">
            <a:avLst/>
          </a:prstGeom>
          <a:noFill/>
        </p:spPr>
      </p:pic>
      <p:pic>
        <p:nvPicPr>
          <p:cNvPr id="21514" name="Picture 10" descr="Cover"/>
          <p:cNvPicPr>
            <a:picLocks noChangeAspect="1" noChangeArrowheads="1"/>
          </p:cNvPicPr>
          <p:nvPr/>
        </p:nvPicPr>
        <p:blipFill>
          <a:blip r:embed="rId3"/>
          <a:srcRect/>
          <a:stretch>
            <a:fillRect/>
          </a:stretch>
        </p:blipFill>
        <p:spPr bwMode="auto">
          <a:xfrm>
            <a:off x="5027613" y="4070350"/>
            <a:ext cx="4106862" cy="957263"/>
          </a:xfrm>
          <a:prstGeom prst="rect">
            <a:avLst/>
          </a:prstGeom>
          <a:noFill/>
        </p:spPr>
      </p:pic>
      <p:pic>
        <p:nvPicPr>
          <p:cNvPr id="21513" name="Picture 9" descr="Cover"/>
          <p:cNvPicPr>
            <a:picLocks noChangeAspect="1" noChangeArrowheads="1"/>
          </p:cNvPicPr>
          <p:nvPr/>
        </p:nvPicPr>
        <p:blipFill>
          <a:blip r:embed="rId4"/>
          <a:srcRect/>
          <a:stretch>
            <a:fillRect/>
          </a:stretch>
        </p:blipFill>
        <p:spPr bwMode="auto">
          <a:xfrm>
            <a:off x="1354138" y="2852738"/>
            <a:ext cx="4079875" cy="2093912"/>
          </a:xfrm>
          <a:prstGeom prst="rect">
            <a:avLst/>
          </a:prstGeom>
          <a:noFill/>
        </p:spPr>
      </p:pic>
      <p:pic>
        <p:nvPicPr>
          <p:cNvPr id="21512" name="Picture 8" descr="Cover"/>
          <p:cNvPicPr>
            <a:picLocks noChangeAspect="1" noChangeArrowheads="1"/>
          </p:cNvPicPr>
          <p:nvPr/>
        </p:nvPicPr>
        <p:blipFill>
          <a:blip r:embed="rId5"/>
          <a:srcRect/>
          <a:stretch>
            <a:fillRect/>
          </a:stretch>
        </p:blipFill>
        <p:spPr bwMode="auto">
          <a:xfrm>
            <a:off x="4503738" y="1697038"/>
            <a:ext cx="4270375" cy="2373312"/>
          </a:xfrm>
          <a:prstGeom prst="rect">
            <a:avLst/>
          </a:prstGeom>
          <a:noFill/>
        </p:spPr>
      </p:pic>
      <p:pic>
        <p:nvPicPr>
          <p:cNvPr id="21511" name="Picture 7" descr="Cover"/>
          <p:cNvPicPr>
            <a:picLocks noChangeAspect="1" noChangeArrowheads="1"/>
          </p:cNvPicPr>
          <p:nvPr/>
        </p:nvPicPr>
        <p:blipFill>
          <a:blip r:embed="rId6"/>
          <a:srcRect/>
          <a:stretch>
            <a:fillRect/>
          </a:stretch>
        </p:blipFill>
        <p:spPr bwMode="auto">
          <a:xfrm>
            <a:off x="4503738" y="1679575"/>
            <a:ext cx="3357562" cy="1109663"/>
          </a:xfrm>
          <a:prstGeom prst="rect">
            <a:avLst/>
          </a:prstGeom>
          <a:noFill/>
        </p:spPr>
      </p:pic>
      <p:pic>
        <p:nvPicPr>
          <p:cNvPr id="21510" name="Picture 6" descr="Cover"/>
          <p:cNvPicPr>
            <a:picLocks noChangeAspect="1" noChangeArrowheads="1"/>
          </p:cNvPicPr>
          <p:nvPr/>
        </p:nvPicPr>
        <p:blipFill>
          <a:blip r:embed="rId7"/>
          <a:srcRect/>
          <a:stretch>
            <a:fillRect/>
          </a:stretch>
        </p:blipFill>
        <p:spPr bwMode="auto">
          <a:xfrm>
            <a:off x="4422775" y="1101725"/>
            <a:ext cx="4170363" cy="957263"/>
          </a:xfrm>
          <a:prstGeom prst="rect">
            <a:avLst/>
          </a:prstGeom>
          <a:noFill/>
        </p:spPr>
      </p:pic>
      <p:pic>
        <p:nvPicPr>
          <p:cNvPr id="21509" name="Picture 5" descr="Cover"/>
          <p:cNvPicPr>
            <a:picLocks noChangeAspect="1" noChangeArrowheads="1"/>
          </p:cNvPicPr>
          <p:nvPr/>
        </p:nvPicPr>
        <p:blipFill>
          <a:blip r:embed="rId8"/>
          <a:srcRect/>
          <a:stretch>
            <a:fillRect/>
          </a:stretch>
        </p:blipFill>
        <p:spPr bwMode="auto">
          <a:xfrm>
            <a:off x="1354138" y="1390650"/>
            <a:ext cx="3521075" cy="2039938"/>
          </a:xfrm>
          <a:prstGeom prst="rect">
            <a:avLst/>
          </a:prstGeom>
          <a:noFill/>
        </p:spPr>
      </p:pic>
      <p:pic>
        <p:nvPicPr>
          <p:cNvPr id="21508" name="Picture 4" descr="Cover"/>
          <p:cNvPicPr>
            <a:picLocks noChangeAspect="1" noChangeArrowheads="1"/>
          </p:cNvPicPr>
          <p:nvPr/>
        </p:nvPicPr>
        <p:blipFill>
          <a:blip r:embed="rId9"/>
          <a:srcRect/>
          <a:stretch>
            <a:fillRect/>
          </a:stretch>
        </p:blipFill>
        <p:spPr bwMode="auto">
          <a:xfrm>
            <a:off x="0" y="1670050"/>
            <a:ext cx="3186113" cy="2987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ình nền powerpoint đơn giản [TẢI MIỄN PH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Hình nền powerpoint đơn giản [TẢI MIỄN PH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2" name="Picture 6" descr="Hình nền powerpoint đơn giản [TẢI MIỄN PHÍ]"/>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838200" y="1143000"/>
            <a:ext cx="7315200" cy="923330"/>
          </a:xfrm>
          <a:prstGeom prst="rect">
            <a:avLst/>
          </a:prstGeom>
          <a:noFill/>
        </p:spPr>
        <p:txBody>
          <a:bodyPr wrap="square" lIns="91440" tIns="45720" rIns="91440" bIns="45720">
            <a:spAutoFit/>
          </a:bodyPr>
          <a:lstStyle/>
          <a:p>
            <a:pPr algn="ctr"/>
            <a:r>
              <a:rPr lang="vi-VN" sz="5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54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6" name="Rectangle 5"/>
          <p:cNvSpPr/>
          <p:nvPr/>
        </p:nvSpPr>
        <p:spPr>
          <a:xfrm>
            <a:off x="685800" y="2209800"/>
            <a:ext cx="8153400" cy="4247317"/>
          </a:xfrm>
          <a:prstGeom prst="rect">
            <a:avLst/>
          </a:prstGeom>
        </p:spPr>
        <p:txBody>
          <a:bodyPr wrap="square">
            <a:spAutoFit/>
          </a:bodyPr>
          <a:lstStyle/>
          <a:p>
            <a:r>
              <a:rPr lang="vi-VN" sz="5400" dirty="0">
                <a:latin typeface="Times New Roman" pitchFamily="18" charset="0"/>
                <a:cs typeface="Times New Roman" pitchFamily="18" charset="0"/>
              </a:rPr>
              <a:t>Ôn tập lại các kiến thức cơ bản đã học</a:t>
            </a:r>
          </a:p>
          <a:p>
            <a:r>
              <a:rPr lang="vi-VN" sz="5400" dirty="0">
                <a:latin typeface="Times New Roman" pitchFamily="18" charset="0"/>
                <a:cs typeface="Times New Roman" pitchFamily="18" charset="0"/>
              </a:rPr>
              <a:t>Xem trước bài 18:Nam châm</a:t>
            </a:r>
          </a:p>
          <a:p>
            <a:r>
              <a:rPr lang="vi-VN" sz="5400" dirty="0">
                <a:latin typeface="Times New Roman" pitchFamily="18" charset="0"/>
                <a:cs typeface="Times New Roman" pitchFamily="18" charset="0"/>
              </a:rPr>
              <a:t>Làm các bài tập trong SBT </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ppt_x"/>
                                          </p:val>
                                        </p:tav>
                                        <p:tav tm="100000">
                                          <p:val>
                                            <p:strVal val="#ppt_x"/>
                                          </p:val>
                                        </p:tav>
                                      </p:tavLst>
                                    </p:anim>
                                    <p:anim calcmode="lin" valueType="num">
                                      <p:cBhvr additive="base">
                                        <p:cTn id="1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Box 3"/>
          <p:cNvSpPr txBox="1">
            <a:spLocks noChangeArrowheads="1"/>
          </p:cNvSpPr>
          <p:nvPr/>
        </p:nvSpPr>
        <p:spPr bwMode="auto">
          <a:xfrm>
            <a:off x="304800" y="0"/>
            <a:ext cx="8839200" cy="1569660"/>
          </a:xfrm>
          <a:prstGeom prst="rect">
            <a:avLst/>
          </a:prstGeom>
          <a:noFill/>
          <a:ln w="9525">
            <a:noFill/>
            <a:miter lim="800000"/>
            <a:headEnd/>
            <a:tailEnd/>
          </a:ln>
        </p:spPr>
        <p:txBody>
          <a:bodyPr wrap="square">
            <a:spAutoFit/>
          </a:bodyPr>
          <a:lstStyle/>
          <a:p>
            <a:pPr algn="ctr"/>
            <a:r>
              <a:rPr lang="en-US" sz="4800" b="1" dirty="0">
                <a:solidFill>
                  <a:srgbClr val="0000FF"/>
                </a:solidFill>
                <a:latin typeface="Times New Roman" pitchFamily="18" charset="0"/>
                <a:cs typeface="Times New Roman" pitchFamily="18" charset="0"/>
              </a:rPr>
              <a:t>CẢM ƠN QUÝ THẦY CÔ </a:t>
            </a:r>
          </a:p>
          <a:p>
            <a:pPr algn="ctr"/>
            <a:r>
              <a:rPr lang="en-US" sz="4800" b="1" dirty="0">
                <a:solidFill>
                  <a:srgbClr val="0000FF"/>
                </a:solidFill>
                <a:latin typeface="Times New Roman" pitchFamily="18" charset="0"/>
                <a:cs typeface="Times New Roman" pitchFamily="18" charset="0"/>
              </a:rPr>
              <a:t>VÀ CÁC EM HỌC SINH</a:t>
            </a:r>
            <a:endParaRPr lang="vi-VN" sz="4800" b="1" dirty="0">
              <a:solidFill>
                <a:srgbClr val="0000FF"/>
              </a:solidFill>
              <a:latin typeface="Times New Roman" pitchFamily="18" charset="0"/>
              <a:cs typeface="Times New Roman" pitchFamily="18" charset="0"/>
            </a:endParaRPr>
          </a:p>
        </p:txBody>
      </p:sp>
      <p:sp>
        <p:nvSpPr>
          <p:cNvPr id="7" name="WordArt 5"/>
          <p:cNvSpPr>
            <a:spLocks noChangeArrowheads="1" noChangeShapeType="1" noTextEdit="1"/>
          </p:cNvSpPr>
          <p:nvPr/>
        </p:nvSpPr>
        <p:spPr bwMode="auto">
          <a:xfrm>
            <a:off x="0" y="3810000"/>
            <a:ext cx="9144000" cy="2057400"/>
          </a:xfrm>
          <a:prstGeom prst="rect">
            <a:avLst/>
          </a:prstGeom>
        </p:spPr>
        <p:txBody>
          <a:bodyPr wrap="none" fromWordArt="1">
            <a:prstTxWarp prst="textPlain">
              <a:avLst>
                <a:gd name="adj" fmla="val 50000"/>
              </a:avLst>
            </a:prstTxWarp>
          </a:bodyPr>
          <a:lstStyle/>
          <a:p>
            <a:pPr algn="ct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Chuùc</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quyù</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thaày</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coâ</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vaø</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caùc</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em</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hoïc</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sinh</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p>
          <a:p>
            <a:pPr algn="ct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maïnh</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khoûe</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vaø</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thaønh</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ñaït</a:t>
            </a:r>
            <a:endPar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ại sao chữ AMBULANCE trên đầu xe cứu thương lại phải viết ngược từ phải sang trái? (ảnh 1)"/>
          <p:cNvPicPr/>
          <p:nvPr/>
        </p:nvPicPr>
        <p:blipFill>
          <a:blip r:embed="rId2"/>
          <a:srcRect/>
          <a:stretch>
            <a:fillRect/>
          </a:stretch>
        </p:blipFill>
        <p:spPr bwMode="auto">
          <a:xfrm>
            <a:off x="0" y="0"/>
            <a:ext cx="9144000" cy="3505200"/>
          </a:xfrm>
          <a:prstGeom prst="rect">
            <a:avLst/>
          </a:prstGeom>
          <a:noFill/>
          <a:ln w="9525">
            <a:noFill/>
            <a:miter lim="800000"/>
            <a:headEnd/>
            <a:tailEnd/>
          </a:ln>
        </p:spPr>
      </p:pic>
      <p:sp>
        <p:nvSpPr>
          <p:cNvPr id="4" name="Rectangle 3"/>
          <p:cNvSpPr/>
          <p:nvPr/>
        </p:nvSpPr>
        <p:spPr>
          <a:xfrm>
            <a:off x="152400" y="3581400"/>
            <a:ext cx="8991600" cy="3046988"/>
          </a:xfrm>
          <a:prstGeom prst="rect">
            <a:avLst/>
          </a:prstGeom>
        </p:spPr>
        <p:txBody>
          <a:bodyPr wrap="square">
            <a:spAutoFit/>
          </a:bodyPr>
          <a:lstStyle/>
          <a:p>
            <a:r>
              <a:rPr lang="en-US" sz="3200" b="1" dirty="0" err="1">
                <a:latin typeface="Times New Roman" pitchFamily="18" charset="0"/>
                <a:cs typeface="Times New Roman" pitchFamily="18" charset="0"/>
              </a:rPr>
              <a:t>Chữ</a:t>
            </a:r>
            <a:r>
              <a:rPr lang="en-US" sz="3200" b="1" dirty="0">
                <a:latin typeface="Times New Roman" pitchFamily="18" charset="0"/>
                <a:cs typeface="Times New Roman" pitchFamily="18" charset="0"/>
              </a:rPr>
              <a:t> AMBULANCE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đầu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cứu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phải</a:t>
            </a:r>
            <a:r>
              <a:rPr lang="en-US" sz="3200" b="1" dirty="0">
                <a:latin typeface="Times New Roman" pitchFamily="18" charset="0"/>
                <a:cs typeface="Times New Roman" pitchFamily="18" charset="0"/>
              </a:rPr>
              <a:t> sang </a:t>
            </a:r>
            <a:r>
              <a:rPr lang="en-US" sz="3200" b="1" dirty="0" err="1">
                <a:latin typeface="Times New Roman" pitchFamily="18" charset="0"/>
                <a:cs typeface="Times New Roman" pitchFamily="18" charset="0"/>
              </a:rPr>
              <a:t>trái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nhằm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nhìn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hậu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thuận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chữ</a:t>
            </a:r>
            <a:r>
              <a:rPr lang="en-US" sz="3200" b="1" dirty="0">
                <a:latin typeface="Times New Roman" pitchFamily="18" charset="0"/>
                <a:cs typeface="Times New Roman" pitchFamily="18" charset="0"/>
              </a:rPr>
              <a:t> “AMBULANCE” </a:t>
            </a:r>
            <a:r>
              <a:rPr lang="en-US" sz="3200" b="1" dirty="0" err="1">
                <a:latin typeface="Times New Roman" pitchFamily="18" charset="0"/>
                <a:cs typeface="Times New Roman" pitchFamily="18" charset="0"/>
              </a:rPr>
              <a:t>theo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xuôi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dễ</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cứu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xe</a:t>
            </a:r>
            <a:r>
              <a:rPr lang="en-US" sz="3200" b="1" dirty="0">
                <a:latin typeface="Times New Roman" pitchFamily="18" charset="0"/>
                <a:cs typeface="Times New Roman" pitchFamily="18" charset="0"/>
              </a:rPr>
              <a:t> qua.</a:t>
            </a:r>
            <a:r>
              <a:rPr lang="vi-VN" sz="3200" b="1" i="1" dirty="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a background - Photography &amp; Abstract Background Wallpapers on Desktop  Nexus (Image 2454035)"/>
          <p:cNvPicPr>
            <a:picLocks noChangeAspect="1" noChangeArrowheads="1"/>
          </p:cNvPicPr>
          <p:nvPr/>
        </p:nvPicPr>
        <p:blipFill>
          <a:blip r:embed="rId2"/>
          <a:srcRect/>
          <a:stretch>
            <a:fillRect/>
          </a:stretch>
        </p:blipFill>
        <p:spPr bwMode="auto">
          <a:xfrm>
            <a:off x="0" y="0"/>
            <a:ext cx="9144000" cy="6248400"/>
          </a:xfrm>
          <a:prstGeom prst="rect">
            <a:avLst/>
          </a:prstGeom>
          <a:noFill/>
        </p:spPr>
      </p:pic>
      <p:sp>
        <p:nvSpPr>
          <p:cNvPr id="5" name="Rectangle 4"/>
          <p:cNvSpPr/>
          <p:nvPr/>
        </p:nvSpPr>
        <p:spPr>
          <a:xfrm>
            <a:off x="228600" y="2057400"/>
            <a:ext cx="8915400" cy="2123658"/>
          </a:xfrm>
          <a:prstGeom prst="rect">
            <a:avLst/>
          </a:prstGeom>
        </p:spPr>
        <p:txBody>
          <a:bodyPr wrap="square">
            <a:spAutoFit/>
          </a:bodyPr>
          <a:lstStyle/>
          <a:p>
            <a:r>
              <a:rPr lang="vi-VN" sz="6600" b="1" kern="10"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a:cs typeface="Times New Roman"/>
              </a:rPr>
              <a:t>BÀI 17:ẢNH CỦA VẬT QUA GƯƠNG PHẲNG </a:t>
            </a:r>
            <a:endParaRPr lang="en-US"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
            <a:ext cx="6667210" cy="646331"/>
          </a:xfrm>
          <a:prstGeom prst="rect">
            <a:avLst/>
          </a:prstGeom>
        </p:spPr>
        <p:txBody>
          <a:bodyPr wrap="none">
            <a:spAutoFit/>
          </a:bodyPr>
          <a:lstStyle/>
          <a:p>
            <a:r>
              <a:rPr lang="en-US" sz="3600" b="1" dirty="0">
                <a:solidFill>
                  <a:srgbClr val="FFFF00"/>
                </a:solidFill>
                <a:latin typeface="Times New Roman" pitchFamily="18" charset="0"/>
                <a:cs typeface="Times New Roman" pitchFamily="18" charset="0"/>
              </a:rPr>
              <a:t>I. </a:t>
            </a:r>
            <a:r>
              <a:rPr lang="en-US" sz="3600" b="1" dirty="0" err="1">
                <a:solidFill>
                  <a:srgbClr val="FFFF00"/>
                </a:solidFill>
                <a:latin typeface="Times New Roman" pitchFamily="18" charset="0"/>
                <a:cs typeface="Times New Roman" pitchFamily="18" charset="0"/>
              </a:rPr>
              <a:t>Ảnh</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của</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vật</a:t>
            </a:r>
            <a:r>
              <a:rPr lang="en-US" sz="3600" b="1" dirty="0">
                <a:solidFill>
                  <a:srgbClr val="FFFF00"/>
                </a:solidFill>
                <a:latin typeface="Times New Roman" pitchFamily="18" charset="0"/>
                <a:cs typeface="Times New Roman" pitchFamily="18" charset="0"/>
              </a:rPr>
              <a:t> qua </a:t>
            </a:r>
            <a:r>
              <a:rPr lang="en-US" sz="3600" b="1" dirty="0" err="1">
                <a:solidFill>
                  <a:srgbClr val="FFFF00"/>
                </a:solidFill>
                <a:latin typeface="Times New Roman" pitchFamily="18" charset="0"/>
                <a:cs typeface="Times New Roman" pitchFamily="18" charset="0"/>
              </a:rPr>
              <a:t>gương</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phẳng</a:t>
            </a:r>
            <a:r>
              <a:rPr lang="vi-VN" sz="3600" b="1" dirty="0">
                <a:solidFill>
                  <a:srgbClr val="FFFF00"/>
                </a:solidFill>
                <a:latin typeface="Times New Roman" pitchFamily="18" charset="0"/>
                <a:cs typeface="Times New Roman" pitchFamily="18" charset="0"/>
              </a:rPr>
              <a:t> </a:t>
            </a:r>
            <a:endParaRPr lang="en-US" sz="3600" dirty="0">
              <a:solidFill>
                <a:srgbClr val="FFFF00"/>
              </a:solidFill>
              <a:latin typeface="Times New Roman" pitchFamily="18" charset="0"/>
              <a:cs typeface="Times New Roman" pitchFamily="18" charset="0"/>
            </a:endParaRPr>
          </a:p>
        </p:txBody>
      </p:sp>
      <p:sp>
        <p:nvSpPr>
          <p:cNvPr id="4" name="Rectangle 3"/>
          <p:cNvSpPr/>
          <p:nvPr/>
        </p:nvSpPr>
        <p:spPr>
          <a:xfrm>
            <a:off x="0" y="685800"/>
            <a:ext cx="9144000" cy="1200329"/>
          </a:xfrm>
          <a:prstGeom prst="rect">
            <a:avLst/>
          </a:prstGeom>
        </p:spPr>
        <p:txBody>
          <a:bodyPr wrap="square">
            <a:spAutoFit/>
          </a:bodyPr>
          <a:lstStyle/>
          <a:p>
            <a:r>
              <a:rPr lang="vi-VN" sz="3600" dirty="0">
                <a:latin typeface="Times New Roman" pitchFamily="18" charset="0"/>
                <a:cs typeface="Times New Roman" pitchFamily="18" charset="0"/>
              </a:rPr>
              <a:t>Hình ảnh của vật nhìn thấy trong gương phẳng được gọi là ảnh của vật qua gương phẳng</a:t>
            </a:r>
            <a:endParaRPr lang="en-US" sz="3600" dirty="0">
              <a:latin typeface="Times New Roman" pitchFamily="18" charset="0"/>
              <a:cs typeface="Times New Roman" pitchFamily="18" charset="0"/>
            </a:endParaRPr>
          </a:p>
        </p:txBody>
      </p:sp>
      <p:sp>
        <p:nvSpPr>
          <p:cNvPr id="5" name="Rectangle 4"/>
          <p:cNvSpPr/>
          <p:nvPr/>
        </p:nvSpPr>
        <p:spPr>
          <a:xfrm>
            <a:off x="0" y="1905000"/>
            <a:ext cx="2903359" cy="646331"/>
          </a:xfrm>
          <a:prstGeom prst="rect">
            <a:avLst/>
          </a:prstGeom>
        </p:spPr>
        <p:txBody>
          <a:bodyPr wrap="none">
            <a:spAutoFit/>
          </a:bodyPr>
          <a:lstStyle/>
          <a:p>
            <a:r>
              <a:rPr lang="vi-VN" sz="3600" b="1" dirty="0">
                <a:solidFill>
                  <a:srgbClr val="FF0000"/>
                </a:solidFill>
                <a:latin typeface="Times New Roman" pitchFamily="18" charset="0"/>
                <a:cs typeface="Times New Roman" pitchFamily="18" charset="0"/>
              </a:rPr>
              <a:t>Một số ví dụ :</a:t>
            </a:r>
            <a:endParaRPr lang="en-US" dirty="0">
              <a:solidFill>
                <a:srgbClr val="FF0000"/>
              </a:solidFill>
            </a:endParaRPr>
          </a:p>
        </p:txBody>
      </p:sp>
      <p:sp>
        <p:nvSpPr>
          <p:cNvPr id="6" name="Rectangle 5"/>
          <p:cNvSpPr/>
          <p:nvPr/>
        </p:nvSpPr>
        <p:spPr>
          <a:xfrm>
            <a:off x="0" y="2514600"/>
            <a:ext cx="6872394" cy="646331"/>
          </a:xfrm>
          <a:prstGeom prst="rect">
            <a:avLst/>
          </a:prstGeom>
        </p:spPr>
        <p:txBody>
          <a:bodyPr wrap="none">
            <a:spAutoFit/>
          </a:bodyPr>
          <a:lstStyle/>
          <a:p>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mèo</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gương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phẳng</a:t>
            </a:r>
            <a:r>
              <a:rPr lang="en-US" sz="3600" dirty="0">
                <a:latin typeface="Times New Roman" pitchFamily="18" charset="0"/>
                <a:cs typeface="Times New Roman" pitchFamily="18" charset="0"/>
              </a:rPr>
              <a:t>.</a:t>
            </a:r>
          </a:p>
        </p:txBody>
      </p:sp>
      <p:pic>
        <p:nvPicPr>
          <p:cNvPr id="7" name="Picture 6" descr="Hãy nêu thêm ví dụ về ảnh của vật qua gương phẳng hoặc các mặt phản xạ khác (ảnh 2)"/>
          <p:cNvPicPr/>
          <p:nvPr/>
        </p:nvPicPr>
        <p:blipFill>
          <a:blip r:embed="rId2"/>
          <a:srcRect/>
          <a:stretch>
            <a:fillRect/>
          </a:stretch>
        </p:blipFill>
        <p:spPr bwMode="auto">
          <a:xfrm>
            <a:off x="2209800" y="3200400"/>
            <a:ext cx="51816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ình ảnh background nền xanh mây trắ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337" name="Rectangle 1"/>
          <p:cNvSpPr>
            <a:spLocks noChangeArrowheads="1"/>
          </p:cNvSpPr>
          <p:nvPr/>
        </p:nvSpPr>
        <p:spPr bwMode="auto">
          <a:xfrm>
            <a:off x="0" y="0"/>
            <a:ext cx="845135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Ảnh</a:t>
            </a:r>
            <a:r>
              <a:rPr kumimoji="0" lang="en-US" sz="36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của</a:t>
            </a:r>
            <a:r>
              <a:rPr kumimoji="0" lang="en-US" sz="36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tháp</a:t>
            </a:r>
            <a:r>
              <a:rPr kumimoji="0" lang="en-US" sz="36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rùa</a:t>
            </a:r>
            <a:r>
              <a:rPr kumimoji="0" lang="en-US" sz="36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trên</a:t>
            </a:r>
            <a:r>
              <a:rPr kumimoji="0" lang="en-US" sz="36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mặt</a:t>
            </a:r>
            <a:r>
              <a:rPr kumimoji="0" lang="en-US" sz="36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nước</a:t>
            </a:r>
            <a:r>
              <a:rPr kumimoji="0" lang="en-US" sz="36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phẳng</a:t>
            </a:r>
            <a:r>
              <a:rPr kumimoji="0" lang="en-US" sz="36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lặng</a:t>
            </a:r>
            <a:r>
              <a:rPr kumimoji="0" lang="en-US" sz="36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a:t>
            </a:r>
            <a:endParaRPr kumimoji="0" lang="en-US" sz="3600" b="0" i="0" u="none" strike="noStrike" cap="none" normalizeH="0" baseline="0" dirty="0">
              <a:ln>
                <a:noFill/>
              </a:ln>
              <a:solidFill>
                <a:srgbClr val="FF0000"/>
              </a:solidFill>
              <a:effectLst/>
              <a:latin typeface="Arial" pitchFamily="34" charset="0"/>
              <a:cs typeface="Arial" pitchFamily="34" charset="0"/>
            </a:endParaRPr>
          </a:p>
        </p:txBody>
      </p:sp>
      <p:pic>
        <p:nvPicPr>
          <p:cNvPr id="4" name="Picture 3" descr="Hãy nêu thêm ví dụ về ảnh của vật qua gương phẳng hoặc các mặt phản xạ khác (ảnh 3)"/>
          <p:cNvPicPr/>
          <p:nvPr/>
        </p:nvPicPr>
        <p:blipFill>
          <a:blip r:embed="rId3"/>
          <a:srcRect/>
          <a:stretch>
            <a:fillRect/>
          </a:stretch>
        </p:blipFill>
        <p:spPr bwMode="auto">
          <a:xfrm>
            <a:off x="0" y="685800"/>
            <a:ext cx="9144000" cy="617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blinds(horizontal)">
                                      <p:cBhvr>
                                        <p:cTn id="7"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646598" cy="646331"/>
          </a:xfrm>
          <a:prstGeom prst="rect">
            <a:avLst/>
          </a:prstGeom>
        </p:spPr>
        <p:txBody>
          <a:bodyPr wrap="none">
            <a:spAutoFit/>
          </a:bodyPr>
          <a:lstStyle/>
          <a:p>
            <a:r>
              <a:rPr lang="vi-VN" sz="3600" b="1" dirty="0">
                <a:solidFill>
                  <a:srgbClr val="002060"/>
                </a:solidFill>
                <a:latin typeface="Times New Roman" pitchFamily="18" charset="0"/>
                <a:cs typeface="Times New Roman" pitchFamily="18" charset="0"/>
              </a:rPr>
              <a:t>II. Tính chất ảnh của vật qua gương phẳng</a:t>
            </a:r>
          </a:p>
        </p:txBody>
      </p:sp>
      <p:sp>
        <p:nvSpPr>
          <p:cNvPr id="4" name="Rectangle 3"/>
          <p:cNvSpPr/>
          <p:nvPr/>
        </p:nvSpPr>
        <p:spPr>
          <a:xfrm>
            <a:off x="0" y="685800"/>
            <a:ext cx="2462534" cy="646331"/>
          </a:xfrm>
          <a:prstGeom prst="rect">
            <a:avLst/>
          </a:prstGeom>
        </p:spPr>
        <p:txBody>
          <a:bodyPr wrap="none">
            <a:spAutoFit/>
          </a:bodyPr>
          <a:lstStyle/>
          <a:p>
            <a:r>
              <a:rPr lang="en-US" sz="3600" b="1" dirty="0">
                <a:latin typeface="Times New Roman" pitchFamily="18" charset="0"/>
                <a:cs typeface="Times New Roman" pitchFamily="18" charset="0"/>
              </a:rPr>
              <a:t>1.</a:t>
            </a:r>
            <a:r>
              <a:rPr lang="en-US" sz="3600"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đoán</a:t>
            </a:r>
            <a:r>
              <a:rPr lang="en-US" sz="3600" b="1"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7" name="Rectangle 6"/>
          <p:cNvSpPr/>
          <p:nvPr/>
        </p:nvSpPr>
        <p:spPr>
          <a:xfrm>
            <a:off x="287050" y="3931721"/>
            <a:ext cx="8739778" cy="1077218"/>
          </a:xfrm>
          <a:prstGeom prst="rect">
            <a:avLst/>
          </a:prstGeom>
        </p:spPr>
        <p:txBody>
          <a:bodyPr wrap="square">
            <a:spAutoFit/>
          </a:bodyPr>
          <a:lstStyle/>
          <a:p>
            <a:r>
              <a:rPr lang="en-US" sz="3200" b="1" dirty="0">
                <a:solidFill>
                  <a:srgbClr val="FF0000"/>
                </a:solidFill>
                <a:latin typeface="Times New Roman" pitchFamily="18" charset="0"/>
                <a:cs typeface="Times New Roman" pitchFamily="18" charset="0"/>
              </a:rPr>
              <a:t>1.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tạo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bởi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gương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phẳng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thu</a:t>
            </a:r>
            <a:r>
              <a:rPr lang="vi-VN" sz="3200" b="1" dirty="0">
                <a:solidFill>
                  <a:srgbClr val="FF0000"/>
                </a:solidFill>
                <a:latin typeface="Times New Roman" pitchFamily="18" charset="0"/>
                <a:cs typeface="Times New Roman" pitchFamily="18" charset="0"/>
              </a:rPr>
              <a:t> ( hứng)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được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chắn</a:t>
            </a:r>
            <a:endParaRPr lang="en-US" sz="3200" b="1" dirty="0">
              <a:solidFill>
                <a:srgbClr val="FF0000"/>
              </a:solidFill>
              <a:latin typeface="Times New Roman" pitchFamily="18" charset="0"/>
              <a:cs typeface="Times New Roman" pitchFamily="18" charset="0"/>
            </a:endParaRPr>
          </a:p>
        </p:txBody>
      </p:sp>
      <p:sp>
        <p:nvSpPr>
          <p:cNvPr id="8" name="Rectangle 7"/>
          <p:cNvSpPr/>
          <p:nvPr/>
        </p:nvSpPr>
        <p:spPr>
          <a:xfrm>
            <a:off x="287050" y="4962802"/>
            <a:ext cx="8739778" cy="1077218"/>
          </a:xfrm>
          <a:prstGeom prst="rect">
            <a:avLst/>
          </a:prstGeom>
        </p:spPr>
        <p:txBody>
          <a:bodyPr wrap="square">
            <a:spAutoFit/>
          </a:bodyPr>
          <a:lstStyle/>
          <a:p>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Khoảng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từ</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gương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phẳng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bằng </a:t>
            </a:r>
            <a:r>
              <a:rPr lang="en-US" sz="3200" b="1" dirty="0" err="1">
                <a:solidFill>
                  <a:srgbClr val="FF0000"/>
                </a:solidFill>
                <a:latin typeface="Times New Roman" pitchFamily="18" charset="0"/>
                <a:cs typeface="Times New Roman" pitchFamily="18" charset="0"/>
              </a:rPr>
              <a:t>khoảng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từ</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gương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phẳng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a:t>
            </a:r>
          </a:p>
        </p:txBody>
      </p:sp>
      <p:sp>
        <p:nvSpPr>
          <p:cNvPr id="9" name="Rectangle 8"/>
          <p:cNvSpPr/>
          <p:nvPr/>
        </p:nvSpPr>
        <p:spPr>
          <a:xfrm>
            <a:off x="152400" y="2209080"/>
            <a:ext cx="8739778" cy="1200329"/>
          </a:xfrm>
          <a:prstGeom prst="rect">
            <a:avLst/>
          </a:prstGeom>
        </p:spPr>
        <p:txBody>
          <a:bodyPr wrap="square">
            <a:spAutoFit/>
          </a:bodyPr>
          <a:lstStyle/>
          <a:p>
            <a:r>
              <a:rPr lang="en-US" sz="3600" dirty="0">
                <a:latin typeface="Times New Roman" pitchFamily="18" charset="0"/>
                <a:cs typeface="Times New Roman" pitchFamily="18" charset="0"/>
              </a:rPr>
              <a:t>2. </a:t>
            </a:r>
            <a:r>
              <a:rPr lang="en-US" sz="3600" dirty="0" err="1">
                <a:latin typeface="Times New Roman" pitchFamily="18" charset="0"/>
                <a:cs typeface="Times New Roman" pitchFamily="18" charset="0"/>
              </a:rPr>
              <a:t>Khoảng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phẳng</a:t>
            </a:r>
            <a:endParaRPr lang="en-US" sz="3600" dirty="0">
              <a:latin typeface="Times New Roman" pitchFamily="18" charset="0"/>
              <a:cs typeface="Times New Roman" pitchFamily="18" charset="0"/>
            </a:endParaRPr>
          </a:p>
        </p:txBody>
      </p:sp>
      <p:sp>
        <p:nvSpPr>
          <p:cNvPr id="10" name="Rectangle 9"/>
          <p:cNvSpPr/>
          <p:nvPr/>
        </p:nvSpPr>
        <p:spPr>
          <a:xfrm>
            <a:off x="152400" y="3359285"/>
            <a:ext cx="9353843" cy="646331"/>
          </a:xfrm>
          <a:prstGeom prst="rect">
            <a:avLst/>
          </a:prstGeom>
        </p:spPr>
        <p:txBody>
          <a:bodyPr wrap="none">
            <a:spAutoFit/>
          </a:bodyPr>
          <a:lstStyle/>
          <a:p>
            <a:r>
              <a:rPr lang="en-US" sz="3600" dirty="0">
                <a:latin typeface="Times New Roman" pitchFamily="18" charset="0"/>
                <a:cs typeface="Times New Roman" pitchFamily="18" charset="0"/>
              </a:rPr>
              <a:t>3.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lớn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lớn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p>
        </p:txBody>
      </p:sp>
      <p:sp>
        <p:nvSpPr>
          <p:cNvPr id="11" name="Rectangle 10"/>
          <p:cNvSpPr/>
          <p:nvPr/>
        </p:nvSpPr>
        <p:spPr>
          <a:xfrm>
            <a:off x="381000" y="6006890"/>
            <a:ext cx="6894836"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itchFamily="18" charset="0"/>
              </a:rPr>
              <a:t>3.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lớn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bằng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lớn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9438B33-2632-3A9E-2287-5A84C744787C}"/>
              </a:ext>
            </a:extLst>
          </p:cNvPr>
          <p:cNvSpPr/>
          <p:nvPr/>
        </p:nvSpPr>
        <p:spPr>
          <a:xfrm>
            <a:off x="152400" y="1171953"/>
            <a:ext cx="8839200" cy="1200329"/>
          </a:xfrm>
          <a:prstGeom prst="rect">
            <a:avLst/>
          </a:prstGeom>
        </p:spPr>
        <p:txBody>
          <a:bodyPr wrap="square">
            <a:spAutoFit/>
          </a:bodyPr>
          <a:lstStyle/>
          <a:p>
            <a:r>
              <a:rPr lang="en-US" sz="3600" dirty="0">
                <a:latin typeface="Times New Roman" pitchFamily="18" charset="0"/>
                <a:cs typeface="Times New Roman" pitchFamily="18" charset="0"/>
              </a:rPr>
              <a:t>1.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gương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chắn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Horizontal)">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818627" cy="646331"/>
          </a:xfrm>
          <a:prstGeom prst="rect">
            <a:avLst/>
          </a:prstGeom>
        </p:spPr>
        <p:txBody>
          <a:bodyPr wrap="none">
            <a:spAutoFit/>
          </a:bodyPr>
          <a:lstStyle/>
          <a:p>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Thí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nghiệm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kiểm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tra</a:t>
            </a:r>
            <a:r>
              <a:rPr lang="en-US" sz="3600" b="1"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4" name="Rectangle 3"/>
          <p:cNvSpPr/>
          <p:nvPr/>
        </p:nvSpPr>
        <p:spPr>
          <a:xfrm>
            <a:off x="0" y="533400"/>
            <a:ext cx="1992853" cy="646331"/>
          </a:xfrm>
          <a:prstGeom prst="rect">
            <a:avLst/>
          </a:prstGeom>
        </p:spPr>
        <p:txBody>
          <a:bodyPr wrap="none">
            <a:spAutoFit/>
          </a:bodyPr>
          <a:lstStyle/>
          <a:p>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cụ</a:t>
            </a:r>
            <a:r>
              <a:rPr lang="en-US" sz="3600" b="1" dirty="0">
                <a:solidFill>
                  <a:srgbClr val="FF0000"/>
                </a:solidFill>
                <a:latin typeface="Times New Roman" pitchFamily="18" charset="0"/>
                <a:cs typeface="Times New Roman" pitchFamily="18" charset="0"/>
              </a:rPr>
              <a:t>:</a:t>
            </a:r>
          </a:p>
        </p:txBody>
      </p:sp>
      <p:pic>
        <p:nvPicPr>
          <p:cNvPr id="12290" name="Picture 2" descr="https://hoc24.vn/source/KHTN%207-%20Quy%C3%AAn/Ch%C6%B0%C6%A1ng%20V/TN.png"/>
          <p:cNvPicPr>
            <a:picLocks noChangeAspect="1" noChangeArrowheads="1"/>
          </p:cNvPicPr>
          <p:nvPr/>
        </p:nvPicPr>
        <p:blipFill>
          <a:blip r:embed="rId3" cstate="print"/>
          <a:srcRect/>
          <a:stretch>
            <a:fillRect/>
          </a:stretch>
        </p:blipFill>
        <p:spPr bwMode="auto">
          <a:xfrm>
            <a:off x="4191000" y="533400"/>
            <a:ext cx="4953000" cy="2895600"/>
          </a:xfrm>
          <a:prstGeom prst="rect">
            <a:avLst/>
          </a:prstGeom>
          <a:noFill/>
        </p:spPr>
      </p:pic>
      <p:sp>
        <p:nvSpPr>
          <p:cNvPr id="6" name="Rectangle 5"/>
          <p:cNvSpPr/>
          <p:nvPr/>
        </p:nvSpPr>
        <p:spPr>
          <a:xfrm>
            <a:off x="0" y="1219200"/>
            <a:ext cx="4343400" cy="1754326"/>
          </a:xfrm>
          <a:prstGeom prst="rect">
            <a:avLst/>
          </a:prstGeom>
        </p:spPr>
        <p:txBody>
          <a:bodyPr wrap="square">
            <a:spAutoFit/>
          </a:bodyPr>
          <a:lstStyle/>
          <a:p>
            <a:r>
              <a:rPr lang="vi-VN" sz="3600" b="1" dirty="0">
                <a:latin typeface="Times New Roman" pitchFamily="18" charset="0"/>
                <a:cs typeface="Times New Roman" pitchFamily="18" charset="0"/>
              </a:rPr>
              <a:t>Một tấm kính mỏng, phẳng thay cho gương phẳng</a:t>
            </a:r>
          </a:p>
        </p:txBody>
      </p:sp>
      <p:sp>
        <p:nvSpPr>
          <p:cNvPr id="7" name="Rectangle 6"/>
          <p:cNvSpPr/>
          <p:nvPr/>
        </p:nvSpPr>
        <p:spPr>
          <a:xfrm>
            <a:off x="0" y="3048000"/>
            <a:ext cx="4826962" cy="646331"/>
          </a:xfrm>
          <a:prstGeom prst="rect">
            <a:avLst/>
          </a:prstGeom>
        </p:spPr>
        <p:txBody>
          <a:bodyPr wrap="none">
            <a:spAutoFit/>
          </a:bodyPr>
          <a:lstStyle/>
          <a:p>
            <a:r>
              <a:rPr lang="en-US" sz="3600" b="1" dirty="0" err="1">
                <a:latin typeface="Times New Roman" pitchFamily="18" charset="0"/>
                <a:cs typeface="Times New Roman" pitchFamily="18" charset="0"/>
              </a:rPr>
              <a:t>Hai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endParaRPr lang="en-US" sz="3600" b="1" dirty="0">
              <a:latin typeface="Times New Roman" pitchFamily="18" charset="0"/>
              <a:cs typeface="Times New Roman" pitchFamily="18" charset="0"/>
            </a:endParaRPr>
          </a:p>
        </p:txBody>
      </p:sp>
      <p:sp>
        <p:nvSpPr>
          <p:cNvPr id="8" name="Rectangle 7"/>
          <p:cNvSpPr/>
          <p:nvPr/>
        </p:nvSpPr>
        <p:spPr>
          <a:xfrm>
            <a:off x="0" y="3657600"/>
            <a:ext cx="8395247" cy="646331"/>
          </a:xfrm>
          <a:prstGeom prst="rect">
            <a:avLst/>
          </a:prstGeom>
        </p:spPr>
        <p:txBody>
          <a:bodyPr wrap="none">
            <a:spAutoFit/>
          </a:bodyPr>
          <a:lstStyle/>
          <a:p>
            <a:r>
              <a:rPr lang="vi-VN" sz="3600" b="1" dirty="0">
                <a:latin typeface="Times New Roman" pitchFamily="18" charset="0"/>
                <a:cs typeface="Times New Roman" pitchFamily="18" charset="0"/>
              </a:rPr>
              <a:t>Thước đo có ĐCNN tới mm, tờ giấy trắng</a:t>
            </a:r>
          </a:p>
        </p:txBody>
      </p:sp>
      <p:sp>
        <p:nvSpPr>
          <p:cNvPr id="10" name="Cloud Callout 9"/>
          <p:cNvSpPr/>
          <p:nvPr/>
        </p:nvSpPr>
        <p:spPr>
          <a:xfrm>
            <a:off x="0" y="4267200"/>
            <a:ext cx="9144000" cy="2590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Times New Roman" pitchFamily="18" charset="0"/>
                <a:cs typeface="Times New Roman" pitchFamily="18" charset="0"/>
              </a:rPr>
              <a:t>Hãy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nghĩ</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cách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làm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thí</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nghiệm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để</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kiểm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xem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ảnh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của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vật</a:t>
            </a:r>
            <a:r>
              <a:rPr lang="en-US" sz="3200" b="1" dirty="0">
                <a:solidFill>
                  <a:srgbClr val="C00000"/>
                </a:solidFill>
                <a:latin typeface="Times New Roman" pitchFamily="18" charset="0"/>
                <a:cs typeface="Times New Roman" pitchFamily="18" charset="0"/>
              </a:rPr>
              <a:t> qua </a:t>
            </a:r>
            <a:r>
              <a:rPr lang="en-US" sz="3200" b="1" dirty="0" err="1">
                <a:solidFill>
                  <a:srgbClr val="C00000"/>
                </a:solidFill>
                <a:latin typeface="Times New Roman" pitchFamily="18" charset="0"/>
                <a:cs typeface="Times New Roman" pitchFamily="18" charset="0"/>
              </a:rPr>
              <a:t>gương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phẳng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có</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được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trên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màn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chắn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không</a:t>
            </a:r>
            <a:r>
              <a:rPr lang="en-US" sz="3200" b="1" dirty="0">
                <a:solidFill>
                  <a:srgbClr val="C00000"/>
                </a:solidFill>
                <a:latin typeface="Times New Roman" pitchFamily="18" charset="0"/>
                <a:cs typeface="Times New Roman" pitchFamily="18" charset="0"/>
              </a:rPr>
              <a:t>.</a:t>
            </a:r>
            <a:r>
              <a:rPr lang="vi-VN" sz="3200" b="1" i="1" dirty="0">
                <a:solidFill>
                  <a:srgbClr val="C00000"/>
                </a:solidFill>
                <a:latin typeface="Times New Roman" pitchFamily="18" charset="0"/>
                <a:cs typeface="Times New Roman" pitchFamily="18" charset="0"/>
              </a:rPr>
              <a:t> </a:t>
            </a:r>
            <a:endParaRPr lang="en-US"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blinds(horizontal)">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0" fill="hold"/>
                                        <p:tgtEl>
                                          <p:spTgt spid="6"/>
                                        </p:tgtEl>
                                        <p:attrNameLst>
                                          <p:attrName>ppt_x</p:attrName>
                                        </p:attrNameLst>
                                      </p:cBhvr>
                                      <p:tavLst>
                                        <p:tav tm="0">
                                          <p:val>
                                            <p:strVal val="#ppt_x"/>
                                          </p:val>
                                        </p:tav>
                                        <p:tav tm="100000">
                                          <p:val>
                                            <p:strVal val="#ppt_x"/>
                                          </p:val>
                                        </p:tav>
                                      </p:tavLst>
                                    </p:anim>
                                    <p:anim calcmode="lin" valueType="num">
                                      <p:cBhvr additive="base">
                                        <p:cTn id="2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heel(4)">
                                      <p:cBhvr>
                                        <p:cTn id="28" dur="20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linds(horizontal)">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1000"/>
            <a:ext cx="2351926" cy="646331"/>
          </a:xfrm>
          <a:prstGeom prst="rect">
            <a:avLst/>
          </a:prstGeom>
        </p:spPr>
        <p:txBody>
          <a:bodyPr wrap="none">
            <a:spAutoFit/>
          </a:bodyPr>
          <a:lstStyle/>
          <a:p>
            <a:r>
              <a:rPr lang="en-US" sz="3600" dirty="0">
                <a:latin typeface="Times New Roman" pitchFamily="18" charset="0"/>
                <a:cs typeface="Times New Roman" pitchFamily="18" charset="0"/>
              </a:rPr>
              <a:t>3.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luận</a:t>
            </a:r>
            <a:r>
              <a:rPr lang="en-US" sz="3600" dirty="0">
                <a:latin typeface="Times New Roman" pitchFamily="18" charset="0"/>
                <a:cs typeface="Times New Roman" pitchFamily="18" charset="0"/>
              </a:rPr>
              <a:t>:</a:t>
            </a:r>
          </a:p>
        </p:txBody>
      </p:sp>
      <p:sp>
        <p:nvSpPr>
          <p:cNvPr id="4" name="Rectangle 3"/>
          <p:cNvSpPr/>
          <p:nvPr/>
        </p:nvSpPr>
        <p:spPr>
          <a:xfrm>
            <a:off x="1" y="922198"/>
            <a:ext cx="8763000" cy="1754326"/>
          </a:xfrm>
          <a:prstGeom prst="rect">
            <a:avLst/>
          </a:prstGeom>
        </p:spPr>
        <p:txBody>
          <a:bodyPr wrap="square">
            <a:spAutoFit/>
          </a:bodyPr>
          <a:lstStyle/>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gương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chắn</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lớn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lớn</a:t>
            </a:r>
            <a:r>
              <a:rPr lang="vi-VN" sz="3600" dirty="0">
                <a:latin typeface="Times New Roman" pitchFamily="18" charset="0"/>
                <a:cs typeface="Times New Roman" pitchFamily="18" charset="0"/>
              </a:rPr>
              <a:t> của vật</a:t>
            </a:r>
            <a:r>
              <a:rPr lang="en-US" sz="3600" dirty="0">
                <a:latin typeface="Times New Roman" pitchFamily="18" charset="0"/>
                <a:cs typeface="Times New Roman" pitchFamily="18" charset="0"/>
              </a:rPr>
              <a:t> </a:t>
            </a:r>
          </a:p>
        </p:txBody>
      </p:sp>
      <p:sp>
        <p:nvSpPr>
          <p:cNvPr id="5" name="Rectangle 4"/>
          <p:cNvSpPr/>
          <p:nvPr/>
        </p:nvSpPr>
        <p:spPr>
          <a:xfrm>
            <a:off x="0" y="2838271"/>
            <a:ext cx="9144000" cy="1200329"/>
          </a:xfrm>
          <a:prstGeom prst="rect">
            <a:avLst/>
          </a:prstGeom>
        </p:spPr>
        <p:txBody>
          <a:bodyPr wrap="square">
            <a:spAutoFit/>
          </a:bodyPr>
          <a:lstStyle/>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phẳng</a:t>
            </a:r>
            <a:r>
              <a:rPr lang="en-US" sz="36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TotalTime>
  <Words>1859</Words>
  <Application>Microsoft Office PowerPoint</Application>
  <PresentationFormat>On-screen Show (4:3)</PresentationFormat>
  <Paragraphs>133</Paragraphs>
  <Slides>28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luhoai.90.db@gmail.com</cp:lastModifiedBy>
  <cp:revision>89</cp:revision>
  <dcterms:created xsi:type="dcterms:W3CDTF">2021-11-04T07:40:46Z</dcterms:created>
  <dcterms:modified xsi:type="dcterms:W3CDTF">2025-03-31T10:30:48Z</dcterms:modified>
</cp:coreProperties>
</file>