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91" r:id="rId2"/>
    <p:sldId id="269" r:id="rId3"/>
    <p:sldId id="262" r:id="rId4"/>
    <p:sldId id="280" r:id="rId5"/>
    <p:sldId id="289" r:id="rId6"/>
    <p:sldId id="271" r:id="rId7"/>
    <p:sldId id="281" r:id="rId8"/>
    <p:sldId id="282" r:id="rId9"/>
    <p:sldId id="290" r:id="rId10"/>
    <p:sldId id="2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4" autoAdjust="0"/>
    <p:restoredTop sz="94660"/>
  </p:normalViewPr>
  <p:slideViewPr>
    <p:cSldViewPr snapToGrid="0">
      <p:cViewPr varScale="1">
        <p:scale>
          <a:sx n="99" d="100"/>
          <a:sy n="99" d="100"/>
        </p:scale>
        <p:origin x="163"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DD623-AE33-4F83-AF40-071E020D8CD4}" type="datetimeFigureOut">
              <a:rPr lang="en-US" smtClean="0"/>
              <a:t>4/5/2025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1680A-E3EC-4E6E-BC07-09D0D89F5113}" type="slidenum">
              <a:rPr lang="en-US" smtClean="0"/>
              <a:t>‹#›</a:t>
            </a:fld>
            <a:endParaRPr lang="en-US"/>
          </a:p>
        </p:txBody>
      </p:sp>
    </p:spTree>
    <p:extLst>
      <p:ext uri="{BB962C8B-B14F-4D97-AF65-F5344CB8AC3E}">
        <p14:creationId xmlns:p14="http://schemas.microsoft.com/office/powerpoint/2010/main" val="349700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80294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5155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671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6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0025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245864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515791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12" y="314466"/>
            <a:ext cx="3156115" cy="613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2" descr="Top 100 biểu tượng quốc gia trên thế giới (P.10): Rừng Mưa Amazon - Brazil  - HỘI KỶ LỤC GIA VIỆT NAM - TỔ CHỨC KỶ LỤC VIỆT NAM(VIETK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027" y="341099"/>
            <a:ext cx="4763845" cy="345331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 descr="Thực vật – Wikipedia tiếng Việ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9872" y="341099"/>
            <a:ext cx="3685357" cy="619912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Leo Núi Thung Lũng Cao Rừng Lá Kim - Ảnh miễn phí trên Pixab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8190" y="341099"/>
            <a:ext cx="4741682" cy="356032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6" descr="Trảng cỏ – Wikipedia tiếng Việ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6027" y="341099"/>
            <a:ext cx="4763845" cy="3560323"/>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p:cNvSpPr/>
          <p:nvPr/>
        </p:nvSpPr>
        <p:spPr>
          <a:xfrm>
            <a:off x="3456027" y="3876979"/>
            <a:ext cx="4741682" cy="2712859"/>
          </a:xfrm>
          <a:prstGeom prst="rect">
            <a:avLst/>
          </a:prstGeom>
          <a:solidFill>
            <a:schemeClr val="accent1">
              <a:lumMod val="60000"/>
              <a:lumOff val="40000"/>
            </a:schemeClr>
          </a:solidFill>
        </p:spPr>
        <p:txBody>
          <a:bodyPr wrap="square">
            <a:spAutoFit/>
          </a:bodyPr>
          <a:lstStyle/>
          <a:p>
            <a:pPr algn="just">
              <a:lnSpc>
                <a:spcPct val="120000"/>
              </a:lnSpc>
            </a:pP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cơ</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thể</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sống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tồn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tại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và</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phát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triển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ở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môi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trường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khác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nhau</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đã</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tạo</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nên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sự</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khác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biệt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tính</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dạng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của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sinh</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trên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Trái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Đất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Vậy</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sự</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dạng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của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sinh</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trên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Trái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Đất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biểu</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hiện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như</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thế</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nào</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a:t>
            </a:r>
            <a:endParaRPr 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0418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barn(inVertical)">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barn(inVertical)">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barn(inVertical)">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randombar(horizontal)">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98"/>
                                        </p:tgtEl>
                                        <p:attrNameLst>
                                          <p:attrName>style.visibility</p:attrName>
                                        </p:attrNameLst>
                                      </p:cBhvr>
                                      <p:to>
                                        <p:strVal val="visible"/>
                                      </p:to>
                                    </p:set>
                                    <p:anim calcmode="lin" valueType="num">
                                      <p:cBhvr>
                                        <p:cTn id="32" dur="1000" fill="hold"/>
                                        <p:tgtEl>
                                          <p:spTgt spid="98"/>
                                        </p:tgtEl>
                                        <p:attrNameLst>
                                          <p:attrName>ppt_w</p:attrName>
                                        </p:attrNameLst>
                                      </p:cBhvr>
                                      <p:tavLst>
                                        <p:tav tm="0">
                                          <p:val>
                                            <p:fltVal val="0"/>
                                          </p:val>
                                        </p:tav>
                                        <p:tav tm="100000">
                                          <p:val>
                                            <p:strVal val="#ppt_w"/>
                                          </p:val>
                                        </p:tav>
                                      </p:tavLst>
                                    </p:anim>
                                    <p:anim calcmode="lin" valueType="num">
                                      <p:cBhvr>
                                        <p:cTn id="33" dur="1000" fill="hold"/>
                                        <p:tgtEl>
                                          <p:spTgt spid="98"/>
                                        </p:tgtEl>
                                        <p:attrNameLst>
                                          <p:attrName>ppt_h</p:attrName>
                                        </p:attrNameLst>
                                      </p:cBhvr>
                                      <p:tavLst>
                                        <p:tav tm="0">
                                          <p:val>
                                            <p:fltVal val="0"/>
                                          </p:val>
                                        </p:tav>
                                        <p:tav tm="100000">
                                          <p:val>
                                            <p:strVal val="#ppt_h"/>
                                          </p:val>
                                        </p:tav>
                                      </p:tavLst>
                                    </p:anim>
                                    <p:anim calcmode="lin" valueType="num">
                                      <p:cBhvr>
                                        <p:cTn id="34" dur="1000" fill="hold"/>
                                        <p:tgtEl>
                                          <p:spTgt spid="98"/>
                                        </p:tgtEl>
                                        <p:attrNameLst>
                                          <p:attrName>style.rotation</p:attrName>
                                        </p:attrNameLst>
                                      </p:cBhvr>
                                      <p:tavLst>
                                        <p:tav tm="0">
                                          <p:val>
                                            <p:fltVal val="90"/>
                                          </p:val>
                                        </p:tav>
                                        <p:tav tm="100000">
                                          <p:val>
                                            <p:fltVal val="0"/>
                                          </p:val>
                                        </p:tav>
                                      </p:tavLst>
                                    </p:anim>
                                    <p:animEffect transition="in" filter="fade">
                                      <p:cBhvr>
                                        <p:cTn id="35"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98837" y="221802"/>
            <a:ext cx="11467655"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475013" y="3965731"/>
            <a:ext cx="11222181" cy="2569934"/>
          </a:xfrm>
          <a:prstGeom prst="rect">
            <a:avLst/>
          </a:prstGeom>
          <a:noFill/>
        </p:spPr>
        <p:txBody>
          <a:bodyPr wrap="square" rtlCol="0">
            <a:spAutoFit/>
          </a:bodyPr>
          <a:lstStyle/>
          <a:p>
            <a:pPr algn="just"/>
            <a:r>
              <a:rPr lang="en-US" sz="2300" b="1" dirty="0">
                <a:solidFill>
                  <a:prstClr val="white"/>
                </a:solidFill>
                <a:latin typeface="Times New Roman"/>
                <a:ea typeface="Calibri"/>
                <a:cs typeface="Times New Roman"/>
              </a:rPr>
              <a:t>- Do </a:t>
            </a:r>
            <a:r>
              <a:rPr lang="en-US" sz="2300" b="1" dirty="0" err="1">
                <a:solidFill>
                  <a:prstClr val="white"/>
                </a:solidFill>
                <a:latin typeface="Times New Roman"/>
                <a:ea typeface="Calibri"/>
                <a:cs typeface="Times New Roman"/>
              </a:rPr>
              <a:t>điều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kiện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về</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hậu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lượng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nhau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ở 3 </a:t>
            </a:r>
            <a:r>
              <a:rPr lang="en-US" sz="2300" b="1" dirty="0" err="1">
                <a:solidFill>
                  <a:prstClr val="white"/>
                </a:solidFill>
                <a:latin typeface="Times New Roman"/>
                <a:ea typeface="Calibri"/>
                <a:cs typeface="Times New Roman"/>
              </a:rPr>
              <a:t>nơi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nhau</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algn="just"/>
            <a:r>
              <a:rPr lang="en-US" sz="2300" b="1" dirty="0">
                <a:solidFill>
                  <a:prstClr val="white"/>
                </a:solidFill>
                <a:latin typeface="Times New Roman"/>
                <a:ea typeface="Calibri"/>
                <a:cs typeface="Times New Roman"/>
              </a:rPr>
              <a:t>      +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cối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rậm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rạp</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xanh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tốt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thành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phần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phong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phú</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từ</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cỏ</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leo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sinh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sinh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gỗ</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lớn</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algn="just"/>
            <a:r>
              <a:rPr lang="en-US" sz="2300" b="1" dirty="0">
                <a:solidFill>
                  <a:prstClr val="white"/>
                </a:solidFill>
                <a:latin typeface="Times New Roman"/>
                <a:ea typeface="Calibri"/>
                <a:cs typeface="Times New Roman"/>
              </a:rPr>
              <a:t>      +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thân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gỗ</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thành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phần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ít</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algn="just"/>
            <a:r>
              <a:rPr lang="en-US" sz="2300" b="1" dirty="0">
                <a:solidFill>
                  <a:prstClr val="white"/>
                </a:solidFill>
                <a:latin typeface="Times New Roman"/>
                <a:ea typeface="Calibri"/>
                <a:cs typeface="Times New Roman"/>
              </a:rPr>
              <a:t>      + </a:t>
            </a:r>
            <a:r>
              <a:rPr lang="en-US" sz="2300" b="1" dirty="0" err="1">
                <a:solidFill>
                  <a:prstClr val="white"/>
                </a:solidFill>
                <a:latin typeface="Times New Roman"/>
                <a:ea typeface="Calibri"/>
                <a:cs typeface="Times New Roman"/>
              </a:rPr>
              <a:t>Đài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không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thân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gỗ</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chủ</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yếu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thân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cỏ</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rêu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r>
              <a:rPr lang="en-US" sz="2300" b="1" dirty="0">
                <a:solidFill>
                  <a:prstClr val="white"/>
                </a:solidFill>
                <a:latin typeface="Times New Roman"/>
                <a:ea typeface="Calibri"/>
                <a:cs typeface="Times New Roman"/>
              </a:rPr>
              <a:t> y, </a:t>
            </a:r>
            <a:r>
              <a:rPr lang="en-US" sz="2300" b="1" dirty="0" err="1">
                <a:solidFill>
                  <a:prstClr val="white"/>
                </a:solidFill>
                <a:latin typeface="Times New Roman"/>
                <a:ea typeface="Calibri"/>
                <a:cs typeface="Times New Roman"/>
              </a:rPr>
              <a:t>thấp</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lùn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thớt</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782" y="956427"/>
            <a:ext cx="8148874" cy="228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431" y="3178223"/>
            <a:ext cx="10953344" cy="892552"/>
          </a:xfrm>
          <a:prstGeom prst="rect">
            <a:avLst/>
          </a:prstGeom>
        </p:spPr>
        <p:txBody>
          <a:bodyPr wrap="square">
            <a:spAutoFit/>
          </a:bodyPr>
          <a:lstStyle/>
          <a:p>
            <a:pPr lvl="0" algn="ctr"/>
            <a:r>
              <a:rPr lang="nl-NL" sz="2600" b="1" dirty="0">
                <a:solidFill>
                  <a:srgbClr val="FFFF00"/>
                </a:solidFill>
                <a:latin typeface="Times New Roman"/>
                <a:ea typeface="Calibri"/>
                <a:cs typeface="Times New Roman"/>
              </a:rPr>
              <a:t>Nêu sự khác nhau về thực vật giữa rừng mưa nhiệt đới với rừng lá kim và đài nguyên.</a:t>
            </a:r>
            <a:endParaRPr lang="en-US" sz="2600" dirty="0">
              <a:solidFill>
                <a:srgbClr val="FFFF00"/>
              </a:solidFill>
              <a:latin typeface="Calibri"/>
              <a:ea typeface="Calibri"/>
              <a:cs typeface="Times New Roman"/>
            </a:endParaRPr>
          </a:p>
        </p:txBody>
      </p:sp>
    </p:spTree>
    <p:extLst>
      <p:ext uri="{BB962C8B-B14F-4D97-AF65-F5344CB8AC3E}">
        <p14:creationId xmlns:p14="http://schemas.microsoft.com/office/powerpoint/2010/main" val="2853373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202310" y="2148877"/>
            <a:ext cx="8502649" cy="646331"/>
          </a:xfrm>
          <a:prstGeom prst="rect">
            <a:avLst/>
          </a:prstGeom>
          <a:noFill/>
        </p:spPr>
        <p:txBody>
          <a:bodyPr wrap="none" rtlCol="0">
            <a:spAutoFit/>
          </a:bodyPr>
          <a:lstStyle/>
          <a:p>
            <a:pPr algn="ct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46" name="文本框 45"/>
          <p:cNvSpPr txBox="1"/>
          <p:nvPr/>
        </p:nvSpPr>
        <p:spPr>
          <a:xfrm>
            <a:off x="2146644" y="775829"/>
            <a:ext cx="8468024" cy="707886"/>
          </a:xfrm>
          <a:prstGeom prst="rect">
            <a:avLst/>
          </a:prstGeom>
          <a:noFill/>
        </p:spPr>
        <p:txBody>
          <a:bodyPr wrap="none" rtlCol="0">
            <a:spAutoFit/>
          </a:bodyPr>
          <a:lstStyle/>
          <a:p>
            <a:pPr algn="ctr"/>
            <a:r>
              <a:rPr lang="en-US" altLang="zh-CN"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3508700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32509" y="639819"/>
            <a:ext cx="11749243" cy="596056"/>
            <a:chOff x="994820" y="525519"/>
            <a:chExt cx="5664588" cy="596056"/>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363738" y="525519"/>
              <a:ext cx="4898973"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499656" y="4213119"/>
            <a:ext cx="3895107" cy="2062103"/>
          </a:xfrm>
          <a:prstGeom prst="rect">
            <a:avLst/>
          </a:prstGeom>
          <a:noFill/>
        </p:spPr>
        <p:txBody>
          <a:bodyPr wrap="square" rtlCol="0">
            <a:spAutoFit/>
          </a:bodyPr>
          <a:lstStyle/>
          <a:p>
            <a:pPr algn="just">
              <a:spcAft>
                <a:spcPts val="0"/>
              </a:spcAft>
            </a:pPr>
            <a:r>
              <a:rPr lang="nl-NL" sz="3200" b="1" dirty="0">
                <a:solidFill>
                  <a:srgbClr val="FFFF00"/>
                </a:solidFill>
                <a:latin typeface="Times New Roman"/>
                <a:ea typeface="Calibri"/>
                <a:cs typeface="Times New Roman"/>
              </a:rPr>
              <a:t>2. Nguyên nhân dẫn đến sự đa dạng của thế giới sinh vật dưới đại dương.</a:t>
            </a:r>
            <a:endParaRPr lang="en-US" sz="3200" dirty="0">
              <a:solidFill>
                <a:srgbClr val="FFFF00"/>
              </a:solidFill>
              <a:latin typeface="Calibri"/>
              <a:ea typeface="Calibri"/>
              <a:cs typeface="Times New Roman"/>
            </a:endParaRPr>
          </a:p>
        </p:txBody>
      </p:sp>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084" y="1542269"/>
            <a:ext cx="73533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7880" y="1542269"/>
            <a:ext cx="3772563" cy="2554545"/>
          </a:xfrm>
          <a:prstGeom prst="rect">
            <a:avLst/>
          </a:prstGeom>
        </p:spPr>
        <p:txBody>
          <a:bodyPr wrap="square">
            <a:spAutoFit/>
          </a:bodyPr>
          <a:lstStyle/>
          <a:p>
            <a:pPr algn="just">
              <a:spcAft>
                <a:spcPts val="0"/>
              </a:spcAft>
            </a:pPr>
            <a:r>
              <a:rPr lang="nl-NL" sz="3200" b="1" dirty="0">
                <a:solidFill>
                  <a:srgbClr val="FFFF00"/>
                </a:solidFill>
                <a:latin typeface="Times New Roman"/>
                <a:ea typeface="Calibri"/>
                <a:cs typeface="Times New Roman"/>
              </a:rPr>
              <a:t>1. Quan sát hình 1, em hãy kể tên một số loài sinh vật ở các vùng biển trong đại dương.</a:t>
            </a:r>
            <a:endParaRPr lang="en-US" sz="3200" dirty="0">
              <a:solidFill>
                <a:srgbClr val="FFFF00"/>
              </a:solidFill>
              <a:latin typeface="Calibri"/>
              <a:ea typeface="Calibri"/>
              <a:cs typeface="Times New Roman"/>
            </a:endParaRPr>
          </a:p>
        </p:txBody>
      </p:sp>
    </p:spTree>
    <p:extLst>
      <p:ext uri="{BB962C8B-B14F-4D97-AF65-F5344CB8AC3E}">
        <p14:creationId xmlns:p14="http://schemas.microsoft.com/office/powerpoint/2010/main" val="41843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barn(inVertical)">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500" fill="hold"/>
                                        <p:tgtEl>
                                          <p:spTgt spid="104"/>
                                        </p:tgtEl>
                                        <p:attrNameLst>
                                          <p:attrName>ppt_x</p:attrName>
                                        </p:attrNameLst>
                                      </p:cBhvr>
                                      <p:tavLst>
                                        <p:tav tm="0">
                                          <p:val>
                                            <p:strVal val="#ppt_x"/>
                                          </p:val>
                                        </p:tav>
                                        <p:tav tm="100000">
                                          <p:val>
                                            <p:strVal val="#ppt_x"/>
                                          </p:val>
                                        </p:tav>
                                      </p:tavLst>
                                    </p:anim>
                                    <p:anim calcmode="lin" valueType="num">
                                      <p:cBhvr additive="base">
                                        <p:cTn id="2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94403" y="320382"/>
            <a:ext cx="12147273" cy="596056"/>
            <a:chOff x="994820" y="525519"/>
            <a:chExt cx="5958454" cy="596056"/>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3200" b="1">
                  <a:solidFill>
                    <a:prstClr val="black"/>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prstClr val="white"/>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363738" y="525519"/>
              <a:ext cx="5589536"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294404" y="2966168"/>
            <a:ext cx="4843118" cy="3416320"/>
          </a:xfrm>
          <a:prstGeom prst="rect">
            <a:avLst/>
          </a:prstGeom>
          <a:noFill/>
        </p:spPr>
        <p:txBody>
          <a:bodyPr wrap="square" rtlCol="0">
            <a:spAutoFit/>
          </a:bodyPr>
          <a:lstStyle/>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mặt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tôm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ngừ</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sứa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rùa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cỏ</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san </a:t>
            </a:r>
            <a:r>
              <a:rPr lang="en-US" sz="2400" b="1" dirty="0" err="1">
                <a:solidFill>
                  <a:schemeClr val="bg1"/>
                </a:solidFill>
                <a:latin typeface="Times New Roman"/>
                <a:ea typeface="Calibri"/>
                <a:cs typeface="Times New Roman"/>
              </a:rPr>
              <a:t>hô</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trung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cua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mập</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mực</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sâu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sao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bạch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tuộc</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sâu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vực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thẳm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cần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câu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mực</a:t>
            </a:r>
            <a:r>
              <a:rPr lang="en-US" sz="2400" b="1" dirty="0">
                <a:solidFill>
                  <a:schemeClr val="bg1"/>
                </a:solidFill>
                <a:latin typeface="Times New Roman"/>
                <a:ea typeface="Calibri"/>
                <a:cs typeface="Times New Roman"/>
              </a:rPr>
              <a:t> ma.</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đáy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vực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thẳm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hải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quỳ</a:t>
            </a:r>
            <a:r>
              <a:rPr lang="en-US" sz="2400" b="1" dirty="0">
                <a:solidFill>
                  <a:schemeClr val="bg1"/>
                </a:solidFill>
                <a:latin typeface="Times New Roman"/>
                <a:ea typeface="Calibri"/>
                <a:cs typeface="Times New Roman"/>
              </a:rPr>
              <a:t>.</a:t>
            </a:r>
            <a:endParaRPr lang="en-US" sz="2400" b="1" dirty="0">
              <a:solidFill>
                <a:schemeClr val="bg1"/>
              </a:solidFill>
              <a:effectLst/>
              <a:latin typeface="Calibri"/>
              <a:ea typeface="Calibri"/>
              <a:cs typeface="Times New Roman"/>
            </a:endParaRPr>
          </a:p>
        </p:txBody>
      </p:sp>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794" y="1638795"/>
            <a:ext cx="6473589" cy="487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4404" y="933383"/>
            <a:ext cx="4843118" cy="2062103"/>
          </a:xfrm>
          <a:prstGeom prst="rect">
            <a:avLst/>
          </a:prstGeom>
        </p:spPr>
        <p:txBody>
          <a:bodyPr wrap="square">
            <a:spAutoFit/>
          </a:bodyPr>
          <a:lstStyle/>
          <a:p>
            <a:pPr lvl="0" algn="just"/>
            <a:r>
              <a:rPr lang="nl-NL" sz="3200" b="1" dirty="0">
                <a:solidFill>
                  <a:srgbClr val="FFFF00"/>
                </a:solidFill>
                <a:latin typeface="Times New Roman"/>
                <a:ea typeface="Calibri"/>
                <a:cs typeface="Times New Roman"/>
              </a:rPr>
              <a:t>1. Quan sát hình 1, em hãy kể tên một số loài sinh vật ở các vùng biển trong đại dương.</a:t>
            </a:r>
            <a:endParaRPr lang="en-US" sz="3200" dirty="0">
              <a:solidFill>
                <a:srgbClr val="FFFF00"/>
              </a:solidFill>
              <a:latin typeface="Calibri"/>
              <a:ea typeface="Calibri"/>
              <a:cs typeface="Times New Roman"/>
            </a:endParaRPr>
          </a:p>
        </p:txBody>
      </p:sp>
    </p:spTree>
    <p:extLst>
      <p:ext uri="{BB962C8B-B14F-4D97-AF65-F5344CB8AC3E}">
        <p14:creationId xmlns:p14="http://schemas.microsoft.com/office/powerpoint/2010/main" val="4232045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537620" y="304750"/>
            <a:ext cx="11213392" cy="1042181"/>
            <a:chOff x="735874" y="264351"/>
            <a:chExt cx="6265987" cy="459363"/>
          </a:xfrm>
        </p:grpSpPr>
        <p:grpSp>
          <p:nvGrpSpPr>
            <p:cNvPr id="93" name="组合 92"/>
            <p:cNvGrpSpPr/>
            <p:nvPr/>
          </p:nvGrpSpPr>
          <p:grpSpPr>
            <a:xfrm>
              <a:off x="735874" y="264351"/>
              <a:ext cx="6265987" cy="459363"/>
              <a:chOff x="3273334" y="5019231"/>
              <a:chExt cx="6265987" cy="459363"/>
            </a:xfrm>
          </p:grpSpPr>
          <p:sp>
            <p:nvSpPr>
              <p:cNvPr id="95" name="Freeform 34"/>
              <p:cNvSpPr>
                <a:spLocks noEditPoints="1"/>
              </p:cNvSpPr>
              <p:nvPr/>
            </p:nvSpPr>
            <p:spPr bwMode="auto">
              <a:xfrm>
                <a:off x="9142624" y="5019231"/>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273334" y="5077478"/>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027953" y="322598"/>
              <a:ext cx="5973908" cy="257752"/>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332509" y="1489137"/>
            <a:ext cx="3895107" cy="2062103"/>
          </a:xfrm>
          <a:prstGeom prst="rect">
            <a:avLst/>
          </a:prstGeom>
          <a:noFill/>
        </p:spPr>
        <p:txBody>
          <a:bodyPr wrap="square" rtlCol="0">
            <a:spAutoFit/>
          </a:bodyPr>
          <a:lstStyle/>
          <a:p>
            <a:pPr algn="just"/>
            <a:r>
              <a:rPr lang="nl-NL" sz="3200" b="1" dirty="0">
                <a:solidFill>
                  <a:srgbClr val="FFFF00"/>
                </a:solidFill>
                <a:latin typeface="Times New Roman"/>
                <a:ea typeface="Calibri"/>
                <a:cs typeface="Times New Roman"/>
              </a:rPr>
              <a:t>2. Nguyên nhân dẫn đến sự đa dạng của thế giới sinh vật dưới đại dương.</a:t>
            </a:r>
            <a:endParaRPr lang="en-US" sz="3200" dirty="0">
              <a:solidFill>
                <a:srgbClr val="FFFF00"/>
              </a:solidFill>
              <a:latin typeface="Calibri"/>
              <a:ea typeface="Calibri"/>
              <a:cs typeface="Times New Roman"/>
            </a:endParaRPr>
          </a:p>
        </p:txBody>
      </p:sp>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084" y="1542269"/>
            <a:ext cx="73533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4385" y="3707610"/>
            <a:ext cx="3883231" cy="2246769"/>
          </a:xfrm>
          <a:prstGeom prst="rect">
            <a:avLst/>
          </a:prstGeom>
        </p:spPr>
        <p:txBody>
          <a:bodyPr wrap="square">
            <a:spAutoFit/>
          </a:bodyPr>
          <a:lstStyle/>
          <a:p>
            <a:pPr lvl="0" algn="just"/>
            <a:r>
              <a:rPr lang="en-US" sz="2800" b="1" dirty="0">
                <a:solidFill>
                  <a:prstClr val="white"/>
                </a:solidFill>
                <a:latin typeface="Times New Roman"/>
                <a:ea typeface="Calibri"/>
                <a:cs typeface="Times New Roman"/>
              </a:rPr>
              <a:t>- Do </a:t>
            </a:r>
            <a:r>
              <a:rPr lang="en-US" sz="2800" b="1" dirty="0" err="1">
                <a:solidFill>
                  <a:prstClr val="white"/>
                </a:solidFill>
                <a:latin typeface="Times New Roman"/>
                <a:ea typeface="Calibri"/>
                <a:cs typeface="Times New Roman"/>
              </a:rPr>
              <a:t>vĩ</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và</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sâu</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khác</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nhau</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sẽ</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có</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nhiệt</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muối</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áp</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suất</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ánh</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sáng</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nồng</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ôxy</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khác</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nhau</a:t>
            </a:r>
            <a:r>
              <a:rPr lang="en-US" sz="2800" b="1" dirty="0">
                <a:solidFill>
                  <a:prstClr val="white"/>
                </a:solidFill>
                <a:latin typeface="Times New Roman"/>
                <a:ea typeface="Calibri"/>
                <a:cs typeface="Times New Roman"/>
              </a:rPr>
              <a:t>.</a:t>
            </a:r>
            <a:endParaRPr lang="en-US" sz="2800" b="1" dirty="0">
              <a:solidFill>
                <a:prstClr val="white"/>
              </a:solidFill>
              <a:latin typeface="Calibri"/>
              <a:ea typeface="Calibri"/>
              <a:cs typeface="Times New Roman"/>
            </a:endParaRPr>
          </a:p>
        </p:txBody>
      </p:sp>
    </p:spTree>
    <p:extLst>
      <p:ext uri="{BB962C8B-B14F-4D97-AF65-F5344CB8AC3E}">
        <p14:creationId xmlns:p14="http://schemas.microsoft.com/office/powerpoint/2010/main" val="2896342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9004204"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404581" y="4320819"/>
            <a:ext cx="11222181" cy="1938992"/>
          </a:xfrm>
          <a:prstGeom prst="rect">
            <a:avLst/>
          </a:prstGeom>
          <a:noFill/>
        </p:spPr>
        <p:txBody>
          <a:bodyPr wrap="square" rtlCol="0">
            <a:spAutoFit/>
          </a:bodyPr>
          <a:lstStyle/>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Đọc thông tin SGK  và quan sát các hình ảnh trong hình 2, em hãy:</a:t>
            </a:r>
            <a:endParaRPr lang="en-US" sz="2400" dirty="0">
              <a:solidFill>
                <a:srgbClr val="FFFF00"/>
              </a:solidFill>
              <a:latin typeface="Times New Roman" panose="02020603050405020304" pitchFamily="18" charset="0"/>
              <a:ea typeface="Calibri"/>
              <a:cs typeface="Times New Roman" panose="02020603050405020304" pitchFamily="18" charset="0"/>
            </a:endParaRPr>
          </a:p>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1. Nguyên nhân dẫn đến sự đa dạng của sinh vật trên lục địa.</a:t>
            </a:r>
            <a:endParaRPr lang="en-US" sz="2400" dirty="0">
              <a:solidFill>
                <a:srgbClr val="FFFF00"/>
              </a:solidFill>
              <a:latin typeface="Times New Roman" panose="02020603050405020304" pitchFamily="18" charset="0"/>
              <a:ea typeface="Calibri"/>
              <a:cs typeface="Times New Roman" panose="02020603050405020304" pitchFamily="18" charset="0"/>
            </a:endParaRPr>
          </a:p>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2. Kể tên một số loài thực vật, động vật ở các đới mà em biết.</a:t>
            </a:r>
            <a:endParaRPr lang="en-US" sz="2400" dirty="0">
              <a:solidFill>
                <a:srgbClr val="FFFF00"/>
              </a:solidFill>
              <a:latin typeface="Times New Roman" panose="02020603050405020304" pitchFamily="18" charset="0"/>
              <a:ea typeface="Calibri"/>
              <a:cs typeface="Times New Roman" panose="02020603050405020304" pitchFamily="18" charset="0"/>
            </a:endParaRPr>
          </a:p>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3. Nêu sự khác nhau về thực vật giữa rừng mưa nhiệt đới với rừng lá kim và đài nguyên.</a:t>
            </a:r>
            <a:endParaRPr lang="en-US" sz="2400" dirty="0">
              <a:solidFill>
                <a:srgbClr val="FFFF00"/>
              </a:solidFill>
              <a:latin typeface="Times New Roman" panose="02020603050405020304" pitchFamily="18" charset="0"/>
              <a:ea typeface="Calibri"/>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54" y="1059601"/>
            <a:ext cx="9836436" cy="313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13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9004204"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508820" y="4761696"/>
            <a:ext cx="11222181" cy="584775"/>
          </a:xfrm>
          <a:prstGeom prst="rect">
            <a:avLst/>
          </a:prstGeom>
          <a:noFill/>
        </p:spPr>
        <p:txBody>
          <a:bodyPr wrap="square" rtlCol="0">
            <a:spAutoFit/>
          </a:bodyPr>
          <a:lstStyle/>
          <a:p>
            <a:pPr algn="ctr">
              <a:spcAft>
                <a:spcPts val="0"/>
              </a:spcAft>
            </a:pPr>
            <a:r>
              <a:rPr lang="nl-NL" sz="3200" b="1" dirty="0">
                <a:solidFill>
                  <a:srgbClr val="FFFF00"/>
                </a:solidFill>
                <a:latin typeface="Times New Roman"/>
                <a:ea typeface="Calibri"/>
                <a:cs typeface="Times New Roman"/>
              </a:rPr>
              <a:t>Nguyên nhân dẫn đến sự đa dạng của sinh vật trên lục địa?</a:t>
            </a:r>
            <a:endParaRPr lang="en-US" sz="3200" b="1" i="1" dirty="0">
              <a:solidFill>
                <a:srgbClr val="FFFF00"/>
              </a:solidFill>
              <a:latin typeface="Times New Roman"/>
              <a:ea typeface="Calibri"/>
              <a:cs typeface="Times New Roman"/>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680" y="1251449"/>
            <a:ext cx="10478462" cy="334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92874" y="5648029"/>
            <a:ext cx="7573484" cy="584775"/>
          </a:xfrm>
          <a:prstGeom prst="rect">
            <a:avLst/>
          </a:prstGeom>
        </p:spPr>
        <p:txBody>
          <a:bodyPr wrap="none">
            <a:spAutoFit/>
          </a:bodyPr>
          <a:lstStyle/>
          <a:p>
            <a:pPr lvl="0" algn="just"/>
            <a:r>
              <a:rPr lang="en-US" sz="3200" b="1" dirty="0">
                <a:solidFill>
                  <a:prstClr val="white"/>
                </a:solidFill>
                <a:latin typeface="Times New Roman"/>
                <a:ea typeface="Calibri"/>
                <a:cs typeface="Times New Roman"/>
              </a:rPr>
              <a:t>Do </a:t>
            </a:r>
            <a:r>
              <a:rPr lang="en-US" sz="3200" b="1" dirty="0" err="1">
                <a:solidFill>
                  <a:prstClr val="white"/>
                </a:solidFill>
                <a:latin typeface="Times New Roman"/>
                <a:ea typeface="Calibri"/>
                <a:cs typeface="Times New Roman"/>
              </a:rPr>
              <a:t>sự</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khác</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nhau</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về</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khí</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hậu</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trên</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Trái</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Đất</a:t>
            </a:r>
            <a:r>
              <a:rPr lang="en-US" sz="3200" b="1" dirty="0">
                <a:solidFill>
                  <a:prstClr val="white"/>
                </a:solidFill>
                <a:latin typeface="Times New Roman"/>
                <a:ea typeface="Calibri"/>
                <a:cs typeface="Times New Roman"/>
              </a:rPr>
              <a:t>.</a:t>
            </a:r>
            <a:endParaRPr lang="en-US" sz="3200" b="1" dirty="0">
              <a:solidFill>
                <a:prstClr val="white"/>
              </a:solidFill>
              <a:latin typeface="Calibri"/>
              <a:ea typeface="Calibri"/>
              <a:cs typeface="Times New Roman"/>
            </a:endParaRPr>
          </a:p>
        </p:txBody>
      </p:sp>
    </p:spTree>
    <p:extLst>
      <p:ext uri="{BB962C8B-B14F-4D97-AF65-F5344CB8AC3E}">
        <p14:creationId xmlns:p14="http://schemas.microsoft.com/office/powerpoint/2010/main" val="2733184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9004204"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2" name="Rectangle 1"/>
          <p:cNvSpPr/>
          <p:nvPr/>
        </p:nvSpPr>
        <p:spPr>
          <a:xfrm>
            <a:off x="229539" y="1194258"/>
            <a:ext cx="11115305" cy="584775"/>
          </a:xfrm>
          <a:prstGeom prst="rect">
            <a:avLst/>
          </a:prstGeom>
        </p:spPr>
        <p:txBody>
          <a:bodyPr wrap="square">
            <a:spAutoFit/>
          </a:bodyPr>
          <a:lstStyle/>
          <a:p>
            <a:pPr lvl="0" algn="ctr"/>
            <a:r>
              <a:rPr lang="nl-NL" sz="3200" b="1" dirty="0">
                <a:solidFill>
                  <a:srgbClr val="FFFF00"/>
                </a:solidFill>
                <a:latin typeface="Times New Roman"/>
                <a:ea typeface="Calibri"/>
                <a:cs typeface="Times New Roman"/>
              </a:rPr>
              <a:t>Kể tên một số loài thực vật, động vật ở các đới mà em biết.</a:t>
            </a:r>
            <a:endParaRPr lang="en-US" sz="3200" dirty="0">
              <a:solidFill>
                <a:srgbClr val="FFFF00"/>
              </a:solidFill>
              <a:latin typeface="Calibri"/>
              <a:ea typeface="Calibri"/>
              <a:cs typeface="Times New Roman"/>
            </a:endParaRPr>
          </a:p>
        </p:txBody>
      </p:sp>
      <p:sp>
        <p:nvSpPr>
          <p:cNvPr id="3" name="Rectangle 2"/>
          <p:cNvSpPr/>
          <p:nvPr/>
        </p:nvSpPr>
        <p:spPr>
          <a:xfrm>
            <a:off x="880680" y="1779033"/>
            <a:ext cx="10818929" cy="4524315"/>
          </a:xfrm>
          <a:prstGeom prst="rect">
            <a:avLst/>
          </a:prstGeom>
        </p:spPr>
        <p:txBody>
          <a:bodyPr wrap="square">
            <a:spAutoFit/>
          </a:bodyPr>
          <a:lstStyle/>
          <a:p>
            <a:pPr algn="just"/>
            <a:r>
              <a:rPr lang="vi-VN" sz="3200" b="1" dirty="0">
                <a:solidFill>
                  <a:schemeClr val="bg1"/>
                </a:solidFill>
                <a:latin typeface="Times New Roman" panose="02020603050405020304" pitchFamily="18" charset="0"/>
                <a:cs typeface="Times New Roman" panose="02020603050405020304" pitchFamily="18" charset="0"/>
              </a:rPr>
              <a:t>- Đới nóng</a:t>
            </a:r>
          </a:p>
          <a:p>
            <a:pPr algn="just"/>
            <a:r>
              <a:rPr lang="vi-VN" sz="3200" b="1" dirty="0">
                <a:solidFill>
                  <a:schemeClr val="bg1"/>
                </a:solidFill>
                <a:latin typeface="Times New Roman" panose="02020603050405020304" pitchFamily="18" charset="0"/>
                <a:cs typeface="Times New Roman" panose="02020603050405020304" pitchFamily="18" charset="0"/>
              </a:rPr>
              <a:t>+ Động vật: </a:t>
            </a:r>
            <a:r>
              <a:rPr lang="en-US" sz="3200" b="1" dirty="0" err="1">
                <a:solidFill>
                  <a:schemeClr val="bg1"/>
                </a:solidFill>
                <a:latin typeface="Times New Roman" panose="02020603050405020304" pitchFamily="18" charset="0"/>
                <a:cs typeface="Times New Roman" panose="02020603050405020304" pitchFamily="18" charset="0"/>
              </a:rPr>
              <a:t>voi</a:t>
            </a:r>
            <a:r>
              <a:rPr lang="en-US" sz="3200" b="1"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ngựa, khỉ, nai, </a:t>
            </a:r>
            <a:r>
              <a:rPr lang="en-US" sz="3200" b="1" dirty="0" err="1">
                <a:solidFill>
                  <a:schemeClr val="bg1"/>
                </a:solidFill>
                <a:latin typeface="Times New Roman" panose="02020603050405020304" pitchFamily="18" charset="0"/>
                <a:cs typeface="Times New Roman" panose="02020603050405020304" pitchFamily="18" charset="0"/>
              </a:rPr>
              <a:t>sư</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tử</a:t>
            </a:r>
            <a:r>
              <a:rPr lang="vi-VN"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báo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gấm</a:t>
            </a:r>
            <a:r>
              <a:rPr lang="vi-VN" sz="3200" b="1" dirty="0">
                <a:solidFill>
                  <a:schemeClr val="bg1"/>
                </a:solidFill>
                <a:latin typeface="Times New Roman" panose="02020603050405020304" pitchFamily="18" charset="0"/>
                <a:cs typeface="Times New Roman" panose="02020603050405020304" pitchFamily="18" charset="0"/>
              </a:rPr>
              <a:t>, tê giác, sóc,...</a:t>
            </a:r>
          </a:p>
          <a:p>
            <a:pPr algn="just"/>
            <a:r>
              <a:rPr lang="vi-VN" sz="3200" b="1" dirty="0">
                <a:solidFill>
                  <a:schemeClr val="bg1"/>
                </a:solidFill>
                <a:latin typeface="Times New Roman" panose="02020603050405020304" pitchFamily="18" charset="0"/>
                <a:cs typeface="Times New Roman" panose="02020603050405020304" pitchFamily="18" charset="0"/>
              </a:rPr>
              <a:t>+ Thực vật: xa van, lim, sến, táu, dừa, cao su, hồ tiêu,...</a:t>
            </a:r>
          </a:p>
          <a:p>
            <a:pPr algn="just"/>
            <a:r>
              <a:rPr lang="vi-VN" sz="3200" b="1" dirty="0">
                <a:solidFill>
                  <a:schemeClr val="bg1"/>
                </a:solidFill>
                <a:latin typeface="Times New Roman" panose="02020603050405020304" pitchFamily="18" charset="0"/>
                <a:cs typeface="Times New Roman" panose="02020603050405020304" pitchFamily="18" charset="0"/>
              </a:rPr>
              <a:t>- Đới ôn hòa</a:t>
            </a:r>
          </a:p>
          <a:p>
            <a:pPr algn="just"/>
            <a:r>
              <a:rPr lang="vi-VN" sz="3200" b="1" dirty="0">
                <a:solidFill>
                  <a:schemeClr val="bg1"/>
                </a:solidFill>
                <a:latin typeface="Times New Roman" panose="02020603050405020304" pitchFamily="18" charset="0"/>
                <a:cs typeface="Times New Roman" panose="02020603050405020304" pitchFamily="18" charset="0"/>
              </a:rPr>
              <a:t>+ Động vật: </a:t>
            </a:r>
            <a:r>
              <a:rPr lang="en-US" sz="3200" b="1" dirty="0" err="1">
                <a:solidFill>
                  <a:schemeClr val="bg1"/>
                </a:solidFill>
                <a:latin typeface="Times New Roman" panose="02020603050405020304" pitchFamily="18" charset="0"/>
                <a:cs typeface="Times New Roman" panose="02020603050405020304" pitchFamily="18" charset="0"/>
              </a:rPr>
              <a:t>chó</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sói</a:t>
            </a:r>
            <a:r>
              <a:rPr lang="en-US" sz="3200" b="1"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tuần lộc, cáo bạc,…</a:t>
            </a:r>
          </a:p>
          <a:p>
            <a:pPr algn="just"/>
            <a:r>
              <a:rPr lang="vi-VN" sz="3200" b="1" dirty="0">
                <a:solidFill>
                  <a:schemeClr val="bg1"/>
                </a:solidFill>
                <a:latin typeface="Times New Roman" panose="02020603050405020304" pitchFamily="18" charset="0"/>
                <a:cs typeface="Times New Roman" panose="02020603050405020304" pitchFamily="18" charset="0"/>
              </a:rPr>
              <a:t>+ Thực vật: rừng lá kim, lúa mì, đại mạch, thông,…</a:t>
            </a:r>
          </a:p>
          <a:p>
            <a:pPr algn="just"/>
            <a:r>
              <a:rPr lang="vi-VN" sz="3200" b="1" dirty="0">
                <a:solidFill>
                  <a:schemeClr val="bg1"/>
                </a:solidFill>
                <a:latin typeface="Times New Roman" panose="02020603050405020304" pitchFamily="18" charset="0"/>
                <a:cs typeface="Times New Roman" panose="02020603050405020304" pitchFamily="18" charset="0"/>
              </a:rPr>
              <a:t>- Đới lạnh: </a:t>
            </a:r>
          </a:p>
          <a:p>
            <a:pPr algn="just"/>
            <a:r>
              <a:rPr lang="vi-VN" sz="3200" b="1" dirty="0">
                <a:solidFill>
                  <a:schemeClr val="bg1"/>
                </a:solidFill>
                <a:latin typeface="Times New Roman" panose="02020603050405020304" pitchFamily="18" charset="0"/>
                <a:cs typeface="Times New Roman" panose="02020603050405020304" pitchFamily="18" charset="0"/>
              </a:rPr>
              <a:t>+ Động vật: </a:t>
            </a:r>
            <a:r>
              <a:rPr lang="en-US" sz="3200" b="1" dirty="0" err="1">
                <a:solidFill>
                  <a:schemeClr val="bg1"/>
                </a:solidFill>
                <a:latin typeface="Times New Roman" panose="02020603050405020304" pitchFamily="18" charset="0"/>
                <a:cs typeface="Times New Roman" panose="02020603050405020304" pitchFamily="18" charset="0"/>
              </a:rPr>
              <a:t>gấu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trắng</a:t>
            </a:r>
            <a:r>
              <a:rPr lang="en-US" sz="3200" b="1"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hải cẩu, chim cánh cụt, cá voi,…</a:t>
            </a:r>
          </a:p>
          <a:p>
            <a:pPr algn="just"/>
            <a:r>
              <a:rPr lang="vi-VN" sz="3200" b="1" dirty="0">
                <a:solidFill>
                  <a:schemeClr val="bg1"/>
                </a:solidFill>
                <a:latin typeface="Times New Roman" panose="02020603050405020304" pitchFamily="18" charset="0"/>
                <a:cs typeface="Times New Roman" panose="02020603050405020304" pitchFamily="18" charset="0"/>
              </a:rPr>
              <a:t>+ Thực vật: cỏ, rêu, địa y,…</a:t>
            </a:r>
            <a:endParaRPr lang="vi-VN" sz="3200" b="1"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566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780644" y="1250681"/>
            <a:ext cx="6880410" cy="927978"/>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46" name="文本框 45"/>
          <p:cNvSpPr txBox="1"/>
          <p:nvPr/>
        </p:nvSpPr>
        <p:spPr>
          <a:xfrm>
            <a:off x="2409857" y="492210"/>
            <a:ext cx="7941597" cy="646331"/>
          </a:xfrm>
          <a:prstGeom prst="rect">
            <a:avLst/>
          </a:prstGeom>
          <a:noFill/>
        </p:spPr>
        <p:txBody>
          <a:bodyPr wrap="none" rtlCol="0">
            <a:spAutoFit/>
          </a:bodyPr>
          <a:lstStyle/>
          <a:p>
            <a:pPr algn="ctr"/>
            <a:r>
              <a:rPr lang="en-US" altLang="zh-CN"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2" name="Rectangle 1"/>
          <p:cNvSpPr/>
          <p:nvPr/>
        </p:nvSpPr>
        <p:spPr>
          <a:xfrm>
            <a:off x="2780644" y="1833763"/>
            <a:ext cx="8508195" cy="4524315"/>
          </a:xfrm>
          <a:prstGeom prst="rect">
            <a:avLst/>
          </a:prstGeom>
        </p:spPr>
        <p:txBody>
          <a:bodyPr wrap="square">
            <a:spAutoFit/>
          </a:bodyPr>
          <a:lstStyle/>
          <a:p>
            <a:pPr algn="just">
              <a:spcAft>
                <a:spcPts val="0"/>
              </a:spcAft>
            </a:pPr>
            <a:r>
              <a:rPr lang="vi-VN"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a) Thực vật</a:t>
            </a:r>
            <a:endParaRPr lang="en-US"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Phong phú, đa dạng, có sự khác biệt rõ rệt giữa các đới khí hậu</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vi-VN"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b) Động vật</a:t>
            </a:r>
            <a:endParaRPr lang="en-US"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Động vật chịu ảnh hưởng của khí hậu ít hơn thực vật, do động vật có thể di chuyền từ nơi này đến nơi khác. Giới động vật trên các lục địa cũng hết sức phong phú, đa dạng, có sự khác biệt giữa các đới khí hậu.</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644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6" grpId="0"/>
      <p:bldP spid="2" grpId="0"/>
    </p:bldLst>
  </p:timing>
</p:sld>
</file>

<file path=ppt/theme/theme1.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805</Words>
  <Application>Microsoft Office PowerPoint</Application>
  <PresentationFormat>Widescreen</PresentationFormat>
  <Paragraphs>57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ADMINN</cp:lastModifiedBy>
  <cp:revision>111</cp:revision>
  <dcterms:created xsi:type="dcterms:W3CDTF">2020-11-02T15:38:20Z</dcterms:created>
  <dcterms:modified xsi:type="dcterms:W3CDTF">2025-04-05T01:18:49Z</dcterms:modified>
</cp:coreProperties>
</file>