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74" r:id="rId4"/>
    <p:sldId id="275" r:id="rId5"/>
    <p:sldId id="278" r:id="rId6"/>
    <p:sldId id="292" r:id="rId7"/>
    <p:sldId id="293" r:id="rId8"/>
    <p:sldId id="294" r:id="rId9"/>
    <p:sldId id="295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1" r:id="rId18"/>
    <p:sldId id="296" r:id="rId19"/>
    <p:sldId id="297" r:id="rId20"/>
    <p:sldId id="298" r:id="rId21"/>
    <p:sldId id="299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C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4/5/2025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0+++ Tranh Phong Cảnh Biển Đẹp Say Đắm Lòng Ngườ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" y="952500"/>
            <a:ext cx="9115283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33 -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21: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57200" y="1596628"/>
            <a:ext cx="861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5400" i="0" u="none" dirty="0">
                <a:solidFill>
                  <a:srgbClr val="FFFF00"/>
                </a:solidFill>
                <a:latin typeface="Tahoma" pitchFamily="34" charset="0"/>
              </a:rPr>
              <a:t>BIỂN VÀ ĐẠI DƯƠNG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23122" y="0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Chương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5 – </a:t>
            </a: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nước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biển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trên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trái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đất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810000" y="2667000"/>
            <a:ext cx="1524000" cy="685800"/>
          </a:xfrm>
          <a:prstGeom prst="wedgeRectCallout">
            <a:avLst>
              <a:gd name="adj1" fmla="val -108958"/>
              <a:gd name="adj2" fmla="val -16689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Hồng Hải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(41 ‰)</a:t>
            </a: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7010400" y="457200"/>
            <a:ext cx="1905000" cy="762000"/>
          </a:xfrm>
          <a:prstGeom prst="wedgeRectCallout">
            <a:avLst>
              <a:gd name="adj1" fmla="val -82750"/>
              <a:gd name="adj2" fmla="val 13187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</a:rPr>
              <a:t>Biển Đông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</a:rPr>
              <a:t>(33 </a:t>
            </a:r>
            <a:r>
              <a:rPr lang="en-US" alt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‰)</a:t>
            </a: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191000" y="1600200"/>
            <a:ext cx="1524000" cy="685800"/>
          </a:xfrm>
          <a:prstGeom prst="wedgeRectCallout">
            <a:avLst>
              <a:gd name="adj1" fmla="val -132457"/>
              <a:gd name="adj2" fmla="val -1142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Biển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Đen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(17-22 ‰)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5877929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35262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Hắc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51234" y="1066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14237" y="1631026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 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" y="2154901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0" y="2678121"/>
            <a:ext cx="5683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35 ‰.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703634" y="35608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8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09" y="18140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78732" y="718086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3. </a:t>
            </a:r>
            <a:r>
              <a:rPr lang="en-US" sz="3200" b="1" dirty="0" err="1">
                <a:solidFill>
                  <a:srgbClr val="C00000"/>
                </a:solidFill>
              </a:rPr>
              <a:t>Sự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vận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động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biển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và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đại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dương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75295" y="2067580"/>
            <a:ext cx="70866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Biển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có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hình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thức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vận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nào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86772" y="1304030"/>
            <a:ext cx="7889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</a:rPr>
              <a:t>- </a:t>
            </a:r>
            <a:r>
              <a:rPr lang="en-US" altLang="en-US" sz="2800" dirty="0" err="1">
                <a:solidFill>
                  <a:srgbClr val="0000FF"/>
                </a:solidFill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</a:rPr>
              <a:t> 3 </a:t>
            </a:r>
            <a:r>
              <a:rPr lang="en-US" altLang="en-US" sz="2800" dirty="0" err="1">
                <a:solidFill>
                  <a:srgbClr val="0000FF"/>
                </a:solidFill>
              </a:rPr>
              <a:t>sự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vận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động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chính</a:t>
            </a:r>
            <a:r>
              <a:rPr lang="en-US" altLang="en-US" sz="2800" dirty="0">
                <a:solidFill>
                  <a:srgbClr val="0000FF"/>
                </a:solidFill>
              </a:rPr>
              <a:t>: </a:t>
            </a:r>
            <a:r>
              <a:rPr lang="en-US" altLang="en-US" sz="2800" dirty="0" err="1">
                <a:solidFill>
                  <a:srgbClr val="0000FF"/>
                </a:solidFill>
              </a:rPr>
              <a:t>sóng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thủy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triều</a:t>
            </a:r>
            <a:r>
              <a:rPr lang="en-US" altLang="en-US" sz="2800" dirty="0">
                <a:solidFill>
                  <a:srgbClr val="0000FF"/>
                </a:solidFill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</a:rPr>
              <a:t>dòng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</a:rPr>
              <a:t>biển</a:t>
            </a:r>
            <a:r>
              <a:rPr lang="en-US" altLang="en-US" sz="28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837350" y="5906869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文本框 2054"/>
          <p:cNvSpPr txBox="1">
            <a:spLocks noChangeArrowheads="1"/>
          </p:cNvSpPr>
          <p:nvPr/>
        </p:nvSpPr>
        <p:spPr bwMode="auto">
          <a:xfrm>
            <a:off x="1746668" y="2928772"/>
            <a:ext cx="48860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clip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về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sự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vận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động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của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2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biển</a:t>
            </a:r>
            <a:r>
              <a:rPr lang="en-US" altLang="en-US" sz="2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endParaRPr lang="vi-VN" altLang="en-US" sz="2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95" y="3430885"/>
            <a:ext cx="4892478" cy="278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1709" y="6264033"/>
            <a:ext cx="1901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solidFill>
                  <a:prstClr val="black"/>
                </a:solidFill>
              </a:rPr>
              <a:t>Nguồn</a:t>
            </a:r>
            <a:r>
              <a:rPr lang="en-US" i="1" dirty="0">
                <a:solidFill>
                  <a:prstClr val="black"/>
                </a:solidFill>
              </a:rPr>
              <a:t> YouTube</a:t>
            </a:r>
          </a:p>
        </p:txBody>
      </p:sp>
    </p:spTree>
    <p:extLst>
      <p:ext uri="{BB962C8B-B14F-4D97-AF65-F5344CB8AC3E}">
        <p14:creationId xmlns:p14="http://schemas.microsoft.com/office/powerpoint/2010/main" val="30339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3393759"/>
            <a:ext cx="9032875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2, 3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066800" y="383315"/>
            <a:ext cx="6781800" cy="312188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58821" y="4038600"/>
            <a:ext cx="3733800" cy="2209798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59515"/>
              </p:ext>
            </p:extLst>
          </p:nvPr>
        </p:nvGraphicFramePr>
        <p:xfrm>
          <a:off x="4223426" y="4184877"/>
          <a:ext cx="4724400" cy="2133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5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49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Hình thức vận</a:t>
                      </a:r>
                      <a:r>
                        <a:rPr lang="nl-NL" sz="200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Khái niệm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Nguyên nhân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Sóng biển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Thủy triều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56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Dòng biển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130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rgbClr val="FFFF00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dung SGK,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2 ,3 ,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910098"/>
              </p:ext>
            </p:extLst>
          </p:nvPr>
        </p:nvGraphicFramePr>
        <p:xfrm>
          <a:off x="443216" y="1524000"/>
          <a:ext cx="8515350" cy="41328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4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74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1, 2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triều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Nêu những ảnh hưởng của sóng biển trong thực tiễn.</a:t>
                      </a:r>
                      <a:r>
                        <a:rPr lang="vi-VN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5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3, 4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bày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nguyên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nhân</a:t>
                      </a:r>
                      <a:r>
                        <a:rPr lang="en-US" sz="2400" baseline="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Ứng dụng của thủy triều trong thực tế</a:t>
                      </a:r>
                      <a:endParaRPr lang="en-US" sz="24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13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Thế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nào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 Nguyên nhân sinh ra dòng biển?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Kể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dòng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biển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lạnh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Đại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Tây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Dương</a:t>
                      </a:r>
                      <a:r>
                        <a:rPr lang="en-US" sz="2400" baseline="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47991" y="6396335"/>
            <a:ext cx="8305800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77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12032" y="1475601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3. </a:t>
            </a:r>
            <a:r>
              <a:rPr lang="en-US" sz="3000" b="1" dirty="0" err="1">
                <a:solidFill>
                  <a:srgbClr val="C00000"/>
                </a:solidFill>
              </a:rPr>
              <a:t>Sự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vận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và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đại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dương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701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3179135" y="3048000"/>
            <a:ext cx="274541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 TAI</a:t>
            </a:r>
          </a:p>
        </p:txBody>
      </p:sp>
      <p:pic>
        <p:nvPicPr>
          <p:cNvPr id="76803" name="Picture 3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3048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5" name="Picture 5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6" name="Picture 6" descr="images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7" name="Picture 7" descr="im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 descr="images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9" name="Picture 9" descr="tải xuống (3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648200"/>
            <a:ext cx="2990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10" name="Picture 10" descr="tải xuống (1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3124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0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762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Hậu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quả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của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triều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cường</a:t>
            </a:r>
            <a:r>
              <a:rPr lang="en-US" altLang="en-US" dirty="0">
                <a:latin typeface="Tahoma" pitchFamily="34" charset="0"/>
                <a:cs typeface="Arial" charset="0"/>
              </a:rPr>
              <a:t> </a:t>
            </a: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188085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3200400" y="3048000"/>
            <a:ext cx="27432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 PHÁP</a:t>
            </a:r>
          </a:p>
        </p:txBody>
      </p:sp>
      <p:pic>
        <p:nvPicPr>
          <p:cNvPr id="53251" name="Picture 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30003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572000"/>
            <a:ext cx="2971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4" name="Picture 6" descr="image003-10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tải xuống (5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images (1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124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-209550" y="22860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err="1">
                <a:solidFill>
                  <a:srgbClr val="FFFF00"/>
                </a:solidFill>
              </a:rPr>
              <a:t>Đánh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bắt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xa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bờ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để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giữ</a:t>
            </a:r>
            <a:r>
              <a:rPr lang="en-US" sz="2000" b="0" dirty="0">
                <a:solidFill>
                  <a:srgbClr val="FFFF00"/>
                </a:solidFill>
              </a:rPr>
              <a:t> </a:t>
            </a:r>
            <a:r>
              <a:rPr lang="en-US" sz="2000" b="0" dirty="0" err="1">
                <a:solidFill>
                  <a:srgbClr val="FFFF00"/>
                </a:solidFill>
              </a:rPr>
              <a:t>biển</a:t>
            </a:r>
            <a:endParaRPr lang="en-US" sz="2000" b="0" dirty="0">
              <a:solidFill>
                <a:srgbClr val="FFFF00"/>
              </a:solidFill>
            </a:endParaRPr>
          </a:p>
        </p:txBody>
      </p:sp>
      <p:pic>
        <p:nvPicPr>
          <p:cNvPr id="53258" name="Picture 10" descr="images (2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895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9" name="Picture 11" descr="images (4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0"/>
            <a:ext cx="3124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76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ải xuống (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85800" y="304800"/>
            <a:ext cx="815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3200" b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2" name="Picture 4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43000"/>
            <a:ext cx="4419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28600" y="4800600"/>
            <a:ext cx="8763000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</p:spTree>
    <p:extLst>
      <p:ext uri="{BB962C8B-B14F-4D97-AF65-F5344CB8AC3E}">
        <p14:creationId xmlns:p14="http://schemas.microsoft.com/office/powerpoint/2010/main" val="67420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nimBg="1"/>
      <p:bldP spid="583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429" y="1905000"/>
            <a:ext cx="6242804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701315" y="1334869"/>
            <a:ext cx="5681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Các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cùng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383294" y="5844245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5200" y="6184900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5" descr="tải xuống (5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495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8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6066" y="986135"/>
            <a:ext cx="36677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18. BIỂN VÀ ĐẠI DƯƠNG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1" y="1510605"/>
            <a:ext cx="373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3924300" y="4419600"/>
            <a:ext cx="5143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2908518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4863405"/>
            <a:ext cx="373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8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486400" y="4876800"/>
            <a:ext cx="6858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622957" y="5963056"/>
            <a:ext cx="36765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84332" y="4912468"/>
            <a:ext cx="685800" cy="68580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758989" y="5963056"/>
            <a:ext cx="396843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/>
          <a:stretch>
            <a:fillRect/>
          </a:stretch>
        </p:blipFill>
        <p:spPr>
          <a:xfrm>
            <a:off x="4002931" y="1066800"/>
            <a:ext cx="4877543" cy="3537466"/>
          </a:xfrm>
          <a:prstGeom prst="rect">
            <a:avLst/>
          </a:prstGeom>
        </p:spPr>
      </p:pic>
      <p:sp>
        <p:nvSpPr>
          <p:cNvPr id="31" name="AutoShape 4"/>
          <p:cNvSpPr>
            <a:spLocks noChangeArrowheads="1"/>
          </p:cNvSpPr>
          <p:nvPr/>
        </p:nvSpPr>
        <p:spPr bwMode="auto">
          <a:xfrm>
            <a:off x="5095232" y="828171"/>
            <a:ext cx="1940668" cy="287777"/>
          </a:xfrm>
          <a:prstGeom prst="wedgeRectCallout">
            <a:avLst>
              <a:gd name="adj1" fmla="val 23166"/>
              <a:gd name="adj2" fmla="val 15973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5283300" y="3117056"/>
            <a:ext cx="1752600" cy="342900"/>
          </a:xfrm>
          <a:prstGeom prst="wedgeRectCallout">
            <a:avLst>
              <a:gd name="adj1" fmla="val -4056"/>
              <a:gd name="adj2" fmla="val -211882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7212249" y="1567467"/>
            <a:ext cx="1905000" cy="352022"/>
          </a:xfrm>
          <a:prstGeom prst="wedgeRectCallout">
            <a:avLst>
              <a:gd name="adj1" fmla="val 11208"/>
              <a:gd name="adj2" fmla="val 13537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7226030" y="3288506"/>
            <a:ext cx="1524000" cy="342900"/>
          </a:xfrm>
          <a:prstGeom prst="wedgeRectCallout">
            <a:avLst>
              <a:gd name="adj1" fmla="val -35782"/>
              <a:gd name="adj2" fmla="val -230820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962400" y="1600200"/>
            <a:ext cx="1905000" cy="352022"/>
          </a:xfrm>
          <a:prstGeom prst="wedgeRectCallout">
            <a:avLst>
              <a:gd name="adj1" fmla="val -13303"/>
              <a:gd name="adj2" fmla="val 143666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8" grpId="0" animBg="1"/>
      <p:bldP spid="3" grpId="0"/>
      <p:bldP spid="11" grpId="0"/>
      <p:bldP spid="12" grpId="0"/>
      <p:bldP spid="5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ages (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tải xuống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7" name="Picture 7" descr="images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8" name="Picture 8" descr="images (8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7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SC079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7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tải xuố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32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images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0"/>
            <a:ext cx="4648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3035" y="3210580"/>
            <a:ext cx="9144000" cy="523220"/>
          </a:xfrm>
          <a:prstGeom prst="rect">
            <a:avLst/>
          </a:prstGeom>
          <a:solidFill>
            <a:srgbClr val="CCCCFF"/>
          </a:solidFill>
          <a:ln w="38100">
            <a:solidFill>
              <a:srgbClr val="C00000"/>
            </a:solidFill>
            <a:prstDash val="sysDot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9158" name="Picture 6" descr="images (1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419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15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156099" y="2667000"/>
            <a:ext cx="2819400" cy="156966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KINH TẾ BIỂN</a:t>
            </a:r>
          </a:p>
        </p:txBody>
      </p:sp>
      <p:pic>
        <p:nvPicPr>
          <p:cNvPr id="217091" name="Picture 3" descr="images801296_ngu_dan_bam_bien___phunutoday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89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 descr="images (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tải xuống (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tải xuống (6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3086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images (10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895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0" name="Picture 10" descr="Pic10753"/>
          <p:cNvPicPr>
            <a:picLocks noChangeAspect="1" noChangeArrowheads="1"/>
          </p:cNvPicPr>
          <p:nvPr/>
        </p:nvPicPr>
        <p:blipFill>
          <a:blip r:embed="rId7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495800"/>
            <a:ext cx="2895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5" name="Picture 25" descr="muoi"/>
          <p:cNvPicPr>
            <a:picLocks noChangeAspect="1" noChangeArrowheads="1"/>
          </p:cNvPicPr>
          <p:nvPr/>
        </p:nvPicPr>
        <p:blipFill>
          <a:blip r:embed="rId8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971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 descr="giu-nguyen-muc-thue-xuat-khau-titan14572349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4343400"/>
            <a:ext cx="3048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/>
              <a:t>.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pic>
        <p:nvPicPr>
          <p:cNvPr id="16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3428740" y="3276600"/>
            <a:ext cx="5715260" cy="342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2400" y="3810000"/>
            <a:ext cx="32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Nhận xét sự thay đổi của độ muối và nhiệt độ giữa vùng biển nhiệt đới với vùng biển ôn đới?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2" y="2983992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914400" y="1384757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6862865" cy="55399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000" i="0" u="none" dirty="0">
                <a:solidFill>
                  <a:srgbClr val="0000CC"/>
                </a:solidFill>
                <a:latin typeface="Tahoma" pitchFamily="34" charset="0"/>
              </a:rPr>
              <a:t>BÀI 21. BIỂN VÀ ĐẠI DƯƠNG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Đại dương thế giới: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85800" y="2209800"/>
            <a:ext cx="525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Nhiệt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, </a:t>
            </a:r>
            <a:r>
              <a:rPr lang="en-US" sz="3000" b="1" dirty="0" err="1">
                <a:solidFill>
                  <a:srgbClr val="C00000"/>
                </a:solidFill>
              </a:rPr>
              <a:t>độ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muối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biển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22506" y="2753428"/>
            <a:ext cx="433529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6600"/>
                </a:solidFill>
              </a:rPr>
              <a:t>a. </a:t>
            </a:r>
            <a:r>
              <a:rPr lang="en-US" altLang="en-US" sz="2800" b="1" dirty="0" err="1">
                <a:solidFill>
                  <a:srgbClr val="006600"/>
                </a:solidFill>
              </a:rPr>
              <a:t>Nhiệt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4032" y="3178979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3826" y="4167357"/>
            <a:ext cx="3325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19" name="Picture 4" descr="NHCDROMCS2 08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r="2777"/>
          <a:stretch>
            <a:fillRect/>
          </a:stretch>
        </p:blipFill>
        <p:spPr bwMode="auto">
          <a:xfrm>
            <a:off x="4219814" y="3810000"/>
            <a:ext cx="4890139" cy="293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79897" y="5719069"/>
            <a:ext cx="3808379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muối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?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142671" y="4787857"/>
            <a:ext cx="4226795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nl-NL" sz="2800" dirty="0">
                <a:solidFill>
                  <a:srgbClr val="FF0000"/>
                </a:solidFill>
                <a:cs typeface="Times New Roman" pitchFamily="18" charset="0"/>
              </a:rPr>
              <a:t>- Tại sao nước biển lại mặn? Độ muối đó do đâu mà có?</a:t>
            </a:r>
            <a:endParaRPr lang="en-US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22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85" y="4321665"/>
            <a:ext cx="585215" cy="58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7" grpId="0"/>
      <p:bldP spid="9" grpId="0"/>
      <p:bldP spid="11" grpId="0"/>
      <p:bldP spid="16" grpId="0"/>
      <p:bldP spid="18" grpId="0"/>
      <p:bldP spid="20" grpId="0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696</Words>
  <Application>Microsoft Office PowerPoint</Application>
  <PresentationFormat>On-screen Show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ADMINN</cp:lastModifiedBy>
  <cp:revision>27</cp:revision>
  <dcterms:created xsi:type="dcterms:W3CDTF">2021-07-18T20:31:10Z</dcterms:created>
  <dcterms:modified xsi:type="dcterms:W3CDTF">2025-04-05T01:16:38Z</dcterms:modified>
</cp:coreProperties>
</file>