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066" r:id="rId2"/>
    <p:sldId id="1080" r:id="rId3"/>
    <p:sldId id="1115" r:id="rId4"/>
    <p:sldId id="1097" r:id="rId5"/>
    <p:sldId id="1144" r:id="rId6"/>
    <p:sldId id="1098" r:id="rId7"/>
    <p:sldId id="1145" r:id="rId8"/>
    <p:sldId id="1106" r:id="rId9"/>
    <p:sldId id="1146" r:id="rId10"/>
    <p:sldId id="1063" r:id="rId11"/>
    <p:sldId id="1147" r:id="rId12"/>
    <p:sldId id="1148" r:id="rId13"/>
    <p:sldId id="1149" r:id="rId14"/>
    <p:sldId id="1129" r:id="rId15"/>
    <p:sldId id="1130" r:id="rId16"/>
    <p:sldId id="985" r:id="rId17"/>
    <p:sldId id="986" r:id="rId18"/>
    <p:sldId id="1150" r:id="rId19"/>
    <p:sldId id="1151" r:id="rId20"/>
    <p:sldId id="1152" r:id="rId21"/>
    <p:sldId id="1153" r:id="rId22"/>
    <p:sldId id="1154" r:id="rId23"/>
    <p:sldId id="1155" r:id="rId24"/>
    <p:sldId id="1156" r:id="rId25"/>
    <p:sldId id="723"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6"/>
            <p14:sldId id="1080"/>
            <p14:sldId id="1115"/>
            <p14:sldId id="1097"/>
            <p14:sldId id="1144"/>
            <p14:sldId id="1098"/>
            <p14:sldId id="1145"/>
            <p14:sldId id="1106"/>
            <p14:sldId id="1146"/>
            <p14:sldId id="1063"/>
            <p14:sldId id="1147"/>
            <p14:sldId id="1148"/>
            <p14:sldId id="1149"/>
            <p14:sldId id="1129"/>
            <p14:sldId id="1130"/>
            <p14:sldId id="985"/>
            <p14:sldId id="986"/>
            <p14:sldId id="1150"/>
            <p14:sldId id="1151"/>
            <p14:sldId id="1152"/>
            <p14:sldId id="1153"/>
            <p14:sldId id="1154"/>
            <p14:sldId id="1155"/>
            <p14:sldId id="1156"/>
            <p14:sldId id="72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9DA"/>
    <a:srgbClr val="A8E6A8"/>
    <a:srgbClr val="0F3D13"/>
    <a:srgbClr val="18542C"/>
    <a:srgbClr val="DBF0D8"/>
    <a:srgbClr val="ECEADC"/>
    <a:srgbClr val="CCE7F0"/>
    <a:srgbClr val="C9E6EF"/>
    <a:srgbClr val="FEF5E6"/>
    <a:srgbClr val="FA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4057" autoAdjust="0"/>
  </p:normalViewPr>
  <p:slideViewPr>
    <p:cSldViewPr>
      <p:cViewPr varScale="1">
        <p:scale>
          <a:sx n="76" d="100"/>
          <a:sy n="76" d="100"/>
        </p:scale>
        <p:origin x="284" y="4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3/2/2025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3/2/2025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notesSlide" Target="../notesSlides/notesSlide4.xml"/><Relationship Id="rId12"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30.bin"/><Relationship Id="rId5" Type="http://schemas.openxmlformats.org/officeDocument/2006/relationships/image" Target="../media/image18.png"/><Relationship Id="rId15" Type="http://schemas.openxmlformats.org/officeDocument/2006/relationships/oleObject" Target="../embeddings/oleObject4.bin"/><Relationship Id="rId10" Type="http://schemas.openxmlformats.org/officeDocument/2006/relationships/image" Target="../media/image12.wmf"/><Relationship Id="rId19"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1.png"/><Relationship Id="rId18" Type="http://schemas.openxmlformats.org/officeDocument/2006/relationships/image" Target="../media/image32.png"/><Relationship Id="rId3" Type="http://schemas.openxmlformats.org/officeDocument/2006/relationships/notesSlide" Target="../notesSlides/notesSlide5.xml"/><Relationship Id="rId21" Type="http://schemas.openxmlformats.org/officeDocument/2006/relationships/image" Target="../media/image20.wmf"/><Relationship Id="rId7" Type="http://schemas.openxmlformats.org/officeDocument/2006/relationships/image" Target="../media/image16.wmf"/><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10.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4.png"/><Relationship Id="rId15" Type="http://schemas.openxmlformats.org/officeDocument/2006/relationships/image" Target="../media/image19.wmf"/><Relationship Id="rId10" Type="http://schemas.openxmlformats.org/officeDocument/2006/relationships/oleObject" Target="../embeddings/oleObject8.bin"/><Relationship Id="rId19" Type="http://schemas.openxmlformats.org/officeDocument/2006/relationships/oleObject" Target="../embeddings/oleObject11.bin"/><Relationship Id="rId4" Type="http://schemas.openxmlformats.org/officeDocument/2006/relationships/image" Target="../media/image30.png"/><Relationship Id="rId9" Type="http://schemas.openxmlformats.org/officeDocument/2006/relationships/image" Target="../media/image17.wmf"/><Relationship Id="rId14" Type="http://schemas.openxmlformats.org/officeDocument/2006/relationships/oleObject" Target="../embeddings/oleObject9.bin"/><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media/image33.png"/><Relationship Id="rId3" Type="http://schemas.openxmlformats.org/officeDocument/2006/relationships/notesSlide" Target="../notesSlides/notesSlide6.xml"/><Relationship Id="rId12" Type="http://schemas.microsoft.com/office/2007/relationships/hdphoto" Target="../media/hdphoto1.wdp"/><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11" Type="http://schemas.openxmlformats.org/officeDocument/2006/relationships/image" Target="../media/image29.png"/><Relationship Id="rId15" Type="http://schemas.openxmlformats.org/officeDocument/2006/relationships/image" Target="../media/image27.wmf"/><Relationship Id="rId10" Type="http://schemas.openxmlformats.org/officeDocument/2006/relationships/image" Target="../media/image26.wmf"/><Relationship Id="rId4" Type="http://schemas.openxmlformats.org/officeDocument/2006/relationships/image" Target="../media/image9.png"/><Relationship Id="rId9" Type="http://schemas.openxmlformats.org/officeDocument/2006/relationships/oleObject" Target="../embeddings/oleObject12.bin"/><Relationship Id="rId1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wmf"/><Relationship Id="rId1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8.png"/><Relationship Id="rId12" Type="http://schemas.openxmlformats.org/officeDocument/2006/relationships/oleObject" Target="../embeddings/oleObject16.bin"/><Relationship Id="rId17"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image" Target="../media/image49.png"/><Relationship Id="rId5" Type="http://schemas.openxmlformats.org/officeDocument/2006/relationships/oleObject" Target="../embeddings/oleObject15.bin"/><Relationship Id="rId15" Type="http://schemas.openxmlformats.org/officeDocument/2006/relationships/image" Target="../media/image36.wmf"/><Relationship Id="rId4" Type="http://schemas.openxmlformats.org/officeDocument/2006/relationships/image" Target="../media/image9.png"/><Relationship Id="rId1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3.bin"/><Relationship Id="rId3" Type="http://schemas.openxmlformats.org/officeDocument/2006/relationships/notesSlide" Target="../notesSlides/notesSlide9.xml"/><Relationship Id="rId7" Type="http://schemas.openxmlformats.org/officeDocument/2006/relationships/oleObject" Target="../embeddings/oleObject20.bin"/><Relationship Id="rId12" Type="http://schemas.openxmlformats.org/officeDocument/2006/relationships/image" Target="../media/image47.wmf"/><Relationship Id="rId17"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6.vml"/><Relationship Id="rId6" Type="http://schemas.openxmlformats.org/officeDocument/2006/relationships/image" Target="../media/image4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46.wmf"/><Relationship Id="rId4" Type="http://schemas.openxmlformats.org/officeDocument/2006/relationships/image" Target="../media/image9.png"/><Relationship Id="rId9" Type="http://schemas.openxmlformats.org/officeDocument/2006/relationships/oleObject" Target="../embeddings/oleObject21.bin"/><Relationship Id="rId14" Type="http://schemas.openxmlformats.org/officeDocument/2006/relationships/image" Target="../media/image4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7975" y="838201"/>
            <a:ext cx="7386637" cy="3047999"/>
            <a:chOff x="3175" y="838201"/>
            <a:chExt cx="7386637" cy="3047999"/>
          </a:xfrm>
        </p:grpSpPr>
        <p:sp>
          <p:nvSpPr>
            <p:cNvPr id="13" name="Rounded Rectangle 12"/>
            <p:cNvSpPr/>
            <p:nvPr/>
          </p:nvSpPr>
          <p:spPr>
            <a:xfrm>
              <a:off x="3175" y="838201"/>
              <a:ext cx="7386637" cy="3047999"/>
            </a:xfrm>
            <a:prstGeom prst="roundRect">
              <a:avLst>
                <a:gd name="adj" fmla="val 4061"/>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3831" y="914400"/>
              <a:ext cx="7063581" cy="2893100"/>
            </a:xfrm>
            <a:prstGeom prst="rect">
              <a:avLst/>
            </a:prstGeom>
            <a:noFill/>
          </p:spPr>
          <p:txBody>
            <a:bodyPr wrap="square" rtlCol="0">
              <a:spAutoFit/>
            </a:bodyPr>
            <a:lstStyle/>
            <a:p>
              <a:pPr algn="just"/>
              <a:r>
                <a:rPr lang="en-US" sz="2600" b="1" smtClean="0">
                  <a:latin typeface="Arial" pitchFamily="34" charset="0"/>
                  <a:cs typeface="Arial" pitchFamily="34" charset="0"/>
                </a:rPr>
                <a:t>Nam và Việt muốn đo chiều cao của cột cờ ở sân trường mà hai bạn không trèo lên được. Vào buổi chiều, Nam đo thấy bóng cột cờ dài 6m và bóng của Việt dài 70cm. Nam hỏi Việt cao bao nhiêu, Việt trả lời là cao 1,4m. Nam liền reo lên: “Tớ biết cột cờ cao bao nhiêu rồi đấy”</a:t>
              </a:r>
              <a:endParaRPr lang="vi-VN" sz="2600" b="1">
                <a:latin typeface="Arial" pitchFamily="34" charset="0"/>
                <a:cs typeface="Arial" pitchFamily="34" charset="0"/>
              </a:endParaRPr>
            </a:p>
          </p:txBody>
        </p:sp>
      </p:grpSp>
      <p:grpSp>
        <p:nvGrpSpPr>
          <p:cNvPr id="14" name="Group 13"/>
          <p:cNvGrpSpPr/>
          <p:nvPr/>
        </p:nvGrpSpPr>
        <p:grpSpPr>
          <a:xfrm>
            <a:off x="2513012" y="4405778"/>
            <a:ext cx="5966039" cy="1836477"/>
            <a:chOff x="1281293" y="4008034"/>
            <a:chExt cx="5966039" cy="1836477"/>
          </a:xfrm>
        </p:grpSpPr>
        <p:sp>
          <p:nvSpPr>
            <p:cNvPr id="16" name="AutoShape 26"/>
            <p:cNvSpPr>
              <a:spLocks noChangeArrowheads="1"/>
            </p:cNvSpPr>
            <p:nvPr/>
          </p:nvSpPr>
          <p:spPr bwMode="auto">
            <a:xfrm>
              <a:off x="1281293" y="4008035"/>
              <a:ext cx="5139059" cy="1766421"/>
            </a:xfrm>
            <a:prstGeom prst="cloudCallout">
              <a:avLst>
                <a:gd name="adj1" fmla="val 15297"/>
                <a:gd name="adj2" fmla="val 12005"/>
              </a:avLst>
            </a:prstGeom>
            <a:solidFill>
              <a:schemeClr val="accent6">
                <a:lumMod val="40000"/>
                <a:lumOff val="6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7" name="TextBox 16"/>
            <p:cNvSpPr txBox="1"/>
            <p:nvPr/>
          </p:nvSpPr>
          <p:spPr>
            <a:xfrm>
              <a:off x="1709777" y="4250456"/>
              <a:ext cx="4407466" cy="1292662"/>
            </a:xfrm>
            <a:prstGeom prst="rect">
              <a:avLst/>
            </a:prstGeom>
            <a:noFill/>
          </p:spPr>
          <p:txBody>
            <a:bodyPr wrap="square" rtlCol="0">
              <a:spAutoFit/>
            </a:bodyPr>
            <a:lstStyle/>
            <a:p>
              <a:pPr algn="ctr"/>
              <a:r>
                <a:rPr lang="en-US" sz="2600" b="1" smtClean="0">
                  <a:solidFill>
                    <a:schemeClr val="tx2">
                      <a:lumMod val="75000"/>
                    </a:schemeClr>
                  </a:solidFill>
                  <a:latin typeface="Arial" pitchFamily="34" charset="0"/>
                  <a:cs typeface="Arial" pitchFamily="34" charset="0"/>
                </a:rPr>
                <a:t>Vậy làm thế nào mà Nam biết được chiều cao của cột cờ?</a:t>
              </a:r>
              <a:endParaRPr lang="vi-VN" sz="2600" b="1">
                <a:solidFill>
                  <a:schemeClr val="tx2">
                    <a:lumMod val="75000"/>
                  </a:schemeClr>
                </a:solidFill>
                <a:latin typeface="Arial" pitchFamily="34" charset="0"/>
                <a:cs typeface="Arial"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93371" y="4008034"/>
              <a:ext cx="1653961" cy="1836477"/>
            </a:xfrm>
            <a:prstGeom prst="rect">
              <a:avLst/>
            </a:prstGeom>
          </p:spPr>
        </p:pic>
      </p:grpSp>
      <p:pic>
        <p:nvPicPr>
          <p:cNvPr id="63492" name="Picture 4" descr="Những điều thú vị về cột cờ trường học có thể bạn chưa biết | Cơ Khí Hải  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155" y="874208"/>
            <a:ext cx="3973088" cy="297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81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wipe(left)">
                                      <p:cBhvr>
                                        <p:cTn id="11" dur="500"/>
                                        <p:tgtEl>
                                          <p:spTgt spid="634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746728" y="5838130"/>
            <a:ext cx="1442097" cy="112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097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220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8073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419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529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693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042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180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4" y="152400"/>
            <a:ext cx="11239958"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ÁP DỤNG CÁC TR</a:t>
            </a:r>
            <a:r>
              <a:rPr lang="vi-VN" sz="2000" b="1" smtClean="0">
                <a:solidFill>
                  <a:schemeClr val="bg1"/>
                </a:solidFill>
                <a:latin typeface="Arial" pitchFamily="34" charset="0"/>
                <a:cs typeface="Arial" pitchFamily="34" charset="0"/>
              </a:rPr>
              <a:t>ƯỜNG HỢP</a:t>
            </a:r>
            <a:r>
              <a:rPr lang="en-US" sz="2000" b="1" smtClean="0">
                <a:solidFill>
                  <a:schemeClr val="bg1"/>
                </a:solidFill>
                <a:latin typeface="Arial" pitchFamily="34" charset="0"/>
                <a:cs typeface="Arial" pitchFamily="34" charset="0"/>
              </a:rPr>
              <a:t> ĐỒNG DẠNG CỦA TAM GIÁC VÀO TAM GIÁC VUÔNG</a:t>
            </a:r>
            <a:endParaRPr lang="vi-VN" sz="2000" b="1">
              <a:solidFill>
                <a:schemeClr val="bg1"/>
              </a:solidFill>
              <a:latin typeface="Arial" pitchFamily="34" charset="0"/>
              <a:cs typeface="Arial" pitchFamily="34" charset="0"/>
            </a:endParaRPr>
          </a:p>
        </p:txBody>
      </p:sp>
      <p:pic>
        <p:nvPicPr>
          <p:cNvPr id="44113"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757" y="2386013"/>
            <a:ext cx="42100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19" y="752476"/>
            <a:ext cx="1108392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06" y="4648200"/>
            <a:ext cx="110839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526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wipe(left)">
                                      <p:cBhvr>
                                        <p:cTn id="7" dur="500"/>
                                        <p:tgtEl>
                                          <p:spTgt spid="788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113"/>
                                        </p:tgtEl>
                                        <p:attrNameLst>
                                          <p:attrName>style.visibility</p:attrName>
                                        </p:attrNameLst>
                                      </p:cBhvr>
                                      <p:to>
                                        <p:strVal val="visible"/>
                                      </p:to>
                                    </p:set>
                                    <p:animEffect transition="in" filter="wipe(left)">
                                      <p:cBhvr>
                                        <p:cTn id="11" dur="500"/>
                                        <p:tgtEl>
                                          <p:spTgt spid="441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8851"/>
                                        </p:tgtEl>
                                        <p:attrNameLst>
                                          <p:attrName>style.visibility</p:attrName>
                                        </p:attrNameLst>
                                      </p:cBhvr>
                                      <p:to>
                                        <p:strVal val="visible"/>
                                      </p:to>
                                    </p:set>
                                    <p:animEffect transition="in" filter="wipe(left)">
                                      <p:cBhvr>
                                        <p:cTn id="16"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906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805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705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839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5303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3434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894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894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613" y="450590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513012" y="4888189"/>
            <a:ext cx="6735762"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Các cặp tam giác vuông đồng dạng:</a:t>
            </a:r>
            <a:endParaRPr lang="en-US" sz="2800" b="1">
              <a:latin typeface="Arial" pitchFamily="34" charset="0"/>
              <a:cs typeface="Arial" pitchFamily="34" charset="0"/>
            </a:endParaRPr>
          </a:p>
        </p:txBody>
      </p:sp>
      <p:grpSp>
        <p:nvGrpSpPr>
          <p:cNvPr id="5" name="Group 4"/>
          <p:cNvGrpSpPr/>
          <p:nvPr/>
        </p:nvGrpSpPr>
        <p:grpSpPr>
          <a:xfrm>
            <a:off x="725238" y="698183"/>
            <a:ext cx="10779374" cy="1092518"/>
            <a:chOff x="725238" y="698183"/>
            <a:chExt cx="10779374" cy="1092518"/>
          </a:xfrm>
        </p:grpSpPr>
        <p:grpSp>
          <p:nvGrpSpPr>
            <p:cNvPr id="14" name="Group 13"/>
            <p:cNvGrpSpPr/>
            <p:nvPr/>
          </p:nvGrpSpPr>
          <p:grpSpPr>
            <a:xfrm>
              <a:off x="725238" y="698183"/>
              <a:ext cx="10779374" cy="1054417"/>
              <a:chOff x="1030037" y="836861"/>
              <a:chExt cx="10779374" cy="1054417"/>
            </a:xfrm>
          </p:grpSpPr>
          <p:sp>
            <p:nvSpPr>
              <p:cNvPr id="15" name="Rounded Rectangle 14"/>
              <p:cNvSpPr/>
              <p:nvPr/>
            </p:nvSpPr>
            <p:spPr>
              <a:xfrm>
                <a:off x="1030037" y="836861"/>
                <a:ext cx="10779374" cy="1054417"/>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293811" y="941636"/>
                <a:ext cx="9260971" cy="892552"/>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Câu hỏi </a:t>
                </a:r>
                <a:r>
                  <a:rPr lang="en-US" sz="2600" b="1" smtClean="0">
                    <a:latin typeface="Arial" pitchFamily="34" charset="0"/>
                    <a:cs typeface="Arial" pitchFamily="34" charset="0"/>
                  </a:rPr>
                  <a:t>: </a:t>
                </a:r>
                <a:r>
                  <a:rPr lang="vi-VN" sz="2600" b="1">
                    <a:latin typeface="Arial" pitchFamily="34" charset="0"/>
                    <a:cs typeface="Arial" pitchFamily="34" charset="0"/>
                  </a:rPr>
                  <a:t>Hãy chỉ ra hai cặp tam giác vuông đồng dạng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có </a:t>
                </a:r>
                <a:r>
                  <a:rPr lang="vi-VN" sz="2600" b="1">
                    <a:latin typeface="Arial" pitchFamily="34" charset="0"/>
                    <a:cs typeface="Arial" pitchFamily="34" charset="0"/>
                  </a:rPr>
                  <a:t>trong hình </a:t>
                </a:r>
                <a:r>
                  <a:rPr lang="vi-VN" sz="2600" b="1" smtClean="0">
                    <a:latin typeface="Arial" pitchFamily="34" charset="0"/>
                    <a:cs typeface="Arial" pitchFamily="34" charset="0"/>
                  </a:rPr>
                  <a:t>9.48</a:t>
                </a:r>
                <a:endParaRPr lang="vi-VN" sz="2600" b="1">
                  <a:latin typeface="Arial" pitchFamily="34" charset="0"/>
                  <a:cs typeface="Arial" pitchFamily="34" charset="0"/>
                </a:endParaRPr>
              </a:p>
            </p:txBody>
          </p:sp>
        </p:grpSp>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6791" y="836698"/>
              <a:ext cx="560822" cy="95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4280351111"/>
              </p:ext>
            </p:extLst>
          </p:nvPr>
        </p:nvGraphicFramePr>
        <p:xfrm>
          <a:off x="4126115" y="5349854"/>
          <a:ext cx="4137025" cy="546100"/>
        </p:xfrm>
        <a:graphic>
          <a:graphicData uri="http://schemas.openxmlformats.org/presentationml/2006/ole">
            <mc:AlternateContent xmlns:mc="http://schemas.openxmlformats.org/markup-compatibility/2006">
              <mc:Choice xmlns:v="urn:schemas-microsoft-com:vml" Requires="v">
                <p:oleObj spid="_x0000_s45298" name="Equation" r:id="rId6" imgW="1930320" imgH="253800" progId="Equation.DSMT4">
                  <p:embed/>
                </p:oleObj>
              </mc:Choice>
              <mc:Fallback>
                <p:oleObj name="Equation" r:id="rId6" imgW="1930320" imgH="253800" progId="Equation.DSMT4">
                  <p:embed/>
                  <p:pic>
                    <p:nvPicPr>
                      <p:cNvPr id="0" name="Object 29"/>
                      <p:cNvPicPr>
                        <a:picLocks noChangeAspect="1" noChangeArrowheads="1"/>
                      </p:cNvPicPr>
                      <p:nvPr/>
                    </p:nvPicPr>
                    <p:blipFill>
                      <a:blip r:embed="rId7"/>
                      <a:srcRect/>
                      <a:stretch>
                        <a:fillRect/>
                      </a:stretch>
                    </p:blipFill>
                    <p:spPr bwMode="auto">
                      <a:xfrm>
                        <a:off x="4126115" y="5349854"/>
                        <a:ext cx="4137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417054" y="152400"/>
            <a:ext cx="11239958"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ÁP DỤNG CÁC TR</a:t>
            </a:r>
            <a:r>
              <a:rPr lang="vi-VN" sz="2000" b="1" smtClean="0">
                <a:solidFill>
                  <a:schemeClr val="bg1"/>
                </a:solidFill>
                <a:latin typeface="Arial" pitchFamily="34" charset="0"/>
                <a:cs typeface="Arial" pitchFamily="34" charset="0"/>
              </a:rPr>
              <a:t>ƯỜNG HỢP</a:t>
            </a:r>
            <a:r>
              <a:rPr lang="en-US" sz="2000" b="1" smtClean="0">
                <a:solidFill>
                  <a:schemeClr val="bg1"/>
                </a:solidFill>
                <a:latin typeface="Arial" pitchFamily="34" charset="0"/>
                <a:cs typeface="Arial" pitchFamily="34" charset="0"/>
              </a:rPr>
              <a:t> ĐỒNG DẠNG CỦA TAM GIÁC VÀO TAM GIÁC VUÔNG</a:t>
            </a:r>
            <a:endParaRPr lang="vi-VN" sz="2000" b="1">
              <a:solidFill>
                <a:schemeClr val="bg1"/>
              </a:solidFill>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352302889"/>
              </p:ext>
            </p:extLst>
          </p:nvPr>
        </p:nvGraphicFramePr>
        <p:xfrm>
          <a:off x="4137457" y="5853112"/>
          <a:ext cx="5934075" cy="928688"/>
        </p:xfrm>
        <a:graphic>
          <a:graphicData uri="http://schemas.openxmlformats.org/presentationml/2006/ole">
            <mc:AlternateContent xmlns:mc="http://schemas.openxmlformats.org/markup-compatibility/2006">
              <mc:Choice xmlns:v="urn:schemas-microsoft-com:vml" Requires="v">
                <p:oleObj spid="_x0000_s45299" name="Equation" r:id="rId8" imgW="2768400" imgH="431640" progId="Equation.DSMT4">
                  <p:embed/>
                </p:oleObj>
              </mc:Choice>
              <mc:Fallback>
                <p:oleObj name="Equation" r:id="rId8" imgW="2768400" imgH="431640" progId="Equation.DSMT4">
                  <p:embed/>
                  <p:pic>
                    <p:nvPicPr>
                      <p:cNvPr id="0" name=""/>
                      <p:cNvPicPr>
                        <a:picLocks noChangeAspect="1" noChangeArrowheads="1"/>
                      </p:cNvPicPr>
                      <p:nvPr/>
                    </p:nvPicPr>
                    <p:blipFill>
                      <a:blip r:embed="rId9"/>
                      <a:srcRect/>
                      <a:stretch>
                        <a:fillRect/>
                      </a:stretch>
                    </p:blipFill>
                    <p:spPr bwMode="auto">
                      <a:xfrm>
                        <a:off x="4137457" y="5853112"/>
                        <a:ext cx="59340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5291" name="Picture 2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6513" y="1790701"/>
            <a:ext cx="713263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0377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291"/>
                                        </p:tgtEl>
                                        <p:attrNameLst>
                                          <p:attrName>style.visibility</p:attrName>
                                        </p:attrNameLst>
                                      </p:cBhvr>
                                      <p:to>
                                        <p:strVal val="visible"/>
                                      </p:to>
                                    </p:set>
                                    <p:animEffect transition="in" filter="wipe(left)">
                                      <p:cBhvr>
                                        <p:cTn id="11" dur="500"/>
                                        <p:tgtEl>
                                          <p:spTgt spid="452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212" y="24850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4979" y="704273"/>
            <a:ext cx="11810633" cy="1658143"/>
            <a:chOff x="74979" y="773487"/>
            <a:chExt cx="11810633" cy="1658143"/>
          </a:xfrm>
        </p:grpSpPr>
        <p:sp>
          <p:nvSpPr>
            <p:cNvPr id="8" name="Rounded Rectangle 7"/>
            <p:cNvSpPr/>
            <p:nvPr/>
          </p:nvSpPr>
          <p:spPr>
            <a:xfrm>
              <a:off x="1742930" y="780473"/>
              <a:ext cx="10142682" cy="165115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979612" y="831214"/>
                  <a:ext cx="9805458"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tam giác ABC có đường cao AD, BE, CF cắt nhau tại điểm H. Chứng minh rằng :</a:t>
                  </a:r>
                </a:p>
                <a:p>
                  <a:pPr algn="just"/>
                  <a:r>
                    <a:rPr lang="en-US" b="1" smtClean="0">
                      <a:latin typeface="Arial" pitchFamily="34" charset="0"/>
                      <a:cs typeface="Arial" pitchFamily="34" charset="0"/>
                    </a:rPr>
                    <a:t>    a.   </a:t>
                  </a:r>
                  <a14:m>
                    <m:oMath xmlns:m="http://schemas.openxmlformats.org/officeDocument/2006/math">
                      <m:r>
                        <a:rPr lang="en-US" b="1" i="1" smtClean="0">
                          <a:latin typeface="Cambria Math"/>
                          <a:cs typeface="Arial" pitchFamily="34" charset="0"/>
                        </a:rPr>
                        <m:t>𝑯𝑨</m:t>
                      </m:r>
                      <m:r>
                        <a:rPr lang="en-US" b="1" i="1" smtClean="0">
                          <a:latin typeface="Cambria Math"/>
                          <a:cs typeface="Arial" pitchFamily="34" charset="0"/>
                        </a:rPr>
                        <m:t>.</m:t>
                      </m:r>
                      <m:r>
                        <a:rPr lang="en-US" b="1" i="1" smtClean="0">
                          <a:latin typeface="Cambria Math"/>
                          <a:cs typeface="Arial" pitchFamily="34" charset="0"/>
                        </a:rPr>
                        <m:t>𝑯𝑫</m:t>
                      </m:r>
                      <m:r>
                        <a:rPr lang="en-US" b="1" i="1" smtClean="0">
                          <a:latin typeface="Cambria Math"/>
                          <a:cs typeface="Arial" pitchFamily="34" charset="0"/>
                        </a:rPr>
                        <m:t>=</m:t>
                      </m:r>
                      <m:r>
                        <a:rPr lang="en-US" b="1" i="1" smtClean="0">
                          <a:latin typeface="Cambria Math"/>
                          <a:cs typeface="Arial" pitchFamily="34" charset="0"/>
                        </a:rPr>
                        <m:t>𝑯𝑩</m:t>
                      </m:r>
                      <m:r>
                        <a:rPr lang="en-US" b="1" i="1" smtClean="0">
                          <a:latin typeface="Cambria Math"/>
                          <a:cs typeface="Arial" pitchFamily="34" charset="0"/>
                        </a:rPr>
                        <m:t>.</m:t>
                      </m:r>
                      <m:r>
                        <a:rPr lang="en-US" b="1" i="1" smtClean="0">
                          <a:latin typeface="Cambria Math"/>
                          <a:cs typeface="Arial" pitchFamily="34" charset="0"/>
                        </a:rPr>
                        <m:t>𝑯𝑬</m:t>
                      </m:r>
                      <m:r>
                        <a:rPr lang="en-US" b="1" i="1" smtClean="0">
                          <a:latin typeface="Cambria Math"/>
                          <a:cs typeface="Arial" pitchFamily="34" charset="0"/>
                        </a:rPr>
                        <m:t>=</m:t>
                      </m:r>
                      <m:r>
                        <a:rPr lang="en-US" b="1" i="1" smtClean="0">
                          <a:latin typeface="Cambria Math"/>
                          <a:cs typeface="Arial" pitchFamily="34" charset="0"/>
                        </a:rPr>
                        <m:t>𝑯𝑪</m:t>
                      </m:r>
                      <m:r>
                        <a:rPr lang="en-US" b="1" i="1" smtClean="0">
                          <a:latin typeface="Cambria Math"/>
                          <a:cs typeface="Arial" pitchFamily="34" charset="0"/>
                        </a:rPr>
                        <m:t>.</m:t>
                      </m:r>
                      <m:r>
                        <a:rPr lang="en-US" b="1" i="1" smtClean="0">
                          <a:latin typeface="Cambria Math"/>
                          <a:cs typeface="Arial" pitchFamily="34" charset="0"/>
                        </a:rPr>
                        <m:t>𝑯𝑭</m:t>
                      </m:r>
                    </m:oMath>
                  </a14:m>
                  <a:r>
                    <a:rPr lang="en-US" b="1" smtClean="0">
                      <a:latin typeface="Arial" pitchFamily="34" charset="0"/>
                      <a:cs typeface="Arial" pitchFamily="34" charset="0"/>
                    </a:rPr>
                    <a:t> </a:t>
                  </a:r>
                </a:p>
                <a:p>
                  <a:pPr algn="just"/>
                  <a:r>
                    <a:rPr lang="en-US" b="1" smtClean="0">
                      <a:latin typeface="Arial" pitchFamily="34" charset="0"/>
                      <a:cs typeface="Arial" pitchFamily="34" charset="0"/>
                    </a:rPr>
                    <a:t>    b.   </a:t>
                  </a:r>
                  <a14:m>
                    <m:oMath xmlns:m="http://schemas.openxmlformats.org/officeDocument/2006/math">
                      <m:r>
                        <a:rPr lang="en-US" b="1" i="1" smtClean="0">
                          <a:latin typeface="Cambria Math"/>
                          <a:ea typeface="Cambria Math"/>
                          <a:cs typeface="Arial" pitchFamily="34" charset="0"/>
                        </a:rPr>
                        <m:t>∆</m:t>
                      </m:r>
                    </m:oMath>
                  </a14:m>
                  <a:r>
                    <a:rPr lang="en-US" b="1" i="0" smtClean="0">
                      <a:latin typeface="+mj-lt"/>
                      <a:ea typeface="Cambria Math"/>
                      <a:cs typeface="Arial" pitchFamily="34" charset="0"/>
                    </a:rPr>
                    <a:t>AEF</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979612" y="831214"/>
                  <a:ext cx="9805458" cy="1600416"/>
                </a:xfrm>
                <a:prstGeom prst="rect">
                  <a:avLst/>
                </a:prstGeom>
                <a:blipFill rotWithShape="1">
                  <a:blip r:embed="rId5"/>
                  <a:stretch>
                    <a:fillRect l="-684" t="-1901" r="-684" b="-6464"/>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9589"/>
            <a:stretch/>
          </p:blipFill>
          <p:spPr bwMode="auto">
            <a:xfrm>
              <a:off x="74979" y="773487"/>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417054" y="152400"/>
            <a:ext cx="11239958"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ÁP DỤNG CÁC TR</a:t>
            </a:r>
            <a:r>
              <a:rPr lang="vi-VN" sz="2000" b="1" smtClean="0">
                <a:solidFill>
                  <a:schemeClr val="bg1"/>
                </a:solidFill>
                <a:latin typeface="Arial" pitchFamily="34" charset="0"/>
                <a:cs typeface="Arial" pitchFamily="34" charset="0"/>
              </a:rPr>
              <a:t>ƯỜNG HỢP</a:t>
            </a:r>
            <a:r>
              <a:rPr lang="en-US" sz="2000" b="1" smtClean="0">
                <a:solidFill>
                  <a:schemeClr val="bg1"/>
                </a:solidFill>
                <a:latin typeface="Arial" pitchFamily="34" charset="0"/>
                <a:cs typeface="Arial" pitchFamily="34" charset="0"/>
              </a:rPr>
              <a:t> ĐỒNG DẠNG CỦA TAM GIÁC VÀO TAM GIÁC VUÔNG</a:t>
            </a:r>
            <a:endParaRPr lang="vi-VN" sz="2000" b="1">
              <a:solidFill>
                <a:schemeClr val="bg1"/>
              </a:solidFill>
              <a:latin typeface="Arial" pitchFamily="34" charset="0"/>
              <a:cs typeface="Arial" pitchFamily="34" charset="0"/>
            </a:endParaRPr>
          </a:p>
        </p:txBody>
      </p:sp>
      <p:grpSp>
        <p:nvGrpSpPr>
          <p:cNvPr id="12" name="Group 11"/>
          <p:cNvGrpSpPr/>
          <p:nvPr/>
        </p:nvGrpSpPr>
        <p:grpSpPr>
          <a:xfrm>
            <a:off x="2290955" y="2971800"/>
            <a:ext cx="4885267" cy="1624263"/>
            <a:chOff x="1997074" y="3048000"/>
            <a:chExt cx="4885267" cy="1624263"/>
          </a:xfrm>
        </p:grpSpPr>
        <mc:AlternateContent xmlns:mc="http://schemas.openxmlformats.org/markup-compatibility/2006" xmlns:a14="http://schemas.microsoft.com/office/drawing/2010/main">
          <mc:Choice Requires="a14">
            <p:sp>
              <p:nvSpPr>
                <p:cNvPr id="31" name="TextBox 30"/>
                <p:cNvSpPr txBox="1"/>
                <p:nvPr/>
              </p:nvSpPr>
              <p:spPr>
                <a:xfrm>
                  <a:off x="2837057" y="3048000"/>
                  <a:ext cx="4045284" cy="769441"/>
                </a:xfrm>
                <a:prstGeom prst="rect">
                  <a:avLst/>
                </a:prstGeom>
                <a:noFill/>
              </p:spPr>
              <p:txBody>
                <a:bodyPr wrap="square" rtlCol="0">
                  <a:spAutoFit/>
                </a:bodyPr>
                <a:lstStyle/>
                <a:p>
                  <a14:m>
                    <m:oMath xmlns:m="http://schemas.openxmlformats.org/officeDocument/2006/math">
                      <m:r>
                        <a:rPr lang="en-US" sz="2200" b="1" i="1" smtClean="0">
                          <a:solidFill>
                            <a:schemeClr val="tx1"/>
                          </a:solidFill>
                          <a:latin typeface="Cambria Math"/>
                          <a:ea typeface="Cambria Math"/>
                          <a:cs typeface="Arial" pitchFamily="34" charset="0"/>
                        </a:rPr>
                        <m:t>∆</m:t>
                      </m:r>
                    </m:oMath>
                  </a14:m>
                  <a:r>
                    <a:rPr lang="en-US" sz="2200" b="1" smtClean="0">
                      <a:solidFill>
                        <a:schemeClr val="tx1"/>
                      </a:solidFill>
                      <a:latin typeface="Arial" pitchFamily="34" charset="0"/>
                      <a:cs typeface="Arial" pitchFamily="34" charset="0"/>
                    </a:rPr>
                    <a:t>ABC, đường cao AD, BE, CF đồng quy tại H</a:t>
                  </a:r>
                  <a:endParaRPr lang="en-US" sz="2200" b="1">
                    <a:solidFill>
                      <a:schemeClr val="tx1"/>
                    </a:solidFill>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837057" y="3048000"/>
                  <a:ext cx="4045284" cy="769441"/>
                </a:xfrm>
                <a:prstGeom prst="rect">
                  <a:avLst/>
                </a:prstGeom>
                <a:blipFill rotWithShape="1">
                  <a:blip r:embed="rId8"/>
                  <a:stretch>
                    <a:fillRect l="-1961" t="-3968" b="-15079"/>
                  </a:stretch>
                </a:blipFill>
              </p:spPr>
              <p:txBody>
                <a:bodyPr/>
                <a:lstStyle/>
                <a:p>
                  <a:r>
                    <a:rPr lang="en-US">
                      <a:noFill/>
                    </a:rPr>
                    <a:t> </a:t>
                  </a:r>
                </a:p>
              </p:txBody>
            </p:sp>
          </mc:Fallback>
        </mc:AlternateContent>
        <p:cxnSp>
          <p:nvCxnSpPr>
            <p:cNvPr id="34" name="Straight Connector 33"/>
            <p:cNvCxnSpPr/>
            <p:nvPr/>
          </p:nvCxnSpPr>
          <p:spPr>
            <a:xfrm>
              <a:off x="2151644" y="3807201"/>
              <a:ext cx="4476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685044" y="3048001"/>
              <a:ext cx="0" cy="1523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97075" y="3292911"/>
              <a:ext cx="648087" cy="400110"/>
            </a:xfrm>
            <a:prstGeom prst="rect">
              <a:avLst/>
            </a:prstGeom>
            <a:noFill/>
          </p:spPr>
          <p:txBody>
            <a:bodyPr wrap="square" rtlCol="0">
              <a:spAutoFit/>
            </a:bodyPr>
            <a:lstStyle/>
            <a:p>
              <a:r>
                <a:rPr lang="en-US" sz="2000" b="1" smtClean="0">
                  <a:latin typeface="Arial" pitchFamily="34" charset="0"/>
                  <a:cs typeface="Arial" pitchFamily="34" charset="0"/>
                </a:rPr>
                <a:t>GT </a:t>
              </a:r>
              <a:endParaRPr lang="en-US" sz="2000" b="1">
                <a:solidFill>
                  <a:schemeClr val="tx1"/>
                </a:solidFill>
                <a:latin typeface="Arial" pitchFamily="34" charset="0"/>
                <a:cs typeface="Arial" pitchFamily="34" charset="0"/>
              </a:endParaRPr>
            </a:p>
          </p:txBody>
        </p:sp>
        <p:sp>
          <p:nvSpPr>
            <p:cNvPr id="42" name="TextBox 41"/>
            <p:cNvSpPr txBox="1"/>
            <p:nvPr/>
          </p:nvSpPr>
          <p:spPr>
            <a:xfrm>
              <a:off x="1997074" y="3835746"/>
              <a:ext cx="648087" cy="400110"/>
            </a:xfrm>
            <a:prstGeom prst="rect">
              <a:avLst/>
            </a:prstGeom>
            <a:noFill/>
          </p:spPr>
          <p:txBody>
            <a:bodyPr wrap="square" rtlCol="0">
              <a:spAutoFit/>
            </a:bodyPr>
            <a:lstStyle/>
            <a:p>
              <a:r>
                <a:rPr lang="en-US" sz="2000" b="1" smtClean="0">
                  <a:latin typeface="Arial" pitchFamily="34" charset="0"/>
                  <a:cs typeface="Arial" pitchFamily="34" charset="0"/>
                </a:rPr>
                <a:t>KL</a:t>
              </a:r>
              <a:endParaRPr lang="en-US" sz="2000" b="1">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6" name="Object 5"/>
                <p:cNvGraphicFramePr>
                  <a:graphicFrameLocks noChangeAspect="1"/>
                </p:cNvGraphicFramePr>
                <p:nvPr>
                  <p:extLst>
                    <p:ext uri="{D42A27DB-BD31-4B8C-83A1-F6EECF244321}">
                      <p14:modId xmlns:p14="http://schemas.microsoft.com/office/powerpoint/2010/main" val="2980526491"/>
                    </p:ext>
                  </p:extLst>
                </p:nvPr>
              </p:nvGraphicFramePr>
              <p:xfrm>
                <a:off x="2900948" y="3904752"/>
                <a:ext cx="3396725" cy="767511"/>
              </p:xfrm>
              <a:graphic>
                <a:graphicData uri="http://schemas.openxmlformats.org/presentationml/2006/ole">
                  <mc:AlternateContent>
                    <mc:Choice xmlns:v="urn:schemas-microsoft-com:vml" Requires="v">
                      <p:oleObj spid="_x0000_s6560" name="Equation" r:id="rId9" imgW="1917360" imgH="431640" progId="Equation.DSMT4">
                        <p:embed/>
                      </p:oleObj>
                    </mc:Choice>
                    <mc:Fallback>
                      <p:oleObj name="Equation" r:id="rId9" imgW="1917360" imgH="431640" progId="Equation.DSMT4">
                        <p:embed/>
                        <p:pic>
                          <p:nvPicPr>
                            <p:cNvPr id="0" name="Object 3"/>
                            <p:cNvPicPr>
                              <a:picLocks noChangeAspect="1" noChangeArrowheads="1"/>
                            </p:cNvPicPr>
                            <p:nvPr/>
                          </p:nvPicPr>
                          <p:blipFill>
                            <a:blip r:embed="rId10"/>
                            <a:srcRect/>
                            <a:stretch>
                              <a:fillRect/>
                            </a:stretch>
                          </p:blipFill>
                          <p:spPr bwMode="auto">
                            <a:xfrm>
                              <a:off x="2900948" y="3904752"/>
                              <a:ext cx="3396725" cy="767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6" name="Object 5"/>
                <p:cNvGraphicFramePr>
                  <a:graphicFrameLocks noChangeAspect="1"/>
                </p:cNvGraphicFramePr>
                <p:nvPr>
                  <p:extLst>
                    <p:ext uri="{D42A27DB-BD31-4B8C-83A1-F6EECF244321}">
                      <p14:modId xmlns:p14="http://schemas.microsoft.com/office/powerpoint/2010/main" val="2980526491"/>
                    </p:ext>
                  </p:extLst>
                </p:nvPr>
              </p:nvGraphicFramePr>
              <p:xfrm>
                <a:off x="2900948" y="3904752"/>
                <a:ext cx="3396725" cy="767511"/>
              </p:xfrm>
              <a:graphic>
                <a:graphicData uri="http://schemas.openxmlformats.org/presentationml/2006/ole">
                  <mc:AlternateContent>
                    <mc:Choice xmlns:v="urn:schemas-microsoft-com:vml" Requires="v">
                      <p:oleObj spid="_x0000_s6547" name="Equation" r:id="rId11" imgW="1917360" imgH="431640" progId="Equation.DSMT4">
                        <p:embed/>
                      </p:oleObj>
                    </mc:Choice>
                    <mc:Fallback>
                      <p:oleObj name="Equation" r:id="rId11" imgW="1917360" imgH="431640" progId="Equation.DSMT4">
                        <p:embed/>
                        <p:pic>
                          <p:nvPicPr>
                            <p:cNvPr id="0" name="Object 3"/>
                            <p:cNvPicPr>
                              <a:picLocks noChangeAspect="1" noChangeArrowheads="1"/>
                            </p:cNvPicPr>
                            <p:nvPr/>
                          </p:nvPicPr>
                          <p:blipFill>
                            <a:blip r:embed="rId12"/>
                            <a:srcRect/>
                            <a:stretch>
                              <a:fillRect/>
                            </a:stretch>
                          </p:blipFill>
                          <p:spPr bwMode="auto">
                            <a:xfrm>
                              <a:off x="2900948" y="3904752"/>
                              <a:ext cx="3396725" cy="7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43" name="TextBox 42"/>
              <p:cNvSpPr txBox="1"/>
              <p:nvPr/>
            </p:nvSpPr>
            <p:spPr>
              <a:xfrm>
                <a:off x="684212" y="4728369"/>
                <a:ext cx="7126288" cy="442301"/>
              </a:xfrm>
              <a:prstGeom prst="rect">
                <a:avLst/>
              </a:prstGeom>
              <a:noFill/>
            </p:spPr>
            <p:txBody>
              <a:bodyPr wrap="square" rtlCol="0">
                <a:spAutoFit/>
              </a:bodyPr>
              <a:lstStyle/>
              <a:p>
                <a:r>
                  <a:rPr lang="en-US" sz="2200" b="1" smtClean="0">
                    <a:latin typeface="Arial" pitchFamily="34" charset="0"/>
                    <a:cs typeface="Arial" pitchFamily="34" charset="0"/>
                  </a:rPr>
                  <a:t>a) Hai tam giác vuông AHF và CHD có : </a:t>
                </a:r>
                <a14:m>
                  <m:oMath xmlns:m="http://schemas.openxmlformats.org/officeDocument/2006/math">
                    <m:acc>
                      <m:accPr>
                        <m:chr m:val="̂"/>
                        <m:ctrlPr>
                          <a:rPr lang="en-US" sz="2200" b="1" i="1" smtClean="0">
                            <a:latin typeface="Cambria Math" panose="02040503050406030204" pitchFamily="18" charset="0"/>
                            <a:cs typeface="Arial" pitchFamily="34" charset="0"/>
                          </a:rPr>
                        </m:ctrlPr>
                      </m:accPr>
                      <m:e>
                        <m:r>
                          <a:rPr lang="en-US" sz="2200" b="1" i="1" smtClean="0">
                            <a:latin typeface="Cambria Math"/>
                            <a:cs typeface="Arial" pitchFamily="34" charset="0"/>
                          </a:rPr>
                          <m:t>𝑨𝑯𝑭</m:t>
                        </m:r>
                      </m:e>
                    </m:acc>
                    <m:r>
                      <a:rPr lang="en-US" sz="2200" b="1" i="1" smtClean="0">
                        <a:latin typeface="Cambria Math"/>
                        <a:cs typeface="Arial" pitchFamily="34" charset="0"/>
                      </a:rPr>
                      <m:t>=</m:t>
                    </m:r>
                    <m:acc>
                      <m:accPr>
                        <m:chr m:val="̂"/>
                        <m:ctrlPr>
                          <a:rPr lang="en-US" sz="2200" b="1" i="1" smtClean="0">
                            <a:latin typeface="Cambria Math" panose="02040503050406030204" pitchFamily="18" charset="0"/>
                            <a:cs typeface="Arial" pitchFamily="34" charset="0"/>
                          </a:rPr>
                        </m:ctrlPr>
                      </m:accPr>
                      <m:e>
                        <m:r>
                          <a:rPr lang="en-US" sz="2200" b="1" i="1" smtClean="0">
                            <a:latin typeface="Cambria Math"/>
                            <a:cs typeface="Arial" pitchFamily="34" charset="0"/>
                          </a:rPr>
                          <m:t>𝑪𝑯𝑫</m:t>
                        </m:r>
                      </m:e>
                    </m:acc>
                  </m:oMath>
                </a14:m>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84212" y="4728369"/>
                <a:ext cx="7126288" cy="442301"/>
              </a:xfrm>
              <a:prstGeom prst="rect">
                <a:avLst/>
              </a:prstGeom>
              <a:blipFill rotWithShape="1">
                <a:blip r:embed="rId13"/>
                <a:stretch>
                  <a:fillRect l="-1027" t="-5556" r="-18820"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84212" y="5181968"/>
                <a:ext cx="4114800" cy="442301"/>
              </a:xfrm>
              <a:prstGeom prst="rect">
                <a:avLst/>
              </a:prstGeom>
              <a:noFill/>
            </p:spPr>
            <p:txBody>
              <a:bodyPr wrap="square" rtlCol="0">
                <a:spAutoFit/>
              </a:bodyPr>
              <a:lstStyle/>
              <a:p>
                <a:r>
                  <a:rPr lang="en-US" sz="2200" b="1" smtClean="0">
                    <a:latin typeface="Arial" pitchFamily="34" charset="0"/>
                    <a:cs typeface="Arial" pitchFamily="34" charset="0"/>
                  </a:rPr>
                  <a:t>Do đó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AHF</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CHD . Suy ra :</a:t>
                </a:r>
                <a:endParaRPr lang="en-US" sz="2200" b="1">
                  <a:latin typeface="Arial" pitchFamily="34" charset="0"/>
                  <a:cs typeface="Arial"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84212" y="5181968"/>
                <a:ext cx="4114800" cy="442301"/>
              </a:xfrm>
              <a:prstGeom prst="rect">
                <a:avLst/>
              </a:prstGeom>
              <a:blipFill rotWithShape="1">
                <a:blip r:embed="rId14"/>
                <a:stretch>
                  <a:fillRect l="-1778" t="-6849" b="-24658"/>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2544889458"/>
              </p:ext>
            </p:extLst>
          </p:nvPr>
        </p:nvGraphicFramePr>
        <p:xfrm>
          <a:off x="4683609" y="5144538"/>
          <a:ext cx="1497012" cy="847725"/>
        </p:xfrm>
        <a:graphic>
          <a:graphicData uri="http://schemas.openxmlformats.org/presentationml/2006/ole">
            <mc:AlternateContent xmlns:mc="http://schemas.openxmlformats.org/markup-compatibility/2006">
              <mc:Choice xmlns:v="urn:schemas-microsoft-com:vml" Requires="v">
                <p:oleObj spid="_x0000_s6561" name="Equation" r:id="rId15" imgW="698400" imgH="393480" progId="Equation.DSMT4">
                  <p:embed/>
                </p:oleObj>
              </mc:Choice>
              <mc:Fallback>
                <p:oleObj name="Equation" r:id="rId15" imgW="698400" imgH="393480" progId="Equation.DSMT4">
                  <p:embed/>
                  <p:pic>
                    <p:nvPicPr>
                      <p:cNvPr id="0" name="Object 3"/>
                      <p:cNvPicPr>
                        <a:picLocks noChangeAspect="1" noChangeArrowheads="1"/>
                      </p:cNvPicPr>
                      <p:nvPr/>
                    </p:nvPicPr>
                    <p:blipFill>
                      <a:blip r:embed="rId12"/>
                      <a:srcRect/>
                      <a:stretch>
                        <a:fillRect/>
                      </a:stretch>
                    </p:blipFill>
                    <p:spPr bwMode="auto">
                      <a:xfrm>
                        <a:off x="4683609" y="5144538"/>
                        <a:ext cx="14970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p:cNvSpPr txBox="1"/>
          <p:nvPr/>
        </p:nvSpPr>
        <p:spPr>
          <a:xfrm>
            <a:off x="684212" y="5767999"/>
            <a:ext cx="914400" cy="442301"/>
          </a:xfrm>
          <a:prstGeom prst="rect">
            <a:avLst/>
          </a:prstGeom>
          <a:noFill/>
        </p:spPr>
        <p:txBody>
          <a:bodyPr wrap="square" rtlCol="0">
            <a:spAutoFit/>
          </a:bodyPr>
          <a:lstStyle/>
          <a:p>
            <a:r>
              <a:rPr lang="en-US" sz="2200" b="1" smtClean="0">
                <a:latin typeface="Arial" pitchFamily="34" charset="0"/>
                <a:cs typeface="Arial" pitchFamily="34" charset="0"/>
              </a:rPr>
              <a:t>Hay </a:t>
            </a:r>
            <a:endParaRPr lang="en-US" sz="2200" b="1">
              <a:latin typeface="Arial" pitchFamily="34" charset="0"/>
              <a:cs typeface="Arial"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3972440106"/>
              </p:ext>
            </p:extLst>
          </p:nvPr>
        </p:nvGraphicFramePr>
        <p:xfrm>
          <a:off x="1372393" y="5810250"/>
          <a:ext cx="2911475" cy="438150"/>
        </p:xfrm>
        <a:graphic>
          <a:graphicData uri="http://schemas.openxmlformats.org/presentationml/2006/ole">
            <mc:AlternateContent xmlns:mc="http://schemas.openxmlformats.org/markup-compatibility/2006">
              <mc:Choice xmlns:v="urn:schemas-microsoft-com:vml" Requires="v">
                <p:oleObj spid="_x0000_s6562" name="Equation" r:id="rId16" imgW="1358640" imgH="203040" progId="Equation.DSMT4">
                  <p:embed/>
                </p:oleObj>
              </mc:Choice>
              <mc:Fallback>
                <p:oleObj name="Equation" r:id="rId16" imgW="1358640" imgH="203040" progId="Equation.DSMT4">
                  <p:embed/>
                  <p:pic>
                    <p:nvPicPr>
                      <p:cNvPr id="0" name=""/>
                      <p:cNvPicPr>
                        <a:picLocks noChangeAspect="1" noChangeArrowheads="1"/>
                      </p:cNvPicPr>
                      <p:nvPr/>
                    </p:nvPicPr>
                    <p:blipFill>
                      <a:blip r:embed="rId10"/>
                      <a:srcRect/>
                      <a:stretch>
                        <a:fillRect/>
                      </a:stretch>
                    </p:blipFill>
                    <p:spPr bwMode="auto">
                      <a:xfrm>
                        <a:off x="1372393" y="5810250"/>
                        <a:ext cx="2911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7" name="TextBox 46"/>
              <p:cNvSpPr txBox="1"/>
              <p:nvPr/>
            </p:nvSpPr>
            <p:spPr>
              <a:xfrm>
                <a:off x="684212" y="6324600"/>
                <a:ext cx="11658600" cy="441083"/>
              </a:xfrm>
              <a:prstGeom prst="rect">
                <a:avLst/>
              </a:prstGeom>
              <a:noFill/>
            </p:spPr>
            <p:txBody>
              <a:bodyPr wrap="square" rtlCol="0">
                <a:spAutoFit/>
              </a:bodyPr>
              <a:lstStyle/>
              <a:p>
                <a:r>
                  <a:rPr lang="en-US" sz="2200" b="1" smtClean="0">
                    <a:latin typeface="Arial" pitchFamily="34" charset="0"/>
                    <a:cs typeface="Arial" pitchFamily="34" charset="0"/>
                  </a:rPr>
                  <a:t>Tương tự ta có </a:t>
                </a:r>
                <a14:m>
                  <m:oMath xmlns:m="http://schemas.openxmlformats.org/officeDocument/2006/math">
                    <m:acc>
                      <m:accPr>
                        <m:chr m:val="̂"/>
                        <m:ctrlPr>
                          <a:rPr lang="en-US" sz="2200" b="1" i="1" smtClean="0">
                            <a:latin typeface="Cambria Math" panose="02040503050406030204" pitchFamily="18" charset="0"/>
                            <a:cs typeface="Arial" pitchFamily="34" charset="0"/>
                          </a:rPr>
                        </m:ctrlPr>
                      </m:accPr>
                      <m:e>
                        <m:r>
                          <a:rPr lang="en-US" sz="2200" b="1" i="1" smtClean="0">
                            <a:latin typeface="Cambria Math"/>
                            <a:cs typeface="Arial" pitchFamily="34" charset="0"/>
                          </a:rPr>
                          <m:t>𝑨𝑯𝑬</m:t>
                        </m:r>
                      </m:e>
                    </m:acc>
                    <m:r>
                      <a:rPr lang="en-US" sz="2200" b="1" i="1" smtClean="0">
                        <a:latin typeface="Cambria Math"/>
                        <a:cs typeface="Arial" pitchFamily="34" charset="0"/>
                      </a:rPr>
                      <m:t>=</m:t>
                    </m:r>
                    <m:acc>
                      <m:accPr>
                        <m:chr m:val="̂"/>
                        <m:ctrlPr>
                          <a:rPr lang="en-US" sz="2200" b="1" i="1" smtClean="0">
                            <a:latin typeface="Cambria Math" panose="02040503050406030204" pitchFamily="18" charset="0"/>
                            <a:cs typeface="Arial" pitchFamily="34" charset="0"/>
                          </a:rPr>
                        </m:ctrlPr>
                      </m:accPr>
                      <m:e>
                        <m:r>
                          <a:rPr lang="en-US" sz="2200" b="1" i="1" smtClean="0">
                            <a:latin typeface="Cambria Math"/>
                            <a:cs typeface="Arial" pitchFamily="34" charset="0"/>
                          </a:rPr>
                          <m:t>𝑩𝑯𝑫</m:t>
                        </m:r>
                      </m:e>
                    </m:acc>
                  </m:oMath>
                </a14:m>
                <a:r>
                  <a:rPr lang="en-US" sz="2200" b="1" smtClean="0">
                    <a:latin typeface="Arial" pitchFamily="34" charset="0"/>
                    <a:cs typeface="Arial" pitchFamily="34" charset="0"/>
                  </a:rPr>
                  <a:t> nên 2 tam giác vuông AHE và BHD đồng dạng với nhau</a:t>
                </a:r>
                <a:endParaRPr lang="en-US" sz="2200" b="1">
                  <a:latin typeface="Arial" pitchFamily="34" charset="0"/>
                  <a:cs typeface="Arial"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84212" y="6324600"/>
                <a:ext cx="11658600" cy="441083"/>
              </a:xfrm>
              <a:prstGeom prst="rect">
                <a:avLst/>
              </a:prstGeom>
              <a:blipFill rotWithShape="1">
                <a:blip r:embed="rId18"/>
                <a:stretch>
                  <a:fillRect l="-627" t="-5556" b="-26389"/>
                </a:stretch>
              </a:blipFill>
            </p:spPr>
            <p:txBody>
              <a:bodyPr/>
              <a:lstStyle/>
              <a:p>
                <a:r>
                  <a:rPr lang="en-US">
                    <a:noFill/>
                  </a:rPr>
                  <a:t> </a:t>
                </a:r>
              </a:p>
            </p:txBody>
          </p:sp>
        </mc:Fallback>
      </mc:AlternateContent>
      <p:pic>
        <p:nvPicPr>
          <p:cNvPr id="6550" name="Picture 40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61374" y="2485024"/>
            <a:ext cx="319405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52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50"/>
                                        </p:tgtEl>
                                        <p:attrNameLst>
                                          <p:attrName>style.visibility</p:attrName>
                                        </p:attrNameLst>
                                      </p:cBhvr>
                                      <p:to>
                                        <p:strVal val="visible"/>
                                      </p:to>
                                    </p:set>
                                    <p:animEffect transition="in" filter="wipe(left)">
                                      <p:cBhvr>
                                        <p:cTn id="11" dur="500"/>
                                        <p:tgtEl>
                                          <p:spTgt spid="65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979" y="704273"/>
            <a:ext cx="11810633" cy="1781254"/>
            <a:chOff x="74979" y="773487"/>
            <a:chExt cx="11810633" cy="1781254"/>
          </a:xfrm>
        </p:grpSpPr>
        <p:sp>
          <p:nvSpPr>
            <p:cNvPr id="8" name="Rounded Rectangle 7"/>
            <p:cNvSpPr/>
            <p:nvPr/>
          </p:nvSpPr>
          <p:spPr>
            <a:xfrm>
              <a:off x="1742930" y="780473"/>
              <a:ext cx="10142682" cy="177426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979612" y="831214"/>
                  <a:ext cx="9805458"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tam giác ABC có đường cao AD, BE, CF cắt nhau tại điểm H. Chứng minh rằng :</a:t>
                  </a:r>
                </a:p>
                <a:p>
                  <a:pPr algn="just"/>
                  <a:r>
                    <a:rPr lang="en-US" sz="2600" b="1" smtClean="0">
                      <a:latin typeface="Arial" pitchFamily="34" charset="0"/>
                      <a:cs typeface="Arial" pitchFamily="34" charset="0"/>
                    </a:rPr>
                    <a:t>    a.   </a:t>
                  </a:r>
                  <a14:m>
                    <m:oMath xmlns:m="http://schemas.openxmlformats.org/officeDocument/2006/math">
                      <m:r>
                        <a:rPr lang="en-US" sz="2600" b="1" i="1" smtClean="0">
                          <a:latin typeface="Cambria Math"/>
                          <a:cs typeface="Arial" pitchFamily="34" charset="0"/>
                        </a:rPr>
                        <m:t>𝑯𝑨</m:t>
                      </m:r>
                      <m:r>
                        <a:rPr lang="en-US" sz="2600" b="1" i="1" smtClean="0">
                          <a:latin typeface="Cambria Math"/>
                          <a:cs typeface="Arial" pitchFamily="34" charset="0"/>
                        </a:rPr>
                        <m:t>.</m:t>
                      </m:r>
                      <m:r>
                        <a:rPr lang="en-US" sz="2600" b="1" i="1" smtClean="0">
                          <a:latin typeface="Cambria Math"/>
                          <a:cs typeface="Arial" pitchFamily="34" charset="0"/>
                        </a:rPr>
                        <m:t>𝑯𝑫</m:t>
                      </m:r>
                      <m:r>
                        <a:rPr lang="en-US" sz="2600" b="1" i="1" smtClean="0">
                          <a:latin typeface="Cambria Math"/>
                          <a:cs typeface="Arial" pitchFamily="34" charset="0"/>
                        </a:rPr>
                        <m:t>=</m:t>
                      </m:r>
                      <m:r>
                        <a:rPr lang="en-US" sz="2600" b="1" i="1" smtClean="0">
                          <a:latin typeface="Cambria Math"/>
                          <a:cs typeface="Arial" pitchFamily="34" charset="0"/>
                        </a:rPr>
                        <m:t>𝑯𝑩</m:t>
                      </m:r>
                      <m:r>
                        <a:rPr lang="en-US" sz="2600" b="1" i="1" smtClean="0">
                          <a:latin typeface="Cambria Math"/>
                          <a:cs typeface="Arial" pitchFamily="34" charset="0"/>
                        </a:rPr>
                        <m:t>.</m:t>
                      </m:r>
                      <m:r>
                        <a:rPr lang="en-US" sz="2600" b="1" i="1" smtClean="0">
                          <a:latin typeface="Cambria Math"/>
                          <a:cs typeface="Arial" pitchFamily="34" charset="0"/>
                        </a:rPr>
                        <m:t>𝑯𝑬</m:t>
                      </m:r>
                      <m:r>
                        <a:rPr lang="en-US" sz="2600" b="1" i="1" smtClean="0">
                          <a:latin typeface="Cambria Math"/>
                          <a:cs typeface="Arial" pitchFamily="34" charset="0"/>
                        </a:rPr>
                        <m:t>=</m:t>
                      </m:r>
                      <m:r>
                        <a:rPr lang="en-US" sz="2600" b="1" i="1" smtClean="0">
                          <a:latin typeface="Cambria Math"/>
                          <a:cs typeface="Arial" pitchFamily="34" charset="0"/>
                        </a:rPr>
                        <m:t>𝑯𝑪</m:t>
                      </m:r>
                      <m:r>
                        <a:rPr lang="en-US" sz="2600" b="1" i="1" smtClean="0">
                          <a:latin typeface="Cambria Math"/>
                          <a:cs typeface="Arial" pitchFamily="34" charset="0"/>
                        </a:rPr>
                        <m:t>.</m:t>
                      </m:r>
                      <m:r>
                        <a:rPr lang="en-US" sz="2600" b="1" i="1" smtClean="0">
                          <a:latin typeface="Cambria Math"/>
                          <a:cs typeface="Arial" pitchFamily="34" charset="0"/>
                        </a:rPr>
                        <m:t>𝑯𝑭</m:t>
                      </m:r>
                    </m:oMath>
                  </a14:m>
                  <a:r>
                    <a:rPr lang="en-US" sz="2600" b="1" smtClean="0">
                      <a:latin typeface="Arial" pitchFamily="34" charset="0"/>
                      <a:cs typeface="Arial" pitchFamily="34" charset="0"/>
                    </a:rPr>
                    <a:t> </a:t>
                  </a:r>
                </a:p>
                <a:p>
                  <a:pPr algn="just"/>
                  <a:r>
                    <a:rPr lang="en-US" sz="2600" b="1" smtClean="0">
                      <a:latin typeface="Arial" pitchFamily="34" charset="0"/>
                      <a:cs typeface="Arial" pitchFamily="34" charset="0"/>
                    </a:rPr>
                    <a:t>    b.   </a:t>
                  </a:r>
                  <a14:m>
                    <m:oMath xmlns:m="http://schemas.openxmlformats.org/officeDocument/2006/math">
                      <m:r>
                        <a:rPr lang="en-US" sz="2600" b="1" i="1" smtClean="0">
                          <a:latin typeface="Cambria Math"/>
                          <a:ea typeface="Cambria Math"/>
                          <a:cs typeface="Arial" pitchFamily="34" charset="0"/>
                        </a:rPr>
                        <m:t>∆</m:t>
                      </m:r>
                    </m:oMath>
                  </a14:m>
                  <a:r>
                    <a:rPr lang="en-US" sz="2600" b="1" i="0" smtClean="0">
                      <a:latin typeface="+mj-lt"/>
                      <a:ea typeface="Cambria Math"/>
                      <a:cs typeface="Arial" pitchFamily="34" charset="0"/>
                    </a:rPr>
                    <a:t>AEF</a:t>
                  </a:r>
                  <a14:m>
                    <m:oMath xmlns:m="http://schemas.openxmlformats.org/officeDocument/2006/math">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ABC</a:t>
                  </a:r>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979612" y="831214"/>
                  <a:ext cx="9805458" cy="1723527"/>
                </a:xfrm>
                <a:prstGeom prst="rect">
                  <a:avLst/>
                </a:prstGeom>
                <a:blipFill rotWithShape="1">
                  <a:blip r:embed="rId4"/>
                  <a:stretch>
                    <a:fillRect l="-808" t="-2473" r="-871" b="-7067"/>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74979" y="773487"/>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417054" y="152400"/>
            <a:ext cx="11239958"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ÁP DỤNG CÁC TR</a:t>
            </a:r>
            <a:r>
              <a:rPr lang="vi-VN" sz="2000" b="1" smtClean="0">
                <a:solidFill>
                  <a:schemeClr val="bg1"/>
                </a:solidFill>
                <a:latin typeface="Arial" pitchFamily="34" charset="0"/>
                <a:cs typeface="Arial" pitchFamily="34" charset="0"/>
              </a:rPr>
              <a:t>ƯỜNG HỢP</a:t>
            </a:r>
            <a:r>
              <a:rPr lang="en-US" sz="2000" b="1" smtClean="0">
                <a:solidFill>
                  <a:schemeClr val="bg1"/>
                </a:solidFill>
                <a:latin typeface="Arial" pitchFamily="34" charset="0"/>
                <a:cs typeface="Arial" pitchFamily="34" charset="0"/>
              </a:rPr>
              <a:t> ĐỒNG DẠNG CỦA TAM GIÁC VÀO TAM GIÁC VUÔNG</a:t>
            </a:r>
            <a:endParaRPr lang="vi-VN" sz="2000" b="1">
              <a:solidFill>
                <a:schemeClr val="bg1"/>
              </a:solidFill>
              <a:latin typeface="Arial" pitchFamily="34" charset="0"/>
              <a:cs typeface="Arial" pitchFamily="34" charset="0"/>
            </a:endParaRPr>
          </a:p>
        </p:txBody>
      </p:sp>
      <p:sp>
        <p:nvSpPr>
          <p:cNvPr id="43" name="TextBox 42"/>
          <p:cNvSpPr txBox="1"/>
          <p:nvPr/>
        </p:nvSpPr>
        <p:spPr>
          <a:xfrm>
            <a:off x="760412" y="3656517"/>
            <a:ext cx="2895600" cy="442301"/>
          </a:xfrm>
          <a:prstGeom prst="rect">
            <a:avLst/>
          </a:prstGeom>
          <a:noFill/>
        </p:spPr>
        <p:txBody>
          <a:bodyPr wrap="square" rtlCol="0">
            <a:spAutoFit/>
          </a:bodyPr>
          <a:lstStyle/>
          <a:p>
            <a:r>
              <a:rPr lang="en-US" sz="2200" b="1" dirty="0" err="1" smtClean="0">
                <a:latin typeface="Arial" pitchFamily="34" charset="0"/>
                <a:cs typeface="Arial" pitchFamily="34" charset="0"/>
              </a:rPr>
              <a:t>Từ</a:t>
            </a:r>
            <a:r>
              <a:rPr lang="en-US" sz="2200" b="1" dirty="0" smtClean="0">
                <a:latin typeface="Arial" pitchFamily="34" charset="0"/>
                <a:cs typeface="Arial" pitchFamily="34" charset="0"/>
              </a:rPr>
              <a:t> (1) </a:t>
            </a:r>
            <a:r>
              <a:rPr lang="en-US" sz="2200" b="1" dirty="0" err="1" smtClean="0">
                <a:latin typeface="Arial" pitchFamily="34" charset="0"/>
                <a:cs typeface="Arial" pitchFamily="34" charset="0"/>
              </a:rPr>
              <a:t>và</a:t>
            </a:r>
            <a:r>
              <a:rPr lang="en-US" sz="2200" b="1" dirty="0" smtClean="0">
                <a:latin typeface="Arial" pitchFamily="34" charset="0"/>
                <a:cs typeface="Arial" pitchFamily="34" charset="0"/>
              </a:rPr>
              <a:t> (2) </a:t>
            </a:r>
            <a:r>
              <a:rPr lang="en-US" sz="2200" b="1" dirty="0" err="1" smtClean="0">
                <a:latin typeface="Arial" pitchFamily="34" charset="0"/>
                <a:cs typeface="Arial" pitchFamily="34" charset="0"/>
              </a:rPr>
              <a:t>suy</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ra</a:t>
            </a:r>
            <a:r>
              <a:rPr lang="en-US" sz="2200" b="1" dirty="0" smtClean="0">
                <a:latin typeface="Arial" pitchFamily="34" charset="0"/>
                <a:cs typeface="Arial" pitchFamily="34" charset="0"/>
              </a:rPr>
              <a:t> :</a:t>
            </a:r>
            <a:endParaRPr lang="en-US" sz="2200" b="1" dirty="0">
              <a:latin typeface="Arial" pitchFamily="34" charset="0"/>
              <a:cs typeface="Arial" pitchFamily="34" charset="0"/>
            </a:endParaRPr>
          </a:p>
        </p:txBody>
      </p:sp>
      <p:grpSp>
        <p:nvGrpSpPr>
          <p:cNvPr id="4" name="Group 3"/>
          <p:cNvGrpSpPr/>
          <p:nvPr/>
        </p:nvGrpSpPr>
        <p:grpSpPr>
          <a:xfrm>
            <a:off x="1022349" y="2700336"/>
            <a:ext cx="6638925" cy="847725"/>
            <a:chOff x="1022349" y="2700336"/>
            <a:chExt cx="6638925" cy="847725"/>
          </a:xfrm>
        </p:grpSpPr>
        <p:sp>
          <p:nvSpPr>
            <p:cNvPr id="44" name="TextBox 43"/>
            <p:cNvSpPr txBox="1"/>
            <p:nvPr/>
          </p:nvSpPr>
          <p:spPr>
            <a:xfrm>
              <a:off x="1022349" y="2903047"/>
              <a:ext cx="1325563" cy="442301"/>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en-US" sz="2200"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874384631"/>
                </p:ext>
              </p:extLst>
            </p:nvPr>
          </p:nvGraphicFramePr>
          <p:xfrm>
            <a:off x="2360612" y="2700336"/>
            <a:ext cx="1470025" cy="847725"/>
          </p:xfrm>
          <a:graphic>
            <a:graphicData uri="http://schemas.openxmlformats.org/presentationml/2006/ole">
              <mc:AlternateContent xmlns:mc="http://schemas.openxmlformats.org/markup-compatibility/2006">
                <mc:Choice xmlns:v="urn:schemas-microsoft-com:vml" Requires="v">
                  <p:oleObj spid="_x0000_s64699" name="Equation" r:id="rId6" imgW="685800" imgH="393480" progId="Equation.DSMT4">
                    <p:embed/>
                  </p:oleObj>
                </mc:Choice>
                <mc:Fallback>
                  <p:oleObj name="Equation" r:id="rId6" imgW="685800" imgH="393480" progId="Equation.DSMT4">
                    <p:embed/>
                    <p:pic>
                      <p:nvPicPr>
                        <p:cNvPr id="0" name=""/>
                        <p:cNvPicPr>
                          <a:picLocks noChangeAspect="1" noChangeArrowheads="1"/>
                        </p:cNvPicPr>
                        <p:nvPr/>
                      </p:nvPicPr>
                      <p:blipFill>
                        <a:blip r:embed="rId7"/>
                        <a:srcRect/>
                        <a:stretch>
                          <a:fillRect/>
                        </a:stretch>
                      </p:blipFill>
                      <p:spPr bwMode="auto">
                        <a:xfrm>
                          <a:off x="2360612" y="2700336"/>
                          <a:ext cx="14700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p:cNvSpPr txBox="1"/>
            <p:nvPr/>
          </p:nvSpPr>
          <p:spPr>
            <a:xfrm>
              <a:off x="4034631" y="2891446"/>
              <a:ext cx="914400" cy="442301"/>
            </a:xfrm>
            <a:prstGeom prst="rect">
              <a:avLst/>
            </a:prstGeom>
            <a:noFill/>
          </p:spPr>
          <p:txBody>
            <a:bodyPr wrap="square" rtlCol="0">
              <a:spAutoFit/>
            </a:bodyPr>
            <a:lstStyle/>
            <a:p>
              <a:r>
                <a:rPr lang="en-US" sz="2200" b="1" smtClean="0">
                  <a:latin typeface="Arial" pitchFamily="34" charset="0"/>
                  <a:cs typeface="Arial" pitchFamily="34" charset="0"/>
                </a:rPr>
                <a:t>Hay </a:t>
              </a:r>
              <a:endParaRPr lang="en-US" sz="2200" b="1">
                <a:latin typeface="Arial" pitchFamily="34" charset="0"/>
                <a:cs typeface="Arial"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2061741849"/>
                </p:ext>
              </p:extLst>
            </p:nvPr>
          </p:nvGraphicFramePr>
          <p:xfrm>
            <a:off x="4722812" y="2907198"/>
            <a:ext cx="2938462" cy="438150"/>
          </p:xfrm>
          <a:graphic>
            <a:graphicData uri="http://schemas.openxmlformats.org/presentationml/2006/ole">
              <mc:AlternateContent xmlns:mc="http://schemas.openxmlformats.org/markup-compatibility/2006">
                <mc:Choice xmlns:v="urn:schemas-microsoft-com:vml" Requires="v">
                  <p:oleObj spid="_x0000_s64700" name="Equation" r:id="rId8" imgW="1371600" imgH="203040" progId="Equation.DSMT4">
                    <p:embed/>
                  </p:oleObj>
                </mc:Choice>
                <mc:Fallback>
                  <p:oleObj name="Equation" r:id="rId8" imgW="1371600" imgH="203040" progId="Equation.DSMT4">
                    <p:embed/>
                    <p:pic>
                      <p:nvPicPr>
                        <p:cNvPr id="0" name=""/>
                        <p:cNvPicPr>
                          <a:picLocks noChangeAspect="1" noChangeArrowheads="1"/>
                        </p:cNvPicPr>
                        <p:nvPr/>
                      </p:nvPicPr>
                      <p:blipFill>
                        <a:blip r:embed="rId9"/>
                        <a:srcRect/>
                        <a:stretch>
                          <a:fillRect/>
                        </a:stretch>
                      </p:blipFill>
                      <p:spPr bwMode="auto">
                        <a:xfrm>
                          <a:off x="4722812" y="2907198"/>
                          <a:ext cx="29384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4068991357"/>
              </p:ext>
            </p:extLst>
          </p:nvPr>
        </p:nvGraphicFramePr>
        <p:xfrm>
          <a:off x="3670617" y="3663632"/>
          <a:ext cx="4100195" cy="422593"/>
        </p:xfrm>
        <a:graphic>
          <a:graphicData uri="http://schemas.openxmlformats.org/presentationml/2006/ole">
            <mc:AlternateContent xmlns:mc="http://schemas.openxmlformats.org/markup-compatibility/2006">
              <mc:Choice xmlns:v="urn:schemas-microsoft-com:vml" Requires="v">
                <p:oleObj spid="_x0000_s64701" name="Equation" r:id="rId10" imgW="1739880" imgH="177480" progId="Equation.DSMT4">
                  <p:embed/>
                </p:oleObj>
              </mc:Choice>
              <mc:Fallback>
                <p:oleObj name="Equation" r:id="rId10" imgW="1739880" imgH="177480" progId="Equation.DSMT4">
                  <p:embed/>
                  <p:pic>
                    <p:nvPicPr>
                      <p:cNvPr id="0" name=""/>
                      <p:cNvPicPr>
                        <a:picLocks noChangeAspect="1" noChangeArrowheads="1"/>
                      </p:cNvPicPr>
                      <p:nvPr/>
                    </p:nvPicPr>
                    <p:blipFill>
                      <a:blip r:embed="rId11"/>
                      <a:srcRect/>
                      <a:stretch>
                        <a:fillRect/>
                      </a:stretch>
                    </p:blipFill>
                    <p:spPr bwMode="auto">
                      <a:xfrm>
                        <a:off x="3670617" y="3663632"/>
                        <a:ext cx="4100195" cy="42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7" name="TextBox 26"/>
              <p:cNvSpPr txBox="1"/>
              <p:nvPr/>
            </p:nvSpPr>
            <p:spPr>
              <a:xfrm>
                <a:off x="758824" y="4267200"/>
                <a:ext cx="7240588" cy="769441"/>
              </a:xfrm>
              <a:prstGeom prst="rect">
                <a:avLst/>
              </a:prstGeom>
              <a:noFill/>
            </p:spPr>
            <p:txBody>
              <a:bodyPr wrap="square" rtlCol="0">
                <a:spAutoFit/>
              </a:bodyPr>
              <a:lstStyle/>
              <a:p>
                <a:r>
                  <a:rPr lang="en-US" sz="2200" b="1" smtClean="0">
                    <a:latin typeface="Arial" pitchFamily="34" charset="0"/>
                    <a:cs typeface="Arial" pitchFamily="34" charset="0"/>
                  </a:rPr>
                  <a:t>b) Hai tam giác vuông ABE và ACF có góc A chung nên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ABE</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ACF. Suy ra :</a:t>
                </a:r>
                <a:endParaRPr lang="en-US"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58824" y="4267200"/>
                <a:ext cx="7240588" cy="769441"/>
              </a:xfrm>
              <a:prstGeom prst="rect">
                <a:avLst/>
              </a:prstGeom>
              <a:blipFill rotWithShape="1">
                <a:blip r:embed="rId13"/>
                <a:stretch>
                  <a:fillRect l="-1010" t="-3968" b="-15873"/>
                </a:stretch>
              </a:blipFill>
            </p:spPr>
            <p:txBody>
              <a:bodyPr/>
              <a:lstStyle/>
              <a:p>
                <a:r>
                  <a:rPr lang="en-US">
                    <a:noFill/>
                  </a:rPr>
                  <a:t> </a:t>
                </a:r>
              </a:p>
            </p:txBody>
          </p:sp>
        </mc:Fallback>
      </mc:AlternateContent>
      <p:grpSp>
        <p:nvGrpSpPr>
          <p:cNvPr id="7" name="Group 6"/>
          <p:cNvGrpSpPr/>
          <p:nvPr/>
        </p:nvGrpSpPr>
        <p:grpSpPr>
          <a:xfrm>
            <a:off x="1839913" y="5025035"/>
            <a:ext cx="3829843" cy="859828"/>
            <a:chOff x="1839913" y="5025035"/>
            <a:chExt cx="3829843" cy="859828"/>
          </a:xfrm>
        </p:grpSpPr>
        <p:graphicFrame>
          <p:nvGraphicFramePr>
            <p:cNvPr id="28" name="Object 27"/>
            <p:cNvGraphicFramePr>
              <a:graphicFrameLocks noChangeAspect="1"/>
            </p:cNvGraphicFramePr>
            <p:nvPr>
              <p:extLst>
                <p:ext uri="{D42A27DB-BD31-4B8C-83A1-F6EECF244321}">
                  <p14:modId xmlns:p14="http://schemas.microsoft.com/office/powerpoint/2010/main" val="2307469697"/>
                </p:ext>
              </p:extLst>
            </p:nvPr>
          </p:nvGraphicFramePr>
          <p:xfrm>
            <a:off x="1839913" y="5037138"/>
            <a:ext cx="1443037" cy="847725"/>
          </p:xfrm>
          <a:graphic>
            <a:graphicData uri="http://schemas.openxmlformats.org/presentationml/2006/ole">
              <mc:AlternateContent xmlns:mc="http://schemas.openxmlformats.org/markup-compatibility/2006">
                <mc:Choice xmlns:v="urn:schemas-microsoft-com:vml" Requires="v">
                  <p:oleObj spid="_x0000_s64702" name="Equation" r:id="rId14" imgW="672840" imgH="393480" progId="Equation.DSMT4">
                    <p:embed/>
                  </p:oleObj>
                </mc:Choice>
                <mc:Fallback>
                  <p:oleObj name="Equation" r:id="rId14" imgW="672840" imgH="393480" progId="Equation.DSMT4">
                    <p:embed/>
                    <p:pic>
                      <p:nvPicPr>
                        <p:cNvPr id="0" name=""/>
                        <p:cNvPicPr>
                          <a:picLocks noChangeAspect="1" noChangeArrowheads="1"/>
                        </p:cNvPicPr>
                        <p:nvPr/>
                      </p:nvPicPr>
                      <p:blipFill>
                        <a:blip r:embed="rId15"/>
                        <a:srcRect/>
                        <a:stretch>
                          <a:fillRect/>
                        </a:stretch>
                      </p:blipFill>
                      <p:spPr bwMode="auto">
                        <a:xfrm>
                          <a:off x="1839913" y="5037138"/>
                          <a:ext cx="14430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3501231" y="5227748"/>
              <a:ext cx="914400" cy="442301"/>
            </a:xfrm>
            <a:prstGeom prst="rect">
              <a:avLst/>
            </a:prstGeom>
            <a:noFill/>
          </p:spPr>
          <p:txBody>
            <a:bodyPr wrap="square" rtlCol="0">
              <a:spAutoFit/>
            </a:bodyPr>
            <a:lstStyle/>
            <a:p>
              <a:r>
                <a:rPr lang="en-US" sz="2200" b="1" smtClean="0">
                  <a:latin typeface="Arial" pitchFamily="34" charset="0"/>
                  <a:cs typeface="Arial" pitchFamily="34" charset="0"/>
                </a:rPr>
                <a:t>Hay </a:t>
              </a:r>
              <a:endParaRPr lang="en-US" sz="22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754924049"/>
                </p:ext>
              </p:extLst>
            </p:nvPr>
          </p:nvGraphicFramePr>
          <p:xfrm>
            <a:off x="4228306" y="5025035"/>
            <a:ext cx="1441450" cy="847725"/>
          </p:xfrm>
          <a:graphic>
            <a:graphicData uri="http://schemas.openxmlformats.org/presentationml/2006/ole">
              <mc:AlternateContent xmlns:mc="http://schemas.openxmlformats.org/markup-compatibility/2006">
                <mc:Choice xmlns:v="urn:schemas-microsoft-com:vml" Requires="v">
                  <p:oleObj spid="_x0000_s64703" name="Equation" r:id="rId16" imgW="672840" imgH="393480" progId="Equation.DSMT4">
                    <p:embed/>
                  </p:oleObj>
                </mc:Choice>
                <mc:Fallback>
                  <p:oleObj name="Equation" r:id="rId16" imgW="672840" imgH="393480" progId="Equation.DSMT4">
                    <p:embed/>
                    <p:pic>
                      <p:nvPicPr>
                        <p:cNvPr id="0" name=""/>
                        <p:cNvPicPr>
                          <a:picLocks noChangeAspect="1" noChangeArrowheads="1"/>
                        </p:cNvPicPr>
                        <p:nvPr/>
                      </p:nvPicPr>
                      <p:blipFill>
                        <a:blip r:embed="rId17"/>
                        <a:srcRect/>
                        <a:stretch>
                          <a:fillRect/>
                        </a:stretch>
                      </p:blipFill>
                      <p:spPr bwMode="auto">
                        <a:xfrm>
                          <a:off x="4228306" y="5025035"/>
                          <a:ext cx="14414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
          <p:cNvGrpSpPr/>
          <p:nvPr/>
        </p:nvGrpSpPr>
        <p:grpSpPr>
          <a:xfrm>
            <a:off x="758824" y="5792066"/>
            <a:ext cx="8464118" cy="844775"/>
            <a:chOff x="758824" y="5792066"/>
            <a:chExt cx="8464118" cy="844775"/>
          </a:xfrm>
        </p:grpSpPr>
        <mc:AlternateContent xmlns:mc="http://schemas.openxmlformats.org/markup-compatibility/2006" xmlns:a14="http://schemas.microsoft.com/office/drawing/2010/main">
          <mc:Choice Requires="a14">
            <p:sp>
              <p:nvSpPr>
                <p:cNvPr id="32" name="TextBox 31"/>
                <p:cNvSpPr txBox="1"/>
                <p:nvPr/>
              </p:nvSpPr>
              <p:spPr>
                <a:xfrm>
                  <a:off x="758824" y="5867400"/>
                  <a:ext cx="7164388" cy="769441"/>
                </a:xfrm>
                <a:prstGeom prst="rect">
                  <a:avLst/>
                </a:prstGeom>
                <a:noFill/>
              </p:spPr>
              <p:txBody>
                <a:bodyPr wrap="square" rtlCol="0">
                  <a:spAutoFit/>
                </a:bodyPr>
                <a:lstStyle/>
                <a:p>
                  <a:r>
                    <a:rPr lang="en-US" sz="2200" b="1" smtClean="0">
                      <a:latin typeface="Arial" pitchFamily="34" charset="0"/>
                      <a:cs typeface="Arial" pitchFamily="34" charset="0"/>
                    </a:rPr>
                    <a:t>Hai tam giác vuông AEF và ABC có góc A chung  và    </a:t>
                  </a:r>
                  <a:br>
                    <a:rPr lang="en-US" sz="2200" b="1" smtClean="0">
                      <a:latin typeface="Arial" pitchFamily="34" charset="0"/>
                      <a:cs typeface="Arial" pitchFamily="34" charset="0"/>
                    </a:rPr>
                  </a:br>
                  <a:r>
                    <a:rPr lang="en-US" sz="2200" b="1" smtClean="0">
                      <a:latin typeface="Arial" pitchFamily="34" charset="0"/>
                      <a:cs typeface="Arial" pitchFamily="34" charset="0"/>
                    </a:rPr>
                    <a:t>nên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AEF</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 (c.g.c)</a:t>
                  </a:r>
                  <a:endParaRPr lang="en-US" sz="22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58824" y="5867400"/>
                  <a:ext cx="7164388" cy="769441"/>
                </a:xfrm>
                <a:prstGeom prst="rect">
                  <a:avLst/>
                </a:prstGeom>
                <a:blipFill rotWithShape="1">
                  <a:blip r:embed="rId18"/>
                  <a:stretch>
                    <a:fillRect l="-1020" t="-3968" r="-4082" b="-15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3" name="Object 32"/>
                <p:cNvGraphicFramePr>
                  <a:graphicFrameLocks noChangeAspect="1"/>
                </p:cNvGraphicFramePr>
                <p:nvPr>
                  <p:extLst>
                    <p:ext uri="{D42A27DB-BD31-4B8C-83A1-F6EECF244321}">
                      <p14:modId xmlns:p14="http://schemas.microsoft.com/office/powerpoint/2010/main" val="3202177748"/>
                    </p:ext>
                  </p:extLst>
                </p:nvPr>
              </p:nvGraphicFramePr>
              <p:xfrm>
                <a:off x="7912533" y="5792066"/>
                <a:ext cx="1310409" cy="770659"/>
              </p:xfrm>
              <a:graphic>
                <a:graphicData uri="http://schemas.openxmlformats.org/presentationml/2006/ole">
                  <mc:AlternateContent>
                    <mc:Choice xmlns:v="urn:schemas-microsoft-com:vml" Requires="v">
                      <p:oleObj spid="_x0000_s64704" name="Equation" r:id="rId19" imgW="672840" imgH="393480" progId="Equation.DSMT4">
                        <p:embed/>
                      </p:oleObj>
                    </mc:Choice>
                    <mc:Fallback>
                      <p:oleObj name="Equation" r:id="rId19" imgW="672840" imgH="393480" progId="Equation.DSMT4">
                        <p:embed/>
                        <p:pic>
                          <p:nvPicPr>
                            <p:cNvPr id="0" name=""/>
                            <p:cNvPicPr>
                              <a:picLocks noChangeAspect="1" noChangeArrowheads="1"/>
                            </p:cNvPicPr>
                            <p:nvPr/>
                          </p:nvPicPr>
                          <p:blipFill>
                            <a:blip r:embed="rId17"/>
                            <a:srcRect/>
                            <a:stretch>
                              <a:fillRect/>
                            </a:stretch>
                          </p:blipFill>
                          <p:spPr bwMode="auto">
                            <a:xfrm>
                              <a:off x="7912533" y="5792066"/>
                              <a:ext cx="1310409" cy="770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33" name="Object 32"/>
                <p:cNvGraphicFramePr>
                  <a:graphicFrameLocks noChangeAspect="1"/>
                </p:cNvGraphicFramePr>
                <p:nvPr>
                  <p:extLst>
                    <p:ext uri="{D42A27DB-BD31-4B8C-83A1-F6EECF244321}">
                      <p14:modId xmlns:p14="http://schemas.microsoft.com/office/powerpoint/2010/main" val="3202177748"/>
                    </p:ext>
                  </p:extLst>
                </p:nvPr>
              </p:nvGraphicFramePr>
              <p:xfrm>
                <a:off x="7912533" y="5792066"/>
                <a:ext cx="1310409" cy="770659"/>
              </p:xfrm>
              <a:graphic>
                <a:graphicData uri="http://schemas.openxmlformats.org/presentationml/2006/ole">
                  <mc:AlternateContent>
                    <mc:Choice xmlns:v="urn:schemas-microsoft-com:vml" Requires="v">
                      <p:oleObj spid="_x0000_s64679" name="Equation" r:id="rId20" imgW="672840" imgH="393480" progId="Equation.DSMT4">
                        <p:embed/>
                      </p:oleObj>
                    </mc:Choice>
                    <mc:Fallback>
                      <p:oleObj name="Equation" r:id="rId20" imgW="672840" imgH="393480" progId="Equation.DSMT4">
                        <p:embed/>
                        <p:pic>
                          <p:nvPicPr>
                            <p:cNvPr id="0" name=""/>
                            <p:cNvPicPr>
                              <a:picLocks noChangeAspect="1" noChangeArrowheads="1"/>
                            </p:cNvPicPr>
                            <p:nvPr/>
                          </p:nvPicPr>
                          <p:blipFill>
                            <a:blip r:embed="rId21"/>
                            <a:srcRect/>
                            <a:stretch>
                              <a:fillRect/>
                            </a:stretch>
                          </p:blipFill>
                          <p:spPr bwMode="auto">
                            <a:xfrm>
                              <a:off x="7912533" y="5792066"/>
                              <a:ext cx="1310409" cy="77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pic>
        <p:nvPicPr>
          <p:cNvPr id="64680" name="Picture 16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61374" y="2614505"/>
            <a:ext cx="319405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380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420" y="371396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2" name="TextBox 31"/>
              <p:cNvSpPr txBox="1"/>
              <p:nvPr/>
            </p:nvSpPr>
            <p:spPr>
              <a:xfrm>
                <a:off x="718526" y="4114800"/>
                <a:ext cx="7201357" cy="806375"/>
              </a:xfrm>
              <a:prstGeom prst="rect">
                <a:avLst/>
              </a:prstGeom>
              <a:noFill/>
            </p:spPr>
            <p:txBody>
              <a:bodyPr wrap="square" rtlCol="0">
                <a:spAutoFit/>
              </a:bodyPr>
              <a:lstStyle/>
              <a:p>
                <a:r>
                  <a:rPr lang="en-US" sz="2200" b="1">
                    <a:latin typeface="Arial" pitchFamily="34" charset="0"/>
                    <a:cs typeface="Arial" pitchFamily="34" charset="0"/>
                  </a:rPr>
                  <a:t>a) Hai tam giác vuông ABC và A'B'C' </a:t>
                </a:r>
                <a:r>
                  <a:rPr lang="en-US" sz="2200" b="1" smtClean="0">
                    <a:latin typeface="Arial" pitchFamily="34" charset="0"/>
                    <a:cs typeface="Arial" pitchFamily="34" charset="0"/>
                  </a:rPr>
                  <a:t>có </a:t>
                </a:r>
                <a14:m>
                  <m:oMath xmlns:m="http://schemas.openxmlformats.org/officeDocument/2006/math">
                    <m:acc>
                      <m:accPr>
                        <m:chr m:val="̂"/>
                        <m:ctrlPr>
                          <a:rPr lang="en-US" sz="2200" b="1" i="1">
                            <a:latin typeface="Cambria Math" panose="02040503050406030204" pitchFamily="18" charset="0"/>
                            <a:cs typeface="Arial" pitchFamily="34" charset="0"/>
                          </a:rPr>
                        </m:ctrlPr>
                      </m:accPr>
                      <m:e>
                        <m:r>
                          <a:rPr lang="en-US" sz="2200" b="1" i="1">
                            <a:latin typeface="Cambria Math"/>
                            <a:cs typeface="Arial" pitchFamily="34" charset="0"/>
                          </a:rPr>
                          <m:t>𝑩</m:t>
                        </m:r>
                      </m:e>
                    </m:acc>
                    <m:r>
                      <a:rPr lang="en-US" sz="2200" b="1" i="1">
                        <a:latin typeface="Cambria Math"/>
                        <a:cs typeface="Arial" pitchFamily="34" charset="0"/>
                      </a:rPr>
                      <m:t>=</m:t>
                    </m:r>
                    <m:acc>
                      <m:accPr>
                        <m:chr m:val="̂"/>
                        <m:ctrlPr>
                          <a:rPr lang="en-US" sz="2200" b="1" i="1">
                            <a:latin typeface="Cambria Math" panose="02040503050406030204" pitchFamily="18" charset="0"/>
                            <a:cs typeface="Arial" pitchFamily="34" charset="0"/>
                          </a:rPr>
                        </m:ctrlPr>
                      </m:accPr>
                      <m:e>
                        <m:r>
                          <a:rPr lang="en-US" sz="2200" b="1" i="1">
                            <a:latin typeface="Cambria Math"/>
                            <a:cs typeface="Arial" pitchFamily="34" charset="0"/>
                          </a:rPr>
                          <m:t>𝑩</m:t>
                        </m:r>
                        <m:r>
                          <a:rPr lang="en-US" sz="2200" b="1" i="1">
                            <a:latin typeface="Cambria Math"/>
                            <a:cs typeface="Arial" pitchFamily="34" charset="0"/>
                          </a:rPr>
                          <m:t>′</m:t>
                        </m:r>
                      </m:e>
                    </m:acc>
                  </m:oMath>
                </a14:m>
                <a:r>
                  <a:rPr lang="en-US" sz="2200" b="1" smtClean="0">
                    <a:latin typeface="Arial" pitchFamily="34" charset="0"/>
                    <a:cs typeface="Arial" pitchFamily="34" charset="0"/>
                  </a:rPr>
                  <a:t> nên </a:t>
                </a:r>
                <a:br>
                  <a:rPr lang="en-US" sz="2200" b="1" smtClean="0">
                    <a:latin typeface="Arial" pitchFamily="34" charset="0"/>
                    <a:cs typeface="Arial" pitchFamily="34" charset="0"/>
                  </a:rPr>
                </a:br>
                <a:r>
                  <a:rPr lang="en-US" sz="2200" b="1" smtClean="0">
                    <a:latin typeface="Arial" pitchFamily="34" charset="0"/>
                    <a:cs typeface="Arial" pitchFamily="34" charset="0"/>
                  </a:rPr>
                  <a:t>    chúng đồng dạng với nhau . </a:t>
                </a:r>
                <a:endParaRPr lang="en-US" sz="22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18526" y="4114800"/>
                <a:ext cx="7201357" cy="806375"/>
              </a:xfrm>
              <a:prstGeom prst="rect">
                <a:avLst/>
              </a:prstGeom>
              <a:blipFill rotWithShape="1">
                <a:blip r:embed="rId8"/>
                <a:stretch>
                  <a:fillRect l="-1101" b="-15152"/>
                </a:stretch>
              </a:blipFill>
            </p:spPr>
            <p:txBody>
              <a:bodyPr/>
              <a:lstStyle/>
              <a:p>
                <a:r>
                  <a:rPr lang="en-US">
                    <a:noFill/>
                  </a:rPr>
                  <a:t> </a:t>
                </a:r>
              </a:p>
            </p:txBody>
          </p:sp>
        </mc:Fallback>
      </mc:AlternateContent>
      <p:graphicFrame>
        <p:nvGraphicFramePr>
          <p:cNvPr id="34" name="Object 33"/>
          <p:cNvGraphicFramePr>
            <a:graphicFrameLocks noChangeAspect="1"/>
          </p:cNvGraphicFramePr>
          <p:nvPr>
            <p:extLst>
              <p:ext uri="{D42A27DB-BD31-4B8C-83A1-F6EECF244321}">
                <p14:modId xmlns:p14="http://schemas.microsoft.com/office/powerpoint/2010/main" val="370050955"/>
              </p:ext>
            </p:extLst>
          </p:nvPr>
        </p:nvGraphicFramePr>
        <p:xfrm>
          <a:off x="4354283" y="4921175"/>
          <a:ext cx="1682750" cy="769215"/>
        </p:xfrm>
        <a:graphic>
          <a:graphicData uri="http://schemas.openxmlformats.org/presentationml/2006/ole">
            <mc:AlternateContent xmlns:mc="http://schemas.openxmlformats.org/markup-compatibility/2006">
              <mc:Choice xmlns:v="urn:schemas-microsoft-com:vml" Requires="v">
                <p:oleObj spid="_x0000_s23004" name="Equation" r:id="rId9" imgW="863280" imgH="393480" progId="Equation.DSMT4">
                  <p:embed/>
                </p:oleObj>
              </mc:Choice>
              <mc:Fallback>
                <p:oleObj name="Equation" r:id="rId9" imgW="863280" imgH="393480" progId="Equation.DSMT4">
                  <p:embed/>
                  <p:pic>
                    <p:nvPicPr>
                      <p:cNvPr id="0" name=""/>
                      <p:cNvPicPr>
                        <a:picLocks noChangeAspect="1" noChangeArrowheads="1"/>
                      </p:cNvPicPr>
                      <p:nvPr/>
                    </p:nvPicPr>
                    <p:blipFill>
                      <a:blip r:embed="rId10"/>
                      <a:srcRect/>
                      <a:stretch>
                        <a:fillRect/>
                      </a:stretch>
                    </p:blipFill>
                    <p:spPr bwMode="auto">
                      <a:xfrm>
                        <a:off x="4354283" y="4921175"/>
                        <a:ext cx="1682750" cy="7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417054" y="152400"/>
            <a:ext cx="11239958"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ÁP DỤNG CÁC TR</a:t>
            </a:r>
            <a:r>
              <a:rPr lang="vi-VN" sz="2000" b="1" smtClean="0">
                <a:solidFill>
                  <a:schemeClr val="bg1"/>
                </a:solidFill>
                <a:latin typeface="Arial" pitchFamily="34" charset="0"/>
                <a:cs typeface="Arial" pitchFamily="34" charset="0"/>
              </a:rPr>
              <a:t>ƯỜNG HỢP</a:t>
            </a:r>
            <a:r>
              <a:rPr lang="en-US" sz="2000" b="1" smtClean="0">
                <a:solidFill>
                  <a:schemeClr val="bg1"/>
                </a:solidFill>
                <a:latin typeface="Arial" pitchFamily="34" charset="0"/>
                <a:cs typeface="Arial" pitchFamily="34" charset="0"/>
              </a:rPr>
              <a:t> ĐỒNG DẠNG CỦA TAM GIÁC VÀO TAM GIÁC VUÔNG</a:t>
            </a:r>
            <a:endParaRPr lang="vi-VN" sz="2000" b="1">
              <a:solidFill>
                <a:schemeClr val="bg1"/>
              </a:solidFill>
              <a:latin typeface="Arial" pitchFamily="34" charset="0"/>
              <a:cs typeface="Arial" pitchFamily="34" charset="0"/>
            </a:endParaRPr>
          </a:p>
        </p:txBody>
      </p:sp>
      <p:pic>
        <p:nvPicPr>
          <p:cNvPr id="22913" name="Picture 385"/>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4212" y="3611405"/>
            <a:ext cx="32480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718525" y="5055513"/>
                <a:ext cx="3699487" cy="430887"/>
              </a:xfrm>
              <a:prstGeom prst="rect">
                <a:avLst/>
              </a:prstGeom>
              <a:noFill/>
            </p:spPr>
            <p:txBody>
              <a:bodyPr wrap="square" rtlCol="0">
                <a:spAutoFit/>
              </a:bodyPr>
              <a:lstStyle/>
              <a:p>
                <a:r>
                  <a:rPr lang="en-US" sz="2200" b="1" smtClean="0">
                    <a:latin typeface="Arial" pitchFamily="34" charset="0"/>
                    <a:cs typeface="Arial" pitchFamily="34" charset="0"/>
                  </a:rPr>
                  <a:t>b) Vì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 nên :</a:t>
                </a:r>
                <a:endParaRPr lang="en-US"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18525" y="5055513"/>
                <a:ext cx="3699487" cy="430887"/>
              </a:xfrm>
              <a:prstGeom prst="rect">
                <a:avLst/>
              </a:prstGeom>
              <a:blipFill rotWithShape="1">
                <a:blip r:embed="rId13"/>
                <a:stretch>
                  <a:fillRect l="-2142" t="-7042" b="-28169"/>
                </a:stretch>
              </a:blipFill>
            </p:spPr>
            <p:txBody>
              <a:bodyPr/>
              <a:lstStyle/>
              <a:p>
                <a:r>
                  <a:rPr lang="en-US">
                    <a:noFill/>
                  </a:rPr>
                  <a:t> </a:t>
                </a:r>
              </a:p>
            </p:txBody>
          </p:sp>
        </mc:Fallback>
      </mc:AlternateContent>
      <p:grpSp>
        <p:nvGrpSpPr>
          <p:cNvPr id="4" name="Group 3"/>
          <p:cNvGrpSpPr/>
          <p:nvPr/>
        </p:nvGrpSpPr>
        <p:grpSpPr>
          <a:xfrm>
            <a:off x="3427412" y="5715000"/>
            <a:ext cx="3884025" cy="819150"/>
            <a:chOff x="3549807" y="5810250"/>
            <a:chExt cx="3884025" cy="819150"/>
          </a:xfrm>
        </p:grpSpPr>
        <p:sp>
          <p:nvSpPr>
            <p:cNvPr id="36" name="TextBox 35"/>
            <p:cNvSpPr txBox="1"/>
            <p:nvPr/>
          </p:nvSpPr>
          <p:spPr>
            <a:xfrm>
              <a:off x="3549807" y="6004382"/>
              <a:ext cx="1401606" cy="430887"/>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en-US" sz="2200"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2328219481"/>
                </p:ext>
              </p:extLst>
            </p:nvPr>
          </p:nvGraphicFramePr>
          <p:xfrm>
            <a:off x="4738257" y="5810250"/>
            <a:ext cx="2695575" cy="819150"/>
          </p:xfrm>
          <a:graphic>
            <a:graphicData uri="http://schemas.openxmlformats.org/presentationml/2006/ole">
              <mc:AlternateContent xmlns:mc="http://schemas.openxmlformats.org/markup-compatibility/2006">
                <mc:Choice xmlns:v="urn:schemas-microsoft-com:vml" Requires="v">
                  <p:oleObj spid="_x0000_s23005" name="Equation" r:id="rId14" imgW="1384200" imgH="419040" progId="Equation.DSMT4">
                    <p:embed/>
                  </p:oleObj>
                </mc:Choice>
                <mc:Fallback>
                  <p:oleObj name="Equation" r:id="rId14" imgW="1384200" imgH="419040" progId="Equation.DSMT4">
                    <p:embed/>
                    <p:pic>
                      <p:nvPicPr>
                        <p:cNvPr id="0" name=""/>
                        <p:cNvPicPr>
                          <a:picLocks noChangeAspect="1" noChangeArrowheads="1"/>
                        </p:cNvPicPr>
                        <p:nvPr/>
                      </p:nvPicPr>
                      <p:blipFill>
                        <a:blip r:embed="rId15"/>
                        <a:srcRect/>
                        <a:stretch>
                          <a:fillRect/>
                        </a:stretch>
                      </p:blipFill>
                      <p:spPr bwMode="auto">
                        <a:xfrm>
                          <a:off x="4738257" y="5810250"/>
                          <a:ext cx="26955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Group 1"/>
          <p:cNvGrpSpPr/>
          <p:nvPr/>
        </p:nvGrpSpPr>
        <p:grpSpPr>
          <a:xfrm>
            <a:off x="1115551" y="5783262"/>
            <a:ext cx="2083261" cy="769938"/>
            <a:chOff x="1115551" y="5783262"/>
            <a:chExt cx="2083261" cy="769938"/>
          </a:xfrm>
        </p:grpSpPr>
        <p:graphicFrame>
          <p:nvGraphicFramePr>
            <p:cNvPr id="27" name="Object 26"/>
            <p:cNvGraphicFramePr>
              <a:graphicFrameLocks noChangeAspect="1"/>
            </p:cNvGraphicFramePr>
            <p:nvPr>
              <p:extLst>
                <p:ext uri="{D42A27DB-BD31-4B8C-83A1-F6EECF244321}">
                  <p14:modId xmlns:p14="http://schemas.microsoft.com/office/powerpoint/2010/main" val="4099603929"/>
                </p:ext>
              </p:extLst>
            </p:nvPr>
          </p:nvGraphicFramePr>
          <p:xfrm>
            <a:off x="1887537" y="5783262"/>
            <a:ext cx="1311275" cy="769938"/>
          </p:xfrm>
          <a:graphic>
            <a:graphicData uri="http://schemas.openxmlformats.org/presentationml/2006/ole">
              <mc:AlternateContent xmlns:mc="http://schemas.openxmlformats.org/markup-compatibility/2006">
                <mc:Choice xmlns:v="urn:schemas-microsoft-com:vml" Requires="v">
                  <p:oleObj spid="_x0000_s23006" name="Equation" r:id="rId16" imgW="672840" imgH="393480" progId="Equation.DSMT4">
                    <p:embed/>
                  </p:oleObj>
                </mc:Choice>
                <mc:Fallback>
                  <p:oleObj name="Equation" r:id="rId16" imgW="672840" imgH="393480" progId="Equation.DSMT4">
                    <p:embed/>
                    <p:pic>
                      <p:nvPicPr>
                        <p:cNvPr id="0" name=""/>
                        <p:cNvPicPr>
                          <a:picLocks noChangeAspect="1" noChangeArrowheads="1"/>
                        </p:cNvPicPr>
                        <p:nvPr/>
                      </p:nvPicPr>
                      <p:blipFill>
                        <a:blip r:embed="rId17"/>
                        <a:srcRect/>
                        <a:stretch>
                          <a:fillRect/>
                        </a:stretch>
                      </p:blipFill>
                      <p:spPr bwMode="auto">
                        <a:xfrm>
                          <a:off x="1887537" y="5783262"/>
                          <a:ext cx="1311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1115551" y="5935662"/>
              <a:ext cx="795487" cy="430887"/>
            </a:xfrm>
            <a:prstGeom prst="rect">
              <a:avLst/>
            </a:prstGeom>
            <a:noFill/>
          </p:spPr>
          <p:txBody>
            <a:bodyPr wrap="square" rtlCol="0">
              <a:spAutoFit/>
            </a:bodyPr>
            <a:lstStyle/>
            <a:p>
              <a:r>
                <a:rPr lang="en-US" sz="2200" b="1" smtClean="0">
                  <a:latin typeface="Arial" pitchFamily="34" charset="0"/>
                  <a:cs typeface="Arial" pitchFamily="34" charset="0"/>
                </a:rPr>
                <a:t>Hay</a:t>
              </a:r>
              <a:endParaRPr lang="en-US" sz="2200" b="1">
                <a:latin typeface="Arial" pitchFamily="34" charset="0"/>
                <a:cs typeface="Arial" pitchFamily="34" charset="0"/>
              </a:endParaRPr>
            </a:p>
          </p:txBody>
        </p:sp>
      </p:grpSp>
      <p:pic>
        <p:nvPicPr>
          <p:cNvPr id="22994" name="Picture 4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770" y="692176"/>
            <a:ext cx="11820525"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343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913"/>
                                        </p:tgtEl>
                                        <p:attrNameLst>
                                          <p:attrName>style.visibility</p:attrName>
                                        </p:attrNameLst>
                                      </p:cBhvr>
                                      <p:to>
                                        <p:strVal val="visible"/>
                                      </p:to>
                                    </p:set>
                                    <p:animEffect transition="in" filter="wipe(left)">
                                      <p:cBhvr>
                                        <p:cTn id="7" dur="500"/>
                                        <p:tgtEl>
                                          <p:spTgt spid="229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711" y="211499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1812" y="2596416"/>
            <a:ext cx="70104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Ta có: CX = 2,4 – 1,6 = 0,8(m</a:t>
            </a:r>
            <a:r>
              <a:rPr lang="vi-VN" b="1" smtClean="0">
                <a:latin typeface="Arial" pitchFamily="34" charset="0"/>
                <a:cs typeface="Arial" pitchFamily="34" charset="0"/>
              </a:rPr>
              <a:t>)</a:t>
            </a:r>
            <a:r>
              <a:rPr lang="en-US" b="1">
                <a:latin typeface="Arial" pitchFamily="34" charset="0"/>
                <a:cs typeface="Arial" pitchFamily="34" charset="0"/>
              </a:rPr>
              <a:t> </a:t>
            </a:r>
            <a:br>
              <a:rPr lang="en-US" b="1">
                <a:latin typeface="Arial" pitchFamily="34" charset="0"/>
                <a:cs typeface="Arial" pitchFamily="34" charset="0"/>
              </a:rPr>
            </a:br>
            <a:r>
              <a:rPr lang="en-US" b="1" smtClean="0">
                <a:latin typeface="Arial" pitchFamily="34" charset="0"/>
                <a:cs typeface="Arial" pitchFamily="34" charset="0"/>
              </a:rPr>
              <a:t>           MN </a:t>
            </a:r>
            <a:r>
              <a:rPr lang="en-US" b="1">
                <a:latin typeface="Arial" pitchFamily="34" charset="0"/>
                <a:cs typeface="Arial" pitchFamily="34" charset="0"/>
              </a:rPr>
              <a:t>= 1 + 19 = 20 (cm</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49695267"/>
              </p:ext>
            </p:extLst>
          </p:nvPr>
        </p:nvGraphicFramePr>
        <p:xfrm>
          <a:off x="1119187" y="4513957"/>
          <a:ext cx="1911350" cy="839787"/>
        </p:xfrm>
        <a:graphic>
          <a:graphicData uri="http://schemas.openxmlformats.org/presentationml/2006/ole">
            <mc:AlternateContent xmlns:mc="http://schemas.openxmlformats.org/markup-compatibility/2006">
              <mc:Choice xmlns:v="urn:schemas-microsoft-com:vml" Requires="v">
                <p:oleObj spid="_x0000_s65665" name="Equation" r:id="rId5" imgW="888840" imgH="393480" progId="Equation.DSMT4">
                  <p:embed/>
                </p:oleObj>
              </mc:Choice>
              <mc:Fallback>
                <p:oleObj name="Equation" r:id="rId5" imgW="888840" imgH="393480" progId="Equation.DSMT4">
                  <p:embed/>
                  <p:pic>
                    <p:nvPicPr>
                      <p:cNvPr id="0" name=""/>
                      <p:cNvPicPr>
                        <a:picLocks noChangeAspect="1" noChangeArrowheads="1"/>
                      </p:cNvPicPr>
                      <p:nvPr/>
                    </p:nvPicPr>
                    <p:blipFill>
                      <a:blip r:embed="rId6"/>
                      <a:srcRect/>
                      <a:stretch>
                        <a:fillRect/>
                      </a:stretch>
                    </p:blipFill>
                    <p:spPr bwMode="auto">
                      <a:xfrm>
                        <a:off x="1119187" y="4513957"/>
                        <a:ext cx="19113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7542212" y="2074863"/>
            <a:ext cx="4267200" cy="3012877"/>
            <a:chOff x="7542212" y="2074863"/>
            <a:chExt cx="4267200" cy="3012877"/>
          </a:xfrm>
        </p:grpSpPr>
        <p:sp>
          <p:nvSpPr>
            <p:cNvPr id="28" name="TextBox 27"/>
            <p:cNvSpPr txBox="1"/>
            <p:nvPr/>
          </p:nvSpPr>
          <p:spPr>
            <a:xfrm>
              <a:off x="9197518" y="4779963"/>
              <a:ext cx="1295386" cy="307777"/>
            </a:xfrm>
            <a:prstGeom prst="rect">
              <a:avLst/>
            </a:prstGeom>
            <a:solidFill>
              <a:schemeClr val="bg1"/>
            </a:solidFill>
          </p:spPr>
          <p:txBody>
            <a:bodyPr wrap="square" rtlCol="0">
              <a:spAutoFit/>
            </a:bodyPr>
            <a:lstStyle/>
            <a:p>
              <a:pPr algn="ctr"/>
              <a:r>
                <a:rPr lang="en-US" sz="1400" b="1" smtClean="0">
                  <a:solidFill>
                    <a:schemeClr val="accent2">
                      <a:lumMod val="75000"/>
                    </a:schemeClr>
                  </a:solidFill>
                  <a:latin typeface="Arial" pitchFamily="34" charset="0"/>
                  <a:cs typeface="Arial" pitchFamily="34" charset="0"/>
                </a:rPr>
                <a:t>Hình 9.51</a:t>
              </a:r>
              <a:endParaRPr lang="vi-VN" sz="1400" b="1">
                <a:solidFill>
                  <a:schemeClr val="accent2">
                    <a:lumMod val="75000"/>
                  </a:schemeClr>
                </a:solidFill>
                <a:latin typeface="Arial" pitchFamily="34" charset="0"/>
                <a:cs typeface="Arial" pitchFamily="34" charset="0"/>
              </a:endParaRPr>
            </a:p>
          </p:txBody>
        </p:sp>
        <p:pic>
          <p:nvPicPr>
            <p:cNvPr id="65538"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42212" y="2074863"/>
              <a:ext cx="42672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2" name="TextBox 21"/>
              <p:cNvSpPr txBox="1"/>
              <p:nvPr/>
            </p:nvSpPr>
            <p:spPr>
              <a:xfrm>
                <a:off x="531812" y="3505200"/>
                <a:ext cx="7010400" cy="875176"/>
              </a:xfrm>
              <a:prstGeom prst="rect">
                <a:avLst/>
              </a:prstGeom>
              <a:noFill/>
            </p:spPr>
            <p:txBody>
              <a:bodyPr wrap="square" rtlCol="0">
                <a:spAutoFit/>
              </a:bodyPr>
              <a:lstStyle/>
              <a:p>
                <a:pPr algn="just"/>
                <a:r>
                  <a:rPr lang="vi-VN" b="1" smtClean="0">
                    <a:latin typeface="Arial" pitchFamily="34" charset="0"/>
                    <a:cs typeface="Arial" pitchFamily="34" charset="0"/>
                  </a:rPr>
                  <a:t>Xét </a:t>
                </a:r>
                <a:r>
                  <a:rPr lang="en-US" b="1" smtClean="0">
                    <a:latin typeface="Arial" pitchFamily="34" charset="0"/>
                    <a:cs typeface="Arial" pitchFamily="34" charset="0"/>
                  </a:rPr>
                  <a:t>2 </a:t>
                </a:r>
                <a:r>
                  <a:rPr lang="vi-VN" b="1" smtClean="0">
                    <a:latin typeface="Arial" pitchFamily="34" charset="0"/>
                    <a:cs typeface="Arial" pitchFamily="34" charset="0"/>
                  </a:rPr>
                  <a:t>tam giác</a:t>
                </a:r>
                <a:r>
                  <a:rPr lang="en-US" b="1" smtClean="0">
                    <a:latin typeface="Arial" pitchFamily="34" charset="0"/>
                    <a:cs typeface="Arial" pitchFamily="34" charset="0"/>
                  </a:rPr>
                  <a:t> vuông</a:t>
                </a:r>
                <a:r>
                  <a:rPr lang="vi-VN" b="1" smtClean="0">
                    <a:latin typeface="Arial" pitchFamily="34" charset="0"/>
                    <a:cs typeface="Arial" pitchFamily="34" charset="0"/>
                  </a:rPr>
                  <a:t> MXC và MYA có: góc </a:t>
                </a:r>
                <a:r>
                  <a:rPr lang="vi-VN" b="1">
                    <a:latin typeface="Arial" pitchFamily="34" charset="0"/>
                    <a:cs typeface="Arial" pitchFamily="34" charset="0"/>
                  </a:rPr>
                  <a:t>M </a:t>
                </a:r>
                <a:r>
                  <a:rPr lang="vi-VN" b="1" smtClean="0">
                    <a:latin typeface="Arial" pitchFamily="34" charset="0"/>
                    <a:cs typeface="Arial" pitchFamily="34" charset="0"/>
                  </a:rPr>
                  <a:t>chung</a:t>
                </a:r>
                <a:r>
                  <a:rPr lang="en-US" b="1">
                    <a:latin typeface="Arial" pitchFamily="34" charset="0"/>
                    <a:cs typeface="Arial" pitchFamily="34" charset="0"/>
                  </a:rPr>
                  <a:t> </a:t>
                </a:r>
                <a:r>
                  <a:rPr lang="en-US" b="1" smtClean="0">
                    <a:latin typeface="Arial" pitchFamily="34" charset="0"/>
                    <a:cs typeface="Arial" pitchFamily="34" charset="0"/>
                  </a:rPr>
                  <a:t>và </a:t>
                </a:r>
                <a14:m>
                  <m:oMath xmlns:m="http://schemas.openxmlformats.org/officeDocument/2006/math">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𝑴𝑿𝑪</m:t>
                        </m:r>
                      </m:e>
                    </m:acc>
                    <m:r>
                      <a:rPr lang="en-US" b="1" i="1" smtClean="0">
                        <a:latin typeface="Cambria Math"/>
                        <a:cs typeface="Arial" pitchFamily="34" charset="0"/>
                      </a:rPr>
                      <m:t>=</m:t>
                    </m:r>
                    <m:acc>
                      <m:accPr>
                        <m:chr m:val="̂"/>
                        <m:ctrlPr>
                          <a:rPr lang="en-US" b="1" i="1" smtClean="0">
                            <a:latin typeface="Cambria Math" panose="02040503050406030204" pitchFamily="18" charset="0"/>
                            <a:cs typeface="Arial" pitchFamily="34" charset="0"/>
                          </a:rPr>
                        </m:ctrlPr>
                      </m:accPr>
                      <m:e>
                        <m:r>
                          <a:rPr lang="en-US" b="1" i="1" smtClean="0">
                            <a:latin typeface="Cambria Math"/>
                            <a:cs typeface="Arial" pitchFamily="34" charset="0"/>
                          </a:rPr>
                          <m:t>𝑴𝒀𝑨</m:t>
                        </m:r>
                      </m:e>
                    </m:acc>
                  </m:oMath>
                </a14:m>
                <a:r>
                  <a:rPr lang="en-US" b="1" smtClean="0">
                    <a:latin typeface="Arial" pitchFamily="34" charset="0"/>
                    <a:cs typeface="Arial" pitchFamily="34" charset="0"/>
                  </a:rPr>
                  <a:t> nên chúng đồng dạng</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1812" y="3505200"/>
                <a:ext cx="7010400" cy="875176"/>
              </a:xfrm>
              <a:prstGeom prst="rect">
                <a:avLst/>
              </a:prstGeom>
              <a:blipFill rotWithShape="1">
                <a:blip r:embed="rId11"/>
                <a:stretch>
                  <a:fillRect l="-1304" t="-4861" r="-1391" b="-11806"/>
                </a:stretch>
              </a:blipFill>
            </p:spPr>
            <p:txBody>
              <a:bodyPr/>
              <a:lstStyle/>
              <a:p>
                <a:r>
                  <a:rPr lang="en-US">
                    <a:noFill/>
                  </a:rPr>
                  <a:t> </a:t>
                </a:r>
              </a:p>
            </p:txBody>
          </p:sp>
        </mc:Fallback>
      </mc:AlternateContent>
      <p:grpSp>
        <p:nvGrpSpPr>
          <p:cNvPr id="3" name="Group 2"/>
          <p:cNvGrpSpPr/>
          <p:nvPr/>
        </p:nvGrpSpPr>
        <p:grpSpPr>
          <a:xfrm>
            <a:off x="3275012" y="4448175"/>
            <a:ext cx="2051050" cy="839787"/>
            <a:chOff x="3419474" y="4513956"/>
            <a:chExt cx="2051050" cy="839787"/>
          </a:xfrm>
        </p:grpSpPr>
        <p:graphicFrame>
          <p:nvGraphicFramePr>
            <p:cNvPr id="23" name="Object 22"/>
            <p:cNvGraphicFramePr>
              <a:graphicFrameLocks noChangeAspect="1"/>
            </p:cNvGraphicFramePr>
            <p:nvPr>
              <p:extLst>
                <p:ext uri="{D42A27DB-BD31-4B8C-83A1-F6EECF244321}">
                  <p14:modId xmlns:p14="http://schemas.microsoft.com/office/powerpoint/2010/main" val="3532231866"/>
                </p:ext>
              </p:extLst>
            </p:nvPr>
          </p:nvGraphicFramePr>
          <p:xfrm>
            <a:off x="4186236" y="4513956"/>
            <a:ext cx="1284288" cy="839787"/>
          </p:xfrm>
          <a:graphic>
            <a:graphicData uri="http://schemas.openxmlformats.org/presentationml/2006/ole">
              <mc:AlternateContent xmlns:mc="http://schemas.openxmlformats.org/markup-compatibility/2006">
                <mc:Choice xmlns:v="urn:schemas-microsoft-com:vml" Requires="v">
                  <p:oleObj spid="_x0000_s65666" name="Equation" r:id="rId12" imgW="596880" imgH="393480" progId="Equation.DSMT4">
                    <p:embed/>
                  </p:oleObj>
                </mc:Choice>
                <mc:Fallback>
                  <p:oleObj name="Equation" r:id="rId12" imgW="596880" imgH="393480" progId="Equation.DSMT4">
                    <p:embed/>
                    <p:pic>
                      <p:nvPicPr>
                        <p:cNvPr id="0" name=""/>
                        <p:cNvPicPr>
                          <a:picLocks noChangeAspect="1" noChangeArrowheads="1"/>
                        </p:cNvPicPr>
                        <p:nvPr/>
                      </p:nvPicPr>
                      <p:blipFill>
                        <a:blip r:embed="rId13"/>
                        <a:srcRect/>
                        <a:stretch>
                          <a:fillRect/>
                        </a:stretch>
                      </p:blipFill>
                      <p:spPr bwMode="auto">
                        <a:xfrm>
                          <a:off x="4186236" y="4513956"/>
                          <a:ext cx="128428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3419474" y="4703018"/>
              <a:ext cx="846138" cy="461665"/>
            </a:xfrm>
            <a:prstGeom prst="rect">
              <a:avLst/>
            </a:prstGeom>
            <a:noFill/>
          </p:spPr>
          <p:txBody>
            <a:bodyPr wrap="square" rtlCol="0">
              <a:spAutoFit/>
            </a:bodyPr>
            <a:lstStyle/>
            <a:p>
              <a:pPr algn="just"/>
              <a:r>
                <a:rPr lang="en-US" b="1" smtClean="0">
                  <a:latin typeface="Arial" pitchFamily="34" charset="0"/>
                  <a:cs typeface="Arial" pitchFamily="34" charset="0"/>
                </a:rPr>
                <a:t>Hay</a:t>
              </a:r>
              <a:endParaRPr lang="vi-VN" b="1">
                <a:latin typeface="Arial" pitchFamily="34" charset="0"/>
                <a:cs typeface="Arial" pitchFamily="34" charset="0"/>
              </a:endParaRPr>
            </a:p>
          </p:txBody>
        </p:sp>
      </p:grpSp>
      <p:sp>
        <p:nvSpPr>
          <p:cNvPr id="25" name="TextBox 24"/>
          <p:cNvSpPr txBox="1"/>
          <p:nvPr/>
        </p:nvSpPr>
        <p:spPr>
          <a:xfrm>
            <a:off x="1141412" y="5486400"/>
            <a:ext cx="1531939" cy="461665"/>
          </a:xfrm>
          <a:prstGeom prst="rect">
            <a:avLst/>
          </a:prstGeom>
          <a:noFill/>
        </p:spPr>
        <p:txBody>
          <a:bodyPr wrap="square" rtlCol="0">
            <a:spAutoFit/>
          </a:bodyPr>
          <a:lstStyle/>
          <a:p>
            <a:pPr algn="just"/>
            <a:r>
              <a:rPr lang="en-US" b="1" smtClean="0">
                <a:latin typeface="Arial" pitchFamily="34" charset="0"/>
                <a:cs typeface="Arial" pitchFamily="34" charset="0"/>
              </a:rPr>
              <a:t>Suy ra :</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588256411"/>
              </p:ext>
            </p:extLst>
          </p:nvPr>
        </p:nvGraphicFramePr>
        <p:xfrm>
          <a:off x="2561627" y="5521583"/>
          <a:ext cx="3125788" cy="476726"/>
        </p:xfrm>
        <a:graphic>
          <a:graphicData uri="http://schemas.openxmlformats.org/presentationml/2006/ole">
            <mc:AlternateContent xmlns:mc="http://schemas.openxmlformats.org/markup-compatibility/2006">
              <mc:Choice xmlns:v="urn:schemas-microsoft-com:vml" Requires="v">
                <p:oleObj spid="_x0000_s65667" name="Equation" r:id="rId14" imgW="1320480" imgH="203040" progId="Equation.DSMT4">
                  <p:embed/>
                </p:oleObj>
              </mc:Choice>
              <mc:Fallback>
                <p:oleObj name="Equation" r:id="rId14" imgW="1320480" imgH="203040" progId="Equation.DSMT4">
                  <p:embed/>
                  <p:pic>
                    <p:nvPicPr>
                      <p:cNvPr id="0" name=""/>
                      <p:cNvPicPr>
                        <a:picLocks noChangeAspect="1" noChangeArrowheads="1"/>
                      </p:cNvPicPr>
                      <p:nvPr/>
                    </p:nvPicPr>
                    <p:blipFill>
                      <a:blip r:embed="rId15"/>
                      <a:srcRect/>
                      <a:stretch>
                        <a:fillRect/>
                      </a:stretch>
                    </p:blipFill>
                    <p:spPr bwMode="auto">
                      <a:xfrm>
                        <a:off x="2561627" y="5521583"/>
                        <a:ext cx="3125788" cy="4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141412" y="6096000"/>
            <a:ext cx="1531939" cy="461665"/>
          </a:xfrm>
          <a:prstGeom prst="rect">
            <a:avLst/>
          </a:prstGeom>
          <a:noFill/>
        </p:spPr>
        <p:txBody>
          <a:bodyPr wrap="square" rtlCol="0">
            <a:spAutoFit/>
          </a:bodyPr>
          <a:lstStyle/>
          <a:p>
            <a:pPr algn="just"/>
            <a:r>
              <a:rPr lang="en-US" b="1" smtClean="0">
                <a:latin typeface="Arial" pitchFamily="34" charset="0"/>
                <a:cs typeface="Arial" pitchFamily="34" charset="0"/>
              </a:rPr>
              <a:t>Suy ra :</a:t>
            </a:r>
            <a:endParaRPr lang="vi-VN"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088309710"/>
              </p:ext>
            </p:extLst>
          </p:nvPr>
        </p:nvGraphicFramePr>
        <p:xfrm>
          <a:off x="2396332" y="6102906"/>
          <a:ext cx="5230019" cy="476727"/>
        </p:xfrm>
        <a:graphic>
          <a:graphicData uri="http://schemas.openxmlformats.org/presentationml/2006/ole">
            <mc:AlternateContent xmlns:mc="http://schemas.openxmlformats.org/markup-compatibility/2006">
              <mc:Choice xmlns:v="urn:schemas-microsoft-com:vml" Requires="v">
                <p:oleObj spid="_x0000_s65668" name="Equation" r:id="rId16" imgW="2209680" imgH="203040" progId="Equation.DSMT4">
                  <p:embed/>
                </p:oleObj>
              </mc:Choice>
              <mc:Fallback>
                <p:oleObj name="Equation" r:id="rId16" imgW="2209680" imgH="203040" progId="Equation.DSMT4">
                  <p:embed/>
                  <p:pic>
                    <p:nvPicPr>
                      <p:cNvPr id="0" name=""/>
                      <p:cNvPicPr>
                        <a:picLocks noChangeAspect="1" noChangeArrowheads="1"/>
                      </p:cNvPicPr>
                      <p:nvPr/>
                    </p:nvPicPr>
                    <p:blipFill>
                      <a:blip r:embed="rId17"/>
                      <a:srcRect/>
                      <a:stretch>
                        <a:fillRect/>
                      </a:stretch>
                    </p:blipFill>
                    <p:spPr bwMode="auto">
                      <a:xfrm>
                        <a:off x="2396332" y="6102906"/>
                        <a:ext cx="5230019" cy="47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652" name="Picture 1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449" y="78234"/>
            <a:ext cx="119427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036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4" y="152400"/>
            <a:ext cx="9906465"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TR</a:t>
            </a:r>
            <a:r>
              <a:rPr lang="vi-VN" sz="2200" b="1" smtClean="0">
                <a:solidFill>
                  <a:schemeClr val="bg1"/>
                </a:solidFill>
                <a:latin typeface="Arial" pitchFamily="34" charset="0"/>
                <a:cs typeface="Arial" pitchFamily="34" charset="0"/>
              </a:rPr>
              <a:t>ƯỜNG HỢP</a:t>
            </a:r>
            <a:r>
              <a:rPr lang="en-US" sz="2200" b="1" smtClean="0">
                <a:solidFill>
                  <a:schemeClr val="bg1"/>
                </a:solidFill>
                <a:latin typeface="Arial" pitchFamily="34" charset="0"/>
                <a:cs typeface="Arial" pitchFamily="34" charset="0"/>
              </a:rPr>
              <a:t> ĐỒNG DẠNG ĐẶC BIỆT CỦA HAI TAM GIÁC VUÔNG</a:t>
            </a:r>
            <a:endParaRPr lang="vi-VN" sz="2200" b="1">
              <a:solidFill>
                <a:schemeClr val="bg1"/>
              </a:solidFill>
              <a:latin typeface="Arial" pitchFamily="34" charset="0"/>
              <a:cs typeface="Arial" pitchFamily="34" charset="0"/>
            </a:endParaRPr>
          </a:p>
        </p:txBody>
      </p:sp>
      <p:grpSp>
        <p:nvGrpSpPr>
          <p:cNvPr id="4" name="Group 3"/>
          <p:cNvGrpSpPr/>
          <p:nvPr/>
        </p:nvGrpSpPr>
        <p:grpSpPr>
          <a:xfrm>
            <a:off x="428166" y="686489"/>
            <a:ext cx="11400298" cy="3123511"/>
            <a:chOff x="428166" y="686489"/>
            <a:chExt cx="11400298" cy="3123511"/>
          </a:xfrm>
        </p:grpSpPr>
        <p:sp>
          <p:nvSpPr>
            <p:cNvPr id="13" name="Rounded Rectangle 12"/>
            <p:cNvSpPr/>
            <p:nvPr/>
          </p:nvSpPr>
          <p:spPr>
            <a:xfrm>
              <a:off x="428166" y="686489"/>
              <a:ext cx="11400298" cy="3123511"/>
            </a:xfrm>
            <a:prstGeom prst="roundRect">
              <a:avLst>
                <a:gd name="adj" fmla="val 3662"/>
              </a:avLst>
            </a:prstGeom>
            <a:solidFill>
              <a:srgbClr val="ECEAD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4" name="TextBox 13"/>
            <p:cNvSpPr txBox="1"/>
            <p:nvPr/>
          </p:nvSpPr>
          <p:spPr>
            <a:xfrm>
              <a:off x="1692418" y="767709"/>
              <a:ext cx="10136044" cy="1015663"/>
            </a:xfrm>
            <a:prstGeom prst="rect">
              <a:avLst/>
            </a:prstGeom>
            <a:noFill/>
          </p:spPr>
          <p:txBody>
            <a:bodyPr wrap="square" rtlCol="0">
              <a:spAutoFit/>
            </a:bodyPr>
            <a:lstStyle/>
            <a:p>
              <a:r>
                <a:rPr lang="vi-VN" sz="2000" b="1">
                  <a:latin typeface="Arial" pitchFamily="34" charset="0"/>
                  <a:cs typeface="Arial" pitchFamily="34" charset="0"/>
                </a:rPr>
                <a:t>Các tam giác vuông AHB và A'H'B' mô tả hai con dốc có chiều dài lần lượt là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AB</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15m</a:t>
              </a:r>
              <a:r>
                <a:rPr lang="vi-VN" sz="2000" b="1">
                  <a:latin typeface="Arial" pitchFamily="34" charset="0"/>
                  <a:cs typeface="Arial" pitchFamily="34" charset="0"/>
                </a:rPr>
                <a:t>, A′B</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7,5m </a:t>
              </a:r>
              <a:r>
                <a:rPr lang="vi-VN" sz="2000" b="1">
                  <a:latin typeface="Arial" pitchFamily="34" charset="0"/>
                  <a:cs typeface="Arial" pitchFamily="34" charset="0"/>
                </a:rPr>
                <a:t>và độ cao lần lượt là </a:t>
              </a:r>
              <a:r>
                <a:rPr lang="vi-VN" sz="2000" b="1" smtClean="0">
                  <a:latin typeface="Arial" pitchFamily="34" charset="0"/>
                  <a:cs typeface="Arial" pitchFamily="34" charset="0"/>
                </a:rPr>
                <a:t>BH</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5m</a:t>
              </a:r>
              <a:r>
                <a:rPr lang="vi-VN" sz="2000" b="1">
                  <a:latin typeface="Arial" pitchFamily="34" charset="0"/>
                  <a:cs typeface="Arial" pitchFamily="34" charset="0"/>
                </a:rPr>
                <a:t>, B′H</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smtClean="0">
                  <a:latin typeface="Arial" pitchFamily="34" charset="0"/>
                  <a:cs typeface="Arial" pitchFamily="34" charset="0"/>
                </a:rPr>
                <a:t>2,5m</a:t>
              </a:r>
              <a:r>
                <a:rPr lang="vi-VN" sz="2000" b="1">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Độ </a:t>
              </a:r>
              <a:r>
                <a:rPr lang="vi-VN" sz="2000" b="1">
                  <a:latin typeface="Arial" pitchFamily="34" charset="0"/>
                  <a:cs typeface="Arial" pitchFamily="34" charset="0"/>
                </a:rPr>
                <a:t>dốc của hai con dốc lần lượt được tính bởi số đo các góc HAB và H'A'B</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78583" y="1752600"/>
                  <a:ext cx="10913353" cy="1972078"/>
                </a:xfrm>
                <a:prstGeom prst="rect">
                  <a:avLst/>
                </a:prstGeom>
                <a:noFill/>
              </p:spPr>
              <p:txBody>
                <a:bodyPr wrap="square" rtlCol="0">
                  <a:spAutoFit/>
                </a:bodyPr>
                <a:lstStyle/>
                <a:p>
                  <a:pPr marL="342900" indent="-342900">
                    <a:buFontTx/>
                    <a:buChar char="-"/>
                  </a:pPr>
                  <a:r>
                    <a:rPr lang="en-US" sz="2000" b="1" smtClean="0">
                      <a:latin typeface="Arial" pitchFamily="34" charset="0"/>
                      <a:cs typeface="Arial" pitchFamily="34" charset="0"/>
                    </a:rPr>
                    <a:t>Nhận xét về 2 đại lượng : </a:t>
                  </a:r>
                  <a14:m>
                    <m:oMath xmlns:m="http://schemas.openxmlformats.org/officeDocument/2006/math">
                      <m:f>
                        <m:fPr>
                          <m:ctrlPr>
                            <a:rPr lang="en-US" sz="2000" b="1" i="1" smtClean="0">
                              <a:latin typeface="Cambria Math" panose="02040503050406030204" pitchFamily="18" charset="0"/>
                              <a:cs typeface="Arial" pitchFamily="34" charset="0"/>
                            </a:rPr>
                          </m:ctrlPr>
                        </m:fPr>
                        <m:num>
                          <m:sSup>
                            <m:sSupPr>
                              <m:ctrlPr>
                                <a:rPr lang="en-US" sz="2000" b="1" i="1" smtClean="0">
                                  <a:latin typeface="Cambria Math" panose="02040503050406030204" pitchFamily="18" charset="0"/>
                                  <a:cs typeface="Arial" pitchFamily="34" charset="0"/>
                                </a:rPr>
                              </m:ctrlPr>
                            </m:sSupPr>
                            <m:e>
                              <m:r>
                                <a:rPr lang="en-US" sz="2000" b="1" i="1" smtClean="0">
                                  <a:latin typeface="Cambria Math"/>
                                  <a:cs typeface="Arial" pitchFamily="34" charset="0"/>
                                </a:rPr>
                                <m:t>𝑨</m:t>
                              </m:r>
                            </m:e>
                            <m:sup>
                              <m:r>
                                <a:rPr lang="en-US" sz="2000" b="1" i="1" smtClean="0">
                                  <a:latin typeface="Cambria Math"/>
                                  <a:cs typeface="Arial" pitchFamily="34" charset="0"/>
                                </a:rPr>
                                <m:t>′</m:t>
                              </m:r>
                            </m:sup>
                          </m:sSup>
                          <m:r>
                            <a:rPr lang="en-US" sz="2000" b="1" i="1" smtClean="0">
                              <a:latin typeface="Cambria Math"/>
                              <a:cs typeface="Arial" pitchFamily="34" charset="0"/>
                            </a:rPr>
                            <m:t>𝑩</m:t>
                          </m:r>
                          <m:r>
                            <a:rPr lang="en-US" sz="2000" b="1" i="1" smtClean="0">
                              <a:latin typeface="Cambria Math"/>
                              <a:cs typeface="Arial" pitchFamily="34" charset="0"/>
                            </a:rPr>
                            <m:t>′</m:t>
                          </m:r>
                        </m:num>
                        <m:den>
                          <m:r>
                            <a:rPr lang="en-US" sz="2000" b="1" i="1" smtClean="0">
                              <a:latin typeface="Cambria Math"/>
                              <a:cs typeface="Arial" pitchFamily="34" charset="0"/>
                            </a:rPr>
                            <m:t>𝑨𝑩</m:t>
                          </m:r>
                        </m:den>
                      </m:f>
                    </m:oMath>
                  </a14:m>
                  <a:r>
                    <a:rPr lang="en-US" sz="2000" b="1" smtClean="0">
                      <a:latin typeface="Arial" pitchFamily="34" charset="0"/>
                      <a:cs typeface="Arial" pitchFamily="34" charset="0"/>
                    </a:rPr>
                    <a:t> và </a:t>
                  </a:r>
                  <a14:m>
                    <m:oMath xmlns:m="http://schemas.openxmlformats.org/officeDocument/2006/math">
                      <m:f>
                        <m:fPr>
                          <m:ctrlPr>
                            <a:rPr lang="en-US" sz="2000" b="1" i="1" smtClean="0">
                              <a:latin typeface="Cambria Math" panose="02040503050406030204" pitchFamily="18" charset="0"/>
                              <a:cs typeface="Arial" pitchFamily="34" charset="0"/>
                            </a:rPr>
                          </m:ctrlPr>
                        </m:fPr>
                        <m:num>
                          <m:sSup>
                            <m:sSupPr>
                              <m:ctrlPr>
                                <a:rPr lang="en-US" sz="2000" b="1" i="1" smtClean="0">
                                  <a:latin typeface="Cambria Math" panose="02040503050406030204" pitchFamily="18" charset="0"/>
                                  <a:cs typeface="Arial" pitchFamily="34" charset="0"/>
                                </a:rPr>
                              </m:ctrlPr>
                            </m:sSupPr>
                            <m:e>
                              <m:r>
                                <a:rPr lang="en-US" sz="2000" b="1" i="1" smtClean="0">
                                  <a:latin typeface="Cambria Math"/>
                                  <a:cs typeface="Arial" pitchFamily="34" charset="0"/>
                                </a:rPr>
                                <m:t>𝑩</m:t>
                              </m:r>
                            </m:e>
                            <m:sup>
                              <m:r>
                                <a:rPr lang="en-US" sz="2000" b="1" i="1" smtClean="0">
                                  <a:latin typeface="Cambria Math"/>
                                  <a:cs typeface="Arial" pitchFamily="34" charset="0"/>
                                </a:rPr>
                                <m:t>′</m:t>
                              </m:r>
                            </m:sup>
                          </m:sSup>
                          <m:r>
                            <a:rPr lang="en-US" sz="2000" b="1" i="1" smtClean="0">
                              <a:latin typeface="Cambria Math"/>
                              <a:cs typeface="Arial" pitchFamily="34" charset="0"/>
                            </a:rPr>
                            <m:t>𝑯</m:t>
                          </m:r>
                          <m:r>
                            <a:rPr lang="en-US" sz="2000" b="1" i="1" smtClean="0">
                              <a:latin typeface="Cambria Math"/>
                              <a:cs typeface="Arial" pitchFamily="34" charset="0"/>
                            </a:rPr>
                            <m:t>′</m:t>
                          </m:r>
                        </m:num>
                        <m:den>
                          <m:r>
                            <a:rPr lang="en-US" sz="2000" b="1" i="1" smtClean="0">
                              <a:latin typeface="Cambria Math"/>
                              <a:cs typeface="Arial" pitchFamily="34" charset="0"/>
                            </a:rPr>
                            <m:t>𝑩𝑯</m:t>
                          </m:r>
                        </m:den>
                      </m:f>
                    </m:oMath>
                  </a14:m>
                  <a:endParaRPr lang="en-US" sz="2000" b="1" smtClean="0">
                    <a:latin typeface="Arial" pitchFamily="34" charset="0"/>
                    <a:cs typeface="Arial" pitchFamily="34" charset="0"/>
                  </a:endParaRPr>
                </a:p>
                <a:p>
                  <a:pPr marL="342900" indent="-342900">
                    <a:buFontTx/>
                    <a:buChar char="-"/>
                  </a:pPr>
                  <a:r>
                    <a:rPr lang="en-US" sz="2000" b="1" smtClean="0">
                      <a:latin typeface="Arial" pitchFamily="34" charset="0"/>
                      <a:cs typeface="Arial" pitchFamily="34" charset="0"/>
                    </a:rPr>
                    <a:t>Dùng định lí Pythagore để tính AH và A’H’</a:t>
                  </a:r>
                </a:p>
                <a:p>
                  <a:pPr marL="342900" indent="-342900">
                    <a:buFontTx/>
                    <a:buChar char="-"/>
                  </a:pPr>
                  <a:r>
                    <a:rPr lang="en-US" sz="2000" b="1" smtClean="0">
                      <a:latin typeface="Arial" pitchFamily="34" charset="0"/>
                      <a:cs typeface="Arial" pitchFamily="34" charset="0"/>
                    </a:rPr>
                    <a:t>So sánh các đại lượng </a:t>
                  </a:r>
                  <a14:m>
                    <m:oMath xmlns:m="http://schemas.openxmlformats.org/officeDocument/2006/math">
                      <m:f>
                        <m:fPr>
                          <m:ctrlPr>
                            <a:rPr lang="en-US" sz="2000" b="1" i="1">
                              <a:latin typeface="Cambria Math" panose="02040503050406030204" pitchFamily="18" charset="0"/>
                              <a:cs typeface="Arial" pitchFamily="34" charset="0"/>
                            </a:rPr>
                          </m:ctrlPr>
                        </m:fPr>
                        <m:num>
                          <m:sSup>
                            <m:sSupPr>
                              <m:ctrlPr>
                                <a:rPr lang="en-US" sz="2000" b="1" i="1">
                                  <a:latin typeface="Cambria Math" panose="02040503050406030204" pitchFamily="18" charset="0"/>
                                  <a:cs typeface="Arial" pitchFamily="34" charset="0"/>
                                </a:rPr>
                              </m:ctrlPr>
                            </m:sSupPr>
                            <m:e>
                              <m:r>
                                <a:rPr lang="en-US" sz="2000" b="1" i="1">
                                  <a:latin typeface="Cambria Math"/>
                                  <a:cs typeface="Arial" pitchFamily="34" charset="0"/>
                                </a:rPr>
                                <m:t>𝑨</m:t>
                              </m:r>
                            </m:e>
                            <m:sup>
                              <m:r>
                                <a:rPr lang="en-US" sz="2000" b="1" i="1">
                                  <a:latin typeface="Cambria Math"/>
                                  <a:cs typeface="Arial" pitchFamily="34" charset="0"/>
                                </a:rPr>
                                <m:t>′</m:t>
                              </m:r>
                            </m:sup>
                          </m:sSup>
                          <m:r>
                            <a:rPr lang="en-US" sz="2000" b="1" i="1" smtClean="0">
                              <a:latin typeface="Cambria Math"/>
                              <a:cs typeface="Arial" pitchFamily="34" charset="0"/>
                            </a:rPr>
                            <m:t>𝑯</m:t>
                          </m:r>
                          <m:r>
                            <a:rPr lang="en-US" sz="2000" b="1" i="1">
                              <a:latin typeface="Cambria Math"/>
                              <a:cs typeface="Arial" pitchFamily="34" charset="0"/>
                            </a:rPr>
                            <m:t>′</m:t>
                          </m:r>
                        </m:num>
                        <m:den>
                          <m:r>
                            <a:rPr lang="en-US" sz="2000" b="1" i="1">
                              <a:latin typeface="Cambria Math"/>
                              <a:cs typeface="Arial" pitchFamily="34" charset="0"/>
                            </a:rPr>
                            <m:t>𝑨</m:t>
                          </m:r>
                          <m:r>
                            <a:rPr lang="en-US" sz="2000" b="1" i="1" smtClean="0">
                              <a:latin typeface="Cambria Math"/>
                              <a:cs typeface="Arial" pitchFamily="34" charset="0"/>
                            </a:rPr>
                            <m:t>𝑯</m:t>
                          </m:r>
                        </m:den>
                      </m:f>
                    </m:oMath>
                  </a14:m>
                  <a:r>
                    <a:rPr lang="en-US" sz="2000" b="1" smtClean="0">
                      <a:latin typeface="Arial" pitchFamily="34" charset="0"/>
                      <a:cs typeface="Arial" pitchFamily="34" charset="0"/>
                    </a:rPr>
                    <a:t> và </a:t>
                  </a:r>
                  <a14:m>
                    <m:oMath xmlns:m="http://schemas.openxmlformats.org/officeDocument/2006/math">
                      <m:f>
                        <m:fPr>
                          <m:ctrlPr>
                            <a:rPr lang="en-US" sz="2000" b="1" i="1">
                              <a:latin typeface="Cambria Math" panose="02040503050406030204" pitchFamily="18" charset="0"/>
                              <a:cs typeface="Arial" pitchFamily="34" charset="0"/>
                            </a:rPr>
                          </m:ctrlPr>
                        </m:fPr>
                        <m:num>
                          <m:sSup>
                            <m:sSupPr>
                              <m:ctrlPr>
                                <a:rPr lang="en-US" sz="2000" b="1" i="1">
                                  <a:latin typeface="Cambria Math" panose="02040503050406030204" pitchFamily="18" charset="0"/>
                                  <a:cs typeface="Arial" pitchFamily="34" charset="0"/>
                                </a:rPr>
                              </m:ctrlPr>
                            </m:sSupPr>
                            <m:e>
                              <m:r>
                                <a:rPr lang="en-US" sz="2000" b="1" i="1" smtClean="0">
                                  <a:latin typeface="Cambria Math"/>
                                  <a:cs typeface="Arial" pitchFamily="34" charset="0"/>
                                </a:rPr>
                                <m:t>𝑩</m:t>
                              </m:r>
                            </m:e>
                            <m:sup>
                              <m:r>
                                <a:rPr lang="en-US" sz="2000" b="1" i="1">
                                  <a:latin typeface="Cambria Math"/>
                                  <a:cs typeface="Arial" pitchFamily="34" charset="0"/>
                                </a:rPr>
                                <m:t>′</m:t>
                              </m:r>
                            </m:sup>
                          </m:sSup>
                          <m:r>
                            <a:rPr lang="en-US" sz="2000" b="1" i="1" smtClean="0">
                              <a:latin typeface="Cambria Math"/>
                              <a:cs typeface="Arial" pitchFamily="34" charset="0"/>
                            </a:rPr>
                            <m:t>𝑯</m:t>
                          </m:r>
                          <m:r>
                            <a:rPr lang="en-US" sz="2000" b="1" i="1">
                              <a:latin typeface="Cambria Math"/>
                              <a:cs typeface="Arial" pitchFamily="34" charset="0"/>
                            </a:rPr>
                            <m:t>′</m:t>
                          </m:r>
                        </m:num>
                        <m:den>
                          <m:r>
                            <a:rPr lang="en-US" sz="2000" b="1" i="1" smtClean="0">
                              <a:latin typeface="Cambria Math"/>
                              <a:cs typeface="Arial" pitchFamily="34" charset="0"/>
                            </a:rPr>
                            <m:t>𝑩𝑯</m:t>
                          </m:r>
                        </m:den>
                      </m:f>
                    </m:oMath>
                  </a14:m>
                  <a:r>
                    <a:rPr lang="en-US" sz="2000" b="1" smtClean="0">
                      <a:latin typeface="Arial" pitchFamily="34" charset="0"/>
                      <a:cs typeface="Arial" pitchFamily="34" charset="0"/>
                    </a:rPr>
                    <a:t> </a:t>
                  </a:r>
                </a:p>
                <a:p>
                  <a:pPr marL="342900" indent="-342900">
                    <a:buFontTx/>
                    <a:buChar char="-"/>
                  </a:pPr>
                  <a:r>
                    <a:rPr lang="en-US" sz="2000" b="1" smtClean="0">
                      <a:latin typeface="Arial" pitchFamily="34" charset="0"/>
                      <a:cs typeface="Arial" pitchFamily="34" charset="0"/>
                    </a:rPr>
                    <a:t>Hai tam giác vuông A’H’B’ và AHB có đồng dạng không? Từ đó rút ra kết luận gì về độ dốc của 2 con dốc ? </a:t>
                  </a:r>
                  <a:endParaRPr lang="vi-VN" sz="20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78583" y="1752600"/>
                  <a:ext cx="10913353" cy="1972078"/>
                </a:xfrm>
                <a:prstGeom prst="rect">
                  <a:avLst/>
                </a:prstGeom>
                <a:blipFill rotWithShape="1">
                  <a:blip r:embed="rId3"/>
                  <a:stretch>
                    <a:fillRect l="-503" r="-1117" b="-4644"/>
                  </a:stretch>
                </a:blipFill>
              </p:spPr>
              <p:txBody>
                <a:bodyPr/>
                <a:lstStyle/>
                <a:p>
                  <a:r>
                    <a:rPr lang="en-US">
                      <a:noFill/>
                    </a:rPr>
                    <a:t> </a:t>
                  </a:r>
                </a:p>
              </p:txBody>
            </p:sp>
          </mc:Fallback>
        </mc:AlternateContent>
        <p:pic>
          <p:nvPicPr>
            <p:cNvPr id="665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523" r="12917" b="31596"/>
            <a:stretch/>
          </p:blipFill>
          <p:spPr bwMode="auto">
            <a:xfrm>
              <a:off x="495299" y="710560"/>
              <a:ext cx="1197119" cy="44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98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021" y="3886200"/>
            <a:ext cx="80962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088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874"/>
                                        </p:tgtEl>
                                        <p:attrNameLst>
                                          <p:attrName>style.visibility</p:attrName>
                                        </p:attrNameLst>
                                      </p:cBhvr>
                                      <p:to>
                                        <p:strVal val="visible"/>
                                      </p:to>
                                    </p:set>
                                    <p:animEffect transition="in" filter="wipe(left)">
                                      <p:cBhvr>
                                        <p:cTn id="11"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942" y="228709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17054" y="152400"/>
            <a:ext cx="9906465" cy="430887"/>
          </a:xfrm>
          <a:prstGeom prst="rect">
            <a:avLst/>
          </a:prstGeom>
          <a:solidFill>
            <a:schemeClr val="accent5">
              <a:lumMod val="50000"/>
            </a:schemeClr>
          </a:solidFill>
        </p:spPr>
        <p:txBody>
          <a:bodyPr wrap="square" rtlCol="0">
            <a:spAutoFit/>
          </a:bodyPr>
          <a:lstStyle/>
          <a:p>
            <a:r>
              <a:rPr lang="en-US" sz="2200" b="1" smtClean="0">
                <a:solidFill>
                  <a:schemeClr val="bg1"/>
                </a:solidFill>
                <a:latin typeface="Arial" pitchFamily="34" charset="0"/>
                <a:cs typeface="Arial" pitchFamily="34" charset="0"/>
              </a:rPr>
              <a:t>   2 . TR</a:t>
            </a:r>
            <a:r>
              <a:rPr lang="vi-VN" sz="2200" b="1" smtClean="0">
                <a:solidFill>
                  <a:schemeClr val="bg1"/>
                </a:solidFill>
                <a:latin typeface="Arial" pitchFamily="34" charset="0"/>
                <a:cs typeface="Arial" pitchFamily="34" charset="0"/>
              </a:rPr>
              <a:t>ƯỜNG HỢP</a:t>
            </a:r>
            <a:r>
              <a:rPr lang="en-US" sz="2200" b="1" smtClean="0">
                <a:solidFill>
                  <a:schemeClr val="bg1"/>
                </a:solidFill>
                <a:latin typeface="Arial" pitchFamily="34" charset="0"/>
                <a:cs typeface="Arial" pitchFamily="34" charset="0"/>
              </a:rPr>
              <a:t> ĐỒNG DẠNG ĐẶC BIỆT CỦA HAI TAM GIÁC VUÔNG</a:t>
            </a:r>
            <a:endParaRPr lang="vi-VN" sz="2200" b="1">
              <a:solidFill>
                <a:schemeClr val="bg1"/>
              </a:solidFill>
              <a:latin typeface="Arial" pitchFamily="34" charset="0"/>
              <a:cs typeface="Arial" pitchFamily="34" charset="0"/>
            </a:endParaRPr>
          </a:p>
        </p:txBody>
      </p:sp>
      <p:sp>
        <p:nvSpPr>
          <p:cNvPr id="25" name="TextBox 24"/>
          <p:cNvSpPr txBox="1"/>
          <p:nvPr/>
        </p:nvSpPr>
        <p:spPr>
          <a:xfrm>
            <a:off x="3429000" y="2890193"/>
            <a:ext cx="1429629"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06133254"/>
              </p:ext>
            </p:extLst>
          </p:nvPr>
        </p:nvGraphicFramePr>
        <p:xfrm>
          <a:off x="4646612" y="2736850"/>
          <a:ext cx="2227263" cy="768350"/>
        </p:xfrm>
        <a:graphic>
          <a:graphicData uri="http://schemas.openxmlformats.org/presentationml/2006/ole">
            <mc:AlternateContent xmlns:mc="http://schemas.openxmlformats.org/markup-compatibility/2006">
              <mc:Choice xmlns:v="urn:schemas-microsoft-com:vml" Requires="v">
                <p:oleObj spid="_x0000_s67745" name="Equation" r:id="rId5" imgW="1143000" imgH="393480" progId="Equation.DSMT4">
                  <p:embed/>
                </p:oleObj>
              </mc:Choice>
              <mc:Fallback>
                <p:oleObj name="Equation" r:id="rId5" imgW="1143000" imgH="393480" progId="Equation.DSMT4">
                  <p:embed/>
                  <p:pic>
                    <p:nvPicPr>
                      <p:cNvPr id="0" name="Object 33"/>
                      <p:cNvPicPr>
                        <a:picLocks noChangeAspect="1" noChangeArrowheads="1"/>
                      </p:cNvPicPr>
                      <p:nvPr/>
                    </p:nvPicPr>
                    <p:blipFill>
                      <a:blip r:embed="rId6"/>
                      <a:srcRect/>
                      <a:stretch>
                        <a:fillRect/>
                      </a:stretch>
                    </p:blipFill>
                    <p:spPr bwMode="auto">
                      <a:xfrm>
                        <a:off x="4646612" y="2736850"/>
                        <a:ext cx="22272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427412" y="3575051"/>
            <a:ext cx="5122863" cy="461665"/>
          </a:xfrm>
          <a:prstGeom prst="rect">
            <a:avLst/>
          </a:prstGeom>
          <a:noFill/>
        </p:spPr>
        <p:txBody>
          <a:bodyPr wrap="square" rtlCol="0">
            <a:spAutoFit/>
          </a:bodyPr>
          <a:lstStyle/>
          <a:p>
            <a:pPr algn="just"/>
            <a:r>
              <a:rPr lang="en-US" b="1" smtClean="0">
                <a:latin typeface="Arial" pitchFamily="34" charset="0"/>
                <a:cs typeface="Arial" pitchFamily="34" charset="0"/>
              </a:rPr>
              <a:t>Áp dụng định lí Pythagore ta có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417954841"/>
              </p:ext>
            </p:extLst>
          </p:nvPr>
        </p:nvGraphicFramePr>
        <p:xfrm>
          <a:off x="3460749" y="4056063"/>
          <a:ext cx="4281487" cy="398462"/>
        </p:xfrm>
        <a:graphic>
          <a:graphicData uri="http://schemas.openxmlformats.org/presentationml/2006/ole">
            <mc:AlternateContent xmlns:mc="http://schemas.openxmlformats.org/markup-compatibility/2006">
              <mc:Choice xmlns:v="urn:schemas-microsoft-com:vml" Requires="v">
                <p:oleObj spid="_x0000_s67746" name="Equation" r:id="rId7" imgW="2197080" imgH="203040" progId="Equation.DSMT4">
                  <p:embed/>
                </p:oleObj>
              </mc:Choice>
              <mc:Fallback>
                <p:oleObj name="Equation" r:id="rId7" imgW="2197080" imgH="203040" progId="Equation.DSMT4">
                  <p:embed/>
                  <p:pic>
                    <p:nvPicPr>
                      <p:cNvPr id="0" name=""/>
                      <p:cNvPicPr>
                        <a:picLocks noChangeAspect="1" noChangeArrowheads="1"/>
                      </p:cNvPicPr>
                      <p:nvPr/>
                    </p:nvPicPr>
                    <p:blipFill>
                      <a:blip r:embed="rId8"/>
                      <a:srcRect/>
                      <a:stretch>
                        <a:fillRect/>
                      </a:stretch>
                    </p:blipFill>
                    <p:spPr bwMode="auto">
                      <a:xfrm>
                        <a:off x="3460749" y="4056063"/>
                        <a:ext cx="42814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93544493"/>
              </p:ext>
            </p:extLst>
          </p:nvPr>
        </p:nvGraphicFramePr>
        <p:xfrm>
          <a:off x="4305738" y="5283497"/>
          <a:ext cx="2649538" cy="769938"/>
        </p:xfrm>
        <a:graphic>
          <a:graphicData uri="http://schemas.openxmlformats.org/presentationml/2006/ole">
            <mc:AlternateContent xmlns:mc="http://schemas.openxmlformats.org/markup-compatibility/2006">
              <mc:Choice xmlns:v="urn:schemas-microsoft-com:vml" Requires="v">
                <p:oleObj spid="_x0000_s67747" name="Equation" r:id="rId9" imgW="1358640" imgH="393480" progId="Equation.DSMT4">
                  <p:embed/>
                </p:oleObj>
              </mc:Choice>
              <mc:Fallback>
                <p:oleObj name="Equation" r:id="rId9" imgW="1358640" imgH="393480" progId="Equation.DSMT4">
                  <p:embed/>
                  <p:pic>
                    <p:nvPicPr>
                      <p:cNvPr id="0" name=""/>
                      <p:cNvPicPr>
                        <a:picLocks noChangeAspect="1" noChangeArrowheads="1"/>
                      </p:cNvPicPr>
                      <p:nvPr/>
                    </p:nvPicPr>
                    <p:blipFill>
                      <a:blip r:embed="rId10"/>
                      <a:srcRect/>
                      <a:stretch>
                        <a:fillRect/>
                      </a:stretch>
                    </p:blipFill>
                    <p:spPr bwMode="auto">
                      <a:xfrm>
                        <a:off x="4305738" y="5283497"/>
                        <a:ext cx="2649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3563937" y="6091535"/>
            <a:ext cx="7712075" cy="461665"/>
          </a:xfrm>
          <a:prstGeom prst="rect">
            <a:avLst/>
          </a:prstGeom>
          <a:noFill/>
        </p:spPr>
        <p:txBody>
          <a:bodyPr wrap="square" rtlCol="0">
            <a:spAutoFit/>
          </a:bodyPr>
          <a:lstStyle/>
          <a:p>
            <a:pPr algn="just"/>
            <a:r>
              <a:rPr lang="en-US" b="1" smtClean="0">
                <a:latin typeface="Arial" pitchFamily="34" charset="0"/>
                <a:cs typeface="Arial" pitchFamily="34" charset="0"/>
              </a:rPr>
              <a:t>Do đó 2 tam giác vuông A’H’B’ và AHB đồng dạng.</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215162679"/>
              </p:ext>
            </p:extLst>
          </p:nvPr>
        </p:nvGraphicFramePr>
        <p:xfrm>
          <a:off x="8728073" y="4648200"/>
          <a:ext cx="1979612" cy="471488"/>
        </p:xfrm>
        <a:graphic>
          <a:graphicData uri="http://schemas.openxmlformats.org/presentationml/2006/ole">
            <mc:AlternateContent xmlns:mc="http://schemas.openxmlformats.org/markup-compatibility/2006">
              <mc:Choice xmlns:v="urn:schemas-microsoft-com:vml" Requires="v">
                <p:oleObj spid="_x0000_s67748" name="Equation" r:id="rId11" imgW="1015920" imgH="241200" progId="Equation.DSMT4">
                  <p:embed/>
                </p:oleObj>
              </mc:Choice>
              <mc:Fallback>
                <p:oleObj name="Equation" r:id="rId11" imgW="1015920" imgH="241200" progId="Equation.DSMT4">
                  <p:embed/>
                  <p:pic>
                    <p:nvPicPr>
                      <p:cNvPr id="0" name=""/>
                      <p:cNvPicPr>
                        <a:picLocks noChangeAspect="1" noChangeArrowheads="1"/>
                      </p:cNvPicPr>
                      <p:nvPr/>
                    </p:nvPicPr>
                    <p:blipFill>
                      <a:blip r:embed="rId12"/>
                      <a:srcRect/>
                      <a:stretch>
                        <a:fillRect/>
                      </a:stretch>
                    </p:blipFill>
                    <p:spPr bwMode="auto">
                      <a:xfrm>
                        <a:off x="8728073" y="4648200"/>
                        <a:ext cx="19796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94015457"/>
              </p:ext>
            </p:extLst>
          </p:nvPr>
        </p:nvGraphicFramePr>
        <p:xfrm>
          <a:off x="8151812" y="4036716"/>
          <a:ext cx="1831975" cy="425450"/>
        </p:xfrm>
        <a:graphic>
          <a:graphicData uri="http://schemas.openxmlformats.org/presentationml/2006/ole">
            <mc:AlternateContent xmlns:mc="http://schemas.openxmlformats.org/markup-compatibility/2006">
              <mc:Choice xmlns:v="urn:schemas-microsoft-com:vml" Requires="v">
                <p:oleObj spid="_x0000_s67749" name="Equation" r:id="rId13" imgW="939600" imgH="215640" progId="Equation.DSMT4">
                  <p:embed/>
                </p:oleObj>
              </mc:Choice>
              <mc:Fallback>
                <p:oleObj name="Equation" r:id="rId13" imgW="939600" imgH="215640" progId="Equation.DSMT4">
                  <p:embed/>
                  <p:pic>
                    <p:nvPicPr>
                      <p:cNvPr id="0" name=""/>
                      <p:cNvPicPr>
                        <a:picLocks noChangeAspect="1" noChangeArrowheads="1"/>
                      </p:cNvPicPr>
                      <p:nvPr/>
                    </p:nvPicPr>
                    <p:blipFill>
                      <a:blip r:embed="rId14"/>
                      <a:srcRect/>
                      <a:stretch>
                        <a:fillRect/>
                      </a:stretch>
                    </p:blipFill>
                    <p:spPr bwMode="auto">
                      <a:xfrm>
                        <a:off x="8151812" y="4036716"/>
                        <a:ext cx="1831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43993606"/>
              </p:ext>
            </p:extLst>
          </p:nvPr>
        </p:nvGraphicFramePr>
        <p:xfrm>
          <a:off x="3460749" y="4657725"/>
          <a:ext cx="5073650" cy="447675"/>
        </p:xfrm>
        <a:graphic>
          <a:graphicData uri="http://schemas.openxmlformats.org/presentationml/2006/ole">
            <mc:AlternateContent xmlns:mc="http://schemas.openxmlformats.org/markup-compatibility/2006">
              <mc:Choice xmlns:v="urn:schemas-microsoft-com:vml" Requires="v">
                <p:oleObj spid="_x0000_s67750" name="Equation" r:id="rId15" imgW="2603160" imgH="228600" progId="Equation.DSMT4">
                  <p:embed/>
                </p:oleObj>
              </mc:Choice>
              <mc:Fallback>
                <p:oleObj name="Equation" r:id="rId15" imgW="2603160" imgH="228600" progId="Equation.DSMT4">
                  <p:embed/>
                  <p:pic>
                    <p:nvPicPr>
                      <p:cNvPr id="0" name=""/>
                      <p:cNvPicPr>
                        <a:picLocks noChangeAspect="1" noChangeArrowheads="1"/>
                      </p:cNvPicPr>
                      <p:nvPr/>
                    </p:nvPicPr>
                    <p:blipFill>
                      <a:blip r:embed="rId16"/>
                      <a:srcRect/>
                      <a:stretch>
                        <a:fillRect/>
                      </a:stretch>
                    </p:blipFill>
                    <p:spPr bwMode="auto">
                      <a:xfrm>
                        <a:off x="3460749" y="4657725"/>
                        <a:ext cx="5073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7726" name="Picture 1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0718" y="690068"/>
            <a:ext cx="80962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40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47304</TotalTime>
  <Words>542</Words>
  <Application>Microsoft Office PowerPoint</Application>
  <PresentationFormat>Custom</PresentationFormat>
  <Paragraphs>73</Paragraphs>
  <Slides>25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Cambria Math</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2994</cp:revision>
  <dcterms:created xsi:type="dcterms:W3CDTF">2021-08-04T05:24:17Z</dcterms:created>
  <dcterms:modified xsi:type="dcterms:W3CDTF">2025-03-01T19:22:36Z</dcterms:modified>
</cp:coreProperties>
</file>