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21" r:id="rId4"/>
    <p:sldId id="422" r:id="rId5"/>
    <p:sldId id="412" r:id="rId6"/>
    <p:sldId id="423" r:id="rId7"/>
    <p:sldId id="424" r:id="rId8"/>
    <p:sldId id="414" r:id="rId9"/>
    <p:sldId id="425" r:id="rId10"/>
    <p:sldId id="426" r:id="rId11"/>
    <p:sldId id="427" r:id="rId12"/>
    <p:sldId id="428" r:id="rId13"/>
    <p:sldId id="429" r:id="rId14"/>
    <p:sldId id="430" r:id="rId15"/>
    <p:sldId id="431" r:id="rId16"/>
    <p:sldId id="432" r:id="rId17"/>
    <p:sldId id="418" r:id="rId18"/>
    <p:sldId id="276" r:id="rId19"/>
    <p:sldId id="41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0" d="100"/>
          <a:sy n="80" d="100"/>
        </p:scale>
        <p:origin x="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2/24/2025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7593" y="65141"/>
            <a:ext cx="88011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17. NGÀNH NGHỀ TRONG LĨNH VỰC KỸ THUẬT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6095995" y="602055"/>
            <a:ext cx="5730935" cy="3021109"/>
          </a:xfrm>
          <a:prstGeom prst="rect">
            <a:avLst/>
          </a:prstGeom>
        </p:spPr>
      </p:pic>
      <p:pic>
        <p:nvPicPr>
          <p:cNvPr id="5" name="Picture 4"/>
          <p:cNvPicPr>
            <a:picLocks noChangeAspect="1"/>
          </p:cNvPicPr>
          <p:nvPr/>
        </p:nvPicPr>
        <p:blipFill>
          <a:blip r:embed="rId4"/>
          <a:stretch>
            <a:fillRect/>
          </a:stretch>
        </p:blipFill>
        <p:spPr>
          <a:xfrm>
            <a:off x="321572" y="726422"/>
            <a:ext cx="5569273" cy="2896741"/>
          </a:xfrm>
          <a:prstGeom prst="rect">
            <a:avLst/>
          </a:prstGeom>
        </p:spPr>
      </p:pic>
      <p:pic>
        <p:nvPicPr>
          <p:cNvPr id="7" name="Picture 6"/>
          <p:cNvPicPr>
            <a:picLocks noChangeAspect="1"/>
          </p:cNvPicPr>
          <p:nvPr/>
        </p:nvPicPr>
        <p:blipFill>
          <a:blip r:embed="rId5"/>
          <a:stretch>
            <a:fillRect/>
          </a:stretch>
        </p:blipFill>
        <p:spPr>
          <a:xfrm>
            <a:off x="321571" y="3822779"/>
            <a:ext cx="5569273" cy="2885752"/>
          </a:xfrm>
          <a:prstGeom prst="rect">
            <a:avLst/>
          </a:prstGeom>
        </p:spPr>
      </p:pic>
      <p:pic>
        <p:nvPicPr>
          <p:cNvPr id="8" name="Picture 7"/>
          <p:cNvPicPr>
            <a:picLocks noChangeAspect="1"/>
          </p:cNvPicPr>
          <p:nvPr/>
        </p:nvPicPr>
        <p:blipFill>
          <a:blip r:embed="rId6"/>
          <a:stretch>
            <a:fillRect/>
          </a:stretch>
        </p:blipFill>
        <p:spPr>
          <a:xfrm>
            <a:off x="6162009" y="3822779"/>
            <a:ext cx="5664921" cy="2771452"/>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7" y="111968"/>
            <a:ext cx="11996057" cy="6370975"/>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a:t>
            </a:r>
            <a:r>
              <a:rPr lang="vi-VN" sz="2400" smtClean="0">
                <a:solidFill>
                  <a:srgbClr val="FF0000"/>
                </a:solidFill>
                <a:latin typeface="Times New Roman" panose="02020603050405020304" pitchFamily="18" charset="0"/>
                <a:cs typeface="Times New Roman" panose="02020603050405020304" pitchFamily="18" charset="0"/>
              </a:rPr>
              <a:t>.-</a:t>
            </a:r>
            <a:r>
              <a:rPr lang="en-US" sz="2400" smtClean="0">
                <a:solidFill>
                  <a:srgbClr val="FF0000"/>
                </a:solidFill>
                <a:latin typeface="Times New Roman" panose="02020603050405020304" pitchFamily="18" charset="0"/>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Về </a:t>
            </a:r>
            <a:r>
              <a:rPr lang="vi-VN" sz="2400">
                <a:solidFill>
                  <a:srgbClr val="FF0000"/>
                </a:solidFill>
                <a:latin typeface="Times New Roman" panose="02020603050405020304" pitchFamily="18" charset="0"/>
                <a:cs typeface="Times New Roman" panose="02020603050405020304" pitchFamily="18" charset="0"/>
              </a:rPr>
              <a:t>phẩm chất: Cẩn thận, chăm chỉ, trách nhiệm; yêu thích công việc, đam mê kỹ thuật; có tinh thần hợp tác; có ý thức tuân thủ tuyệt đối an toàn lao động</a:t>
            </a:r>
          </a:p>
          <a:p>
            <a:r>
              <a:rPr lang="vi-VN" sz="2400">
                <a:solidFill>
                  <a:srgbClr val="FF0000"/>
                </a:solidFill>
                <a:latin typeface="Times New Roman" panose="02020603050405020304" pitchFamily="18" charset="0"/>
                <a:cs typeface="Times New Roman" panose="02020603050405020304" pitchFamily="18" charset="0"/>
              </a:rPr>
              <a:t>- Về năng lực: có kiến thức chuyên môn; có sức khỏe, tác phong nhanh nhẹn, hoạt bát, chịu được áp lực và cường độ làm việc cao; có khả năng làm việc độc lập và làm việc nhóm; có kỹ năng như phân tích, tổng hợp, tư duy sáng tạo, giải quyết vấn đề, tổ chức quản lý công việc…..</a:t>
            </a:r>
          </a:p>
          <a:p>
            <a:r>
              <a:rPr lang="vi-VN" sz="2400">
                <a:solidFill>
                  <a:srgbClr val="FF0000"/>
                </a:solidFill>
                <a:latin typeface="Times New Roman" panose="02020603050405020304" pitchFamily="18" charset="0"/>
                <a:cs typeface="Times New Roman" panose="02020603050405020304" pitchFamily="18" charset="0"/>
              </a:rPr>
              <a:t>2.</a:t>
            </a:r>
          </a:p>
          <a:p>
            <a:r>
              <a:rPr lang="vi-VN" sz="2400">
                <a:solidFill>
                  <a:srgbClr val="FF0000"/>
                </a:solidFill>
                <a:latin typeface="Times New Roman" panose="02020603050405020304" pitchFamily="18" charset="0"/>
                <a:cs typeface="Times New Roman" panose="02020603050405020304" pitchFamily="18" charset="0"/>
              </a:rPr>
              <a:t>- Kỹ sư điện: Có trình độ chuyên môn sâu tương ứng với trình độ đại học; có sức khỏe, tác phong nhanh nhẹn, hoạt bát, chịu được áp lực và cường độ làm việc cao; có khả năng làm việc nhóm; có kỹ năng như phân tích, tổng hợp, tư duy sáng tạo, giải quyết </a:t>
            </a:r>
            <a:r>
              <a:rPr lang="vi-VN" sz="2400" smtClean="0">
                <a:solidFill>
                  <a:srgbClr val="FF0000"/>
                </a:solidFill>
                <a:latin typeface="Times New Roman" panose="02020603050405020304" pitchFamily="18" charset="0"/>
                <a:cs typeface="Times New Roman" panose="02020603050405020304" pitchFamily="18" charset="0"/>
              </a:rPr>
              <a:t>v</a:t>
            </a:r>
            <a:r>
              <a:rPr lang="en-US" sz="2400" smtClean="0">
                <a:solidFill>
                  <a:srgbClr val="FF0000"/>
                </a:solidFill>
                <a:latin typeface="Times New Roman" panose="02020603050405020304" pitchFamily="18" charset="0"/>
                <a:cs typeface="Times New Roman" panose="02020603050405020304" pitchFamily="18" charset="0"/>
              </a:rPr>
              <a:t>ấn</a:t>
            </a:r>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đề, tổ chức quản lý công việc…</a:t>
            </a:r>
          </a:p>
          <a:p>
            <a:r>
              <a:rPr lang="vi-VN" sz="2400">
                <a:solidFill>
                  <a:srgbClr val="FF0000"/>
                </a:solidFill>
                <a:latin typeface="Times New Roman" panose="02020603050405020304" pitchFamily="18" charset="0"/>
                <a:cs typeface="Times New Roman" panose="02020603050405020304" pitchFamily="18" charset="0"/>
              </a:rPr>
              <a:t>- Kỹ thuật viên kĩ thuật điện: Có trình độ chuyên môn bậc trung tương ứng với trình độ trung cấp hoặc cao đẳng;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p>
            <a:r>
              <a:rPr lang="vi-VN" sz="2400">
                <a:solidFill>
                  <a:srgbClr val="FF0000"/>
                </a:solidFill>
                <a:latin typeface="Times New Roman" panose="02020603050405020304" pitchFamily="18" charset="0"/>
                <a:cs typeface="Times New Roman" panose="02020603050405020304" pitchFamily="18" charset="0"/>
              </a:rPr>
              <a:t>- Thợ lắp đặt và sửa chữa thiết bị điện : Có trình độ chuyên môn nhất định tương đương sơ cấp; có sức khỏe, tác phong nhanh nhẹn, có khả năng làm việc độc lập và nhóm; có kỹ năng giải quyết vân đề, tổ chức quản lý công việc…</a:t>
            </a:r>
          </a:p>
        </p:txBody>
      </p:sp>
    </p:spTree>
    <p:extLst>
      <p:ext uri="{BB962C8B-B14F-4D97-AF65-F5344CB8AC3E}">
        <p14:creationId xmlns:p14="http://schemas.microsoft.com/office/powerpoint/2010/main" val="40107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902" y="585388"/>
            <a:ext cx="12177792" cy="6001643"/>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 Một số yêu cầu đối với người lao động trong lĩnh vực kỹ thuật điện</a:t>
            </a:r>
          </a:p>
          <a:p>
            <a:r>
              <a:rPr lang="en-US" sz="2400" smtClean="0">
                <a:latin typeface="Times New Roman" panose="02020603050405020304" pitchFamily="18" charset="0"/>
                <a:cs typeface="Times New Roman" panose="02020603050405020304" pitchFamily="18" charset="0"/>
              </a:rPr>
              <a:t>- Về </a:t>
            </a:r>
            <a:r>
              <a:rPr lang="en-US" sz="2400">
                <a:latin typeface="Times New Roman" panose="02020603050405020304" pitchFamily="18" charset="0"/>
                <a:cs typeface="Times New Roman" panose="02020603050405020304" pitchFamily="18" charset="0"/>
              </a:rPr>
              <a:t>phẩm chất: Cẩn thận, chăm chỉ, trách nhiệm; yêu thích công việc, đam mê kỹ thuật; có tinh thần hợp tác; có ý thức tuân thủ tuyệt đối an toàn lao động</a:t>
            </a:r>
          </a:p>
          <a:p>
            <a:r>
              <a:rPr lang="en-US" sz="2400">
                <a:latin typeface="Times New Roman" panose="02020603050405020304" pitchFamily="18" charset="0"/>
                <a:cs typeface="Times New Roman" panose="02020603050405020304" pitchFamily="18" charset="0"/>
              </a:rPr>
              <a:t>- Về năng lực: có kiến thức chuyên môn; có sức khỏe, tác phong nhanh nhẹn, hoạt bát, chịu được áp lực và cường độ làm việc cao; có khả năng làm việc độc lập và làm việc nhóm; có kỹ năng như phân tích, tổng hợp, tư duy sáng tạo, giải quyết vấn đề, tổ chức quản lý công việc…..</a:t>
            </a:r>
          </a:p>
          <a:p>
            <a:r>
              <a:rPr lang="en-US" sz="2400">
                <a:latin typeface="Times New Roman" panose="02020603050405020304" pitchFamily="18" charset="0"/>
                <a:cs typeface="Times New Roman" panose="02020603050405020304" pitchFamily="18" charset="0"/>
              </a:rPr>
              <a:t>- Kỹ sư điện: Có trình độ chuyên môn sâu tương ứng với trình độ đại học;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p>
            <a:r>
              <a:rPr lang="en-US" sz="2400">
                <a:latin typeface="Times New Roman" panose="02020603050405020304" pitchFamily="18" charset="0"/>
                <a:cs typeface="Times New Roman" panose="02020603050405020304" pitchFamily="18" charset="0"/>
              </a:rPr>
              <a:t>- Kỹ thuật viên kĩ thuật điện: Có trình độ chuyên môn bậc trung tương ứng với trình độ trung cấp hoặc cao đẳng;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p>
            <a:r>
              <a:rPr lang="en-US" sz="2400">
                <a:latin typeface="Times New Roman" panose="02020603050405020304" pitchFamily="18" charset="0"/>
                <a:cs typeface="Times New Roman" panose="02020603050405020304" pitchFamily="18" charset="0"/>
              </a:rPr>
              <a:t>- Thợ lắp đặt và sửa chữa thiết bị điện : Có trình độ chuyên môn nhất định tương đương sơ cấp; có sức khỏe, tác phong nhanh nhẹn, có khả năng làm việc độc lập và nhóm; có kỹ năng giải quyết vân đề, tổ chức quản lý công việc…</a:t>
            </a:r>
          </a:p>
        </p:txBody>
      </p:sp>
      <p:pic>
        <p:nvPicPr>
          <p:cNvPr id="2" name="Picture 1"/>
          <p:cNvPicPr>
            <a:picLocks noChangeAspect="1"/>
          </p:cNvPicPr>
          <p:nvPr/>
        </p:nvPicPr>
        <p:blipFill>
          <a:blip r:embed="rId2"/>
          <a:stretch>
            <a:fillRect/>
          </a:stretch>
        </p:blipFill>
        <p:spPr>
          <a:xfrm>
            <a:off x="1527284" y="120088"/>
            <a:ext cx="8894835" cy="646232"/>
          </a:xfrm>
          <a:prstGeom prst="rect">
            <a:avLst/>
          </a:prstGeom>
        </p:spPr>
      </p:pic>
    </p:spTree>
    <p:extLst>
      <p:ext uri="{BB962C8B-B14F-4D97-AF65-F5344CB8AC3E}">
        <p14:creationId xmlns:p14="http://schemas.microsoft.com/office/powerpoint/2010/main" val="165432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714" y="74646"/>
            <a:ext cx="1197428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Dựa vào một số gợi ý trong Bảng 17.5 dưới đây, hãy lập bảng liệt kê những sở thích và khả năng của bản thân có thể phù hợp đối với ngành nghề trong lĩnh vực kĩ thuật điện.</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70423484"/>
              </p:ext>
            </p:extLst>
          </p:nvPr>
        </p:nvGraphicFramePr>
        <p:xfrm>
          <a:off x="369168" y="1527110"/>
          <a:ext cx="11434056" cy="4851020"/>
        </p:xfrm>
        <a:graphic>
          <a:graphicData uri="http://schemas.openxmlformats.org/drawingml/2006/table">
            <a:tbl>
              <a:tblPr firstRow="1" firstCol="1" bandRow="1"/>
              <a:tblGrid>
                <a:gridCol w="5237132">
                  <a:extLst>
                    <a:ext uri="{9D8B030D-6E8A-4147-A177-3AD203B41FA5}">
                      <a16:colId xmlns:a16="http://schemas.microsoft.com/office/drawing/2014/main" xmlns="" val="740318280"/>
                    </a:ext>
                  </a:extLst>
                </a:gridCol>
                <a:gridCol w="6196924">
                  <a:extLst>
                    <a:ext uri="{9D8B030D-6E8A-4147-A177-3AD203B41FA5}">
                      <a16:colId xmlns:a16="http://schemas.microsoft.com/office/drawing/2014/main" xmlns="" val="1936189056"/>
                    </a:ext>
                  </a:extLst>
                </a:gridCol>
              </a:tblGrid>
              <a:tr h="228600">
                <a:tc>
                  <a:txBody>
                    <a:bodyPr/>
                    <a:lstStyle/>
                    <a:p>
                      <a:pPr marL="0" marR="0" algn="ctr">
                        <a:lnSpc>
                          <a:spcPct val="115000"/>
                        </a:lnSpc>
                        <a:spcBef>
                          <a:spcPts val="0"/>
                        </a:spcBef>
                        <a:spcAft>
                          <a:spcPts val="0"/>
                        </a:spcAft>
                      </a:pPr>
                      <a:r>
                        <a:rPr lang="en-US" sz="20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94" marR="63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94" marR="63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2522428"/>
                  </a:ext>
                </a:extLst>
              </a:tr>
              <a:tr h="3657600">
                <a:tc>
                  <a:txBody>
                    <a:bodyPr/>
                    <a:lstStyle/>
                    <a:p>
                      <a:pPr marL="0" marR="0">
                        <a:lnSpc>
                          <a:spcPct val="115000"/>
                        </a:lnSpc>
                        <a:spcBef>
                          <a:spcPts val="0"/>
                        </a:spcBef>
                        <a:spcAft>
                          <a:spcPts val="0"/>
                        </a:spcAft>
                      </a:pPr>
                      <a:r>
                        <a:rPr lang="en-US" sz="20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 thuộc lĩnh vực kỹ thuật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 tâm và muốn tìm hiểu về nghề nào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muốn theo đuổi nghề nào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những nhiệm vụ của những nghề thuộc lĩnh vực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thấy hoạt động nào đáng làm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làm, có hứng thú để làm một hoạt động đáng làm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làm, có hứng thú để làm một hoạt động nào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nghiên cứu, tìm hiểu nhiều hơn về hoạt động nào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94" marR="63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 đáp ứng yêu cầu chuyên môn với nghề thuộc lĩnh vực kỹ thuật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thể thực hiện tốt hoạt động liên quan đến kĩ thuật điện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dễ dàng trình bày về các vấn đề liên quan đến kỹ thuật điện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năng khiếu học tập, tìm hiểu về các nội dung liên quan đế kỹ thuật điện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những kĩ năng cần thiết đối với nghề thuộc lĩnh vực kỹ thuật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kỹ năng phân tích, tổng hợp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kỹ năng tư duy sáng tạo, giải quyết vấn đề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kỹ năng tổ chức, quản lý công việc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94" marR="63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08531845"/>
                  </a:ext>
                </a:extLst>
              </a:tr>
            </a:tbl>
          </a:graphicData>
        </a:graphic>
      </p:graphicFrame>
    </p:spTree>
    <p:extLst>
      <p:ext uri="{BB962C8B-B14F-4D97-AF65-F5344CB8AC3E}">
        <p14:creationId xmlns:p14="http://schemas.microsoft.com/office/powerpoint/2010/main" val="113727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902" y="585388"/>
            <a:ext cx="1217779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III.Sự phù hợp của bản thân với ngành nghề trong lĩnh vực kỹ thuật điện</a:t>
            </a:r>
          </a:p>
          <a:p>
            <a:r>
              <a:rPr lang="en-US" sz="2800">
                <a:latin typeface="Times New Roman" panose="02020603050405020304" pitchFamily="18" charset="0"/>
                <a:cs typeface="Times New Roman" panose="02020603050405020304" pitchFamily="18" charset="0"/>
              </a:rPr>
              <a:t>Căn cứ vào sở thích và khả năng của mình, mỗi người có thể tìm hiểu về sự phù hợp của bản thân với những ngành nghề trong lĩnh vực điện.</a:t>
            </a:r>
          </a:p>
        </p:txBody>
      </p:sp>
      <p:pic>
        <p:nvPicPr>
          <p:cNvPr id="2" name="Picture 1"/>
          <p:cNvPicPr>
            <a:picLocks noChangeAspect="1"/>
          </p:cNvPicPr>
          <p:nvPr/>
        </p:nvPicPr>
        <p:blipFill>
          <a:blip r:embed="rId2"/>
          <a:stretch>
            <a:fillRect/>
          </a:stretch>
        </p:blipFill>
        <p:spPr>
          <a:xfrm>
            <a:off x="1527284" y="120088"/>
            <a:ext cx="8894835" cy="646232"/>
          </a:xfrm>
          <a:prstGeom prst="rect">
            <a:avLst/>
          </a:prstGeom>
        </p:spPr>
      </p:pic>
    </p:spTree>
    <p:extLst>
      <p:ext uri="{BB962C8B-B14F-4D97-AF65-F5344CB8AC3E}">
        <p14:creationId xmlns:p14="http://schemas.microsoft.com/office/powerpoint/2010/main" val="219770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Dựa vào đặc điểm, các yêu cầu của một số ngành nghề trong lĩnh vực kĩ thuật điện, em hãy tự đánh giá sự phù hợp của bản thân với một nghề cụ thể mà em mong muốn.</a:t>
            </a:r>
          </a:p>
        </p:txBody>
      </p:sp>
    </p:spTree>
    <p:extLst>
      <p:ext uri="{BB962C8B-B14F-4D97-AF65-F5344CB8AC3E}">
        <p14:creationId xmlns:p14="http://schemas.microsoft.com/office/powerpoint/2010/main" val="329785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Với mỗi yêu cầu của nghề ở cột bên trái, hãy xác định nội dung mô tả yêu cầu tương ứng ở cột bên phải trong Bảng 17.3.</a:t>
            </a:r>
          </a:p>
        </p:txBody>
      </p:sp>
      <p:sp>
        <p:nvSpPr>
          <p:cNvPr id="2" name="Rectangle 1"/>
          <p:cNvSpPr/>
          <p:nvPr/>
        </p:nvSpPr>
        <p:spPr>
          <a:xfrm>
            <a:off x="1144555" y="1526498"/>
            <a:ext cx="9837575" cy="369332"/>
          </a:xfrm>
          <a:prstGeom prst="rect">
            <a:avLst/>
          </a:prstGeom>
        </p:spPr>
        <p:txBody>
          <a:bodyPr wrap="square">
            <a:spAutoFit/>
          </a:bodyPr>
          <a:lstStyle/>
          <a:p>
            <a:r>
              <a:rPr lang="vi-VN" i="1"/>
              <a:t>Bảng 17.3. Mô tả một số yêu cầu đối với người lao động trong lĩnh vực kỹ thuật điện</a:t>
            </a:r>
            <a:endParaRPr lang="en-US" i="1"/>
          </a:p>
        </p:txBody>
      </p:sp>
      <p:graphicFrame>
        <p:nvGraphicFramePr>
          <p:cNvPr id="5" name="Table 4"/>
          <p:cNvGraphicFramePr>
            <a:graphicFrameLocks noGrp="1"/>
          </p:cNvGraphicFramePr>
          <p:nvPr>
            <p:extLst>
              <p:ext uri="{D42A27DB-BD31-4B8C-83A1-F6EECF244321}">
                <p14:modId xmlns:p14="http://schemas.microsoft.com/office/powerpoint/2010/main" val="3106764402"/>
              </p:ext>
            </p:extLst>
          </p:nvPr>
        </p:nvGraphicFramePr>
        <p:xfrm>
          <a:off x="391025" y="1895830"/>
          <a:ext cx="11551920" cy="4876800"/>
        </p:xfrm>
        <a:graphic>
          <a:graphicData uri="http://schemas.openxmlformats.org/drawingml/2006/table">
            <a:tbl>
              <a:tblPr firstRow="1" firstCol="1" bandRow="1"/>
              <a:tblGrid>
                <a:gridCol w="5775375">
                  <a:extLst>
                    <a:ext uri="{9D8B030D-6E8A-4147-A177-3AD203B41FA5}">
                      <a16:colId xmlns:a16="http://schemas.microsoft.com/office/drawing/2014/main" xmlns="" val="2514318767"/>
                    </a:ext>
                  </a:extLst>
                </a:gridCol>
                <a:gridCol w="5776545">
                  <a:extLst>
                    <a:ext uri="{9D8B030D-6E8A-4147-A177-3AD203B41FA5}">
                      <a16:colId xmlns:a16="http://schemas.microsoft.com/office/drawing/2014/main" xmlns="" val="3353418626"/>
                    </a:ext>
                  </a:extLst>
                </a:gridCol>
              </a:tblGrid>
              <a:tr h="194310">
                <a:tc>
                  <a:txBody>
                    <a:bodyPr/>
                    <a:lstStyle/>
                    <a:p>
                      <a:pPr marL="0" marR="0" algn="ctr">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mô tả 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08832961"/>
                  </a:ext>
                </a:extLst>
              </a:tr>
              <a:tr h="38862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1.Có khả năng tổ chức, quản lý và phân công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5961463"/>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Kỹ năng cập nhập 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2.Có khả năng linh hoạt, nhạy bén phát hiện và chủ động xử lý, giải quyết vấn đề liên quan đến hệ thống điện,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53711597"/>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Kỹ năng phân tích, tổng hợp số liệu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3.Có thể đưa ra một số giải pháp, đề xuất phương án, sáng tạo đổi mới, nhằm cải thiện hệ thống, quy trình sử dụng điện và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3081900"/>
                  </a:ext>
                </a:extLst>
              </a:tr>
              <a:tr h="58293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Kỹ năng tư duy sáng tạo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Có thể tiếp thu, cập nhập những kiến thức chuyên môn liên quan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1078438"/>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Kỹ năng giải quyết vấn đề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Có thể thiết lập, xây dựng, dự trù kế hoạch cải thiện, đổi mới hệ thoogns điện, thiết bị điện dựa trên việc phân tích và tổng hợp các số liệu liên quan.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51176338"/>
                  </a:ext>
                </a:extLst>
              </a:tr>
              <a:tr h="38862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 Kỹ năng tổ chức quản lý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6.Có kiến thức chuyên môn liên quan đến kỹ thuật điện, điện tử.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63925975"/>
                  </a:ext>
                </a:extLst>
              </a:tr>
            </a:tbl>
          </a:graphicData>
        </a:graphic>
      </p:graphicFrame>
    </p:spTree>
    <p:extLst>
      <p:ext uri="{BB962C8B-B14F-4D97-AF65-F5344CB8AC3E}">
        <p14:creationId xmlns:p14="http://schemas.microsoft.com/office/powerpoint/2010/main" val="275771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Với mỗi yêu cầu của nghề ở cột bên trái, hãy xác định nội dung mô tả yêu cầu tương ứng ở cột bên phải trong Bảng 17.3.</a:t>
            </a:r>
          </a:p>
        </p:txBody>
      </p:sp>
      <p:sp>
        <p:nvSpPr>
          <p:cNvPr id="2" name="Rectangle 1"/>
          <p:cNvSpPr/>
          <p:nvPr/>
        </p:nvSpPr>
        <p:spPr>
          <a:xfrm>
            <a:off x="1144555" y="1526498"/>
            <a:ext cx="9837575" cy="369332"/>
          </a:xfrm>
          <a:prstGeom prst="rect">
            <a:avLst/>
          </a:prstGeom>
        </p:spPr>
        <p:txBody>
          <a:bodyPr wrap="square">
            <a:spAutoFit/>
          </a:bodyPr>
          <a:lstStyle/>
          <a:p>
            <a:r>
              <a:rPr lang="vi-VN" i="1"/>
              <a:t>Bảng 17.3. Mô tả một số yêu cầu đối với người lao động trong lĩnh vực kỹ thuật điện</a:t>
            </a:r>
            <a:endParaRPr lang="en-US" i="1"/>
          </a:p>
        </p:txBody>
      </p:sp>
      <p:graphicFrame>
        <p:nvGraphicFramePr>
          <p:cNvPr id="5" name="Table 4"/>
          <p:cNvGraphicFramePr>
            <a:graphicFrameLocks noGrp="1"/>
          </p:cNvGraphicFramePr>
          <p:nvPr>
            <p:extLst>
              <p:ext uri="{D42A27DB-BD31-4B8C-83A1-F6EECF244321}">
                <p14:modId xmlns:p14="http://schemas.microsoft.com/office/powerpoint/2010/main" val="2921579908"/>
              </p:ext>
            </p:extLst>
          </p:nvPr>
        </p:nvGraphicFramePr>
        <p:xfrm>
          <a:off x="391025" y="1895830"/>
          <a:ext cx="9424779" cy="4739640"/>
        </p:xfrm>
        <a:graphic>
          <a:graphicData uri="http://schemas.openxmlformats.org/drawingml/2006/table">
            <a:tbl>
              <a:tblPr firstRow="1" firstCol="1" bandRow="1"/>
              <a:tblGrid>
                <a:gridCol w="2426820">
                  <a:extLst>
                    <a:ext uri="{9D8B030D-6E8A-4147-A177-3AD203B41FA5}">
                      <a16:colId xmlns:a16="http://schemas.microsoft.com/office/drawing/2014/main" xmlns="" val="2514318767"/>
                    </a:ext>
                  </a:extLst>
                </a:gridCol>
                <a:gridCol w="6997959">
                  <a:extLst>
                    <a:ext uri="{9D8B030D-6E8A-4147-A177-3AD203B41FA5}">
                      <a16:colId xmlns:a16="http://schemas.microsoft.com/office/drawing/2014/main" xmlns="" val="3353418626"/>
                    </a:ext>
                  </a:extLst>
                </a:gridCol>
              </a:tblGrid>
              <a:tr h="194310">
                <a:tc>
                  <a:txBody>
                    <a:bodyPr/>
                    <a:lstStyle/>
                    <a:p>
                      <a:pPr marL="0" marR="0" algn="ctr">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mô tả 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08832961"/>
                  </a:ext>
                </a:extLst>
              </a:tr>
              <a:tr h="38862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1.Có khả năng tổ chức, quản lý và phân công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5961463"/>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Kỹ năng cập nhập 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2.Có khả năng linh hoạt, nhạy bén phát hiện và chủ động xử lý, giải quyết vấn đề liên quan đến hệ thống điện,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53711597"/>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Kỹ năng phân tích, tổng hợp số liệu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3.Có thể đưa ra một số giải pháp, đề xuất phương án, sáng tạo đổi mới, nhằm cải thiện hệ thống, quy trình sử dụng điện và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3081900"/>
                  </a:ext>
                </a:extLst>
              </a:tr>
              <a:tr h="58293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Kỹ năng tư duy sáng tạo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Có thể tiếp thu, cập nhập những kiến thức chuyên môn liên quan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1078438"/>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Kỹ năng giải quyết vấn đề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Có thể thiết lập, xây dựng, dự trù kế hoạch cải thiện, đổi mới hệ thoogns điện, thiết bị điện dựa trên việc phân tích và tổng hợp các số liệu liên quan.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51176338"/>
                  </a:ext>
                </a:extLst>
              </a:tr>
              <a:tr h="38862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 Kỹ năng tổ chức quản lý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6.Có kiến thức chuyên môn liên quan đến kỹ thuật điện, điện tử.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63925975"/>
                  </a:ext>
                </a:extLst>
              </a:tr>
            </a:tbl>
          </a:graphicData>
        </a:graphic>
      </p:graphicFrame>
      <p:sp>
        <p:nvSpPr>
          <p:cNvPr id="6" name="Rectangle 5"/>
          <p:cNvSpPr/>
          <p:nvPr/>
        </p:nvSpPr>
        <p:spPr>
          <a:xfrm>
            <a:off x="10192252" y="1972774"/>
            <a:ext cx="1579756" cy="3108543"/>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Bài 2. </a:t>
            </a:r>
            <a:endParaRPr lang="en-US" sz="2800" smtClean="0">
              <a:solidFill>
                <a:srgbClr val="FF0000"/>
              </a:solidFill>
              <a:latin typeface="Times New Roman" panose="02020603050405020304" pitchFamily="18" charset="0"/>
              <a:cs typeface="Times New Roman" panose="02020603050405020304" pitchFamily="18" charset="0"/>
            </a:endParaRPr>
          </a:p>
          <a:p>
            <a:r>
              <a:rPr lang="en-US" sz="2800" smtClean="0">
                <a:solidFill>
                  <a:srgbClr val="FF0000"/>
                </a:solidFill>
                <a:latin typeface="Times New Roman" panose="02020603050405020304" pitchFamily="18" charset="0"/>
                <a:cs typeface="Times New Roman" panose="02020603050405020304" pitchFamily="18" charset="0"/>
              </a:rPr>
              <a:t>A </a:t>
            </a:r>
            <a:r>
              <a:rPr lang="en-US" sz="2800">
                <a:solidFill>
                  <a:srgbClr val="FF0000"/>
                </a:solidFill>
                <a:latin typeface="Times New Roman" panose="02020603050405020304" pitchFamily="18" charset="0"/>
                <a:cs typeface="Times New Roman" panose="02020603050405020304" pitchFamily="18" charset="0"/>
              </a:rPr>
              <a:t>- 6</a:t>
            </a:r>
          </a:p>
          <a:p>
            <a:r>
              <a:rPr lang="en-US" sz="2800">
                <a:solidFill>
                  <a:srgbClr val="FF0000"/>
                </a:solidFill>
                <a:latin typeface="Times New Roman" panose="02020603050405020304" pitchFamily="18" charset="0"/>
                <a:cs typeface="Times New Roman" panose="02020603050405020304" pitchFamily="18" charset="0"/>
              </a:rPr>
              <a:t>B - 4</a:t>
            </a:r>
          </a:p>
          <a:p>
            <a:r>
              <a:rPr lang="en-US" sz="2800">
                <a:solidFill>
                  <a:srgbClr val="FF0000"/>
                </a:solidFill>
                <a:latin typeface="Times New Roman" panose="02020603050405020304" pitchFamily="18" charset="0"/>
                <a:cs typeface="Times New Roman" panose="02020603050405020304" pitchFamily="18" charset="0"/>
              </a:rPr>
              <a:t>C - 5</a:t>
            </a:r>
          </a:p>
          <a:p>
            <a:r>
              <a:rPr lang="en-US" sz="2800">
                <a:solidFill>
                  <a:srgbClr val="FF0000"/>
                </a:solidFill>
                <a:latin typeface="Times New Roman" panose="02020603050405020304" pitchFamily="18" charset="0"/>
                <a:cs typeface="Times New Roman" panose="02020603050405020304" pitchFamily="18" charset="0"/>
              </a:rPr>
              <a:t>D - 3</a:t>
            </a:r>
          </a:p>
          <a:p>
            <a:r>
              <a:rPr lang="en-US" sz="2800">
                <a:solidFill>
                  <a:srgbClr val="FF0000"/>
                </a:solidFill>
                <a:latin typeface="Times New Roman" panose="02020603050405020304" pitchFamily="18" charset="0"/>
                <a:cs typeface="Times New Roman" panose="02020603050405020304" pitchFamily="18" charset="0"/>
              </a:rPr>
              <a:t>E - 2</a:t>
            </a:r>
          </a:p>
          <a:p>
            <a:r>
              <a:rPr lang="en-US" sz="2800">
                <a:solidFill>
                  <a:srgbClr val="FF0000"/>
                </a:solidFill>
                <a:latin typeface="Times New Roman" panose="02020603050405020304" pitchFamily="18" charset="0"/>
                <a:cs typeface="Times New Roman" panose="02020603050405020304" pitchFamily="18" charset="0"/>
              </a:rPr>
              <a:t>G – 1</a:t>
            </a:r>
          </a:p>
        </p:txBody>
      </p:sp>
    </p:spTree>
    <p:extLst>
      <p:ext uri="{BB962C8B-B14F-4D97-AF65-F5344CB8AC3E}">
        <p14:creationId xmlns:p14="http://schemas.microsoft.com/office/powerpoint/2010/main" val="382971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arn(inVertical)">
                                      <p:cBhvr>
                                        <p:cTn id="15" dur="500"/>
                                        <p:tgtEl>
                                          <p:spTgt spid="6">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arn(inVertical)">
                                      <p:cBhvr>
                                        <p:cTn id="18" dur="500"/>
                                        <p:tgtEl>
                                          <p:spTgt spid="6">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arn(inVertical)">
                                      <p:cBhvr>
                                        <p:cTn id="21" dur="500"/>
                                        <p:tgtEl>
                                          <p:spTgt spid="6">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barn(inVertical)">
                                      <p:cBhvr>
                                        <p:cTn id="24" dur="500"/>
                                        <p:tgtEl>
                                          <p:spTgt spid="6">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arn(inVertical)">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92831" y="458861"/>
            <a:ext cx="11769013"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3. Dựa vào một số gợi ý trong Bảng 17.5 dưới đây, hãy lập bảng liệt kê những sở thích và khả năng của bản thân có thể phù hợp đối với ngành nghề trong lĩnh vực kĩ thuật điện.</a:t>
            </a:r>
            <a:endParaRPr lang="en-US" sz="2800" b="1">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043210141"/>
              </p:ext>
            </p:extLst>
          </p:nvPr>
        </p:nvGraphicFramePr>
        <p:xfrm>
          <a:off x="419878" y="1943100"/>
          <a:ext cx="11541965" cy="4649000"/>
        </p:xfrm>
        <a:graphic>
          <a:graphicData uri="http://schemas.openxmlformats.org/drawingml/2006/table">
            <a:tbl>
              <a:tblPr firstRow="1" firstCol="1" bandRow="1"/>
              <a:tblGrid>
                <a:gridCol w="991739">
                  <a:extLst>
                    <a:ext uri="{9D8B030D-6E8A-4147-A177-3AD203B41FA5}">
                      <a16:colId xmlns:a16="http://schemas.microsoft.com/office/drawing/2014/main" xmlns="" val="3422363641"/>
                    </a:ext>
                  </a:extLst>
                </a:gridCol>
                <a:gridCol w="8821766">
                  <a:extLst>
                    <a:ext uri="{9D8B030D-6E8A-4147-A177-3AD203B41FA5}">
                      <a16:colId xmlns:a16="http://schemas.microsoft.com/office/drawing/2014/main" xmlns="" val="2889267529"/>
                    </a:ext>
                  </a:extLst>
                </a:gridCol>
                <a:gridCol w="655816">
                  <a:extLst>
                    <a:ext uri="{9D8B030D-6E8A-4147-A177-3AD203B41FA5}">
                      <a16:colId xmlns:a16="http://schemas.microsoft.com/office/drawing/2014/main" xmlns="" val="1288288553"/>
                    </a:ext>
                  </a:extLst>
                </a:gridCol>
                <a:gridCol w="1072644">
                  <a:extLst>
                    <a:ext uri="{9D8B030D-6E8A-4147-A177-3AD203B41FA5}">
                      <a16:colId xmlns:a16="http://schemas.microsoft.com/office/drawing/2014/main" xmlns="" val="4219868343"/>
                    </a:ext>
                  </a:extLst>
                </a:gridCol>
              </a:tblGrid>
              <a:tr h="204537">
                <a:tc gridSpan="2">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 số sở thích, khả năng phù hợp với ngành nghề trong lĩnh vực kỹ thuật điện</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7919248"/>
                  </a:ext>
                </a:extLst>
              </a:tr>
              <a:tr h="306805">
                <a:tc rowSpan="2">
                  <a:txBody>
                    <a:bodyPr/>
                    <a:lstStyle/>
                    <a:p>
                      <a:pPr marL="0" marR="0">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quan tâm hoặc muốn tìm hiểu về các nghề liên quan đến kỹ thuật điện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47704776"/>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thích và muốn tương lai sẽ làm một nghề nghiệp cụ thể thuộc lĩnh vực kỹ thuật điện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97919155"/>
                  </a:ext>
                </a:extLst>
              </a:tr>
              <a:tr h="306805">
                <a:tc rowSpan="4">
                  <a:txBody>
                    <a:bodyPr/>
                    <a:lstStyle/>
                    <a:p>
                      <a:pPr marL="0" marR="0">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thích quan sát, tìm hiểu cách sử dụng và sửa chữa các đồ dùng điện trong gia đình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7274474"/>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thấy các hoạt động lắp ráp mạch điện điều khiển là hữu ích hay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68934817"/>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hứng thú tham gia các hoạt động lắp rap mạch điện điều khiển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73227768"/>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thích tìm tòi mở rộng các kiến thức liên quan đến mạch điện, mạch điện điều khiển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78268542"/>
                  </a:ext>
                </a:extLst>
              </a:tr>
              <a:tr h="306805">
                <a:tc rowSpan="6">
                  <a:txBody>
                    <a:bodyPr/>
                    <a:lstStyle/>
                    <a:p>
                      <a:pPr marL="0" marR="0">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sử dụng các đồ dùng điện trong gia đình đúng cách và an toàn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44062817"/>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hiểu và dễ dàng trình bày về các nội dung liên quan đến mạch điện, mạch điện điều khiển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76410023"/>
                  </a:ext>
                </a:extLst>
              </a:tr>
              <a:tr h="204537">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lắp ráp được các mạch điện điều khiển đúng cách và an toàn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0872115"/>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phân tích được mô đun cảm biến và mạch điện điều khiển sử dụng mô đun cảm biến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50418086"/>
                  </a:ext>
                </a:extLst>
              </a:tr>
              <a:tr h="409074">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đề xuất phương án mới để ứng dụng cho các mạch điện sử dụng mô đun cảm biến trong gia đình mình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77624219"/>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khả năng tổ chức, quản lý và phân công công việc phù hợp trong hoạt động nhóm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43001463"/>
                  </a:ext>
                </a:extLst>
              </a:tr>
            </a:tbl>
          </a:graphicData>
        </a:graphic>
      </p:graphicFrame>
    </p:spTree>
    <p:extLst>
      <p:ext uri="{BB962C8B-B14F-4D97-AF65-F5344CB8AC3E}">
        <p14:creationId xmlns:p14="http://schemas.microsoft.com/office/powerpoint/2010/main" val="106083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677656"/>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Kể tên một số công ty, xí nghiệp hoạt động trong lĩnh vực kỹ thuật điện.</a:t>
            </a:r>
          </a:p>
          <a:p>
            <a:r>
              <a:rPr lang="en-US" sz="2800" b="1" smtClean="0">
                <a:latin typeface="Times New Roman" panose="02020603050405020304" pitchFamily="18" charset="0"/>
                <a:cs typeface="Times New Roman" panose="02020603050405020304" pitchFamily="18" charset="0"/>
              </a:rPr>
              <a:t>2</a:t>
            </a:r>
            <a:r>
              <a:rPr lang="en-US" sz="2800" b="1">
                <a:latin typeface="Times New Roman" panose="02020603050405020304" pitchFamily="18" charset="0"/>
                <a:cs typeface="Times New Roman" panose="02020603050405020304" pitchFamily="18" charset="0"/>
              </a:rPr>
              <a:t>. Kể tên trường trung cấp, cao đẳng, đại học ở địa phương có đào tạo ngành nghề thuộc lĩnh vực kĩ thuật điện.</a:t>
            </a:r>
          </a:p>
          <a:p>
            <a:r>
              <a:rPr lang="en-US" sz="2800" b="1">
                <a:latin typeface="Times New Roman" panose="02020603050405020304" pitchFamily="18" charset="0"/>
                <a:cs typeface="Times New Roman" panose="02020603050405020304" pitchFamily="18" charset="0"/>
              </a:rPr>
              <a:t>3. Hãy tìm hiểu về công việc cụ thể của một người làm nghề trong lĩnh vực kỹ thuật điện ở khu vực nơi em sống và phân tích sự phù hợp của bản thân đối với nghề đó.</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67462" y="584775"/>
            <a:ext cx="11857054" cy="6186309"/>
          </a:xfrm>
          <a:prstGeom prst="rect">
            <a:avLst/>
          </a:prstGeom>
        </p:spPr>
        <p:txBody>
          <a:bodyPr wrap="square">
            <a:spAutoFit/>
          </a:bodyPr>
          <a:lstStyle/>
          <a:p>
            <a:r>
              <a:rPr lang="vi-VN" sz="2200" b="1">
                <a:solidFill>
                  <a:srgbClr val="0000FF"/>
                </a:solidFill>
                <a:latin typeface="Times New Roman" panose="02020603050405020304" pitchFamily="18" charset="0"/>
                <a:cs typeface="Times New Roman" panose="02020603050405020304" pitchFamily="18" charset="0"/>
              </a:rPr>
              <a:t>1. Công ty cổ phần nhiệt điện Phả Lại.</a:t>
            </a:r>
          </a:p>
          <a:p>
            <a:r>
              <a:rPr lang="vi-VN" sz="2200" b="1">
                <a:solidFill>
                  <a:srgbClr val="0000FF"/>
                </a:solidFill>
                <a:latin typeface="Times New Roman" panose="02020603050405020304" pitchFamily="18" charset="0"/>
                <a:cs typeface="Times New Roman" panose="02020603050405020304" pitchFamily="18" charset="0"/>
              </a:rPr>
              <a:t>- Công ty cổ phần nhiệt điện Quảng Ninh.</a:t>
            </a:r>
          </a:p>
          <a:p>
            <a:r>
              <a:rPr lang="vi-VN" sz="2200" b="1">
                <a:solidFill>
                  <a:srgbClr val="0000FF"/>
                </a:solidFill>
                <a:latin typeface="Times New Roman" panose="02020603050405020304" pitchFamily="18" charset="0"/>
                <a:cs typeface="Times New Roman" panose="02020603050405020304" pitchFamily="18" charset="0"/>
              </a:rPr>
              <a:t>- Công ty cổ phần điện Gia Lai.</a:t>
            </a:r>
          </a:p>
          <a:p>
            <a:r>
              <a:rPr lang="vi-VN" sz="2200" b="1">
                <a:solidFill>
                  <a:srgbClr val="0000FF"/>
                </a:solidFill>
                <a:latin typeface="Times New Roman" panose="02020603050405020304" pitchFamily="18" charset="0"/>
                <a:cs typeface="Times New Roman" panose="02020603050405020304" pitchFamily="18" charset="0"/>
              </a:rPr>
              <a:t>- Nhà máy điện rác Sóc Sơn.</a:t>
            </a:r>
          </a:p>
          <a:p>
            <a:r>
              <a:rPr lang="vi-VN" sz="2200" b="1">
                <a:solidFill>
                  <a:srgbClr val="0000FF"/>
                </a:solidFill>
                <a:latin typeface="Times New Roman" panose="02020603050405020304" pitchFamily="18" charset="0"/>
                <a:cs typeface="Times New Roman" panose="02020603050405020304" pitchFamily="18" charset="0"/>
              </a:rPr>
              <a:t>- Công ty TNHH Điện tử ABECO Việt Nam.</a:t>
            </a:r>
          </a:p>
          <a:p>
            <a:r>
              <a:rPr lang="vi-VN" sz="2200" b="1">
                <a:solidFill>
                  <a:srgbClr val="0000FF"/>
                </a:solidFill>
                <a:latin typeface="Times New Roman" panose="02020603050405020304" pitchFamily="18" charset="0"/>
                <a:cs typeface="Times New Roman" panose="02020603050405020304" pitchFamily="18" charset="0"/>
              </a:rPr>
              <a:t>- Công ty Thiết bị Điện tử DAEWOO Việt Nam.</a:t>
            </a:r>
          </a:p>
          <a:p>
            <a:r>
              <a:rPr lang="vi-VN" sz="2200" b="1">
                <a:solidFill>
                  <a:srgbClr val="0000FF"/>
                </a:solidFill>
                <a:latin typeface="Times New Roman" panose="02020603050405020304" pitchFamily="18" charset="0"/>
                <a:cs typeface="Times New Roman" panose="02020603050405020304" pitchFamily="18" charset="0"/>
              </a:rPr>
              <a:t>- Công ty TNHH Kỹ thuật Điện tử TH.</a:t>
            </a:r>
          </a:p>
          <a:p>
            <a:r>
              <a:rPr lang="vi-VN" sz="2200" b="1">
                <a:solidFill>
                  <a:srgbClr val="0000FF"/>
                </a:solidFill>
                <a:latin typeface="Times New Roman" panose="02020603050405020304" pitchFamily="18" charset="0"/>
                <a:cs typeface="Times New Roman" panose="02020603050405020304" pitchFamily="18" charset="0"/>
              </a:rPr>
              <a:t>2: Kể tên trường trung cấp, cao đẳng, đại học ở địa phương có đào tạo ngành nghề thuộc lĩnh vực kĩ thuật điện.</a:t>
            </a:r>
          </a:p>
          <a:p>
            <a:r>
              <a:rPr lang="vi-VN" sz="2200" b="1" smtClean="0">
                <a:solidFill>
                  <a:srgbClr val="0000FF"/>
                </a:solidFill>
                <a:latin typeface="Times New Roman" panose="02020603050405020304" pitchFamily="18" charset="0"/>
                <a:cs typeface="Times New Roman" panose="02020603050405020304" pitchFamily="18" charset="0"/>
              </a:rPr>
              <a:t>-</a:t>
            </a:r>
            <a:r>
              <a:rPr lang="en-US" sz="2200" b="1" smtClean="0">
                <a:solidFill>
                  <a:srgbClr val="0000FF"/>
                </a:solidFill>
                <a:latin typeface="Times New Roman" panose="02020603050405020304" pitchFamily="18" charset="0"/>
                <a:cs typeface="Times New Roman" panose="02020603050405020304" pitchFamily="18" charset="0"/>
              </a:rPr>
              <a:t> </a:t>
            </a:r>
            <a:r>
              <a:rPr lang="vi-VN" sz="2200" b="1" smtClean="0">
                <a:solidFill>
                  <a:srgbClr val="0000FF"/>
                </a:solidFill>
                <a:latin typeface="Times New Roman" panose="02020603050405020304" pitchFamily="18" charset="0"/>
                <a:cs typeface="Times New Roman" panose="02020603050405020304" pitchFamily="18" charset="0"/>
              </a:rPr>
              <a:t>ĐH </a:t>
            </a:r>
            <a:r>
              <a:rPr lang="vi-VN" sz="2200" b="1">
                <a:solidFill>
                  <a:srgbClr val="0000FF"/>
                </a:solidFill>
                <a:latin typeface="Times New Roman" panose="02020603050405020304" pitchFamily="18" charset="0"/>
                <a:cs typeface="Times New Roman" panose="02020603050405020304" pitchFamily="18" charset="0"/>
              </a:rPr>
              <a:t>Bách Khoa Hà Nội.</a:t>
            </a:r>
          </a:p>
          <a:p>
            <a:r>
              <a:rPr lang="vi-VN" sz="2200" b="1">
                <a:solidFill>
                  <a:srgbClr val="0000FF"/>
                </a:solidFill>
                <a:latin typeface="Times New Roman" panose="02020603050405020304" pitchFamily="18" charset="0"/>
                <a:cs typeface="Times New Roman" panose="02020603050405020304" pitchFamily="18" charset="0"/>
              </a:rPr>
              <a:t>- ĐH Bách Khoa TP. HCM.</a:t>
            </a:r>
          </a:p>
          <a:p>
            <a:r>
              <a:rPr lang="vi-VN" sz="2200" b="1">
                <a:solidFill>
                  <a:srgbClr val="0000FF"/>
                </a:solidFill>
                <a:latin typeface="Times New Roman" panose="02020603050405020304" pitchFamily="18" charset="0"/>
                <a:cs typeface="Times New Roman" panose="02020603050405020304" pitchFamily="18" charset="0"/>
              </a:rPr>
              <a:t>- ĐH Giao thông vận tải.</a:t>
            </a:r>
          </a:p>
          <a:p>
            <a:r>
              <a:rPr lang="vi-VN" sz="2200" b="1">
                <a:solidFill>
                  <a:srgbClr val="0000FF"/>
                </a:solidFill>
                <a:latin typeface="Times New Roman" panose="02020603050405020304" pitchFamily="18" charset="0"/>
                <a:cs typeface="Times New Roman" panose="02020603050405020304" pitchFamily="18" charset="0"/>
              </a:rPr>
              <a:t>- Trường Cao Đẳng Duyên Hải.</a:t>
            </a:r>
          </a:p>
          <a:p>
            <a:r>
              <a:rPr lang="vi-VN" sz="2200" b="1">
                <a:solidFill>
                  <a:srgbClr val="0000FF"/>
                </a:solidFill>
                <a:latin typeface="Times New Roman" panose="02020603050405020304" pitchFamily="18" charset="0"/>
                <a:cs typeface="Times New Roman" panose="02020603050405020304" pitchFamily="18" charset="0"/>
              </a:rPr>
              <a:t>- Trường Cao Đẳng Điện Tử – Điện Lạnh Hà Nội.</a:t>
            </a:r>
          </a:p>
          <a:p>
            <a:r>
              <a:rPr lang="vi-VN" sz="2200" b="1">
                <a:solidFill>
                  <a:srgbClr val="0000FF"/>
                </a:solidFill>
                <a:latin typeface="Times New Roman" panose="02020603050405020304" pitchFamily="18" charset="0"/>
                <a:cs typeface="Times New Roman" panose="02020603050405020304" pitchFamily="18" charset="0"/>
              </a:rPr>
              <a:t>- Trường Cao Đẳng Điện Lực Miền Bắc.</a:t>
            </a:r>
          </a:p>
          <a:p>
            <a:r>
              <a:rPr lang="vi-VN" sz="2200" b="1">
                <a:solidFill>
                  <a:srgbClr val="0000FF"/>
                </a:solidFill>
                <a:latin typeface="Times New Roman" panose="02020603050405020304" pitchFamily="18" charset="0"/>
                <a:cs typeface="Times New Roman" panose="02020603050405020304" pitchFamily="18" charset="0"/>
              </a:rPr>
              <a:t>- Trường trung cấp nghề kĩ thuật công nghệ Hùng Vương.</a:t>
            </a:r>
          </a:p>
          <a:p>
            <a:r>
              <a:rPr lang="vi-VN" sz="2200" b="1">
                <a:solidFill>
                  <a:srgbClr val="0000FF"/>
                </a:solidFill>
                <a:latin typeface="Times New Roman" panose="02020603050405020304" pitchFamily="18" charset="0"/>
                <a:cs typeface="Times New Roman" panose="02020603050405020304" pitchFamily="18" charset="0"/>
              </a:rPr>
              <a:t>3. HS căn cứ vào những yêu cầu phẩm chất, năng lực với người lao động làm việc trong lĩnh vực kĩ thuật điện để trả lời câu hỏi.</a:t>
            </a:r>
          </a:p>
        </p:txBody>
      </p:sp>
    </p:spTree>
    <p:extLst>
      <p:ext uri="{BB962C8B-B14F-4D97-AF65-F5344CB8AC3E}">
        <p14:creationId xmlns:p14="http://schemas.microsoft.com/office/powerpoint/2010/main" val="12580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17.1 và cho biết người làm nghề lắp đặt và sửa chữa điện cần có những đặc điểm gì?</a:t>
            </a:r>
          </a:p>
        </p:txBody>
      </p:sp>
      <p:pic>
        <p:nvPicPr>
          <p:cNvPr id="3" name="Picture 2"/>
          <p:cNvPicPr>
            <a:picLocks noChangeAspect="1"/>
          </p:cNvPicPr>
          <p:nvPr/>
        </p:nvPicPr>
        <p:blipFill>
          <a:blip r:embed="rId2"/>
          <a:stretch>
            <a:fillRect/>
          </a:stretch>
        </p:blipFill>
        <p:spPr>
          <a:xfrm>
            <a:off x="342900" y="336306"/>
            <a:ext cx="6901962" cy="4965456"/>
          </a:xfrm>
          <a:prstGeom prst="rect">
            <a:avLst/>
          </a:prstGeom>
        </p:spPr>
      </p:pic>
      <p:sp>
        <p:nvSpPr>
          <p:cNvPr id="5" name="TextBox 4"/>
          <p:cNvSpPr txBox="1"/>
          <p:nvPr/>
        </p:nvSpPr>
        <p:spPr>
          <a:xfrm>
            <a:off x="993530" y="5477607"/>
            <a:ext cx="604031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17.1. Nghề lắp đặt và sửa chữa thiết bị điện</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9594" y="65719"/>
            <a:ext cx="5152830" cy="4965456"/>
          </a:xfrm>
          <a:prstGeom prst="rect">
            <a:avLst/>
          </a:prstGeom>
        </p:spPr>
      </p:pic>
      <p:sp>
        <p:nvSpPr>
          <p:cNvPr id="5" name="TextBox 4"/>
          <p:cNvSpPr txBox="1"/>
          <p:nvPr/>
        </p:nvSpPr>
        <p:spPr>
          <a:xfrm>
            <a:off x="249594" y="5216350"/>
            <a:ext cx="5283459" cy="707886"/>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17.1. Nghề lắp đặt và sửa chữa thiết bị điện</a:t>
            </a:r>
            <a:endParaRPr lang="en-US" sz="2000" b="1" i="1">
              <a:latin typeface="Times New Roman" panose="02020603050405020304" pitchFamily="18" charset="0"/>
              <a:cs typeface="Times New Roman" panose="02020603050405020304" pitchFamily="18" charset="0"/>
            </a:endParaRPr>
          </a:p>
        </p:txBody>
      </p:sp>
      <p:sp>
        <p:nvSpPr>
          <p:cNvPr id="4" name="Rectangle 3"/>
          <p:cNvSpPr/>
          <p:nvPr/>
        </p:nvSpPr>
        <p:spPr>
          <a:xfrm>
            <a:off x="5533053" y="65719"/>
            <a:ext cx="6419462" cy="6863417"/>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Người làm nghề lắp đặt và sửa chữa điện cần có những đặc điểm:</a:t>
            </a:r>
          </a:p>
          <a:p>
            <a:r>
              <a:rPr lang="vi-VN" sz="2000">
                <a:solidFill>
                  <a:srgbClr val="FF0000"/>
                </a:solidFill>
                <a:latin typeface="Times New Roman" panose="02020603050405020304" pitchFamily="18" charset="0"/>
                <a:cs typeface="Times New Roman" panose="02020603050405020304" pitchFamily="18" charset="0"/>
              </a:rPr>
              <a:t>- Bảo trì máy phát điện và lắp đặt các thiết bị. Có thể bao gồm những việc như sửa chữa, lắp đặt và bảo dưỡng các loại máy phát điện như máy phát điện 1 pha, sửa chữa mạch điện tự động chạy trong các thiết bị, máy móc,…</a:t>
            </a:r>
          </a:p>
          <a:p>
            <a:r>
              <a:rPr lang="vi-VN" sz="2000">
                <a:solidFill>
                  <a:srgbClr val="FF0000"/>
                </a:solidFill>
                <a:latin typeface="Times New Roman" panose="02020603050405020304" pitchFamily="18" charset="0"/>
                <a:cs typeface="Times New Roman" panose="02020603050405020304" pitchFamily="18" charset="0"/>
              </a:rPr>
              <a:t>- Thực hiện những công việc vận hành động cơ, không đồng bộ 3 pha bằng cách lắp đặt các bộ phận, đầu dây, lắp đặt để tạo chiều quay cho các động cơ điều chỉnh cho động cơ xoay chiều đảo mà không gặp những trục trặc hay bất lợi gì.</a:t>
            </a:r>
          </a:p>
          <a:p>
            <a:r>
              <a:rPr lang="vi-VN" sz="2000">
                <a:solidFill>
                  <a:srgbClr val="FF0000"/>
                </a:solidFill>
                <a:latin typeface="Times New Roman" panose="02020603050405020304" pitchFamily="18" charset="0"/>
                <a:cs typeface="Times New Roman" panose="02020603050405020304" pitchFamily="18" charset="0"/>
              </a:rPr>
              <a:t>- Tiến hành sửa chữa những đường dây bị đứt, có thể là nối dây, đi dây điện, lập các công tắc và bảng điện điều khiển lắp đặt hệ thống ống luồn. Xây dựng và thiết kế hệ thống ổ cắm điện. Phục vụ mọi người lắp đặt các đường dây và hệ thống đèn cao áp, đèn chiếu sáng tại các ngõ, ngách, theo yêu cầu,…</a:t>
            </a:r>
          </a:p>
          <a:p>
            <a:r>
              <a:rPr lang="vi-VN" sz="2000">
                <a:solidFill>
                  <a:srgbClr val="FF0000"/>
                </a:solidFill>
                <a:latin typeface="Times New Roman" panose="02020603050405020304" pitchFamily="18" charset="0"/>
                <a:cs typeface="Times New Roman" panose="02020603050405020304" pitchFamily="18" charset="0"/>
              </a:rPr>
              <a:t>- Sửa chữa các đồ gia dụng trong gia đình như: tivi, tủ lạnh, điều hòa, bếp, quạt điện, đèn, bình nước nóng,…</a:t>
            </a:r>
          </a:p>
          <a:p>
            <a:r>
              <a:rPr lang="vi-VN" sz="2000">
                <a:solidFill>
                  <a:srgbClr val="FF0000"/>
                </a:solidFill>
                <a:latin typeface="Times New Roman" panose="02020603050405020304" pitchFamily="18" charset="0"/>
                <a:cs typeface="Times New Roman" panose="02020603050405020304" pitchFamily="18" charset="0"/>
              </a:rPr>
              <a:t>- Phục vụ và chịu trách nhiệm lắp đặt các thiết bị điều khiển, cảnh báo. Tiến hành lắp đặt các mạch điện và đường dây để nhấn kịp thời cho việc báo cháy, lắp các thiết bị chiếu sáng, chống trộm, các loại khóa cửa,…</a:t>
            </a:r>
          </a:p>
        </p:txBody>
      </p:sp>
    </p:spTree>
    <p:extLst>
      <p:ext uri="{BB962C8B-B14F-4D97-AF65-F5344CB8AC3E}">
        <p14:creationId xmlns:p14="http://schemas.microsoft.com/office/powerpoint/2010/main" val="409213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70" y="204374"/>
            <a:ext cx="11632222" cy="954107"/>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1. Hãy cho biết những ngành nghề dưới đây, ngành nghề nào thuộc lĩnh vực </a:t>
            </a:r>
            <a:r>
              <a:rPr lang="en-US" sz="2800" b="1" dirty="0" err="1" smtClean="0">
                <a:latin typeface="Times New Roman" panose="02020603050405020304" pitchFamily="18" charset="0"/>
                <a:cs typeface="Times New Roman" panose="02020603050405020304" pitchFamily="18" charset="0"/>
              </a:rPr>
              <a:t>điện</a:t>
            </a:r>
            <a:r>
              <a:rPr lang="vi-VN"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5" name="Rectangle 4"/>
          <p:cNvSpPr/>
          <p:nvPr/>
        </p:nvSpPr>
        <p:spPr>
          <a:xfrm>
            <a:off x="905606" y="1270901"/>
            <a:ext cx="3235569"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Kỹ</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sư</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môi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trường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553915" y="2089111"/>
            <a:ext cx="4378569"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Thợ</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kim</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hoàn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378071" y="3019741"/>
            <a:ext cx="4623300"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Kỹ</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thuật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viên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kết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cấu</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553916" y="3950371"/>
            <a:ext cx="4447454"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Thợ</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lắp</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ráp</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và</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thợ</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nối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cáp</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677004" y="4881001"/>
            <a:ext cx="3877412"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Kĩ</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sư</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máy</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tính</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125414" y="581163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Kĩ</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sư</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điện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812403" y="1179106"/>
            <a:ext cx="5969289"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Thợ</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lắp</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đặt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và</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sửa</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chữa</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thiết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bị</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điện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827646" y="2089111"/>
            <a:ext cx="3696745"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Kĩ</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thuật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viên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siêu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âm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7288822" y="301974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Kĩ</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sư</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luyện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kim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954716" y="3950371"/>
            <a:ext cx="4176344"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Kiểm</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soát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viên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không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lưu</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194181" y="5002119"/>
            <a:ext cx="5227027"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Kĩ</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thuật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viên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kĩ</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thuật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smtClean="0">
                <a:solidFill>
                  <a:schemeClr val="tx1"/>
                </a:solidFill>
                <a:latin typeface="Times New Roman" panose="02020603050405020304" pitchFamily="18" charset="0"/>
                <a:cs typeface="Times New Roman" panose="02020603050405020304" pitchFamily="18" charset="0"/>
              </a:rPr>
              <a:t>điện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251328" y="5912124"/>
            <a:ext cx="5310556"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Kĩ</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thuật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viên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máy</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tự</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động</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6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273" y="65141"/>
            <a:ext cx="11476473" cy="707886"/>
          </a:xfrm>
          <a:prstGeom prst="rect">
            <a:avLst/>
          </a:prstGeom>
        </p:spPr>
        <p:txBody>
          <a:bodyPr wrap="square">
            <a:spAutoFit/>
          </a:bodyPr>
          <a:lstStyle/>
          <a:p>
            <a:pPr algn="ctr"/>
            <a:r>
              <a:rPr lang="en-US" sz="2000" b="1">
                <a:solidFill>
                  <a:srgbClr val="FF0000"/>
                </a:solidFill>
                <a:latin typeface="Times New Roman" panose="02020603050405020304" pitchFamily="18" charset="0"/>
                <a:cs typeface="Times New Roman" panose="02020603050405020304" pitchFamily="18" charset="0"/>
              </a:rPr>
              <a:t>PHIẾU HỌC TẬP 1</a:t>
            </a:r>
          </a:p>
          <a:p>
            <a:r>
              <a:rPr lang="en-US" sz="2000" b="1">
                <a:latin typeface="Times New Roman" panose="02020603050405020304" pitchFamily="18" charset="0"/>
                <a:cs typeface="Times New Roman" panose="02020603050405020304" pitchFamily="18" charset="0"/>
              </a:rPr>
              <a:t>1.Theo em, Hình 12.2 mô tả công việc của những ngành nghề nào trong lĩnh vực kĩ thuật điện?</a:t>
            </a: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6095995" y="770452"/>
            <a:ext cx="5730935" cy="2063183"/>
          </a:xfrm>
          <a:prstGeom prst="rect">
            <a:avLst/>
          </a:prstGeom>
        </p:spPr>
      </p:pic>
      <p:pic>
        <p:nvPicPr>
          <p:cNvPr id="5" name="Picture 4"/>
          <p:cNvPicPr>
            <a:picLocks noChangeAspect="1"/>
          </p:cNvPicPr>
          <p:nvPr/>
        </p:nvPicPr>
        <p:blipFill>
          <a:blip r:embed="rId4"/>
          <a:stretch>
            <a:fillRect/>
          </a:stretch>
        </p:blipFill>
        <p:spPr>
          <a:xfrm>
            <a:off x="321571" y="770452"/>
            <a:ext cx="5569273" cy="2063183"/>
          </a:xfrm>
          <a:prstGeom prst="rect">
            <a:avLst/>
          </a:prstGeom>
        </p:spPr>
      </p:pic>
      <p:pic>
        <p:nvPicPr>
          <p:cNvPr id="7" name="Picture 6"/>
          <p:cNvPicPr>
            <a:picLocks noChangeAspect="1"/>
          </p:cNvPicPr>
          <p:nvPr/>
        </p:nvPicPr>
        <p:blipFill>
          <a:blip r:embed="rId5"/>
          <a:stretch>
            <a:fillRect/>
          </a:stretch>
        </p:blipFill>
        <p:spPr>
          <a:xfrm>
            <a:off x="321571" y="3191093"/>
            <a:ext cx="5569273" cy="2260138"/>
          </a:xfrm>
          <a:prstGeom prst="rect">
            <a:avLst/>
          </a:prstGeom>
        </p:spPr>
      </p:pic>
      <p:pic>
        <p:nvPicPr>
          <p:cNvPr id="8" name="Picture 7"/>
          <p:cNvPicPr>
            <a:picLocks noChangeAspect="1"/>
          </p:cNvPicPr>
          <p:nvPr/>
        </p:nvPicPr>
        <p:blipFill>
          <a:blip r:embed="rId6"/>
          <a:stretch>
            <a:fillRect/>
          </a:stretch>
        </p:blipFill>
        <p:spPr>
          <a:xfrm>
            <a:off x="6210509" y="3618148"/>
            <a:ext cx="5664921" cy="1832896"/>
          </a:xfrm>
          <a:prstGeom prst="rect">
            <a:avLst/>
          </a:prstGeom>
        </p:spPr>
      </p:pic>
      <p:sp>
        <p:nvSpPr>
          <p:cNvPr id="6" name="TextBox 5"/>
          <p:cNvSpPr txBox="1"/>
          <p:nvPr/>
        </p:nvSpPr>
        <p:spPr>
          <a:xfrm>
            <a:off x="1174812" y="2775170"/>
            <a:ext cx="4501662"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a) Vận hành hệ thống điện</a:t>
            </a:r>
            <a:endParaRPr lang="en-US" sz="2000" i="1">
              <a:latin typeface="Times New Roman" panose="02020603050405020304" pitchFamily="18" charset="0"/>
              <a:cs typeface="Times New Roman" panose="02020603050405020304" pitchFamily="18" charset="0"/>
            </a:endParaRPr>
          </a:p>
        </p:txBody>
      </p:sp>
      <p:sp>
        <p:nvSpPr>
          <p:cNvPr id="9" name="TextBox 8"/>
          <p:cNvSpPr txBox="1"/>
          <p:nvPr/>
        </p:nvSpPr>
        <p:spPr>
          <a:xfrm>
            <a:off x="6935037" y="2825781"/>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b</a:t>
            </a:r>
            <a:r>
              <a:rPr lang="en-US" sz="2000" i="1" smtClean="0">
                <a:latin typeface="Times New Roman" panose="02020603050405020304" pitchFamily="18" charset="0"/>
                <a:cs typeface="Times New Roman" panose="02020603050405020304" pitchFamily="18" charset="0"/>
              </a:rPr>
              <a:t>) Kiểm tra phần cứng máy tính</a:t>
            </a:r>
            <a:endParaRPr lang="en-US" sz="2000" i="1">
              <a:latin typeface="Times New Roman" panose="02020603050405020304" pitchFamily="18" charset="0"/>
              <a:cs typeface="Times New Roman" panose="02020603050405020304" pitchFamily="18" charset="0"/>
            </a:endParaRPr>
          </a:p>
        </p:txBody>
      </p:sp>
      <p:sp>
        <p:nvSpPr>
          <p:cNvPr id="10" name="TextBox 9"/>
          <p:cNvSpPr txBox="1"/>
          <p:nvPr/>
        </p:nvSpPr>
        <p:spPr>
          <a:xfrm>
            <a:off x="1174812" y="5451044"/>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c</a:t>
            </a:r>
            <a:r>
              <a:rPr lang="en-US" sz="2000" i="1" smtClean="0">
                <a:latin typeface="Times New Roman" panose="02020603050405020304" pitchFamily="18" charset="0"/>
                <a:cs typeface="Times New Roman" panose="02020603050405020304" pitchFamily="18" charset="0"/>
              </a:rPr>
              <a:t>) Bảo trì thiết bị điện</a:t>
            </a:r>
            <a:endParaRPr lang="en-US" sz="2000" i="1">
              <a:latin typeface="Times New Roman" panose="02020603050405020304" pitchFamily="18" charset="0"/>
              <a:cs typeface="Times New Roman" panose="02020603050405020304" pitchFamily="18" charset="0"/>
            </a:endParaRPr>
          </a:p>
        </p:txBody>
      </p:sp>
      <p:sp>
        <p:nvSpPr>
          <p:cNvPr id="11" name="TextBox 10"/>
          <p:cNvSpPr txBox="1"/>
          <p:nvPr/>
        </p:nvSpPr>
        <p:spPr>
          <a:xfrm>
            <a:off x="7325268" y="5436156"/>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d</a:t>
            </a:r>
            <a:r>
              <a:rPr lang="en-US" sz="2000" i="1" smtClean="0">
                <a:latin typeface="Times New Roman" panose="02020603050405020304" pitchFamily="18" charset="0"/>
                <a:cs typeface="Times New Roman" panose="02020603050405020304" pitchFamily="18" charset="0"/>
              </a:rPr>
              <a:t>) Thiết kế hệ thống điện</a:t>
            </a:r>
            <a:endParaRPr lang="en-US" sz="2000" i="1">
              <a:latin typeface="Times New Roman" panose="02020603050405020304" pitchFamily="18" charset="0"/>
              <a:cs typeface="Times New Roman" panose="02020603050405020304" pitchFamily="18" charset="0"/>
            </a:endParaRPr>
          </a:p>
        </p:txBody>
      </p:sp>
      <p:sp>
        <p:nvSpPr>
          <p:cNvPr id="12" name="TextBox 11"/>
          <p:cNvSpPr txBox="1"/>
          <p:nvPr/>
        </p:nvSpPr>
        <p:spPr>
          <a:xfrm>
            <a:off x="1610245" y="5808689"/>
            <a:ext cx="9623811" cy="400110"/>
          </a:xfrm>
          <a:prstGeom prst="rect">
            <a:avLst/>
          </a:prstGeom>
          <a:noFill/>
        </p:spPr>
        <p:txBody>
          <a:bodyPr wrap="square" rtlCol="0">
            <a:spAutoFit/>
          </a:bodyPr>
          <a:lstStyle/>
          <a:p>
            <a:pPr algn="ctr"/>
            <a:r>
              <a:rPr lang="en-US" sz="2000" b="1" i="1" smtClean="0">
                <a:latin typeface="Times New Roman" panose="02020603050405020304" pitchFamily="18" charset="0"/>
                <a:cs typeface="Times New Roman" panose="02020603050405020304" pitchFamily="18" charset="0"/>
              </a:rPr>
              <a:t>Hình 12.2. Một số công việc của ngành nghề thuộc lĩnh vực kỹ thuật điện</a:t>
            </a:r>
            <a:endParaRPr lang="en-US" sz="2000" b="1" i="1">
              <a:latin typeface="Times New Roman" panose="02020603050405020304" pitchFamily="18" charset="0"/>
              <a:cs typeface="Times New Roman" panose="02020603050405020304" pitchFamily="18" charset="0"/>
            </a:endParaRPr>
          </a:p>
        </p:txBody>
      </p:sp>
      <p:sp>
        <p:nvSpPr>
          <p:cNvPr id="13" name="Rectangle 12"/>
          <p:cNvSpPr/>
          <p:nvPr/>
        </p:nvSpPr>
        <p:spPr>
          <a:xfrm>
            <a:off x="321570" y="6274124"/>
            <a:ext cx="11870429" cy="707886"/>
          </a:xfrm>
          <a:prstGeom prst="rect">
            <a:avLst/>
          </a:prstGeom>
        </p:spPr>
        <p:txBody>
          <a:bodyPr wrap="square">
            <a:spAutoFit/>
          </a:bodyPr>
          <a:lstStyle/>
          <a:p>
            <a: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0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Hãy kể những ngành nghề trong lĩnh vực kỹ thuật điện mà em biết.</a:t>
            </a:r>
            <a: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71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114" y="0"/>
            <a:ext cx="11638383"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So sánh sự khác nhau về đặc điểm của một số ngành nghề thuộc lĩnh vực kĩ thuật điện trong Bảng 17.1.</a:t>
            </a:r>
          </a:p>
        </p:txBody>
      </p:sp>
      <p:graphicFrame>
        <p:nvGraphicFramePr>
          <p:cNvPr id="5" name="Table 4"/>
          <p:cNvGraphicFramePr>
            <a:graphicFrameLocks noGrp="1"/>
          </p:cNvGraphicFramePr>
          <p:nvPr>
            <p:extLst>
              <p:ext uri="{D42A27DB-BD31-4B8C-83A1-F6EECF244321}">
                <p14:modId xmlns:p14="http://schemas.microsoft.com/office/powerpoint/2010/main" val="3503227404"/>
              </p:ext>
            </p:extLst>
          </p:nvPr>
        </p:nvGraphicFramePr>
        <p:xfrm>
          <a:off x="574416" y="1178300"/>
          <a:ext cx="11434082" cy="5547360"/>
        </p:xfrm>
        <a:graphic>
          <a:graphicData uri="http://schemas.openxmlformats.org/drawingml/2006/table">
            <a:tbl>
              <a:tblPr firstRow="1" firstCol="1" bandRow="1"/>
              <a:tblGrid>
                <a:gridCol w="855383">
                  <a:extLst>
                    <a:ext uri="{9D8B030D-6E8A-4147-A177-3AD203B41FA5}">
                      <a16:colId xmlns:a16="http://schemas.microsoft.com/office/drawing/2014/main" xmlns="" val="1398923601"/>
                    </a:ext>
                  </a:extLst>
                </a:gridCol>
                <a:gridCol w="2503560">
                  <a:extLst>
                    <a:ext uri="{9D8B030D-6E8A-4147-A177-3AD203B41FA5}">
                      <a16:colId xmlns:a16="http://schemas.microsoft.com/office/drawing/2014/main" xmlns="" val="3621797626"/>
                    </a:ext>
                  </a:extLst>
                </a:gridCol>
                <a:gridCol w="8075139">
                  <a:extLst>
                    <a:ext uri="{9D8B030D-6E8A-4147-A177-3AD203B41FA5}">
                      <a16:colId xmlns:a16="http://schemas.microsoft.com/office/drawing/2014/main" xmlns="" val="3330434687"/>
                    </a:ext>
                  </a:extLst>
                </a:gridCol>
              </a:tblGrid>
              <a:tr h="0">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Ngành nghề</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 của nghề</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63306741"/>
                  </a:ext>
                </a:extLst>
              </a:tr>
              <a:tr h="0">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Kĩ sư điện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 hành nghiên cứu, tư vấn, thiết kế, chỉ đạo xây dựng và vận hành hệ thống điện, linh kiện, động cơ và thiết bị; tư vấn và chỉ đạo vận hành bảo trì và sửa chữa; nghiên cứu và tư vấn về các khía cạnh công nghệ của vật liệu, sản phẩm kỹ thuật điện và các quy trình.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9576112"/>
                  </a:ext>
                </a:extLst>
              </a:tr>
              <a:tr h="0">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kỹ thuật điện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hiện các nhiệm vụ kỹ thuật để hỗ trợ nghiên cứu kỹ thuật điện và thiết kế, sản xuất, lắp ráp, xây dựng, vận hành, bảo trì và sửa chữa thiết bị điện, cơ sở và hệ thống phân phối.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7662940"/>
                  </a:ext>
                </a:extLst>
              </a:tr>
              <a:tr h="0">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Thợ lắp đặt và sửa chữa thiết bị điện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Lắp đặt, bảo trì hệ thống điện, máy móc điện, các thiết bị điện, đường dây và dây cáp cung cấp và truyền tải điện.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381543"/>
                  </a:ext>
                </a:extLst>
              </a:tr>
            </a:tbl>
          </a:graphicData>
        </a:graphic>
      </p:graphicFrame>
    </p:spTree>
    <p:extLst>
      <p:ext uri="{BB962C8B-B14F-4D97-AF65-F5344CB8AC3E}">
        <p14:creationId xmlns:p14="http://schemas.microsoft.com/office/powerpoint/2010/main" val="329460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114" y="0"/>
            <a:ext cx="11638383"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So sánh sự khác nhau về đặc điểm của một số ngành nghề thuộc lĩnh vực kĩ thuật điện trong Bảng 17.1.</a:t>
            </a:r>
          </a:p>
        </p:txBody>
      </p:sp>
      <p:sp>
        <p:nvSpPr>
          <p:cNvPr id="2" name="Rectangle 1"/>
          <p:cNvSpPr/>
          <p:nvPr/>
        </p:nvSpPr>
        <p:spPr>
          <a:xfrm>
            <a:off x="491412" y="1069157"/>
            <a:ext cx="11339804" cy="440120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2.</a:t>
            </a:r>
          </a:p>
          <a:p>
            <a:r>
              <a:rPr lang="vi-VN" sz="2800">
                <a:solidFill>
                  <a:srgbClr val="FF0000"/>
                </a:solidFill>
                <a:latin typeface="Times New Roman" panose="02020603050405020304" pitchFamily="18" charset="0"/>
                <a:cs typeface="Times New Roman" panose="02020603050405020304" pitchFamily="18" charset="0"/>
              </a:rPr>
              <a:t>- Kĩ sư điện: Tiến hành nghiên cứu, tư vấn, thiết kế, chỉ đạo xây dựng và vận hành hệ thống điện, linh kiện, động cơ và thiết bị; tư vấn và chỉ đạo vận hành bảo trì và sửa chữa; nghiên cứu và tư vấn về các khía cạnh công nghệ của vật liệu, sản phẩm kỹ thuật điện và các quy trình.</a:t>
            </a:r>
          </a:p>
          <a:p>
            <a:r>
              <a:rPr lang="vi-VN" sz="2800">
                <a:solidFill>
                  <a:srgbClr val="FF0000"/>
                </a:solidFill>
                <a:latin typeface="Times New Roman" panose="02020603050405020304" pitchFamily="18" charset="0"/>
                <a:cs typeface="Times New Roman" panose="02020603050405020304" pitchFamily="18" charset="0"/>
              </a:rPr>
              <a:t>- Kỹ thuật viên kỹ thuật điện: Thực hiện các nhiệm vụ kỹ thuật để hỗ trợ nghiên cứu kỹ thuật điện và thiết kế, sản xuất, lắp ráp, xây dựng, vận hành, bảo trì và sửa chữa thiết bị điện, cơ sở và hệ thống phân phối.</a:t>
            </a:r>
          </a:p>
          <a:p>
            <a:r>
              <a:rPr lang="vi-VN" sz="2800">
                <a:solidFill>
                  <a:srgbClr val="FF0000"/>
                </a:solidFill>
                <a:latin typeface="Times New Roman" panose="02020603050405020304" pitchFamily="18" charset="0"/>
                <a:cs typeface="Times New Roman" panose="02020603050405020304" pitchFamily="18" charset="0"/>
              </a:rPr>
              <a:t>- Thợ lắp đặt và sửa chữa thiết bị điện: Lắp đặt, bảo trì hệ thống điện, máy móc điện, các thiết bị điện, đường dây và dây cáp cung cấp và truyền tải điện.</a:t>
            </a:r>
          </a:p>
        </p:txBody>
      </p:sp>
    </p:spTree>
    <p:extLst>
      <p:ext uri="{BB962C8B-B14F-4D97-AF65-F5344CB8AC3E}">
        <p14:creationId xmlns:p14="http://schemas.microsoft.com/office/powerpoint/2010/main" val="265821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I.Đặc điểm cơ bản của một số nghề trong lĩnh vực kỹ thuật điện</a:t>
            </a:r>
          </a:p>
          <a:p>
            <a:r>
              <a:rPr lang="en-US" sz="2800">
                <a:latin typeface="Times New Roman" panose="02020603050405020304" pitchFamily="18" charset="0"/>
                <a:cs typeface="Times New Roman" panose="02020603050405020304" pitchFamily="18" charset="0"/>
              </a:rPr>
              <a:t>- Kĩ sư điện: Tiến hành nghiên cứu, tư vấn, thiết kế, chỉ đạo xây dựng và vận hành hệ thống điện, linh kiện, động cơ và thiết bị; tư vấn và chỉ đạo vận hành bảo trì và sửa chữa; nghiên cứu và tư vấn về các khía cạnh công nghệ của vật liệu, sản phẩm kỹ thuật điện và các quy trình.</a:t>
            </a:r>
          </a:p>
          <a:p>
            <a:r>
              <a:rPr lang="en-US" sz="2800">
                <a:latin typeface="Times New Roman" panose="02020603050405020304" pitchFamily="18" charset="0"/>
                <a:cs typeface="Times New Roman" panose="02020603050405020304" pitchFamily="18" charset="0"/>
              </a:rPr>
              <a:t>- Kỹ thuật viên kỹ thuật điện: Thực hiện các nhiệm vụ kỹ thuật để hỗ trợ nghiên cứu kỹ thuật điện và thiết kế, sản xuất, lắp ráp, xây dựng, vận hành, bảo trì và sửa chữa thiết bị điện, cơ sở và hệ thống phân phối.</a:t>
            </a:r>
          </a:p>
          <a:p>
            <a:r>
              <a:rPr lang="en-US" sz="2800">
                <a:latin typeface="Times New Roman" panose="02020603050405020304" pitchFamily="18" charset="0"/>
                <a:cs typeface="Times New Roman" panose="02020603050405020304" pitchFamily="18" charset="0"/>
              </a:rPr>
              <a:t>- Thợ lắp đặt và sửa chữa thiết bị điện: Lắp đặt, bảo trì hệ thống điện, máy móc điện, các thiết bị điện, đường dây và dây cáp cung cấp và truyền tải điện.</a:t>
            </a:r>
          </a:p>
        </p:txBody>
      </p:sp>
      <p:pic>
        <p:nvPicPr>
          <p:cNvPr id="2" name="Picture 1"/>
          <p:cNvPicPr>
            <a:picLocks noChangeAspect="1"/>
          </p:cNvPicPr>
          <p:nvPr/>
        </p:nvPicPr>
        <p:blipFill>
          <a:blip r:embed="rId2"/>
          <a:stretch>
            <a:fillRect/>
          </a:stretch>
        </p:blipFill>
        <p:spPr>
          <a:xfrm>
            <a:off x="1527284" y="120088"/>
            <a:ext cx="8894835" cy="646232"/>
          </a:xfrm>
          <a:prstGeom prst="rect">
            <a:avLst/>
          </a:prstGeom>
        </p:spPr>
      </p:pic>
    </p:spTree>
    <p:extLst>
      <p:ext uri="{BB962C8B-B14F-4D97-AF65-F5344CB8AC3E}">
        <p14:creationId xmlns:p14="http://schemas.microsoft.com/office/powerpoint/2010/main" val="238679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815" y="-37322"/>
            <a:ext cx="11507755"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Nêu những yêu cầu về năng lực và phẩm chất của ngành nghề trong lĩnh vực kĩ thuật điện.</a:t>
            </a:r>
          </a:p>
          <a:p>
            <a:r>
              <a:rPr lang="en-US" sz="2800" b="1">
                <a:latin typeface="Times New Roman" panose="02020603050405020304" pitchFamily="18" charset="0"/>
                <a:cs typeface="Times New Roman" panose="02020603050405020304" pitchFamily="18" charset="0"/>
              </a:rPr>
              <a:t>2. Quan sát bảng 17.2. trình bày yêu cầu về năng lực đối với một ngành nghề thuộc một số lĩnh vực.</a:t>
            </a:r>
          </a:p>
        </p:txBody>
      </p:sp>
      <p:graphicFrame>
        <p:nvGraphicFramePr>
          <p:cNvPr id="5" name="Table 4"/>
          <p:cNvGraphicFramePr>
            <a:graphicFrameLocks noGrp="1"/>
          </p:cNvGraphicFramePr>
          <p:nvPr>
            <p:extLst>
              <p:ext uri="{D42A27DB-BD31-4B8C-83A1-F6EECF244321}">
                <p14:modId xmlns:p14="http://schemas.microsoft.com/office/powerpoint/2010/main" val="654456129"/>
              </p:ext>
            </p:extLst>
          </p:nvPr>
        </p:nvGraphicFramePr>
        <p:xfrm>
          <a:off x="322490" y="1802965"/>
          <a:ext cx="11648686" cy="4754880"/>
        </p:xfrm>
        <a:graphic>
          <a:graphicData uri="http://schemas.openxmlformats.org/drawingml/2006/table">
            <a:tbl>
              <a:tblPr firstRow="1" firstCol="1" bandRow="1"/>
              <a:tblGrid>
                <a:gridCol w="2607597">
                  <a:extLst>
                    <a:ext uri="{9D8B030D-6E8A-4147-A177-3AD203B41FA5}">
                      <a16:colId xmlns:a16="http://schemas.microsoft.com/office/drawing/2014/main" xmlns="" val="2099185646"/>
                    </a:ext>
                  </a:extLst>
                </a:gridCol>
                <a:gridCol w="9041089">
                  <a:extLst>
                    <a:ext uri="{9D8B030D-6E8A-4147-A177-3AD203B41FA5}">
                      <a16:colId xmlns:a16="http://schemas.microsoft.com/office/drawing/2014/main" xmlns="" val="2848290918"/>
                    </a:ext>
                  </a:extLst>
                </a:gridCol>
              </a:tblGrid>
              <a:tr h="0">
                <a:tc>
                  <a:txBody>
                    <a:bodyPr/>
                    <a:lstStyle/>
                    <a:p>
                      <a:pPr marL="0" marR="0" algn="ctr">
                        <a:spcBef>
                          <a:spcPts val="0"/>
                        </a:spcBef>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Ngành nghề</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Yêu cầu về năng lực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0853574"/>
                  </a:ext>
                </a:extLst>
              </a:tr>
              <a:tr h="0">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Kỹ sư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Có trình độ chuyên môn sâu tương ứng với trình độ đại học;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81280491"/>
                  </a:ext>
                </a:extLst>
              </a:tr>
              <a:tr h="0">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Kỹ thuật viên kĩ thuật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Có trình độ chuyên môn bậc trung tương ứng với trình độ trung cấp hoặc cao đẳng;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99512345"/>
                  </a:ext>
                </a:extLst>
              </a:tr>
              <a:tr h="0">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Thợ lắp đặt và sửa chữa thiết bị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Có trình độ chuyên môn nhất định tương đương sơ cấp; có sức khỏe, tác phong nhanh nhẹn, có khả năng làm việc độc lập và nhóm; có kỹ năng giải quyết vân đề, tổ chức quản lý công việc…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98940358"/>
                  </a:ext>
                </a:extLst>
              </a:tr>
            </a:tbl>
          </a:graphicData>
        </a:graphic>
      </p:graphicFrame>
    </p:spTree>
    <p:extLst>
      <p:ext uri="{BB962C8B-B14F-4D97-AF65-F5344CB8AC3E}">
        <p14:creationId xmlns:p14="http://schemas.microsoft.com/office/powerpoint/2010/main" val="195187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1119</TotalTime>
  <Words>3499</Words>
  <Application>Microsoft Office PowerPoint</Application>
  <PresentationFormat>Widescreen</PresentationFormat>
  <Paragraphs>205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LENOVO</cp:lastModifiedBy>
  <cp:revision>133</cp:revision>
  <dcterms:created xsi:type="dcterms:W3CDTF">2023-06-21T22:05:51Z</dcterms:created>
  <dcterms:modified xsi:type="dcterms:W3CDTF">2025-02-24T03:24:11Z</dcterms:modified>
</cp:coreProperties>
</file>