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1" r:id="rId2"/>
    <p:sldId id="256" r:id="rId3"/>
    <p:sldId id="275" r:id="rId4"/>
    <p:sldId id="302" r:id="rId5"/>
    <p:sldId id="348" r:id="rId6"/>
    <p:sldId id="356" r:id="rId7"/>
    <p:sldId id="346" r:id="rId8"/>
    <p:sldId id="358" r:id="rId9"/>
    <p:sldId id="350" r:id="rId10"/>
    <p:sldId id="359" r:id="rId11"/>
    <p:sldId id="335" r:id="rId12"/>
    <p:sldId id="351" r:id="rId13"/>
    <p:sldId id="354" r:id="rId14"/>
    <p:sldId id="314" r:id="rId15"/>
    <p:sldId id="342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AN" initials="Q" lastIdx="2" clrIdx="0">
    <p:extLst>
      <p:ext uri="{19B8F6BF-5375-455C-9EA6-DF929625EA0E}">
        <p15:presenceInfo xmlns:p15="http://schemas.microsoft.com/office/powerpoint/2012/main" userId="d05decfa4a31974a" providerId="Windows Live"/>
      </p:ext>
    </p:extLst>
  </p:cmAuthor>
  <p:cmAuthor id="2" name="NGOC ANH" initials="NA" lastIdx="2" clrIdx="1">
    <p:extLst>
      <p:ext uri="{19B8F6BF-5375-455C-9EA6-DF929625EA0E}">
        <p15:presenceInfo xmlns:p15="http://schemas.microsoft.com/office/powerpoint/2012/main" userId="NGOC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00A9A5"/>
    <a:srgbClr val="F8D8F0"/>
    <a:srgbClr val="F3BFE5"/>
    <a:srgbClr val="E8488D"/>
    <a:srgbClr val="FFDAAB"/>
    <a:srgbClr val="F7941E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3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joy-english.com/go/intl/vi/video/6-english-speaking-countries/60729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</a:t>
            </a:r>
            <a:r>
              <a:rPr lang="en-GB" sz="1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ejoy-english.com</a:t>
            </a:r>
            <a:r>
              <a:rPr lang="en-GB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/go/</a:t>
            </a:r>
            <a:r>
              <a:rPr lang="en-GB" sz="1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intl</a:t>
            </a:r>
            <a:r>
              <a:rPr lang="en-GB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/vi/video/6-</a:t>
            </a:r>
            <a:r>
              <a:rPr lang="en-GB" sz="1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english-speaking</a:t>
            </a:r>
            <a:r>
              <a:rPr lang="en-GB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-countries/60729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41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37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7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64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14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37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80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00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9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guMDO3mNcg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373148"/>
            <a:ext cx="1062851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/>
              <a:t>Choose the best answer A, B, or C to complete each sentence.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1AF95A1-8313-8212-D520-865C3DD040EC}"/>
              </a:ext>
            </a:extLst>
          </p:cNvPr>
          <p:cNvSpPr txBox="1"/>
          <p:nvPr/>
        </p:nvSpPr>
        <p:spPr>
          <a:xfrm>
            <a:off x="1061119" y="2094351"/>
            <a:ext cx="1017293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Niagara Falls is a great </a:t>
            </a:r>
            <a:r>
              <a:rPr lang="en-US" sz="16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on the border of the USA and Canada.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</a:rPr>
              <a:t>	</a:t>
            </a: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forest 		</a:t>
            </a: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river 		</a:t>
            </a: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attraction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Aborigines are the </a:t>
            </a:r>
            <a:r>
              <a:rPr lang="en-US" sz="16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people of Australia.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</a:rPr>
              <a:t>	</a:t>
            </a: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native 		</a:t>
            </a: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historical 		</a:t>
            </a: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foreign</a:t>
            </a:r>
            <a:r>
              <a:rPr lang="en-US" sz="2400" dirty="0"/>
              <a:t> 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CA09D845-862F-8863-B660-4893DCDF57B0}"/>
              </a:ext>
            </a:extLst>
          </p:cNvPr>
          <p:cNvSpPr/>
          <p:nvPr/>
        </p:nvSpPr>
        <p:spPr>
          <a:xfrm>
            <a:off x="7443478" y="3133548"/>
            <a:ext cx="398106" cy="38566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4C5DFF20-63D0-E8E2-3C5C-717D105A8FAB}"/>
              </a:ext>
            </a:extLst>
          </p:cNvPr>
          <p:cNvSpPr/>
          <p:nvPr/>
        </p:nvSpPr>
        <p:spPr>
          <a:xfrm>
            <a:off x="1950857" y="4601812"/>
            <a:ext cx="398106" cy="38566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1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8A05532-9CCC-C7A5-7088-54F6EA9EE15E}"/>
              </a:ext>
            </a:extLst>
          </p:cNvPr>
          <p:cNvSpPr txBox="1"/>
          <p:nvPr/>
        </p:nvSpPr>
        <p:spPr>
          <a:xfrm>
            <a:off x="989673" y="1860193"/>
            <a:ext cx="1012809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Auckland is </a:t>
            </a:r>
            <a:r>
              <a:rPr lang="en-US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biggest city on </a:t>
            </a:r>
            <a:r>
              <a:rPr lang="en-US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North Island of New Zealand.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castle is </a:t>
            </a:r>
            <a:r>
              <a:rPr lang="en-US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strong building with thick and high walls.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Surrounding </a:t>
            </a:r>
            <a:r>
              <a:rPr lang="en-US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UK is </a:t>
            </a:r>
            <a:r>
              <a:rPr lang="en-US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Atlantic Ocean.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Hawaii is </a:t>
            </a:r>
            <a:r>
              <a:rPr lang="en-US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state of </a:t>
            </a:r>
            <a:r>
              <a:rPr lang="en-US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USA.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attraction is </a:t>
            </a:r>
            <a:r>
              <a:rPr lang="en-US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interesting place for visitors</a:t>
            </a:r>
            <a:r>
              <a:rPr lang="en-US" sz="2800" b="0" i="0">
                <a:solidFill>
                  <a:srgbClr val="242021"/>
                </a:solidFill>
                <a:effectLst/>
              </a:rPr>
              <a:t>.</a:t>
            </a:r>
            <a:r>
              <a:rPr lang="en-US" sz="2800"/>
              <a:t>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2459" y="1378057"/>
            <a:ext cx="56482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/>
              <a:t>Complete the sentences </a:t>
            </a:r>
            <a:r>
              <a:rPr lang="en-GB" sz="2400" b="1"/>
              <a:t>with </a:t>
            </a:r>
            <a:r>
              <a:rPr lang="en-GB" sz="2400" b="1" i="1" smtClean="0"/>
              <a:t>a </a:t>
            </a:r>
            <a:r>
              <a:rPr lang="en-GB" sz="2400" b="1" i="1"/>
              <a:t>/ </a:t>
            </a:r>
            <a:r>
              <a:rPr lang="en-GB" sz="2400" b="1" i="1" smtClean="0"/>
              <a:t>an </a:t>
            </a:r>
            <a:r>
              <a:rPr lang="en-GB" sz="2400" b="1"/>
              <a:t>or </a:t>
            </a:r>
            <a:r>
              <a:rPr lang="en-GB" sz="2400" b="1" i="1" smtClean="0"/>
              <a:t>the</a:t>
            </a:r>
            <a:r>
              <a:rPr lang="en-GB" sz="2400" b="1" smtClean="0"/>
              <a:t>. 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563A2AA-D422-2289-1630-D423E56F4B58}"/>
              </a:ext>
            </a:extLst>
          </p:cNvPr>
          <p:cNvSpPr txBox="1"/>
          <p:nvPr/>
        </p:nvSpPr>
        <p:spPr>
          <a:xfrm>
            <a:off x="3157617" y="2161489"/>
            <a:ext cx="689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1BA06EF-1B00-17BB-45A3-2C83F7DA94D8}"/>
              </a:ext>
            </a:extLst>
          </p:cNvPr>
          <p:cNvSpPr txBox="1"/>
          <p:nvPr/>
        </p:nvSpPr>
        <p:spPr>
          <a:xfrm>
            <a:off x="6040245" y="2161489"/>
            <a:ext cx="7062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C2FA114-F675-A389-51A5-AD12917D6095}"/>
              </a:ext>
            </a:extLst>
          </p:cNvPr>
          <p:cNvSpPr txBox="1"/>
          <p:nvPr/>
        </p:nvSpPr>
        <p:spPr>
          <a:xfrm>
            <a:off x="1555102" y="3017004"/>
            <a:ext cx="6344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7AB3E5D-F8B4-B581-182D-54C01BB32DD7}"/>
              </a:ext>
            </a:extLst>
          </p:cNvPr>
          <p:cNvSpPr txBox="1"/>
          <p:nvPr/>
        </p:nvSpPr>
        <p:spPr>
          <a:xfrm>
            <a:off x="3570514" y="2994499"/>
            <a:ext cx="6344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5870D23-C316-75EA-98FA-309E0E266896}"/>
              </a:ext>
            </a:extLst>
          </p:cNvPr>
          <p:cNvSpPr txBox="1"/>
          <p:nvPr/>
        </p:nvSpPr>
        <p:spPr>
          <a:xfrm>
            <a:off x="3302505" y="3870199"/>
            <a:ext cx="945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60B3E14-A968-268A-9B8A-DA2D0DB3DEB0}"/>
              </a:ext>
            </a:extLst>
          </p:cNvPr>
          <p:cNvSpPr txBox="1"/>
          <p:nvPr/>
        </p:nvSpPr>
        <p:spPr>
          <a:xfrm>
            <a:off x="4845697" y="3870199"/>
            <a:ext cx="8024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ADD2504-D447-B7BC-0D19-5C02332440F9}"/>
              </a:ext>
            </a:extLst>
          </p:cNvPr>
          <p:cNvSpPr txBox="1"/>
          <p:nvPr/>
        </p:nvSpPr>
        <p:spPr>
          <a:xfrm>
            <a:off x="2896670" y="4725511"/>
            <a:ext cx="6344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8571019-F8D6-F7BA-D363-4462CC51FB07}"/>
              </a:ext>
            </a:extLst>
          </p:cNvPr>
          <p:cNvSpPr txBox="1"/>
          <p:nvPr/>
        </p:nvSpPr>
        <p:spPr>
          <a:xfrm>
            <a:off x="4702629" y="4725511"/>
            <a:ext cx="945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FD0219B-AAEA-8FE4-885C-6842DEC9BA0F}"/>
              </a:ext>
            </a:extLst>
          </p:cNvPr>
          <p:cNvSpPr txBox="1"/>
          <p:nvPr/>
        </p:nvSpPr>
        <p:spPr>
          <a:xfrm>
            <a:off x="1496008" y="5580823"/>
            <a:ext cx="7526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765ED48-8AF8-3710-9805-9EF163B6B51E}"/>
              </a:ext>
            </a:extLst>
          </p:cNvPr>
          <p:cNvSpPr txBox="1"/>
          <p:nvPr/>
        </p:nvSpPr>
        <p:spPr>
          <a:xfrm>
            <a:off x="4093028" y="5580823"/>
            <a:ext cx="7526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9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25339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07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1593" y="1273515"/>
            <a:ext cx="87477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/>
              <a:t>Underline and correct the article mistakes in the sentences below.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CFEC0E3-6319-6BDA-4AEA-A3941F1F52DF}"/>
              </a:ext>
            </a:extLst>
          </p:cNvPr>
          <p:cNvSpPr txBox="1"/>
          <p:nvPr/>
        </p:nvSpPr>
        <p:spPr>
          <a:xfrm>
            <a:off x="1136626" y="1522272"/>
            <a:ext cx="889907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Ottawa is a capital of Canada.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He’s the Englishman. He lives in Oxford.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When people travel, they use an map to find their way round.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Can you see a Big Ben from where you are standing?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Canadians love ice hockey, the winter sport</a:t>
            </a:r>
            <a:r>
              <a:rPr lang="en-US" sz="2400" dirty="0"/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DAD86AB2-2B71-4D15-B896-926E5D2EB4E3}"/>
              </a:ext>
            </a:extLst>
          </p:cNvPr>
          <p:cNvCxnSpPr/>
          <p:nvPr/>
        </p:nvCxnSpPr>
        <p:spPr>
          <a:xfrm>
            <a:off x="2726871" y="2311400"/>
            <a:ext cx="223158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06B83B41-0776-E693-9971-450D13776EA6}"/>
              </a:ext>
            </a:extLst>
          </p:cNvPr>
          <p:cNvCxnSpPr>
            <a:cxnSpLocks/>
          </p:cNvCxnSpPr>
          <p:nvPr/>
        </p:nvCxnSpPr>
        <p:spPr>
          <a:xfrm>
            <a:off x="2130878" y="3223986"/>
            <a:ext cx="40821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A979BA05-732C-C0C9-0EA8-24080FA91C2D}"/>
              </a:ext>
            </a:extLst>
          </p:cNvPr>
          <p:cNvCxnSpPr>
            <a:cxnSpLocks/>
          </p:cNvCxnSpPr>
          <p:nvPr/>
        </p:nvCxnSpPr>
        <p:spPr>
          <a:xfrm>
            <a:off x="5221515" y="4148364"/>
            <a:ext cx="328361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93EC119-2B58-362A-FEF6-B81DB991FF5C}"/>
              </a:ext>
            </a:extLst>
          </p:cNvPr>
          <p:cNvCxnSpPr/>
          <p:nvPr/>
        </p:nvCxnSpPr>
        <p:spPr>
          <a:xfrm>
            <a:off x="3058885" y="5073650"/>
            <a:ext cx="223158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9E15FBB9-C5BD-686D-F03D-21975F2E3139}"/>
              </a:ext>
            </a:extLst>
          </p:cNvPr>
          <p:cNvCxnSpPr>
            <a:cxnSpLocks/>
          </p:cNvCxnSpPr>
          <p:nvPr/>
        </p:nvCxnSpPr>
        <p:spPr>
          <a:xfrm>
            <a:off x="4898571" y="5992586"/>
            <a:ext cx="364672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535E45A-D5A3-DCBD-804A-0D17C2F8E829}"/>
              </a:ext>
            </a:extLst>
          </p:cNvPr>
          <p:cNvSpPr txBox="1"/>
          <p:nvPr/>
        </p:nvSpPr>
        <p:spPr>
          <a:xfrm>
            <a:off x="2593985" y="2345450"/>
            <a:ext cx="164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8DA4"/>
                </a:solidFill>
                <a:sym typeface="Wingdings" panose="05000000000000000000" pitchFamily="2" charset="2"/>
              </a:rPr>
              <a:t> the</a:t>
            </a:r>
            <a:endParaRPr lang="en-US" sz="2800" b="1" dirty="0">
              <a:solidFill>
                <a:srgbClr val="048DA4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90D2A35-31F4-C40C-3EE5-38BA565D26AA}"/>
              </a:ext>
            </a:extLst>
          </p:cNvPr>
          <p:cNvSpPr txBox="1"/>
          <p:nvPr/>
        </p:nvSpPr>
        <p:spPr>
          <a:xfrm>
            <a:off x="2016578" y="3276918"/>
            <a:ext cx="164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8DA4"/>
                </a:solidFill>
                <a:sym typeface="Wingdings" panose="05000000000000000000" pitchFamily="2" charset="2"/>
              </a:rPr>
              <a:t> an</a:t>
            </a:r>
            <a:endParaRPr lang="en-US" sz="2800" b="1" dirty="0">
              <a:solidFill>
                <a:srgbClr val="048DA4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7530BB5-3CAF-57CF-5E64-2B1CEBE4A365}"/>
              </a:ext>
            </a:extLst>
          </p:cNvPr>
          <p:cNvSpPr txBox="1"/>
          <p:nvPr/>
        </p:nvSpPr>
        <p:spPr>
          <a:xfrm>
            <a:off x="5113317" y="4201330"/>
            <a:ext cx="164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8DA4"/>
                </a:solidFill>
                <a:sym typeface="Wingdings" panose="05000000000000000000" pitchFamily="2" charset="2"/>
              </a:rPr>
              <a:t> a</a:t>
            </a:r>
            <a:endParaRPr lang="en-US" sz="2800" b="1" dirty="0">
              <a:solidFill>
                <a:srgbClr val="048DA4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C34FE3B-D970-70AB-6AC8-794C8965998A}"/>
              </a:ext>
            </a:extLst>
          </p:cNvPr>
          <p:cNvSpPr txBox="1"/>
          <p:nvPr/>
        </p:nvSpPr>
        <p:spPr>
          <a:xfrm>
            <a:off x="2950029" y="5129232"/>
            <a:ext cx="1218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48DA4"/>
                </a:solidFill>
                <a:sym typeface="Wingdings" panose="05000000000000000000" pitchFamily="2" charset="2"/>
              </a:rPr>
              <a:t> Ø </a:t>
            </a:r>
            <a:endParaRPr lang="en-US" sz="2800" b="1" dirty="0">
              <a:solidFill>
                <a:srgbClr val="048DA4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ECD2DCE-54F3-1613-3653-0CC2711B5841}"/>
              </a:ext>
            </a:extLst>
          </p:cNvPr>
          <p:cNvSpPr txBox="1"/>
          <p:nvPr/>
        </p:nvSpPr>
        <p:spPr>
          <a:xfrm>
            <a:off x="4764289" y="6080441"/>
            <a:ext cx="164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8DA4"/>
                </a:solidFill>
                <a:sym typeface="Wingdings" panose="05000000000000000000" pitchFamily="2" charset="2"/>
              </a:rPr>
              <a:t> a</a:t>
            </a:r>
            <a:endParaRPr lang="en-US" sz="2800" b="1" dirty="0">
              <a:solidFill>
                <a:srgbClr val="048D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5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A0BFE14-FBA3-4A55-9CE1-0651A1DA90BF}"/>
              </a:ext>
            </a:extLst>
          </p:cNvPr>
          <p:cNvSpPr txBox="1"/>
          <p:nvPr/>
        </p:nvSpPr>
        <p:spPr>
          <a:xfrm>
            <a:off x="344118" y="1249886"/>
            <a:ext cx="40891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  <a:latin typeface="ChronicaPro-Bold"/>
              </a:rPr>
              <a:t>Work in groups.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700DF9-32D6-D74F-8705-D5308116F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18" y="2080883"/>
            <a:ext cx="6722352" cy="38957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FBEE13C-38A6-4B53-5B97-AA347F9BCF70}"/>
              </a:ext>
            </a:extLst>
          </p:cNvPr>
          <p:cNvSpPr txBox="1"/>
          <p:nvPr/>
        </p:nvSpPr>
        <p:spPr>
          <a:xfrm>
            <a:off x="7864543" y="1153376"/>
            <a:ext cx="40322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242021"/>
                </a:solidFill>
                <a:effectLst/>
              </a:rPr>
              <a:t>Discuss and choose a place in an English-speaking country.</a:t>
            </a:r>
            <a:r>
              <a:rPr lang="en-US" sz="24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F671611-47CB-A026-90F6-CB0FC9444CA9}"/>
              </a:ext>
            </a:extLst>
          </p:cNvPr>
          <p:cNvSpPr txBox="1"/>
          <p:nvPr/>
        </p:nvSpPr>
        <p:spPr>
          <a:xfrm>
            <a:off x="7917328" y="2172124"/>
            <a:ext cx="38019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/>
            <a:r>
              <a:rPr lang="en-US" sz="2400" b="1" i="0" dirty="0">
                <a:solidFill>
                  <a:srgbClr val="242021"/>
                </a:solidFill>
                <a:effectLst/>
              </a:rPr>
              <a:t>Find information about it, including:</a:t>
            </a:r>
            <a:r>
              <a:rPr lang="en-US" sz="2400" dirty="0"/>
              <a:t> </a:t>
            </a:r>
          </a:p>
          <a:p>
            <a:pPr marL="742950" lvl="1" indent="-285750" fontAlgn="base">
              <a:buFont typeface="Wingdings" panose="05000000000000000000" pitchFamily="2" charset="2"/>
              <a:buChar char="ü"/>
            </a:pPr>
            <a:r>
              <a:rPr lang="en-GB" sz="2400" u="none" strike="noStrike" kern="0" spc="0" dirty="0">
                <a:ln>
                  <a:noFill/>
                </a:ln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its </a:t>
            </a:r>
            <a:r>
              <a:rPr lang="en-GB" sz="2400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name</a:t>
            </a:r>
            <a:endParaRPr lang="en-US" sz="2400" kern="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742950" lvl="1" indent="-285750" fontAlgn="base">
              <a:buFont typeface="Wingdings" panose="05000000000000000000" pitchFamily="2" charset="2"/>
              <a:buChar char="ü"/>
            </a:pPr>
            <a:r>
              <a:rPr lang="en-GB" sz="2400" u="none" strike="noStrike" kern="0" spc="0" dirty="0">
                <a:ln>
                  <a:noFill/>
                </a:ln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its location</a:t>
            </a:r>
          </a:p>
          <a:p>
            <a:pPr marL="742950" lvl="1" indent="-285750" fontAlgn="base">
              <a:buFont typeface="Wingdings" panose="05000000000000000000" pitchFamily="2" charset="2"/>
              <a:buChar char="ü"/>
            </a:pPr>
            <a:r>
              <a:rPr lang="en-GB" sz="2400" dirty="0">
                <a:effectLst/>
                <a:ea typeface="Calibri" panose="020F0502020204030204" pitchFamily="34" charset="0"/>
              </a:rPr>
              <a:t>its attractions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321C36A-9D86-FF9D-A787-2E47A6E2C84F}"/>
              </a:ext>
            </a:extLst>
          </p:cNvPr>
          <p:cNvSpPr txBox="1"/>
          <p:nvPr/>
        </p:nvSpPr>
        <p:spPr>
          <a:xfrm>
            <a:off x="7939933" y="4133914"/>
            <a:ext cx="38814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242021"/>
                </a:solidFill>
                <a:effectLst/>
              </a:rPr>
              <a:t>Design a poster to introduce the place and present it to the class.</a:t>
            </a:r>
            <a:r>
              <a:rPr lang="en-US" sz="2400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924A361-7897-FB84-EE8D-29CC642F2EDE}"/>
              </a:ext>
            </a:extLst>
          </p:cNvPr>
          <p:cNvSpPr txBox="1"/>
          <p:nvPr/>
        </p:nvSpPr>
        <p:spPr>
          <a:xfrm>
            <a:off x="7947642" y="5481086"/>
            <a:ext cx="38437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242021"/>
                </a:solidFill>
                <a:effectLst/>
              </a:rPr>
              <a:t>Your class votes for the most appealing poster.</a:t>
            </a:r>
            <a:r>
              <a:rPr lang="en-US" sz="2400" dirty="0"/>
              <a:t> </a:t>
            </a:r>
          </a:p>
        </p:txBody>
      </p:sp>
      <p:sp>
        <p:nvSpPr>
          <p:cNvPr id="19" name="Rounded Rectangle 15">
            <a:extLst>
              <a:ext uri="{FF2B5EF4-FFF2-40B4-BE49-F238E27FC236}">
                <a16:creationId xmlns="" xmlns:a16="http://schemas.microsoft.com/office/drawing/2014/main" id="{8C14D604-9633-918B-73C4-5617A0B2B83B}"/>
              </a:ext>
            </a:extLst>
          </p:cNvPr>
          <p:cNvSpPr/>
          <p:nvPr/>
        </p:nvSpPr>
        <p:spPr>
          <a:xfrm>
            <a:off x="7357158" y="555027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9EB98CA-AB8F-FAA0-4944-24A69BBD463C}"/>
              </a:ext>
            </a:extLst>
          </p:cNvPr>
          <p:cNvSpPr txBox="1"/>
          <p:nvPr/>
        </p:nvSpPr>
        <p:spPr>
          <a:xfrm>
            <a:off x="7409943" y="54476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4" name="Rounded Rectangle 15">
            <a:extLst>
              <a:ext uri="{FF2B5EF4-FFF2-40B4-BE49-F238E27FC236}">
                <a16:creationId xmlns="" xmlns:a16="http://schemas.microsoft.com/office/drawing/2014/main" id="{2302F450-FED7-7E99-FD48-916471F3D4BA}"/>
              </a:ext>
            </a:extLst>
          </p:cNvPr>
          <p:cNvSpPr/>
          <p:nvPr/>
        </p:nvSpPr>
        <p:spPr>
          <a:xfrm>
            <a:off x="7357158" y="423147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8077CD0-0A2A-6EBC-C644-C5EF46E8947D}"/>
              </a:ext>
            </a:extLst>
          </p:cNvPr>
          <p:cNvSpPr txBox="1"/>
          <p:nvPr/>
        </p:nvSpPr>
        <p:spPr>
          <a:xfrm>
            <a:off x="7409943" y="41288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Rounded Rectangle 15">
            <a:extLst>
              <a:ext uri="{FF2B5EF4-FFF2-40B4-BE49-F238E27FC236}">
                <a16:creationId xmlns="" xmlns:a16="http://schemas.microsoft.com/office/drawing/2014/main" id="{2D946C10-D832-EA4B-742A-7091FA4F4B46}"/>
              </a:ext>
            </a:extLst>
          </p:cNvPr>
          <p:cNvSpPr/>
          <p:nvPr/>
        </p:nvSpPr>
        <p:spPr>
          <a:xfrm>
            <a:off x="7361937" y="227476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7EE534F-B2EA-A994-2603-FF3BC66B3D0B}"/>
              </a:ext>
            </a:extLst>
          </p:cNvPr>
          <p:cNvSpPr txBox="1"/>
          <p:nvPr/>
        </p:nvSpPr>
        <p:spPr>
          <a:xfrm>
            <a:off x="7414722" y="21721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8" name="Rounded Rectangle 15">
            <a:extLst>
              <a:ext uri="{FF2B5EF4-FFF2-40B4-BE49-F238E27FC236}">
                <a16:creationId xmlns="" xmlns:a16="http://schemas.microsoft.com/office/drawing/2014/main" id="{391870C7-4D5E-0B1C-DE3C-14B77A792A6D}"/>
              </a:ext>
            </a:extLst>
          </p:cNvPr>
          <p:cNvSpPr/>
          <p:nvPr/>
        </p:nvSpPr>
        <p:spPr>
          <a:xfrm>
            <a:off x="7351335" y="127092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00AE839-40C4-799B-CF8E-C191C79FB3B1}"/>
              </a:ext>
            </a:extLst>
          </p:cNvPr>
          <p:cNvSpPr txBox="1"/>
          <p:nvPr/>
        </p:nvSpPr>
        <p:spPr>
          <a:xfrm>
            <a:off x="7404120" y="11682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2439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8" grpId="0"/>
      <p:bldP spid="19" grpId="0" animBg="1"/>
      <p:bldP spid="20" grpId="0"/>
      <p:bldP spid="24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12291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54398BF8-54AD-4EB5-AE36-BE9B15D6DF65}"/>
              </a:ext>
            </a:extLst>
          </p:cNvPr>
          <p:cNvGrpSpPr/>
          <p:nvPr/>
        </p:nvGrpSpPr>
        <p:grpSpPr>
          <a:xfrm>
            <a:off x="1742595" y="1896217"/>
            <a:ext cx="8706809" cy="4286241"/>
            <a:chOff x="2351421" y="1548141"/>
            <a:chExt cx="8706809" cy="4286241"/>
          </a:xfrm>
        </p:grpSpPr>
        <p:sp>
          <p:nvSpPr>
            <p:cNvPr id="28" name="Freeform: Shape 13">
              <a:extLst>
                <a:ext uri="{FF2B5EF4-FFF2-40B4-BE49-F238E27FC236}">
                  <a16:creationId xmlns="" xmlns:a16="http://schemas.microsoft.com/office/drawing/2014/main" id="{0E9B92F8-46E2-4AFB-90B7-C05BE03F6AFC}"/>
                </a:ext>
              </a:extLst>
            </p:cNvPr>
            <p:cNvSpPr/>
            <p:nvPr/>
          </p:nvSpPr>
          <p:spPr>
            <a:xfrm>
              <a:off x="2351421" y="2729818"/>
              <a:ext cx="2696116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0" lvl="1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100" kern="1200" dirty="0"/>
                <a:t>Words related to the </a:t>
              </a:r>
              <a:r>
                <a:rPr lang="en-US" sz="2100" kern="1200"/>
                <a:t>topic </a:t>
              </a:r>
              <a:r>
                <a:rPr lang="en-US" sz="2100" i="1" kern="1200" smtClean="0"/>
                <a:t>Englis</a:t>
              </a:r>
              <a:r>
                <a:rPr lang="en-US" sz="2100" i="1" smtClean="0"/>
                <a:t>h-speaking countries</a:t>
              </a:r>
              <a:endParaRPr lang="en-US" sz="2100" i="1" kern="1200" dirty="0"/>
            </a:p>
          </p:txBody>
        </p:sp>
        <p:sp>
          <p:nvSpPr>
            <p:cNvPr id="29" name="Shape 28">
              <a:extLst>
                <a:ext uri="{FF2B5EF4-FFF2-40B4-BE49-F238E27FC236}">
                  <a16:creationId xmlns="" xmlns:a16="http://schemas.microsoft.com/office/drawing/2014/main" id="{C6E6BF69-2F78-4294-9C49-A9D59E9F6E00}"/>
                </a:ext>
              </a:extLst>
            </p:cNvPr>
            <p:cNvSpPr/>
            <p:nvPr/>
          </p:nvSpPr>
          <p:spPr>
            <a:xfrm rot="20745290">
              <a:off x="3856320" y="3307219"/>
              <a:ext cx="2527163" cy="2527163"/>
            </a:xfrm>
            <a:prstGeom prst="leftCircularArrow">
              <a:avLst>
                <a:gd name="adj1" fmla="val 2570"/>
                <a:gd name="adj2" fmla="val 311923"/>
                <a:gd name="adj3" fmla="val 2087433"/>
                <a:gd name="adj4" fmla="val 9939990"/>
                <a:gd name="adj5" fmla="val 299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Freeform: Shape 19">
              <a:extLst>
                <a:ext uri="{FF2B5EF4-FFF2-40B4-BE49-F238E27FC236}">
                  <a16:creationId xmlns="" xmlns:a16="http://schemas.microsoft.com/office/drawing/2014/main" id="{6438B831-37CB-48FA-A402-4C24769391F9}"/>
                </a:ext>
              </a:extLst>
            </p:cNvPr>
            <p:cNvSpPr/>
            <p:nvPr/>
          </p:nvSpPr>
          <p:spPr>
            <a:xfrm>
              <a:off x="3055146" y="4302313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Vocabular</a:t>
              </a:r>
            </a:p>
          </p:txBody>
        </p:sp>
        <p:sp>
          <p:nvSpPr>
            <p:cNvPr id="31" name="Freeform: Shape 20">
              <a:extLst>
                <a:ext uri="{FF2B5EF4-FFF2-40B4-BE49-F238E27FC236}">
                  <a16:creationId xmlns="" xmlns:a16="http://schemas.microsoft.com/office/drawing/2014/main" id="{B6E38814-8D6D-4FCA-9120-6A21B2F2C56C}"/>
                </a:ext>
              </a:extLst>
            </p:cNvPr>
            <p:cNvSpPr/>
            <p:nvPr/>
          </p:nvSpPr>
          <p:spPr>
            <a:xfrm>
              <a:off x="5356767" y="2729818"/>
              <a:ext cx="2547383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514925" rIns="86062" bIns="86062" numCol="1" spcCol="1270" anchor="t" anchorCtr="0">
              <a:noAutofit/>
            </a:bodyPr>
            <a:lstStyle/>
            <a:p>
              <a:pPr marL="0" lvl="1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100" kern="1200" dirty="0" smtClean="0"/>
                <a:t>Articles</a:t>
              </a:r>
              <a:endParaRPr lang="en-US" sz="2100" kern="1200" dirty="0"/>
            </a:p>
          </p:txBody>
        </p:sp>
        <p:sp>
          <p:nvSpPr>
            <p:cNvPr id="32" name="Arrow: Circular 21">
              <a:extLst>
                <a:ext uri="{FF2B5EF4-FFF2-40B4-BE49-F238E27FC236}">
                  <a16:creationId xmlns="" xmlns:a16="http://schemas.microsoft.com/office/drawing/2014/main" id="{8D86171F-DE82-40D4-854E-5898389FF7E5}"/>
                </a:ext>
              </a:extLst>
            </p:cNvPr>
            <p:cNvSpPr/>
            <p:nvPr/>
          </p:nvSpPr>
          <p:spPr>
            <a:xfrm rot="816593">
              <a:off x="6728228" y="1548141"/>
              <a:ext cx="2837216" cy="2837216"/>
            </a:xfrm>
            <a:prstGeom prst="circularArrow">
              <a:avLst>
                <a:gd name="adj1" fmla="val 2289"/>
                <a:gd name="adj2" fmla="val 276036"/>
                <a:gd name="adj3" fmla="val 19548453"/>
                <a:gd name="adj4" fmla="val 11631391"/>
                <a:gd name="adj5" fmla="val 2670"/>
              </a:avLst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Freeform: Shape 22">
              <a:extLst>
                <a:ext uri="{FF2B5EF4-FFF2-40B4-BE49-F238E27FC236}">
                  <a16:creationId xmlns="" xmlns:a16="http://schemas.microsoft.com/office/drawing/2014/main" id="{F83AF46A-73DD-4428-97E9-584CD219CB5B}"/>
                </a:ext>
              </a:extLst>
            </p:cNvPr>
            <p:cNvSpPr/>
            <p:nvPr/>
          </p:nvSpPr>
          <p:spPr>
            <a:xfrm>
              <a:off x="5895990" y="2300955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Grammar</a:t>
              </a:r>
            </a:p>
          </p:txBody>
        </p:sp>
        <p:sp>
          <p:nvSpPr>
            <p:cNvPr id="34" name="Freeform: Shape 23">
              <a:extLst>
                <a:ext uri="{FF2B5EF4-FFF2-40B4-BE49-F238E27FC236}">
                  <a16:creationId xmlns="" xmlns:a16="http://schemas.microsoft.com/office/drawing/2014/main" id="{79503E63-B3C3-464A-8886-9097676E5206}"/>
                </a:ext>
              </a:extLst>
            </p:cNvPr>
            <p:cNvSpPr/>
            <p:nvPr/>
          </p:nvSpPr>
          <p:spPr>
            <a:xfrm>
              <a:off x="8362113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r>
                <a:rPr lang="en-GB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Design a poster introducing a place in an English-speaking country</a:t>
              </a:r>
              <a:endPara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" name="Freeform: Shape 24">
              <a:extLst>
                <a:ext uri="{FF2B5EF4-FFF2-40B4-BE49-F238E27FC236}">
                  <a16:creationId xmlns="" xmlns:a16="http://schemas.microsoft.com/office/drawing/2014/main" id="{6D17205F-5990-49E0-9304-C84435AB074C}"/>
                </a:ext>
              </a:extLst>
            </p:cNvPr>
            <p:cNvSpPr/>
            <p:nvPr/>
          </p:nvSpPr>
          <p:spPr>
            <a:xfrm>
              <a:off x="8901337" y="4302314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6700" y="2175559"/>
            <a:ext cx="10740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Prepare for the </a:t>
            </a:r>
            <a:r>
              <a:rPr lang="en-GB" sz="3200" spc="-20" dirty="0">
                <a:latin typeface="Calibri" panose="020F0502020204030204" pitchFamily="34" charset="0"/>
                <a:ea typeface="Calibri" panose="020F0502020204030204" pitchFamily="34" charset="0"/>
              </a:rPr>
              <a:t>f</a:t>
            </a:r>
            <a:r>
              <a:rPr lang="en-GB" sz="3200" spc="-2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inal test.</a:t>
            </a:r>
            <a:endParaRPr lang="en-US" sz="4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999" y="3273137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7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25F1BF0-F5CD-C144-A95F-B4F967217110}"/>
              </a:ext>
            </a:extLst>
          </p:cNvPr>
          <p:cNvSpPr/>
          <p:nvPr/>
        </p:nvSpPr>
        <p:spPr>
          <a:xfrm>
            <a:off x="2951748" y="59931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593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ENGLISH-SPEAKING COUNTRIES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5491" y="190029"/>
            <a:ext cx="905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54398BF8-54AD-4EB5-AE36-BE9B15D6DF65}"/>
              </a:ext>
            </a:extLst>
          </p:cNvPr>
          <p:cNvGrpSpPr/>
          <p:nvPr/>
        </p:nvGrpSpPr>
        <p:grpSpPr>
          <a:xfrm>
            <a:off x="1921693" y="2409276"/>
            <a:ext cx="8706809" cy="4286241"/>
            <a:chOff x="2351421" y="1548141"/>
            <a:chExt cx="8706809" cy="4286241"/>
          </a:xfrm>
        </p:grpSpPr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0E9B92F8-46E2-4AFB-90B7-C05BE03F6AFC}"/>
                </a:ext>
              </a:extLst>
            </p:cNvPr>
            <p:cNvSpPr/>
            <p:nvPr/>
          </p:nvSpPr>
          <p:spPr>
            <a:xfrm>
              <a:off x="2351421" y="2729818"/>
              <a:ext cx="2696116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0" lvl="1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100" kern="1200" dirty="0"/>
                <a:t>Words related to the </a:t>
              </a:r>
              <a:r>
                <a:rPr lang="en-US" sz="2100" kern="1200"/>
                <a:t>topic </a:t>
              </a:r>
              <a:r>
                <a:rPr lang="en-US" sz="2100" i="1" kern="1200" smtClean="0"/>
                <a:t>Englis</a:t>
              </a:r>
              <a:r>
                <a:rPr lang="en-US" sz="2100" i="1" smtClean="0"/>
                <a:t>h-speaking countries</a:t>
              </a:r>
              <a:endParaRPr lang="en-US" sz="2100" i="1" kern="1200" dirty="0"/>
            </a:p>
          </p:txBody>
        </p:sp>
        <p:sp>
          <p:nvSpPr>
            <p:cNvPr id="19" name="Shape 18">
              <a:extLst>
                <a:ext uri="{FF2B5EF4-FFF2-40B4-BE49-F238E27FC236}">
                  <a16:creationId xmlns="" xmlns:a16="http://schemas.microsoft.com/office/drawing/2014/main" id="{C6E6BF69-2F78-4294-9C49-A9D59E9F6E00}"/>
                </a:ext>
              </a:extLst>
            </p:cNvPr>
            <p:cNvSpPr/>
            <p:nvPr/>
          </p:nvSpPr>
          <p:spPr>
            <a:xfrm rot="20745290">
              <a:off x="3856320" y="3307219"/>
              <a:ext cx="2527163" cy="2527163"/>
            </a:xfrm>
            <a:prstGeom prst="leftCircularArrow">
              <a:avLst>
                <a:gd name="adj1" fmla="val 2570"/>
                <a:gd name="adj2" fmla="val 311923"/>
                <a:gd name="adj3" fmla="val 2087433"/>
                <a:gd name="adj4" fmla="val 9939990"/>
                <a:gd name="adj5" fmla="val 299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6438B831-37CB-48FA-A402-4C24769391F9}"/>
                </a:ext>
              </a:extLst>
            </p:cNvPr>
            <p:cNvSpPr/>
            <p:nvPr/>
          </p:nvSpPr>
          <p:spPr>
            <a:xfrm>
              <a:off x="3055146" y="4302313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Vocabular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B6E38814-8D6D-4FCA-9120-6A21B2F2C56C}"/>
                </a:ext>
              </a:extLst>
            </p:cNvPr>
            <p:cNvSpPr/>
            <p:nvPr/>
          </p:nvSpPr>
          <p:spPr>
            <a:xfrm>
              <a:off x="5356767" y="2729818"/>
              <a:ext cx="2547383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514925" rIns="86062" bIns="86062" numCol="1" spcCol="1270" anchor="t" anchorCtr="0">
              <a:noAutofit/>
            </a:bodyPr>
            <a:lstStyle/>
            <a:p>
              <a:pPr marL="0" lvl="1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100" kern="1200" dirty="0" smtClean="0"/>
                <a:t>Articles</a:t>
              </a:r>
              <a:endParaRPr lang="en-US" sz="2100" kern="1200" dirty="0"/>
            </a:p>
          </p:txBody>
        </p:sp>
        <p:sp>
          <p:nvSpPr>
            <p:cNvPr id="22" name="Arrow: Circular 21">
              <a:extLst>
                <a:ext uri="{FF2B5EF4-FFF2-40B4-BE49-F238E27FC236}">
                  <a16:creationId xmlns="" xmlns:a16="http://schemas.microsoft.com/office/drawing/2014/main" id="{8D86171F-DE82-40D4-854E-5898389FF7E5}"/>
                </a:ext>
              </a:extLst>
            </p:cNvPr>
            <p:cNvSpPr/>
            <p:nvPr/>
          </p:nvSpPr>
          <p:spPr>
            <a:xfrm rot="816593">
              <a:off x="6728228" y="1548141"/>
              <a:ext cx="2837216" cy="2837216"/>
            </a:xfrm>
            <a:prstGeom prst="circularArrow">
              <a:avLst>
                <a:gd name="adj1" fmla="val 2289"/>
                <a:gd name="adj2" fmla="val 276036"/>
                <a:gd name="adj3" fmla="val 19548453"/>
                <a:gd name="adj4" fmla="val 11631391"/>
                <a:gd name="adj5" fmla="val 2670"/>
              </a:avLst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F83AF46A-73DD-4428-97E9-584CD219CB5B}"/>
                </a:ext>
              </a:extLst>
            </p:cNvPr>
            <p:cNvSpPr/>
            <p:nvPr/>
          </p:nvSpPr>
          <p:spPr>
            <a:xfrm>
              <a:off x="5895990" y="2300955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Grammar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79503E63-B3C3-464A-8886-9097676E5206}"/>
                </a:ext>
              </a:extLst>
            </p:cNvPr>
            <p:cNvSpPr/>
            <p:nvPr/>
          </p:nvSpPr>
          <p:spPr>
            <a:xfrm>
              <a:off x="8362113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r>
                <a:rPr lang="en-GB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Design a poster introducing a place in an English-speaking country</a:t>
              </a:r>
              <a:endPara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17205F-5990-49E0-9304-C84435AB074C}"/>
                </a:ext>
              </a:extLst>
            </p:cNvPr>
            <p:cNvSpPr/>
            <p:nvPr/>
          </p:nvSpPr>
          <p:spPr>
            <a:xfrm>
              <a:off x="8901337" y="4302314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review the vocabulary and grammar of </a:t>
            </a:r>
            <a:r>
              <a:rPr lang="en-GB" sz="28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Unit 12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apply what they have learnt (vocabulary and grammar) into practice through a project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8454" y="123141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22721" y="2354026"/>
            <a:ext cx="1767505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28453" y="3741980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22721" y="4946133"/>
            <a:ext cx="1767505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7"/>
            <a:ext cx="5751950" cy="65203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Video watching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0" y="2117913"/>
            <a:ext cx="5769729" cy="113741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1: Look at the pictures and write the correct words or phrases to complete the sentences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GB" sz="1800" b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</a:t>
            </a: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2: Choose the best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answer 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</a:t>
            </a: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complete each sentence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12221" y="1558950"/>
            <a:ext cx="1394253" cy="7950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03821" y="2681728"/>
            <a:ext cx="1418901" cy="106025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79186" y="4097083"/>
            <a:ext cx="1327288" cy="84905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528453" y="5878247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03821" y="5257875"/>
            <a:ext cx="1418901" cy="6203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51527"/>
            <a:ext cx="576972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8839" y="4915395"/>
            <a:ext cx="5754842" cy="6849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Project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GB" smtClean="0">
                <a:solidFill>
                  <a:schemeClr val="tx1"/>
                </a:solidFill>
              </a:rPr>
              <a:t>Explore English-speaking countries!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71060" y="3539257"/>
            <a:ext cx="5769727" cy="111565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3: Complete the sentences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with </a:t>
            </a:r>
            <a:r>
              <a:rPr lang="en-GB" sz="1800" b="0" i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</a:t>
            </a:r>
            <a:r>
              <a:rPr lang="en-GB" sz="1800" b="0" i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 </a:t>
            </a:r>
            <a:r>
              <a:rPr lang="en-GB" sz="1800" b="0" i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 </a:t>
            </a:r>
            <a:r>
              <a:rPr lang="en-GB" sz="1800" b="0" i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>
              <a:spcBef>
                <a:spcPts val="300"/>
              </a:spcBef>
            </a:pP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</a:t>
            </a: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4: Underline and correct the article mistakes in the sentences below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="" xmlns:a16="http://schemas.microsoft.com/office/drawing/2014/main" id="{4C3A44BB-E01C-4AA8-B2C8-32FC346D2E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083306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CBDFD56-874E-402C-B5D8-E490571E9DA5}"/>
              </a:ext>
            </a:extLst>
          </p:cNvPr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3" name="6guMDO3mNcg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043174" y="2711923"/>
            <a:ext cx="6677102" cy="37558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7659A0D-6A28-10EF-02AC-B67E907837C1}"/>
              </a:ext>
            </a:extLst>
          </p:cNvPr>
          <p:cNvSpPr txBox="1"/>
          <p:nvPr/>
        </p:nvSpPr>
        <p:spPr>
          <a:xfrm>
            <a:off x="34457" y="1157211"/>
            <a:ext cx="3537985" cy="2951619"/>
          </a:xfrm>
          <a:prstGeom prst="cloudCallout">
            <a:avLst>
              <a:gd name="adj1" fmla="val 78031"/>
              <a:gd name="adj2" fmla="val 2672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GB" sz="2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many English-speaking countries 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 mentioned in the video</a:t>
            </a:r>
            <a:r>
              <a:rPr lang="en-GB" sz="2400" b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 </a:t>
            </a:r>
            <a:endParaRPr lang="en-US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EA137DF-5050-2E96-DD80-7015430BE9B4}"/>
              </a:ext>
            </a:extLst>
          </p:cNvPr>
          <p:cNvSpPr txBox="1"/>
          <p:nvPr/>
        </p:nvSpPr>
        <p:spPr>
          <a:xfrm>
            <a:off x="9720276" y="1253015"/>
            <a:ext cx="2233831" cy="1264980"/>
          </a:xfrm>
          <a:prstGeom prst="cloudCallout">
            <a:avLst>
              <a:gd name="adj1" fmla="val -78841"/>
              <a:gd name="adj2" fmla="val 6692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GB" sz="2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</a:t>
            </a:r>
            <a:r>
              <a:rPr lang="en-GB" sz="24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 </a:t>
            </a:r>
            <a:r>
              <a:rPr lang="en-GB" sz="24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they?</a:t>
            </a:r>
            <a:endParaRPr lang="en-US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5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CBDFD56-874E-402C-B5D8-E490571E9DA5}"/>
              </a:ext>
            </a:extLst>
          </p:cNvPr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05C95FD-71C0-B8B3-9C9B-E53C1AC7AE21}"/>
              </a:ext>
            </a:extLst>
          </p:cNvPr>
          <p:cNvSpPr txBox="1"/>
          <p:nvPr/>
        </p:nvSpPr>
        <p:spPr>
          <a:xfrm>
            <a:off x="291640" y="1282936"/>
            <a:ext cx="3607719" cy="2951619"/>
          </a:xfrm>
          <a:prstGeom prst="cloudCallout">
            <a:avLst>
              <a:gd name="adj1" fmla="val 62562"/>
              <a:gd name="adj2" fmla="val 63791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GB" sz="2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many English-speaking countries are </a:t>
            </a:r>
            <a:r>
              <a:rPr lang="en-GB" sz="2400" b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mentioned in the video&gt;</a:t>
            </a:r>
            <a:endParaRPr lang="en-US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EC7F69D-1CED-C8A7-0F88-CC93F02F95D4}"/>
              </a:ext>
            </a:extLst>
          </p:cNvPr>
          <p:cNvSpPr txBox="1"/>
          <p:nvPr/>
        </p:nvSpPr>
        <p:spPr>
          <a:xfrm>
            <a:off x="5990705" y="1469881"/>
            <a:ext cx="2336977" cy="1264980"/>
          </a:xfrm>
          <a:prstGeom prst="cloudCallout">
            <a:avLst>
              <a:gd name="adj1" fmla="val 96357"/>
              <a:gd name="adj2" fmla="val 64245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GB" sz="2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</a:t>
            </a:r>
            <a:r>
              <a:rPr lang="en-GB" sz="24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 </a:t>
            </a:r>
            <a:r>
              <a:rPr lang="en-GB" sz="24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they?</a:t>
            </a:r>
            <a:endParaRPr lang="en-US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C05C970-A474-DC74-7777-E3D5A7A42C56}"/>
              </a:ext>
            </a:extLst>
          </p:cNvPr>
          <p:cNvSpPr txBox="1"/>
          <p:nvPr/>
        </p:nvSpPr>
        <p:spPr>
          <a:xfrm>
            <a:off x="661132" y="5339487"/>
            <a:ext cx="45665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 smtClean="0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 </a:t>
            </a:r>
            <a:r>
              <a:rPr lang="en-GB" sz="2800" b="1" i="1" dirty="0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English-speaking </a:t>
            </a:r>
            <a:r>
              <a:rPr lang="en-GB" sz="2800" b="1" i="1" dirty="0" smtClean="0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countries</a:t>
            </a:r>
            <a:endParaRPr lang="en-US" sz="2800" b="1" dirty="0">
              <a:solidFill>
                <a:srgbClr val="00A9A5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A6F2F38-F0DF-7E11-D5F6-A1D4AD9E8261}"/>
              </a:ext>
            </a:extLst>
          </p:cNvPr>
          <p:cNvSpPr txBox="1"/>
          <p:nvPr/>
        </p:nvSpPr>
        <p:spPr>
          <a:xfrm>
            <a:off x="7570900" y="3470155"/>
            <a:ext cx="382656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i="1" dirty="0">
                <a:solidFill>
                  <a:srgbClr val="00A9A5"/>
                </a:solidFill>
                <a:latin typeface="Calibri" panose="020F0502020204030204" pitchFamily="34" charset="0"/>
              </a:rPr>
              <a:t>They are: </a:t>
            </a:r>
            <a:endParaRPr lang="en-US" sz="2800" b="1" i="1" dirty="0">
              <a:solidFill>
                <a:srgbClr val="00A9A5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"/>
            </a:pPr>
            <a:r>
              <a:rPr lang="en-GB" sz="2800" b="1" i="1" dirty="0">
                <a:solidFill>
                  <a:srgbClr val="00A9A5"/>
                </a:solidFill>
                <a:latin typeface="Calibri" panose="020F0502020204030204" pitchFamily="34" charset="0"/>
              </a:rPr>
              <a:t>The Philippines</a:t>
            </a:r>
            <a:endParaRPr lang="en-US" sz="2800" b="1" i="1" dirty="0">
              <a:solidFill>
                <a:srgbClr val="00A9A5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"/>
            </a:pPr>
            <a:r>
              <a:rPr lang="en-GB" sz="2800" b="1" i="1" dirty="0">
                <a:solidFill>
                  <a:srgbClr val="00A9A5"/>
                </a:solidFill>
                <a:latin typeface="Calibri" panose="020F0502020204030204" pitchFamily="34" charset="0"/>
              </a:rPr>
              <a:t>Australia</a:t>
            </a:r>
            <a:endParaRPr lang="en-US" sz="2800" b="1" i="1" dirty="0">
              <a:solidFill>
                <a:srgbClr val="00A9A5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"/>
            </a:pPr>
            <a:r>
              <a:rPr lang="en-GB" sz="2800" b="1" i="1" dirty="0">
                <a:solidFill>
                  <a:srgbClr val="00A9A5"/>
                </a:solidFill>
                <a:latin typeface="Calibri" panose="020F0502020204030204" pitchFamily="34" charset="0"/>
              </a:rPr>
              <a:t>Republic of Ireland</a:t>
            </a:r>
            <a:endParaRPr lang="en-US" sz="2800" b="1" i="1" dirty="0">
              <a:solidFill>
                <a:srgbClr val="00A9A5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"/>
            </a:pPr>
            <a:r>
              <a:rPr lang="en-GB" sz="2800" b="1" i="1" dirty="0">
                <a:solidFill>
                  <a:srgbClr val="00A9A5"/>
                </a:solidFill>
                <a:latin typeface="Calibri" panose="020F0502020204030204" pitchFamily="34" charset="0"/>
              </a:rPr>
              <a:t>Canada</a:t>
            </a:r>
            <a:endParaRPr lang="en-US" sz="2800" b="1" i="1" dirty="0">
              <a:solidFill>
                <a:srgbClr val="00A9A5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"/>
            </a:pPr>
            <a:r>
              <a:rPr lang="en-GB" sz="2800" b="1" i="1" dirty="0">
                <a:solidFill>
                  <a:srgbClr val="00A9A5"/>
                </a:solidFill>
                <a:latin typeface="Calibri" panose="020F0502020204030204" pitchFamily="34" charset="0"/>
              </a:rPr>
              <a:t>The USA</a:t>
            </a:r>
            <a:endParaRPr lang="en-US" sz="2800" b="1" i="1" dirty="0">
              <a:solidFill>
                <a:srgbClr val="00A9A5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"/>
            </a:pPr>
            <a:r>
              <a:rPr lang="en-GB" sz="2800" b="1" i="1" dirty="0">
                <a:solidFill>
                  <a:srgbClr val="00A9A5"/>
                </a:solidFill>
                <a:latin typeface="Calibri" panose="020F0502020204030204" pitchFamily="34" charset="0"/>
              </a:rPr>
              <a:t>The UK</a:t>
            </a:r>
            <a:endParaRPr lang="en-US" sz="2800" b="1" i="1" dirty="0">
              <a:solidFill>
                <a:srgbClr val="00A9A5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53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111839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Look at the pictures and write the correct words or phrases to complete the sentences. 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0452523-B76B-79BB-46BB-34432D4A6B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" t="1787" r="1565" b="2408"/>
          <a:stretch/>
        </p:blipFill>
        <p:spPr>
          <a:xfrm>
            <a:off x="657922" y="2319453"/>
            <a:ext cx="3122341" cy="2219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07801E8-7C78-5417-3826-69F816FC74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" t="1773" r="6159" b="2470"/>
          <a:stretch/>
        </p:blipFill>
        <p:spPr>
          <a:xfrm>
            <a:off x="4474607" y="2319453"/>
            <a:ext cx="3387003" cy="2219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F4B680B-F163-15DE-930A-685BD77551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" t="2270" r="2276" b="2890"/>
          <a:stretch/>
        </p:blipFill>
        <p:spPr>
          <a:xfrm>
            <a:off x="8555954" y="2319453"/>
            <a:ext cx="3136840" cy="2230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87D893F-E40D-27C7-0769-62342DD2FB79}"/>
              </a:ext>
            </a:extLst>
          </p:cNvPr>
          <p:cNvSpPr txBox="1"/>
          <p:nvPr/>
        </p:nvSpPr>
        <p:spPr>
          <a:xfrm>
            <a:off x="487067" y="4940546"/>
            <a:ext cx="35431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Both England and New Zealand </a:t>
            </a:r>
            <a:r>
              <a:rPr lang="en-US" sz="2400" b="0" i="0">
                <a:solidFill>
                  <a:srgbClr val="242021"/>
                </a:solidFill>
                <a:effectLst/>
              </a:rPr>
              <a:t>are </a:t>
            </a:r>
            <a:r>
              <a:rPr lang="en-US" sz="1600" b="0" i="0" smtClean="0">
                <a:solidFill>
                  <a:srgbClr val="949599"/>
                </a:solidFill>
                <a:effectLst/>
              </a:rPr>
              <a:t>_____________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countries.</a:t>
            </a:r>
            <a:r>
              <a:rPr lang="en-US" sz="2400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F1A4F60-6086-7243-0C45-46688E0A6F0E}"/>
              </a:ext>
            </a:extLst>
          </p:cNvPr>
          <p:cNvSpPr txBox="1"/>
          <p:nvPr/>
        </p:nvSpPr>
        <p:spPr>
          <a:xfrm>
            <a:off x="4474607" y="4940546"/>
            <a:ext cx="40638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 great attraction of Scotland is </a:t>
            </a:r>
            <a:r>
              <a:rPr lang="en-US" sz="2400" b="0" i="0">
                <a:solidFill>
                  <a:srgbClr val="242021"/>
                </a:solidFill>
                <a:effectLst/>
              </a:rPr>
              <a:t>the </a:t>
            </a:r>
            <a:r>
              <a:rPr lang="en-US" sz="1600" b="0" i="0" smtClean="0">
                <a:solidFill>
                  <a:srgbClr val="949599"/>
                </a:solidFill>
                <a:effectLst/>
              </a:rPr>
              <a:t>____________</a:t>
            </a:r>
            <a:r>
              <a:rPr lang="en-US" sz="2400" b="0" i="0" smtClean="0">
                <a:solidFill>
                  <a:srgbClr val="242021"/>
                </a:solidFill>
                <a:effectLst/>
              </a:rPr>
              <a:t>.</a:t>
            </a:r>
            <a:r>
              <a:rPr lang="en-US" sz="240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CE3A35B-D408-9447-0328-4B5D91A9E3BA}"/>
              </a:ext>
            </a:extLst>
          </p:cNvPr>
          <p:cNvSpPr txBox="1"/>
          <p:nvPr/>
        </p:nvSpPr>
        <p:spPr>
          <a:xfrm>
            <a:off x="8352745" y="4907648"/>
            <a:ext cx="37128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People can go sightseeing by taking </a:t>
            </a:r>
            <a:r>
              <a:rPr lang="en-US" sz="2400" b="0" i="0">
                <a:solidFill>
                  <a:srgbClr val="242021"/>
                </a:solidFill>
                <a:effectLst/>
              </a:rPr>
              <a:t>a </a:t>
            </a:r>
            <a:r>
              <a:rPr lang="en-US" sz="1600" b="0" i="0" smtClean="0">
                <a:solidFill>
                  <a:srgbClr val="949599"/>
                </a:solidFill>
                <a:effectLst/>
              </a:rPr>
              <a:t>________________</a:t>
            </a:r>
            <a:r>
              <a:rPr lang="en-US" sz="2400" b="0" i="0" smtClean="0">
                <a:solidFill>
                  <a:srgbClr val="242021"/>
                </a:solidFill>
                <a:effectLst/>
              </a:rPr>
              <a:t>.</a:t>
            </a:r>
            <a:r>
              <a:rPr lang="en-US" sz="2400" smtClean="0"/>
              <a:t> 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4DF40F7-5CE4-3B64-5D7D-ACEDB1B1F6A1}"/>
              </a:ext>
            </a:extLst>
          </p:cNvPr>
          <p:cNvSpPr txBox="1"/>
          <p:nvPr/>
        </p:nvSpPr>
        <p:spPr>
          <a:xfrm>
            <a:off x="2065501" y="5527470"/>
            <a:ext cx="11375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island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73AB630-D7BD-9E8F-956E-668FC00A712F}"/>
              </a:ext>
            </a:extLst>
          </p:cNvPr>
          <p:cNvSpPr txBox="1"/>
          <p:nvPr/>
        </p:nvSpPr>
        <p:spPr>
          <a:xfrm>
            <a:off x="6506547" y="5556099"/>
            <a:ext cx="11343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castle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20DA32B-CAE5-2402-2A75-02FCB4C19D5C}"/>
              </a:ext>
            </a:extLst>
          </p:cNvPr>
          <p:cNvSpPr txBox="1"/>
          <p:nvPr/>
        </p:nvSpPr>
        <p:spPr>
          <a:xfrm>
            <a:off x="9848168" y="5507812"/>
            <a:ext cx="15337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boat ride 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0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111839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Look at the pictures and write the correct words or phrases to complete the sentences. 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5604C6E-DA8F-1DC5-D41B-1A67B16B1A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t="2240" r="1654" b="1830"/>
          <a:stretch/>
        </p:blipFill>
        <p:spPr>
          <a:xfrm>
            <a:off x="1315843" y="2410504"/>
            <a:ext cx="3267307" cy="2308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F80EA3C-5E2A-650F-A285-EDF6A0E0DE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539" r="1763" b="2932"/>
          <a:stretch/>
        </p:blipFill>
        <p:spPr>
          <a:xfrm>
            <a:off x="6508787" y="2410504"/>
            <a:ext cx="4116472" cy="2308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CEBE3F5-9FF8-1A41-0717-C9260DECAAD4}"/>
              </a:ext>
            </a:extLst>
          </p:cNvPr>
          <p:cNvSpPr txBox="1"/>
          <p:nvPr/>
        </p:nvSpPr>
        <p:spPr>
          <a:xfrm>
            <a:off x="1148895" y="5024085"/>
            <a:ext cx="39569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Most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Maori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men </a:t>
            </a:r>
            <a:r>
              <a:rPr lang="en-US" sz="2400" b="0" i="0">
                <a:solidFill>
                  <a:srgbClr val="242021"/>
                </a:solidFill>
                <a:effectLst/>
              </a:rPr>
              <a:t>have </a:t>
            </a:r>
            <a:r>
              <a:rPr lang="en-US" sz="1600" b="0" i="0" smtClean="0">
                <a:solidFill>
                  <a:srgbClr val="949599"/>
                </a:solidFill>
                <a:effectLst/>
              </a:rPr>
              <a:t>_____________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on their arms.</a:t>
            </a:r>
            <a:r>
              <a:rPr lang="en-US" sz="24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20CDDD8-F865-1F20-53B7-48330184BB1D}"/>
              </a:ext>
            </a:extLst>
          </p:cNvPr>
          <p:cNvSpPr txBox="1"/>
          <p:nvPr/>
        </p:nvSpPr>
        <p:spPr>
          <a:xfrm>
            <a:off x="6722730" y="5024086"/>
            <a:ext cx="39025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California is famous for its long </a:t>
            </a:r>
            <a:r>
              <a:rPr lang="en-US" sz="2400" b="0" i="0">
                <a:solidFill>
                  <a:srgbClr val="242021"/>
                </a:solidFill>
                <a:effectLst/>
              </a:rPr>
              <a:t>sunny</a:t>
            </a:r>
            <a:r>
              <a:rPr lang="en-US" sz="2400">
                <a:solidFill>
                  <a:srgbClr val="242021"/>
                </a:solidFill>
              </a:rPr>
              <a:t> </a:t>
            </a:r>
            <a:r>
              <a:rPr lang="en-US" sz="1600" b="0" i="0" smtClean="0">
                <a:solidFill>
                  <a:srgbClr val="949599"/>
                </a:solidFill>
                <a:effectLst/>
              </a:rPr>
              <a:t>_________________</a:t>
            </a:r>
            <a:r>
              <a:rPr lang="en-US" sz="2400" b="0" i="0" smtClean="0">
                <a:solidFill>
                  <a:srgbClr val="242021"/>
                </a:solidFill>
                <a:effectLst/>
              </a:rPr>
              <a:t>.</a:t>
            </a:r>
            <a:r>
              <a:rPr lang="en-US" sz="2400" smtClean="0"/>
              <a:t> </a:t>
            </a: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C762DBE-989D-901B-C136-19F5767E5987}"/>
              </a:ext>
            </a:extLst>
          </p:cNvPr>
          <p:cNvSpPr txBox="1"/>
          <p:nvPr/>
        </p:nvSpPr>
        <p:spPr>
          <a:xfrm>
            <a:off x="1315843" y="5638146"/>
            <a:ext cx="12534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tattoos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1C3A6CC-BD90-A677-974F-DDAFFE1C4D7A}"/>
              </a:ext>
            </a:extLst>
          </p:cNvPr>
          <p:cNvSpPr txBox="1"/>
          <p:nvPr/>
        </p:nvSpPr>
        <p:spPr>
          <a:xfrm>
            <a:off x="8285053" y="5638146"/>
            <a:ext cx="15726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coastline</a:t>
            </a:r>
            <a:endParaRPr lang="en-US" sz="3200" b="1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3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361267"/>
            <a:ext cx="807924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/>
              <a:t>Choose the best answer A, B, or C to complete each sentence.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CE11750-89C1-AC96-63F4-629A62F265C5}"/>
              </a:ext>
            </a:extLst>
          </p:cNvPr>
          <p:cNvSpPr txBox="1"/>
          <p:nvPr/>
        </p:nvSpPr>
        <p:spPr>
          <a:xfrm>
            <a:off x="870858" y="1836945"/>
            <a:ext cx="1026002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– What do you call the people from Canada?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</a:rPr>
              <a:t>     – </a:t>
            </a:r>
            <a:r>
              <a:rPr lang="en-US" sz="16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</a:rPr>
              <a:t>	</a:t>
            </a: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Canadians 		</a:t>
            </a: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Canadian 			</a:t>
            </a: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Canada people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Scotland, with its </a:t>
            </a:r>
            <a:r>
              <a:rPr lang="en-US" sz="16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landscapes, attracts millions of visitors every year.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</a:rPr>
              <a:t>	</a:t>
            </a: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warm 		</a:t>
            </a: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amazing 			</a:t>
            </a: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local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– What is a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of London?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</a:rPr>
              <a:t>    – The red telephone box.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</a:rPr>
              <a:t>	</a:t>
            </a: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capital 		</a:t>
            </a: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symbol 			</a:t>
            </a: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landscape</a:t>
            </a:r>
            <a:r>
              <a:rPr lang="en-US" sz="2400" dirty="0"/>
              <a:t> 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68E8B151-C3EB-30D5-1843-A807013C713F}"/>
              </a:ext>
            </a:extLst>
          </p:cNvPr>
          <p:cNvSpPr/>
          <p:nvPr/>
        </p:nvSpPr>
        <p:spPr>
          <a:xfrm>
            <a:off x="1776457" y="3116424"/>
            <a:ext cx="398106" cy="38566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644F5134-4E1F-1EAE-9CFB-1AF5BC9964A9}"/>
              </a:ext>
            </a:extLst>
          </p:cNvPr>
          <p:cNvSpPr/>
          <p:nvPr/>
        </p:nvSpPr>
        <p:spPr>
          <a:xfrm>
            <a:off x="4506686" y="4214326"/>
            <a:ext cx="398106" cy="38566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D2921331-A81E-FB9A-13D0-24CDD93D1EEE}"/>
              </a:ext>
            </a:extLst>
          </p:cNvPr>
          <p:cNvSpPr/>
          <p:nvPr/>
        </p:nvSpPr>
        <p:spPr>
          <a:xfrm>
            <a:off x="4506686" y="5837852"/>
            <a:ext cx="398106" cy="38566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9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3135</TotalTime>
  <Words>542</Words>
  <Application>Microsoft Office PowerPoint</Application>
  <PresentationFormat>Widescreen</PresentationFormat>
  <Paragraphs>132</Paragraphs>
  <Slides>16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Adobe Gothic Std B</vt:lpstr>
      <vt:lpstr>Arial</vt:lpstr>
      <vt:lpstr>Calibri</vt:lpstr>
      <vt:lpstr>Calibri Light</vt:lpstr>
      <vt:lpstr>Cambria</vt:lpstr>
      <vt:lpstr>Courier New</vt:lpstr>
      <vt:lpstr>ChronicaPro-Bold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191</cp:revision>
  <dcterms:created xsi:type="dcterms:W3CDTF">2020-12-09T02:04:09Z</dcterms:created>
  <dcterms:modified xsi:type="dcterms:W3CDTF">2023-04-07T08:29:10Z</dcterms:modified>
</cp:coreProperties>
</file>