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9"/>
  </p:notesMasterIdLst>
  <p:sldIdLst>
    <p:sldId id="271" r:id="rId2"/>
    <p:sldId id="256" r:id="rId3"/>
    <p:sldId id="275" r:id="rId4"/>
    <p:sldId id="340" r:id="rId5"/>
    <p:sldId id="355" r:id="rId6"/>
    <p:sldId id="356" r:id="rId7"/>
    <p:sldId id="357" r:id="rId8"/>
    <p:sldId id="281" r:id="rId9"/>
    <p:sldId id="341" r:id="rId10"/>
    <p:sldId id="342" r:id="rId11"/>
    <p:sldId id="359" r:id="rId12"/>
    <p:sldId id="344" r:id="rId13"/>
    <p:sldId id="345" r:id="rId14"/>
    <p:sldId id="346" r:id="rId15"/>
    <p:sldId id="314" r:id="rId16"/>
    <p:sldId id="330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87FF"/>
    <a:srgbClr val="AE4AFF"/>
    <a:srgbClr val="FFBFC4"/>
    <a:srgbClr val="FFDAAB"/>
    <a:srgbClr val="00B2A5"/>
    <a:srgbClr val="F7941E"/>
    <a:srgbClr val="008A80"/>
    <a:srgbClr val="00A9A5"/>
    <a:srgbClr val="CBEAF0"/>
    <a:srgbClr val="48C0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6" autoAdjust="0"/>
    <p:restoredTop sz="93076"/>
  </p:normalViewPr>
  <p:slideViewPr>
    <p:cSldViewPr snapToGrid="0" showGuides="1">
      <p:cViewPr varScale="1">
        <p:scale>
          <a:sx n="65" d="100"/>
          <a:sy n="65" d="100"/>
        </p:scale>
        <p:origin x="772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Each student gets a piece of paper, draws a table with 3 rows and 3 columns, then fills in the table with names of some festivals randomly.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Teacher calls out the names of some festivals. Each time the teacher calls out a word, the students search for the right square on their paper and mark.</a:t>
            </a:r>
            <a:endParaRPr lang="en-GB" b="0" dirty="0" smtClean="0">
              <a:effectLst/>
            </a:endParaRPr>
          </a:p>
          <a:p>
            <a:pPr rtl="0"/>
            <a:r>
              <a:rPr lang="en-GB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The student who has 3 words highlighted in a row yells “Bingo” and wins.</a:t>
            </a:r>
            <a:endParaRPr lang="en-GB" b="0" dirty="0" smtClean="0">
              <a:effectLst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189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57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2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44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7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7646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13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109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5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sv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7.png"/><Relationship Id="rId7" Type="http://schemas.openxmlformats.org/officeDocument/2006/relationships/image" Target="../media/image11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9144"/>
            <a:ext cx="9143999" cy="683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36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997302" y="1379039"/>
            <a:ext cx="1011096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Listen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again and decide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if the 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statements are true or false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xmlns="" id="{5275CE4E-0C26-594C-9129-5C89DAB4C3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5368404"/>
              </p:ext>
            </p:extLst>
          </p:nvPr>
        </p:nvGraphicFramePr>
        <p:xfrm>
          <a:off x="719302" y="2685322"/>
          <a:ext cx="10554447" cy="3413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99736">
                  <a:extLst>
                    <a:ext uri="{9D8B030D-6E8A-4147-A177-3AD203B41FA5}">
                      <a16:colId xmlns:a16="http://schemas.microsoft.com/office/drawing/2014/main" xmlns="" val="151979562"/>
                    </a:ext>
                  </a:extLst>
                </a:gridCol>
                <a:gridCol w="1075765">
                  <a:extLst>
                    <a:ext uri="{9D8B030D-6E8A-4147-A177-3AD203B41FA5}">
                      <a16:colId xmlns:a16="http://schemas.microsoft.com/office/drawing/2014/main" xmlns="" val="4075644097"/>
                    </a:ext>
                  </a:extLst>
                </a:gridCol>
                <a:gridCol w="978946">
                  <a:extLst>
                    <a:ext uri="{9D8B030D-6E8A-4147-A177-3AD203B41FA5}">
                      <a16:colId xmlns:a16="http://schemas.microsoft.com/office/drawing/2014/main" xmlns="" val="19137546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True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b="1" dirty="0">
                          <a:solidFill>
                            <a:schemeClr val="tx1"/>
                          </a:solidFill>
                        </a:rPr>
                        <a:t>False</a:t>
                      </a: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322787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Only people from the USA celebrate Thanksgiving.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09222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People celebrate it on the third Thursday of November.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017536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Family members and friends usually gather to have a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4963885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his family, only adults prepare the feast.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230770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Cornbread is one of the traditional dishes.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632164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 </a:t>
                      </a:r>
                      <a:r>
                        <a:rPr lang="en-US" sz="2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After the feast, they play board games. </a:t>
                      </a:r>
                      <a:endParaRPr lang="en-US" sz="2600" dirty="0">
                        <a:effectLst/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DA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63516554"/>
                  </a:ext>
                </a:extLst>
              </a:tr>
            </a:tbl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E54F1326-6E22-934B-81B0-3200743F25C0}"/>
              </a:ext>
            </a:extLst>
          </p:cNvPr>
          <p:cNvSpPr/>
          <p:nvPr/>
        </p:nvSpPr>
        <p:spPr>
          <a:xfrm>
            <a:off x="10551107" y="319077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D0D86345-DF24-B142-8FF8-FC5D64B6B270}"/>
              </a:ext>
            </a:extLst>
          </p:cNvPr>
          <p:cNvSpPr/>
          <p:nvPr/>
        </p:nvSpPr>
        <p:spPr>
          <a:xfrm>
            <a:off x="10551107" y="3652444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828EFF3-68D3-324A-A00F-44AB6F9F4433}"/>
              </a:ext>
            </a:extLst>
          </p:cNvPr>
          <p:cNvSpPr/>
          <p:nvPr/>
        </p:nvSpPr>
        <p:spPr>
          <a:xfrm>
            <a:off x="9507615" y="4161369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F1FC9FC9-26C3-9341-BF1A-6E0696DD02E5}"/>
              </a:ext>
            </a:extLst>
          </p:cNvPr>
          <p:cNvSpPr/>
          <p:nvPr/>
        </p:nvSpPr>
        <p:spPr>
          <a:xfrm>
            <a:off x="10551107" y="469729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3F88E2C-81F9-A742-A9AC-FD2F8D310204}"/>
              </a:ext>
            </a:extLst>
          </p:cNvPr>
          <p:cNvSpPr/>
          <p:nvPr/>
        </p:nvSpPr>
        <p:spPr>
          <a:xfrm>
            <a:off x="9507615" y="5130225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E4848B55-DA1A-F84F-93EA-8E5EEC850978}"/>
              </a:ext>
            </a:extLst>
          </p:cNvPr>
          <p:cNvSpPr/>
          <p:nvPr/>
        </p:nvSpPr>
        <p:spPr>
          <a:xfrm>
            <a:off x="9507615" y="5660180"/>
            <a:ext cx="4154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✓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3" name="0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8889" y="18407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6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/>
      <p:bldP spid="17" grpId="0"/>
      <p:bldP spid="18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861813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26918" y="1269162"/>
            <a:ext cx="9686238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Think about a festival that your family usually celebrates. Fill in the blanks with your answers.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C3FE6A9-E2B7-3B4F-B7BD-A745F08B7C23}"/>
              </a:ext>
            </a:extLst>
          </p:cNvPr>
          <p:cNvSpPr/>
          <p:nvPr/>
        </p:nvSpPr>
        <p:spPr>
          <a:xfrm>
            <a:off x="4410635" y="3205778"/>
            <a:ext cx="2893807" cy="1731982"/>
          </a:xfrm>
          <a:prstGeom prst="ellipse">
            <a:avLst/>
          </a:prstGeom>
          <a:solidFill>
            <a:srgbClr val="FFBFC4"/>
          </a:solidFill>
          <a:ln>
            <a:solidFill>
              <a:srgbClr val="FFBF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festival is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2DC1D352-56FA-4549-96BA-B7FBE858D75D}"/>
              </a:ext>
            </a:extLst>
          </p:cNvPr>
          <p:cNvSpPr/>
          <p:nvPr/>
        </p:nvSpPr>
        <p:spPr>
          <a:xfrm>
            <a:off x="1128519" y="2339787"/>
            <a:ext cx="2893807" cy="173198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food does your family eat? __________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BC91EF63-03B4-BE45-9CF0-6D0A6D727917}"/>
              </a:ext>
            </a:extLst>
          </p:cNvPr>
          <p:cNvSpPr/>
          <p:nvPr/>
        </p:nvSpPr>
        <p:spPr>
          <a:xfrm>
            <a:off x="7692751" y="2184292"/>
            <a:ext cx="2893807" cy="1731982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When do you celebrate it?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FCC8AE68-CF80-D349-837C-AB688B9E8BEC}"/>
              </a:ext>
            </a:extLst>
          </p:cNvPr>
          <p:cNvSpPr/>
          <p:nvPr/>
        </p:nvSpPr>
        <p:spPr>
          <a:xfrm>
            <a:off x="1128518" y="5047128"/>
            <a:ext cx="2893807" cy="1731982"/>
          </a:xfrm>
          <a:prstGeom prst="ellipse">
            <a:avLst/>
          </a:prstGeom>
          <a:solidFill>
            <a:srgbClr val="FFDAAB"/>
          </a:solidFill>
          <a:ln>
            <a:solidFill>
              <a:srgbClr val="FFDA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What activities does your family do?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042F9CBB-BD95-294C-B490-32537C72534D}"/>
              </a:ext>
            </a:extLst>
          </p:cNvPr>
          <p:cNvSpPr/>
          <p:nvPr/>
        </p:nvSpPr>
        <p:spPr>
          <a:xfrm>
            <a:off x="7692751" y="5047128"/>
            <a:ext cx="2893807" cy="1731982"/>
          </a:xfrm>
          <a:prstGeom prst="ellipse">
            <a:avLst/>
          </a:prstGeom>
          <a:solidFill>
            <a:srgbClr val="EC87FF"/>
          </a:solidFill>
          <a:ln>
            <a:solidFill>
              <a:srgbClr val="EC8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Do you like the festival? Why or why not?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__________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xmlns="" id="{5D248C1C-D4C3-1B4D-9EBF-11C26EBB175F}"/>
              </a:ext>
            </a:extLst>
          </p:cNvPr>
          <p:cNvCxnSpPr>
            <a:stCxn id="12" idx="6"/>
            <a:endCxn id="2" idx="1"/>
          </p:cNvCxnSpPr>
          <p:nvPr/>
        </p:nvCxnSpPr>
        <p:spPr>
          <a:xfrm>
            <a:off x="4022326" y="3205778"/>
            <a:ext cx="812097" cy="2536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E8BC6EB2-DCA5-A942-A51A-0CBAB337FC11}"/>
              </a:ext>
            </a:extLst>
          </p:cNvPr>
          <p:cNvCxnSpPr>
            <a:cxnSpLocks/>
            <a:stCxn id="16" idx="7"/>
            <a:endCxn id="2" idx="3"/>
          </p:cNvCxnSpPr>
          <p:nvPr/>
        </p:nvCxnSpPr>
        <p:spPr>
          <a:xfrm flipV="1">
            <a:off x="3598537" y="4684117"/>
            <a:ext cx="1235886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7AB92E94-5E41-D54E-9E10-60A4B2F215D2}"/>
              </a:ext>
            </a:extLst>
          </p:cNvPr>
          <p:cNvCxnSpPr>
            <a:cxnSpLocks/>
            <a:stCxn id="2" idx="7"/>
            <a:endCxn id="14" idx="2"/>
          </p:cNvCxnSpPr>
          <p:nvPr/>
        </p:nvCxnSpPr>
        <p:spPr>
          <a:xfrm flipV="1">
            <a:off x="6880654" y="3050283"/>
            <a:ext cx="812097" cy="40913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AA6F52A0-1CE4-1943-8412-EEA7EB454FC8}"/>
              </a:ext>
            </a:extLst>
          </p:cNvPr>
          <p:cNvCxnSpPr>
            <a:cxnSpLocks/>
            <a:stCxn id="2" idx="5"/>
            <a:endCxn id="17" idx="1"/>
          </p:cNvCxnSpPr>
          <p:nvPr/>
        </p:nvCxnSpPr>
        <p:spPr>
          <a:xfrm>
            <a:off x="6880654" y="4684117"/>
            <a:ext cx="1235885" cy="61665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9532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08591" y="1269162"/>
            <a:ext cx="9151409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Now write an email of about 70 words to tell Mark about the festival. Use the notes in 4. 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EEAB231-08C6-5E4B-AFE3-6B9DF38AEE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9602" y="1860193"/>
            <a:ext cx="4149665" cy="481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69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POST-WRITING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64A2296-3D88-4607-B5FA-2F9640DF5E3A}"/>
              </a:ext>
            </a:extLst>
          </p:cNvPr>
          <p:cNvSpPr txBox="1"/>
          <p:nvPr/>
        </p:nvSpPr>
        <p:spPr>
          <a:xfrm>
            <a:off x="1022357" y="1566559"/>
            <a:ext cx="38375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3600" b="1" smtClean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CLASS GALLERY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C6541A1-D28A-4781-933A-644B289541B7}"/>
              </a:ext>
            </a:extLst>
          </p:cNvPr>
          <p:cNvSpPr txBox="1"/>
          <p:nvPr/>
        </p:nvSpPr>
        <p:spPr>
          <a:xfrm>
            <a:off x="6300085" y="2706197"/>
            <a:ext cx="494036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/>
              <a:t>Students can: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go and see other’s work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2800" dirty="0"/>
              <a:t>give comments to each other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57" y="2539145"/>
            <a:ext cx="3644037" cy="36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6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WRAP-UP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2625C90-98A3-4878-9F0E-449447B45580}"/>
              </a:ext>
            </a:extLst>
          </p:cNvPr>
          <p:cNvSpPr txBox="1"/>
          <p:nvPr/>
        </p:nvSpPr>
        <p:spPr>
          <a:xfrm>
            <a:off x="1149944" y="2485749"/>
            <a:ext cx="703450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/>
              <a:t>In this lesson, we have learnt to: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- listen for special information about a festival</a:t>
            </a:r>
          </a:p>
          <a:p>
            <a:pPr>
              <a:lnSpc>
                <a:spcPct val="150000"/>
              </a:lnSpc>
            </a:pPr>
            <a:r>
              <a:rPr lang="en-US" sz="2800"/>
              <a:t>- write </a:t>
            </a:r>
            <a:r>
              <a:rPr lang="en-US" sz="2800" dirty="0"/>
              <a:t>an email to describe a festival</a:t>
            </a:r>
          </a:p>
        </p:txBody>
      </p:sp>
      <p:pic>
        <p:nvPicPr>
          <p:cNvPr id="10" name="Graphic 9" descr="Presentation with checklist with solid fill">
            <a:extLst>
              <a:ext uri="{FF2B5EF4-FFF2-40B4-BE49-F238E27FC236}">
                <a16:creationId xmlns:a16="http://schemas.microsoft.com/office/drawing/2014/main" xmlns="" id="{18334AD6-2727-4992-AC96-4CBD0907FB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877282" y="1896217"/>
            <a:ext cx="2330929" cy="233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49944" y="133191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HOMEWORK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0833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51955" y="2272146"/>
            <a:ext cx="88724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dirty="0"/>
              <a:t>Prepare for the next lesson: </a:t>
            </a:r>
            <a:r>
              <a:rPr lang="en-US" sz="2800" b="1" dirty="0">
                <a:solidFill>
                  <a:schemeClr val="accent2"/>
                </a:solidFill>
              </a:rPr>
              <a:t>Looking back </a:t>
            </a:r>
            <a:r>
              <a:rPr lang="en-US" sz="2800" b="1">
                <a:solidFill>
                  <a:schemeClr val="accent2"/>
                </a:solidFill>
              </a:rPr>
              <a:t>&amp; </a:t>
            </a:r>
            <a:r>
              <a:rPr lang="en-US" sz="2800" b="1" smtClean="0">
                <a:solidFill>
                  <a:schemeClr val="accent2"/>
                </a:solidFill>
              </a:rPr>
              <a:t>Project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2800" smtClean="0"/>
              <a:t>Rewrite </a:t>
            </a:r>
            <a:r>
              <a:rPr lang="en-US" sz="2800"/>
              <a:t>the emails on your notebook.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050" y="3349977"/>
            <a:ext cx="3081461" cy="308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7553"/>
            <a:ext cx="9143999" cy="6839711"/>
          </a:xfrm>
        </p:spPr>
      </p:pic>
      <p:sp>
        <p:nvSpPr>
          <p:cNvPr id="3" name="Rectangle 2"/>
          <p:cNvSpPr/>
          <p:nvPr/>
        </p:nvSpPr>
        <p:spPr>
          <a:xfrm>
            <a:off x="2951748" y="5993141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>
                <a:latin typeface="Calibri" panose="020F0502020204030204" pitchFamily="34" charset="0"/>
              </a:rPr>
              <a:t>/</a:t>
            </a:r>
            <a:endParaRPr lang="en-GB"/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792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4399856" y="1636397"/>
            <a:ext cx="3533549" cy="635340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8067" y="1303957"/>
            <a:ext cx="1344559" cy="127769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152627" y="1757476"/>
            <a:ext cx="2780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LESSON 6: SKILLS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13039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547" y="172218"/>
            <a:ext cx="855823" cy="8488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80915" y="237708"/>
            <a:ext cx="1387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327150" y="229764"/>
            <a:ext cx="8718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FESTIVALS AROUND THE WORLD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35238" y="190029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9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5F8FC7-B62C-E04E-BF6F-5F5A3A1392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7664" y="2668863"/>
            <a:ext cx="6250641" cy="416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3427102" y="587387"/>
            <a:ext cx="4958616" cy="884574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071242" y="2171130"/>
            <a:ext cx="767033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800" dirty="0"/>
              <a:t>By the end of the lesson, students will be able to:</a:t>
            </a:r>
          </a:p>
          <a:p>
            <a:pPr>
              <a:lnSpc>
                <a:spcPct val="200000"/>
              </a:lnSpc>
            </a:pPr>
            <a:r>
              <a:rPr lang="en-US" sz="2800" smtClean="0"/>
              <a:t>- </a:t>
            </a:r>
            <a:r>
              <a:rPr lang="en-US" sz="2800" dirty="0"/>
              <a:t>listen for special information about a festival</a:t>
            </a:r>
          </a:p>
          <a:p>
            <a:pPr>
              <a:lnSpc>
                <a:spcPct val="200000"/>
              </a:lnSpc>
            </a:pPr>
            <a:r>
              <a:rPr lang="en-US" sz="2800" dirty="0"/>
              <a:t>- write an email to describe </a:t>
            </a:r>
            <a:r>
              <a:rPr lang="en-US" sz="2800"/>
              <a:t>a </a:t>
            </a:r>
            <a:r>
              <a:rPr lang="en-US" sz="2800" smtClean="0"/>
              <a:t>festival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192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802657" y="4108208"/>
            <a:ext cx="1883767" cy="592911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001714" y="5006939"/>
            <a:ext cx="1973896" cy="62348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POST-LISTENING &amp; WRITING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88839" y="3829434"/>
            <a:ext cx="5893690" cy="1237883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Think about a festival that your family usually celebrates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Fill in the blanks with your answers.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 Write an email of about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70 words to tell Mark about the festival.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744542" y="2763138"/>
            <a:ext cx="1257173" cy="1345069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cxnSpLocks/>
            <a:stCxn id="18" idx="3"/>
            <a:endCxn id="19" idx="0"/>
          </p:cNvCxnSpPr>
          <p:nvPr/>
        </p:nvCxnSpPr>
        <p:spPr>
          <a:xfrm>
            <a:off x="2686424" y="4404664"/>
            <a:ext cx="1302238" cy="602275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02657" y="5936242"/>
            <a:ext cx="1883767" cy="600025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CONSOLIDATION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744542" y="5318680"/>
            <a:ext cx="1257173" cy="617561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3056" y="5992414"/>
            <a:ext cx="5899473" cy="68496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Home 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580310" y="5302595"/>
            <a:ext cx="5902219" cy="50014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Task 6: </a:t>
            </a:r>
            <a:r>
              <a:rPr lang="en-GB">
                <a:solidFill>
                  <a:schemeClr val="tx1"/>
                </a:solidFill>
              </a:rPr>
              <a:t>Class </a:t>
            </a:r>
            <a:r>
              <a:rPr lang="en-GB" smtClean="0">
                <a:solidFill>
                  <a:schemeClr val="tx1"/>
                </a:solidFill>
              </a:rPr>
              <a:t>gallery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095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67BA8B6-A54B-41FA-923E-275DD02489C0}"/>
              </a:ext>
            </a:extLst>
          </p:cNvPr>
          <p:cNvSpPr/>
          <p:nvPr/>
        </p:nvSpPr>
        <p:spPr>
          <a:xfrm>
            <a:off x="5588839" y="2657866"/>
            <a:ext cx="582784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Calibri (Body)"/>
                <a:ea typeface="Times New Roman" panose="02020603050405020304" pitchFamily="18" charset="0"/>
              </a:rPr>
              <a:t>Aims of the stage: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waken up </a:t>
            </a:r>
            <a:r>
              <a:rPr lang="en-US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students</a:t>
            </a:r>
            <a:r>
              <a:rPr lang="en-US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’</a:t>
            </a:r>
            <a:r>
              <a:rPr lang="vi-VN" sz="24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vi-VN" sz="240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interest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8608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9984" t="8048" r="9546" b="8954"/>
          <a:stretch/>
        </p:blipFill>
        <p:spPr>
          <a:xfrm rot="754387">
            <a:off x="3872709" y="3593771"/>
            <a:ext cx="4154311" cy="258515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68006CF-2B27-E742-99BA-7E7D624EF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7925" y="1298198"/>
            <a:ext cx="4605866" cy="25946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E9A8F0F-9ECB-5B46-9F21-450DC988A8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73177">
            <a:off x="155312" y="1186668"/>
            <a:ext cx="4131328" cy="27482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0540513-5C7A-C844-B197-3ACD121463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72851" y="1392206"/>
            <a:ext cx="4201459" cy="42014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6DAF3DF-9D95-DB4F-A34B-B62E9AB2DE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3585" y="3820312"/>
            <a:ext cx="4583292" cy="242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4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802657" y="1240817"/>
            <a:ext cx="1883767" cy="601930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01714" y="2439832"/>
            <a:ext cx="1950733" cy="646613"/>
          </a:xfrm>
          <a:prstGeom prst="roundRect">
            <a:avLst/>
          </a:prstGeom>
          <a:solidFill>
            <a:srgbClr val="48C0B6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LISTENING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6624"/>
            <a:ext cx="5893690" cy="518874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Bingo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588839" y="1945203"/>
            <a:ext cx="5893690" cy="1635872"/>
          </a:xfrm>
          <a:prstGeom prst="rect">
            <a:avLst/>
          </a:prstGeom>
          <a:solidFill>
            <a:srgbClr val="CBEAF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 smtClean="0">
                <a:solidFill>
                  <a:schemeClr val="tx1"/>
                </a:solidFill>
                <a:cs typeface="Calibri" panose="020F0502020204030204" pitchFamily="34" charset="0"/>
              </a:rPr>
              <a:t>Task </a:t>
            </a:r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1: </a:t>
            </a:r>
            <a:r>
              <a:rPr lang="en-US" dirty="0">
                <a:solidFill>
                  <a:schemeClr val="tx1"/>
                </a:solidFill>
              </a:rPr>
              <a:t>Look at the animal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the </a:t>
            </a:r>
            <a:r>
              <a:rPr lang="vi-VN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</a:t>
            </a:r>
            <a:r>
              <a:rPr lang="en-GB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2: </a:t>
            </a:r>
            <a:r>
              <a:rPr lang="en-US" dirty="0">
                <a:solidFill>
                  <a:schemeClr val="tx1"/>
                </a:solidFill>
              </a:rPr>
              <a:t>Listen to Mark talking about how his family celebrates a festival</a:t>
            </a:r>
            <a:r>
              <a:rPr lang="vi-VN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Check your answers.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dirty="0">
                <a:solidFill>
                  <a:schemeClr val="tx1"/>
                </a:solidFill>
                <a:cs typeface="Calibri" panose="020F0502020204030204" pitchFamily="34" charset="0"/>
              </a:rPr>
              <a:t>Task 3: </a:t>
            </a:r>
            <a:r>
              <a:rPr lang="en-US" dirty="0" smtClean="0">
                <a:solidFill>
                  <a:schemeClr val="tx1"/>
                </a:solidFill>
              </a:rPr>
              <a:t>Listen </a:t>
            </a:r>
            <a:r>
              <a:rPr lang="en-US" dirty="0">
                <a:solidFill>
                  <a:schemeClr val="tx1"/>
                </a:solidFill>
              </a:rPr>
              <a:t>again and decide </a:t>
            </a:r>
            <a:r>
              <a:rPr lang="en-US" dirty="0" smtClean="0">
                <a:solidFill>
                  <a:schemeClr val="tx1"/>
                </a:solidFill>
              </a:rPr>
              <a:t>if the statements </a:t>
            </a:r>
            <a:r>
              <a:rPr lang="en-US" dirty="0">
                <a:solidFill>
                  <a:schemeClr val="tx1"/>
                </a:solidFill>
              </a:rPr>
              <a:t>are true or false</a:t>
            </a:r>
            <a:r>
              <a:rPr lang="vi-VN" dirty="0">
                <a:solidFill>
                  <a:schemeClr val="tx1"/>
                </a:solidFill>
              </a:rPr>
              <a:t>.</a:t>
            </a:r>
            <a:r>
              <a:rPr lang="en-US" dirty="0">
                <a:solidFill>
                  <a:schemeClr val="tx1"/>
                </a:solidFill>
              </a:rPr>
              <a:t> </a:t>
            </a:r>
            <a:endParaRPr lang="en-US" dirty="0">
              <a:solidFill>
                <a:schemeClr val="tx1"/>
              </a:solidFill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686424" y="1541782"/>
            <a:ext cx="1290657" cy="898050"/>
          </a:xfrm>
          <a:prstGeom prst="curvedConnector2">
            <a:avLst/>
          </a:prstGeom>
          <a:ln w="57150">
            <a:solidFill>
              <a:srgbClr val="F7941E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4623522" y="281732"/>
            <a:ext cx="2801031" cy="625641"/>
          </a:xfrm>
          <a:prstGeom prst="roundRect">
            <a:avLst>
              <a:gd name="adj" fmla="val 42661"/>
            </a:avLst>
          </a:prstGeom>
          <a:solidFill>
            <a:srgbClr val="FF98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627" y="136211"/>
            <a:ext cx="964452" cy="916490"/>
          </a:xfrm>
          <a:prstGeom prst="rect">
            <a:avLst/>
          </a:prstGeom>
        </p:spPr>
      </p:pic>
      <p:sp>
        <p:nvSpPr>
          <p:cNvPr id="46" name="TextBox 45"/>
          <p:cNvSpPr txBox="1"/>
          <p:nvPr/>
        </p:nvSpPr>
        <p:spPr>
          <a:xfrm>
            <a:off x="4975610" y="394401"/>
            <a:ext cx="2279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</a:t>
            </a:r>
            <a:r>
              <a:rPr lang="en-US" sz="2000" b="1" smtClean="0">
                <a:solidFill>
                  <a:schemeClr val="bg1"/>
                </a:solidFill>
              </a:rPr>
              <a:t>6: </a:t>
            </a:r>
            <a:r>
              <a:rPr lang="en-US" sz="2000" b="1" dirty="0">
                <a:solidFill>
                  <a:schemeClr val="bg1"/>
                </a:solidFill>
              </a:rPr>
              <a:t>SKILLS 2</a:t>
            </a:r>
          </a:p>
        </p:txBody>
      </p:sp>
    </p:spTree>
    <p:extLst>
      <p:ext uri="{BB962C8B-B14F-4D97-AF65-F5344CB8AC3E}">
        <p14:creationId xmlns:p14="http://schemas.microsoft.com/office/powerpoint/2010/main" val="285360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966855" y="1312431"/>
            <a:ext cx="1084889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/>
              <a:t>Look at the animal below. Discuss the following questions with a partner. </a:t>
            </a:r>
            <a:endParaRPr lang="en-US" sz="2400" dirty="0"/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53200" y="1278564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05985" y="117592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13525" t="6539" r="21290" b="4713"/>
          <a:stretch/>
        </p:blipFill>
        <p:spPr>
          <a:xfrm>
            <a:off x="7744178" y="2901244"/>
            <a:ext cx="3352800" cy="356729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919EBEE4-68F4-4528-B5D9-C637CEE94398}"/>
              </a:ext>
            </a:extLst>
          </p:cNvPr>
          <p:cNvSpPr txBox="1"/>
          <p:nvPr/>
        </p:nvSpPr>
        <p:spPr>
          <a:xfrm>
            <a:off x="2630977" y="1994773"/>
            <a:ext cx="5587334" cy="1055608"/>
          </a:xfrm>
          <a:prstGeom prst="wedgeRoundRectCallout">
            <a:avLst>
              <a:gd name="adj1" fmla="val -35490"/>
              <a:gd name="adj2" fmla="val 96460"/>
              <a:gd name="adj3" fmla="val 16667"/>
            </a:avLst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0" i="0" smtClean="0">
                <a:solidFill>
                  <a:srgbClr val="242021"/>
                </a:solidFill>
                <a:effectLst/>
                <a:latin typeface="ChronicaPro-Book"/>
              </a:rPr>
              <a:t>1. What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ChronicaPro-Book"/>
              </a:rPr>
              <a:t>is it?</a:t>
            </a:r>
          </a:p>
          <a:p>
            <a:pPr algn="just"/>
            <a:r>
              <a:rPr lang="en-US" sz="2800" smtClean="0">
                <a:solidFill>
                  <a:srgbClr val="242021"/>
                </a:solidFill>
                <a:latin typeface="ChronicaPro-Book"/>
              </a:rPr>
              <a:t>2. What </a:t>
            </a:r>
            <a:r>
              <a:rPr lang="en-US" sz="2800" dirty="0">
                <a:solidFill>
                  <a:srgbClr val="242021"/>
                </a:solidFill>
                <a:latin typeface="ChronicaPro-Book"/>
              </a:rPr>
              <a:t>festival is it a part of?</a:t>
            </a:r>
            <a:endParaRPr lang="en-US" sz="2800" dirty="0"/>
          </a:p>
        </p:txBody>
      </p:sp>
      <p:pic>
        <p:nvPicPr>
          <p:cNvPr id="16" name="Picture 4" descr="Conversation - Free people icons">
            <a:extLst>
              <a:ext uri="{FF2B5EF4-FFF2-40B4-BE49-F238E27FC236}">
                <a16:creationId xmlns:a16="http://schemas.microsoft.com/office/drawing/2014/main" xmlns="" id="{78099567-692C-4586-83B3-4C60480C0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76" y="3528005"/>
            <a:ext cx="2984334" cy="2984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3799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53"/>
            <a:ext cx="12192000" cy="108330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7067" y="208434"/>
            <a:ext cx="8745602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LISTENING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8837C03-15B0-4F4A-8CD7-DE20B1C80534}"/>
              </a:ext>
            </a:extLst>
          </p:cNvPr>
          <p:cNvSpPr txBox="1"/>
          <p:nvPr/>
        </p:nvSpPr>
        <p:spPr>
          <a:xfrm>
            <a:off x="1008590" y="1393341"/>
            <a:ext cx="11059231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Listen to Mark talking about how his family celebrates a festival</a:t>
            </a:r>
            <a:r>
              <a:rPr lang="vi-VN" sz="2400" b="1"/>
              <a:t>. </a:t>
            </a:r>
            <a:r>
              <a:rPr lang="vi-VN" sz="2400" b="1" smtClean="0">
                <a:latin typeface="Calibri" panose="020F0502020204030204" pitchFamily="34" charset="0"/>
                <a:cs typeface="Calibri" panose="020F0502020204030204" pitchFamily="34" charset="0"/>
              </a:rPr>
              <a:t>Check </a:t>
            </a:r>
            <a:r>
              <a:rPr lang="vi-VN" sz="2400" b="1" dirty="0">
                <a:latin typeface="Calibri" panose="020F0502020204030204" pitchFamily="34" charset="0"/>
                <a:cs typeface="Calibri" panose="020F0502020204030204" pitchFamily="34" charset="0"/>
              </a:rPr>
              <a:t>your answers.</a:t>
            </a:r>
            <a:endParaRPr lang="en-US" sz="2400" b="1" dirty="0">
              <a:effectLst>
                <a:glow rad="88900">
                  <a:schemeClr val="bg1"/>
                </a:glo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ounded Rectangle 15">
            <a:extLst>
              <a:ext uri="{FF2B5EF4-FFF2-40B4-BE49-F238E27FC236}">
                <a16:creationId xmlns:a16="http://schemas.microsoft.com/office/drawing/2014/main" xmlns="" id="{5F4478E5-4CEE-4FE8-99C8-B83F9434EE16}"/>
              </a:ext>
            </a:extLst>
          </p:cNvPr>
          <p:cNvSpPr/>
          <p:nvPr/>
        </p:nvSpPr>
        <p:spPr>
          <a:xfrm>
            <a:off x="487067" y="1357587"/>
            <a:ext cx="502606" cy="502606"/>
          </a:xfrm>
          <a:prstGeom prst="roundRect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xmlns="" id="{64EAB325-10C1-9C4F-9331-64128AB4CC28}"/>
              </a:ext>
            </a:extLst>
          </p:cNvPr>
          <p:cNvSpPr/>
          <p:nvPr/>
        </p:nvSpPr>
        <p:spPr>
          <a:xfrm>
            <a:off x="833176" y="2968977"/>
            <a:ext cx="6118512" cy="2011680"/>
          </a:xfrm>
          <a:prstGeom prst="roundRect">
            <a:avLst/>
          </a:prstGeom>
          <a:noFill/>
          <a:ln w="28575">
            <a:solidFill>
              <a:srgbClr val="F794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5543CC26-CB9E-D84F-AE59-0BC591FA77DD}"/>
              </a:ext>
            </a:extLst>
          </p:cNvPr>
          <p:cNvSpPr/>
          <p:nvPr/>
        </p:nvSpPr>
        <p:spPr>
          <a:xfrm>
            <a:off x="936887" y="3076516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1. What is it?</a:t>
            </a:r>
          </a:p>
          <a:p>
            <a:pPr algn="just"/>
            <a:endParaRPr lang="en-US" sz="2800" dirty="0">
              <a:solidFill>
                <a:srgbClr val="242021"/>
              </a:solidFill>
              <a:latin typeface="ChronicaPro-Book"/>
            </a:endParaRPr>
          </a:p>
          <a:p>
            <a:pPr algn="just"/>
            <a:r>
              <a:rPr lang="en-US" sz="2800" dirty="0">
                <a:solidFill>
                  <a:srgbClr val="242021"/>
                </a:solidFill>
                <a:latin typeface="ChronicaPro-Book"/>
              </a:rPr>
              <a:t>2. What festival is it a part of?</a:t>
            </a:r>
          </a:p>
          <a:p>
            <a:pPr algn="just"/>
            <a:endParaRPr lang="en-US" sz="28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F65E3ED-02EC-4DEA-B1D6-6965B40AAA46}"/>
              </a:ext>
            </a:extLst>
          </p:cNvPr>
          <p:cNvSpPr txBox="1"/>
          <p:nvPr/>
        </p:nvSpPr>
        <p:spPr>
          <a:xfrm>
            <a:off x="539852" y="125494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BD870B7-19C8-5B4E-8A66-44D4AA1EFF5E}"/>
              </a:ext>
            </a:extLst>
          </p:cNvPr>
          <p:cNvSpPr/>
          <p:nvPr/>
        </p:nvSpPr>
        <p:spPr>
          <a:xfrm>
            <a:off x="1315197" y="3507403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A turkey.</a:t>
            </a:r>
          </a:p>
          <a:p>
            <a:pPr algn="just"/>
            <a:endParaRPr lang="en-US" sz="2800" dirty="0">
              <a:solidFill>
                <a:srgbClr val="FF0000"/>
              </a:solidFill>
              <a:latin typeface="ChronicaPro-Book"/>
            </a:endParaRPr>
          </a:p>
          <a:p>
            <a:pPr algn="just"/>
            <a:r>
              <a:rPr lang="en-US" sz="2800" i="1" dirty="0">
                <a:solidFill>
                  <a:srgbClr val="FF0000"/>
                </a:solidFill>
                <a:latin typeface="ChronicaPro-Book"/>
              </a:rPr>
              <a:t>Thanksgiving.</a:t>
            </a:r>
            <a:endParaRPr lang="en-US" sz="2800" i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/>
          <a:srcRect l="13525" t="6539" r="21290" b="4713"/>
          <a:stretch/>
        </p:blipFill>
        <p:spPr>
          <a:xfrm>
            <a:off x="7823200" y="2968977"/>
            <a:ext cx="3352800" cy="3567290"/>
          </a:xfrm>
          <a:prstGeom prst="rect">
            <a:avLst/>
          </a:prstGeom>
        </p:spPr>
      </p:pic>
      <p:pic>
        <p:nvPicPr>
          <p:cNvPr id="4" name="06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2458" y="18023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58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2716</TotalTime>
  <Words>722</Words>
  <Application>Microsoft Office PowerPoint</Application>
  <PresentationFormat>Widescreen</PresentationFormat>
  <Paragraphs>123</Paragraphs>
  <Slides>17</Slides>
  <Notes>10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Adobe Gothic Std B</vt:lpstr>
      <vt:lpstr>Arial</vt:lpstr>
      <vt:lpstr>Calibri</vt:lpstr>
      <vt:lpstr>Calibri (Body)</vt:lpstr>
      <vt:lpstr>Calibri Light</vt:lpstr>
      <vt:lpstr>ChronicaPro-Book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DELL</cp:lastModifiedBy>
  <cp:revision>220</cp:revision>
  <dcterms:created xsi:type="dcterms:W3CDTF">2020-12-09T02:04:09Z</dcterms:created>
  <dcterms:modified xsi:type="dcterms:W3CDTF">2023-04-07T09:06:36Z</dcterms:modified>
</cp:coreProperties>
</file>