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5" r:id="rId5"/>
    <p:sldId id="352" r:id="rId6"/>
    <p:sldId id="279" r:id="rId7"/>
    <p:sldId id="353" r:id="rId8"/>
    <p:sldId id="281" r:id="rId9"/>
    <p:sldId id="357" r:id="rId10"/>
    <p:sldId id="331" r:id="rId11"/>
    <p:sldId id="332" r:id="rId12"/>
    <p:sldId id="348" r:id="rId13"/>
    <p:sldId id="349" r:id="rId14"/>
    <p:sldId id="358" r:id="rId15"/>
    <p:sldId id="313" r:id="rId16"/>
    <p:sldId id="359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CBEAF0"/>
    <a:srgbClr val="48C0B6"/>
    <a:srgbClr val="E6B845"/>
    <a:srgbClr val="00A9A5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3073"/>
  </p:normalViewPr>
  <p:slideViewPr>
    <p:cSldViewPr snapToGrid="0" showGuides="1">
      <p:cViewPr varScale="1">
        <p:scale>
          <a:sx n="107" d="100"/>
          <a:sy n="107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A389E-50EF-0F45-8E21-D6807F098F92}"/>
              </a:ext>
            </a:extLst>
          </p:cNvPr>
          <p:cNvSpPr txBox="1"/>
          <p:nvPr/>
        </p:nvSpPr>
        <p:spPr>
          <a:xfrm>
            <a:off x="986254" y="1376756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Fill in each blank with a correct auxiliary verb or modal verb.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627832" y="2037122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1008025" y="1921748"/>
            <a:ext cx="9117281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1. ______ they hold the festival in Ha </a:t>
            </a:r>
            <a:r>
              <a:rPr lang="en-US" sz="2800" dirty="0" err="1">
                <a:latin typeface="ChronicaPro"/>
              </a:rPr>
              <a:t>Noi</a:t>
            </a:r>
            <a:r>
              <a:rPr lang="en-US" sz="2800" dirty="0">
                <a:latin typeface="ChronicaPro"/>
              </a:rPr>
              <a:t> every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2. ______ he visit Hoi An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3. ______ they performing folk dances?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4.</a:t>
            </a:r>
            <a:r>
              <a:rPr lang="en-US" sz="2800" b="1" dirty="0">
                <a:latin typeface="ChronicaProMediumIt"/>
              </a:rPr>
              <a:t> </a:t>
            </a:r>
            <a:r>
              <a:rPr lang="en-US" sz="2800" b="1" i="1" dirty="0">
                <a:latin typeface="ChronicaProMediumIt"/>
              </a:rPr>
              <a:t>A: </a:t>
            </a:r>
            <a:r>
              <a:rPr lang="en-US" sz="2800" dirty="0">
                <a:latin typeface="ChronicaPro"/>
              </a:rPr>
              <a:t>______ you make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    </a:t>
            </a:r>
            <a:r>
              <a:rPr lang="en-US" sz="2800" b="1" i="1" dirty="0">
                <a:latin typeface="ChronicaProMediumIt"/>
              </a:rPr>
              <a:t>B: </a:t>
            </a:r>
            <a:r>
              <a:rPr lang="en-US" sz="2800" dirty="0">
                <a:latin typeface="ChronicaPro"/>
              </a:rPr>
              <a:t>Yes, I can.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5. ______ your brother usually come back home at Tet? 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728853" y="2687864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728853" y="3350280"/>
            <a:ext cx="708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2180556" y="3977200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613003" y="5254388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63269" y="12840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4" y="1181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1172112" y="1972597"/>
            <a:ext cx="105589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1. My mother can make a costume for me.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2. She will bake a birthday cake for him.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3. The dragon dances are interesting.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4. The Rio Carnival takes place every year in Brazil.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5. They saw a fireworks display on New Year’s Eve. </a:t>
            </a:r>
          </a:p>
          <a:p>
            <a:r>
              <a:rPr lang="en-US" sz="2600" dirty="0"/>
              <a:t>    _______________________________________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063252" y="131786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Change the sentences into </a:t>
            </a:r>
            <a:r>
              <a:rPr lang="en-US" sz="2400" b="1" i="1" dirty="0"/>
              <a:t>Yes / No </a:t>
            </a:r>
            <a:r>
              <a:rPr lang="en-US" sz="2400" b="1" dirty="0"/>
              <a:t>questions.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527471" y="2391880"/>
            <a:ext cx="546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527471" y="3179497"/>
            <a:ext cx="491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527471" y="3951298"/>
            <a:ext cx="454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527471" y="4762197"/>
            <a:ext cx="625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527471" y="5573765"/>
            <a:ext cx="6562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4153" y="12187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938" y="11160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076758" y="1293420"/>
            <a:ext cx="84155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the questions in column A with their answers in column B. 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04745"/>
              </p:ext>
            </p:extLst>
          </p:nvPr>
        </p:nvGraphicFramePr>
        <p:xfrm>
          <a:off x="1172112" y="2199189"/>
          <a:ext cx="980391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951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2558143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48781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9899596" y="2886031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9906008" y="3579348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9899596" y="4172223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9899596" y="485594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9899596" y="548058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63269" y="12840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4" y="1181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72112" y="115457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Mark is talking to Trang about the Mid-Autumn Festival. Fill in the blanks with Trang’s answers below.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354795" y="2158175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421339" y="2158174"/>
            <a:ext cx="7089018" cy="426439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6016154" y="291899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6021473" y="366240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6032624" y="438304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74302" y="5103683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96000" y="5847098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8937" y="1192833"/>
            <a:ext cx="1081531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                Festival mystery. </a:t>
            </a:r>
          </a:p>
          <a:p>
            <a:pPr algn="just"/>
            <a:r>
              <a:rPr lang="en-US" sz="2400" b="1" dirty="0"/>
              <a:t>Work in groups. One student thinks of a festival he / she likes. </a:t>
            </a:r>
          </a:p>
          <a:p>
            <a:pPr algn="just"/>
            <a:r>
              <a:rPr lang="en-US" sz="2400" b="1" dirty="0"/>
              <a:t>Other students ask </a:t>
            </a:r>
            <a:r>
              <a:rPr lang="en-US" sz="2400" b="1" i="1" dirty="0"/>
              <a:t>Yes </a:t>
            </a:r>
            <a:r>
              <a:rPr lang="en-US" sz="2400" b="1" dirty="0"/>
              <a:t>/ </a:t>
            </a:r>
            <a:r>
              <a:rPr lang="en-US" sz="2400" b="1" i="1" dirty="0"/>
              <a:t>No </a:t>
            </a:r>
            <a:r>
              <a:rPr lang="en-US" sz="2400" b="1" dirty="0"/>
              <a:t>questions to find out what the festival is.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3" y="2588714"/>
            <a:ext cx="7003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CAFFF"/>
                </a:solidFill>
                <a:latin typeface="ChronicaPro"/>
              </a:rPr>
              <a:t>Example: </a:t>
            </a:r>
            <a:endParaRPr lang="en-US" sz="2400" b="1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many countries celebrate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children like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"/>
              </a:rPr>
              <a:t>Do they paint eggs?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"/>
              </a:rPr>
              <a:t>Is it Easter?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it is. 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D21BA-DF94-4E40-AD13-AEB00424A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54" y="1257086"/>
            <a:ext cx="1194668" cy="3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1745" y="5991919"/>
            <a:ext cx="1883767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73630" y="5452817"/>
            <a:ext cx="1243575" cy="53910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68500"/>
            <a:ext cx="635570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3742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603" y="1834520"/>
            <a:ext cx="702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Grammar: </a:t>
            </a:r>
            <a:r>
              <a:rPr lang="en-US" sz="3600" b="1" i="1" dirty="0">
                <a:solidFill>
                  <a:srgbClr val="0FB7BD"/>
                </a:solidFill>
              </a:rPr>
              <a:t>Yes / No </a:t>
            </a:r>
            <a:r>
              <a:rPr lang="en-US" sz="3600" b="1" dirty="0">
                <a:solidFill>
                  <a:srgbClr val="0FB7BD"/>
                </a:solidFill>
              </a:rPr>
              <a:t>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620" y="2890393"/>
            <a:ext cx="4674066" cy="36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4628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10313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Complete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project.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F8039-CA5C-A34E-81C0-FA7F24CB9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3" y="317066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528FB9-2440-E643-A402-F92E5C31F5F8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err="1">
                <a:latin typeface="Calibri" panose="020F0502020204030204" pitchFamily="34" charset="0"/>
              </a:rPr>
              <a:t>facebook.com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r>
              <a:rPr lang="en-GB" b="1" i="1" err="1">
                <a:latin typeface="Calibri" panose="020F0502020204030204" pitchFamily="34" charset="0"/>
              </a:rPr>
              <a:t>www.tienganhglobalsuccess.vn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779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2D65D-D98A-CE43-A929-577B8566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167414"/>
            <a:ext cx="12192001" cy="5743261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0FB9AF-AE3F-824C-B04C-B47930C8BC52}"/>
              </a:ext>
            </a:extLst>
          </p:cNvPr>
          <p:cNvSpPr/>
          <p:nvPr/>
        </p:nvSpPr>
        <p:spPr>
          <a:xfrm>
            <a:off x="3549467" y="1745696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5DFD5F-C236-AC44-8E79-29036A32A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8" y="1379389"/>
            <a:ext cx="1344559" cy="127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4302238" y="1832908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4431" y="1914652"/>
            <a:ext cx="8883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be able to gain: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Knowledge: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Yes/No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questions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Core competence: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Develop communication skills and creativity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Be collaborative and supportive in pair work and teamwork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Actively join in class activities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1745" y="5991919"/>
            <a:ext cx="1883767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73630" y="5452817"/>
            <a:ext cx="1243575" cy="53910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68500"/>
            <a:ext cx="635570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2BBE67-6803-8947-A679-DAD355656420}"/>
              </a:ext>
            </a:extLst>
          </p:cNvPr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activate students’ prior knowledge related to the targeted grammar: </a:t>
            </a:r>
            <a:r>
              <a:rPr lang="en-GB" sz="2800" b="1" i="1" dirty="0">
                <a:solidFill>
                  <a:schemeClr val="accent2"/>
                </a:solidFill>
              </a:rPr>
              <a:t>Yes/No </a:t>
            </a:r>
            <a:r>
              <a:rPr lang="en-GB" sz="2800" b="1" dirty="0">
                <a:solidFill>
                  <a:schemeClr val="accent2"/>
                </a:solidFill>
              </a:rPr>
              <a:t>questions</a:t>
            </a:r>
            <a:r>
              <a:rPr lang="en-GB" sz="2800" dirty="0"/>
              <a:t>. 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increase students’ interest.</a:t>
            </a:r>
            <a:endParaRPr lang="en-US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F9F807-3AFF-594D-8AF4-17F50B70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2" y="2470061"/>
            <a:ext cx="3627669" cy="32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1895" y="2067975"/>
            <a:ext cx="4744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1895" y="3993633"/>
            <a:ext cx="754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0849" y="5501521"/>
            <a:ext cx="513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</a:t>
            </a:r>
            <a:r>
              <a:rPr lang="en-GB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cakes?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5C7C4-AFFD-F142-B26C-8B283ED6E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37" y="2115476"/>
            <a:ext cx="3627669" cy="32649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28247"/>
              </p:ext>
            </p:extLst>
          </p:nvPr>
        </p:nvGraphicFramePr>
        <p:xfrm>
          <a:off x="4290849" y="1545029"/>
          <a:ext cx="68311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8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55154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your Christmas present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05313"/>
              </p:ext>
            </p:extLst>
          </p:nvPr>
        </p:nvGraphicFramePr>
        <p:xfrm>
          <a:off x="4290849" y="3140827"/>
          <a:ext cx="683110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59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788795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711203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486119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779321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779321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moon 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at the festival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last year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1D5ADE-38FB-4148-828E-437BE8D5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03043"/>
              </p:ext>
            </p:extLst>
          </p:nvPr>
        </p:nvGraphicFramePr>
        <p:xfrm>
          <a:off x="4290849" y="4998468"/>
          <a:ext cx="68311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16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796066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087445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172584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774896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these moon 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993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731001" y="4370993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487067" y="3124001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633464" y="1837017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633464" y="1719072"/>
            <a:ext cx="731784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487067" y="3007659"/>
            <a:ext cx="695557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365248" y="2331501"/>
            <a:ext cx="353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1182624" y="3587771"/>
            <a:ext cx="548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364232" y="2329708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278880" y="357492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560255" y="1158173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387301" y="1300476"/>
            <a:ext cx="154729" cy="325963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4094482" y="2474976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731001" y="4370993"/>
            <a:ext cx="380147" cy="639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942575" y="3989055"/>
            <a:ext cx="130408" cy="217340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4094482" y="4874621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4" y="3723131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28" y="2417585"/>
            <a:ext cx="1243576" cy="130554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616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2821</TotalTime>
  <Words>1036</Words>
  <Application>Microsoft Office PowerPoint</Application>
  <PresentationFormat>Widescreen</PresentationFormat>
  <Paragraphs>215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ChronicaPro</vt:lpstr>
      <vt:lpstr>ChronicaProBookIt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197</cp:revision>
  <dcterms:created xsi:type="dcterms:W3CDTF">2020-12-09T02:04:09Z</dcterms:created>
  <dcterms:modified xsi:type="dcterms:W3CDTF">2023-04-19T04:22:13Z</dcterms:modified>
</cp:coreProperties>
</file>