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2192000" cy="6858000"/>
  <p:notesSz cx="6858000" cy="9144000"/>
  <p:embeddedFontLst>
    <p:embeddedFont>
      <p:font typeface="Open Sans" panose="020B060402020202020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gYgtM9CJhm/YWVRiaAu3nBwfcg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1E2C7B9-F735-4BC4-934C-0A3178A47AE7}">
  <a:tblStyle styleId="{D1E2C7B9-F735-4BC4-934C-0A3178A47AE7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4E6"/>
          </a:solidFill>
        </a:fill>
      </a:tcStyle>
    </a:wholeTbl>
    <a:band1H>
      <a:tcTxStyle/>
      <a:tcStyle>
        <a:tcBdr/>
        <a:fill>
          <a:solidFill>
            <a:srgbClr val="FFE8C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FE8CA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4E6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FFF4E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04D659F-54AA-419B-A0D9-D4333C17775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FCB4A38-A68B-4A86-A53A-E8185A95C4D5}" styleName="Table_2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585004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3753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0701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447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764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4" name="Google Shape;22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2832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4686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44905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7" name="Google Shape;25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26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8" name="Google Shape;26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388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277" name="Google Shape;277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283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Google Shape;30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7465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366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5" name="Google Shape;32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0510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93469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9" name="Google Shape;35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418429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9243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6887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43471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1" name="Google Shape;43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i="1"/>
              <a:t>Teacher says 1-15 words containing two-syllable words. Students stand up for the words having stress on the first syllable, sit down for the ones  having stress on the second syllable.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44303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7963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22326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1" name="Google Shape;48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" name="Google Shape;48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226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34522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17801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884480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90992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2795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50195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501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1159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3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7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9144"/>
            <a:ext cx="9143999" cy="6839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0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Google Shape;196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33579" y="1285545"/>
            <a:ext cx="8315648" cy="4157824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0"/>
          <p:cNvSpPr txBox="1"/>
          <p:nvPr/>
        </p:nvSpPr>
        <p:spPr>
          <a:xfrm>
            <a:off x="3695622" y="5645607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Tet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1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 Complete the table below with the phrases.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cxnSp>
        <p:nvCxnSpPr>
          <p:cNvPr id="207" name="Google Shape;207;p11"/>
          <p:cNvCxnSpPr>
            <a:stCxn id="203" idx="3"/>
            <a:endCxn id="204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208" name="Google Shape;208;p1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1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/>
          <p:nvPr/>
        </p:nvSpPr>
        <p:spPr>
          <a:xfrm>
            <a:off x="180621" y="1676835"/>
            <a:ext cx="6592711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5400"/>
              <a:buFont typeface="Arial"/>
              <a:buNone/>
            </a:pPr>
            <a:r>
              <a:rPr lang="en-US" sz="5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 sz="5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>
            <a:off x="920463" y="4723037"/>
            <a:ext cx="511302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Liên hoan phim Cannes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>
            <a:off x="1145835" y="3527116"/>
            <a:ext cx="418078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/kæn fɪlm festɪvl/</a:t>
            </a:r>
            <a:endParaRPr/>
          </a:p>
        </p:txBody>
      </p:sp>
      <p:pic>
        <p:nvPicPr>
          <p:cNvPr id="219" name="Google Shape;21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2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21" name="Google Shape;221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27029" y="1319732"/>
            <a:ext cx="4788049" cy="4788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/>
          <p:nvPr/>
        </p:nvSpPr>
        <p:spPr>
          <a:xfrm>
            <a:off x="487067" y="171794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endParaRPr sz="60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13"/>
          <p:cNvSpPr/>
          <p:nvPr/>
        </p:nvSpPr>
        <p:spPr>
          <a:xfrm>
            <a:off x="634788" y="4292381"/>
            <a:ext cx="465695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Lễ Tạ ơn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>
            <a:off x="1437376" y="3160750"/>
            <a:ext cx="35700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/ˌθæŋksˈɡɪvɪŋ/</a:t>
            </a:r>
            <a:endParaRPr sz="3600" b="1">
              <a:solidFill>
                <a:srgbClr val="00B2A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82018" y="2046666"/>
            <a:ext cx="5745032" cy="2872516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13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4"/>
          <p:cNvSpPr txBox="1"/>
          <p:nvPr/>
        </p:nvSpPr>
        <p:spPr>
          <a:xfrm>
            <a:off x="413743" y="1721990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Easter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(n)</a:t>
            </a:r>
            <a:endParaRPr sz="40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14"/>
          <p:cNvSpPr/>
          <p:nvPr/>
        </p:nvSpPr>
        <p:spPr>
          <a:xfrm>
            <a:off x="874086" y="4478570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Lễ Phục sinh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14"/>
          <p:cNvSpPr/>
          <p:nvPr/>
        </p:nvSpPr>
        <p:spPr>
          <a:xfrm>
            <a:off x="1896168" y="3230321"/>
            <a:ext cx="169270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/ˈiːstər/</a:t>
            </a:r>
            <a:endParaRPr/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61081" y="1905682"/>
            <a:ext cx="5492007" cy="291650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"/>
          <p:cNvSpPr txBox="1"/>
          <p:nvPr/>
        </p:nvSpPr>
        <p:spPr>
          <a:xfrm>
            <a:off x="185144" y="1565125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carve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0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5"/>
          <p:cNvSpPr/>
          <p:nvPr/>
        </p:nvSpPr>
        <p:spPr>
          <a:xfrm>
            <a:off x="648158" y="4312267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chạm, khắc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15"/>
          <p:cNvSpPr/>
          <p:nvPr/>
        </p:nvSpPr>
        <p:spPr>
          <a:xfrm>
            <a:off x="1854351" y="3105825"/>
            <a:ext cx="17085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/kɑːv/</a:t>
            </a:r>
            <a:endParaRPr/>
          </a:p>
        </p:txBody>
      </p:sp>
      <p:pic>
        <p:nvPicPr>
          <p:cNvPr id="252" name="Google Shape;252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45615" y="1648838"/>
            <a:ext cx="5160353" cy="3423034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5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6"/>
          <p:cNvSpPr txBox="1"/>
          <p:nvPr/>
        </p:nvSpPr>
        <p:spPr>
          <a:xfrm>
            <a:off x="589993" y="1606701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7941E"/>
              </a:buClr>
              <a:buSzPts val="6000"/>
              <a:buFont typeface="Arial"/>
              <a:buNone/>
            </a:pPr>
            <a:r>
              <a:rPr lang="en-US" sz="60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lang="en-US" sz="48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>
                <a:solidFill>
                  <a:srgbClr val="F7941E"/>
                </a:solidFill>
                <a:latin typeface="Calibri"/>
                <a:ea typeface="Calibri"/>
                <a:cs typeface="Calibri"/>
                <a:sym typeface="Calibri"/>
              </a:rPr>
              <a:t>(v)</a:t>
            </a:r>
            <a:endParaRPr sz="4400" b="1">
              <a:solidFill>
                <a:srgbClr val="F7941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6"/>
          <p:cNvSpPr/>
          <p:nvPr/>
        </p:nvSpPr>
        <p:spPr>
          <a:xfrm>
            <a:off x="789226" y="4317642"/>
            <a:ext cx="405089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biểu diễn</a:t>
            </a:r>
            <a:endParaRPr sz="3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16"/>
          <p:cNvSpPr/>
          <p:nvPr/>
        </p:nvSpPr>
        <p:spPr>
          <a:xfrm>
            <a:off x="1893203" y="3113982"/>
            <a:ext cx="204094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/pəˈfɔːm/</a:t>
            </a:r>
            <a:endParaRPr/>
          </a:p>
        </p:txBody>
      </p:sp>
      <p:pic>
        <p:nvPicPr>
          <p:cNvPr id="263" name="Google Shape;26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0053"/>
            <a:ext cx="12192000" cy="108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95725" y="1315230"/>
            <a:ext cx="5203667" cy="387372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6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72" name="Google Shape;272;p17"/>
          <p:cNvGraphicFramePr/>
          <p:nvPr/>
        </p:nvGraphicFramePr>
        <p:xfrm>
          <a:off x="980122" y="176112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{D1E2C7B9-F735-4BC4-934C-0A3178A47AE7}</a:tableStyleId>
              </a:tblPr>
              <a:tblGrid>
                <a:gridCol w="3287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21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9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4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Form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Pronunciation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b="1" u="none" strike="noStrike" cap="none"/>
                        <a:t>Meaning</a:t>
                      </a:r>
                      <a:endParaRPr sz="2400" b="1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Cannes Film Festival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/kæn fɪlm festɪvl/</a:t>
                      </a: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Liên hoan phim Cannes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5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Thanksgiving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/ˌθæŋksˈɡɪvɪŋ/</a:t>
                      </a: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Lễ Tạ ơn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Easter (n)</a:t>
                      </a:r>
                      <a:endParaRPr sz="24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/ˈiːstər/</a:t>
                      </a:r>
                      <a:endParaRPr sz="24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Lễ Phục sinh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563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carve (v)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/kɑːv/</a:t>
                      </a: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chạm, khắc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47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perform (v)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71750" marR="71750" marT="71750" marB="7175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/pəˈfɔːm/</a:t>
                      </a: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biểu diễn</a:t>
                      </a:r>
                      <a:endParaRPr sz="24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68575" marR="68575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73" name="Google Shape;273;p17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9" name="Google Shape;279;p18"/>
          <p:cNvGraphicFramePr/>
          <p:nvPr/>
        </p:nvGraphicFramePr>
        <p:xfrm>
          <a:off x="156743" y="176954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62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Cannes Film Festival     Mid-Autumn Festival     Thanksgiving     Christmas     Halloween     Easter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0" name="Google Shape;280;p18"/>
          <p:cNvSpPr/>
          <p:nvPr/>
        </p:nvSpPr>
        <p:spPr>
          <a:xfrm>
            <a:off x="524160" y="3874184"/>
            <a:ext cx="22371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281;p18"/>
          <p:cNvSpPr txBox="1"/>
          <p:nvPr/>
        </p:nvSpPr>
        <p:spPr>
          <a:xfrm>
            <a:off x="864569" y="3865154"/>
            <a:ext cx="161316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Halloween</a:t>
            </a:r>
            <a:endParaRPr/>
          </a:p>
        </p:txBody>
      </p:sp>
      <p:sp>
        <p:nvSpPr>
          <p:cNvPr id="282" name="Google Shape;282;p18"/>
          <p:cNvSpPr/>
          <p:nvPr/>
        </p:nvSpPr>
        <p:spPr>
          <a:xfrm>
            <a:off x="5004053" y="3801017"/>
            <a:ext cx="18786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8"/>
          <p:cNvSpPr txBox="1"/>
          <p:nvPr/>
        </p:nvSpPr>
        <p:spPr>
          <a:xfrm>
            <a:off x="5327687" y="3865153"/>
            <a:ext cx="147623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  <p:sp>
        <p:nvSpPr>
          <p:cNvPr id="284" name="Google Shape;284;p18"/>
          <p:cNvSpPr/>
          <p:nvPr/>
        </p:nvSpPr>
        <p:spPr>
          <a:xfrm>
            <a:off x="8639658" y="3800982"/>
            <a:ext cx="3222000" cy="589200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8"/>
          <p:cNvSpPr txBox="1"/>
          <p:nvPr/>
        </p:nvSpPr>
        <p:spPr>
          <a:xfrm>
            <a:off x="8920475" y="3832326"/>
            <a:ext cx="2856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  <p:sp>
        <p:nvSpPr>
          <p:cNvPr id="286" name="Google Shape;286;p18"/>
          <p:cNvSpPr/>
          <p:nvPr/>
        </p:nvSpPr>
        <p:spPr>
          <a:xfrm>
            <a:off x="209527" y="6260076"/>
            <a:ext cx="3096267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8"/>
          <p:cNvSpPr txBox="1"/>
          <p:nvPr/>
        </p:nvSpPr>
        <p:spPr>
          <a:xfrm>
            <a:off x="517735" y="6294571"/>
            <a:ext cx="2797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/>
          </a:p>
        </p:txBody>
      </p:sp>
      <p:sp>
        <p:nvSpPr>
          <p:cNvPr id="288" name="Google Shape;288;p18"/>
          <p:cNvSpPr/>
          <p:nvPr/>
        </p:nvSpPr>
        <p:spPr>
          <a:xfrm>
            <a:off x="5054699" y="6268928"/>
            <a:ext cx="1601740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18"/>
          <p:cNvSpPr txBox="1"/>
          <p:nvPr/>
        </p:nvSpPr>
        <p:spPr>
          <a:xfrm>
            <a:off x="5378333" y="6320800"/>
            <a:ext cx="101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Easter</a:t>
            </a:r>
            <a:endParaRPr/>
          </a:p>
        </p:txBody>
      </p:sp>
      <p:sp>
        <p:nvSpPr>
          <p:cNvPr id="290" name="Google Shape;290;p18"/>
          <p:cNvSpPr/>
          <p:nvPr/>
        </p:nvSpPr>
        <p:spPr>
          <a:xfrm>
            <a:off x="8885465" y="6230580"/>
            <a:ext cx="2567104" cy="589072"/>
          </a:xfrm>
          <a:prstGeom prst="rect">
            <a:avLst/>
          </a:prstGeom>
          <a:solidFill>
            <a:srgbClr val="FFDAAB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24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_____________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 txBox="1"/>
          <p:nvPr/>
        </p:nvSpPr>
        <p:spPr>
          <a:xfrm>
            <a:off x="9296105" y="6289974"/>
            <a:ext cx="1947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endParaRPr/>
          </a:p>
        </p:txBody>
      </p:sp>
      <p:sp>
        <p:nvSpPr>
          <p:cNvPr id="292" name="Google Shape;292;p18"/>
          <p:cNvSpPr txBox="1"/>
          <p:nvPr/>
        </p:nvSpPr>
        <p:spPr>
          <a:xfrm>
            <a:off x="666816" y="1143104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Write under each picture a festival name from the box.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18"/>
          <p:cNvSpPr/>
          <p:nvPr/>
        </p:nvSpPr>
        <p:spPr>
          <a:xfrm>
            <a:off x="156743" y="1113049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18"/>
          <p:cNvSpPr txBox="1"/>
          <p:nvPr/>
        </p:nvSpPr>
        <p:spPr>
          <a:xfrm>
            <a:off x="209528" y="1010409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95" name="Google Shape;295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18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pic>
        <p:nvPicPr>
          <p:cNvPr id="297" name="Google Shape;297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634" y="2627225"/>
            <a:ext cx="2128158" cy="1323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10751" y="2627617"/>
            <a:ext cx="1947600" cy="1202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259175" y="2662678"/>
            <a:ext cx="1947601" cy="1205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1193" y="4859851"/>
            <a:ext cx="2282134" cy="14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849750" y="4796931"/>
            <a:ext cx="2282134" cy="1407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987463" y="4796931"/>
            <a:ext cx="2282134" cy="1412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/>
          <p:nvPr/>
        </p:nvSpPr>
        <p:spPr>
          <a:xfrm>
            <a:off x="988362" y="1388696"/>
            <a:ext cx="1118397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table below with the phrases from the box.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309;p19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19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11" name="Google Shape;31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19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graphicFrame>
        <p:nvGraphicFramePr>
          <p:cNvPr id="313" name="Google Shape;313;p19"/>
          <p:cNvGraphicFramePr/>
          <p:nvPr/>
        </p:nvGraphicFramePr>
        <p:xfrm>
          <a:off x="550047" y="189705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113051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7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having a feast     moon cakes          chocolate eggs                candy apples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turkey            painting eggs           carving pumpkins           performing a lion dance 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14" name="Google Shape;314;p19"/>
          <p:cNvGraphicFramePr/>
          <p:nvPr/>
        </p:nvGraphicFramePr>
        <p:xfrm>
          <a:off x="1109472" y="315252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{3FCB4A38-A68B-4A86-A53A-E8185A95C4D5}</a:tableStyleId>
              </a:tblPr>
              <a:tblGrid>
                <a:gridCol w="2791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8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06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18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Festival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Food</a:t>
                      </a:r>
                      <a:endParaRPr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Activity</a:t>
                      </a:r>
                      <a:endParaRPr/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Easter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Halloween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Mid-Autumn Festival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1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Thanksgiving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400"/>
                    </a:p>
                  </a:txBody>
                  <a:tcPr marL="91450" marR="91450" marT="45725" marB="45725">
                    <a:solidFill>
                      <a:srgbClr val="BBD6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15" name="Google Shape;315;p19"/>
          <p:cNvSpPr txBox="1"/>
          <p:nvPr/>
        </p:nvSpPr>
        <p:spPr>
          <a:xfrm>
            <a:off x="8533934" y="6038378"/>
            <a:ext cx="1927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having a feast</a:t>
            </a:r>
            <a:endParaRPr/>
          </a:p>
        </p:txBody>
      </p:sp>
      <p:sp>
        <p:nvSpPr>
          <p:cNvPr id="316" name="Google Shape;316;p19"/>
          <p:cNvSpPr txBox="1"/>
          <p:nvPr/>
        </p:nvSpPr>
        <p:spPr>
          <a:xfrm>
            <a:off x="4821703" y="530811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moon cakes</a:t>
            </a:r>
            <a:endParaRPr/>
          </a:p>
        </p:txBody>
      </p:sp>
      <p:sp>
        <p:nvSpPr>
          <p:cNvPr id="317" name="Google Shape;317;p19"/>
          <p:cNvSpPr txBox="1"/>
          <p:nvPr/>
        </p:nvSpPr>
        <p:spPr>
          <a:xfrm>
            <a:off x="4718071" y="3941053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chocolate eggs</a:t>
            </a:r>
            <a:endParaRPr/>
          </a:p>
        </p:txBody>
      </p:sp>
      <p:sp>
        <p:nvSpPr>
          <p:cNvPr id="318" name="Google Shape;318;p19"/>
          <p:cNvSpPr txBox="1"/>
          <p:nvPr/>
        </p:nvSpPr>
        <p:spPr>
          <a:xfrm>
            <a:off x="4821703" y="4627967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candy apples</a:t>
            </a:r>
            <a:endParaRPr/>
          </a:p>
        </p:txBody>
      </p:sp>
      <p:sp>
        <p:nvSpPr>
          <p:cNvPr id="319" name="Google Shape;319;p19"/>
          <p:cNvSpPr txBox="1"/>
          <p:nvPr/>
        </p:nvSpPr>
        <p:spPr>
          <a:xfrm>
            <a:off x="5059447" y="6038378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endParaRPr/>
          </a:p>
        </p:txBody>
      </p:sp>
      <p:sp>
        <p:nvSpPr>
          <p:cNvPr id="320" name="Google Shape;320;p19"/>
          <p:cNvSpPr txBox="1"/>
          <p:nvPr/>
        </p:nvSpPr>
        <p:spPr>
          <a:xfrm>
            <a:off x="8533934" y="3941052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 eggs</a:t>
            </a:r>
            <a:endParaRPr/>
          </a:p>
        </p:txBody>
      </p:sp>
      <p:sp>
        <p:nvSpPr>
          <p:cNvPr id="321" name="Google Shape;321;p19"/>
          <p:cNvSpPr txBox="1"/>
          <p:nvPr/>
        </p:nvSpPr>
        <p:spPr>
          <a:xfrm>
            <a:off x="8314478" y="4548876"/>
            <a:ext cx="27558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carving pumpkins</a:t>
            </a:r>
            <a:endParaRPr/>
          </a:p>
        </p:txBody>
      </p:sp>
      <p:sp>
        <p:nvSpPr>
          <p:cNvPr id="322" name="Google Shape;322;p19"/>
          <p:cNvSpPr txBox="1"/>
          <p:nvPr/>
        </p:nvSpPr>
        <p:spPr>
          <a:xfrm>
            <a:off x="7979081" y="5282236"/>
            <a:ext cx="321986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performing a lion dance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4289053" y="5269729"/>
            <a:ext cx="495893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HOBBIES</a:t>
            </a:r>
            <a:endParaRPr sz="4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3372567" y="1647686"/>
            <a:ext cx="4823166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0778" y="1303957"/>
            <a:ext cx="1344559" cy="1277694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/>
          <p:nvPr/>
        </p:nvSpPr>
        <p:spPr>
          <a:xfrm>
            <a:off x="4125338" y="1757476"/>
            <a:ext cx="3878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" y="0"/>
            <a:ext cx="12192000" cy="1303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68547" y="172218"/>
            <a:ext cx="855823" cy="84880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9</a:t>
            </a:r>
            <a:endParaRPr/>
          </a:p>
        </p:txBody>
      </p:sp>
      <p:grpSp>
        <p:nvGrpSpPr>
          <p:cNvPr id="101" name="Google Shape;101;p2"/>
          <p:cNvGrpSpPr/>
          <p:nvPr/>
        </p:nvGrpSpPr>
        <p:grpSpPr>
          <a:xfrm>
            <a:off x="3851564" y="2722185"/>
            <a:ext cx="6264101" cy="3498120"/>
            <a:chOff x="0" y="12237"/>
            <a:chExt cx="6264101" cy="3498120"/>
          </a:xfrm>
        </p:grpSpPr>
        <p:sp>
          <p:nvSpPr>
            <p:cNvPr id="102" name="Google Shape;102;p2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" name="Google Shape;108;p2"/>
          <p:cNvSpPr txBox="1"/>
          <p:nvPr/>
        </p:nvSpPr>
        <p:spPr>
          <a:xfrm>
            <a:off x="683711" y="254593"/>
            <a:ext cx="1391147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US" sz="40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Unit</a:t>
            </a:r>
            <a:endParaRPr sz="1400" b="1" i="0" u="none" strike="noStrike" cap="non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3127359" y="254747"/>
            <a:ext cx="865284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Open Sans"/>
              <a:buNone/>
            </a:pPr>
            <a:r>
              <a:rPr lang="en-US" sz="4000" b="1" u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FESTIVALS AROUND THE WORLD</a:t>
            </a:r>
            <a:endParaRPr sz="4000" b="1" u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0"/>
          <p:cNvSpPr txBox="1"/>
          <p:nvPr/>
        </p:nvSpPr>
        <p:spPr>
          <a:xfrm>
            <a:off x="988362" y="1378864"/>
            <a:ext cx="695921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Fill in blank with a word/ phrase from the box.</a:t>
            </a:r>
            <a:endParaRPr/>
          </a:p>
        </p:txBody>
      </p:sp>
      <p:sp>
        <p:nvSpPr>
          <p:cNvPr id="329" name="Google Shape;329;p20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0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3</a:t>
            </a:r>
            <a:endParaRPr/>
          </a:p>
        </p:txBody>
      </p:sp>
      <p:pic>
        <p:nvPicPr>
          <p:cNvPr id="331" name="Google Shape;33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0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VOCABULARY</a:t>
            </a:r>
            <a:endParaRPr/>
          </a:p>
        </p:txBody>
      </p:sp>
      <p:graphicFrame>
        <p:nvGraphicFramePr>
          <p:cNvPr id="333" name="Google Shape;333;p20"/>
          <p:cNvGraphicFramePr/>
          <p:nvPr/>
        </p:nvGraphicFramePr>
        <p:xfrm>
          <a:off x="1087448" y="1943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{D04D659F-54AA-419B-A0D9-D4333C177751}</a:tableStyleId>
              </a:tblPr>
              <a:tblGrid>
                <a:gridCol w="9744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229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painting eggs              Christmas               Mid-Autumn Festival     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en-US" sz="2400">
                          <a:solidFill>
                            <a:schemeClr val="dk1"/>
                          </a:solidFill>
                        </a:rPr>
                        <a:t>candy apples                Cannes Film Festival               turkey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4E0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34" name="Google Shape;334;p20"/>
          <p:cNvSpPr/>
          <p:nvPr/>
        </p:nvSpPr>
        <p:spPr>
          <a:xfrm>
            <a:off x="988362" y="2953522"/>
            <a:ext cx="10037926" cy="335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______________, people give gifts to each other.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children love ______________ at Easter.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many ______________ do you need for the Halloween party?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the _________________, there are many interesting films.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Performing lion dances is one of the activities at the __________________. </a:t>
            </a:r>
            <a:endParaRPr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Bill’s mum is cooking a ___________ for Thanksgiving. </a:t>
            </a:r>
            <a:endParaRPr/>
          </a:p>
        </p:txBody>
      </p:sp>
      <p:sp>
        <p:nvSpPr>
          <p:cNvPr id="335" name="Google Shape;335;p20"/>
          <p:cNvSpPr txBox="1"/>
          <p:nvPr/>
        </p:nvSpPr>
        <p:spPr>
          <a:xfrm>
            <a:off x="2038630" y="2953536"/>
            <a:ext cx="1429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  <p:sp>
        <p:nvSpPr>
          <p:cNvPr id="336" name="Google Shape;336;p20"/>
          <p:cNvSpPr txBox="1"/>
          <p:nvPr/>
        </p:nvSpPr>
        <p:spPr>
          <a:xfrm>
            <a:off x="3525411" y="3428992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painting eggs</a:t>
            </a:r>
            <a:endParaRPr/>
          </a:p>
        </p:txBody>
      </p:sp>
      <p:sp>
        <p:nvSpPr>
          <p:cNvPr id="337" name="Google Shape;337;p20"/>
          <p:cNvSpPr txBox="1"/>
          <p:nvPr/>
        </p:nvSpPr>
        <p:spPr>
          <a:xfrm>
            <a:off x="2922274" y="4015225"/>
            <a:ext cx="1885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candy apples</a:t>
            </a:r>
            <a:endParaRPr/>
          </a:p>
        </p:txBody>
      </p:sp>
      <p:sp>
        <p:nvSpPr>
          <p:cNvPr id="338" name="Google Shape;338;p20"/>
          <p:cNvSpPr txBox="1"/>
          <p:nvPr/>
        </p:nvSpPr>
        <p:spPr>
          <a:xfrm>
            <a:off x="2196894" y="4601451"/>
            <a:ext cx="275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Cannes Film Festival</a:t>
            </a:r>
            <a:endParaRPr/>
          </a:p>
        </p:txBody>
      </p:sp>
      <p:sp>
        <p:nvSpPr>
          <p:cNvPr id="339" name="Google Shape;339;p20"/>
          <p:cNvSpPr txBox="1"/>
          <p:nvPr/>
        </p:nvSpPr>
        <p:spPr>
          <a:xfrm>
            <a:off x="7889523" y="5063158"/>
            <a:ext cx="2799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  <p:sp>
        <p:nvSpPr>
          <p:cNvPr id="340" name="Google Shape;340;p20"/>
          <p:cNvSpPr txBox="1"/>
          <p:nvPr/>
        </p:nvSpPr>
        <p:spPr>
          <a:xfrm>
            <a:off x="4506679" y="5616990"/>
            <a:ext cx="1153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turkey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1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21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21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1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1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1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351" name="Google Shape;351;p21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cxnSp>
        <p:nvCxnSpPr>
          <p:cNvPr id="352" name="Google Shape;352;p21"/>
          <p:cNvCxnSpPr>
            <a:stCxn id="346" idx="3"/>
            <a:endCxn id="347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53" name="Google Shape;353;p21"/>
          <p:cNvCxnSpPr>
            <a:stCxn id="347" idx="1"/>
            <a:endCxn id="348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54" name="Google Shape;354;p21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5" name="Google Shape;35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1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2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pic>
        <p:nvPicPr>
          <p:cNvPr id="364" name="Google Shape;364;p22" descr="Free photo School Education Teaching Students Classroom - Max Pixel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195" y="2675182"/>
            <a:ext cx="4085415" cy="3420348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22"/>
          <p:cNvSpPr/>
          <p:nvPr/>
        </p:nvSpPr>
        <p:spPr>
          <a:xfrm>
            <a:off x="5663821" y="2092511"/>
            <a:ext cx="6430643" cy="3449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identify how to pronounce two-syllable words with correct stress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let students practise pronouncing two-syllable words with correct stress in sentences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22"/>
          <p:cNvSpPr/>
          <p:nvPr/>
        </p:nvSpPr>
        <p:spPr>
          <a:xfrm>
            <a:off x="214279" y="1304464"/>
            <a:ext cx="61051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Stress in two-syllable words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23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74" name="Google Shape;374;p23"/>
          <p:cNvSpPr txBox="1"/>
          <p:nvPr/>
        </p:nvSpPr>
        <p:spPr>
          <a:xfrm>
            <a:off x="994378" y="1384880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repeat. Then underline the stressed syllable in each word.</a:t>
            </a:r>
            <a:endParaRPr sz="2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3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376;p23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4</a:t>
            </a:r>
            <a:endParaRPr/>
          </a:p>
        </p:txBody>
      </p:sp>
      <p:graphicFrame>
        <p:nvGraphicFramePr>
          <p:cNvPr id="377" name="Google Shape;377;p23"/>
          <p:cNvGraphicFramePr/>
          <p:nvPr/>
        </p:nvGraphicFramePr>
        <p:xfrm>
          <a:off x="1713816" y="2500432"/>
          <a:ext cx="3000000" cy="3000000"/>
        </p:xfrm>
        <a:graphic>
          <a:graphicData uri="http://schemas.openxmlformats.org/drawingml/2006/table">
            <a:tbl>
              <a:tblPr firstRow="1" bandRow="1">
                <a:noFill/>
                <a:tableStyleId>{3FCB4A38-A68B-4A86-A53A-E8185A95C4D5}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Nouns and Adjectives</a:t>
                      </a:r>
                      <a:endParaRPr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>
                          <a:solidFill>
                            <a:schemeClr val="dk1"/>
                          </a:solidFill>
                        </a:rPr>
                        <a:t>Verbs</a:t>
                      </a:r>
                      <a:endParaRPr sz="2800"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costume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fireworks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turkey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happy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enjoy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decide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discuss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/>
                        <a:t>prepare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78" name="Google Shape;378;p23"/>
          <p:cNvCxnSpPr/>
          <p:nvPr/>
        </p:nvCxnSpPr>
        <p:spPr>
          <a:xfrm>
            <a:off x="3096787" y="3498640"/>
            <a:ext cx="438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9" name="Google Shape;379;p23"/>
          <p:cNvCxnSpPr/>
          <p:nvPr/>
        </p:nvCxnSpPr>
        <p:spPr>
          <a:xfrm>
            <a:off x="3096774" y="4147771"/>
            <a:ext cx="376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0" name="Google Shape;380;p23"/>
          <p:cNvCxnSpPr/>
          <p:nvPr/>
        </p:nvCxnSpPr>
        <p:spPr>
          <a:xfrm>
            <a:off x="3347305" y="4757104"/>
            <a:ext cx="322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1" name="Google Shape;381;p23"/>
          <p:cNvCxnSpPr/>
          <p:nvPr/>
        </p:nvCxnSpPr>
        <p:spPr>
          <a:xfrm>
            <a:off x="3347305" y="5392796"/>
            <a:ext cx="4476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23"/>
          <p:cNvCxnSpPr/>
          <p:nvPr/>
        </p:nvCxnSpPr>
        <p:spPr>
          <a:xfrm>
            <a:off x="7823530" y="3498640"/>
            <a:ext cx="345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3" name="Google Shape;383;p23"/>
          <p:cNvCxnSpPr/>
          <p:nvPr/>
        </p:nvCxnSpPr>
        <p:spPr>
          <a:xfrm>
            <a:off x="7723439" y="4147780"/>
            <a:ext cx="546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4" name="Google Shape;384;p23"/>
          <p:cNvCxnSpPr/>
          <p:nvPr/>
        </p:nvCxnSpPr>
        <p:spPr>
          <a:xfrm>
            <a:off x="7723439" y="4757104"/>
            <a:ext cx="5460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5" name="Google Shape;385;p23"/>
          <p:cNvCxnSpPr/>
          <p:nvPr/>
        </p:nvCxnSpPr>
        <p:spPr>
          <a:xfrm>
            <a:off x="7823530" y="5392796"/>
            <a:ext cx="538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86" name="Google Shape;386;p23" descr="062.m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1816" y="1202490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24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PRONUNCIATION</a:t>
            </a:r>
            <a:endParaRPr/>
          </a:p>
        </p:txBody>
      </p:sp>
      <p:sp>
        <p:nvSpPr>
          <p:cNvPr id="394" name="Google Shape;394;p24"/>
          <p:cNvSpPr txBox="1"/>
          <p:nvPr/>
        </p:nvSpPr>
        <p:spPr>
          <a:xfrm>
            <a:off x="1000893" y="1374101"/>
            <a:ext cx="1089025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Listen and repeat the sentences. Underline the stressed syllables in the bold words.</a:t>
            </a:r>
            <a:endParaRPr/>
          </a:p>
        </p:txBody>
      </p:sp>
      <p:sp>
        <p:nvSpPr>
          <p:cNvPr id="395" name="Google Shape;395;p24"/>
          <p:cNvSpPr/>
          <p:nvPr/>
        </p:nvSpPr>
        <p:spPr>
          <a:xfrm>
            <a:off x="487067" y="1357587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24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5</a:t>
            </a:r>
            <a:endParaRPr/>
          </a:p>
        </p:txBody>
      </p:sp>
      <p:sp>
        <p:nvSpPr>
          <p:cNvPr id="397" name="Google Shape;397;p24"/>
          <p:cNvSpPr/>
          <p:nvPr/>
        </p:nvSpPr>
        <p:spPr>
          <a:xfrm>
            <a:off x="1654829" y="2129067"/>
            <a:ext cx="8201891" cy="368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We’re going to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attend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 Easter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party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at Nick’s house.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dancers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will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perform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traditional dances at the festival.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people usually buy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presents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their family.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Did you go to the Da Lat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Festival with your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parents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F9801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aunt is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clever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patient</a:t>
            </a: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/>
          </a:p>
        </p:txBody>
      </p:sp>
      <p:cxnSp>
        <p:nvCxnSpPr>
          <p:cNvPr id="398" name="Google Shape;398;p24"/>
          <p:cNvCxnSpPr/>
          <p:nvPr/>
        </p:nvCxnSpPr>
        <p:spPr>
          <a:xfrm>
            <a:off x="4166553" y="2543741"/>
            <a:ext cx="549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99" name="Google Shape;399;p24"/>
          <p:cNvCxnSpPr/>
          <p:nvPr/>
        </p:nvCxnSpPr>
        <p:spPr>
          <a:xfrm>
            <a:off x="6095995" y="2543741"/>
            <a:ext cx="362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0" name="Google Shape;400;p24"/>
          <p:cNvCxnSpPr/>
          <p:nvPr/>
        </p:nvCxnSpPr>
        <p:spPr>
          <a:xfrm>
            <a:off x="2612137" y="3245433"/>
            <a:ext cx="4389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1" name="Google Shape;401;p24"/>
          <p:cNvCxnSpPr/>
          <p:nvPr/>
        </p:nvCxnSpPr>
        <p:spPr>
          <a:xfrm>
            <a:off x="4619770" y="3245433"/>
            <a:ext cx="5958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2" name="Google Shape;402;p24"/>
          <p:cNvCxnSpPr/>
          <p:nvPr/>
        </p:nvCxnSpPr>
        <p:spPr>
          <a:xfrm>
            <a:off x="2431930" y="4024608"/>
            <a:ext cx="6192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3" name="Google Shape;403;p24"/>
          <p:cNvCxnSpPr/>
          <p:nvPr/>
        </p:nvCxnSpPr>
        <p:spPr>
          <a:xfrm>
            <a:off x="6191198" y="4024608"/>
            <a:ext cx="365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4" name="Google Shape;404;p24"/>
          <p:cNvCxnSpPr/>
          <p:nvPr/>
        </p:nvCxnSpPr>
        <p:spPr>
          <a:xfrm rot="10800000" flipH="1">
            <a:off x="5078477" y="4729574"/>
            <a:ext cx="410400" cy="45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5" name="Google Shape;405;p24"/>
          <p:cNvCxnSpPr/>
          <p:nvPr/>
        </p:nvCxnSpPr>
        <p:spPr>
          <a:xfrm>
            <a:off x="8285779" y="4776899"/>
            <a:ext cx="2973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6" name="Google Shape;406;p24"/>
          <p:cNvCxnSpPr/>
          <p:nvPr/>
        </p:nvCxnSpPr>
        <p:spPr>
          <a:xfrm>
            <a:off x="3407167" y="5443590"/>
            <a:ext cx="3315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407" name="Google Shape;407;p24"/>
          <p:cNvCxnSpPr/>
          <p:nvPr/>
        </p:nvCxnSpPr>
        <p:spPr>
          <a:xfrm>
            <a:off x="4745297" y="5519569"/>
            <a:ext cx="3447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08" name="Google Shape;408;p24" descr="063.m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458" y="1643961"/>
            <a:ext cx="812800" cy="812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25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415;p2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416;p25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5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25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419;p2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25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422" name="Google Shape;422;p25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3" name="Google Shape;423;p25"/>
          <p:cNvCxnSpPr>
            <a:stCxn id="415" idx="3"/>
            <a:endCxn id="41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4" name="Google Shape;424;p25"/>
          <p:cNvCxnSpPr>
            <a:stCxn id="416" idx="1"/>
            <a:endCxn id="41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25" name="Google Shape;425;p25"/>
          <p:cNvCxnSpPr>
            <a:stCxn id="417" idx="3"/>
            <a:endCxn id="41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26" name="Google Shape;426;p2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Google Shape;4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2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26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endParaRPr/>
          </a:p>
        </p:txBody>
      </p:sp>
      <p:pic>
        <p:nvPicPr>
          <p:cNvPr id="436" name="Google Shape;436;p26" descr="130+ Funny Telephone Game Phrase Ideas - Meebil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3571" y="2250238"/>
            <a:ext cx="5114477" cy="3141952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26"/>
          <p:cNvSpPr/>
          <p:nvPr/>
        </p:nvSpPr>
        <p:spPr>
          <a:xfrm>
            <a:off x="903952" y="2569843"/>
            <a:ext cx="5519010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/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test students' quick reaction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6"/>
          <p:cNvSpPr txBox="1"/>
          <p:nvPr/>
        </p:nvSpPr>
        <p:spPr>
          <a:xfrm>
            <a:off x="742589" y="1780408"/>
            <a:ext cx="518714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Game: </a:t>
            </a:r>
            <a:r>
              <a:rPr lang="en-US" sz="3600" b="1">
                <a:solidFill>
                  <a:srgbClr val="00B2A5"/>
                </a:solidFill>
                <a:latin typeface="Calibri"/>
                <a:ea typeface="Calibri"/>
                <a:cs typeface="Calibri"/>
                <a:sym typeface="Calibri"/>
              </a:rPr>
              <a:t>Up and down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8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28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28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28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28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28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28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28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451" name="Google Shape;451;p28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452" name="Google Shape;452;p28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3" name="Google Shape;453;p28"/>
          <p:cNvCxnSpPr>
            <a:stCxn id="445" idx="3"/>
            <a:endCxn id="446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4" name="Google Shape;454;p28"/>
          <p:cNvCxnSpPr>
            <a:stCxn id="446" idx="1"/>
            <a:endCxn id="447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55" name="Google Shape;455;p28"/>
          <p:cNvCxnSpPr>
            <a:stCxn id="447" idx="3"/>
            <a:endCxn id="448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56" name="Google Shape;456;p28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7" name="Google Shape;45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28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28"/>
          <p:cNvCxnSpPr>
            <a:stCxn id="448" idx="1"/>
            <a:endCxn id="458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60" name="Google Shape;460;p28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461;p28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9"/>
          <p:cNvSpPr txBox="1"/>
          <p:nvPr/>
        </p:nvSpPr>
        <p:spPr>
          <a:xfrm>
            <a:off x="1098428" y="1319034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</p:txBody>
      </p:sp>
      <p:sp>
        <p:nvSpPr>
          <p:cNvPr id="468" name="Google Shape;468;p29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29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1</a:t>
            </a:r>
            <a:endParaRPr/>
          </a:p>
        </p:txBody>
      </p:sp>
      <p:pic>
        <p:nvPicPr>
          <p:cNvPr id="470" name="Google Shape;470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29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2" name="Google Shape;472;p29"/>
          <p:cNvGrpSpPr/>
          <p:nvPr/>
        </p:nvGrpSpPr>
        <p:grpSpPr>
          <a:xfrm>
            <a:off x="3363884" y="2422927"/>
            <a:ext cx="6264101" cy="3498120"/>
            <a:chOff x="0" y="12237"/>
            <a:chExt cx="6264101" cy="3498120"/>
          </a:xfrm>
        </p:grpSpPr>
        <p:sp>
          <p:nvSpPr>
            <p:cNvPr id="473" name="Google Shape;473;p29"/>
            <p:cNvSpPr/>
            <p:nvPr/>
          </p:nvSpPr>
          <p:spPr>
            <a:xfrm>
              <a:off x="0" y="61739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313205" y="1223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DC9B"/>
                </a:gs>
                <a:gs pos="50000">
                  <a:srgbClr val="FFD68D"/>
                </a:gs>
                <a:gs pos="100000">
                  <a:srgbClr val="FFD4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9"/>
            <p:cNvSpPr txBox="1"/>
            <p:nvPr/>
          </p:nvSpPr>
          <p:spPr>
            <a:xfrm>
              <a:off x="372288" y="7132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VOCABULARY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0" y="2477157"/>
              <a:ext cx="6264101" cy="10332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w="9525" cap="flat" cmpd="sng">
              <a:solidFill>
                <a:srgbClr val="4371C3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313205" y="1871997"/>
              <a:ext cx="4384870" cy="12103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A6B6DE"/>
                </a:gs>
                <a:gs pos="50000">
                  <a:srgbClr val="97A9D8"/>
                </a:gs>
                <a:gs pos="100000">
                  <a:srgbClr val="859CD6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9"/>
            <p:cNvSpPr txBox="1"/>
            <p:nvPr/>
          </p:nvSpPr>
          <p:spPr>
            <a:xfrm>
              <a:off x="372288" y="1931080"/>
              <a:ext cx="4266704" cy="1092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65725" tIns="0" rIns="165725" bIns="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000"/>
                <a:buFont typeface="Calibri"/>
                <a:buNone/>
              </a:pPr>
              <a:r>
                <a:rPr lang="en-US" sz="40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PRONUNCIATION</a:t>
              </a:r>
              <a:endParaRPr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0"/>
          <p:cNvSpPr txBox="1"/>
          <p:nvPr/>
        </p:nvSpPr>
        <p:spPr>
          <a:xfrm>
            <a:off x="1098428" y="1306155"/>
            <a:ext cx="1081531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/>
          </a:p>
        </p:txBody>
      </p:sp>
      <p:sp>
        <p:nvSpPr>
          <p:cNvPr id="485" name="Google Shape;485;p30"/>
          <p:cNvSpPr/>
          <p:nvPr/>
        </p:nvSpPr>
        <p:spPr>
          <a:xfrm>
            <a:off x="576198" y="1290971"/>
            <a:ext cx="502606" cy="502606"/>
          </a:xfrm>
          <a:prstGeom prst="roundRect">
            <a:avLst>
              <a:gd name="adj" fmla="val 16667"/>
            </a:avLst>
          </a:prstGeom>
          <a:solidFill>
            <a:srgbClr val="0FB7B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48DA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30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2</a:t>
            </a:r>
            <a:endParaRPr/>
          </a:p>
        </p:txBody>
      </p:sp>
      <p:pic>
        <p:nvPicPr>
          <p:cNvPr id="487" name="Google Shape;48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CONSOLIDATION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 txBox="1"/>
          <p:nvPr/>
        </p:nvSpPr>
        <p:spPr>
          <a:xfrm>
            <a:off x="1098910" y="1990669"/>
            <a:ext cx="9994180" cy="671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Char char="⮚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exercises in workbook.</a:t>
            </a:r>
            <a:endParaRPr/>
          </a:p>
        </p:txBody>
      </p:sp>
      <p:pic>
        <p:nvPicPr>
          <p:cNvPr id="490" name="Google Shape;490;p3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64553" y="3170668"/>
            <a:ext cx="4314350" cy="3010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3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OBJECTIVES</a:t>
            </a:r>
            <a:endParaRPr/>
          </a:p>
        </p:txBody>
      </p:sp>
      <p:pic>
        <p:nvPicPr>
          <p:cNvPr id="116" name="Google Shape;11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92320" y="144696"/>
            <a:ext cx="1515332" cy="158374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1175518" y="2117852"/>
            <a:ext cx="10274531" cy="2556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the end of the lesson, students will be able to gain: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Vocabulary: types of festivals and festival activities</a:t>
            </a:r>
            <a:endParaRPr/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Pronunciation: pronounce two-syllable words with correct stress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3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7553"/>
            <a:ext cx="9143999" cy="6839711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31"/>
          <p:cNvSpPr/>
          <p:nvPr/>
        </p:nvSpPr>
        <p:spPr>
          <a:xfrm>
            <a:off x="2951748" y="5993141"/>
            <a:ext cx="60960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GB" sz="1800" b="1" dirty="0">
                <a:latin typeface="Calibri" panose="020F0502020204030204" pitchFamily="34" charset="0"/>
              </a:rPr>
              <a:t>Website: </a:t>
            </a:r>
            <a:r>
              <a:rPr lang="en-GB" sz="1800" b="1" i="1" dirty="0" err="1">
                <a:latin typeface="Calibri" panose="020F0502020204030204" pitchFamily="34" charset="0"/>
              </a:rPr>
              <a:t>hoclieu.vn</a:t>
            </a:r>
            <a:endParaRPr lang="en-GB" sz="1800" dirty="0"/>
          </a:p>
          <a:p>
            <a:pPr algn="ctr"/>
            <a:r>
              <a:rPr lang="en-GB" sz="1800" b="1" dirty="0" err="1">
                <a:latin typeface="Calibri" panose="020F0502020204030204" pitchFamily="34" charset="0"/>
              </a:rPr>
              <a:t>Fanpage</a:t>
            </a:r>
            <a:r>
              <a:rPr lang="en-GB" sz="1800" b="1" dirty="0">
                <a:latin typeface="Calibri" panose="020F0502020204030204" pitchFamily="34" charset="0"/>
              </a:rPr>
              <a:t>: </a:t>
            </a:r>
            <a:r>
              <a:rPr lang="en-GB" sz="1800" b="1" i="1" err="1">
                <a:latin typeface="Calibri" panose="020F0502020204030204" pitchFamily="34" charset="0"/>
              </a:rPr>
              <a:t>facebook.com</a:t>
            </a:r>
            <a:r>
              <a:rPr lang="en-GB" sz="1800" b="1" i="1">
                <a:latin typeface="Calibri" panose="020F0502020204030204" pitchFamily="34" charset="0"/>
              </a:rPr>
              <a:t>/</a:t>
            </a:r>
            <a:r>
              <a:rPr lang="en-GB" sz="1800" b="1" i="1" err="1">
                <a:latin typeface="Calibri" panose="020F0502020204030204" pitchFamily="34" charset="0"/>
              </a:rPr>
              <a:t>www.tienganhglobalsuccess.vn</a:t>
            </a:r>
            <a:r>
              <a:rPr lang="en-GB" sz="1800" b="1" i="1" smtClean="0">
                <a:latin typeface="Calibri" panose="020F0502020204030204" pitchFamily="34" charset="0"/>
              </a:rPr>
              <a:t>/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4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/>
            <a:ahLst/>
            <a:cxnLst/>
            <a:rect l="l" t="t" r="r" b="b"/>
            <a:pathLst>
              <a:path w="1419439" h="941884" extrusionOk="0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4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4"/>
          <p:cNvSpPr/>
          <p:nvPr/>
        </p:nvSpPr>
        <p:spPr>
          <a:xfrm>
            <a:off x="3001714" y="2428492"/>
            <a:ext cx="1950733" cy="65540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VOCABULARY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971989" y="3735205"/>
            <a:ext cx="1883767" cy="611017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PRONUNCIATION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4"/>
          <p:cNvSpPr/>
          <p:nvPr/>
        </p:nvSpPr>
        <p:spPr>
          <a:xfrm>
            <a:off x="3001715" y="4863381"/>
            <a:ext cx="1950731" cy="623483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PRODUCTION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4"/>
          <p:cNvSpPr/>
          <p:nvPr/>
        </p:nvSpPr>
        <p:spPr>
          <a:xfrm>
            <a:off x="5571062" y="2178449"/>
            <a:ext cx="6262350" cy="1155490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1: Write under each picture a festival name.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2: Complete the table below with the phrases.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3: Fill in each blank with a word or phrase.</a:t>
            </a:r>
            <a:endParaRPr/>
          </a:p>
        </p:txBody>
      </p:sp>
      <p:sp>
        <p:nvSpPr>
          <p:cNvPr id="130" name="Google Shape;130;p4"/>
          <p:cNvSpPr/>
          <p:nvPr/>
        </p:nvSpPr>
        <p:spPr>
          <a:xfrm>
            <a:off x="5560807" y="3589935"/>
            <a:ext cx="6272605" cy="1000746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4: Listen and repeat. Then underline the stressed syllable.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Task 5: Listen and repeat the sentences. Underline the stressed syllables.</a:t>
            </a:r>
            <a:endParaRPr/>
          </a:p>
        </p:txBody>
      </p:sp>
      <p:sp>
        <p:nvSpPr>
          <p:cNvPr id="131" name="Google Shape;131;p4"/>
          <p:cNvSpPr/>
          <p:nvPr/>
        </p:nvSpPr>
        <p:spPr>
          <a:xfrm>
            <a:off x="5560807" y="4832642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Up and down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2" name="Google Shape;132;p4"/>
          <p:cNvCxnSpPr>
            <a:stCxn id="124" idx="3"/>
            <a:endCxn id="125" idx="0"/>
          </p:cNvCxnSpPr>
          <p:nvPr/>
        </p:nvCxnSpPr>
        <p:spPr>
          <a:xfrm>
            <a:off x="2855756" y="1576661"/>
            <a:ext cx="1121400" cy="851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" name="Google Shape;133;p4"/>
          <p:cNvCxnSpPr>
            <a:stCxn id="125" idx="1"/>
            <a:endCxn id="126" idx="0"/>
          </p:cNvCxnSpPr>
          <p:nvPr/>
        </p:nvCxnSpPr>
        <p:spPr>
          <a:xfrm flipH="1">
            <a:off x="1913914" y="2756194"/>
            <a:ext cx="1087800" cy="9789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" name="Google Shape;134;p4"/>
          <p:cNvCxnSpPr>
            <a:stCxn id="126" idx="3"/>
            <a:endCxn id="127" idx="0"/>
          </p:cNvCxnSpPr>
          <p:nvPr/>
        </p:nvCxnSpPr>
        <p:spPr>
          <a:xfrm>
            <a:off x="2855756" y="4040714"/>
            <a:ext cx="1121400" cy="8226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5" name="Google Shape;135;p4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4"/>
          <p:cNvSpPr/>
          <p:nvPr/>
        </p:nvSpPr>
        <p:spPr>
          <a:xfrm>
            <a:off x="971989" y="5864857"/>
            <a:ext cx="1883768" cy="593141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CONSOLIDATION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8" name="Google Shape;138;p4"/>
          <p:cNvCxnSpPr>
            <a:stCxn id="127" idx="1"/>
            <a:endCxn id="137" idx="0"/>
          </p:cNvCxnSpPr>
          <p:nvPr/>
        </p:nvCxnSpPr>
        <p:spPr>
          <a:xfrm flipH="1">
            <a:off x="1913915" y="5175123"/>
            <a:ext cx="1087800" cy="689700"/>
          </a:xfrm>
          <a:prstGeom prst="curvedConnector2">
            <a:avLst/>
          </a:prstGeom>
          <a:noFill/>
          <a:ln w="57150" cap="flat" cmpd="sng">
            <a:solidFill>
              <a:srgbClr val="F7941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9" name="Google Shape;139;p4"/>
          <p:cNvSpPr/>
          <p:nvPr/>
        </p:nvSpPr>
        <p:spPr>
          <a:xfrm>
            <a:off x="5565935" y="5818947"/>
            <a:ext cx="6272604" cy="684962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Wrap-up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Homework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4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/>
            <a:ahLst/>
            <a:cxnLst/>
            <a:rect l="l" t="t" r="r" b="b"/>
            <a:pathLst>
              <a:path w="1728196" h="941884" extrusionOk="0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1425" tIns="11425" rIns="11425" bIns="11425" anchor="ctr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971989" y="1249124"/>
            <a:ext cx="1883767" cy="655074"/>
          </a:xfrm>
          <a:prstGeom prst="roundRect">
            <a:avLst>
              <a:gd name="adj" fmla="val 16667"/>
            </a:avLst>
          </a:prstGeom>
          <a:solidFill>
            <a:srgbClr val="48C0B6"/>
          </a:solidFill>
          <a:ln w="127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WARM-UP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p5"/>
          <p:cNvSpPr/>
          <p:nvPr/>
        </p:nvSpPr>
        <p:spPr>
          <a:xfrm>
            <a:off x="5567910" y="1227024"/>
            <a:ext cx="6265967" cy="699274"/>
          </a:xfrm>
          <a:prstGeom prst="rect">
            <a:avLst/>
          </a:prstGeom>
          <a:solidFill>
            <a:srgbClr val="CBEAF0"/>
          </a:solidFill>
          <a:ln w="12700" cap="flat" cmpd="sng">
            <a:solidFill>
              <a:srgbClr val="FFF2CC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Game: Hot seat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5"/>
          <p:cNvSpPr/>
          <p:nvPr/>
        </p:nvSpPr>
        <p:spPr>
          <a:xfrm>
            <a:off x="4435147" y="4058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9" name="Google Shape;149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6252" y="260303"/>
            <a:ext cx="964452" cy="91649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5"/>
          <p:cNvSpPr txBox="1"/>
          <p:nvPr/>
        </p:nvSpPr>
        <p:spPr>
          <a:xfrm>
            <a:off x="4790704" y="519675"/>
            <a:ext cx="456361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LESSON 2: A CLOSER LOOK 1</a:t>
            </a:r>
            <a:endParaRPr/>
          </a:p>
        </p:txBody>
      </p:sp>
      <p:sp>
        <p:nvSpPr>
          <p:cNvPr id="151" name="Google Shape;151;p5"/>
          <p:cNvSpPr/>
          <p:nvPr/>
        </p:nvSpPr>
        <p:spPr>
          <a:xfrm>
            <a:off x="931039" y="2486069"/>
            <a:ext cx="4649271" cy="8925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Aims of the stage:</a:t>
            </a:r>
            <a:endParaRPr sz="2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activate students’ knowledge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3508" y="2555337"/>
            <a:ext cx="4953000" cy="302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6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6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La Tomatina</a:t>
            </a:r>
            <a:endParaRPr/>
          </a:p>
        </p:txBody>
      </p:sp>
      <p:pic>
        <p:nvPicPr>
          <p:cNvPr id="161" name="Google Shape;161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85787" y="1583466"/>
            <a:ext cx="5620422" cy="3746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7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3472" y="1193426"/>
            <a:ext cx="7756264" cy="43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7"/>
          <p:cNvSpPr txBox="1"/>
          <p:nvPr/>
        </p:nvSpPr>
        <p:spPr>
          <a:xfrm>
            <a:off x="4638500" y="5651623"/>
            <a:ext cx="291499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Christmas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8" name="Google Shape;17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71931" y="1285545"/>
            <a:ext cx="6848587" cy="455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8"/>
          <p:cNvSpPr txBox="1"/>
          <p:nvPr/>
        </p:nvSpPr>
        <p:spPr>
          <a:xfrm>
            <a:off x="3800217" y="5920564"/>
            <a:ext cx="459156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Mid-Autumn Festival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" y="1"/>
            <a:ext cx="12192000" cy="1083306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663572" y="202239"/>
            <a:ext cx="305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WARM-UP</a:t>
            </a:r>
            <a:endParaRPr sz="36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2894" y="1388153"/>
            <a:ext cx="7640310" cy="42976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9"/>
          <p:cNvSpPr txBox="1"/>
          <p:nvPr/>
        </p:nvSpPr>
        <p:spPr>
          <a:xfrm>
            <a:off x="3800217" y="5920564"/>
            <a:ext cx="459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Cheese Rolling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1030</Words>
  <Application>Microsoft Office PowerPoint</Application>
  <PresentationFormat>Widescreen</PresentationFormat>
  <Paragraphs>240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Noto Sans Symbols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4</cp:revision>
  <dcterms:created xsi:type="dcterms:W3CDTF">2020-12-09T02:04:09Z</dcterms:created>
  <dcterms:modified xsi:type="dcterms:W3CDTF">2023-04-19T04:21:42Z</dcterms:modified>
</cp:coreProperties>
</file>