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embeddedFontLst>
    <p:embeddedFont>
      <p:font typeface="Open Sans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jwW3lQzfRmIIzPI5yv7qvigAwn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81534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5981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0684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8758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8490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0452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0835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8153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0829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2309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40820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3722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2590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3317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6772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5499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6973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006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772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948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 REVIEW</a:t>
            </a:r>
            <a:endParaRPr/>
          </a:p>
        </p:txBody>
      </p:sp>
      <p:sp>
        <p:nvSpPr>
          <p:cNvPr id="254" name="Google Shape;254;p10"/>
          <p:cNvSpPr txBox="1"/>
          <p:nvPr/>
        </p:nvSpPr>
        <p:spPr>
          <a:xfrm>
            <a:off x="996151" y="1267903"/>
            <a:ext cx="102379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 in each gap with one word to complete the sentences.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0"/>
          <p:cNvSpPr/>
          <p:nvPr/>
        </p:nvSpPr>
        <p:spPr>
          <a:xfrm>
            <a:off x="487067" y="125071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0"/>
          <p:cNvSpPr txBox="1"/>
          <p:nvPr/>
        </p:nvSpPr>
        <p:spPr>
          <a:xfrm>
            <a:off x="539852" y="114807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463317" y="1788943"/>
            <a:ext cx="11602014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road ______ is anyone who uses a road, such as a pedestrian, cyclist or motorist.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your dad ______ his motorbike carefully?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_________ is a person travelling in a car, bus, train, … but not driving.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cousin wants to become a pilot. He is learning to _____ planes.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should be careful when the ______ light turns yellow. </a:t>
            </a:r>
            <a:endParaRPr/>
          </a:p>
        </p:txBody>
      </p:sp>
      <p:sp>
        <p:nvSpPr>
          <p:cNvPr id="258" name="Google Shape;258;p10"/>
          <p:cNvSpPr txBox="1"/>
          <p:nvPr/>
        </p:nvSpPr>
        <p:spPr>
          <a:xfrm>
            <a:off x="1822850" y="1838450"/>
            <a:ext cx="737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user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0"/>
          <p:cNvSpPr txBox="1"/>
          <p:nvPr/>
        </p:nvSpPr>
        <p:spPr>
          <a:xfrm>
            <a:off x="2841609" y="2493168"/>
            <a:ext cx="689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ride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0"/>
          <p:cNvSpPr txBox="1"/>
          <p:nvPr/>
        </p:nvSpPr>
        <p:spPr>
          <a:xfrm>
            <a:off x="1093963" y="3225260"/>
            <a:ext cx="1476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passenger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0"/>
          <p:cNvSpPr txBox="1"/>
          <p:nvPr/>
        </p:nvSpPr>
        <p:spPr>
          <a:xfrm>
            <a:off x="7520487" y="3965707"/>
            <a:ext cx="503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fly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0"/>
          <p:cNvSpPr txBox="1"/>
          <p:nvPr/>
        </p:nvSpPr>
        <p:spPr>
          <a:xfrm>
            <a:off x="4801037" y="4690101"/>
            <a:ext cx="94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traffic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1"/>
          <p:cNvSpPr/>
          <p:nvPr/>
        </p:nvSpPr>
        <p:spPr>
          <a:xfrm>
            <a:off x="876257" y="1320044"/>
            <a:ext cx="1883767" cy="660231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1"/>
          <p:cNvSpPr/>
          <p:nvPr/>
        </p:nvSpPr>
        <p:spPr>
          <a:xfrm>
            <a:off x="3001714" y="236616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1"/>
          <p:cNvSpPr/>
          <p:nvPr/>
        </p:nvSpPr>
        <p:spPr>
          <a:xfrm>
            <a:off x="876256" y="3620393"/>
            <a:ext cx="1883767" cy="63357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1"/>
          <p:cNvSpPr/>
          <p:nvPr/>
        </p:nvSpPr>
        <p:spPr>
          <a:xfrm>
            <a:off x="5571062" y="1320045"/>
            <a:ext cx="5459396" cy="52792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revision check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1"/>
          <p:cNvSpPr/>
          <p:nvPr/>
        </p:nvSpPr>
        <p:spPr>
          <a:xfrm>
            <a:off x="5565278" y="2056168"/>
            <a:ext cx="5465180" cy="127539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Label each sign. What does each sign tell us to do?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Fill in each gap with one word to complete the sentences.</a:t>
            </a:r>
            <a:endParaRPr/>
          </a:p>
        </p:txBody>
      </p:sp>
      <p:sp>
        <p:nvSpPr>
          <p:cNvPr id="273" name="Google Shape;273;p11"/>
          <p:cNvSpPr/>
          <p:nvPr/>
        </p:nvSpPr>
        <p:spPr>
          <a:xfrm>
            <a:off x="5580310" y="3528388"/>
            <a:ext cx="5465179" cy="81758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Write complete sentences, using these cues.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Choose A, B, or C to complete the sentences.</a:t>
            </a:r>
            <a:endParaRPr/>
          </a:p>
        </p:txBody>
      </p:sp>
      <p:cxnSp>
        <p:nvCxnSpPr>
          <p:cNvPr id="274" name="Google Shape;274;p11"/>
          <p:cNvCxnSpPr>
            <a:stCxn id="268" idx="3"/>
            <a:endCxn id="269" idx="0"/>
          </p:cNvCxnSpPr>
          <p:nvPr/>
        </p:nvCxnSpPr>
        <p:spPr>
          <a:xfrm>
            <a:off x="2760024" y="1650160"/>
            <a:ext cx="1217100" cy="7161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75" name="Google Shape;275;p11"/>
          <p:cNvCxnSpPr>
            <a:stCxn id="269" idx="1"/>
            <a:endCxn id="270" idx="0"/>
          </p:cNvCxnSpPr>
          <p:nvPr/>
        </p:nvCxnSpPr>
        <p:spPr>
          <a:xfrm flipH="1">
            <a:off x="1818214" y="2693866"/>
            <a:ext cx="1183500" cy="926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76" name="Google Shape;276;p11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1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"/>
          <p:cNvSpPr txBox="1"/>
          <p:nvPr/>
        </p:nvSpPr>
        <p:spPr>
          <a:xfrm>
            <a:off x="997131" y="1257127"/>
            <a:ext cx="1065256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complete sentences, using these cues.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2"/>
          <p:cNvSpPr/>
          <p:nvPr/>
        </p:nvSpPr>
        <p:spPr>
          <a:xfrm>
            <a:off x="487067" y="122696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2"/>
          <p:cNvSpPr txBox="1"/>
          <p:nvPr/>
        </p:nvSpPr>
        <p:spPr>
          <a:xfrm>
            <a:off x="539852" y="112432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287" name="Google Shape;28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2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REVIEW</a:t>
            </a:r>
            <a:endParaRPr/>
          </a:p>
        </p:txBody>
      </p:sp>
      <p:sp>
        <p:nvSpPr>
          <p:cNvPr id="289" name="Google Shape;289;p12"/>
          <p:cNvSpPr/>
          <p:nvPr/>
        </p:nvSpPr>
        <p:spPr>
          <a:xfrm>
            <a:off x="1092709" y="1679808"/>
            <a:ext cx="8906400" cy="45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100 km / my home town / Ho Chi Minh City.</a:t>
            </a:r>
            <a:endParaRPr/>
          </a:p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_________________________________________________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25 km / here / my grandparents’ house.</a:t>
            </a:r>
            <a:endParaRPr/>
          </a:p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_________________________________________________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very far / our school / the city museum.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_________________________________________________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far / your house / the gym? </a:t>
            </a:r>
            <a:endParaRPr/>
          </a:p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_________________________________________________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/ a long distance / Ha Noi / Ban Gioc Waterfall? 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_________________________________________________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2"/>
          <p:cNvSpPr txBox="1"/>
          <p:nvPr/>
        </p:nvSpPr>
        <p:spPr>
          <a:xfrm>
            <a:off x="1403386" y="2129964"/>
            <a:ext cx="741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It is over 100 km from my home town to Ho Chi Minh City.</a:t>
            </a:r>
            <a:endParaRPr/>
          </a:p>
        </p:txBody>
      </p:sp>
      <p:sp>
        <p:nvSpPr>
          <p:cNvPr id="291" name="Google Shape;291;p12"/>
          <p:cNvSpPr txBox="1"/>
          <p:nvPr/>
        </p:nvSpPr>
        <p:spPr>
          <a:xfrm>
            <a:off x="1403386" y="3235724"/>
            <a:ext cx="7072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It is about 25 km from here to my grandparents’ house.</a:t>
            </a:r>
            <a:endParaRPr/>
          </a:p>
        </p:txBody>
      </p:sp>
      <p:sp>
        <p:nvSpPr>
          <p:cNvPr id="292" name="Google Shape;292;p12"/>
          <p:cNvSpPr txBox="1"/>
          <p:nvPr/>
        </p:nvSpPr>
        <p:spPr>
          <a:xfrm>
            <a:off x="1403386" y="4341484"/>
            <a:ext cx="6819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It is not very far from our school to the city museum.</a:t>
            </a:r>
            <a:endParaRPr/>
          </a:p>
        </p:txBody>
      </p:sp>
      <p:sp>
        <p:nvSpPr>
          <p:cNvPr id="293" name="Google Shape;293;p12"/>
          <p:cNvSpPr txBox="1"/>
          <p:nvPr/>
        </p:nvSpPr>
        <p:spPr>
          <a:xfrm>
            <a:off x="1379636" y="5410809"/>
            <a:ext cx="5367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How far is it from your house to the gym?</a:t>
            </a:r>
            <a:endParaRPr/>
          </a:p>
        </p:txBody>
      </p:sp>
      <p:sp>
        <p:nvSpPr>
          <p:cNvPr id="294" name="Google Shape;294;p12"/>
          <p:cNvSpPr txBox="1"/>
          <p:nvPr/>
        </p:nvSpPr>
        <p:spPr>
          <a:xfrm>
            <a:off x="1406111" y="6337734"/>
            <a:ext cx="7066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Is it a long distance from Ha Noi to Ban Gioc Waterfall?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3"/>
          <p:cNvSpPr txBox="1"/>
          <p:nvPr/>
        </p:nvSpPr>
        <p:spPr>
          <a:xfrm>
            <a:off x="1008027" y="1279778"/>
            <a:ext cx="60934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A, B, or C to complete the sentences.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3"/>
          <p:cNvSpPr/>
          <p:nvPr/>
        </p:nvSpPr>
        <p:spPr>
          <a:xfrm>
            <a:off x="487067" y="123883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3"/>
          <p:cNvSpPr txBox="1"/>
          <p:nvPr/>
        </p:nvSpPr>
        <p:spPr>
          <a:xfrm>
            <a:off x="539852" y="113619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303" name="Google Shape;30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3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REVIEW</a:t>
            </a:r>
            <a:endParaRPr/>
          </a:p>
        </p:txBody>
      </p:sp>
      <p:pic>
        <p:nvPicPr>
          <p:cNvPr id="305" name="Google Shape;30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7734" y="1741443"/>
            <a:ext cx="5393524" cy="4854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34812" y="1697375"/>
            <a:ext cx="5485439" cy="515892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3"/>
          <p:cNvSpPr/>
          <p:nvPr/>
        </p:nvSpPr>
        <p:spPr>
          <a:xfrm>
            <a:off x="1196287" y="2610996"/>
            <a:ext cx="411348" cy="419743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3"/>
          <p:cNvSpPr/>
          <p:nvPr/>
        </p:nvSpPr>
        <p:spPr>
          <a:xfrm>
            <a:off x="3405941" y="4362678"/>
            <a:ext cx="411348" cy="419743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3"/>
          <p:cNvSpPr/>
          <p:nvPr/>
        </p:nvSpPr>
        <p:spPr>
          <a:xfrm>
            <a:off x="1218321" y="6219939"/>
            <a:ext cx="411348" cy="419743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3"/>
          <p:cNvSpPr/>
          <p:nvPr/>
        </p:nvSpPr>
        <p:spPr>
          <a:xfrm>
            <a:off x="8949823" y="5988033"/>
            <a:ext cx="411348" cy="419743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3"/>
          <p:cNvSpPr/>
          <p:nvPr/>
        </p:nvSpPr>
        <p:spPr>
          <a:xfrm>
            <a:off x="6812551" y="4727335"/>
            <a:ext cx="411348" cy="419743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3"/>
          <p:cNvSpPr/>
          <p:nvPr/>
        </p:nvSpPr>
        <p:spPr>
          <a:xfrm>
            <a:off x="6812551" y="2557013"/>
            <a:ext cx="411348" cy="419743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4"/>
          <p:cNvSpPr/>
          <p:nvPr/>
        </p:nvSpPr>
        <p:spPr>
          <a:xfrm>
            <a:off x="876257" y="1320044"/>
            <a:ext cx="1883767" cy="660231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4"/>
          <p:cNvSpPr/>
          <p:nvPr/>
        </p:nvSpPr>
        <p:spPr>
          <a:xfrm>
            <a:off x="3001714" y="236616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4"/>
          <p:cNvSpPr/>
          <p:nvPr/>
        </p:nvSpPr>
        <p:spPr>
          <a:xfrm>
            <a:off x="876256" y="3620393"/>
            <a:ext cx="1883767" cy="63357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4"/>
          <p:cNvSpPr/>
          <p:nvPr/>
        </p:nvSpPr>
        <p:spPr>
          <a:xfrm>
            <a:off x="3001713" y="4543871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4"/>
          <p:cNvSpPr/>
          <p:nvPr/>
        </p:nvSpPr>
        <p:spPr>
          <a:xfrm>
            <a:off x="5571062" y="1320045"/>
            <a:ext cx="5459396" cy="52792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revision check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4"/>
          <p:cNvSpPr/>
          <p:nvPr/>
        </p:nvSpPr>
        <p:spPr>
          <a:xfrm>
            <a:off x="5565278" y="2056168"/>
            <a:ext cx="5465180" cy="127539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Label each sign. What does each sign tell us to do?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Fill in each gap with one word to complete the sentences.</a:t>
            </a:r>
            <a:endParaRPr/>
          </a:p>
        </p:txBody>
      </p:sp>
      <p:sp>
        <p:nvSpPr>
          <p:cNvPr id="324" name="Google Shape;324;p14"/>
          <p:cNvSpPr/>
          <p:nvPr/>
        </p:nvSpPr>
        <p:spPr>
          <a:xfrm>
            <a:off x="5580310" y="3528388"/>
            <a:ext cx="5465179" cy="81758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Write complete sentences, using these cues.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Choose A, B, or C to complete the sentences.</a:t>
            </a:r>
            <a:endParaRPr/>
          </a:p>
        </p:txBody>
      </p:sp>
      <p:cxnSp>
        <p:nvCxnSpPr>
          <p:cNvPr id="325" name="Google Shape;325;p14"/>
          <p:cNvCxnSpPr>
            <a:stCxn id="318" idx="3"/>
            <a:endCxn id="319" idx="0"/>
          </p:cNvCxnSpPr>
          <p:nvPr/>
        </p:nvCxnSpPr>
        <p:spPr>
          <a:xfrm>
            <a:off x="2760024" y="1650160"/>
            <a:ext cx="1217100" cy="7161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6" name="Google Shape;326;p14"/>
          <p:cNvCxnSpPr>
            <a:stCxn id="319" idx="1"/>
            <a:endCxn id="320" idx="0"/>
          </p:cNvCxnSpPr>
          <p:nvPr/>
        </p:nvCxnSpPr>
        <p:spPr>
          <a:xfrm flipH="1">
            <a:off x="1818214" y="2693866"/>
            <a:ext cx="1183500" cy="926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7" name="Google Shape;327;p14"/>
          <p:cNvCxnSpPr>
            <a:stCxn id="320" idx="3"/>
            <a:endCxn id="321" idx="0"/>
          </p:cNvCxnSpPr>
          <p:nvPr/>
        </p:nvCxnSpPr>
        <p:spPr>
          <a:xfrm>
            <a:off x="2760023" y="3937178"/>
            <a:ext cx="1217100" cy="606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28" name="Google Shape;328;p14"/>
          <p:cNvSpPr/>
          <p:nvPr/>
        </p:nvSpPr>
        <p:spPr>
          <a:xfrm>
            <a:off x="5565279" y="4578082"/>
            <a:ext cx="5465179" cy="51225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Traffic signs exhibition</a:t>
            </a:r>
            <a:endParaRPr/>
          </a:p>
        </p:txBody>
      </p:sp>
      <p:sp>
        <p:nvSpPr>
          <p:cNvPr id="329" name="Google Shape;329;p14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4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38" name="Google Shape;33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/>
          </a:p>
        </p:txBody>
      </p:sp>
      <p:sp>
        <p:nvSpPr>
          <p:cNvPr id="340" name="Google Shape;340;p15"/>
          <p:cNvSpPr/>
          <p:nvPr/>
        </p:nvSpPr>
        <p:spPr>
          <a:xfrm>
            <a:off x="288909" y="1214482"/>
            <a:ext cx="526210" cy="550559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5"/>
          <p:cNvSpPr txBox="1"/>
          <p:nvPr/>
        </p:nvSpPr>
        <p:spPr>
          <a:xfrm>
            <a:off x="355022" y="1135818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2" name="Google Shape;342;p15"/>
          <p:cNvSpPr/>
          <p:nvPr/>
        </p:nvSpPr>
        <p:spPr>
          <a:xfrm>
            <a:off x="8424580" y="1896217"/>
            <a:ext cx="13778194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5"/>
          <p:cNvSpPr txBox="1"/>
          <p:nvPr/>
        </p:nvSpPr>
        <p:spPr>
          <a:xfrm>
            <a:off x="824787" y="1253110"/>
            <a:ext cx="78407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Traffic signs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exhibition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Google Shape;34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4221" y="4271725"/>
            <a:ext cx="5730454" cy="25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19763" y="1135818"/>
            <a:ext cx="5534912" cy="3200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6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6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6"/>
          <p:cNvSpPr/>
          <p:nvPr/>
        </p:nvSpPr>
        <p:spPr>
          <a:xfrm>
            <a:off x="876257" y="1320044"/>
            <a:ext cx="1883767" cy="660231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6"/>
          <p:cNvSpPr/>
          <p:nvPr/>
        </p:nvSpPr>
        <p:spPr>
          <a:xfrm>
            <a:off x="3001714" y="236616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6"/>
          <p:cNvSpPr/>
          <p:nvPr/>
        </p:nvSpPr>
        <p:spPr>
          <a:xfrm>
            <a:off x="876256" y="3620393"/>
            <a:ext cx="1883767" cy="63357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6"/>
          <p:cNvSpPr/>
          <p:nvPr/>
        </p:nvSpPr>
        <p:spPr>
          <a:xfrm>
            <a:off x="3001713" y="4543871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6"/>
          <p:cNvSpPr/>
          <p:nvPr/>
        </p:nvSpPr>
        <p:spPr>
          <a:xfrm>
            <a:off x="5571062" y="1320045"/>
            <a:ext cx="5459396" cy="52792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revision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6"/>
          <p:cNvSpPr/>
          <p:nvPr/>
        </p:nvSpPr>
        <p:spPr>
          <a:xfrm>
            <a:off x="5565278" y="2056168"/>
            <a:ext cx="5465180" cy="127539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Label each sign. What does each sign tell us to do?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Fill in each gap with one word to complete the sentences.</a:t>
            </a:r>
            <a:endParaRPr/>
          </a:p>
        </p:txBody>
      </p:sp>
      <p:sp>
        <p:nvSpPr>
          <p:cNvPr id="358" name="Google Shape;358;p16"/>
          <p:cNvSpPr/>
          <p:nvPr/>
        </p:nvSpPr>
        <p:spPr>
          <a:xfrm>
            <a:off x="5580310" y="3528388"/>
            <a:ext cx="5465179" cy="81758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Write complete sentences, using these cues.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Choose A, B, or C to complete the sentences.</a:t>
            </a:r>
            <a:endParaRPr/>
          </a:p>
        </p:txBody>
      </p:sp>
      <p:cxnSp>
        <p:nvCxnSpPr>
          <p:cNvPr id="359" name="Google Shape;359;p16"/>
          <p:cNvCxnSpPr>
            <a:stCxn id="352" idx="3"/>
            <a:endCxn id="353" idx="0"/>
          </p:cNvCxnSpPr>
          <p:nvPr/>
        </p:nvCxnSpPr>
        <p:spPr>
          <a:xfrm>
            <a:off x="2760024" y="1650160"/>
            <a:ext cx="1217100" cy="7161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0" name="Google Shape;360;p16"/>
          <p:cNvCxnSpPr>
            <a:stCxn id="353" idx="1"/>
            <a:endCxn id="354" idx="0"/>
          </p:cNvCxnSpPr>
          <p:nvPr/>
        </p:nvCxnSpPr>
        <p:spPr>
          <a:xfrm flipH="1">
            <a:off x="1818214" y="2693866"/>
            <a:ext cx="1183500" cy="926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1" name="Google Shape;361;p16"/>
          <p:cNvCxnSpPr>
            <a:stCxn id="354" idx="3"/>
            <a:endCxn id="355" idx="0"/>
          </p:cNvCxnSpPr>
          <p:nvPr/>
        </p:nvCxnSpPr>
        <p:spPr>
          <a:xfrm>
            <a:off x="2760023" y="3937178"/>
            <a:ext cx="1217100" cy="606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62" name="Google Shape;362;p16"/>
          <p:cNvSpPr/>
          <p:nvPr/>
        </p:nvSpPr>
        <p:spPr>
          <a:xfrm>
            <a:off x="876256" y="5416034"/>
            <a:ext cx="1883766" cy="6126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3" name="Google Shape;363;p16"/>
          <p:cNvCxnSpPr>
            <a:stCxn id="355" idx="1"/>
            <a:endCxn id="362" idx="0"/>
          </p:cNvCxnSpPr>
          <p:nvPr/>
        </p:nvCxnSpPr>
        <p:spPr>
          <a:xfrm flipH="1">
            <a:off x="1818213" y="4855613"/>
            <a:ext cx="1183500" cy="560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64" name="Google Shape;364;p16"/>
          <p:cNvSpPr/>
          <p:nvPr/>
        </p:nvSpPr>
        <p:spPr>
          <a:xfrm>
            <a:off x="5565278" y="5343746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6"/>
          <p:cNvSpPr/>
          <p:nvPr/>
        </p:nvSpPr>
        <p:spPr>
          <a:xfrm>
            <a:off x="5565279" y="4578082"/>
            <a:ext cx="5465179" cy="51225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Traffic signs exhibition</a:t>
            </a:r>
            <a:endParaRPr/>
          </a:p>
        </p:txBody>
      </p:sp>
      <p:sp>
        <p:nvSpPr>
          <p:cNvPr id="366" name="Google Shape;366;p16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6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7"/>
          <p:cNvSpPr txBox="1"/>
          <p:nvPr/>
        </p:nvSpPr>
        <p:spPr>
          <a:xfrm>
            <a:off x="1094859" y="1320896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7" name="Google Shape;37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9" name="Google Shape;379;p17"/>
          <p:cNvGrpSpPr/>
          <p:nvPr/>
        </p:nvGrpSpPr>
        <p:grpSpPr>
          <a:xfrm>
            <a:off x="1988878" y="2083884"/>
            <a:ext cx="7749085" cy="3874543"/>
            <a:chOff x="946" y="78815"/>
            <a:chExt cx="7749085" cy="3874543"/>
          </a:xfrm>
        </p:grpSpPr>
        <p:sp>
          <p:nvSpPr>
            <p:cNvPr id="380" name="Google Shape;380;p17"/>
            <p:cNvSpPr/>
            <p:nvPr/>
          </p:nvSpPr>
          <p:spPr>
            <a:xfrm>
              <a:off x="946" y="78815"/>
              <a:ext cx="2214024" cy="1107012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7"/>
            <p:cNvSpPr txBox="1"/>
            <p:nvPr/>
          </p:nvSpPr>
          <p:spPr>
            <a:xfrm>
              <a:off x="33369" y="111238"/>
              <a:ext cx="2149178" cy="104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675" tIns="44450" rIns="66675" bIns="44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222348" y="1185827"/>
              <a:ext cx="221402" cy="8302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83" name="Google Shape;383;p17"/>
            <p:cNvSpPr/>
            <p:nvPr/>
          </p:nvSpPr>
          <p:spPr>
            <a:xfrm>
              <a:off x="443751" y="1462580"/>
              <a:ext cx="1771219" cy="110701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7"/>
            <p:cNvSpPr txBox="1"/>
            <p:nvPr/>
          </p:nvSpPr>
          <p:spPr>
            <a:xfrm>
              <a:off x="476174" y="1495003"/>
              <a:ext cx="1706373" cy="104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33000" rIns="49525" bIns="33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Means of transport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222348" y="1185827"/>
              <a:ext cx="221402" cy="22140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86" name="Google Shape;386;p17"/>
            <p:cNvSpPr/>
            <p:nvPr/>
          </p:nvSpPr>
          <p:spPr>
            <a:xfrm>
              <a:off x="443751" y="2846346"/>
              <a:ext cx="1771219" cy="110701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7"/>
            <p:cNvSpPr txBox="1"/>
            <p:nvPr/>
          </p:nvSpPr>
          <p:spPr>
            <a:xfrm>
              <a:off x="476174" y="2878769"/>
              <a:ext cx="1706373" cy="104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33000" rIns="49525" bIns="33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Road signs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2768476" y="78815"/>
              <a:ext cx="2214024" cy="1107012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7"/>
            <p:cNvSpPr txBox="1"/>
            <p:nvPr/>
          </p:nvSpPr>
          <p:spPr>
            <a:xfrm>
              <a:off x="2800899" y="111238"/>
              <a:ext cx="2149178" cy="104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675" tIns="44450" rIns="66675" bIns="44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Grammar</a:t>
              </a:r>
              <a:endParaRPr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2989879" y="1185827"/>
              <a:ext cx="221402" cy="8302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91" name="Google Shape;391;p17"/>
            <p:cNvSpPr/>
            <p:nvPr/>
          </p:nvSpPr>
          <p:spPr>
            <a:xfrm>
              <a:off x="3211281" y="1462580"/>
              <a:ext cx="1771219" cy="110701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7"/>
            <p:cNvSpPr txBox="1"/>
            <p:nvPr/>
          </p:nvSpPr>
          <p:spPr>
            <a:xfrm>
              <a:off x="3243704" y="1495003"/>
              <a:ext cx="1706373" cy="104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33000" rIns="49525" bIns="33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It</a:t>
              </a: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indicating distance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7"/>
            <p:cNvSpPr/>
            <p:nvPr/>
          </p:nvSpPr>
          <p:spPr>
            <a:xfrm>
              <a:off x="2989879" y="1185827"/>
              <a:ext cx="221402" cy="22140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94" name="Google Shape;394;p17"/>
            <p:cNvSpPr/>
            <p:nvPr/>
          </p:nvSpPr>
          <p:spPr>
            <a:xfrm>
              <a:off x="3211281" y="2846346"/>
              <a:ext cx="1771219" cy="110701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7"/>
            <p:cNvSpPr txBox="1"/>
            <p:nvPr/>
          </p:nvSpPr>
          <p:spPr>
            <a:xfrm>
              <a:off x="3243704" y="2878769"/>
              <a:ext cx="1706373" cy="104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33000" rIns="49525" bIns="33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Should / Shouldn’t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5536007" y="78815"/>
              <a:ext cx="2214024" cy="1107012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7"/>
            <p:cNvSpPr txBox="1"/>
            <p:nvPr/>
          </p:nvSpPr>
          <p:spPr>
            <a:xfrm>
              <a:off x="5568430" y="111238"/>
              <a:ext cx="2149178" cy="104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675" tIns="44450" rIns="66675" bIns="44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Project</a:t>
              </a:r>
              <a:endParaRPr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7"/>
            <p:cNvSpPr/>
            <p:nvPr/>
          </p:nvSpPr>
          <p:spPr>
            <a:xfrm>
              <a:off x="5757409" y="1185827"/>
              <a:ext cx="221402" cy="8302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99" name="Google Shape;399;p17"/>
            <p:cNvSpPr/>
            <p:nvPr/>
          </p:nvSpPr>
          <p:spPr>
            <a:xfrm>
              <a:off x="5978812" y="1462580"/>
              <a:ext cx="1771219" cy="110701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7"/>
            <p:cNvSpPr txBox="1"/>
            <p:nvPr/>
          </p:nvSpPr>
          <p:spPr>
            <a:xfrm>
              <a:off x="6011235" y="1495003"/>
              <a:ext cx="1706373" cy="104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33000" rIns="49525" bIns="33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Traffic signs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8"/>
          <p:cNvSpPr txBox="1"/>
          <p:nvPr/>
        </p:nvSpPr>
        <p:spPr>
          <a:xfrm>
            <a:off x="1094859" y="1309879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/>
          </a:p>
        </p:txBody>
      </p:sp>
      <p:sp>
        <p:nvSpPr>
          <p:cNvPr id="407" name="Google Shape;407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409" name="Google Shape;40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8"/>
          <p:cNvSpPr txBox="1"/>
          <p:nvPr/>
        </p:nvSpPr>
        <p:spPr>
          <a:xfrm>
            <a:off x="1094859" y="2104145"/>
            <a:ext cx="855656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Unit 8 – Lesson 1: Getting started</a:t>
            </a:r>
            <a:endParaRPr/>
          </a:p>
        </p:txBody>
      </p:sp>
      <p:pic>
        <p:nvPicPr>
          <p:cNvPr id="412" name="Google Shape;41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4553" y="3170668"/>
            <a:ext cx="4314350" cy="3010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047999" y="599721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err="1">
                <a:latin typeface="Calibri" panose="020F0502020204030204" pitchFamily="34" charset="0"/>
              </a:rPr>
              <a:t>Website</a:t>
            </a:r>
            <a:r>
              <a:rPr lang="en-GB" sz="1600" b="1" smtClean="0">
                <a:latin typeface="Calibri" panose="020F0502020204030204" pitchFamily="34" charset="0"/>
              </a:rPr>
              <a:t>: </a:t>
            </a:r>
            <a:r>
              <a:rPr lang="en-GB" sz="1600" b="1" i="1" smtClean="0">
                <a:latin typeface="Calibri" panose="020F0502020204030204" pitchFamily="34" charset="0"/>
              </a:rPr>
              <a:t>hoclieu.vn</a:t>
            </a:r>
            <a:endParaRPr lang="en-GB" sz="1600" dirty="0"/>
          </a:p>
          <a:p>
            <a:pPr algn="ctr"/>
            <a:r>
              <a:rPr lang="en-GB" sz="1600" b="1" dirty="0" err="1">
                <a:latin typeface="Calibri" panose="020F0502020204030204" pitchFamily="34" charset="0"/>
              </a:rPr>
              <a:t>Fanpage</a:t>
            </a:r>
            <a:r>
              <a:rPr lang="en-GB" sz="1600" b="1" dirty="0">
                <a:latin typeface="Calibri" panose="020F0502020204030204" pitchFamily="34" charset="0"/>
              </a:rPr>
              <a:t>: </a:t>
            </a:r>
            <a:r>
              <a:rPr lang="en-GB" sz="1600" b="1" i="1" dirty="0" err="1">
                <a:latin typeface="Calibri" panose="020F0502020204030204" pitchFamily="34" charset="0"/>
              </a:rPr>
              <a:t>facebook.com</a:t>
            </a:r>
            <a:r>
              <a:rPr lang="en-GB" sz="1600" b="1" i="1" dirty="0">
                <a:latin typeface="Calibri" panose="020F0502020204030204" pitchFamily="34" charset="0"/>
              </a:rPr>
              <a:t>/</a:t>
            </a:r>
            <a:r>
              <a:rPr lang="en-GB" sz="16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600" b="1" i="1" dirty="0">
                <a:latin typeface="Calibri" panose="020F0502020204030204" pitchFamily="34" charset="0"/>
              </a:rPr>
              <a:t>/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TRAFFIC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/>
          </a:p>
        </p:txBody>
      </p:sp>
      <p:grpSp>
        <p:nvGrpSpPr>
          <p:cNvPr id="102" name="Google Shape;102;p2"/>
          <p:cNvGrpSpPr/>
          <p:nvPr/>
        </p:nvGrpSpPr>
        <p:grpSpPr>
          <a:xfrm>
            <a:off x="3228570" y="3200439"/>
            <a:ext cx="6774872" cy="2473140"/>
            <a:chOff x="376381" y="935807"/>
            <a:chExt cx="6774872" cy="2473140"/>
          </a:xfrm>
        </p:grpSpPr>
        <p:sp>
          <p:nvSpPr>
            <p:cNvPr id="103" name="Google Shape;103;p2"/>
            <p:cNvSpPr/>
            <p:nvPr/>
          </p:nvSpPr>
          <p:spPr>
            <a:xfrm>
              <a:off x="376381" y="935807"/>
              <a:ext cx="6774872" cy="6158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376381" y="935807"/>
              <a:ext cx="6774872" cy="6158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 REVIEW</a:t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76381" y="155170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332391" y="155170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288401" y="155170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244411" y="155170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200420" y="155170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156430" y="155170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112440" y="155170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76381" y="1789152"/>
              <a:ext cx="6774872" cy="6158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376381" y="1789152"/>
              <a:ext cx="6774872" cy="6158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GRAMMAR REVIEW</a:t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76381" y="2405050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2391" y="2405050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288401" y="2405050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244411" y="2405050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200420" y="2405050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156430" y="2405050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112440" y="2405050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76381" y="2642498"/>
              <a:ext cx="6774872" cy="6158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 txBox="1"/>
            <p:nvPr/>
          </p:nvSpPr>
          <p:spPr>
            <a:xfrm>
              <a:off x="376381" y="2642498"/>
              <a:ext cx="6774872" cy="6158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PROJECT: TRAFFIC/ ROAD SIGNS</a:t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76381" y="325839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32391" y="325839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288401" y="325839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4411" y="325839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200420" y="325839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156430" y="325839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112440" y="325839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36" name="Google Shape;13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the vocabulary and grammar of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7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what they have learnt (vocabulary and grammar) into practice through a project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876257" y="1320044"/>
            <a:ext cx="1883767" cy="660231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3001714" y="236616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876256" y="3620393"/>
            <a:ext cx="1883767" cy="63357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3001713" y="4543871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5571062" y="1320045"/>
            <a:ext cx="5459396" cy="52792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revision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5565278" y="2056168"/>
            <a:ext cx="5465180" cy="127539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Label each sign. What does each sign tell us to do?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Fill in each gap with one word to complete the sentences.</a:t>
            </a:r>
            <a:endParaRPr/>
          </a:p>
        </p:txBody>
      </p:sp>
      <p:sp>
        <p:nvSpPr>
          <p:cNvPr id="150" name="Google Shape;150;p4"/>
          <p:cNvSpPr/>
          <p:nvPr/>
        </p:nvSpPr>
        <p:spPr>
          <a:xfrm>
            <a:off x="5580310" y="3528388"/>
            <a:ext cx="5465179" cy="81758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Write complete sentences, using these cues.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Choose A, B, or C to complete the sentences.</a:t>
            </a:r>
            <a:endParaRPr/>
          </a:p>
        </p:txBody>
      </p:sp>
      <p:cxnSp>
        <p:nvCxnSpPr>
          <p:cNvPr id="151" name="Google Shape;151;p4"/>
          <p:cNvCxnSpPr>
            <a:stCxn id="144" idx="3"/>
            <a:endCxn id="145" idx="0"/>
          </p:cNvCxnSpPr>
          <p:nvPr/>
        </p:nvCxnSpPr>
        <p:spPr>
          <a:xfrm>
            <a:off x="2760024" y="1650160"/>
            <a:ext cx="1217100" cy="7161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2" name="Google Shape;152;p4"/>
          <p:cNvCxnSpPr>
            <a:stCxn id="145" idx="1"/>
            <a:endCxn id="146" idx="0"/>
          </p:cNvCxnSpPr>
          <p:nvPr/>
        </p:nvCxnSpPr>
        <p:spPr>
          <a:xfrm flipH="1">
            <a:off x="1818214" y="2693866"/>
            <a:ext cx="1183500" cy="926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3" name="Google Shape;153;p4"/>
          <p:cNvCxnSpPr>
            <a:stCxn id="146" idx="3"/>
            <a:endCxn id="147" idx="0"/>
          </p:cNvCxnSpPr>
          <p:nvPr/>
        </p:nvCxnSpPr>
        <p:spPr>
          <a:xfrm>
            <a:off x="2760023" y="3937178"/>
            <a:ext cx="1217100" cy="606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4" name="Google Shape;154;p4"/>
          <p:cNvSpPr/>
          <p:nvPr/>
        </p:nvSpPr>
        <p:spPr>
          <a:xfrm>
            <a:off x="876256" y="5416034"/>
            <a:ext cx="1883766" cy="6126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5" name="Google Shape;155;p4"/>
          <p:cNvCxnSpPr>
            <a:stCxn id="147" idx="1"/>
            <a:endCxn id="154" idx="0"/>
          </p:cNvCxnSpPr>
          <p:nvPr/>
        </p:nvCxnSpPr>
        <p:spPr>
          <a:xfrm flipH="1">
            <a:off x="1818213" y="4855613"/>
            <a:ext cx="1183500" cy="560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6" name="Google Shape;156;p4"/>
          <p:cNvSpPr/>
          <p:nvPr/>
        </p:nvSpPr>
        <p:spPr>
          <a:xfrm>
            <a:off x="5565278" y="5343746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5565279" y="4578082"/>
            <a:ext cx="5465179" cy="51225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Traffic signs exhibition</a:t>
            </a:r>
            <a:endParaRPr/>
          </a:p>
        </p:txBody>
      </p:sp>
      <p:sp>
        <p:nvSpPr>
          <p:cNvPr id="158" name="Google Shape;158;p4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876257" y="1320044"/>
            <a:ext cx="1883767" cy="660231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5571062" y="1320045"/>
            <a:ext cx="5459396" cy="52792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revision check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5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sp>
        <p:nvSpPr>
          <p:cNvPr id="171" name="Google Shape;171;p5"/>
          <p:cNvSpPr/>
          <p:nvPr/>
        </p:nvSpPr>
        <p:spPr>
          <a:xfrm>
            <a:off x="812799" y="2930746"/>
            <a:ext cx="10886785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students revise the vocabulary items they have learnt in the unit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enhance students’ skills of cooperating with teammates.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6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6"/>
          <p:cNvSpPr txBox="1"/>
          <p:nvPr/>
        </p:nvSpPr>
        <p:spPr>
          <a:xfrm>
            <a:off x="1008027" y="1398528"/>
            <a:ext cx="39852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REVISION</a:t>
            </a:r>
            <a:endParaRPr/>
          </a:p>
        </p:txBody>
      </p:sp>
      <p:pic>
        <p:nvPicPr>
          <p:cNvPr id="180" name="Google Shape;18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2976" y="2114550"/>
            <a:ext cx="5213523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6"/>
          <p:cNvPicPr preferRelativeResize="0"/>
          <p:nvPr/>
        </p:nvPicPr>
        <p:blipFill rotWithShape="1">
          <a:blip r:embed="rId5">
            <a:alphaModFix/>
          </a:blip>
          <a:srcRect r="35434"/>
          <a:stretch/>
        </p:blipFill>
        <p:spPr>
          <a:xfrm>
            <a:off x="1072976" y="4200525"/>
            <a:ext cx="3451399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6"/>
          <p:cNvPicPr preferRelativeResize="0"/>
          <p:nvPr/>
        </p:nvPicPr>
        <p:blipFill rotWithShape="1">
          <a:blip r:embed="rId5">
            <a:alphaModFix/>
          </a:blip>
          <a:srcRect l="65099"/>
          <a:stretch/>
        </p:blipFill>
        <p:spPr>
          <a:xfrm>
            <a:off x="4791075" y="4239127"/>
            <a:ext cx="1865662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96113" y="1276075"/>
            <a:ext cx="3671887" cy="5212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7"/>
          <p:cNvSpPr/>
          <p:nvPr/>
        </p:nvSpPr>
        <p:spPr>
          <a:xfrm>
            <a:off x="876257" y="1320044"/>
            <a:ext cx="1883767" cy="660231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7"/>
          <p:cNvSpPr/>
          <p:nvPr/>
        </p:nvSpPr>
        <p:spPr>
          <a:xfrm>
            <a:off x="3001714" y="236616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7"/>
          <p:cNvSpPr/>
          <p:nvPr/>
        </p:nvSpPr>
        <p:spPr>
          <a:xfrm>
            <a:off x="5571062" y="1320045"/>
            <a:ext cx="5459396" cy="52792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revision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7"/>
          <p:cNvSpPr/>
          <p:nvPr/>
        </p:nvSpPr>
        <p:spPr>
          <a:xfrm>
            <a:off x="5565278" y="2056168"/>
            <a:ext cx="5465180" cy="127539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Label each sign. What does each sign tell us to do?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Fill in each gap with one word to complete the sentences.</a:t>
            </a:r>
            <a:endParaRPr/>
          </a:p>
        </p:txBody>
      </p:sp>
      <p:cxnSp>
        <p:nvCxnSpPr>
          <p:cNvPr id="193" name="Google Shape;193;p7"/>
          <p:cNvCxnSpPr>
            <a:stCxn id="189" idx="3"/>
            <a:endCxn id="190" idx="0"/>
          </p:cNvCxnSpPr>
          <p:nvPr/>
        </p:nvCxnSpPr>
        <p:spPr>
          <a:xfrm>
            <a:off x="2760024" y="1650160"/>
            <a:ext cx="1217100" cy="7161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4" name="Google Shape;194;p7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7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8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 REVIEW</a:t>
            </a:r>
            <a:endParaRPr/>
          </a:p>
        </p:txBody>
      </p:sp>
      <p:sp>
        <p:nvSpPr>
          <p:cNvPr id="204" name="Google Shape;204;p8"/>
          <p:cNvSpPr txBox="1"/>
          <p:nvPr/>
        </p:nvSpPr>
        <p:spPr>
          <a:xfrm>
            <a:off x="988976" y="1258378"/>
            <a:ext cx="108403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Label each sign. Work in pairs. What does each sign tell us to do?</a:t>
            </a:r>
            <a:endParaRPr/>
          </a:p>
        </p:txBody>
      </p:sp>
      <p:sp>
        <p:nvSpPr>
          <p:cNvPr id="205" name="Google Shape;205;p8"/>
          <p:cNvSpPr/>
          <p:nvPr/>
        </p:nvSpPr>
        <p:spPr>
          <a:xfrm>
            <a:off x="487067" y="122696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8"/>
          <p:cNvPicPr preferRelativeResize="0"/>
          <p:nvPr/>
        </p:nvPicPr>
        <p:blipFill rotWithShape="1">
          <a:blip r:embed="rId4">
            <a:alphaModFix/>
          </a:blip>
          <a:srcRect t="7325" r="75846" b="4357"/>
          <a:stretch/>
        </p:blipFill>
        <p:spPr>
          <a:xfrm>
            <a:off x="936887" y="1760958"/>
            <a:ext cx="1482463" cy="195191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8"/>
          <p:cNvSpPr txBox="1"/>
          <p:nvPr/>
        </p:nvSpPr>
        <p:spPr>
          <a:xfrm>
            <a:off x="794911" y="3712870"/>
            <a:ext cx="172354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8"/>
          <p:cNvPicPr preferRelativeResize="0"/>
          <p:nvPr/>
        </p:nvPicPr>
        <p:blipFill rotWithShape="1">
          <a:blip r:embed="rId4">
            <a:alphaModFix/>
          </a:blip>
          <a:srcRect l="30735" t="20930" r="35291"/>
          <a:stretch/>
        </p:blipFill>
        <p:spPr>
          <a:xfrm>
            <a:off x="4753989" y="1777144"/>
            <a:ext cx="2252796" cy="1888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8"/>
          <p:cNvPicPr preferRelativeResize="0"/>
          <p:nvPr/>
        </p:nvPicPr>
        <p:blipFill rotWithShape="1">
          <a:blip r:embed="rId4">
            <a:alphaModFix/>
          </a:blip>
          <a:srcRect l="68798" t="20680"/>
          <a:stretch/>
        </p:blipFill>
        <p:spPr>
          <a:xfrm>
            <a:off x="8833771" y="1877945"/>
            <a:ext cx="1915045" cy="1753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8"/>
          <p:cNvPicPr preferRelativeResize="0"/>
          <p:nvPr/>
        </p:nvPicPr>
        <p:blipFill rotWithShape="1">
          <a:blip r:embed="rId5">
            <a:alphaModFix/>
          </a:blip>
          <a:srcRect t="21407" r="65995" b="9753"/>
          <a:stretch/>
        </p:blipFill>
        <p:spPr>
          <a:xfrm>
            <a:off x="2017745" y="4400554"/>
            <a:ext cx="2480632" cy="160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8"/>
          <p:cNvPicPr preferRelativeResize="0"/>
          <p:nvPr/>
        </p:nvPicPr>
        <p:blipFill rotWithShape="1">
          <a:blip r:embed="rId5">
            <a:alphaModFix/>
          </a:blip>
          <a:srcRect l="38826" t="14041" r="35020" b="7367"/>
          <a:stretch/>
        </p:blipFill>
        <p:spPr>
          <a:xfrm>
            <a:off x="6497477" y="4174274"/>
            <a:ext cx="1907877" cy="183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8"/>
          <p:cNvPicPr preferRelativeResize="0"/>
          <p:nvPr/>
        </p:nvPicPr>
        <p:blipFill rotWithShape="1">
          <a:blip r:embed="rId5">
            <a:alphaModFix/>
          </a:blip>
          <a:srcRect l="66744" t="9449" r="7218" b="9052"/>
          <a:stretch/>
        </p:blipFill>
        <p:spPr>
          <a:xfrm>
            <a:off x="10146075" y="4174274"/>
            <a:ext cx="1899378" cy="190449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8"/>
          <p:cNvSpPr txBox="1"/>
          <p:nvPr/>
        </p:nvSpPr>
        <p:spPr>
          <a:xfrm>
            <a:off x="4797678" y="3712870"/>
            <a:ext cx="223651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8"/>
          <p:cNvSpPr txBox="1"/>
          <p:nvPr/>
        </p:nvSpPr>
        <p:spPr>
          <a:xfrm>
            <a:off x="8647020" y="3665215"/>
            <a:ext cx="24929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8"/>
          <p:cNvSpPr txBox="1"/>
          <p:nvPr/>
        </p:nvSpPr>
        <p:spPr>
          <a:xfrm>
            <a:off x="2236820" y="6043147"/>
            <a:ext cx="172354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8"/>
          <p:cNvSpPr txBox="1"/>
          <p:nvPr/>
        </p:nvSpPr>
        <p:spPr>
          <a:xfrm>
            <a:off x="6552805" y="6009189"/>
            <a:ext cx="19800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8"/>
          <p:cNvSpPr txBox="1"/>
          <p:nvPr/>
        </p:nvSpPr>
        <p:spPr>
          <a:xfrm>
            <a:off x="10210239" y="5962145"/>
            <a:ext cx="172354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8"/>
          <p:cNvSpPr txBox="1"/>
          <p:nvPr/>
        </p:nvSpPr>
        <p:spPr>
          <a:xfrm>
            <a:off x="539852" y="112432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9" name="Google Shape;219;p8"/>
          <p:cNvSpPr txBox="1"/>
          <p:nvPr/>
        </p:nvSpPr>
        <p:spPr>
          <a:xfrm>
            <a:off x="1086587" y="3670217"/>
            <a:ext cx="13090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Red light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 txBox="1"/>
          <p:nvPr/>
        </p:nvSpPr>
        <p:spPr>
          <a:xfrm>
            <a:off x="5071348" y="3663190"/>
            <a:ext cx="188865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School ahead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 txBox="1"/>
          <p:nvPr/>
        </p:nvSpPr>
        <p:spPr>
          <a:xfrm>
            <a:off x="8901733" y="3623016"/>
            <a:ext cx="20988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Hospital ahead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8"/>
          <p:cNvSpPr txBox="1"/>
          <p:nvPr/>
        </p:nvSpPr>
        <p:spPr>
          <a:xfrm>
            <a:off x="2476750" y="6000357"/>
            <a:ext cx="14663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Cycle lane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8"/>
          <p:cNvSpPr txBox="1"/>
          <p:nvPr/>
        </p:nvSpPr>
        <p:spPr>
          <a:xfrm>
            <a:off x="6829382" y="5946273"/>
            <a:ext cx="16700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No left turn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 txBox="1"/>
          <p:nvPr/>
        </p:nvSpPr>
        <p:spPr>
          <a:xfrm>
            <a:off x="10458990" y="5900590"/>
            <a:ext cx="14807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No cycling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9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 REVIEW</a:t>
            </a:r>
            <a:endParaRPr/>
          </a:p>
        </p:txBody>
      </p:sp>
      <p:sp>
        <p:nvSpPr>
          <p:cNvPr id="232" name="Google Shape;232;p9"/>
          <p:cNvSpPr txBox="1"/>
          <p:nvPr/>
        </p:nvSpPr>
        <p:spPr>
          <a:xfrm>
            <a:off x="988976" y="1258378"/>
            <a:ext cx="108403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Label each sign. Work in pairs. What does each sign tell us to do?</a:t>
            </a:r>
            <a:endParaRPr/>
          </a:p>
        </p:txBody>
      </p:sp>
      <p:sp>
        <p:nvSpPr>
          <p:cNvPr id="233" name="Google Shape;233;p9"/>
          <p:cNvSpPr/>
          <p:nvPr/>
        </p:nvSpPr>
        <p:spPr>
          <a:xfrm>
            <a:off x="487067" y="122696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9"/>
          <p:cNvPicPr preferRelativeResize="0"/>
          <p:nvPr/>
        </p:nvPicPr>
        <p:blipFill rotWithShape="1">
          <a:blip r:embed="rId4">
            <a:alphaModFix/>
          </a:blip>
          <a:srcRect t="7325" r="75846" b="4357"/>
          <a:stretch/>
        </p:blipFill>
        <p:spPr>
          <a:xfrm>
            <a:off x="248441" y="2010340"/>
            <a:ext cx="1482463" cy="195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9"/>
          <p:cNvPicPr preferRelativeResize="0"/>
          <p:nvPr/>
        </p:nvPicPr>
        <p:blipFill rotWithShape="1">
          <a:blip r:embed="rId4">
            <a:alphaModFix/>
          </a:blip>
          <a:srcRect l="30735" t="20930" r="35291"/>
          <a:stretch/>
        </p:blipFill>
        <p:spPr>
          <a:xfrm>
            <a:off x="3437705" y="1699467"/>
            <a:ext cx="2252796" cy="1888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9"/>
          <p:cNvPicPr preferRelativeResize="0"/>
          <p:nvPr/>
        </p:nvPicPr>
        <p:blipFill rotWithShape="1">
          <a:blip r:embed="rId4">
            <a:alphaModFix/>
          </a:blip>
          <a:srcRect l="68798" t="20680"/>
          <a:stretch/>
        </p:blipFill>
        <p:spPr>
          <a:xfrm>
            <a:off x="7937702" y="1877945"/>
            <a:ext cx="1915045" cy="1753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9"/>
          <p:cNvPicPr preferRelativeResize="0"/>
          <p:nvPr/>
        </p:nvPicPr>
        <p:blipFill rotWithShape="1">
          <a:blip r:embed="rId5">
            <a:alphaModFix/>
          </a:blip>
          <a:srcRect t="21407" r="65995" b="9753"/>
          <a:stretch/>
        </p:blipFill>
        <p:spPr>
          <a:xfrm>
            <a:off x="120852" y="4470137"/>
            <a:ext cx="2480632" cy="160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9"/>
          <p:cNvPicPr preferRelativeResize="0"/>
          <p:nvPr/>
        </p:nvPicPr>
        <p:blipFill rotWithShape="1">
          <a:blip r:embed="rId5">
            <a:alphaModFix/>
          </a:blip>
          <a:srcRect l="38826" t="14041" r="35020" b="7367"/>
          <a:stretch/>
        </p:blipFill>
        <p:spPr>
          <a:xfrm>
            <a:off x="4498442" y="4242190"/>
            <a:ext cx="1907877" cy="183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9"/>
          <p:cNvPicPr preferRelativeResize="0"/>
          <p:nvPr/>
        </p:nvPicPr>
        <p:blipFill rotWithShape="1">
          <a:blip r:embed="rId5">
            <a:alphaModFix/>
          </a:blip>
          <a:srcRect l="66744" t="9449" r="7218" b="9052"/>
          <a:stretch/>
        </p:blipFill>
        <p:spPr>
          <a:xfrm>
            <a:off x="8257902" y="4200229"/>
            <a:ext cx="1899378" cy="190449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9"/>
          <p:cNvSpPr txBox="1"/>
          <p:nvPr/>
        </p:nvSpPr>
        <p:spPr>
          <a:xfrm>
            <a:off x="539852" y="112432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1" name="Google Shape;241;p9"/>
          <p:cNvSpPr txBox="1"/>
          <p:nvPr/>
        </p:nvSpPr>
        <p:spPr>
          <a:xfrm>
            <a:off x="1730904" y="2110080"/>
            <a:ext cx="200693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‘red light’ sign means you have to stop.</a:t>
            </a:r>
            <a:endParaRPr/>
          </a:p>
        </p:txBody>
      </p:sp>
      <p:sp>
        <p:nvSpPr>
          <p:cNvPr id="242" name="Google Shape;242;p9"/>
          <p:cNvSpPr txBox="1"/>
          <p:nvPr/>
        </p:nvSpPr>
        <p:spPr>
          <a:xfrm>
            <a:off x="5422586" y="2089504"/>
            <a:ext cx="25746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‘School ahead’ sign means you must go slowly.</a:t>
            </a:r>
            <a:endParaRPr/>
          </a:p>
        </p:txBody>
      </p:sp>
      <p:sp>
        <p:nvSpPr>
          <p:cNvPr id="243" name="Google Shape;243;p9"/>
          <p:cNvSpPr txBox="1"/>
          <p:nvPr/>
        </p:nvSpPr>
        <p:spPr>
          <a:xfrm>
            <a:off x="9614580" y="2089504"/>
            <a:ext cx="25746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‘Hospital ahead’ sign tells you that there is a hospital ahead.</a:t>
            </a:r>
            <a:endParaRPr/>
          </a:p>
        </p:txBody>
      </p:sp>
      <p:sp>
        <p:nvSpPr>
          <p:cNvPr id="244" name="Google Shape;244;p9"/>
          <p:cNvSpPr txBox="1"/>
          <p:nvPr/>
        </p:nvSpPr>
        <p:spPr>
          <a:xfrm>
            <a:off x="2482735" y="4606483"/>
            <a:ext cx="21012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‘Cycle lane’ sign means you can cycle there.</a:t>
            </a:r>
            <a:endParaRPr/>
          </a:p>
        </p:txBody>
      </p:sp>
      <p:sp>
        <p:nvSpPr>
          <p:cNvPr id="245" name="Google Shape;245;p9"/>
          <p:cNvSpPr txBox="1"/>
          <p:nvPr/>
        </p:nvSpPr>
        <p:spPr>
          <a:xfrm>
            <a:off x="6334372" y="4598480"/>
            <a:ext cx="23034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‘No left turn’ sign means you can’t turn left.</a:t>
            </a:r>
            <a:endParaRPr/>
          </a:p>
        </p:txBody>
      </p:sp>
      <p:sp>
        <p:nvSpPr>
          <p:cNvPr id="246" name="Google Shape;246;p9"/>
          <p:cNvSpPr txBox="1"/>
          <p:nvPr/>
        </p:nvSpPr>
        <p:spPr>
          <a:xfrm>
            <a:off x="10015723" y="4470137"/>
            <a:ext cx="230354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‘No cycling’ sign means you can’t cycle there.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814</Words>
  <Application>Microsoft Office PowerPoint</Application>
  <PresentationFormat>Widescreen</PresentationFormat>
  <Paragraphs>154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Courier New</vt:lpstr>
      <vt:lpstr>Open Sans</vt:lpstr>
      <vt:lpstr>Noto Sans Symbols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</cp:revision>
  <dcterms:created xsi:type="dcterms:W3CDTF">2020-12-09T02:04:09Z</dcterms:created>
  <dcterms:modified xsi:type="dcterms:W3CDTF">2023-04-19T04:07:47Z</dcterms:modified>
</cp:coreProperties>
</file>