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302" r:id="rId4"/>
    <p:sldId id="350" r:id="rId5"/>
    <p:sldId id="386" r:id="rId6"/>
    <p:sldId id="425" r:id="rId7"/>
    <p:sldId id="428" r:id="rId8"/>
    <p:sldId id="429" r:id="rId9"/>
    <p:sldId id="430" r:id="rId10"/>
    <p:sldId id="431" r:id="rId11"/>
    <p:sldId id="432" r:id="rId12"/>
    <p:sldId id="437" r:id="rId13"/>
    <p:sldId id="433" r:id="rId14"/>
    <p:sldId id="435" r:id="rId15"/>
    <p:sldId id="434" r:id="rId16"/>
    <p:sldId id="436" r:id="rId17"/>
    <p:sldId id="438" r:id="rId18"/>
    <p:sldId id="439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9CBEF"/>
    <a:srgbClr val="EDECA9"/>
    <a:srgbClr val="FF59B6"/>
    <a:srgbClr val="DAB1D2"/>
    <a:srgbClr val="F47D5F"/>
    <a:srgbClr val="E8F6F8"/>
    <a:srgbClr val="F16649"/>
    <a:srgbClr val="C0E6EA"/>
    <a:srgbClr val="62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7" autoAdjust="0"/>
    <p:restoredTop sz="94650"/>
  </p:normalViewPr>
  <p:slideViewPr>
    <p:cSldViewPr snapToGrid="0" showGuides="1">
      <p:cViewPr varScale="1">
        <p:scale>
          <a:sx n="114" d="100"/>
          <a:sy n="114" d="100"/>
        </p:scale>
        <p:origin x="192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43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33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18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7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73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7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4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0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0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0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0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94468" y="1996117"/>
            <a:ext cx="1163093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VTV1 is a popular TV channel in Viet Nam. It attracts many </a:t>
            </a:r>
            <a:br>
              <a:rPr lang="en-US" sz="3200" dirty="0"/>
            </a:br>
            <a:r>
              <a:rPr lang="en-US" sz="3200" dirty="0"/>
              <a:t>(1) </a:t>
            </a:r>
            <a:r>
              <a:rPr lang="en-US" sz="3200" b="1" dirty="0">
                <a:solidFill>
                  <a:srgbClr val="7030A0"/>
                </a:solidFill>
              </a:rPr>
              <a:t>viewers</a:t>
            </a:r>
            <a:r>
              <a:rPr lang="en-US" sz="3200" dirty="0"/>
              <a:t> because it has interesting programmes. The (2) </a:t>
            </a:r>
            <a:r>
              <a:rPr lang="en-US" sz="3200" b="1" dirty="0">
                <a:solidFill>
                  <a:srgbClr val="7030A0"/>
                </a:solidFill>
              </a:rPr>
              <a:t>animal</a:t>
            </a:r>
            <a:r>
              <a:rPr lang="en-US" sz="3200" dirty="0"/>
              <a:t> programmes show tigers and giraffes in nature. People watch races or football matches on (3) </a:t>
            </a:r>
            <a:r>
              <a:rPr lang="en-US" sz="3200" b="1" dirty="0">
                <a:solidFill>
                  <a:srgbClr val="7030A0"/>
                </a:solidFill>
              </a:rPr>
              <a:t>sports</a:t>
            </a:r>
            <a:r>
              <a:rPr lang="en-US" sz="3200" dirty="0"/>
              <a:t> programmes. Comedies make people laugh because they are (4) </a:t>
            </a:r>
            <a:r>
              <a:rPr lang="en-US" sz="3200" b="1" dirty="0">
                <a:solidFill>
                  <a:srgbClr val="7030A0"/>
                </a:solidFill>
              </a:rPr>
              <a:t>funny</a:t>
            </a:r>
            <a:r>
              <a:rPr lang="en-US" sz="3200" dirty="0"/>
              <a:t>. Game shows are both fun and (5) ____.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1E8F6-00FD-D3DF-4EF7-FC921EADDE2F}"/>
              </a:ext>
            </a:extLst>
          </p:cNvPr>
          <p:cNvSpPr txBox="1"/>
          <p:nvPr/>
        </p:nvSpPr>
        <p:spPr>
          <a:xfrm>
            <a:off x="1275548" y="5209480"/>
            <a:ext cx="947834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			educational			</a:t>
            </a:r>
            <a:endParaRPr lang="en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27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94468" y="1996117"/>
            <a:ext cx="1163093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VTV1 is a popular TV channel in Viet Nam. It attracts many </a:t>
            </a:r>
            <a:br>
              <a:rPr lang="en-US" sz="3200" dirty="0"/>
            </a:br>
            <a:r>
              <a:rPr lang="en-US" sz="3200" dirty="0"/>
              <a:t>(1) </a:t>
            </a:r>
            <a:r>
              <a:rPr lang="en-US" sz="3200" b="1" dirty="0">
                <a:solidFill>
                  <a:srgbClr val="7030A0"/>
                </a:solidFill>
              </a:rPr>
              <a:t>viewers</a:t>
            </a:r>
            <a:r>
              <a:rPr lang="en-US" sz="3200" dirty="0"/>
              <a:t> because it has interesting programmes. The (2) </a:t>
            </a:r>
            <a:r>
              <a:rPr lang="en-US" sz="3200" b="1" dirty="0">
                <a:solidFill>
                  <a:srgbClr val="7030A0"/>
                </a:solidFill>
              </a:rPr>
              <a:t>animal</a:t>
            </a:r>
            <a:r>
              <a:rPr lang="en-US" sz="3200" dirty="0"/>
              <a:t> programmes show tigers and giraffes in nature. People watch races or football matches on (3) </a:t>
            </a:r>
            <a:r>
              <a:rPr lang="en-US" sz="3200" b="1" dirty="0">
                <a:solidFill>
                  <a:srgbClr val="7030A0"/>
                </a:solidFill>
              </a:rPr>
              <a:t>sports</a:t>
            </a:r>
            <a:r>
              <a:rPr lang="en-US" sz="3200" dirty="0"/>
              <a:t> programmes. Comedies make people laugh because they are (4) </a:t>
            </a:r>
            <a:r>
              <a:rPr lang="en-US" sz="3200" b="1" dirty="0">
                <a:solidFill>
                  <a:srgbClr val="7030A0"/>
                </a:solidFill>
              </a:rPr>
              <a:t>funny</a:t>
            </a:r>
            <a:r>
              <a:rPr lang="en-US" sz="3200" dirty="0"/>
              <a:t>. Game shows are both fun and (5) </a:t>
            </a:r>
            <a:r>
              <a:rPr lang="en-US" sz="3200" b="1" dirty="0">
                <a:solidFill>
                  <a:srgbClr val="7030A0"/>
                </a:solidFill>
              </a:rPr>
              <a:t>educational</a:t>
            </a:r>
            <a:r>
              <a:rPr lang="en-US" sz="3200" dirty="0"/>
              <a:t>.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1E8F6-00FD-D3DF-4EF7-FC921EADDE2F}"/>
              </a:ext>
            </a:extLst>
          </p:cNvPr>
          <p:cNvSpPr txBox="1"/>
          <p:nvPr/>
        </p:nvSpPr>
        <p:spPr>
          <a:xfrm>
            <a:off x="1275548" y="5209480"/>
            <a:ext cx="947834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95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question with a suitable question word.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66595" y="2084126"/>
            <a:ext cx="1165881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1. </a:t>
            </a:r>
            <a:r>
              <a:rPr lang="en-US" sz="3200" dirty="0"/>
              <a:t>	– ___________ days a week do you go to class? </a:t>
            </a:r>
          </a:p>
          <a:p>
            <a:pPr algn="just"/>
            <a:r>
              <a:rPr lang="en-US" sz="3200" dirty="0"/>
              <a:t>	– I go to class five days a week.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dirty="0"/>
              <a:t>	– ___________ did you watch on TV last night? </a:t>
            </a:r>
          </a:p>
          <a:p>
            <a:pPr algn="just"/>
            <a:r>
              <a:rPr lang="en-US" sz="3200" dirty="0"/>
              <a:t>	– I watched </a:t>
            </a:r>
            <a:r>
              <a:rPr lang="en-US" sz="3200" i="1" dirty="0"/>
              <a:t>The Fox Teacher</a:t>
            </a:r>
            <a:r>
              <a:rPr lang="en-US" sz="3200" dirty="0"/>
              <a:t>.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dirty="0"/>
              <a:t>	– ___________ do you like the Wildlife programme? </a:t>
            </a:r>
          </a:p>
          <a:p>
            <a:pPr algn="just"/>
            <a:r>
              <a:rPr lang="en-US" sz="3200" dirty="0"/>
              <a:t>	– Because I love animals.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B724D-7255-3412-0D4B-114E1EC082A3}"/>
              </a:ext>
            </a:extLst>
          </p:cNvPr>
          <p:cNvSpPr txBox="1"/>
          <p:nvPr/>
        </p:nvSpPr>
        <p:spPr>
          <a:xfrm>
            <a:off x="1737723" y="2087201"/>
            <a:ext cx="200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7030A0"/>
                </a:solidFill>
              </a:rPr>
              <a:t>How many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025D9-DBA0-92DF-4B44-8F8D79A0223A}"/>
              </a:ext>
            </a:extLst>
          </p:cNvPr>
          <p:cNvSpPr txBox="1"/>
          <p:nvPr/>
        </p:nvSpPr>
        <p:spPr>
          <a:xfrm>
            <a:off x="1867911" y="3562234"/>
            <a:ext cx="1117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7030A0"/>
                </a:solidFill>
              </a:rPr>
              <a:t>What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45B85-1298-E89E-2857-DC4CA825AA54}"/>
              </a:ext>
            </a:extLst>
          </p:cNvPr>
          <p:cNvSpPr txBox="1"/>
          <p:nvPr/>
        </p:nvSpPr>
        <p:spPr>
          <a:xfrm>
            <a:off x="1936642" y="5020210"/>
            <a:ext cx="962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7030A0"/>
                </a:solidFill>
              </a:rPr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3633326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question with a suitable question word.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95296" y="2392263"/>
            <a:ext cx="1165881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4. </a:t>
            </a:r>
            <a:r>
              <a:rPr lang="en-US" sz="3200" dirty="0"/>
              <a:t>	– ___________ is your favourite person on TV? </a:t>
            </a:r>
          </a:p>
          <a:p>
            <a:pPr algn="just"/>
            <a:r>
              <a:rPr lang="en-US" sz="3200" dirty="0"/>
              <a:t>	– I like Minh Phong in </a:t>
            </a:r>
            <a:r>
              <a:rPr lang="en-US" sz="3200" i="1" dirty="0"/>
              <a:t>The Gift of Music</a:t>
            </a:r>
            <a:r>
              <a:rPr lang="en-US" sz="3200" dirty="0"/>
              <a:t>.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5. </a:t>
            </a:r>
            <a:r>
              <a:rPr lang="en-US" sz="3200" dirty="0"/>
              <a:t>	– ___________ hours a day do you watch TV? </a:t>
            </a:r>
          </a:p>
          <a:p>
            <a:pPr algn="just"/>
            <a:r>
              <a:rPr lang="en-US" sz="3200" dirty="0"/>
              <a:t>	– About half an hour a day. I watch more at the weekend.</a:t>
            </a:r>
            <a:endParaRPr lang="en-VN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6D256-1646-85DB-4300-C100F566952C}"/>
              </a:ext>
            </a:extLst>
          </p:cNvPr>
          <p:cNvSpPr txBox="1"/>
          <p:nvPr/>
        </p:nvSpPr>
        <p:spPr>
          <a:xfrm>
            <a:off x="2183749" y="2392263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7030A0"/>
                </a:solidFill>
              </a:rPr>
              <a:t>Who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E42F6-CE3E-F40B-290E-57A562A6857E}"/>
              </a:ext>
            </a:extLst>
          </p:cNvPr>
          <p:cNvSpPr txBox="1"/>
          <p:nvPr/>
        </p:nvSpPr>
        <p:spPr>
          <a:xfrm>
            <a:off x="1679732" y="3847510"/>
            <a:ext cx="200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7030A0"/>
                </a:solidFill>
              </a:rPr>
              <a:t>How many</a:t>
            </a:r>
          </a:p>
        </p:txBody>
      </p:sp>
    </p:spTree>
    <p:extLst>
      <p:ext uri="{BB962C8B-B14F-4D97-AF65-F5344CB8AC3E}">
        <p14:creationId xmlns:p14="http://schemas.microsoft.com/office/powerpoint/2010/main" val="3855940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10786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conjunctions provided to connect the sentences.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949CC-FEA4-E518-F9E0-052DF6FD2A5C}"/>
              </a:ext>
            </a:extLst>
          </p:cNvPr>
          <p:cNvSpPr txBox="1"/>
          <p:nvPr/>
        </p:nvSpPr>
        <p:spPr>
          <a:xfrm>
            <a:off x="117588" y="2231535"/>
            <a:ext cx="12013791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</a:rPr>
              <a:t>1. </a:t>
            </a:r>
            <a:r>
              <a:rPr lang="en-US" sz="3200" i="1" dirty="0"/>
              <a:t>Ocean Life </a:t>
            </a:r>
            <a:r>
              <a:rPr lang="en-US" sz="3200" dirty="0"/>
              <a:t>is on at 7.30. </a:t>
            </a:r>
            <a:r>
              <a:rPr lang="en-US" sz="3200" i="1" dirty="0"/>
              <a:t>Laughing out Loud </a:t>
            </a:r>
            <a:r>
              <a:rPr lang="en-US" sz="3200" dirty="0"/>
              <a:t>comes next at 8.00. (and) 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sz="3200" b="1" i="1" dirty="0">
                <a:solidFill>
                  <a:srgbClr val="7030A0"/>
                </a:solidFill>
                <a:sym typeface="Wingdings" pitchFamily="2" charset="2"/>
              </a:rPr>
              <a:t>Ocean Life 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is on at 7.30, and </a:t>
            </a:r>
            <a:r>
              <a:rPr lang="en-US" sz="3200" b="1" i="1" dirty="0">
                <a:solidFill>
                  <a:srgbClr val="7030A0"/>
                </a:solidFill>
                <a:sym typeface="Wingdings" pitchFamily="2" charset="2"/>
              </a:rPr>
              <a:t>Laughing out Loud 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comes next at 8.00.</a:t>
            </a:r>
            <a:endParaRPr lang="en-US" sz="3200" b="1" dirty="0">
              <a:solidFill>
                <a:srgbClr val="7030A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dirty="0"/>
              <a:t>I like </a:t>
            </a:r>
            <a:r>
              <a:rPr lang="en-US" sz="3200" i="1" dirty="0"/>
              <a:t>The Seven Kitties </a:t>
            </a:r>
            <a:r>
              <a:rPr lang="en-US" sz="3200" dirty="0"/>
              <a:t>very much. I watch it every day. (so) 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I like </a:t>
            </a:r>
            <a:r>
              <a:rPr lang="en-US" sz="3200" b="1" i="1" dirty="0">
                <a:solidFill>
                  <a:srgbClr val="7030A0"/>
                </a:solidFill>
                <a:sym typeface="Wingdings" pitchFamily="2" charset="2"/>
              </a:rPr>
              <a:t>The Seven Kitties 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very much, so I watch it every day.</a:t>
            </a:r>
            <a:endParaRPr lang="en-US" sz="3200" b="1" dirty="0">
              <a:solidFill>
                <a:srgbClr val="7030A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i="1" dirty="0"/>
              <a:t>BBC One </a:t>
            </a:r>
            <a:r>
              <a:rPr lang="en-US" sz="3200" dirty="0"/>
              <a:t>is a British channel. </a:t>
            </a:r>
            <a:r>
              <a:rPr lang="en-US" sz="3200" i="1" dirty="0"/>
              <a:t>VTV1</a:t>
            </a:r>
            <a:r>
              <a:rPr lang="en-US" sz="3200" dirty="0"/>
              <a:t> is a Vietnamese channel. (but) 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sz="3200" b="1" i="1" dirty="0">
                <a:solidFill>
                  <a:srgbClr val="7030A0"/>
                </a:solidFill>
                <a:sym typeface="Wingdings" pitchFamily="2" charset="2"/>
              </a:rPr>
              <a:t>BBC One 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is a British channel, but </a:t>
            </a:r>
            <a:r>
              <a:rPr lang="en-US" sz="3200" b="1" i="1" dirty="0">
                <a:solidFill>
                  <a:srgbClr val="7030A0"/>
                </a:solidFill>
                <a:sym typeface="Wingdings" pitchFamily="2" charset="2"/>
              </a:rPr>
              <a:t>VTV1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 is a Vietnamese channel.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89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10786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conjunctions provided to connect the sentences.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949CC-FEA4-E518-F9E0-052DF6FD2A5C}"/>
              </a:ext>
            </a:extLst>
          </p:cNvPr>
          <p:cNvSpPr txBox="1"/>
          <p:nvPr/>
        </p:nvSpPr>
        <p:spPr>
          <a:xfrm>
            <a:off x="185829" y="2156516"/>
            <a:ext cx="12013791" cy="29674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4. </a:t>
            </a:r>
            <a:r>
              <a:rPr lang="en-US" sz="3200" i="1" dirty="0"/>
              <a:t>Along the Coast </a:t>
            </a:r>
            <a:r>
              <a:rPr lang="en-US" sz="3200" dirty="0"/>
              <a:t>is a famous TV series. I don't like it. (but)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sz="3200" b="1" i="1" dirty="0">
                <a:solidFill>
                  <a:srgbClr val="7030A0"/>
                </a:solidFill>
                <a:sym typeface="Wingdings" pitchFamily="2" charset="2"/>
              </a:rPr>
              <a:t>Along the Coast 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is a famous TV series, but I don't like it.</a:t>
            </a:r>
            <a:endParaRPr lang="en-US" sz="32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5. </a:t>
            </a:r>
            <a:r>
              <a:rPr lang="en-US" sz="3200" dirty="0"/>
              <a:t>I have a lot of homework tonight. I can't watch </a:t>
            </a:r>
            <a:r>
              <a:rPr lang="en-US" sz="3200" i="1" dirty="0"/>
              <a:t>Eight Feet Below</a:t>
            </a:r>
            <a:r>
              <a:rPr lang="en-US" sz="3200" dirty="0"/>
              <a:t>. (so)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 I have a lot of homework tonight, so I can't watch </a:t>
            </a:r>
            <a:r>
              <a:rPr lang="en-US" sz="3200" b="1" i="1" dirty="0">
                <a:solidFill>
                  <a:srgbClr val="7030A0"/>
                </a:solidFill>
                <a:sym typeface="Wingdings" pitchFamily="2" charset="2"/>
              </a:rPr>
              <a:t>Eight Feet Below</a:t>
            </a:r>
            <a:r>
              <a:rPr lang="en-US" sz="3200" b="1" dirty="0">
                <a:solidFill>
                  <a:srgbClr val="7030A0"/>
                </a:solidFill>
                <a:sym typeface="Wingdings" pitchFamily="2" charset="2"/>
              </a:rPr>
              <a:t>.</a:t>
            </a:r>
            <a:endParaRPr lang="en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81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Television Clipart Black And White, Download Free Television Clipart  Black And White png images, Free ClipArts on Clipart Library">
            <a:extLst>
              <a:ext uri="{FF2B5EF4-FFF2-40B4-BE49-F238E27FC236}">
                <a16:creationId xmlns:a16="http://schemas.microsoft.com/office/drawing/2014/main" id="{9D71424E-BD08-8840-E32E-C7B7C0B2D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68" y="1310899"/>
            <a:ext cx="5547101" cy="554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10786"/>
            <a:ext cx="46497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important is TV to you?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5124" name="Picture 4" descr="Free Question Mark Clipart &amp; Icons｜Illustoon">
            <a:extLst>
              <a:ext uri="{FF2B5EF4-FFF2-40B4-BE49-F238E27FC236}">
                <a16:creationId xmlns:a16="http://schemas.microsoft.com/office/drawing/2014/main" id="{4869E5F1-0FD1-79BE-F391-3CEC5E24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52" y="3350730"/>
            <a:ext cx="1951495" cy="195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1624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10786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important is TV to you?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AD25E-60DF-40F8-A649-634FA8807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2" y="1813267"/>
            <a:ext cx="9805509" cy="48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9437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10786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important is TV to you?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3386E-4BC7-C12D-81DB-2770E7230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" y="2131299"/>
            <a:ext cx="10529046" cy="351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3270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Vocabulary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Grammar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Project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888929" y="1881016"/>
            <a:ext cx="6615079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75446" y="1925350"/>
            <a:ext cx="767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TELEVISION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61781" y="1727179"/>
            <a:ext cx="1266427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06ACBE2E-6EE9-47CF-CEF0-80E44552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35" y="3356318"/>
            <a:ext cx="6383273" cy="29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8" y="2109596"/>
            <a:ext cx="7479296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Prepare for the next lesson: Unit 8 – Getting started.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8179" y="1143293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47019" y="2880295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LOOKING BACK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8179" y="4624942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3081" y="1194631"/>
            <a:ext cx="5740800" cy="61220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Mini-talk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42572" y="2152110"/>
            <a:ext cx="5755112" cy="224031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0038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1: Put the words in the box in the correct column. Add more words if you can. T</a:t>
            </a:r>
          </a:p>
          <a:p>
            <a:pPr marL="300038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2: Use the words in the box to complete the text.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ffectLst/>
              </a:rPr>
              <a:t>Task 3: Complete each question with a suitable question word.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ffectLst/>
              </a:rPr>
              <a:t>Task 4: Use the conjunctions provided to connect 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4093" y="1449396"/>
            <a:ext cx="1170883" cy="143089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76137" y="3189098"/>
            <a:ext cx="1170883" cy="143584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394093" y="4925666"/>
            <a:ext cx="1170883" cy="77982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91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47019" y="570549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40189" y="5654545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641593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3" y="296030"/>
            <a:ext cx="641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1082597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9F2A76B-22E9-0C63-6A41-B9DC11F290EB}"/>
              </a:ext>
            </a:extLst>
          </p:cNvPr>
          <p:cNvSpPr/>
          <p:nvPr/>
        </p:nvSpPr>
        <p:spPr>
          <a:xfrm>
            <a:off x="5540189" y="4745066"/>
            <a:ext cx="5743692" cy="57437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0" dirty="0">
                <a:solidFill>
                  <a:schemeClr val="tx1"/>
                </a:solidFill>
                <a:effectLst/>
              </a:rPr>
              <a:t>How important is TV to you?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remium Vector | Speech bubble speech balloon chat bubble line art vector  icon">
            <a:extLst>
              <a:ext uri="{FF2B5EF4-FFF2-40B4-BE49-F238E27FC236}">
                <a16:creationId xmlns:a16="http://schemas.microsoft.com/office/drawing/2014/main" id="{6C73FB3C-1D93-09A9-20A3-421CF076B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4680" y="1573819"/>
            <a:ext cx="4917320" cy="49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763195" y="1037570"/>
            <a:ext cx="4665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MINI-TALK</a:t>
            </a:r>
          </a:p>
        </p:txBody>
      </p:sp>
      <p:pic>
        <p:nvPicPr>
          <p:cNvPr id="2050" name="Picture 2" descr="speech bubble clipart - Clip Art Library">
            <a:extLst>
              <a:ext uri="{FF2B5EF4-FFF2-40B4-BE49-F238E27FC236}">
                <a16:creationId xmlns:a16="http://schemas.microsoft.com/office/drawing/2014/main" id="{A59E670D-CF26-5541-3CDC-8F01B6082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713">
            <a:off x="949701" y="2230680"/>
            <a:ext cx="29464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9B5156-6D80-9452-EE59-FDC4632BD69D}"/>
              </a:ext>
            </a:extLst>
          </p:cNvPr>
          <p:cNvSpPr txBox="1"/>
          <p:nvPr/>
        </p:nvSpPr>
        <p:spPr>
          <a:xfrm rot="20563890">
            <a:off x="1147600" y="2541952"/>
            <a:ext cx="2581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your favourite TV programme?</a:t>
            </a:r>
            <a:endParaRPr lang="en-VN" sz="2800" dirty="0"/>
          </a:p>
        </p:txBody>
      </p:sp>
      <p:pic>
        <p:nvPicPr>
          <p:cNvPr id="2052" name="Picture 4" descr="Speech balloon PNG transparent image download, size: 8000x7158px">
            <a:extLst>
              <a:ext uri="{FF2B5EF4-FFF2-40B4-BE49-F238E27FC236}">
                <a16:creationId xmlns:a16="http://schemas.microsoft.com/office/drawing/2014/main" id="{62A0951A-52E0-2945-FF02-D15712AC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4754">
            <a:off x="4292222" y="3583289"/>
            <a:ext cx="3205329" cy="28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82C39D-F14F-CA8F-42F2-C8F8B24AB439}"/>
              </a:ext>
            </a:extLst>
          </p:cNvPr>
          <p:cNvSpPr txBox="1"/>
          <p:nvPr/>
        </p:nvSpPr>
        <p:spPr>
          <a:xfrm rot="20207567">
            <a:off x="4682670" y="4569262"/>
            <a:ext cx="292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you tell me what it is about?</a:t>
            </a:r>
            <a:endParaRPr lang="en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0A956-DCB2-CBC8-D5FA-8E8D9AEE4180}"/>
              </a:ext>
            </a:extLst>
          </p:cNvPr>
          <p:cNvSpPr txBox="1"/>
          <p:nvPr/>
        </p:nvSpPr>
        <p:spPr>
          <a:xfrm>
            <a:off x="7943208" y="3226219"/>
            <a:ext cx="3835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Could you give me some adjectives to describe it?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788122" y="1242374"/>
            <a:ext cx="113289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words in the box in the correct column. Add more words if you can.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23273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28551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027E8-8695-7125-EBCA-8D1D6581215A}"/>
              </a:ext>
            </a:extLst>
          </p:cNvPr>
          <p:cNvSpPr txBox="1"/>
          <p:nvPr/>
        </p:nvSpPr>
        <p:spPr>
          <a:xfrm>
            <a:off x="431526" y="1813267"/>
            <a:ext cx="109597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educational 		</a:t>
            </a:r>
            <a:r>
              <a:rPr lang="en-US" sz="2800" i="1" dirty="0"/>
              <a:t>English in a Minutes</a:t>
            </a:r>
            <a:r>
              <a:rPr lang="en-US" sz="2800" dirty="0"/>
              <a:t>	popular		wildlife</a:t>
            </a:r>
          </a:p>
          <a:p>
            <a:r>
              <a:rPr lang="en-US" sz="2800" dirty="0"/>
              <a:t>sports		interesting			animated films	funny</a:t>
            </a:r>
            <a:endParaRPr lang="en-VN" sz="28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9DE6002-6E09-9EB2-EE6E-B3C64BE8F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376732"/>
              </p:ext>
            </p:extLst>
          </p:nvPr>
        </p:nvGraphicFramePr>
        <p:xfrm>
          <a:off x="431526" y="3152436"/>
          <a:ext cx="10959728" cy="314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7469">
                  <a:extLst>
                    <a:ext uri="{9D8B030D-6E8A-4147-A177-3AD203B41FA5}">
                      <a16:colId xmlns:a16="http://schemas.microsoft.com/office/drawing/2014/main" val="120250689"/>
                    </a:ext>
                  </a:extLst>
                </a:gridCol>
                <a:gridCol w="5492259">
                  <a:extLst>
                    <a:ext uri="{9D8B030D-6E8A-4147-A177-3AD203B41FA5}">
                      <a16:colId xmlns:a16="http://schemas.microsoft.com/office/drawing/2014/main" val="2316549063"/>
                    </a:ext>
                  </a:extLst>
                </a:gridCol>
              </a:tblGrid>
              <a:tr h="1129632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Programmes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Adjectives describing programmes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396600"/>
                  </a:ext>
                </a:extLst>
              </a:tr>
              <a:tr h="201562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371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CF86F1-9DFA-F052-1C3D-19E3F5C0FBAB}"/>
              </a:ext>
            </a:extLst>
          </p:cNvPr>
          <p:cNvSpPr txBox="1"/>
          <p:nvPr/>
        </p:nvSpPr>
        <p:spPr>
          <a:xfrm>
            <a:off x="682552" y="4445183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sports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7BBEF8-68CF-A481-7B8F-6D0919D95AE1}"/>
              </a:ext>
            </a:extLst>
          </p:cNvPr>
          <p:cNvSpPr txBox="1"/>
          <p:nvPr/>
        </p:nvSpPr>
        <p:spPr>
          <a:xfrm>
            <a:off x="682552" y="5323238"/>
            <a:ext cx="1391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wildlife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60A9D1-9218-2041-A4B8-6C60A403857C}"/>
              </a:ext>
            </a:extLst>
          </p:cNvPr>
          <p:cNvSpPr txBox="1"/>
          <p:nvPr/>
        </p:nvSpPr>
        <p:spPr>
          <a:xfrm>
            <a:off x="2390683" y="4482787"/>
            <a:ext cx="3520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English in a Minutes</a:t>
            </a:r>
            <a:endParaRPr lang="en-VN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43344-7BF5-56A3-2125-ED467BA7CCFB}"/>
              </a:ext>
            </a:extLst>
          </p:cNvPr>
          <p:cNvSpPr txBox="1"/>
          <p:nvPr/>
        </p:nvSpPr>
        <p:spPr>
          <a:xfrm>
            <a:off x="2553415" y="5323237"/>
            <a:ext cx="2664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animated films</a:t>
            </a:r>
            <a:endParaRPr lang="en-VN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E75EEA-3961-6390-D6AA-42CE1AC87795}"/>
              </a:ext>
            </a:extLst>
          </p:cNvPr>
          <p:cNvSpPr txBox="1"/>
          <p:nvPr/>
        </p:nvSpPr>
        <p:spPr>
          <a:xfrm>
            <a:off x="6273251" y="4482787"/>
            <a:ext cx="2141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educational</a:t>
            </a:r>
            <a:endParaRPr lang="en-VN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BB74C9-C4B1-8F81-FE2D-7F1DB46131B5}"/>
              </a:ext>
            </a:extLst>
          </p:cNvPr>
          <p:cNvSpPr txBox="1"/>
          <p:nvPr/>
        </p:nvSpPr>
        <p:spPr>
          <a:xfrm>
            <a:off x="9119439" y="5263373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popular</a:t>
            </a:r>
            <a:endParaRPr lang="en-VN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B4BF56-95B5-991A-4655-458A222D5D86}"/>
              </a:ext>
            </a:extLst>
          </p:cNvPr>
          <p:cNvSpPr txBox="1"/>
          <p:nvPr/>
        </p:nvSpPr>
        <p:spPr>
          <a:xfrm>
            <a:off x="9232700" y="4432676"/>
            <a:ext cx="1137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funny</a:t>
            </a:r>
            <a:endParaRPr lang="en-VN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44BE46-F3A5-679F-7E40-612DF13C3992}"/>
              </a:ext>
            </a:extLst>
          </p:cNvPr>
          <p:cNvSpPr txBox="1"/>
          <p:nvPr/>
        </p:nvSpPr>
        <p:spPr>
          <a:xfrm>
            <a:off x="6273251" y="5323237"/>
            <a:ext cx="1968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interesting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37705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94468" y="1996117"/>
            <a:ext cx="1163093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VTV1 is a popular TV channel in Viet Nam. It attracts many (1) ____ because it has interesting programmes. The (2) ____ programmes show tigers and giraffes in nature. People watch races or football matches on (3) ____ programmes. Comedies make people laugh because they are (4) ____. Game shows are both fun and (5) ____.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1E8F6-00FD-D3DF-4EF7-FC921EADDE2F}"/>
              </a:ext>
            </a:extLst>
          </p:cNvPr>
          <p:cNvSpPr txBox="1"/>
          <p:nvPr/>
        </p:nvSpPr>
        <p:spPr>
          <a:xfrm>
            <a:off x="1275548" y="5209480"/>
            <a:ext cx="947834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viewers	funny		educational		sports		animal</a:t>
            </a:r>
            <a:endParaRPr lang="en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94468" y="1996117"/>
            <a:ext cx="1163093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VTV1 is a popular TV channel in Viet Nam. It attracts many </a:t>
            </a:r>
            <a:br>
              <a:rPr lang="en-US" sz="3200" dirty="0"/>
            </a:br>
            <a:r>
              <a:rPr lang="en-US" sz="3200" dirty="0"/>
              <a:t>(1) </a:t>
            </a:r>
            <a:r>
              <a:rPr lang="en-US" sz="3200" b="1" dirty="0">
                <a:solidFill>
                  <a:srgbClr val="7030A0"/>
                </a:solidFill>
              </a:rPr>
              <a:t>viewers</a:t>
            </a:r>
            <a:r>
              <a:rPr lang="en-US" sz="3200" dirty="0"/>
              <a:t> because it has interesting programmes. The (2) ____ programmes show tigers and giraffes in nature. People watch races or football matches on (3) ____ programmes. Comedies make people laugh because they are (4) ____. Game shows are both fun and (5) ____.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1E8F6-00FD-D3DF-4EF7-FC921EADDE2F}"/>
              </a:ext>
            </a:extLst>
          </p:cNvPr>
          <p:cNvSpPr txBox="1"/>
          <p:nvPr/>
        </p:nvSpPr>
        <p:spPr>
          <a:xfrm>
            <a:off x="1275548" y="5209480"/>
            <a:ext cx="947834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	funny		educational		sports		animal</a:t>
            </a:r>
            <a:endParaRPr lang="en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94468" y="1996117"/>
            <a:ext cx="1163093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VTV1 is a popular TV channel in Viet Nam. It attracts many </a:t>
            </a:r>
            <a:br>
              <a:rPr lang="en-US" sz="3200" dirty="0"/>
            </a:br>
            <a:r>
              <a:rPr lang="en-US" sz="3200" dirty="0"/>
              <a:t>(1) </a:t>
            </a:r>
            <a:r>
              <a:rPr lang="en-US" sz="3200" b="1" dirty="0">
                <a:solidFill>
                  <a:srgbClr val="7030A0"/>
                </a:solidFill>
              </a:rPr>
              <a:t>viewers</a:t>
            </a:r>
            <a:r>
              <a:rPr lang="en-US" sz="3200" dirty="0"/>
              <a:t> because it has interesting programmes. The (2) </a:t>
            </a:r>
            <a:r>
              <a:rPr lang="en-US" sz="3200" b="1" dirty="0">
                <a:solidFill>
                  <a:srgbClr val="7030A0"/>
                </a:solidFill>
              </a:rPr>
              <a:t>animal</a:t>
            </a:r>
            <a:r>
              <a:rPr lang="en-US" sz="3200" dirty="0"/>
              <a:t> programmes show tigers and giraffes in nature. People watch races or football matches on (3) ____ programmes. Comedies make people laugh because they are (4) ____. Game shows are both fun and (5) ____.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1E8F6-00FD-D3DF-4EF7-FC921EADDE2F}"/>
              </a:ext>
            </a:extLst>
          </p:cNvPr>
          <p:cNvSpPr txBox="1"/>
          <p:nvPr/>
        </p:nvSpPr>
        <p:spPr>
          <a:xfrm>
            <a:off x="1275548" y="5209480"/>
            <a:ext cx="947834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	funny		educational		sports		</a:t>
            </a:r>
            <a:endParaRPr lang="en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55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6376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2374"/>
            <a:ext cx="107653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15F67-E336-56A7-A171-B88F79B1B839}"/>
              </a:ext>
            </a:extLst>
          </p:cNvPr>
          <p:cNvSpPr txBox="1"/>
          <p:nvPr/>
        </p:nvSpPr>
        <p:spPr>
          <a:xfrm>
            <a:off x="294468" y="1996117"/>
            <a:ext cx="1163093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VTV1 is a popular TV channel in Viet Nam. It attracts many </a:t>
            </a:r>
            <a:br>
              <a:rPr lang="en-US" sz="3200" dirty="0"/>
            </a:br>
            <a:r>
              <a:rPr lang="en-US" sz="3200" dirty="0"/>
              <a:t>(1) </a:t>
            </a:r>
            <a:r>
              <a:rPr lang="en-US" sz="3200" b="1" dirty="0">
                <a:solidFill>
                  <a:srgbClr val="7030A0"/>
                </a:solidFill>
              </a:rPr>
              <a:t>viewers</a:t>
            </a:r>
            <a:r>
              <a:rPr lang="en-US" sz="3200" dirty="0"/>
              <a:t> because it has interesting programmes. The (2) </a:t>
            </a:r>
            <a:r>
              <a:rPr lang="en-US" sz="3200" b="1" dirty="0">
                <a:solidFill>
                  <a:srgbClr val="7030A0"/>
                </a:solidFill>
              </a:rPr>
              <a:t>animal</a:t>
            </a:r>
            <a:r>
              <a:rPr lang="en-US" sz="3200" dirty="0"/>
              <a:t> programmes show tigers and giraffes in nature. People watch races or football matches on (3) </a:t>
            </a:r>
            <a:r>
              <a:rPr lang="en-US" sz="3200" b="1" dirty="0">
                <a:solidFill>
                  <a:srgbClr val="7030A0"/>
                </a:solidFill>
              </a:rPr>
              <a:t>sports</a:t>
            </a:r>
            <a:r>
              <a:rPr lang="en-US" sz="3200" dirty="0"/>
              <a:t> programmes. Comedies make people laugh because they are (4) ____. Game shows are both fun and (5) ____.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1E8F6-00FD-D3DF-4EF7-FC921EADDE2F}"/>
              </a:ext>
            </a:extLst>
          </p:cNvPr>
          <p:cNvSpPr txBox="1"/>
          <p:nvPr/>
        </p:nvSpPr>
        <p:spPr>
          <a:xfrm>
            <a:off x="1275548" y="5209480"/>
            <a:ext cx="947834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	funny		educational			</a:t>
            </a:r>
            <a:endParaRPr lang="en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10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3932</TotalTime>
  <Words>1187</Words>
  <Application>Microsoft Macintosh PowerPoint</Application>
  <PresentationFormat>Widescreen</PresentationFormat>
  <Paragraphs>148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349</cp:revision>
  <dcterms:created xsi:type="dcterms:W3CDTF">2020-12-09T02:04:09Z</dcterms:created>
  <dcterms:modified xsi:type="dcterms:W3CDTF">2024-04-28T07:37:22Z</dcterms:modified>
</cp:coreProperties>
</file>