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71" r:id="rId2"/>
    <p:sldId id="581" r:id="rId3"/>
    <p:sldId id="644" r:id="rId4"/>
    <p:sldId id="279" r:id="rId5"/>
    <p:sldId id="361" r:id="rId6"/>
    <p:sldId id="645" r:id="rId7"/>
    <p:sldId id="649" r:id="rId8"/>
    <p:sldId id="650" r:id="rId9"/>
    <p:sldId id="597" r:id="rId10"/>
    <p:sldId id="598" r:id="rId11"/>
    <p:sldId id="617" r:id="rId12"/>
    <p:sldId id="682" r:id="rId13"/>
    <p:sldId id="314" r:id="rId14"/>
    <p:sldId id="330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60">
          <p15:clr>
            <a:srgbClr val="A4A3A4"/>
          </p15:clr>
        </p15:guide>
        <p15:guide id="2" pos="3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BF7"/>
    <a:srgbClr val="FACFCE"/>
    <a:srgbClr val="FD5C0C"/>
    <a:srgbClr val="FFF3DA"/>
    <a:srgbClr val="D0BFFF"/>
    <a:srgbClr val="FFE9BD"/>
    <a:srgbClr val="DFCCFB"/>
    <a:srgbClr val="FF1F1F"/>
    <a:srgbClr val="24FF1F"/>
    <a:srgbClr val="F1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6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96" y="1014"/>
      </p:cViewPr>
      <p:guideLst>
        <p:guide orient="horz" pos="1560"/>
        <p:guide pos="38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C064A-D61B-4B21-B757-51A9B82445B8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05E07-67EA-4042-A3F6-853A8AD8D2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  <p:pic>
        <p:nvPicPr>
          <p:cNvPr id="4" name="Picture 3" descr="humanoid-8043450_1280"/>
          <p:cNvPicPr>
            <a:picLocks noChangeAspect="1"/>
          </p:cNvPicPr>
          <p:nvPr/>
        </p:nvPicPr>
        <p:blipFill>
          <a:blip r:embed="rId4"/>
          <a:srcRect b="63150"/>
          <a:stretch>
            <a:fillRect/>
          </a:stretch>
        </p:blipFill>
        <p:spPr>
          <a:xfrm flipH="1">
            <a:off x="-8558530" y="-5198110"/>
            <a:ext cx="8253095" cy="1990725"/>
          </a:xfrm>
          <a:prstGeom prst="rect">
            <a:avLst/>
          </a:prstGeom>
        </p:spPr>
      </p:pic>
      <p:pic>
        <p:nvPicPr>
          <p:cNvPr id="6" name="Picture 5" descr="ai-generated-7832243_19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22700" y="6858000"/>
            <a:ext cx="2159000" cy="3238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82869" y="1012559"/>
            <a:ext cx="9878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and tick True or False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58" y="868045"/>
            <a:ext cx="772911" cy="766122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5640222"/>
              </p:ext>
            </p:extLst>
          </p:nvPr>
        </p:nvGraphicFramePr>
        <p:xfrm>
          <a:off x="487067" y="1700531"/>
          <a:ext cx="11183157" cy="488625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408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69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0486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rgbClr val="0070C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bg1"/>
                          </a:solidFill>
                        </a:rPr>
                        <a:t>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47317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3200" dirty="0"/>
                        <a:t>Robots can’t do many things today.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46496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2. </a:t>
                      </a:r>
                      <a:r>
                        <a:rPr lang="en-US" sz="3200" dirty="0"/>
                        <a:t>Worker robots can build the very high buildings.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4731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3. </a:t>
                      </a:r>
                      <a:r>
                        <a:rPr lang="en-US" sz="3200" dirty="0"/>
                        <a:t>Teacher robots can teach on the internet.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7317">
                <a:tc>
                  <a:txBody>
                    <a:bodyPr/>
                    <a:lstStyle/>
                    <a:p>
                      <a:r>
                        <a:rPr lang="en-US" sz="3200" b="1" kern="1200" dirty="0">
                          <a:solidFill>
                            <a:srgbClr val="0070C0"/>
                          </a:solidFill>
                        </a:rPr>
                        <a:t>4. </a:t>
                      </a:r>
                      <a:r>
                        <a:rPr lang="en-US" sz="3200" dirty="0"/>
                        <a:t>Robots can talk to humans.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6122111"/>
                  </a:ext>
                </a:extLst>
              </a:tr>
              <a:tr h="847317">
                <a:tc>
                  <a:txBody>
                    <a:bodyPr/>
                    <a:lstStyle/>
                    <a:p>
                      <a:r>
                        <a:rPr lang="en-US" sz="3200" b="1" dirty="0">
                          <a:solidFill>
                            <a:srgbClr val="0070C0"/>
                          </a:solidFill>
                        </a:rPr>
                        <a:t>5. </a:t>
                      </a:r>
                      <a:r>
                        <a:rPr lang="en-US" sz="3200" dirty="0"/>
                        <a:t>Robots can do everything like humans.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8752197"/>
                  </a:ext>
                </a:extLst>
              </a:tr>
            </a:tbl>
          </a:graphicData>
        </a:graphic>
      </p:graphicFrame>
      <p:sp>
        <p:nvSpPr>
          <p:cNvPr id="10" name="TextBox 8"/>
          <p:cNvSpPr txBox="1"/>
          <p:nvPr/>
        </p:nvSpPr>
        <p:spPr>
          <a:xfrm>
            <a:off x="10689673" y="2305506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1" name="TextBox 9"/>
          <p:cNvSpPr txBox="1"/>
          <p:nvPr/>
        </p:nvSpPr>
        <p:spPr>
          <a:xfrm>
            <a:off x="9824794" y="3173552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9793798" y="4026100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00B050"/>
              </a:solidFill>
            </a:endParaRPr>
          </a:p>
        </p:txBody>
      </p:sp>
      <p:pic>
        <p:nvPicPr>
          <p:cNvPr id="14" name="B2_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7493" y="932124"/>
            <a:ext cx="779145" cy="7791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620" y="0"/>
            <a:ext cx="12192000" cy="832485"/>
            <a:chOff x="7620" y="-7620"/>
            <a:chExt cx="12192000" cy="1083309"/>
          </a:xfrm>
        </p:grpSpPr>
        <p:sp>
          <p:nvSpPr>
            <p:cNvPr id="4" name="Round Single Corner Rectangle 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ound Single Corner Rectangle 5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5730DB03-6F02-9CA0-57C8-AD3D9DD0C291}"/>
              </a:ext>
            </a:extLst>
          </p:cNvPr>
          <p:cNvSpPr txBox="1"/>
          <p:nvPr/>
        </p:nvSpPr>
        <p:spPr>
          <a:xfrm>
            <a:off x="9809296" y="4894146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00B050"/>
              </a:solidFill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96CE9C2-1C37-E13B-A9C6-1ABDD6D2B3DD}"/>
              </a:ext>
            </a:extLst>
          </p:cNvPr>
          <p:cNvSpPr txBox="1"/>
          <p:nvPr/>
        </p:nvSpPr>
        <p:spPr>
          <a:xfrm>
            <a:off x="10768113" y="5659963"/>
            <a:ext cx="83388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66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6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0" grpId="0"/>
      <p:bldP spid="11" grpId="0"/>
      <p:bldP spid="13" grpId="0"/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99010" y="933036"/>
            <a:ext cx="9878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Imagine a robot you would like to have. Make notes about it.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776134"/>
            <a:ext cx="711943" cy="753415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4099985"/>
              </p:ext>
            </p:extLst>
          </p:nvPr>
        </p:nvGraphicFramePr>
        <p:xfrm>
          <a:off x="3750590" y="1642110"/>
          <a:ext cx="7826644" cy="51206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240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26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89685">
                <a:tc>
                  <a:txBody>
                    <a:bodyPr/>
                    <a:lstStyle/>
                    <a:p>
                      <a:pPr algn="l"/>
                      <a:r>
                        <a:rPr lang="en-US" sz="3000" b="0"/>
                        <a:t>1. Name of</a:t>
                      </a:r>
                      <a:r>
                        <a:rPr lang="en-US" sz="3000" b="0" baseline="0"/>
                        <a:t> your robot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________________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6985">
                <a:tc>
                  <a:txBody>
                    <a:bodyPr/>
                    <a:lstStyle/>
                    <a:p>
                      <a:pPr algn="l"/>
                      <a:r>
                        <a:rPr lang="en-US" sz="3000" b="0"/>
                        <a:t>2. Type of</a:t>
                      </a:r>
                      <a:r>
                        <a:rPr lang="en-US" sz="3000" b="0" baseline="0"/>
                        <a:t> robot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dirty="0"/>
                        <a:t>________________</a:t>
                      </a:r>
                      <a:endParaRPr lang="en-US" sz="30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76985">
                <a:tc>
                  <a:txBody>
                    <a:bodyPr/>
                    <a:lstStyle/>
                    <a:p>
                      <a:pPr algn="l"/>
                      <a:r>
                        <a:rPr lang="en-US" sz="3000" b="0"/>
                        <a:t>3. Where</a:t>
                      </a:r>
                      <a:r>
                        <a:rPr lang="en-US" sz="3000" b="0" baseline="0"/>
                        <a:t> it can work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000" dirty="0"/>
                        <a:t>________________</a:t>
                      </a:r>
                      <a:endParaRPr lang="en-US" sz="30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6985">
                <a:tc>
                  <a:txBody>
                    <a:bodyPr/>
                    <a:lstStyle/>
                    <a:p>
                      <a:pPr algn="l"/>
                      <a:r>
                        <a:rPr lang="en-US" sz="3000" b="0"/>
                        <a:t>4. What</a:t>
                      </a:r>
                      <a:r>
                        <a:rPr lang="en-US" sz="3000" b="0" baseline="0"/>
                        <a:t> it can do for you</a:t>
                      </a:r>
                      <a:endParaRPr lang="en-US" sz="3000" b="0"/>
                    </a:p>
                  </a:txBody>
                  <a:tcPr anchor="ctr">
                    <a:solidFill>
                      <a:srgbClr val="C4E9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dirty="0"/>
                        <a:t>________________</a:t>
                      </a:r>
                      <a:endParaRPr lang="en-US" sz="3000" b="1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Text Box 9"/>
          <p:cNvSpPr txBox="1"/>
          <p:nvPr/>
        </p:nvSpPr>
        <p:spPr>
          <a:xfrm>
            <a:off x="385467" y="2129004"/>
            <a:ext cx="3053715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- Make notes on a robot you want to design 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7067" y="3650464"/>
            <a:ext cx="246888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chemeClr val="tx1"/>
                </a:solidFill>
              </a:rPr>
              <a:t>- Don’t have to write full sentences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620" y="0"/>
            <a:ext cx="12192000" cy="663575"/>
            <a:chOff x="7620" y="-7620"/>
            <a:chExt cx="12192000" cy="1083309"/>
          </a:xfrm>
        </p:grpSpPr>
        <p:sp>
          <p:nvSpPr>
            <p:cNvPr id="7" name="Round Single Corner Rectangle 6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ound Single Corner Rectangle 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206148" y="821025"/>
            <a:ext cx="10386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Now write a paragraph of 50-60 words about the robot you would like to have. Use the information in </a:t>
            </a:r>
            <a:r>
              <a:rPr lang="en-US" sz="2400" b="1" dirty="0">
                <a:solidFill>
                  <a:srgbClr val="F16649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3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to help you.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67" y="821025"/>
            <a:ext cx="719081" cy="7398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5" y="1488526"/>
            <a:ext cx="9003723" cy="5507182"/>
          </a:xfrm>
          <a:prstGeom prst="rect">
            <a:avLst/>
          </a:prstGeom>
        </p:spPr>
      </p:pic>
      <p:sp>
        <p:nvSpPr>
          <p:cNvPr id="3" name="Rectangle 1"/>
          <p:cNvSpPr/>
          <p:nvPr/>
        </p:nvSpPr>
        <p:spPr>
          <a:xfrm>
            <a:off x="2483485" y="2234565"/>
            <a:ext cx="9716770" cy="4015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/>
              <a:t>My robot’s name is  </a:t>
            </a:r>
            <a:r>
              <a:rPr lang="en-US" sz="3000">
                <a:solidFill>
                  <a:schemeClr val="bg2">
                    <a:lumMod val="50000"/>
                  </a:schemeClr>
                </a:solidFill>
              </a:rPr>
              <a:t>____________________</a:t>
            </a:r>
            <a:r>
              <a:rPr lang="en-US" sz="3000"/>
              <a:t>. </a:t>
            </a:r>
          </a:p>
          <a:p>
            <a:pPr>
              <a:lnSpc>
                <a:spcPct val="150000"/>
              </a:lnSpc>
            </a:pPr>
            <a:r>
              <a:rPr lang="en-US" sz="3000"/>
              <a:t>It is a </a:t>
            </a:r>
            <a:r>
              <a:rPr lang="en-US" sz="3000">
                <a:solidFill>
                  <a:schemeClr val="bg2">
                    <a:lumMod val="50000"/>
                  </a:schemeClr>
                </a:solidFill>
              </a:rPr>
              <a:t>________________________________</a:t>
            </a:r>
            <a:r>
              <a:rPr lang="en-US" sz="3000"/>
              <a:t>. </a:t>
            </a:r>
            <a:r>
              <a:rPr lang="en-US" sz="3000">
                <a:solidFill>
                  <a:schemeClr val="bg2">
                    <a:lumMod val="50000"/>
                  </a:schemeClr>
                </a:solidFill>
              </a:rPr>
              <a:t>_____________________________________ _____________________________________ _____________________________________ _____________________________________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620" y="0"/>
            <a:ext cx="12192000" cy="663575"/>
            <a:chOff x="7620" y="-7620"/>
            <a:chExt cx="12192000" cy="1083309"/>
          </a:xfrm>
        </p:grpSpPr>
        <p:sp>
          <p:nvSpPr>
            <p:cNvPr id="8" name="Round Single Corner Rectangle 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ound Single Corner Rectangle 8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095661"/>
            <a:ext cx="11445622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Listen for specific information about what a robot can do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Write a paragraph about the robot they want to have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195" y="1188085"/>
            <a:ext cx="2689860" cy="180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7620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26330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5946" y="2009140"/>
            <a:ext cx="8397574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/>
              <a:t>- Rewrite the paragraph in the notebooks.</a:t>
            </a:r>
          </a:p>
          <a:p>
            <a:pPr algn="just">
              <a:lnSpc>
                <a:spcPct val="150000"/>
              </a:lnSpc>
            </a:pPr>
            <a:r>
              <a:rPr lang="en-US" sz="3600" dirty="0"/>
              <a:t>- Do exercises in the workbook.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585" y="3656330"/>
            <a:ext cx="2851150" cy="2851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email"/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charset="0"/>
              </a:rPr>
              <a:t>Website: </a:t>
            </a:r>
            <a:r>
              <a:rPr lang="en-GB" sz="2000" b="1" i="1" dirty="0" err="1">
                <a:latin typeface="Calibri" panose="020F050202020403020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charset="0"/>
              </a:rPr>
              <a:t>Fanpage</a:t>
            </a:r>
            <a:r>
              <a:rPr lang="en-GB" sz="2000" b="1" dirty="0">
                <a:latin typeface="Calibri" panose="020F0502020204030204" charset="0"/>
              </a:rPr>
              <a:t>: </a:t>
            </a:r>
            <a:r>
              <a:rPr lang="en-GB" sz="2000" b="1" i="1" dirty="0" err="1">
                <a:latin typeface="Calibri" panose="020F0502020204030204" charset="0"/>
              </a:rPr>
              <a:t>facebook.com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r>
              <a:rPr lang="en-GB" sz="2000" b="1" i="1" dirty="0" err="1">
                <a:latin typeface="Calibri" panose="020F0502020204030204" charset="0"/>
              </a:rPr>
              <a:t>www.tienganhglobalsuccess.vn</a:t>
            </a:r>
            <a:r>
              <a:rPr lang="en-GB" sz="2000" b="1" i="1" dirty="0">
                <a:latin typeface="Calibri" panose="020F0502020204030204" charset="0"/>
              </a:rPr>
              <a:t>/</a:t>
            </a:r>
            <a:endParaRPr lang="en-GB" sz="2000"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s 17"/>
          <p:cNvSpPr/>
          <p:nvPr/>
        </p:nvSpPr>
        <p:spPr>
          <a:xfrm>
            <a:off x="-152400" y="-588010"/>
            <a:ext cx="12738100" cy="7886700"/>
          </a:xfrm>
          <a:prstGeom prst="rect">
            <a:avLst/>
          </a:prstGeom>
          <a:solidFill>
            <a:srgbClr val="FFFF00">
              <a:alpha val="42000"/>
            </a:srgb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745105" y="1628775"/>
            <a:ext cx="7465695" cy="1604010"/>
            <a:chOff x="7620" y="-7620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980940" y="1916430"/>
            <a:ext cx="842010" cy="838200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TextBox 39"/>
          <p:cNvSpPr txBox="1"/>
          <p:nvPr/>
        </p:nvSpPr>
        <p:spPr>
          <a:xfrm>
            <a:off x="3162935" y="1924685"/>
            <a:ext cx="18180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2991" y="1903744"/>
            <a:ext cx="652110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Myriad Pro" pitchFamily="34" charset="0"/>
              </a:rPr>
              <a:t>ROBOTS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15815" y="1891030"/>
            <a:ext cx="15214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12</a:t>
            </a:r>
          </a:p>
        </p:txBody>
      </p:sp>
      <p:pic>
        <p:nvPicPr>
          <p:cNvPr id="6" name="Picture 5" descr="Robot_Instagram5-original"/>
          <p:cNvPicPr>
            <a:picLocks noChangeAspect="1"/>
          </p:cNvPicPr>
          <p:nvPr/>
        </p:nvPicPr>
        <p:blipFill>
          <a:blip r:embed="rId2"/>
          <a:srcRect l="3507" t="-565" r="-3507" b="565"/>
          <a:stretch>
            <a:fillRect/>
          </a:stretch>
        </p:blipFill>
        <p:spPr>
          <a:xfrm>
            <a:off x="479425" y="3378200"/>
            <a:ext cx="2643505" cy="3304540"/>
          </a:xfrm>
          <a:prstGeom prst="ellipse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3119120" y="3388360"/>
            <a:ext cx="1075690" cy="1093470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3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sp>
        <p:nvSpPr>
          <p:cNvPr id="34" name="Rounded Rectangle 33"/>
          <p:cNvSpPr/>
          <p:nvPr/>
        </p:nvSpPr>
        <p:spPr>
          <a:xfrm>
            <a:off x="4105910" y="3378200"/>
            <a:ext cx="5259070" cy="112839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4071937" y="3587524"/>
            <a:ext cx="53952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19" name="Picture 18" descr="zyro-image (3)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7275" y="1486535"/>
            <a:ext cx="9364980" cy="5267960"/>
          </a:xfrm>
          <a:prstGeom prst="rect">
            <a:avLst/>
          </a:prstGeom>
        </p:spPr>
      </p:pic>
      <p:pic>
        <p:nvPicPr>
          <p:cNvPr id="21" name="Picture 20" descr="Robot_Instagram5-original"/>
          <p:cNvPicPr>
            <a:picLocks noChangeAspect="1"/>
          </p:cNvPicPr>
          <p:nvPr/>
        </p:nvPicPr>
        <p:blipFill>
          <a:blip r:embed="rId2"/>
          <a:srcRect l="3507" t="-565" r="-3507" b="565"/>
          <a:stretch>
            <a:fillRect/>
          </a:stretch>
        </p:blipFill>
        <p:spPr>
          <a:xfrm>
            <a:off x="7246620" y="4506595"/>
            <a:ext cx="1567815" cy="1959610"/>
          </a:xfrm>
          <a:prstGeom prst="ellipse">
            <a:avLst/>
          </a:prstGeom>
        </p:spPr>
      </p:pic>
      <p:pic>
        <p:nvPicPr>
          <p:cNvPr id="22" name="Picture 21" descr="Robot_Instagram5-original"/>
          <p:cNvPicPr>
            <a:picLocks noChangeAspect="1"/>
          </p:cNvPicPr>
          <p:nvPr/>
        </p:nvPicPr>
        <p:blipFill>
          <a:blip r:embed="rId2"/>
          <a:srcRect l="3507" t="-565" r="-3507" b="565"/>
          <a:stretch>
            <a:fillRect/>
          </a:stretch>
        </p:blipFill>
        <p:spPr>
          <a:xfrm>
            <a:off x="695960" y="269240"/>
            <a:ext cx="1567815" cy="1959610"/>
          </a:xfrm>
          <a:prstGeom prst="ellipse">
            <a:avLst/>
          </a:prstGeom>
        </p:spPr>
      </p:pic>
      <p:pic>
        <p:nvPicPr>
          <p:cNvPr id="23" name="Picture 22" descr="Robot_Instagram5-original"/>
          <p:cNvPicPr>
            <a:picLocks noChangeAspect="1"/>
          </p:cNvPicPr>
          <p:nvPr/>
        </p:nvPicPr>
        <p:blipFill>
          <a:blip r:embed="rId2"/>
          <a:srcRect l="3507" t="-565" r="-3507" b="565"/>
          <a:stretch>
            <a:fillRect/>
          </a:stretch>
        </p:blipFill>
        <p:spPr>
          <a:xfrm flipH="1">
            <a:off x="8814435" y="459105"/>
            <a:ext cx="937260" cy="1172210"/>
          </a:xfrm>
          <a:prstGeom prst="ellipse">
            <a:avLst/>
          </a:prstGeom>
        </p:spPr>
      </p:pic>
      <p:pic>
        <p:nvPicPr>
          <p:cNvPr id="24" name="Picture 23" descr="Robot_Instagram5-original"/>
          <p:cNvPicPr>
            <a:picLocks noChangeAspect="1"/>
          </p:cNvPicPr>
          <p:nvPr/>
        </p:nvPicPr>
        <p:blipFill>
          <a:blip r:embed="rId2"/>
          <a:srcRect l="3507" t="-565" r="-3507" b="565"/>
          <a:stretch>
            <a:fillRect/>
          </a:stretch>
        </p:blipFill>
        <p:spPr>
          <a:xfrm flipH="1">
            <a:off x="5014595" y="389255"/>
            <a:ext cx="1048385" cy="131191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3958 0.089074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15625 0.0922222 " pathEditMode="relative" rAng="0" ptsTypes="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87963 " pathEditMode="relative" rAng="0" ptsTypes="">
                                      <p:cBhvr>
                                        <p:cTn id="1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87963 " pathEditMode="relative" rAng="0" ptsTypes="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78125 -0.0887963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1124618" y="1134201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471436" y="2619493"/>
            <a:ext cx="2373630" cy="61785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47098" y="4061378"/>
            <a:ext cx="2234565" cy="60134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bg1"/>
                </a:solidFill>
              </a:rPr>
              <a:t>WRITING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80735" y="1134201"/>
            <a:ext cx="5293982" cy="605399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en-GB" sz="2400" dirty="0">
                <a:solidFill>
                  <a:schemeClr val="tx1"/>
                </a:solidFill>
              </a:rPr>
              <a:t>Brainstorming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78829" y="2451410"/>
            <a:ext cx="5295607" cy="929640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1: Listen and tick the phrases.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Task 2: True or False. </a:t>
            </a:r>
          </a:p>
        </p:txBody>
      </p:sp>
      <p:cxnSp>
        <p:nvCxnSpPr>
          <p:cNvPr id="24" name="Curved Connector 23"/>
          <p:cNvCxnSpPr>
            <a:cxnSpLocks/>
            <a:stCxn id="16" idx="3"/>
            <a:endCxn id="17" idx="0"/>
          </p:cNvCxnSpPr>
          <p:nvPr/>
        </p:nvCxnSpPr>
        <p:spPr>
          <a:xfrm>
            <a:off x="2960532" y="1440304"/>
            <a:ext cx="697719" cy="1179189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964382" y="2928420"/>
            <a:ext cx="507055" cy="113295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27" idx="0"/>
          </p:cNvCxnSpPr>
          <p:nvPr/>
        </p:nvCxnSpPr>
        <p:spPr>
          <a:xfrm>
            <a:off x="3081663" y="4362051"/>
            <a:ext cx="855120" cy="1151240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018826" y="5513291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880416" y="5325839"/>
            <a:ext cx="5294523" cy="828461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tx1"/>
                </a:solidFill>
              </a:rPr>
              <a:t>Homework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890" y="251460"/>
            <a:ext cx="4371975" cy="625475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979545" y="302895"/>
            <a:ext cx="49891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5: SKILLS 1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  <p:pic>
        <p:nvPicPr>
          <p:cNvPr id="5" name="Content Placeholder 4" descr="magnifying-glass-1374389_1280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 flipH="1" flipV="1">
            <a:off x="-4025265" y="7454265"/>
            <a:ext cx="284480" cy="149860"/>
          </a:xfrm>
          <a:prstGeom prst="rect">
            <a:avLst/>
          </a:prstGeom>
        </p:spPr>
      </p:pic>
      <p:sp>
        <p:nvSpPr>
          <p:cNvPr id="3" name="Rectangle 21"/>
          <p:cNvSpPr/>
          <p:nvPr/>
        </p:nvSpPr>
        <p:spPr>
          <a:xfrm>
            <a:off x="5879464" y="3812813"/>
            <a:ext cx="5295065" cy="1136015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3: Imagine and make notes. </a:t>
            </a:r>
          </a:p>
          <a:p>
            <a:pPr marL="285750" marR="0" indent="-28575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sym typeface="+mn-ea"/>
              </a:rPr>
              <a:t>Task 4: Write a paragraph.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37795" y="854710"/>
            <a:ext cx="12254865" cy="685736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247900" y="1490345"/>
            <a:ext cx="842708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BRAINSTORMING</a:t>
            </a:r>
          </a:p>
        </p:txBody>
      </p:sp>
      <p:pic>
        <p:nvPicPr>
          <p:cNvPr id="3" name="Content Placeholder 2" descr="200w 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0200" y="2477135"/>
            <a:ext cx="3910965" cy="39109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8" name="Content Placeholder 2" descr="200w (1)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9565" y="2208530"/>
            <a:ext cx="3279775" cy="3279775"/>
          </a:xfrm>
          <a:prstGeom prst="rect">
            <a:avLst/>
          </a:prstGeom>
        </p:spPr>
      </p:pic>
      <p:sp>
        <p:nvSpPr>
          <p:cNvPr id="11" name="Rectangle 1"/>
          <p:cNvSpPr/>
          <p:nvPr/>
        </p:nvSpPr>
        <p:spPr>
          <a:xfrm>
            <a:off x="3879215" y="1821815"/>
            <a:ext cx="8002905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 dirty="0"/>
              <a:t> Brainstorm all abilities that the robot can have.</a:t>
            </a:r>
          </a:p>
        </p:txBody>
      </p:sp>
      <p:sp>
        <p:nvSpPr>
          <p:cNvPr id="14" name="Rectangle 1"/>
          <p:cNvSpPr/>
          <p:nvPr/>
        </p:nvSpPr>
        <p:spPr>
          <a:xfrm>
            <a:off x="3917315" y="907415"/>
            <a:ext cx="6813550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/>
              <a:t>Work in groups</a:t>
            </a:r>
          </a:p>
        </p:txBody>
      </p:sp>
      <p:sp>
        <p:nvSpPr>
          <p:cNvPr id="26" name="Rectangle 1"/>
          <p:cNvSpPr/>
          <p:nvPr/>
        </p:nvSpPr>
        <p:spPr>
          <a:xfrm>
            <a:off x="3890645" y="3814445"/>
            <a:ext cx="7990840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200000"/>
              </a:lnSpc>
              <a:buFontTx/>
              <a:buChar char="-"/>
            </a:pPr>
            <a:r>
              <a:rPr lang="en-US" sz="3600" dirty="0"/>
              <a:t>The group having the most suitable answers is the winner.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  <p:bldP spid="14" grpId="1"/>
      <p:bldP spid="26" grpId="0"/>
      <p:bldP spid="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1" name="image13.jpg" descr="../Documents/My%20EndNote%20Library.Data/_110849280_robots.boxes.g.jp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5716270" y="9404985"/>
            <a:ext cx="2320290" cy="1562735"/>
          </a:xfrm>
          <a:prstGeom prst="rect">
            <a:avLst/>
          </a:prstGeom>
        </p:spPr>
      </p:pic>
      <p:pic>
        <p:nvPicPr>
          <p:cNvPr id="122" name="image29.jpg" descr="../Documents/My%20EndNote%20Library.Data/tải%20xuống%20(1).jpeg"/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9142095" y="9404985"/>
            <a:ext cx="2211705" cy="1474470"/>
          </a:xfrm>
          <a:prstGeom prst="rect">
            <a:avLst/>
          </a:prstGeom>
        </p:spPr>
      </p:pic>
      <p:pic>
        <p:nvPicPr>
          <p:cNvPr id="104" name="image14.jpg" descr="../Documents/My%20EndNote%20Library.Data/tải%20xuống.jpe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10466705" y="9544685"/>
            <a:ext cx="1672590" cy="1040130"/>
          </a:xfrm>
          <a:prstGeom prst="rect">
            <a:avLst/>
          </a:prstGeom>
        </p:spPr>
      </p:pic>
      <p:pic>
        <p:nvPicPr>
          <p:cNvPr id="3" name="Content Placeholder 2" descr="_methode_sundaytimes_prod_web_bin_20549920-bb0f-11e7-8b2e-f28d30e9c9fd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276975" y="2393315"/>
            <a:ext cx="5181600" cy="2914015"/>
          </a:xfrm>
          <a:prstGeom prst="rect">
            <a:avLst/>
          </a:prstGeom>
        </p:spPr>
      </p:pic>
      <p:pic>
        <p:nvPicPr>
          <p:cNvPr id="5" name="Content Placeholder 4" descr="servicer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487045" y="1691005"/>
            <a:ext cx="5181600" cy="4184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121" name="image13.jpg" descr="../Documents/My%20EndNote%20Library.Data/_110849280_robots.boxes.g.jpg"/>
          <p:cNvPicPr preferRelativeResize="0"/>
          <p:nvPr/>
        </p:nvPicPr>
        <p:blipFill>
          <a:blip r:embed="rId3"/>
          <a:srcRect/>
          <a:stretch>
            <a:fillRect/>
          </a:stretch>
        </p:blipFill>
        <p:spPr>
          <a:xfrm>
            <a:off x="5716270" y="9404985"/>
            <a:ext cx="2320290" cy="1562735"/>
          </a:xfrm>
          <a:prstGeom prst="rect">
            <a:avLst/>
          </a:prstGeom>
        </p:spPr>
      </p:pic>
      <p:pic>
        <p:nvPicPr>
          <p:cNvPr id="122" name="image29.jpg" descr="../Documents/My%20EndNote%20Library.Data/tải%20xuống%20(1).jpeg"/>
          <p:cNvPicPr preferRelativeResize="0"/>
          <p:nvPr/>
        </p:nvPicPr>
        <p:blipFill>
          <a:blip r:embed="rId4"/>
          <a:srcRect/>
          <a:stretch>
            <a:fillRect/>
          </a:stretch>
        </p:blipFill>
        <p:spPr>
          <a:xfrm>
            <a:off x="9142095" y="9404985"/>
            <a:ext cx="2211705" cy="1474470"/>
          </a:xfrm>
          <a:prstGeom prst="rect">
            <a:avLst/>
          </a:prstGeom>
        </p:spPr>
      </p:pic>
      <p:pic>
        <p:nvPicPr>
          <p:cNvPr id="104" name="image14.jpg" descr="../Documents/My%20EndNote%20Library.Data/tải%20xuống.jpeg"/>
          <p:cNvPicPr preferRelativeResize="0"/>
          <p:nvPr/>
        </p:nvPicPr>
        <p:blipFill>
          <a:blip r:embed="rId5"/>
          <a:srcRect/>
          <a:stretch>
            <a:fillRect/>
          </a:stretch>
        </p:blipFill>
        <p:spPr>
          <a:xfrm>
            <a:off x="10466705" y="9544685"/>
            <a:ext cx="1672590" cy="1040130"/>
          </a:xfrm>
          <a:prstGeom prst="rect">
            <a:avLst/>
          </a:prstGeom>
        </p:spPr>
      </p:pic>
      <p:pic>
        <p:nvPicPr>
          <p:cNvPr id="6" name="Content Placeholder 5" descr="360_F_557194315_OGvi1AdKHGr9P1PpPx7wThwy0mOW022C"/>
          <p:cNvPicPr>
            <a:picLocks noGrp="1" noChangeAspect="1"/>
          </p:cNvPicPr>
          <p:nvPr>
            <p:ph sz="half" idx="1"/>
          </p:nvPr>
        </p:nvPicPr>
        <p:blipFill>
          <a:blip r:embed="rId6"/>
          <a:stretch>
            <a:fillRect/>
          </a:stretch>
        </p:blipFill>
        <p:spPr>
          <a:xfrm>
            <a:off x="6029325" y="1677670"/>
            <a:ext cx="5785485" cy="3856990"/>
          </a:xfrm>
          <a:prstGeom prst="rect">
            <a:avLst/>
          </a:prstGeom>
        </p:spPr>
      </p:pic>
      <p:pic>
        <p:nvPicPr>
          <p:cNvPr id="8" name="Content Placeholder 7" descr="istockphoto-1165279856-612x612"/>
          <p:cNvPicPr>
            <a:picLocks noGrp="1" noChangeAspect="1"/>
          </p:cNvPicPr>
          <p:nvPr>
            <p:ph sz="half" idx="2"/>
          </p:nvPr>
        </p:nvPicPr>
        <p:blipFill>
          <a:blip r:embed="rId7"/>
          <a:stretch>
            <a:fillRect/>
          </a:stretch>
        </p:blipFill>
        <p:spPr>
          <a:xfrm>
            <a:off x="774065" y="1958975"/>
            <a:ext cx="4942205" cy="32943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7620" y="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pic>
        <p:nvPicPr>
          <p:cNvPr id="4" name="Content Placeholder 3" descr="hero-image.fill.size_1248x702.v1614269741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61185" y="1513205"/>
            <a:ext cx="7735570" cy="4351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01838" y="935239"/>
            <a:ext cx="98786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Listen to the conversation between Khang and Dr Adams and tick (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) the phrases you hear.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72" y="992988"/>
            <a:ext cx="625066" cy="679754"/>
          </a:xfrm>
          <a:prstGeom prst="rect">
            <a:avLst/>
          </a:prstGeom>
        </p:spPr>
      </p:pic>
      <p:sp>
        <p:nvSpPr>
          <p:cNvPr id="6" name="TextBox 13"/>
          <p:cNvSpPr txBox="1"/>
          <p:nvPr/>
        </p:nvSpPr>
        <p:spPr>
          <a:xfrm>
            <a:off x="4293031" y="1932305"/>
            <a:ext cx="574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 look after sick people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8" name="Rectangle 17"/>
          <p:cNvSpPr/>
          <p:nvPr/>
        </p:nvSpPr>
        <p:spPr>
          <a:xfrm>
            <a:off x="10230416" y="208026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TextBox 19"/>
          <p:cNvSpPr txBox="1"/>
          <p:nvPr/>
        </p:nvSpPr>
        <p:spPr>
          <a:xfrm>
            <a:off x="4293031" y="2794635"/>
            <a:ext cx="574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understand what we say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230416" y="294259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TextBox 22"/>
          <p:cNvSpPr txBox="1"/>
          <p:nvPr/>
        </p:nvSpPr>
        <p:spPr>
          <a:xfrm>
            <a:off x="4293031" y="3656965"/>
            <a:ext cx="574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build the very high buildings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9" name="Rectangle 23"/>
          <p:cNvSpPr/>
          <p:nvPr/>
        </p:nvSpPr>
        <p:spPr>
          <a:xfrm>
            <a:off x="10230416" y="380492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7" name="TextBox 25"/>
          <p:cNvSpPr txBox="1"/>
          <p:nvPr/>
        </p:nvSpPr>
        <p:spPr>
          <a:xfrm>
            <a:off x="4293031" y="4519295"/>
            <a:ext cx="574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teach many subjects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28" name="Rectangle 26"/>
          <p:cNvSpPr/>
          <p:nvPr/>
        </p:nvSpPr>
        <p:spPr>
          <a:xfrm>
            <a:off x="10230416" y="466725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0" name="TextBox 28"/>
          <p:cNvSpPr txBox="1"/>
          <p:nvPr/>
        </p:nvSpPr>
        <p:spPr>
          <a:xfrm>
            <a:off x="4293031" y="5381625"/>
            <a:ext cx="57475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- move heavy things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31" name="Rectangle 29"/>
          <p:cNvSpPr/>
          <p:nvPr/>
        </p:nvSpPr>
        <p:spPr>
          <a:xfrm>
            <a:off x="10243116" y="5529580"/>
            <a:ext cx="365760" cy="34353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2447282"/>
            <a:ext cx="3867785" cy="2578523"/>
          </a:xfrm>
          <a:prstGeom prst="roundRect">
            <a:avLst/>
          </a:prstGeom>
        </p:spPr>
      </p:pic>
      <p:sp>
        <p:nvSpPr>
          <p:cNvPr id="33" name="TextBox 7"/>
          <p:cNvSpPr txBox="1"/>
          <p:nvPr/>
        </p:nvSpPr>
        <p:spPr>
          <a:xfrm>
            <a:off x="10216125" y="192196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34" name="TextBox 31"/>
          <p:cNvSpPr txBox="1"/>
          <p:nvPr/>
        </p:nvSpPr>
        <p:spPr>
          <a:xfrm>
            <a:off x="10216125" y="2761967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35" name="TextBox 32"/>
          <p:cNvSpPr txBox="1"/>
          <p:nvPr/>
        </p:nvSpPr>
        <p:spPr>
          <a:xfrm>
            <a:off x="10216125" y="3656965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</a:p>
        </p:txBody>
      </p:sp>
      <p:sp>
        <p:nvSpPr>
          <p:cNvPr id="36" name="TextBox 33"/>
          <p:cNvSpPr txBox="1"/>
          <p:nvPr/>
        </p:nvSpPr>
        <p:spPr>
          <a:xfrm>
            <a:off x="10216125" y="4530713"/>
            <a:ext cx="420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38" name="B2_4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3810" y="1332865"/>
            <a:ext cx="678180" cy="67818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620" y="0"/>
            <a:ext cx="12192000" cy="832485"/>
            <a:chOff x="7620" y="-7620"/>
            <a:chExt cx="12192000" cy="1083309"/>
          </a:xfrm>
        </p:grpSpPr>
        <p:sp>
          <p:nvSpPr>
            <p:cNvPr id="3" name="Round Single Corner Rectangle 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ound Single Corner Rectangle 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9413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5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33" grpId="0"/>
      <p:bldP spid="34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</TotalTime>
  <Words>373</Words>
  <Application>Microsoft Office PowerPoint</Application>
  <PresentationFormat>Widescreen</PresentationFormat>
  <Paragraphs>92</Paragraphs>
  <Slides>15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Adobe Gothic Std B</vt:lpstr>
      <vt:lpstr>Arial</vt:lpstr>
      <vt:lpstr>Calibri</vt:lpstr>
      <vt:lpstr>Calibri Light</vt:lpstr>
      <vt:lpstr>Myriad Pro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QuynhAnh-NgoaiNgu</cp:lastModifiedBy>
  <cp:revision>264</cp:revision>
  <dcterms:created xsi:type="dcterms:W3CDTF">2020-12-09T02:04:00Z</dcterms:created>
  <dcterms:modified xsi:type="dcterms:W3CDTF">2024-07-02T09:45:29Z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18CAC074E18F4686AD46E52EDEDB89A2</vt:lpwstr>
  </property>
  <property fmtid="{D5CDD505-2E9C-101B-9397-08002B2CF9AE}" pid="3" name="KSOProductBuildVer">
    <vt:lpwstr>1033-11.2.0.11537</vt:lpwstr>
  </property>
</Properties>
</file>