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6" r:id="rId2"/>
    <p:sldId id="317" r:id="rId3"/>
    <p:sldId id="318" r:id="rId4"/>
    <p:sldId id="329" r:id="rId5"/>
    <p:sldId id="258" r:id="rId6"/>
    <p:sldId id="311" r:id="rId7"/>
    <p:sldId id="316" r:id="rId8"/>
    <p:sldId id="314" r:id="rId9"/>
    <p:sldId id="260" r:id="rId10"/>
    <p:sldId id="261" r:id="rId11"/>
    <p:sldId id="322" r:id="rId12"/>
    <p:sldId id="312" r:id="rId13"/>
    <p:sldId id="325" r:id="rId14"/>
    <p:sldId id="326" r:id="rId15"/>
    <p:sldId id="327" r:id="rId16"/>
    <p:sldId id="328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16247"/>
    <a:srgbClr val="F7A19F"/>
    <a:srgbClr val="F6908E"/>
    <a:srgbClr val="FAC3C2"/>
    <a:srgbClr val="FCDDDC"/>
    <a:srgbClr val="C8DB53"/>
    <a:srgbClr val="D3E273"/>
    <a:srgbClr val="35BEA7"/>
    <a:srgbClr val="A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58" d="100"/>
          <a:sy n="58" d="100"/>
        </p:scale>
        <p:origin x="102" y="1212"/>
      </p:cViewPr>
      <p:guideLst>
        <p:guide orient="horz" pos="2184"/>
        <p:guide pos="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FF33-D916-4947-88E5-3BC2293F9796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4C31F-5FB6-496F-972D-814F520D8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6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3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1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5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4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5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0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0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3" y="104665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2042" y="1103240"/>
            <a:ext cx="915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800" dirty="0"/>
              <a:t>Write the correct form of each verb in brackets.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4A7554-94D3-87D6-33D8-B220AD142C36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F1C65-AB36-9718-ED85-77C44F76F472}"/>
              </a:ext>
            </a:extLst>
          </p:cNvPr>
          <p:cNvSpPr txBox="1"/>
          <p:nvPr/>
        </p:nvSpPr>
        <p:spPr>
          <a:xfrm>
            <a:off x="504633" y="2028473"/>
            <a:ext cx="1150956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0" dirty="0">
                <a:effectLst/>
              </a:rPr>
              <a:t>1. If they (build) _______ an airport here, it (be) _______ very noisy.</a:t>
            </a:r>
          </a:p>
          <a:p>
            <a:r>
              <a:rPr lang="en-US" sz="3400" i="0" dirty="0">
                <a:effectLst/>
              </a:rPr>
              <a:t>2. People (save) ________ the environment if they (reuse) _______ old items.</a:t>
            </a:r>
          </a:p>
          <a:p>
            <a:r>
              <a:rPr lang="en-US" sz="3400" i="0" dirty="0">
                <a:effectLst/>
              </a:rPr>
              <a:t>3. If we (grow) _______ trees, our school (be) _______ greener.</a:t>
            </a:r>
          </a:p>
          <a:p>
            <a:r>
              <a:rPr lang="en-US" sz="3400" i="0" dirty="0">
                <a:effectLst/>
              </a:rPr>
              <a:t>4. If we (not have) ___________ enough food, we (be) _______ hungry.</a:t>
            </a:r>
          </a:p>
          <a:p>
            <a:r>
              <a:rPr lang="en-US" sz="3400" i="0" dirty="0">
                <a:effectLst/>
              </a:rPr>
              <a:t>5. If we (be) _______ hungry, we (be) _______ tired.</a:t>
            </a:r>
            <a:r>
              <a:rPr lang="en-US" sz="3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BC15D-7C97-AA1D-3796-7E9F5F1B9C14}"/>
              </a:ext>
            </a:extLst>
          </p:cNvPr>
          <p:cNvSpPr txBox="1"/>
          <p:nvPr/>
        </p:nvSpPr>
        <p:spPr>
          <a:xfrm>
            <a:off x="3618587" y="2019896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build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9AE66-C00C-E9E9-91D6-A69F32703074}"/>
              </a:ext>
            </a:extLst>
          </p:cNvPr>
          <p:cNvSpPr txBox="1"/>
          <p:nvPr/>
        </p:nvSpPr>
        <p:spPr>
          <a:xfrm>
            <a:off x="9107758" y="2019896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will be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1DEC5-4367-4870-0BDB-651B53FF4C92}"/>
              </a:ext>
            </a:extLst>
          </p:cNvPr>
          <p:cNvSpPr txBox="1"/>
          <p:nvPr/>
        </p:nvSpPr>
        <p:spPr>
          <a:xfrm>
            <a:off x="3441249" y="3059663"/>
            <a:ext cx="1897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will save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95923-7CCD-59A1-189E-9BA4FDD7DBB9}"/>
              </a:ext>
            </a:extLst>
          </p:cNvPr>
          <p:cNvSpPr txBox="1"/>
          <p:nvPr/>
        </p:nvSpPr>
        <p:spPr>
          <a:xfrm>
            <a:off x="758672" y="3572994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reuse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1868-60E2-33E7-986D-263F2FB0E66A}"/>
              </a:ext>
            </a:extLst>
          </p:cNvPr>
          <p:cNvSpPr txBox="1"/>
          <p:nvPr/>
        </p:nvSpPr>
        <p:spPr>
          <a:xfrm>
            <a:off x="3324870" y="4108007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grow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496CC-8537-50B5-23A4-475C305E7D6C}"/>
              </a:ext>
            </a:extLst>
          </p:cNvPr>
          <p:cNvSpPr txBox="1"/>
          <p:nvPr/>
        </p:nvSpPr>
        <p:spPr>
          <a:xfrm>
            <a:off x="8711518" y="4108006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will be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16E8AE-64C7-E8D8-02EC-A3F5B9881266}"/>
              </a:ext>
            </a:extLst>
          </p:cNvPr>
          <p:cNvSpPr txBox="1"/>
          <p:nvPr/>
        </p:nvSpPr>
        <p:spPr>
          <a:xfrm>
            <a:off x="3930957" y="4603165"/>
            <a:ext cx="2165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don’t have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BCD186-51E7-3AF6-A6D4-3CFD6C75FB1E}"/>
              </a:ext>
            </a:extLst>
          </p:cNvPr>
          <p:cNvSpPr txBox="1"/>
          <p:nvPr/>
        </p:nvSpPr>
        <p:spPr>
          <a:xfrm>
            <a:off x="10225271" y="4619790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will be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D6BBF1-956A-0BF3-0984-06E89709E7BB}"/>
              </a:ext>
            </a:extLst>
          </p:cNvPr>
          <p:cNvSpPr txBox="1"/>
          <p:nvPr/>
        </p:nvSpPr>
        <p:spPr>
          <a:xfrm>
            <a:off x="2958022" y="5643019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are</a:t>
            </a:r>
            <a:endParaRPr lang="en-US" sz="3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ABC73-F3A0-461F-6867-05CE0BE5B409}"/>
              </a:ext>
            </a:extLst>
          </p:cNvPr>
          <p:cNvSpPr txBox="1"/>
          <p:nvPr/>
        </p:nvSpPr>
        <p:spPr>
          <a:xfrm>
            <a:off x="7265103" y="5660236"/>
            <a:ext cx="1720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will be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6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0" y="936841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089" y="955940"/>
            <a:ext cx="10980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7319" y="1966100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3357" y="1959957"/>
            <a:ext cx="640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We walk or cycle. We are healthy.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8527" y="2834974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23358" y="2814445"/>
            <a:ext cx="879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We use the car all the time. We make the air dirty.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548527" y="3730418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3358" y="3732651"/>
            <a:ext cx="786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reuse paper. You save trees.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48527" y="4647149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3358" y="4649382"/>
            <a:ext cx="757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make noise. Your sister doesn’t sleep.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8527" y="5561270"/>
            <a:ext cx="63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3357" y="5572156"/>
            <a:ext cx="8606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see a used bottle on the road. I put it in the bin.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B3EED03-376F-43FC-BBF3-41C79CF724E6}"/>
              </a:ext>
            </a:extLst>
          </p:cNvPr>
          <p:cNvSpPr txBox="1"/>
          <p:nvPr/>
        </p:nvSpPr>
        <p:spPr>
          <a:xfrm>
            <a:off x="1789025" y="2402121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If we walk or cycle, we will be healthy.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67F28-C694-4B53-A426-35C5617E388C}"/>
              </a:ext>
            </a:extLst>
          </p:cNvPr>
          <p:cNvSpPr txBox="1"/>
          <p:nvPr/>
        </p:nvSpPr>
        <p:spPr>
          <a:xfrm>
            <a:off x="1789023" y="3244427"/>
            <a:ext cx="93871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If we use the car all the time, we will make the air dirty.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469A70-2D10-418E-ACDE-603B59F6C246}"/>
              </a:ext>
            </a:extLst>
          </p:cNvPr>
          <p:cNvSpPr txBox="1"/>
          <p:nvPr/>
        </p:nvSpPr>
        <p:spPr>
          <a:xfrm>
            <a:off x="1745482" y="4168849"/>
            <a:ext cx="6961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If you reuse paper, you will save trees.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6463E1-6259-401F-B010-5F471C7B0979}"/>
              </a:ext>
            </a:extLst>
          </p:cNvPr>
          <p:cNvSpPr txBox="1"/>
          <p:nvPr/>
        </p:nvSpPr>
        <p:spPr>
          <a:xfrm>
            <a:off x="1789023" y="5125178"/>
            <a:ext cx="1052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If you make noise, your sister will not / won’t sleep. 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17F374-F161-4BFE-A8CF-E39B1C806B40}"/>
              </a:ext>
            </a:extLst>
          </p:cNvPr>
          <p:cNvSpPr txBox="1"/>
          <p:nvPr/>
        </p:nvSpPr>
        <p:spPr>
          <a:xfrm>
            <a:off x="1745482" y="6088300"/>
            <a:ext cx="105213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If I see a used bottle on the road, I will put it in the bin.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79B70-2590-F4E9-E754-F2C5B2EAC9C2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7036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9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97" y="714702"/>
            <a:ext cx="2840576" cy="2218792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55" y="3047402"/>
            <a:ext cx="644731" cy="700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2746" y="3069759"/>
            <a:ext cx="512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What can you see in each picture? What did people use to make the things in the pictures? 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99059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97" y="714702"/>
            <a:ext cx="2840576" cy="2218792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407959" y="2842453"/>
            <a:ext cx="5422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Work in pairs or in groups to complete the project.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40425" y="3864998"/>
            <a:ext cx="6291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Choose a used object (a bottle, a sheet of paper, etc.).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Make something new from it and decorate it.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Bring it to class.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Do a “show and tell” about it.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3" y="2857576"/>
            <a:ext cx="588186" cy="620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3ECCEB-37DC-F5D1-EB4D-26B441231D28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611403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22119"/>
            <a:ext cx="12051323" cy="610247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9679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44" y="714701"/>
            <a:ext cx="3196129" cy="2496517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6924675" y="417195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9576843" y="2859811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0096092" y="3907796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7296094" y="1319829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50027" y="1696914"/>
            <a:ext cx="3721566" cy="4807795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2" y="1583744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1843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2" y="3440544"/>
            <a:ext cx="2071331" cy="13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1881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" name="Group 35"/>
          <p:cNvGrpSpPr/>
          <p:nvPr/>
        </p:nvGrpSpPr>
        <p:grpSpPr>
          <a:xfrm>
            <a:off x="0" y="-33992"/>
            <a:ext cx="12192000" cy="839565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11" y="3163804"/>
            <a:ext cx="567735" cy="60080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60950" y="3163804"/>
            <a:ext cx="5086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Listen to other presentations and decide which is the best.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055FA-DBFC-AF80-8EB9-87F5891755EE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84541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1998857"/>
            <a:ext cx="87436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words for things that can be reduced, reused and recycled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Grammar: - Articles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	     - The 1</a:t>
            </a:r>
            <a:r>
              <a:rPr lang="en-US" sz="3200" baseline="30000" dirty="0"/>
              <a:t>st</a:t>
            </a:r>
            <a:r>
              <a:rPr lang="en-US" sz="3200" dirty="0"/>
              <a:t> conditional sentences		 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Project: Creative ideas about reusing old things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298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92697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01" y="2689565"/>
            <a:ext cx="6464514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Prepare for the next unit.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1" y="1665429"/>
            <a:ext cx="3527141" cy="35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8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674427" y="1579401"/>
            <a:ext cx="8008227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00194" y="1620267"/>
            <a:ext cx="748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7: LOOKING BACK AND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54611" y="140222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0455" y="113518"/>
            <a:ext cx="81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83532" y="1422217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C27440-15F8-4137-1279-38D0926B7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81" y="2678107"/>
            <a:ext cx="5597177" cy="37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900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02799" y="213414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GRAMMAR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13320" y="478098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PROJECT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85238" y="1130067"/>
            <a:ext cx="5954311" cy="5851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Vocabulary 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5238" y="2009716"/>
            <a:ext cx="5954311" cy="8059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Add more words/ phrases to the word webs.</a:t>
            </a:r>
            <a:endParaRPr lang="en-US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85238" y="3079418"/>
            <a:ext cx="5954311" cy="137535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Task 2: Write “a/ an” or “the”.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Task 3: Write the correct form of the verb.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Task 4: Combine 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615681" cy="72498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42945"/>
            <a:ext cx="615681" cy="104457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826202" cy="99274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81708"/>
            <a:ext cx="826202" cy="84459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85238" y="5877220"/>
            <a:ext cx="595431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6343955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2223" y="314646"/>
            <a:ext cx="693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AND PROJECT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4985238" y="4776768"/>
            <a:ext cx="5954312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Creative ideas about reusing old things </a:t>
            </a:r>
          </a:p>
        </p:txBody>
      </p:sp>
    </p:spTree>
    <p:extLst>
      <p:ext uri="{BB962C8B-B14F-4D97-AF65-F5344CB8AC3E}">
        <p14:creationId xmlns:p14="http://schemas.microsoft.com/office/powerpoint/2010/main" val="20391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2296" y="-9144"/>
            <a:ext cx="11402567" cy="6793992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549109" y="25829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5623" y="285901"/>
            <a:ext cx="412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EAAAE"/>
                </a:solidFill>
              </a:rPr>
              <a:t>GAME: </a:t>
            </a:r>
            <a:r>
              <a:rPr lang="en-US" sz="3600" b="1" dirty="0">
                <a:solidFill>
                  <a:srgbClr val="FF0000"/>
                </a:solidFill>
              </a:rPr>
              <a:t>KIM’S GAME</a:t>
            </a:r>
          </a:p>
        </p:txBody>
      </p:sp>
      <p:pic>
        <p:nvPicPr>
          <p:cNvPr id="1026" name="Picture 2" descr="http://t1.gstatic.com/licensed-image?q=tbn:ANd9GcQ4wasxy6NDJwbX2cM4_Gu7e3kQrk3ULyRVYItQKdxK7AjgnyOU6a15-8TFEcyJIG3wZMgcBaX_5r5Ya7MxT1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2" y="1149440"/>
            <a:ext cx="7626096" cy="5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í gas có độc không? Trường hợp nào có thể gây nguy hiểm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48" y="1153359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entists convert plastic waste into vanilla flavoring | Live Sc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2" y="1149440"/>
            <a:ext cx="7638386" cy="5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951" y="1138765"/>
            <a:ext cx="7626097" cy="5100944"/>
          </a:xfrm>
          <a:prstGeom prst="rect">
            <a:avLst/>
          </a:prstGeom>
        </p:spPr>
      </p:pic>
      <p:pic>
        <p:nvPicPr>
          <p:cNvPr id="1032" name="Picture 8" descr="Sự khác nhau giữa TRASH/RUBBISH/WASTES/LITTER/LEFTOVER/GARBAGE/ASHES –  difference-engl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0" y="1168003"/>
            <a:ext cx="7653216" cy="50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er là danh từ đếm được hay không đếm đượ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41" y="1364058"/>
            <a:ext cx="7631795" cy="50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ổng hợp Bao Thư Đẹp giá rẻ, bán chạy tháng 9/2023 - BeeCo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79" y="1277899"/>
            <a:ext cx="7638387" cy="51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uminium Tin Can Scrap, Packaging Type: Loo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67" y="1309703"/>
            <a:ext cx="7768901" cy="517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ight Bulb Buying Guide — Fat Shack Vint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96" y="1308180"/>
            <a:ext cx="7696490" cy="50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ách giáo khoa cũ: Cho không được, dùng lại không x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79" y="1244412"/>
            <a:ext cx="7679322" cy="51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hông thể xuyên tạc quyền tự do báo chí tại Việt Nam - Tạp chí Xây dựng Đả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24" y="1171706"/>
            <a:ext cx="7767782" cy="51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estyu Small Plastic Box, 4.3 X 2.3 X 1.5 Vietnam | Ubu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96" y="1164553"/>
            <a:ext cx="7795387" cy="52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" y="102870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2071" y="1130928"/>
            <a:ext cx="8306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57">
            <a:off x="1438038" y="2085975"/>
            <a:ext cx="3447972" cy="230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85">
            <a:off x="7580882" y="1919255"/>
            <a:ext cx="3447972" cy="229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68" y="4358094"/>
            <a:ext cx="3447972" cy="2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2353785" y="1789887"/>
            <a:ext cx="7643336" cy="4732239"/>
            <a:chOff x="497278" y="587832"/>
            <a:chExt cx="7643336" cy="4732239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plastic bags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759781" cy="805543"/>
              <a:chOff x="3397160" y="2526271"/>
              <a:chExt cx="1759781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13414" y="2636654"/>
                <a:ext cx="16435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Reduce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2296308" y="203959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electricity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5550992" y="2017231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water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8517824" y="1974162"/>
            <a:ext cx="72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5384644" y="5689506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rubbish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8667352" y="5640056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paper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3"/>
            <a:ext cx="12192000" cy="1083309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F844C-69BC-CFD5-67F4-E4D53E15E9E4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552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1705708" y="1842222"/>
            <a:ext cx="8686800" cy="4732239"/>
            <a:chOff x="497278" y="587832"/>
            <a:chExt cx="7643336" cy="4732239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plastic bottles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Reuse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2006685" y="2045092"/>
            <a:ext cx="134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bottles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5006346" y="2036812"/>
            <a:ext cx="198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envelopes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8682588" y="2000193"/>
            <a:ext cx="928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cans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5329372" y="5499194"/>
            <a:ext cx="1227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light bulbs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8778915" y="5504684"/>
            <a:ext cx="132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plastic bags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4B59D-3F7A-C231-474E-CBA3A9CC7D5E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447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AFFC5E46-3EFF-41F2-805C-2B86086C6085}"/>
              </a:ext>
            </a:extLst>
          </p:cNvPr>
          <p:cNvGrpSpPr/>
          <p:nvPr/>
        </p:nvGrpSpPr>
        <p:grpSpPr>
          <a:xfrm>
            <a:off x="1582616" y="2023282"/>
            <a:ext cx="8572767" cy="4685088"/>
            <a:chOff x="497278" y="587832"/>
            <a:chExt cx="7643336" cy="468508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2340AF-073C-48AE-A286-63C245D3F436}"/>
                </a:ext>
              </a:extLst>
            </p:cNvPr>
            <p:cNvCxnSpPr>
              <a:cxnSpLocks/>
              <a:stCxn id="88" idx="1"/>
              <a:endCxn id="80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589F08A-5346-4F25-B3B2-396C6312105C}"/>
                </a:ext>
              </a:extLst>
            </p:cNvPr>
            <p:cNvCxnSpPr>
              <a:cxnSpLocks/>
              <a:stCxn id="79" idx="2"/>
              <a:endCxn id="88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CE2F0E6-F590-4E46-BE66-627FF3716259}"/>
                </a:ext>
              </a:extLst>
            </p:cNvPr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EC02C7-045B-4D5E-BC6F-A5CBD1908C8C}"/>
                </a:ext>
              </a:extLst>
            </p:cNvPr>
            <p:cNvCxnSpPr>
              <a:cxnSpLocks/>
              <a:stCxn id="78" idx="2"/>
              <a:endCxn id="88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8" name="Rounded Rectangle 50">
              <a:extLst>
                <a:ext uri="{FF2B5EF4-FFF2-40B4-BE49-F238E27FC236}">
                  <a16:creationId xmlns:a16="http://schemas.microsoft.com/office/drawing/2014/main" id="{F6A09317-C290-4E84-A080-021EEAB6227A}"/>
                </a:ext>
              </a:extLst>
            </p:cNvPr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9" name="Rounded Rectangle 51">
              <a:extLst>
                <a:ext uri="{FF2B5EF4-FFF2-40B4-BE49-F238E27FC236}">
                  <a16:creationId xmlns:a16="http://schemas.microsoft.com/office/drawing/2014/main" id="{A0D18C0D-849F-43B4-83EA-46B1788ACDCD}"/>
                </a:ext>
              </a:extLst>
            </p:cNvPr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0" name="Rounded Rectangle 52">
              <a:extLst>
                <a:ext uri="{FF2B5EF4-FFF2-40B4-BE49-F238E27FC236}">
                  <a16:creationId xmlns:a16="http://schemas.microsoft.com/office/drawing/2014/main" id="{3C6045F1-B848-4840-AE55-830B85E2E279}"/>
                </a:ext>
              </a:extLst>
            </p:cNvPr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Rounded Rectangle 53">
              <a:extLst>
                <a:ext uri="{FF2B5EF4-FFF2-40B4-BE49-F238E27FC236}">
                  <a16:creationId xmlns:a16="http://schemas.microsoft.com/office/drawing/2014/main" id="{6999597D-5190-4103-820E-CFFA9C7CCB38}"/>
                </a:ext>
              </a:extLst>
            </p:cNvPr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Rounded Rectangle 51">
              <a:extLst>
                <a:ext uri="{FF2B5EF4-FFF2-40B4-BE49-F238E27FC236}">
                  <a16:creationId xmlns:a16="http://schemas.microsoft.com/office/drawing/2014/main" id="{99E00EB3-DEF8-4461-B2FC-DA684AEFE6A2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621E4C-ABD0-4E09-96BA-34669D47B02A}"/>
                </a:ext>
              </a:extLst>
            </p:cNvPr>
            <p:cNvCxnSpPr>
              <a:cxnSpLocks/>
              <a:stCxn id="82" idx="2"/>
              <a:endCxn id="88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10E522-C1EF-4400-9189-403E0BB321E0}"/>
                </a:ext>
              </a:extLst>
            </p:cNvPr>
            <p:cNvSpPr txBox="1"/>
            <p:nvPr/>
          </p:nvSpPr>
          <p:spPr>
            <a:xfrm>
              <a:off x="534108" y="4446050"/>
              <a:ext cx="1643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glass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CAED2CF-D1CB-448D-B531-93B028200906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1132761"/>
              <a:chOff x="3397160" y="2526271"/>
              <a:chExt cx="1643743" cy="1132761"/>
            </a:xfrm>
          </p:grpSpPr>
          <p:sp>
            <p:nvSpPr>
              <p:cNvPr id="88" name="Rounded Rectangle 42">
                <a:extLst>
                  <a:ext uri="{FF2B5EF4-FFF2-40B4-BE49-F238E27FC236}">
                    <a16:creationId xmlns:a16="http://schemas.microsoft.com/office/drawing/2014/main" id="{4CC5F4F1-F0F1-445F-B4FC-5EF0CFBA24B2}"/>
                  </a:ext>
                </a:extLst>
              </p:cNvPr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1EC30B-E4AC-4E12-825A-4FFF86E14AC4}"/>
                  </a:ext>
                </a:extLst>
              </p:cNvPr>
              <p:cNvSpPr txBox="1"/>
              <p:nvPr/>
            </p:nvSpPr>
            <p:spPr>
              <a:xfrm>
                <a:off x="3563335" y="2581814"/>
                <a:ext cx="12916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Recycle</a:t>
                </a:r>
              </a:p>
            </p:txBody>
          </p:sp>
        </p:grpSp>
        <p:sp>
          <p:nvSpPr>
            <p:cNvPr id="86" name="Rounded Rectangle 51">
              <a:extLst>
                <a:ext uri="{FF2B5EF4-FFF2-40B4-BE49-F238E27FC236}">
                  <a16:creationId xmlns:a16="http://schemas.microsoft.com/office/drawing/2014/main" id="{9372633C-CA68-4FAF-B400-5DCF51841A6C}"/>
                </a:ext>
              </a:extLst>
            </p:cNvPr>
            <p:cNvSpPr/>
            <p:nvPr/>
          </p:nvSpPr>
          <p:spPr>
            <a:xfrm>
              <a:off x="3213819" y="4250294"/>
              <a:ext cx="197101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1360172-9031-4C8F-80E5-05E45386782E}"/>
                </a:ext>
              </a:extLst>
            </p:cNvPr>
            <p:cNvCxnSpPr>
              <a:cxnSpLocks/>
              <a:stCxn id="88" idx="2"/>
              <a:endCxn id="86" idx="0"/>
            </p:cNvCxnSpPr>
            <p:nvPr/>
          </p:nvCxnSpPr>
          <p:spPr>
            <a:xfrm flipH="1">
              <a:off x="4199326" y="3331814"/>
              <a:ext cx="19706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CABA41C5-37AB-4015-B6D8-4DE084807628}"/>
              </a:ext>
            </a:extLst>
          </p:cNvPr>
          <p:cNvSpPr txBox="1"/>
          <p:nvPr/>
        </p:nvSpPr>
        <p:spPr>
          <a:xfrm>
            <a:off x="1814877" y="2023613"/>
            <a:ext cx="151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plastic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boxes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4627CD-A983-4366-8485-464F8A802206}"/>
              </a:ext>
            </a:extLst>
          </p:cNvPr>
          <p:cNvSpPr txBox="1"/>
          <p:nvPr/>
        </p:nvSpPr>
        <p:spPr>
          <a:xfrm>
            <a:off x="5141201" y="2246204"/>
            <a:ext cx="131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books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373913-FA21-4CCB-B39D-C451879E6BB0}"/>
              </a:ext>
            </a:extLst>
          </p:cNvPr>
          <p:cNvSpPr txBox="1"/>
          <p:nvPr/>
        </p:nvSpPr>
        <p:spPr>
          <a:xfrm>
            <a:off x="8084691" y="1992069"/>
            <a:ext cx="151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plastic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bags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40B757-93A3-415B-B2F0-EA2A558C8D67}"/>
              </a:ext>
            </a:extLst>
          </p:cNvPr>
          <p:cNvSpPr txBox="1"/>
          <p:nvPr/>
        </p:nvSpPr>
        <p:spPr>
          <a:xfrm>
            <a:off x="4629488" y="5881499"/>
            <a:ext cx="221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newspapers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FC3CF0-1A7D-4D74-9940-204E9405235D}"/>
              </a:ext>
            </a:extLst>
          </p:cNvPr>
          <p:cNvSpPr txBox="1"/>
          <p:nvPr/>
        </p:nvSpPr>
        <p:spPr>
          <a:xfrm>
            <a:off x="8578873" y="5884630"/>
            <a:ext cx="149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cans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" y="1049316"/>
            <a:ext cx="627229" cy="68150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62071" y="1130928"/>
            <a:ext cx="83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1C6B2-4083-4859-9713-F68086C94FE4}"/>
              </a:ext>
            </a:extLst>
          </p:cNvPr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96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17E99E-0E37-5308-FDBB-4CC06271CAFA}"/>
              </a:ext>
            </a:extLst>
          </p:cNvPr>
          <p:cNvSpPr txBox="1"/>
          <p:nvPr/>
        </p:nvSpPr>
        <p:spPr>
          <a:xfrm>
            <a:off x="1194908" y="1931027"/>
            <a:ext cx="96243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If I see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dog, I will run away.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Does your town have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art gallery?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Moon is bright tonight.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There is a big temple in the town.</a:t>
            </a:r>
          </a:p>
          <a:p>
            <a:r>
              <a:rPr lang="en-US" sz="4000" b="0" i="0" dirty="0">
                <a:solidFill>
                  <a:srgbClr val="949599"/>
                </a:solidFill>
                <a:effectLst/>
              </a:rPr>
              <a:t>      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temple is very old.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– Is your mother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teacher?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</a:rPr>
              <a:t>     – No, she isn’t. She’s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artist.</a:t>
            </a:r>
            <a:r>
              <a:rPr lang="en-US" sz="40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4" y="97796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1319" y="988733"/>
            <a:ext cx="821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32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i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3444B-4777-413C-AEFE-A7442E8C2D32}"/>
              </a:ext>
            </a:extLst>
          </p:cNvPr>
          <p:cNvSpPr txBox="1"/>
          <p:nvPr/>
        </p:nvSpPr>
        <p:spPr>
          <a:xfrm>
            <a:off x="3806269" y="1921040"/>
            <a:ext cx="1720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</a:t>
            </a:r>
            <a:endParaRPr lang="en-US" sz="4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C6467-E77E-4061-9A6C-0728D101706B}"/>
              </a:ext>
            </a:extLst>
          </p:cNvPr>
          <p:cNvSpPr txBox="1"/>
          <p:nvPr/>
        </p:nvSpPr>
        <p:spPr>
          <a:xfrm>
            <a:off x="6794104" y="2495270"/>
            <a:ext cx="1139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an</a:t>
            </a:r>
            <a:endParaRPr lang="en-US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18E6C-761C-48DE-967B-D7B2D27BAEC9}"/>
              </a:ext>
            </a:extLst>
          </p:cNvPr>
          <p:cNvSpPr txBox="1"/>
          <p:nvPr/>
        </p:nvSpPr>
        <p:spPr>
          <a:xfrm>
            <a:off x="2170154" y="3146081"/>
            <a:ext cx="2406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The</a:t>
            </a:r>
            <a:endParaRPr lang="en-US" sz="4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7F9C40-1A2E-43DC-85C6-C1CC7E408DD5}"/>
              </a:ext>
            </a:extLst>
          </p:cNvPr>
          <p:cNvSpPr txBox="1"/>
          <p:nvPr/>
        </p:nvSpPr>
        <p:spPr>
          <a:xfrm>
            <a:off x="2318821" y="4365181"/>
            <a:ext cx="1692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The</a:t>
            </a:r>
            <a:endParaRPr lang="en-US" sz="4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6AF5A-DB30-44CC-9AFF-D50AEB0D6806}"/>
              </a:ext>
            </a:extLst>
          </p:cNvPr>
          <p:cNvSpPr txBox="1"/>
          <p:nvPr/>
        </p:nvSpPr>
        <p:spPr>
          <a:xfrm>
            <a:off x="5901930" y="4967541"/>
            <a:ext cx="94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</a:t>
            </a:r>
            <a:endParaRPr lang="en-US" sz="4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EB055D-14BD-4A02-8C3B-641604379646}"/>
              </a:ext>
            </a:extLst>
          </p:cNvPr>
          <p:cNvSpPr txBox="1"/>
          <p:nvPr/>
        </p:nvSpPr>
        <p:spPr>
          <a:xfrm>
            <a:off x="6611224" y="5589403"/>
            <a:ext cx="8942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an</a:t>
            </a:r>
            <a:endParaRPr lang="en-US" sz="4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-33992"/>
            <a:ext cx="12192000" cy="994716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9334" y="10055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6" grpId="0"/>
      <p:bldP spid="31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3090</TotalTime>
  <Words>675</Words>
  <Application>Microsoft Office PowerPoint</Application>
  <PresentationFormat>Widescreen</PresentationFormat>
  <Paragraphs>130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174</cp:revision>
  <dcterms:created xsi:type="dcterms:W3CDTF">2020-12-09T02:04:09Z</dcterms:created>
  <dcterms:modified xsi:type="dcterms:W3CDTF">2024-07-01T09:42:16Z</dcterms:modified>
</cp:coreProperties>
</file>