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302" r:id="rId4"/>
    <p:sldId id="279" r:id="rId5"/>
    <p:sldId id="354" r:id="rId6"/>
    <p:sldId id="355" r:id="rId7"/>
    <p:sldId id="356" r:id="rId8"/>
    <p:sldId id="357" r:id="rId9"/>
    <p:sldId id="358" r:id="rId10"/>
    <p:sldId id="352" r:id="rId11"/>
    <p:sldId id="298" r:id="rId12"/>
    <p:sldId id="348" r:id="rId13"/>
    <p:sldId id="349" r:id="rId14"/>
    <p:sldId id="351" r:id="rId15"/>
    <p:sldId id="353" r:id="rId16"/>
    <p:sldId id="313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E8F6F8"/>
    <a:srgbClr val="F16649"/>
    <a:srgbClr val="C0E6EA"/>
    <a:srgbClr val="62C8CE"/>
    <a:srgbClr val="05A0B8"/>
    <a:srgbClr val="7192A9"/>
    <a:srgbClr val="F47D5F"/>
    <a:srgbClr val="0FB7BD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5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96" y="10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22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4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blog.bgme.me/posts/how-to-find-hidden-camera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slide" Target="slide14.xml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7">
            <a:extLst>
              <a:ext uri="{FF2B5EF4-FFF2-40B4-BE49-F238E27FC236}">
                <a16:creationId xmlns:a16="http://schemas.microsoft.com/office/drawing/2014/main" id="{88A47F05-4F19-8B05-B6D9-51283528344D}"/>
              </a:ext>
            </a:extLst>
          </p:cNvPr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9" name="Round Single Corner Rectangle 28">
              <a:extLst>
                <a:ext uri="{FF2B5EF4-FFF2-40B4-BE49-F238E27FC236}">
                  <a16:creationId xmlns:a16="http://schemas.microsoft.com/office/drawing/2014/main" id="{F22221FF-50BB-FC27-2CDE-A2609B33E9A9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 Single Corner Rectangle 29">
              <a:extLst>
                <a:ext uri="{FF2B5EF4-FFF2-40B4-BE49-F238E27FC236}">
                  <a16:creationId xmlns:a16="http://schemas.microsoft.com/office/drawing/2014/main" id="{6DD48EB4-452A-9F3E-AB6C-8FEB36D42A12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30">
              <a:extLst>
                <a:ext uri="{FF2B5EF4-FFF2-40B4-BE49-F238E27FC236}">
                  <a16:creationId xmlns:a16="http://schemas.microsoft.com/office/drawing/2014/main" id="{A2D98B61-C568-99DA-825C-FF2BAC54004D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0">
            <a:extLst>
              <a:ext uri="{FF2B5EF4-FFF2-40B4-BE49-F238E27FC236}">
                <a16:creationId xmlns:a16="http://schemas.microsoft.com/office/drawing/2014/main" id="{7F88E1E4-AA15-3368-3102-A3C34291C990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8C435BE-9D27-920E-5B0F-9FAB09025BEC}"/>
              </a:ext>
            </a:extLst>
          </p:cNvPr>
          <p:cNvSpPr/>
          <p:nvPr/>
        </p:nvSpPr>
        <p:spPr>
          <a:xfrm>
            <a:off x="9712712" y="1271239"/>
            <a:ext cx="1917547" cy="2244955"/>
          </a:xfrm>
          <a:prstGeom prst="wedgeRoundRectCallout">
            <a:avLst>
              <a:gd name="adj1" fmla="val 5909"/>
              <a:gd name="adj2" fmla="val 104755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describe these houses?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4FEAAAE4-6918-5C2E-8834-4DEA76FA6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99" y="4634359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4760C580-0529-AB89-D9E0-B1F6B8D6F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429" y="2849329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76A0D60-A9EF-AE92-EC8C-E4BBB0F39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47" y="1561467"/>
            <a:ext cx="4062395" cy="178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9">
            <a:extLst>
              <a:ext uri="{FF2B5EF4-FFF2-40B4-BE49-F238E27FC236}">
                <a16:creationId xmlns:a16="http://schemas.microsoft.com/office/drawing/2014/main" id="{415A96F9-07A2-1837-9A51-C296165318C4}"/>
              </a:ext>
            </a:extLst>
          </p:cNvPr>
          <p:cNvSpPr/>
          <p:nvPr/>
        </p:nvSpPr>
        <p:spPr>
          <a:xfrm>
            <a:off x="688507" y="1456905"/>
            <a:ext cx="339020" cy="32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15" name="Oval 10">
            <a:extLst>
              <a:ext uri="{FF2B5EF4-FFF2-40B4-BE49-F238E27FC236}">
                <a16:creationId xmlns:a16="http://schemas.microsoft.com/office/drawing/2014/main" id="{E3E1D5DA-3C5D-2D18-CBF0-F2216A17C9B7}"/>
              </a:ext>
            </a:extLst>
          </p:cNvPr>
          <p:cNvSpPr/>
          <p:nvPr/>
        </p:nvSpPr>
        <p:spPr>
          <a:xfrm>
            <a:off x="5000782" y="2628415"/>
            <a:ext cx="350397" cy="309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16" name="Oval 11">
            <a:extLst>
              <a:ext uri="{FF2B5EF4-FFF2-40B4-BE49-F238E27FC236}">
                <a16:creationId xmlns:a16="http://schemas.microsoft.com/office/drawing/2014/main" id="{B0EEADF9-9D88-C8B8-D0FB-09148CD7B9CF}"/>
              </a:ext>
            </a:extLst>
          </p:cNvPr>
          <p:cNvSpPr/>
          <p:nvPr/>
        </p:nvSpPr>
        <p:spPr>
          <a:xfrm>
            <a:off x="581750" y="4333108"/>
            <a:ext cx="339274" cy="301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19A1C0C6-F8C1-7880-A9AF-855012606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6" b="95243" l="10000" r="90000">
                        <a14:foregroundMark x1="42500" y1="95017" x2="51200" y2="95243"/>
                        <a14:foregroundMark x1="51200" y1="95243" x2="51900" y2="94677"/>
                        <a14:foregroundMark x1="24900" y1="67724" x2="20400" y2="64326"/>
                        <a14:foregroundMark x1="20600" y1="71801" x2="17800" y2="60929"/>
                        <a14:foregroundMark x1="71700" y1="77916" x2="70000" y2="70102"/>
                        <a14:foregroundMark x1="63700" y1="80408" x2="79900" y2="75311"/>
                        <a14:foregroundMark x1="79900" y1="75311" x2="79900" y2="74745"/>
                        <a14:foregroundMark x1="64600" y1="68177" x2="79400" y2="70328"/>
                        <a14:foregroundMark x1="54900" y1="24802" x2="53400" y2="15629"/>
                        <a14:foregroundMark x1="53400" y1="15629" x2="53200" y2="15629"/>
                        <a14:foregroundMark x1="57100" y1="20951" x2="54300" y2="16082"/>
                        <a14:foregroundMark x1="73000" y1="26048" x2="70200" y2="26274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661194" y="3737108"/>
            <a:ext cx="3538426" cy="312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18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49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6D51AA38-50BE-43ED-B5D0-833017EC8DDA}"/>
              </a:ext>
            </a:extLst>
          </p:cNvPr>
          <p:cNvSpPr txBox="1"/>
          <p:nvPr/>
        </p:nvSpPr>
        <p:spPr>
          <a:xfrm>
            <a:off x="1207904" y="1235444"/>
            <a:ext cx="977619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Nick and Linda talking about their dream houses. Which one would each prefer?</a:t>
            </a:r>
          </a:p>
        </p:txBody>
      </p:sp>
      <p:sp>
        <p:nvSpPr>
          <p:cNvPr id="37" name="Rounded Rectangle 15">
            <a:extLst>
              <a:ext uri="{FF2B5EF4-FFF2-40B4-BE49-F238E27FC236}">
                <a16:creationId xmlns:a16="http://schemas.microsoft.com/office/drawing/2014/main" id="{5F6F65AE-733D-243A-570F-97BD0287FAB7}"/>
              </a:ext>
            </a:extLst>
          </p:cNvPr>
          <p:cNvSpPr/>
          <p:nvPr/>
        </p:nvSpPr>
        <p:spPr>
          <a:xfrm>
            <a:off x="640600" y="1300272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0F08CA38-5019-FA90-F434-EBF53A638E23}"/>
              </a:ext>
            </a:extLst>
          </p:cNvPr>
          <p:cNvSpPr txBox="1"/>
          <p:nvPr/>
        </p:nvSpPr>
        <p:spPr>
          <a:xfrm>
            <a:off x="693385" y="12078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BBC5EFBF-64CB-9DA4-412B-61C67D202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49" y="4789390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D223A6F-6694-6A76-64FE-3C6CE704F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756" y="2326932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58C4E16-B792-9C8C-3C32-1D5A8AC14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50" y="2326932"/>
            <a:ext cx="4062395" cy="1783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6">
            <a:extLst>
              <a:ext uri="{FF2B5EF4-FFF2-40B4-BE49-F238E27FC236}">
                <a16:creationId xmlns:a16="http://schemas.microsoft.com/office/drawing/2014/main" id="{BC71298A-5A43-089A-9DA5-DA01BA305848}"/>
              </a:ext>
            </a:extLst>
          </p:cNvPr>
          <p:cNvSpPr/>
          <p:nvPr/>
        </p:nvSpPr>
        <p:spPr>
          <a:xfrm>
            <a:off x="1297010" y="2222370"/>
            <a:ext cx="339020" cy="3265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</a:t>
            </a:r>
          </a:p>
        </p:txBody>
      </p:sp>
      <p:sp>
        <p:nvSpPr>
          <p:cNvPr id="6" name="Oval 7">
            <a:extLst>
              <a:ext uri="{FF2B5EF4-FFF2-40B4-BE49-F238E27FC236}">
                <a16:creationId xmlns:a16="http://schemas.microsoft.com/office/drawing/2014/main" id="{7E3E91AD-0610-757B-9986-D9A51283DDF9}"/>
              </a:ext>
            </a:extLst>
          </p:cNvPr>
          <p:cNvSpPr/>
          <p:nvPr/>
        </p:nvSpPr>
        <p:spPr>
          <a:xfrm>
            <a:off x="5726932" y="2256466"/>
            <a:ext cx="350397" cy="309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</a:t>
            </a:r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53982773-1488-C2FA-CF41-3683EA12B957}"/>
              </a:ext>
            </a:extLst>
          </p:cNvPr>
          <p:cNvSpPr/>
          <p:nvPr/>
        </p:nvSpPr>
        <p:spPr>
          <a:xfrm>
            <a:off x="1219690" y="4479029"/>
            <a:ext cx="339274" cy="301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D2016E18-E344-7092-6C83-241E38933159}"/>
              </a:ext>
            </a:extLst>
          </p:cNvPr>
          <p:cNvSpPr/>
          <p:nvPr/>
        </p:nvSpPr>
        <p:spPr>
          <a:xfrm>
            <a:off x="4305399" y="5879115"/>
            <a:ext cx="1150620" cy="342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Linda</a:t>
            </a:r>
            <a:endParaRPr lang="en-US" sz="240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10">
            <a:extLst>
              <a:ext uri="{FF2B5EF4-FFF2-40B4-BE49-F238E27FC236}">
                <a16:creationId xmlns:a16="http://schemas.microsoft.com/office/drawing/2014/main" id="{B6E617F5-2441-8053-54DD-1BAFFE624FCF}"/>
              </a:ext>
            </a:extLst>
          </p:cNvPr>
          <p:cNvSpPr/>
          <p:nvPr/>
        </p:nvSpPr>
        <p:spPr>
          <a:xfrm>
            <a:off x="4366359" y="3746117"/>
            <a:ext cx="1089660" cy="342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Nic</a:t>
            </a:r>
            <a:r>
              <a:rPr lang="en-US" sz="24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k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B4CDDE3-886C-ECCE-A1AE-F20101FDD06E}"/>
              </a:ext>
            </a:extLst>
          </p:cNvPr>
          <p:cNvSpPr txBox="1"/>
          <p:nvPr/>
        </p:nvSpPr>
        <p:spPr>
          <a:xfrm>
            <a:off x="5782869" y="5846385"/>
            <a:ext cx="46867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(a villa by the sea, with a swimming pool and a garden)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4AE63D08-8C87-606B-4792-5812ECF5D11E}"/>
              </a:ext>
            </a:extLst>
          </p:cNvPr>
          <p:cNvSpPr txBox="1"/>
          <p:nvPr/>
        </p:nvSpPr>
        <p:spPr>
          <a:xfrm>
            <a:off x="2961255" y="4181043"/>
            <a:ext cx="309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(a flat in the city)</a:t>
            </a:r>
            <a:endParaRPr lang="en-US" sz="24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" name="B2_28">
            <a:hlinkClick r:id="" action="ppaction://media"/>
            <a:extLst>
              <a:ext uri="{FF2B5EF4-FFF2-40B4-BE49-F238E27FC236}">
                <a16:creationId xmlns:a16="http://schemas.microsoft.com/office/drawing/2014/main" id="{B57338EF-0A01-8B09-8CDF-3761B5395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3429" l="10000" r="90000">
                        <a14:foregroundMark x1="39333" y1="37571" x2="49444" y2="12143"/>
                        <a14:foregroundMark x1="64778" y1="48714" x2="56333" y2="14857"/>
                        <a14:foregroundMark x1="30667" y1="29143" x2="56333" y2="15286"/>
                        <a14:foregroundMark x1="23111" y1="64857" x2="21889" y2="31000"/>
                        <a14:foregroundMark x1="48333" y1="61000" x2="63556" y2="29857"/>
                        <a14:foregroundMark x1="43444" y1="39143" x2="69000" y2="36000"/>
                        <a14:foregroundMark x1="35667" y1="30571" x2="65333" y2="12143"/>
                        <a14:foregroundMark x1="62333" y1="19857" x2="73778" y2="17571"/>
                        <a14:foregroundMark x1="79111" y1="33286" x2="76778" y2="19429"/>
                        <a14:foregroundMark x1="66000" y1="22857" x2="51556" y2="7857"/>
                        <a14:foregroundMark x1="55222" y1="8714" x2="22778" y2="45286"/>
                        <a14:foregroundMark x1="43222" y1="20571" x2="60222" y2="38000"/>
                        <a14:foregroundMark x1="35667" y1="33286" x2="33889" y2="81000"/>
                        <a14:foregroundMark x1="32111" y1="80286" x2="56333" y2="89571"/>
                        <a14:foregroundMark x1="63000" y1="37143" x2="69889" y2="25286"/>
                        <a14:foregroundMark x1="27000" y1="38286" x2="41444" y2="11714"/>
                        <a14:foregroundMark x1="46444" y1="14857" x2="21000" y2="64143"/>
                        <a14:foregroundMark x1="21000" y1="64143" x2="51889" y2="85286"/>
                        <a14:foregroundMark x1="48333" y1="90286" x2="17444" y2="46571"/>
                        <a14:foregroundMark x1="17444" y1="46571" x2="40222" y2="9000"/>
                        <a14:foregroundMark x1="21667" y1="68429" x2="37222" y2="89571"/>
                        <a14:foregroundMark x1="38111" y1="89571" x2="54556" y2="91857"/>
                        <a14:foregroundMark x1="62333" y1="63286" x2="71667" y2="25286"/>
                        <a14:foregroundMark x1="63000" y1="61857" x2="77667" y2="47143"/>
                        <a14:foregroundMark x1="43778" y1="51000" x2="66000" y2="49143"/>
                        <a14:foregroundMark x1="67111" y1="32143" x2="78222" y2="41857"/>
                        <a14:foregroundMark x1="73111" y1="48286" x2="64444" y2="32143"/>
                        <a14:foregroundMark x1="49222" y1="16429" x2="51556" y2="4000"/>
                        <a14:foregroundMark x1="42333" y1="89571" x2="49444" y2="9342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731850" y="1431856"/>
            <a:ext cx="1060213" cy="82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75658" y="20035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36" name="Rounded Rectangle 15">
            <a:extLst>
              <a:ext uri="{FF2B5EF4-FFF2-40B4-BE49-F238E27FC236}">
                <a16:creationId xmlns:a16="http://schemas.microsoft.com/office/drawing/2014/main" id="{E7A2022F-562F-BF01-E787-3DD2E0D916FE}"/>
              </a:ext>
            </a:extLst>
          </p:cNvPr>
          <p:cNvSpPr/>
          <p:nvPr/>
        </p:nvSpPr>
        <p:spPr>
          <a:xfrm>
            <a:off x="798235" y="13484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02A0E637-9FDB-7941-439B-529588B51E55}"/>
              </a:ext>
            </a:extLst>
          </p:cNvPr>
          <p:cNvSpPr txBox="1"/>
          <p:nvPr/>
        </p:nvSpPr>
        <p:spPr>
          <a:xfrm>
            <a:off x="853109" y="126271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6" name="TextBox 7">
            <a:extLst>
              <a:ext uri="{FF2B5EF4-FFF2-40B4-BE49-F238E27FC236}">
                <a16:creationId xmlns:a16="http://schemas.microsoft.com/office/drawing/2014/main" id="{593BA7C8-A00A-C59A-D8D0-C451722BD148}"/>
              </a:ext>
            </a:extLst>
          </p:cNvPr>
          <p:cNvSpPr txBox="1"/>
          <p:nvPr/>
        </p:nvSpPr>
        <p:spPr>
          <a:xfrm>
            <a:off x="1452759" y="1195566"/>
            <a:ext cx="994100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is important to Nick? What is important to Linda?</a:t>
            </a:r>
          </a:p>
          <a:p>
            <a:pPr algn="just"/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tick.</a:t>
            </a:r>
          </a:p>
        </p:txBody>
      </p:sp>
      <p:sp>
        <p:nvSpPr>
          <p:cNvPr id="49" name="Rounded Rectangle 2">
            <a:hlinkClick r:id="rId5" action="ppaction://hlinksldjump"/>
            <a:extLst>
              <a:ext uri="{FF2B5EF4-FFF2-40B4-BE49-F238E27FC236}">
                <a16:creationId xmlns:a16="http://schemas.microsoft.com/office/drawing/2014/main" id="{81CEB969-32F0-FC42-373A-A7B6E7E80DFF}"/>
              </a:ext>
            </a:extLst>
          </p:cNvPr>
          <p:cNvSpPr/>
          <p:nvPr/>
        </p:nvSpPr>
        <p:spPr>
          <a:xfrm>
            <a:off x="8962261" y="7070191"/>
            <a:ext cx="548640" cy="548640"/>
          </a:xfrm>
          <a:prstGeom prst="ellipse">
            <a:avLst/>
          </a:prstGeom>
          <a:solidFill>
            <a:srgbClr val="FF0000"/>
          </a:solidFill>
          <a:ln>
            <a:solidFill>
              <a:srgbClr val="0FB7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00" dirty="0">
                <a:solidFill>
                  <a:schemeClr val="bg1"/>
                </a:solidFill>
              </a:rPr>
              <a:t>T</a:t>
            </a:r>
          </a:p>
        </p:txBody>
      </p:sp>
      <p:graphicFrame>
        <p:nvGraphicFramePr>
          <p:cNvPr id="13" name="Table 3">
            <a:extLst>
              <a:ext uri="{FF2B5EF4-FFF2-40B4-BE49-F238E27FC236}">
                <a16:creationId xmlns:a16="http://schemas.microsoft.com/office/drawing/2014/main" id="{C5179FD2-6595-2726-6BBE-780D781576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5258738"/>
              </p:ext>
            </p:extLst>
          </p:nvPr>
        </p:nvGraphicFramePr>
        <p:xfrm>
          <a:off x="483036" y="2360876"/>
          <a:ext cx="6512971" cy="3992118"/>
        </p:xfrm>
        <a:graphic>
          <a:graphicData uri="http://schemas.openxmlformats.org/drawingml/2006/table">
            <a:tbl>
              <a:tblPr firstRow="1" bandRow="1"/>
              <a:tblGrid>
                <a:gridCol w="2815335">
                  <a:extLst>
                    <a:ext uri="{9D8B030D-6E8A-4147-A177-3AD203B41FA5}">
                      <a16:colId xmlns:a16="http://schemas.microsoft.com/office/drawing/2014/main" val="1242237455"/>
                    </a:ext>
                  </a:extLst>
                </a:gridCol>
                <a:gridCol w="1877786">
                  <a:extLst>
                    <a:ext uri="{9D8B030D-6E8A-4147-A177-3AD203B41FA5}">
                      <a16:colId xmlns:a16="http://schemas.microsoft.com/office/drawing/2014/main" val="1667673135"/>
                    </a:ext>
                  </a:extLst>
                </a:gridCol>
                <a:gridCol w="1819850">
                  <a:extLst>
                    <a:ext uri="{9D8B030D-6E8A-4147-A177-3AD203B41FA5}">
                      <a16:colId xmlns:a16="http://schemas.microsoft.com/office/drawing/2014/main" val="10294454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u="none" strike="noStrike" cap="non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Linda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i="0" u="none" strike="noStrike" cap="none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Nick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607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1. park view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48698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2. city view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5877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3. sea view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86873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4. swimming pool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299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1" i="0" u="none" strike="noStrike" cap="none" dirty="0">
                          <a:solidFill>
                            <a:schemeClr val="tx1"/>
                          </a:solidFill>
                          <a:latin typeface="Quicksand"/>
                          <a:cs typeface="Calibri" panose="020F0502020204030204" pitchFamily="34" charset="0"/>
                          <a:sym typeface="Quicksand"/>
                        </a:rPr>
                        <a:t>5. garden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b="1" i="0" u="none" strike="noStrike" cap="none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Quicksand"/>
                        <a:cs typeface="Calibri" panose="020F0502020204030204" pitchFamily="34" charset="0"/>
                        <a:sym typeface="Quicksan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64262375"/>
                  </a:ext>
                </a:extLst>
              </a:tr>
            </a:tbl>
          </a:graphicData>
        </a:graphic>
      </p:graphicFrame>
      <p:sp>
        <p:nvSpPr>
          <p:cNvPr id="14" name="TextBox 4">
            <a:extLst>
              <a:ext uri="{FF2B5EF4-FFF2-40B4-BE49-F238E27FC236}">
                <a16:creationId xmlns:a16="http://schemas.microsoft.com/office/drawing/2014/main" id="{CA49F796-08AE-1F0F-7682-01AC3B3954AD}"/>
              </a:ext>
            </a:extLst>
          </p:cNvPr>
          <p:cNvSpPr txBox="1"/>
          <p:nvPr/>
        </p:nvSpPr>
        <p:spPr>
          <a:xfrm>
            <a:off x="3953235" y="4255490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94E76A7-6063-506B-7601-5CD6E4F946E7}"/>
              </a:ext>
            </a:extLst>
          </p:cNvPr>
          <p:cNvSpPr txBox="1"/>
          <p:nvPr/>
        </p:nvSpPr>
        <p:spPr>
          <a:xfrm>
            <a:off x="3953235" y="4907186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B7099405-95B3-72CF-A0F3-C54BD55BB268}"/>
              </a:ext>
            </a:extLst>
          </p:cNvPr>
          <p:cNvSpPr txBox="1"/>
          <p:nvPr/>
        </p:nvSpPr>
        <p:spPr>
          <a:xfrm>
            <a:off x="3953235" y="5630090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CD0547D4-7EE9-BA09-ED94-18C3699693D6}"/>
              </a:ext>
            </a:extLst>
          </p:cNvPr>
          <p:cNvSpPr txBox="1"/>
          <p:nvPr/>
        </p:nvSpPr>
        <p:spPr>
          <a:xfrm>
            <a:off x="5807299" y="2967335"/>
            <a:ext cx="479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E0FD9809-2887-2E6B-B34E-89B9BC29B266}"/>
              </a:ext>
            </a:extLst>
          </p:cNvPr>
          <p:cNvSpPr txBox="1"/>
          <p:nvPr/>
        </p:nvSpPr>
        <p:spPr>
          <a:xfrm>
            <a:off x="5807299" y="3578259"/>
            <a:ext cx="715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 2" panose="05020102010507070707" pitchFamily="18" charset="2"/>
              </a:rPr>
              <a:t></a:t>
            </a:r>
            <a:endParaRPr lang="en-US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B2_29">
            <a:hlinkClick r:id="" action="ppaction://media"/>
            <a:extLst>
              <a:ext uri="{FF2B5EF4-FFF2-40B4-BE49-F238E27FC236}">
                <a16:creationId xmlns:a16="http://schemas.microsoft.com/office/drawing/2014/main" id="{160C58B8-4CBF-3A25-CA21-53573DCCD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01368" y="1135580"/>
            <a:ext cx="715473" cy="715473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49B402A1-3523-D8FC-44FE-123503FBFBEE}"/>
              </a:ext>
            </a:extLst>
          </p:cNvPr>
          <p:cNvSpPr txBox="1"/>
          <p:nvPr/>
        </p:nvSpPr>
        <p:spPr>
          <a:xfrm>
            <a:off x="7425304" y="2356411"/>
            <a:ext cx="4479277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900"/>
            </a:pP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Quicksand"/>
                <a:ea typeface="Quicksand"/>
                <a:cs typeface="Quicksand"/>
                <a:sym typeface="Quicksand"/>
              </a:rPr>
              <a:t>Linda: </a:t>
            </a:r>
            <a:r>
              <a:rPr lang="en-US" sz="2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Well, it's a big villa by the sea. It has </a:t>
            </a:r>
            <a:r>
              <a:rPr lang="en-US" sz="2800" dirty="0">
                <a:solidFill>
                  <a:srgbClr val="0070C0"/>
                </a:solidFill>
                <a:latin typeface="Quicksand"/>
                <a:ea typeface="Quicksand"/>
                <a:cs typeface="Quicksand"/>
                <a:sym typeface="Quicksand"/>
              </a:rPr>
              <a:t>a view of the sea</a:t>
            </a:r>
            <a:r>
              <a:rPr lang="en-US" sz="2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 It has </a:t>
            </a:r>
            <a:r>
              <a:rPr lang="en-US" sz="2800" dirty="0">
                <a:solidFill>
                  <a:srgbClr val="0070C0"/>
                </a:solidFill>
                <a:latin typeface="Quicksand"/>
                <a:ea typeface="Quicksand"/>
                <a:cs typeface="Quicksand"/>
                <a:sym typeface="Quicksand"/>
              </a:rPr>
              <a:t>a swimming pool </a:t>
            </a:r>
            <a:r>
              <a:rPr lang="en-US" sz="2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</a:t>
            </a:r>
            <a:r>
              <a:rPr lang="en-US" sz="2800" dirty="0">
                <a:solidFill>
                  <a:srgbClr val="0070C0"/>
                </a:solidFill>
                <a:latin typeface="Quicksand"/>
                <a:ea typeface="Quicksand"/>
                <a:cs typeface="Quicksand"/>
                <a:sym typeface="Quicksand"/>
              </a:rPr>
              <a:t>a garden</a:t>
            </a:r>
            <a:r>
              <a:rPr lang="en-US" sz="2800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.</a:t>
            </a:r>
          </a:p>
        </p:txBody>
      </p:sp>
      <p:sp>
        <p:nvSpPr>
          <p:cNvPr id="23" name="TextBox 11">
            <a:extLst>
              <a:ext uri="{FF2B5EF4-FFF2-40B4-BE49-F238E27FC236}">
                <a16:creationId xmlns:a16="http://schemas.microsoft.com/office/drawing/2014/main" id="{7EEA0346-BF9B-AF59-75D3-2203BDFACA4B}"/>
              </a:ext>
            </a:extLst>
          </p:cNvPr>
          <p:cNvSpPr txBox="1"/>
          <p:nvPr/>
        </p:nvSpPr>
        <p:spPr>
          <a:xfrm>
            <a:off x="7504822" y="4501589"/>
            <a:ext cx="4479277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chemeClr val="dk1"/>
              </a:buClr>
              <a:buSzPts val="1900"/>
            </a:pP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Quicksand"/>
                <a:ea typeface="Quicksand"/>
                <a:cs typeface="Quicksand"/>
              </a:rPr>
              <a:t>Nick: </a:t>
            </a:r>
            <a:r>
              <a:rPr lang="en-US" sz="2800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a beautiful flat in the city. It has </a:t>
            </a:r>
            <a:r>
              <a:rPr lang="en-US" sz="2800" dirty="0">
                <a:solidFill>
                  <a:srgbClr val="C00000"/>
                </a:solidFill>
                <a:latin typeface="Quicksand"/>
                <a:ea typeface="Quicksand"/>
                <a:cs typeface="Quicksand"/>
              </a:rPr>
              <a:t>a park view </a:t>
            </a:r>
            <a:r>
              <a:rPr lang="en-US" sz="2800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in front and </a:t>
            </a:r>
            <a:r>
              <a:rPr lang="en-US" sz="2800" dirty="0">
                <a:solidFill>
                  <a:srgbClr val="C00000"/>
                </a:solidFill>
                <a:latin typeface="Quicksand"/>
                <a:ea typeface="Quicksand"/>
                <a:cs typeface="Quicksand"/>
              </a:rPr>
              <a:t>a city view </a:t>
            </a:r>
            <a:r>
              <a:rPr lang="en-US" sz="2800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at the back.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3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1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9242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1" name="Rounded Rectangle 15">
            <a:extLst>
              <a:ext uri="{FF2B5EF4-FFF2-40B4-BE49-F238E27FC236}">
                <a16:creationId xmlns:a16="http://schemas.microsoft.com/office/drawing/2014/main" id="{B7D429BA-3C27-F6F5-A9A0-29C10C260539}"/>
              </a:ext>
            </a:extLst>
          </p:cNvPr>
          <p:cNvSpPr/>
          <p:nvPr/>
        </p:nvSpPr>
        <p:spPr>
          <a:xfrm>
            <a:off x="430039" y="121973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2" name="TextBox 16">
            <a:extLst>
              <a:ext uri="{FF2B5EF4-FFF2-40B4-BE49-F238E27FC236}">
                <a16:creationId xmlns:a16="http://schemas.microsoft.com/office/drawing/2014/main" id="{276623CB-DBDF-3BFF-AFD8-790E09172BA1}"/>
              </a:ext>
            </a:extLst>
          </p:cNvPr>
          <p:cNvSpPr txBox="1"/>
          <p:nvPr/>
        </p:nvSpPr>
        <p:spPr>
          <a:xfrm>
            <a:off x="484913" y="11340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3" name="TextBox 7">
            <a:extLst>
              <a:ext uri="{FF2B5EF4-FFF2-40B4-BE49-F238E27FC236}">
                <a16:creationId xmlns:a16="http://schemas.microsoft.com/office/drawing/2014/main" id="{B413972A-5AD9-160F-A1AF-FDD23C298069}"/>
              </a:ext>
            </a:extLst>
          </p:cNvPr>
          <p:cNvSpPr txBox="1"/>
          <p:nvPr/>
        </p:nvSpPr>
        <p:spPr>
          <a:xfrm>
            <a:off x="995884" y="1238105"/>
            <a:ext cx="107112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again and answer the questions about their dream houses.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31999398-9995-5B7F-4B9B-40B736B97E37}"/>
              </a:ext>
            </a:extLst>
          </p:cNvPr>
          <p:cNvSpPr txBox="1"/>
          <p:nvPr/>
        </p:nvSpPr>
        <p:spPr>
          <a:xfrm>
            <a:off x="316005" y="1925536"/>
            <a:ext cx="5621487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1. </a:t>
            </a:r>
            <a:r>
              <a:rPr lang="en-US" sz="3200" b="1" dirty="0">
                <a:solidFill>
                  <a:schemeClr val="dk1"/>
                </a:solidFill>
              </a:rPr>
              <a:t>What type of house does Linda have?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cs typeface="Calibri" panose="020F0502020204030204" pitchFamily="34" charset="0"/>
              </a:rPr>
              <a:t> </a:t>
            </a:r>
            <a:endParaRPr lang="en-US" sz="3200" b="1"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en-US" sz="3200" b="1" dirty="0">
                <a:solidFill>
                  <a:schemeClr val="dk1"/>
                </a:solidFill>
              </a:rPr>
              <a:t>Where is her house? </a:t>
            </a:r>
          </a:p>
          <a:p>
            <a:pPr>
              <a:lnSpc>
                <a:spcPct val="150000"/>
              </a:lnSpc>
            </a:pPr>
            <a:endParaRPr lang="en-US" sz="3200" b="1"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</a:rPr>
              <a:t>3. </a:t>
            </a:r>
            <a:r>
              <a:rPr lang="en-US" sz="3200" b="1" dirty="0">
                <a:solidFill>
                  <a:schemeClr val="dk1"/>
                </a:solidFill>
              </a:rPr>
              <a:t>What is around her house? 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CA2D3C37-0094-E1DF-62DD-5E3D3BD02A15}"/>
              </a:ext>
            </a:extLst>
          </p:cNvPr>
          <p:cNvSpPr txBox="1"/>
          <p:nvPr/>
        </p:nvSpPr>
        <p:spPr>
          <a:xfrm>
            <a:off x="567355" y="3497994"/>
            <a:ext cx="49594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She has a big villa. 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DF2C2BEB-9CDD-EDDD-9C5D-3D43E66CBB96}"/>
              </a:ext>
            </a:extLst>
          </p:cNvPr>
          <p:cNvSpPr txBox="1"/>
          <p:nvPr/>
        </p:nvSpPr>
        <p:spPr>
          <a:xfrm>
            <a:off x="484913" y="4998875"/>
            <a:ext cx="7006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3200" b="1" dirty="0">
                <a:solidFill>
                  <a:srgbClr val="C00000"/>
                </a:solidFill>
                <a:latin typeface="Quicksand"/>
                <a:ea typeface="Quicksand"/>
                <a:cs typeface="Quicksand"/>
              </a:rPr>
              <a:t>Her house / It is by the sea.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F5A0F1BE-40A8-D153-2FA8-AF17BCB7DCEE}"/>
              </a:ext>
            </a:extLst>
          </p:cNvPr>
          <p:cNvSpPr txBox="1"/>
          <p:nvPr/>
        </p:nvSpPr>
        <p:spPr>
          <a:xfrm>
            <a:off x="5416002" y="5773795"/>
            <a:ext cx="585982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3200" b="1" dirty="0">
                <a:solidFill>
                  <a:srgbClr val="C00000"/>
                </a:solidFill>
                <a:latin typeface="Quicksand"/>
                <a:ea typeface="Quicksand"/>
                <a:cs typeface="Quicksand"/>
              </a:rPr>
              <a:t>There’s a swimming pool and a garden around her house.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B018933-0BA4-4941-1C82-391B76BE0EDA}"/>
              </a:ext>
            </a:extLst>
          </p:cNvPr>
          <p:cNvSpPr txBox="1"/>
          <p:nvPr/>
        </p:nvSpPr>
        <p:spPr>
          <a:xfrm>
            <a:off x="6527205" y="3601192"/>
            <a:ext cx="45100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</a:t>
            </a:r>
            <a:r>
              <a:rPr lang="en-US" sz="3200" b="1" dirty="0">
                <a:solidFill>
                  <a:srgbClr val="C00000"/>
                </a:solidFill>
                <a:latin typeface="Quicksand"/>
                <a:ea typeface="Quicksand"/>
                <a:cs typeface="Quicksand"/>
              </a:rPr>
              <a:t>He has a flat.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EBC2F6F-5AA5-7890-CB52-9BBDD71331DF}"/>
              </a:ext>
            </a:extLst>
          </p:cNvPr>
          <p:cNvSpPr txBox="1"/>
          <p:nvPr/>
        </p:nvSpPr>
        <p:spPr>
          <a:xfrm>
            <a:off x="6648346" y="5086837"/>
            <a:ext cx="3916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ts val="1900"/>
            </a:pPr>
            <a:r>
              <a:rPr lang="en-US" sz="3200" b="1" dirty="0">
                <a:solidFill>
                  <a:srgbClr val="C00000"/>
                </a:solidFill>
                <a:latin typeface="Quicksand"/>
                <a:ea typeface="Quicksand"/>
                <a:cs typeface="Quicksand"/>
                <a:sym typeface="Quicksand"/>
              </a:rPr>
              <a:t>→ It’s in the city.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F04C7-2BE7-4F9B-E061-8AE3305E2BF0}"/>
              </a:ext>
            </a:extLst>
          </p:cNvPr>
          <p:cNvSpPr txBox="1"/>
          <p:nvPr/>
        </p:nvSpPr>
        <p:spPr>
          <a:xfrm>
            <a:off x="475658" y="20035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pic>
        <p:nvPicPr>
          <p:cNvPr id="13" name="Track 30">
            <a:hlinkClick r:id="" action="ppaction://media"/>
            <a:extLst>
              <a:ext uri="{FF2B5EF4-FFF2-40B4-BE49-F238E27FC236}">
                <a16:creationId xmlns:a16="http://schemas.microsoft.com/office/drawing/2014/main" id="{1D5F11BD-9314-617B-0CD5-13336744C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4700" y="237090"/>
            <a:ext cx="609600" cy="609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BDB474B-6F12-BC5A-07BA-A5B4A4BD52A3}"/>
              </a:ext>
            </a:extLst>
          </p:cNvPr>
          <p:cNvSpPr txBox="1"/>
          <p:nvPr/>
        </p:nvSpPr>
        <p:spPr>
          <a:xfrm>
            <a:off x="6527205" y="2447196"/>
            <a:ext cx="562148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4. </a:t>
            </a:r>
            <a:r>
              <a:rPr lang="en-US" sz="3200" b="1" dirty="0">
                <a:solidFill>
                  <a:schemeClr val="dk1"/>
                </a:solidFill>
                <a:latin typeface="Quicksand"/>
              </a:rPr>
              <a:t>What type of house does Nick have?</a:t>
            </a:r>
          </a:p>
          <a:p>
            <a:r>
              <a:rPr lang="en-US" sz="3200" b="1" dirty="0">
                <a:solidFill>
                  <a:schemeClr val="dk1"/>
                </a:solidFill>
                <a:latin typeface="Quicksand"/>
              </a:rPr>
              <a:t> </a:t>
            </a:r>
          </a:p>
          <a:p>
            <a:endParaRPr lang="en-US" sz="3200" b="1" dirty="0">
              <a:solidFill>
                <a:schemeClr val="dk1"/>
              </a:solidFill>
              <a:latin typeface="Quicksand"/>
            </a:endParaRPr>
          </a:p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Quicksand"/>
              </a:rPr>
              <a:t>5. </a:t>
            </a:r>
            <a:r>
              <a:rPr lang="en-US" sz="3200" b="1" dirty="0">
                <a:solidFill>
                  <a:schemeClr val="dk1"/>
                </a:solidFill>
                <a:latin typeface="Quicksand"/>
              </a:rPr>
              <a:t>Where is it? </a:t>
            </a:r>
          </a:p>
        </p:txBody>
      </p:sp>
    </p:spTree>
    <p:extLst>
      <p:ext uri="{BB962C8B-B14F-4D97-AF65-F5344CB8AC3E}">
        <p14:creationId xmlns:p14="http://schemas.microsoft.com/office/powerpoint/2010/main" val="400198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27" name="Rounded Rectangle 15">
            <a:extLst>
              <a:ext uri="{FF2B5EF4-FFF2-40B4-BE49-F238E27FC236}">
                <a16:creationId xmlns:a16="http://schemas.microsoft.com/office/drawing/2014/main" id="{76BF188B-7C76-1F6A-F3DF-11EFD40304DC}"/>
              </a:ext>
            </a:extLst>
          </p:cNvPr>
          <p:cNvSpPr/>
          <p:nvPr/>
        </p:nvSpPr>
        <p:spPr>
          <a:xfrm>
            <a:off x="432193" y="127590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8" name="TextBox 16">
            <a:extLst>
              <a:ext uri="{FF2B5EF4-FFF2-40B4-BE49-F238E27FC236}">
                <a16:creationId xmlns:a16="http://schemas.microsoft.com/office/drawing/2014/main" id="{BF855DE7-D6D5-8D52-001B-416DBDAEB686}"/>
              </a:ext>
            </a:extLst>
          </p:cNvPr>
          <p:cNvSpPr txBox="1"/>
          <p:nvPr/>
        </p:nvSpPr>
        <p:spPr>
          <a:xfrm>
            <a:off x="484281" y="117326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9" name="TextBox 7">
            <a:extLst>
              <a:ext uri="{FF2B5EF4-FFF2-40B4-BE49-F238E27FC236}">
                <a16:creationId xmlns:a16="http://schemas.microsoft.com/office/drawing/2014/main" id="{AE41FAD4-D926-A6A0-39F5-A1218ABDA2B4}"/>
              </a:ext>
            </a:extLst>
          </p:cNvPr>
          <p:cNvSpPr txBox="1"/>
          <p:nvPr/>
        </p:nvSpPr>
        <p:spPr>
          <a:xfrm>
            <a:off x="986887" y="1299333"/>
            <a:ext cx="809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Discuss your dream house, and fill the table. </a:t>
            </a: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DC09C044-546C-F803-E6E2-3F6C7F438F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208723"/>
              </p:ext>
            </p:extLst>
          </p:nvPr>
        </p:nvGraphicFramePr>
        <p:xfrm>
          <a:off x="457067" y="2941454"/>
          <a:ext cx="6602374" cy="3121988"/>
        </p:xfrm>
        <a:graphic>
          <a:graphicData uri="http://schemas.openxmlformats.org/drawingml/2006/table">
            <a:tbl>
              <a:tblPr firstRow="1" bandRow="1"/>
              <a:tblGrid>
                <a:gridCol w="3429746">
                  <a:extLst>
                    <a:ext uri="{9D8B030D-6E8A-4147-A177-3AD203B41FA5}">
                      <a16:colId xmlns:a16="http://schemas.microsoft.com/office/drawing/2014/main" val="2723601559"/>
                    </a:ext>
                  </a:extLst>
                </a:gridCol>
                <a:gridCol w="3172628">
                  <a:extLst>
                    <a:ext uri="{9D8B030D-6E8A-4147-A177-3AD203B41FA5}">
                      <a16:colId xmlns:a16="http://schemas.microsoft.com/office/drawing/2014/main" val="849149245"/>
                    </a:ext>
                  </a:extLst>
                </a:gridCol>
              </a:tblGrid>
              <a:tr h="553515">
                <a:tc>
                  <a:txBody>
                    <a:bodyPr/>
                    <a:lstStyle/>
                    <a:p>
                      <a:r>
                        <a:rPr lang="en-US" sz="32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sym typeface="Quicksand"/>
                        </a:rPr>
                        <a:t>Type of house: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palace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7454399"/>
                  </a:ext>
                </a:extLst>
              </a:tr>
              <a:tr h="561535">
                <a:tc>
                  <a:txBody>
                    <a:bodyPr/>
                    <a:lstStyle/>
                    <a:p>
                      <a:r>
                        <a:rPr lang="en-US" sz="32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sym typeface="Quicksand"/>
                        </a:rPr>
                        <a:t>Location: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+mn-lt"/>
                        </a:rPr>
                        <a:t>in the mountains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398226"/>
                  </a:ext>
                </a:extLst>
              </a:tr>
              <a:tr h="561535">
                <a:tc>
                  <a:txBody>
                    <a:bodyPr/>
                    <a:lstStyle/>
                    <a:p>
                      <a:r>
                        <a:rPr lang="en-US" sz="32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sym typeface="Quicksand"/>
                        </a:rPr>
                        <a:t>Number of rooms: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73438"/>
                  </a:ext>
                </a:extLst>
              </a:tr>
              <a:tr h="1384628">
                <a:tc>
                  <a:txBody>
                    <a:bodyPr/>
                    <a:lstStyle/>
                    <a:p>
                      <a:r>
                        <a:rPr lang="en-US" sz="3200" b="1" i="0" u="none" strike="noStrike" cap="none" dirty="0">
                          <a:solidFill>
                            <a:schemeClr val="dk1"/>
                          </a:solidFill>
                          <a:latin typeface="+mn-lt"/>
                          <a:sym typeface="Quicksand"/>
                        </a:rPr>
                        <a:t>Appliances in the house: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885002"/>
                  </a:ext>
                </a:extLst>
              </a:tr>
            </a:tbl>
          </a:graphicData>
        </a:graphic>
      </p:graphicFrame>
      <p:pic>
        <p:nvPicPr>
          <p:cNvPr id="3" name="2 Minute Timer">
            <a:hlinkClick r:id="" action="ppaction://media"/>
            <a:extLst>
              <a:ext uri="{FF2B5EF4-FFF2-40B4-BE49-F238E27FC236}">
                <a16:creationId xmlns:a16="http://schemas.microsoft.com/office/drawing/2014/main" id="{58DDD6B1-EB58-20BC-1CFA-4949445599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7465" y="457707"/>
            <a:ext cx="1978102" cy="1112682"/>
          </a:xfrm>
          <a:prstGeom prst="rect">
            <a:avLst/>
          </a:prstGeom>
        </p:spPr>
      </p:pic>
      <p:sp>
        <p:nvSpPr>
          <p:cNvPr id="4" name="Speech Bubble: Rectangle 9">
            <a:extLst>
              <a:ext uri="{FF2B5EF4-FFF2-40B4-BE49-F238E27FC236}">
                <a16:creationId xmlns:a16="http://schemas.microsoft.com/office/drawing/2014/main" id="{201F9C34-E973-F856-5F21-04C49570235E}"/>
              </a:ext>
            </a:extLst>
          </p:cNvPr>
          <p:cNvSpPr/>
          <p:nvPr/>
        </p:nvSpPr>
        <p:spPr>
          <a:xfrm>
            <a:off x="7111505" y="1778511"/>
            <a:ext cx="3572132" cy="931761"/>
          </a:xfrm>
          <a:prstGeom prst="wedgeRectCallout">
            <a:avLst>
              <a:gd name="adj1" fmla="val -43736"/>
              <a:gd name="adj2" fmla="val 1135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What type of dream house is it?</a:t>
            </a:r>
          </a:p>
        </p:txBody>
      </p:sp>
      <p:sp>
        <p:nvSpPr>
          <p:cNvPr id="5" name="Speech Bubble: Rectangle 10">
            <a:extLst>
              <a:ext uri="{FF2B5EF4-FFF2-40B4-BE49-F238E27FC236}">
                <a16:creationId xmlns:a16="http://schemas.microsoft.com/office/drawing/2014/main" id="{3CCB9358-8158-A51A-2342-5CBAB9B70327}"/>
              </a:ext>
            </a:extLst>
          </p:cNvPr>
          <p:cNvSpPr/>
          <p:nvPr/>
        </p:nvSpPr>
        <p:spPr>
          <a:xfrm>
            <a:off x="9603424" y="2820214"/>
            <a:ext cx="2268027" cy="931761"/>
          </a:xfrm>
          <a:prstGeom prst="wedgeRectCallout">
            <a:avLst>
              <a:gd name="adj1" fmla="val 47483"/>
              <a:gd name="adj2" fmla="val 11691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a palace. </a:t>
            </a:r>
          </a:p>
        </p:txBody>
      </p:sp>
      <p:sp>
        <p:nvSpPr>
          <p:cNvPr id="6" name="Speech Bubble: Rectangle 11">
            <a:extLst>
              <a:ext uri="{FF2B5EF4-FFF2-40B4-BE49-F238E27FC236}">
                <a16:creationId xmlns:a16="http://schemas.microsoft.com/office/drawing/2014/main" id="{2DD85BD0-70DE-B5DF-7511-B65B95B1F146}"/>
              </a:ext>
            </a:extLst>
          </p:cNvPr>
          <p:cNvSpPr/>
          <p:nvPr/>
        </p:nvSpPr>
        <p:spPr>
          <a:xfrm>
            <a:off x="7593321" y="3556869"/>
            <a:ext cx="2010103" cy="931761"/>
          </a:xfrm>
          <a:prstGeom prst="wedgeRectCallout">
            <a:avLst>
              <a:gd name="adj1" fmla="val -43736"/>
              <a:gd name="adj2" fmla="val 11351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Where is it? </a:t>
            </a:r>
          </a:p>
        </p:txBody>
      </p:sp>
      <p:sp>
        <p:nvSpPr>
          <p:cNvPr id="7" name="Speech Bubble: Rectangle 12">
            <a:extLst>
              <a:ext uri="{FF2B5EF4-FFF2-40B4-BE49-F238E27FC236}">
                <a16:creationId xmlns:a16="http://schemas.microsoft.com/office/drawing/2014/main" id="{D5A86132-E225-54FC-1BFD-10AFE28A9F2B}"/>
              </a:ext>
            </a:extLst>
          </p:cNvPr>
          <p:cNvSpPr/>
          <p:nvPr/>
        </p:nvSpPr>
        <p:spPr>
          <a:xfrm>
            <a:off x="9081823" y="4502448"/>
            <a:ext cx="2695903" cy="931761"/>
          </a:xfrm>
          <a:prstGeom prst="wedgeRectCallout">
            <a:avLst>
              <a:gd name="adj1" fmla="val 47483"/>
              <a:gd name="adj2" fmla="val 11691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dk1"/>
                </a:solidFill>
                <a:latin typeface="Quicksand"/>
                <a:ea typeface="Quicksand"/>
                <a:cs typeface="Quicksand"/>
              </a:rPr>
              <a:t>It's in the mountains. </a:t>
            </a:r>
          </a:p>
        </p:txBody>
      </p:sp>
    </p:spTree>
    <p:extLst>
      <p:ext uri="{BB962C8B-B14F-4D97-AF65-F5344CB8AC3E}">
        <p14:creationId xmlns:p14="http://schemas.microsoft.com/office/powerpoint/2010/main" val="366904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3">
            <a:extLst>
              <a:ext uri="{FF2B5EF4-FFF2-40B4-BE49-F238E27FC236}">
                <a16:creationId xmlns:a16="http://schemas.microsoft.com/office/drawing/2014/main" id="{39BE7EFA-41F2-E235-DEE8-60EB27BD9576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14">
              <a:extLst>
                <a:ext uri="{FF2B5EF4-FFF2-40B4-BE49-F238E27FC236}">
                  <a16:creationId xmlns:a16="http://schemas.microsoft.com/office/drawing/2014/main" id="{9351DC0B-CB83-7047-3433-52C3FFFC4E2B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19">
              <a:extLst>
                <a:ext uri="{FF2B5EF4-FFF2-40B4-BE49-F238E27FC236}">
                  <a16:creationId xmlns:a16="http://schemas.microsoft.com/office/drawing/2014/main" id="{6343589F-00F2-2233-CE46-5C48B5209715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1">
              <a:extLst>
                <a:ext uri="{FF2B5EF4-FFF2-40B4-BE49-F238E27FC236}">
                  <a16:creationId xmlns:a16="http://schemas.microsoft.com/office/drawing/2014/main" id="{64888B7B-BAFA-7825-1D20-AC36009E420C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5AAFB535-E869-1D0C-D218-081B8E41416E}"/>
              </a:ext>
            </a:extLst>
          </p:cNvPr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grpSp>
        <p:nvGrpSpPr>
          <p:cNvPr id="2" name="Google Shape;3415;p43">
            <a:extLst>
              <a:ext uri="{FF2B5EF4-FFF2-40B4-BE49-F238E27FC236}">
                <a16:creationId xmlns:a16="http://schemas.microsoft.com/office/drawing/2014/main" id="{3759BC09-7D6B-32ED-F0DC-29B877DAA56B}"/>
              </a:ext>
            </a:extLst>
          </p:cNvPr>
          <p:cNvGrpSpPr/>
          <p:nvPr/>
        </p:nvGrpSpPr>
        <p:grpSpPr>
          <a:xfrm rot="244554">
            <a:off x="6163274" y="1706172"/>
            <a:ext cx="5945434" cy="4766155"/>
            <a:chOff x="595550" y="988220"/>
            <a:chExt cx="3238500" cy="3409800"/>
          </a:xfrm>
        </p:grpSpPr>
        <p:sp>
          <p:nvSpPr>
            <p:cNvPr id="3" name="Google Shape;3416;p43">
              <a:extLst>
                <a:ext uri="{FF2B5EF4-FFF2-40B4-BE49-F238E27FC236}">
                  <a16:creationId xmlns:a16="http://schemas.microsoft.com/office/drawing/2014/main" id="{75935459-72E6-5AD0-19F0-A6C00A3B2158}"/>
                </a:ext>
              </a:extLst>
            </p:cNvPr>
            <p:cNvSpPr/>
            <p:nvPr/>
          </p:nvSpPr>
          <p:spPr>
            <a:xfrm rot="-231698">
              <a:off x="700261" y="1086576"/>
              <a:ext cx="3029077" cy="3213089"/>
            </a:xfrm>
            <a:prstGeom prst="roundRect">
              <a:avLst>
                <a:gd name="adj" fmla="val 3633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417;p43">
              <a:extLst>
                <a:ext uri="{FF2B5EF4-FFF2-40B4-BE49-F238E27FC236}">
                  <a16:creationId xmlns:a16="http://schemas.microsoft.com/office/drawing/2014/main" id="{65AC052A-4590-A76C-DA49-69B145DA52FF}"/>
                </a:ext>
              </a:extLst>
            </p:cNvPr>
            <p:cNvGrpSpPr/>
            <p:nvPr/>
          </p:nvGrpSpPr>
          <p:grpSpPr>
            <a:xfrm rot="-231639">
              <a:off x="740246" y="1119127"/>
              <a:ext cx="2941274" cy="3151851"/>
              <a:chOff x="631107" y="767850"/>
              <a:chExt cx="3523775" cy="3776055"/>
            </a:xfrm>
          </p:grpSpPr>
          <p:grpSp>
            <p:nvGrpSpPr>
              <p:cNvPr id="10" name="Google Shape;3418;p43">
                <a:extLst>
                  <a:ext uri="{FF2B5EF4-FFF2-40B4-BE49-F238E27FC236}">
                    <a16:creationId xmlns:a16="http://schemas.microsoft.com/office/drawing/2014/main" id="{6EDD6317-8EDB-F83F-D4BC-CC8ED0BDB9D4}"/>
                  </a:ext>
                </a:extLst>
              </p:cNvPr>
              <p:cNvGrpSpPr/>
              <p:nvPr/>
            </p:nvGrpSpPr>
            <p:grpSpPr>
              <a:xfrm>
                <a:off x="631107" y="767850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17" name="Google Shape;3419;p43">
                  <a:extLst>
                    <a:ext uri="{FF2B5EF4-FFF2-40B4-BE49-F238E27FC236}">
                      <a16:creationId xmlns:a16="http://schemas.microsoft.com/office/drawing/2014/main" id="{401D99DD-09AB-F750-800C-142F884688FE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" name="Google Shape;3420;p43">
                  <a:extLst>
                    <a:ext uri="{FF2B5EF4-FFF2-40B4-BE49-F238E27FC236}">
                      <a16:creationId xmlns:a16="http://schemas.microsoft.com/office/drawing/2014/main" id="{56603364-61B9-462D-D05F-E99AE0BBC53D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13" name="Google Shape;3421;p43">
                <a:extLst>
                  <a:ext uri="{FF2B5EF4-FFF2-40B4-BE49-F238E27FC236}">
                    <a16:creationId xmlns:a16="http://schemas.microsoft.com/office/drawing/2014/main" id="{1EC78FEC-0442-72CB-A4D5-61748C672BE6}"/>
                  </a:ext>
                </a:extLst>
              </p:cNvPr>
              <p:cNvGrpSpPr/>
              <p:nvPr/>
            </p:nvGrpSpPr>
            <p:grpSpPr>
              <a:xfrm rot="10800000" flipH="1">
                <a:off x="631107" y="4238805"/>
                <a:ext cx="3523775" cy="305100"/>
                <a:chOff x="631107" y="767850"/>
                <a:chExt cx="3523775" cy="305100"/>
              </a:xfrm>
            </p:grpSpPr>
            <p:cxnSp>
              <p:nvCxnSpPr>
                <p:cNvPr id="14" name="Google Shape;3422;p43">
                  <a:extLst>
                    <a:ext uri="{FF2B5EF4-FFF2-40B4-BE49-F238E27FC236}">
                      <a16:creationId xmlns:a16="http://schemas.microsoft.com/office/drawing/2014/main" id="{18AF2CD6-83BD-3C7C-9016-6EA1A00BEA79}"/>
                    </a:ext>
                  </a:extLst>
                </p:cNvPr>
                <p:cNvCxnSpPr/>
                <p:nvPr/>
              </p:nvCxnSpPr>
              <p:spPr>
                <a:xfrm>
                  <a:off x="631107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" name="Google Shape;3423;p43">
                  <a:extLst>
                    <a:ext uri="{FF2B5EF4-FFF2-40B4-BE49-F238E27FC236}">
                      <a16:creationId xmlns:a16="http://schemas.microsoft.com/office/drawing/2014/main" id="{8E21B400-5428-D725-F6F5-F9392E3CFA0A}"/>
                    </a:ext>
                  </a:extLst>
                </p:cNvPr>
                <p:cNvCxnSpPr/>
                <p:nvPr/>
              </p:nvCxnSpPr>
              <p:spPr>
                <a:xfrm flipH="1">
                  <a:off x="3881282" y="767850"/>
                  <a:ext cx="273600" cy="3051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9" name="Google Shape;3954;p51">
            <a:extLst>
              <a:ext uri="{FF2B5EF4-FFF2-40B4-BE49-F238E27FC236}">
                <a16:creationId xmlns:a16="http://schemas.microsoft.com/office/drawing/2014/main" id="{763C9E01-F4DF-39CA-445B-C1BD99DEED63}"/>
              </a:ext>
            </a:extLst>
          </p:cNvPr>
          <p:cNvSpPr/>
          <p:nvPr/>
        </p:nvSpPr>
        <p:spPr>
          <a:xfrm>
            <a:off x="487067" y="2189438"/>
            <a:ext cx="5577721" cy="62049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1. What type of dream house is it?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0" name="Google Shape;3954;p51">
            <a:extLst>
              <a:ext uri="{FF2B5EF4-FFF2-40B4-BE49-F238E27FC236}">
                <a16:creationId xmlns:a16="http://schemas.microsoft.com/office/drawing/2014/main" id="{69205112-F47B-5ECC-92D1-2EC86D701DED}"/>
              </a:ext>
            </a:extLst>
          </p:cNvPr>
          <p:cNvSpPr/>
          <p:nvPr/>
        </p:nvSpPr>
        <p:spPr>
          <a:xfrm>
            <a:off x="507461" y="2984219"/>
            <a:ext cx="5577721" cy="62049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2. Where is it?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1" name="Google Shape;3954;p51">
            <a:extLst>
              <a:ext uri="{FF2B5EF4-FFF2-40B4-BE49-F238E27FC236}">
                <a16:creationId xmlns:a16="http://schemas.microsoft.com/office/drawing/2014/main" id="{28C92F18-C638-207F-F97D-791FD0CB3D62}"/>
              </a:ext>
            </a:extLst>
          </p:cNvPr>
          <p:cNvSpPr/>
          <p:nvPr/>
        </p:nvSpPr>
        <p:spPr>
          <a:xfrm>
            <a:off x="520304" y="4582836"/>
            <a:ext cx="5577721" cy="62049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4. How many rooms are there?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7" name="Google Shape;3954;p51">
            <a:extLst>
              <a:ext uri="{FF2B5EF4-FFF2-40B4-BE49-F238E27FC236}">
                <a16:creationId xmlns:a16="http://schemas.microsoft.com/office/drawing/2014/main" id="{F12F4B57-D6B3-A7C1-7DD5-A89E9A6B6760}"/>
              </a:ext>
            </a:extLst>
          </p:cNvPr>
          <p:cNvSpPr/>
          <p:nvPr/>
        </p:nvSpPr>
        <p:spPr>
          <a:xfrm>
            <a:off x="507463" y="5377617"/>
            <a:ext cx="5577721" cy="830585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5. What appliances are there and what will they help you to do?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8" name="Google Shape;3954;p51">
            <a:extLst>
              <a:ext uri="{FF2B5EF4-FFF2-40B4-BE49-F238E27FC236}">
                <a16:creationId xmlns:a16="http://schemas.microsoft.com/office/drawing/2014/main" id="{9B23B9C7-2DBC-A01A-39DB-837116516321}"/>
              </a:ext>
            </a:extLst>
          </p:cNvPr>
          <p:cNvSpPr/>
          <p:nvPr/>
        </p:nvSpPr>
        <p:spPr>
          <a:xfrm>
            <a:off x="507462" y="3779000"/>
            <a:ext cx="5577721" cy="620499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3. What does it look like?</a:t>
            </a:r>
            <a:endParaRPr sz="2400" b="1" dirty="0">
              <a:solidFill>
                <a:schemeClr val="accent6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29" name="TextBox 43">
            <a:extLst>
              <a:ext uri="{FF2B5EF4-FFF2-40B4-BE49-F238E27FC236}">
                <a16:creationId xmlns:a16="http://schemas.microsoft.com/office/drawing/2014/main" id="{E621FB1D-E8C9-0BEE-7452-B908334BDD24}"/>
              </a:ext>
            </a:extLst>
          </p:cNvPr>
          <p:cNvSpPr txBox="1"/>
          <p:nvPr/>
        </p:nvSpPr>
        <p:spPr>
          <a:xfrm>
            <a:off x="6913353" y="2315035"/>
            <a:ext cx="469790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Quicksand"/>
                <a:sym typeface="Quicksand"/>
              </a:rPr>
              <a:t>My dream house is a big palace. It is in the mountains. It is surrounded by lots of trees. It has seven rooms: three bedrooms, two bathrooms, one kitchen and one living room. There is a large swimming pool in front of it. I have some robots in the palace. They help me to clean the floor, cook meals, water flowers... I'm happy to live in my palace.</a:t>
            </a:r>
            <a:endParaRPr lang="en-VN" sz="2400" dirty="0">
              <a:solidFill>
                <a:schemeClr val="accent4">
                  <a:lumMod val="20000"/>
                  <a:lumOff val="80000"/>
                </a:schemeClr>
              </a:solidFill>
              <a:latin typeface="Quicksand"/>
              <a:sym typeface="Quicksand"/>
            </a:endParaRPr>
          </a:p>
        </p:txBody>
      </p:sp>
      <p:sp>
        <p:nvSpPr>
          <p:cNvPr id="31" name="Rounded Rectangle 15">
            <a:extLst>
              <a:ext uri="{FF2B5EF4-FFF2-40B4-BE49-F238E27FC236}">
                <a16:creationId xmlns:a16="http://schemas.microsoft.com/office/drawing/2014/main" id="{E63A8F83-4894-E0F9-86A5-FF11281AF3C5}"/>
              </a:ext>
            </a:extLst>
          </p:cNvPr>
          <p:cNvSpPr/>
          <p:nvPr/>
        </p:nvSpPr>
        <p:spPr>
          <a:xfrm>
            <a:off x="432193" y="1275905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E635DF93-7BA1-736D-4A6B-404C2C720AFC}"/>
              </a:ext>
            </a:extLst>
          </p:cNvPr>
          <p:cNvSpPr txBox="1"/>
          <p:nvPr/>
        </p:nvSpPr>
        <p:spPr>
          <a:xfrm>
            <a:off x="498316" y="11846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9DE0F229-3161-F241-921A-C913FC8A4B1D}"/>
              </a:ext>
            </a:extLst>
          </p:cNvPr>
          <p:cNvSpPr txBox="1"/>
          <p:nvPr/>
        </p:nvSpPr>
        <p:spPr>
          <a:xfrm>
            <a:off x="1037533" y="1138761"/>
            <a:ext cx="10573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Use the information in Task 4 to write a paragraph of about 50 words about your dream house. </a:t>
            </a:r>
          </a:p>
        </p:txBody>
      </p:sp>
    </p:spTree>
    <p:extLst>
      <p:ext uri="{BB962C8B-B14F-4D97-AF65-F5344CB8AC3E}">
        <p14:creationId xmlns:p14="http://schemas.microsoft.com/office/powerpoint/2010/main" val="140985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83724C67-A7BE-2CEF-46EB-910D180070CD}"/>
              </a:ext>
            </a:extLst>
          </p:cNvPr>
          <p:cNvSpPr txBox="1"/>
          <p:nvPr/>
        </p:nvSpPr>
        <p:spPr>
          <a:xfrm>
            <a:off x="684544" y="127758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Google Shape;3636;p48">
            <a:extLst>
              <a:ext uri="{FF2B5EF4-FFF2-40B4-BE49-F238E27FC236}">
                <a16:creationId xmlns:a16="http://schemas.microsoft.com/office/drawing/2014/main" id="{FC3AB352-AA71-B4B5-C157-B51493EEAC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62720" y="1098551"/>
            <a:ext cx="7704000" cy="11927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P</a:t>
            </a:r>
            <a:r>
              <a:rPr lang="en-VN" sz="7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eer check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graphicFrame>
        <p:nvGraphicFramePr>
          <p:cNvPr id="5" name="Google Shape;3693;p48">
            <a:extLst>
              <a:ext uri="{FF2B5EF4-FFF2-40B4-BE49-F238E27FC236}">
                <a16:creationId xmlns:a16="http://schemas.microsoft.com/office/drawing/2014/main" id="{3DB2ADC8-D114-5916-57A0-89A9C969F8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5169721"/>
              </p:ext>
            </p:extLst>
          </p:nvPr>
        </p:nvGraphicFramePr>
        <p:xfrm>
          <a:off x="883061" y="2493167"/>
          <a:ext cx="10677568" cy="390258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198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792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141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N</a:t>
                      </a:r>
                      <a:r>
                        <a:rPr lang="en" sz="36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o.</a:t>
                      </a:r>
                      <a:endParaRPr sz="3600" b="1" dirty="0">
                        <a:solidFill>
                          <a:schemeClr val="accent1"/>
                        </a:solidFill>
                        <a:latin typeface="Capriola"/>
                        <a:ea typeface="Capriola"/>
                        <a:cs typeface="Capriola"/>
                        <a:sym typeface="Capriola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accent1"/>
                          </a:solidFill>
                          <a:latin typeface="Capriola"/>
                          <a:ea typeface="Capriola"/>
                          <a:cs typeface="Capriola"/>
                          <a:sym typeface="Capriola"/>
                        </a:rPr>
                        <a:t>Question?</a:t>
                      </a:r>
                      <a:endParaRPr sz="3600" b="1" dirty="0">
                        <a:solidFill>
                          <a:schemeClr val="accent1"/>
                        </a:solidFill>
                        <a:latin typeface="Capriola"/>
                        <a:ea typeface="Capriola"/>
                        <a:cs typeface="Capriola"/>
                        <a:sym typeface="Capriola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03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1</a:t>
                      </a:r>
                      <a:endParaRPr sz="36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the verbs in the correct form?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03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2</a:t>
                      </a:r>
                      <a:endParaRPr sz="36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Are the nouns in the correct form?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3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3</a:t>
                      </a:r>
                      <a:endParaRPr sz="36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Is the spelling correct?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662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3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4</a:t>
                      </a:r>
                      <a:endParaRPr sz="3600" b="1" dirty="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dirty="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Has the paragraph answered all questions?</a:t>
                      </a:r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76198" y="2111499"/>
            <a:ext cx="7865196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Listen for specific information about dream houses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Write a paragraph about your dream house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263" y="2901468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5258" y="2109596"/>
            <a:ext cx="6058699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Rewrite the paragraph in your notebook.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066" y="2341108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372271" y="1875397"/>
            <a:ext cx="53952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LESSON 6: SKILLS 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HOUSES IN THE FUTURE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79641" y="130762"/>
            <a:ext cx="975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8" name="Hình ảnh 7">
            <a:extLst>
              <a:ext uri="{FF2B5EF4-FFF2-40B4-BE49-F238E27FC236}">
                <a16:creationId xmlns:a16="http://schemas.microsoft.com/office/drawing/2014/main" id="{50DEAC53-85D8-3E38-8ADA-F5BA8E8F05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600" y="2683868"/>
            <a:ext cx="3938239" cy="39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980260" y="1185969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772780" y="2724867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LISTENING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36866" y="4258385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WRITING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26803" y="1183070"/>
            <a:ext cx="5787237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Jumbled words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19396" y="2106807"/>
            <a:ext cx="5779983" cy="162492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Listen and write.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2: Listen again and tick.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3: Listen again and answer the question.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8" idx="0"/>
          </p:cNvCxnSpPr>
          <p:nvPr/>
        </p:nvCxnSpPr>
        <p:spPr>
          <a:xfrm>
            <a:off x="2816174" y="1492072"/>
            <a:ext cx="874563" cy="123279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1"/>
            <a:endCxn id="19" idx="0"/>
          </p:cNvCxnSpPr>
          <p:nvPr/>
        </p:nvCxnSpPr>
        <p:spPr>
          <a:xfrm rot="10800000" flipV="1">
            <a:off x="1854824" y="3025591"/>
            <a:ext cx="917957" cy="1232794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38248" y="5768976"/>
            <a:ext cx="2021198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CONSOLIDATION</a:t>
            </a:r>
            <a:endParaRPr lang="en-GB" sz="2000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cxnSpLocks/>
            <a:stCxn id="19" idx="3"/>
            <a:endCxn id="27" idx="0"/>
          </p:cNvCxnSpPr>
          <p:nvPr/>
        </p:nvCxnSpPr>
        <p:spPr>
          <a:xfrm>
            <a:off x="2772780" y="4559109"/>
            <a:ext cx="776067" cy="120986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011556" y="5702619"/>
            <a:ext cx="5794201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6: SKILLS 2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13" name="Rectangle 22">
            <a:extLst>
              <a:ext uri="{FF2B5EF4-FFF2-40B4-BE49-F238E27FC236}">
                <a16:creationId xmlns:a16="http://schemas.microsoft.com/office/drawing/2014/main" id="{589C3DFE-FC98-2051-D42D-C34A35AA1AFE}"/>
              </a:ext>
            </a:extLst>
          </p:cNvPr>
          <p:cNvSpPr/>
          <p:nvPr/>
        </p:nvSpPr>
        <p:spPr>
          <a:xfrm>
            <a:off x="5026803" y="4164879"/>
            <a:ext cx="5779983" cy="12426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4: Discussion.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 paragraph about your dream house.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985980" y="3421117"/>
            <a:ext cx="5215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REARRANGE THE JUMBLED WORDS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62216" y="3635143"/>
            <a:ext cx="33311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 WORDS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IYCT 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dirty="0">
                <a:solidFill>
                  <a:srgbClr val="00B050"/>
                </a:solidFill>
              </a:rPr>
              <a:t>CITY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MATTSVR  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dirty="0">
                <a:solidFill>
                  <a:srgbClr val="00B050"/>
                </a:solidFill>
              </a:rPr>
              <a:t>SMART TV</a:t>
            </a:r>
            <a:r>
              <a:rPr lang="en-US" sz="6600" b="1" i="0" u="none" strike="noStrike" dirty="0">
                <a:solidFill>
                  <a:srgbClr val="00B050"/>
                </a:solidFill>
                <a:effectLst/>
              </a:rPr>
              <a:t> 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AGRNED   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dirty="0">
                <a:solidFill>
                  <a:srgbClr val="00B050"/>
                </a:solidFill>
              </a:rPr>
              <a:t>GARDEN</a:t>
            </a:r>
          </a:p>
        </p:txBody>
      </p:sp>
    </p:spTree>
    <p:extLst>
      <p:ext uri="{BB962C8B-B14F-4D97-AF65-F5344CB8AC3E}">
        <p14:creationId xmlns:p14="http://schemas.microsoft.com/office/powerpoint/2010/main" val="70527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LFTA    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dirty="0">
                <a:solidFill>
                  <a:srgbClr val="00B050"/>
                </a:solidFill>
              </a:rPr>
              <a:t>FLAT</a:t>
            </a:r>
          </a:p>
        </p:txBody>
      </p:sp>
    </p:spTree>
    <p:extLst>
      <p:ext uri="{BB962C8B-B14F-4D97-AF65-F5344CB8AC3E}">
        <p14:creationId xmlns:p14="http://schemas.microsoft.com/office/powerpoint/2010/main" val="353098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8">
            <a:extLst>
              <a:ext uri="{FF2B5EF4-FFF2-40B4-BE49-F238E27FC236}">
                <a16:creationId xmlns:a16="http://schemas.microsoft.com/office/drawing/2014/main" id="{230F6C51-A82F-8C7E-BA92-A215EDA6BC49}"/>
              </a:ext>
            </a:extLst>
          </p:cNvPr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16" name="Round Single Corner Rectangle 27">
              <a:extLst>
                <a:ext uri="{FF2B5EF4-FFF2-40B4-BE49-F238E27FC236}">
                  <a16:creationId xmlns:a16="http://schemas.microsoft.com/office/drawing/2014/main" id="{AE048BA8-76EB-D702-68D2-102381D95C14}"/>
                </a:ext>
              </a:extLst>
            </p:cNvPr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28">
              <a:extLst>
                <a:ext uri="{FF2B5EF4-FFF2-40B4-BE49-F238E27FC236}">
                  <a16:creationId xmlns:a16="http://schemas.microsoft.com/office/drawing/2014/main" id="{BE519015-EAD3-8575-44F5-313A5FE8566C}"/>
                </a:ext>
              </a:extLst>
            </p:cNvPr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29">
              <a:extLst>
                <a:ext uri="{FF2B5EF4-FFF2-40B4-BE49-F238E27FC236}">
                  <a16:creationId xmlns:a16="http://schemas.microsoft.com/office/drawing/2014/main" id="{4C12155A-D20A-6898-6EC1-53D188EB0926}"/>
                </a:ext>
              </a:extLst>
            </p:cNvPr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BE558EC8-D661-E9B1-1B2B-F1336C543DF7}"/>
              </a:ext>
            </a:extLst>
          </p:cNvPr>
          <p:cNvSpPr txBox="1"/>
          <p:nvPr/>
        </p:nvSpPr>
        <p:spPr>
          <a:xfrm>
            <a:off x="639681" y="19662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1DBE01-181E-DC2D-58AF-C3CDBD4A2728}"/>
              </a:ext>
            </a:extLst>
          </p:cNvPr>
          <p:cNvSpPr txBox="1"/>
          <p:nvPr/>
        </p:nvSpPr>
        <p:spPr>
          <a:xfrm>
            <a:off x="2960414" y="2147583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0000"/>
                </a:solidFill>
                <a:effectLst/>
              </a:rPr>
              <a:t>ILVLA      </a:t>
            </a:r>
            <a:endParaRPr lang="en-US" sz="6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9C8B10-DC2C-7789-3AE0-A283913F4838}"/>
              </a:ext>
            </a:extLst>
          </p:cNvPr>
          <p:cNvSpPr txBox="1"/>
          <p:nvPr/>
        </p:nvSpPr>
        <p:spPr>
          <a:xfrm>
            <a:off x="2456246" y="3765855"/>
            <a:ext cx="6093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u="none" strike="noStrike" dirty="0">
                <a:solidFill>
                  <a:srgbClr val="00B050"/>
                </a:solidFill>
                <a:effectLst/>
                <a:sym typeface="Wingdings" panose="05000000000000000000" pitchFamily="2" charset="2"/>
              </a:rPr>
              <a:t> </a:t>
            </a:r>
            <a:r>
              <a:rPr lang="en-US" sz="6600" b="1" dirty="0">
                <a:solidFill>
                  <a:srgbClr val="00B050"/>
                </a:solidFill>
              </a:rPr>
              <a:t>VILLA</a:t>
            </a:r>
          </a:p>
        </p:txBody>
      </p:sp>
    </p:spTree>
    <p:extLst>
      <p:ext uri="{BB962C8B-B14F-4D97-AF65-F5344CB8AC3E}">
        <p14:creationId xmlns:p14="http://schemas.microsoft.com/office/powerpoint/2010/main" val="1035983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3832</TotalTime>
  <Words>655</Words>
  <Application>Microsoft Office PowerPoint</Application>
  <PresentationFormat>Widescreen</PresentationFormat>
  <Paragraphs>144</Paragraphs>
  <Slides>19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Adobe Gothic Std B</vt:lpstr>
      <vt:lpstr>Arial</vt:lpstr>
      <vt:lpstr>Berlin Sans FB Demi</vt:lpstr>
      <vt:lpstr>Calibri</vt:lpstr>
      <vt:lpstr>Calibri Light</vt:lpstr>
      <vt:lpstr>Capriola</vt:lpstr>
      <vt:lpstr>Myriad Pro</vt:lpstr>
      <vt:lpstr>Quicksand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Peer check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227</cp:revision>
  <dcterms:created xsi:type="dcterms:W3CDTF">2020-12-09T02:04:09Z</dcterms:created>
  <dcterms:modified xsi:type="dcterms:W3CDTF">2024-06-25T09:07:11Z</dcterms:modified>
</cp:coreProperties>
</file>