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362" r:id="rId2"/>
    <p:sldId id="256" r:id="rId3"/>
    <p:sldId id="302" r:id="rId4"/>
    <p:sldId id="276" r:id="rId5"/>
    <p:sldId id="350" r:id="rId6"/>
    <p:sldId id="360" r:id="rId7"/>
    <p:sldId id="361" r:id="rId8"/>
    <p:sldId id="354" r:id="rId9"/>
    <p:sldId id="359" r:id="rId10"/>
    <p:sldId id="314" r:id="rId11"/>
    <p:sldId id="33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106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3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94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3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91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9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8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Expressing exclamations with </a:t>
            </a:r>
            <a:r>
              <a:rPr lang="en-US" sz="3600" i="1" dirty="0"/>
              <a:t>What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Practice to talk about city’s landmarks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6330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247" y="2109596"/>
            <a:ext cx="1133798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Choose a city and find out the information about that city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- Prepare for the next lesson: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CITIES OF THE WORLD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F76EAA5-0BEF-2303-EA0A-78FFD081B15A}"/>
              </a:ext>
            </a:extLst>
          </p:cNvPr>
          <p:cNvSpPr txBox="1"/>
          <p:nvPr/>
        </p:nvSpPr>
        <p:spPr>
          <a:xfrm>
            <a:off x="2234033" y="3081648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6" name="Google Shape;396;p31">
            <a:extLst>
              <a:ext uri="{FF2B5EF4-FFF2-40B4-BE49-F238E27FC236}">
                <a16:creationId xmlns:a16="http://schemas.microsoft.com/office/drawing/2014/main" id="{ACCA4C2A-11E3-35EB-ADC3-98FBCB38F553}"/>
              </a:ext>
            </a:extLst>
          </p:cNvPr>
          <p:cNvGrpSpPr/>
          <p:nvPr/>
        </p:nvGrpSpPr>
        <p:grpSpPr>
          <a:xfrm>
            <a:off x="2148451" y="3153940"/>
            <a:ext cx="7522908" cy="2364666"/>
            <a:chOff x="1593297" y="936869"/>
            <a:chExt cx="6153131" cy="3157098"/>
          </a:xfrm>
        </p:grpSpPr>
        <p:sp>
          <p:nvSpPr>
            <p:cNvPr id="7" name="Google Shape;397;p31">
              <a:extLst>
                <a:ext uri="{FF2B5EF4-FFF2-40B4-BE49-F238E27FC236}">
                  <a16:creationId xmlns:a16="http://schemas.microsoft.com/office/drawing/2014/main" id="{F70D2E0E-9F2A-BEBA-99BF-2F6F756DD326}"/>
                </a:ext>
              </a:extLst>
            </p:cNvPr>
            <p:cNvSpPr/>
            <p:nvPr/>
          </p:nvSpPr>
          <p:spPr>
            <a:xfrm rot="21470825">
              <a:off x="1789023" y="1167494"/>
              <a:ext cx="5957405" cy="2926473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98;p31">
              <a:extLst>
                <a:ext uri="{FF2B5EF4-FFF2-40B4-BE49-F238E27FC236}">
                  <a16:creationId xmlns:a16="http://schemas.microsoft.com/office/drawing/2014/main" id="{B81F736E-2820-6E2F-FAEE-5FEDDFFEFF9D}"/>
                </a:ext>
              </a:extLst>
            </p:cNvPr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rgbClr val="C0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/>
                <a:t>EVERYDAY ENGLISH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48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0716EF9-D7AF-F2ED-8BD3-61A47C811A6D}"/>
              </a:ext>
            </a:extLst>
          </p:cNvPr>
          <p:cNvSpPr txBox="1"/>
          <p:nvPr/>
        </p:nvSpPr>
        <p:spPr>
          <a:xfrm rot="21436794">
            <a:off x="2275366" y="4412325"/>
            <a:ext cx="6998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Expressing </a:t>
            </a:r>
            <a:r>
              <a:rPr lang="en-SG" sz="2400" b="1" noProof="0" dirty="0">
                <a:solidFill>
                  <a:schemeClr val="accent2"/>
                </a:solidFill>
                <a:latin typeface="Arial"/>
              </a:rPr>
              <a:t>exclamations with </a:t>
            </a:r>
            <a:r>
              <a:rPr lang="en-SG" sz="2400" b="1" i="1" noProof="0" dirty="0">
                <a:solidFill>
                  <a:schemeClr val="accent2"/>
                </a:solidFill>
                <a:latin typeface="Arial"/>
              </a:rPr>
              <a:t>What</a:t>
            </a:r>
            <a:endParaRPr kumimoji="0" lang="en-SG" sz="2400" b="1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81910" y="2409880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EVERYDAY ENGLISH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3429" y="4198674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CITY LANDMARKS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46296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Pictures describing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97368" y="1983238"/>
            <a:ext cx="5758577" cy="147089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Expressing exclamations with </a:t>
            </a:r>
            <a:r>
              <a:rPr lang="en-US" i="1" dirty="0">
                <a:solidFill>
                  <a:schemeClr val="tx1"/>
                </a:solidFill>
              </a:rPr>
              <a:t>What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the picture. Listen and read the exclamations.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Work in pair. Look at the picture below and say what you think by using exclamations with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92304" y="3739958"/>
            <a:ext cx="5755112" cy="1518880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Work in pairs. Write the names of the landmarks under the correct pictures.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Write the names of the landmarks in 3 for the descriptions.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Quiz.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505075" y="1409153"/>
            <a:ext cx="994792" cy="1000727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01386" y="2718684"/>
            <a:ext cx="980524" cy="1479990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519343" y="4499398"/>
            <a:ext cx="913932" cy="1013893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5318" y="5513291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513291"/>
            <a:ext cx="5767106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4: COMMUNICATION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3" y="1270719"/>
            <a:ext cx="82164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the picture. Listen and read the exclamations.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806" y="1948844"/>
            <a:ext cx="4506354" cy="4427526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7619" y="2523999"/>
            <a:ext cx="4901731" cy="1200329"/>
            <a:chOff x="5040087" y="3326342"/>
            <a:chExt cx="3004456" cy="1200329"/>
          </a:xfrm>
        </p:grpSpPr>
        <p:sp>
          <p:nvSpPr>
            <p:cNvPr id="39" name="Rectangle 38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F16649"/>
            </a:solidFill>
            <a:ln>
              <a:solidFill>
                <a:srgbClr val="F1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59829" y="3373051"/>
              <a:ext cx="2884714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1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22476" y="3326342"/>
              <a:ext cx="23077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What a nice city!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70765" y="3345881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1.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8369" y="3909620"/>
            <a:ext cx="4901731" cy="1200329"/>
            <a:chOff x="5040087" y="3326342"/>
            <a:chExt cx="3004456" cy="1200329"/>
          </a:xfrm>
        </p:grpSpPr>
        <p:sp>
          <p:nvSpPr>
            <p:cNvPr id="44" name="Rectangle 43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EF008D"/>
            </a:solidFill>
            <a:ln>
              <a:solidFill>
                <a:srgbClr val="EF0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59829" y="3373051"/>
              <a:ext cx="2884714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F0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2476" y="3326342"/>
              <a:ext cx="24132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/>
                <a:t>What a clear sky!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270765" y="3345881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2.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30669" y="5264854"/>
            <a:ext cx="5357361" cy="1200329"/>
            <a:chOff x="5040087" y="3336333"/>
            <a:chExt cx="3283729" cy="1200329"/>
          </a:xfrm>
        </p:grpSpPr>
        <p:sp>
          <p:nvSpPr>
            <p:cNvPr id="49" name="Rectangle 48"/>
            <p:cNvSpPr/>
            <p:nvPr/>
          </p:nvSpPr>
          <p:spPr>
            <a:xfrm>
              <a:off x="5040087" y="3502207"/>
              <a:ext cx="2884714" cy="52327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159829" y="3373051"/>
              <a:ext cx="3014960" cy="5232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575183" y="3336333"/>
              <a:ext cx="27486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What tall buildings!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270765" y="3337001"/>
              <a:ext cx="4748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3.</a:t>
              </a:r>
            </a:p>
          </p:txBody>
        </p:sp>
      </p:grpSp>
      <p:pic>
        <p:nvPicPr>
          <p:cNvPr id="53" name="B2_18">
            <a:hlinkClick r:id="" action="ppaction://media"/>
            <a:extLst>
              <a:ext uri="{FF2B5EF4-FFF2-40B4-BE49-F238E27FC236}">
                <a16:creationId xmlns:a16="http://schemas.microsoft.com/office/drawing/2014/main" id="{00F18287-ED33-4882-9E40-B35779B6C1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8931" y="13065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84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36758"/>
            <a:ext cx="1097936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pair. Look at the picture below and say what you think by using exclamations with </a:t>
            </a:r>
            <a:r>
              <a:rPr lang="en-US" sz="2400" b="1" i="1" spc="-5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What.</a:t>
            </a:r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You may use the suggestions below.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06239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066" y="2414805"/>
            <a:ext cx="58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happy / beautiful children</a:t>
            </a:r>
            <a:endParaRPr lang="en-US" sz="3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487066" y="3209018"/>
            <a:ext cx="58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 </a:t>
            </a:r>
            <a:r>
              <a:rPr lang="en-US" sz="3200" dirty="0" err="1"/>
              <a:t>colourful</a:t>
            </a:r>
            <a:r>
              <a:rPr lang="en-US" sz="3200" dirty="0"/>
              <a:t> / nice picture</a:t>
            </a:r>
            <a:endParaRPr lang="en-US" sz="3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487066" y="4003231"/>
            <a:ext cx="58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sunny / beautiful weather</a:t>
            </a:r>
            <a:endParaRPr lang="en-US" sz="3200" i="1"/>
          </a:p>
        </p:txBody>
      </p:sp>
      <p:sp>
        <p:nvSpPr>
          <p:cNvPr id="36" name="TextBox 35"/>
          <p:cNvSpPr txBox="1"/>
          <p:nvPr/>
        </p:nvSpPr>
        <p:spPr>
          <a:xfrm>
            <a:off x="487067" y="4797444"/>
            <a:ext cx="58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small / cute boy</a:t>
            </a:r>
            <a:endParaRPr lang="en-US" sz="3200" i="1"/>
          </a:p>
        </p:txBody>
      </p:sp>
      <p:sp>
        <p:nvSpPr>
          <p:cNvPr id="37" name="TextBox 36"/>
          <p:cNvSpPr txBox="1"/>
          <p:nvPr/>
        </p:nvSpPr>
        <p:spPr>
          <a:xfrm>
            <a:off x="487068" y="5591657"/>
            <a:ext cx="588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beautiful / colourful apple trees</a:t>
            </a:r>
            <a:endParaRPr lang="en-US" sz="3200" i="1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799" y="2538110"/>
            <a:ext cx="5271749" cy="351501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97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82363"/>
            <a:ext cx="10979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Write the names of the landmarks under the correct pictures.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115510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105246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460871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LANDMARKS</a:t>
            </a:r>
          </a:p>
        </p:txBody>
      </p:sp>
      <p:sp>
        <p:nvSpPr>
          <p:cNvPr id="30" name="Rounded Rectangle 47">
            <a:extLst>
              <a:ext uri="{FF2B5EF4-FFF2-40B4-BE49-F238E27FC236}">
                <a16:creationId xmlns:a16="http://schemas.microsoft.com/office/drawing/2014/main" id="{1E6880BE-091A-92BA-45B1-AC4D3D4C6AC5}"/>
              </a:ext>
            </a:extLst>
          </p:cNvPr>
          <p:cNvSpPr/>
          <p:nvPr/>
        </p:nvSpPr>
        <p:spPr>
          <a:xfrm>
            <a:off x="387439" y="2809148"/>
            <a:ext cx="3801700" cy="2435520"/>
          </a:xfrm>
          <a:prstGeom prst="roundRect">
            <a:avLst>
              <a:gd name="adj" fmla="val 16116"/>
            </a:avLst>
          </a:prstGeom>
          <a:solidFill>
            <a:srgbClr val="A3E7FF"/>
          </a:solidFill>
          <a:ln>
            <a:solidFill>
              <a:srgbClr val="A3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0332C80-DC01-8E1A-6457-88360952EED5}"/>
              </a:ext>
            </a:extLst>
          </p:cNvPr>
          <p:cNvSpPr txBox="1"/>
          <p:nvPr/>
        </p:nvSpPr>
        <p:spPr>
          <a:xfrm>
            <a:off x="562708" y="2863573"/>
            <a:ext cx="300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Eiffel Tower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160536-AEAB-0D91-D2BD-F79BE6A0B3C0}"/>
              </a:ext>
            </a:extLst>
          </p:cNvPr>
          <p:cNvSpPr txBox="1"/>
          <p:nvPr/>
        </p:nvSpPr>
        <p:spPr>
          <a:xfrm>
            <a:off x="539690" y="3432433"/>
            <a:ext cx="364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Sydney Opera House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8170788-9DD6-DE76-BFB6-3139EE9FB87D}"/>
              </a:ext>
            </a:extLst>
          </p:cNvPr>
          <p:cNvSpPr txBox="1"/>
          <p:nvPr/>
        </p:nvSpPr>
        <p:spPr>
          <a:xfrm>
            <a:off x="508608" y="4031020"/>
            <a:ext cx="276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Big Ben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5FE923-0D6A-3652-7A37-7A2A765BA2F3}"/>
              </a:ext>
            </a:extLst>
          </p:cNvPr>
          <p:cNvSpPr txBox="1"/>
          <p:nvPr/>
        </p:nvSpPr>
        <p:spPr>
          <a:xfrm>
            <a:off x="508608" y="4569240"/>
            <a:ext cx="1997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Merlion</a:t>
            </a:r>
            <a:endParaRPr lang="en-US" sz="3200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C96E840-0530-FBA6-B598-BB5722E555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69" y="1702794"/>
            <a:ext cx="2804718" cy="1862835"/>
          </a:xfrm>
          <a:prstGeom prst="round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455D6A6-4CEA-7CA4-B4D9-79FFC63EF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657" y="1603707"/>
            <a:ext cx="2572529" cy="1930151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451CB40-E07F-34CE-740B-6D6CCC8491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121" y="4096470"/>
            <a:ext cx="2755365" cy="1792732"/>
          </a:xfrm>
          <a:prstGeom prst="round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2D90A71-E62B-03DE-6AD5-B749C0F548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62" y="4046326"/>
            <a:ext cx="2804718" cy="1869812"/>
          </a:xfrm>
          <a:prstGeom prst="round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68096546-199A-B327-25CB-BCD571237F81}"/>
              </a:ext>
            </a:extLst>
          </p:cNvPr>
          <p:cNvSpPr txBox="1"/>
          <p:nvPr/>
        </p:nvSpPr>
        <p:spPr>
          <a:xfrm>
            <a:off x="6067434" y="3544001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1.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5400A2D-C044-592C-ECA8-14231C46FABE}"/>
              </a:ext>
            </a:extLst>
          </p:cNvPr>
          <p:cNvCxnSpPr/>
          <p:nvPr/>
        </p:nvCxnSpPr>
        <p:spPr>
          <a:xfrm>
            <a:off x="6823314" y="3905628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B5AB2DB-61CE-E4CC-E284-4E1758F6B78E}"/>
              </a:ext>
            </a:extLst>
          </p:cNvPr>
          <p:cNvSpPr txBox="1"/>
          <p:nvPr/>
        </p:nvSpPr>
        <p:spPr>
          <a:xfrm>
            <a:off x="9599556" y="3491729"/>
            <a:ext cx="539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2.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8E87687-BD3E-3F75-E40C-ADD5E9C9CFD0}"/>
              </a:ext>
            </a:extLst>
          </p:cNvPr>
          <p:cNvCxnSpPr>
            <a:cxnSpLocks/>
          </p:cNvCxnSpPr>
          <p:nvPr/>
        </p:nvCxnSpPr>
        <p:spPr>
          <a:xfrm>
            <a:off x="10352657" y="3852032"/>
            <a:ext cx="103884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7993837-2068-B70C-AA7A-46B1A4469F62}"/>
              </a:ext>
            </a:extLst>
          </p:cNvPr>
          <p:cNvSpPr txBox="1"/>
          <p:nvPr/>
        </p:nvSpPr>
        <p:spPr>
          <a:xfrm>
            <a:off x="5592604" y="600321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3.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79F4261-26E7-F111-8E9F-07686E805F54}"/>
              </a:ext>
            </a:extLst>
          </p:cNvPr>
          <p:cNvCxnSpPr/>
          <p:nvPr/>
        </p:nvCxnSpPr>
        <p:spPr>
          <a:xfrm>
            <a:off x="6332723" y="634473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4BC0535-BE76-5B67-47BF-A7BD9894BF93}"/>
              </a:ext>
            </a:extLst>
          </p:cNvPr>
          <p:cNvSpPr txBox="1"/>
          <p:nvPr/>
        </p:nvSpPr>
        <p:spPr>
          <a:xfrm>
            <a:off x="9413548" y="5916138"/>
            <a:ext cx="474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4.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5DC5CB0-19BD-88E1-B9BC-18D7BCBD2258}"/>
              </a:ext>
            </a:extLst>
          </p:cNvPr>
          <p:cNvCxnSpPr/>
          <p:nvPr/>
        </p:nvCxnSpPr>
        <p:spPr>
          <a:xfrm>
            <a:off x="10337405" y="6344730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1205D8F-DE89-0675-972F-79CB264552A8}"/>
              </a:ext>
            </a:extLst>
          </p:cNvPr>
          <p:cNvSpPr txBox="1"/>
          <p:nvPr/>
        </p:nvSpPr>
        <p:spPr>
          <a:xfrm>
            <a:off x="9859728" y="5930962"/>
            <a:ext cx="1869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Eiffel Tower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880940-60DB-8B23-2247-27FE1A234885}"/>
              </a:ext>
            </a:extLst>
          </p:cNvPr>
          <p:cNvSpPr txBox="1"/>
          <p:nvPr/>
        </p:nvSpPr>
        <p:spPr>
          <a:xfrm>
            <a:off x="5830019" y="5976584"/>
            <a:ext cx="2804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Sydney Opera House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389649-EF86-79B3-F8DB-630A4CB19F34}"/>
              </a:ext>
            </a:extLst>
          </p:cNvPr>
          <p:cNvSpPr txBox="1"/>
          <p:nvPr/>
        </p:nvSpPr>
        <p:spPr>
          <a:xfrm>
            <a:off x="10159852" y="3496863"/>
            <a:ext cx="1383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Big Ben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28F66AB-C3E2-8714-9D57-0C8AD9548FC2}"/>
              </a:ext>
            </a:extLst>
          </p:cNvPr>
          <p:cNvSpPr txBox="1"/>
          <p:nvPr/>
        </p:nvSpPr>
        <p:spPr>
          <a:xfrm>
            <a:off x="6542264" y="3541090"/>
            <a:ext cx="139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Merlion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4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1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0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mph" presetSubtype="0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64" grpId="0"/>
      <p:bldP spid="65" grpId="0"/>
      <p:bldP spid="66" grpId="0"/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39535"/>
            <a:ext cx="827021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names of the landmarks in 3 for the descriptions.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21779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1913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188" y="160296"/>
            <a:ext cx="43778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LANDMARKS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4981B7-1087-7092-6B9B-30CA242FC8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389"/>
          <a:stretch/>
        </p:blipFill>
        <p:spPr>
          <a:xfrm>
            <a:off x="211017" y="1540117"/>
            <a:ext cx="5364567" cy="2635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1C9BA2-C5D5-B52A-2958-9528D2116C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3" y="4111481"/>
            <a:ext cx="5297051" cy="2581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DBC0CD-9742-0098-3D04-6765A58B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695" y="1540117"/>
            <a:ext cx="5217517" cy="2663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7B60FC-C169-617C-2682-0A0E3431F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921" y="4111481"/>
            <a:ext cx="5077055" cy="258168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F1D206F-1892-B253-B491-967B24066D82}"/>
              </a:ext>
            </a:extLst>
          </p:cNvPr>
          <p:cNvGrpSpPr/>
          <p:nvPr/>
        </p:nvGrpSpPr>
        <p:grpSpPr>
          <a:xfrm>
            <a:off x="278534" y="1709848"/>
            <a:ext cx="4609770" cy="2625112"/>
            <a:chOff x="363373" y="987538"/>
            <a:chExt cx="3822917" cy="262511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AF26B3-54A6-1070-F143-068F1AB25808}"/>
                </a:ext>
              </a:extLst>
            </p:cNvPr>
            <p:cNvSpPr txBox="1"/>
            <p:nvPr/>
          </p:nvSpPr>
          <p:spPr>
            <a:xfrm>
              <a:off x="363373" y="98753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9F7700-F14D-90FA-A6BB-3A848E5D3D83}"/>
                </a:ext>
              </a:extLst>
            </p:cNvPr>
            <p:cNvSpPr txBox="1"/>
            <p:nvPr/>
          </p:nvSpPr>
          <p:spPr>
            <a:xfrm>
              <a:off x="588072" y="1027327"/>
              <a:ext cx="3598218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 </a:t>
              </a:r>
            </a:p>
            <a:p>
              <a:r>
                <a:rPr lang="en-US" sz="2800" dirty="0"/>
                <a:t>This tower is on the bank of the River Thames in London. In the tower, there’s a big clock and a bell. </a:t>
              </a:r>
              <a:endParaRPr lang="en-US" sz="2800" i="1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2933D-7659-821F-3AE1-1BEC00E81601}"/>
              </a:ext>
            </a:extLst>
          </p:cNvPr>
          <p:cNvCxnSpPr/>
          <p:nvPr/>
        </p:nvCxnSpPr>
        <p:spPr>
          <a:xfrm>
            <a:off x="796908" y="2117198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7BC9C6-B41F-626E-3AFA-2E99D4B6414A}"/>
              </a:ext>
            </a:extLst>
          </p:cNvPr>
          <p:cNvSpPr txBox="1"/>
          <p:nvPr/>
        </p:nvSpPr>
        <p:spPr>
          <a:xfrm>
            <a:off x="415303" y="4239632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D1477F-5DE7-5A11-7D3B-9841755CD3D1}"/>
              </a:ext>
            </a:extLst>
          </p:cNvPr>
          <p:cNvSpPr txBox="1"/>
          <p:nvPr/>
        </p:nvSpPr>
        <p:spPr>
          <a:xfrm>
            <a:off x="424442" y="4599021"/>
            <a:ext cx="49704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 </a:t>
            </a:r>
            <a:r>
              <a:rPr lang="en-US" sz="2800" dirty="0"/>
              <a:t>It’s a theatre on Sydney </a:t>
            </a:r>
            <a:r>
              <a:rPr lang="en-US" sz="2800" dirty="0" err="1"/>
              <a:t>Harbour</a:t>
            </a:r>
            <a:r>
              <a:rPr lang="en-US" sz="2800" dirty="0"/>
              <a:t>. Its roofs are white and look like shells. Visitors from all over the world come to see it.</a:t>
            </a:r>
            <a:endParaRPr lang="en-US" sz="2800" i="1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F7A4A0F-BA3A-B5BF-519B-DA4BB29AD993}"/>
              </a:ext>
            </a:extLst>
          </p:cNvPr>
          <p:cNvCxnSpPr/>
          <p:nvPr/>
        </p:nvCxnSpPr>
        <p:spPr>
          <a:xfrm>
            <a:off x="921668" y="4646984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938AC0D-809D-D4B0-84B6-4E59584A7DD8}"/>
              </a:ext>
            </a:extLst>
          </p:cNvPr>
          <p:cNvSpPr txBox="1"/>
          <p:nvPr/>
        </p:nvSpPr>
        <p:spPr>
          <a:xfrm>
            <a:off x="6435803" y="1748578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74047D-9FB9-676D-F9CA-BFC85980B81A}"/>
              </a:ext>
            </a:extLst>
          </p:cNvPr>
          <p:cNvSpPr txBox="1"/>
          <p:nvPr/>
        </p:nvSpPr>
        <p:spPr>
          <a:xfrm>
            <a:off x="6601088" y="2147542"/>
            <a:ext cx="44887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famous tower is in Paris. Every year, millions of visitors climb to its top to see the whole view of Paris.</a:t>
            </a:r>
            <a:endParaRPr lang="en-US" sz="2800" i="1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253779-FB81-0C83-897B-5057F719DCA8}"/>
              </a:ext>
            </a:extLst>
          </p:cNvPr>
          <p:cNvCxnSpPr/>
          <p:nvPr/>
        </p:nvCxnSpPr>
        <p:spPr>
          <a:xfrm>
            <a:off x="6942168" y="2128340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74D0901-0248-2A3A-3B71-B117984ADE72}"/>
              </a:ext>
            </a:extLst>
          </p:cNvPr>
          <p:cNvSpPr txBox="1"/>
          <p:nvPr/>
        </p:nvSpPr>
        <p:spPr>
          <a:xfrm>
            <a:off x="6442465" y="4325360"/>
            <a:ext cx="50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A9B1DB-43E8-FB62-5C93-123A0613FE76}"/>
              </a:ext>
            </a:extLst>
          </p:cNvPr>
          <p:cNvSpPr txBox="1"/>
          <p:nvPr/>
        </p:nvSpPr>
        <p:spPr>
          <a:xfrm>
            <a:off x="6601088" y="4839592"/>
            <a:ext cx="4732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has the head of a lion and the body of a fish. It’s a famous landmark in Singapore.</a:t>
            </a:r>
            <a:endParaRPr lang="en-US" sz="2800" i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DDF3F7-E145-DBB0-D954-2EB5E82C1133}"/>
              </a:ext>
            </a:extLst>
          </p:cNvPr>
          <p:cNvCxnSpPr/>
          <p:nvPr/>
        </p:nvCxnSpPr>
        <p:spPr>
          <a:xfrm>
            <a:off x="6948830" y="4709896"/>
            <a:ext cx="13578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DA9D80A-8DBE-4065-6FFF-2A5A00418675}"/>
              </a:ext>
            </a:extLst>
          </p:cNvPr>
          <p:cNvSpPr txBox="1"/>
          <p:nvPr/>
        </p:nvSpPr>
        <p:spPr>
          <a:xfrm>
            <a:off x="6787495" y="1698841"/>
            <a:ext cx="200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Eiffel Tower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726C7A-4104-8DD9-12DB-B6AB9D810181}"/>
              </a:ext>
            </a:extLst>
          </p:cNvPr>
          <p:cNvSpPr txBox="1"/>
          <p:nvPr/>
        </p:nvSpPr>
        <p:spPr>
          <a:xfrm>
            <a:off x="731166" y="4215928"/>
            <a:ext cx="336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Sydney Opera House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8470BA-DEE5-AC06-3792-8423A2DFE673}"/>
              </a:ext>
            </a:extLst>
          </p:cNvPr>
          <p:cNvSpPr txBox="1"/>
          <p:nvPr/>
        </p:nvSpPr>
        <p:spPr>
          <a:xfrm>
            <a:off x="742822" y="1696042"/>
            <a:ext cx="1357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Big Ben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9F3588-9894-7661-4080-9B9421CA4899}"/>
              </a:ext>
            </a:extLst>
          </p:cNvPr>
          <p:cNvSpPr txBox="1"/>
          <p:nvPr/>
        </p:nvSpPr>
        <p:spPr>
          <a:xfrm>
            <a:off x="6837081" y="4289826"/>
            <a:ext cx="1392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B050"/>
                </a:solidFill>
              </a:rPr>
              <a:t>Merlion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8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68495"/>
            <a:ext cx="109793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Read the questions and circle the correct answers.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5" y="186930"/>
            <a:ext cx="84148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LANDMARKS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741" y="-35013"/>
            <a:ext cx="3045720" cy="9371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26" y="2144304"/>
            <a:ext cx="8201747" cy="418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73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258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5" y="186930"/>
            <a:ext cx="841488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CITY LANDMARKS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88" y="-30374"/>
            <a:ext cx="3045720" cy="937145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68969" y="1107735"/>
            <a:ext cx="10665821" cy="593428"/>
            <a:chOff x="363373" y="1262747"/>
            <a:chExt cx="10665821" cy="593428"/>
          </a:xfrm>
        </p:grpSpPr>
        <p:sp>
          <p:nvSpPr>
            <p:cNvPr id="20" name="TextBox 19"/>
            <p:cNvSpPr txBox="1"/>
            <p:nvPr/>
          </p:nvSpPr>
          <p:spPr>
            <a:xfrm>
              <a:off x="363373" y="1262747"/>
              <a:ext cx="587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7313" y="1271400"/>
              <a:ext cx="102018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Which city is nearer to Ha </a:t>
              </a:r>
              <a:r>
                <a:rPr lang="en-US" sz="3200" dirty="0" err="1"/>
                <a:t>Noi</a:t>
              </a:r>
              <a:r>
                <a:rPr lang="en-US" sz="3200" dirty="0"/>
                <a:t> than the others?</a:t>
              </a:r>
              <a:endParaRPr lang="en-US" sz="3200" i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62799" y="3821559"/>
            <a:ext cx="7800823" cy="593428"/>
            <a:chOff x="363373" y="4026312"/>
            <a:chExt cx="7800823" cy="593428"/>
          </a:xfrm>
        </p:grpSpPr>
        <p:sp>
          <p:nvSpPr>
            <p:cNvPr id="25" name="TextBox 24"/>
            <p:cNvSpPr txBox="1"/>
            <p:nvPr/>
          </p:nvSpPr>
          <p:spPr>
            <a:xfrm>
              <a:off x="363373" y="4034965"/>
              <a:ext cx="6014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203" y="4026312"/>
              <a:ext cx="73259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Phnom Penh is the capital city of ______.           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22157" y="1869215"/>
            <a:ext cx="1748547" cy="599565"/>
            <a:chOff x="1230086" y="1770467"/>
            <a:chExt cx="1930576" cy="599565"/>
          </a:xfrm>
        </p:grpSpPr>
        <p:sp>
          <p:nvSpPr>
            <p:cNvPr id="28" name="TextBox 27"/>
            <p:cNvSpPr txBox="1"/>
            <p:nvPr/>
          </p:nvSpPr>
          <p:spPr>
            <a:xfrm>
              <a:off x="1230086" y="1785257"/>
              <a:ext cx="6490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45519" y="1770467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Berlin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341981" y="1856457"/>
            <a:ext cx="2172097" cy="590834"/>
            <a:chOff x="1230086" y="1779198"/>
            <a:chExt cx="1819270" cy="590834"/>
          </a:xfrm>
        </p:grpSpPr>
        <p:sp>
          <p:nvSpPr>
            <p:cNvPr id="31" name="TextBox 30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634213" y="1779198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Bangkok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75589" y="1797033"/>
            <a:ext cx="1826481" cy="589874"/>
            <a:chOff x="1230086" y="1780158"/>
            <a:chExt cx="1826481" cy="589874"/>
          </a:xfrm>
        </p:grpSpPr>
        <p:sp>
          <p:nvSpPr>
            <p:cNvPr id="34" name="TextBox 33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41424" y="1780158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Tokyo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68968" y="2526696"/>
            <a:ext cx="11781243" cy="605095"/>
            <a:chOff x="369902" y="2121777"/>
            <a:chExt cx="7141725" cy="605095"/>
          </a:xfrm>
        </p:grpSpPr>
        <p:sp>
          <p:nvSpPr>
            <p:cNvPr id="39" name="TextBox 38"/>
            <p:cNvSpPr txBox="1"/>
            <p:nvPr/>
          </p:nvSpPr>
          <p:spPr>
            <a:xfrm>
              <a:off x="369902" y="2142097"/>
              <a:ext cx="3731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9103" y="2121777"/>
              <a:ext cx="68625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people of Quang Nam are proud of their ancient town, ____.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22157" y="3083553"/>
            <a:ext cx="1864142" cy="588299"/>
            <a:chOff x="1230086" y="1776379"/>
            <a:chExt cx="1864142" cy="588299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76379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79085" y="1779903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Hoi An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400625" y="3127134"/>
            <a:ext cx="1874445" cy="591587"/>
            <a:chOff x="1230086" y="1778445"/>
            <a:chExt cx="1874445" cy="591587"/>
          </a:xfrm>
        </p:grpSpPr>
        <p:sp>
          <p:nvSpPr>
            <p:cNvPr id="45" name="TextBox 4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689388" y="1778445"/>
              <a:ext cx="14151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Sa Pa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775589" y="3190876"/>
            <a:ext cx="2596833" cy="584775"/>
            <a:chOff x="1230086" y="1785257"/>
            <a:chExt cx="2596833" cy="584775"/>
          </a:xfrm>
        </p:grpSpPr>
        <p:sp>
          <p:nvSpPr>
            <p:cNvPr id="48" name="TextBox 47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687286" y="1785257"/>
              <a:ext cx="21396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Bach Ma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1312" y="4443536"/>
            <a:ext cx="2685342" cy="589018"/>
            <a:chOff x="1230086" y="1781014"/>
            <a:chExt cx="2685342" cy="589018"/>
          </a:xfrm>
        </p:grpSpPr>
        <p:sp>
          <p:nvSpPr>
            <p:cNvPr id="52" name="TextBox 5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82923" y="1781014"/>
              <a:ext cx="22325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Indonesia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400625" y="4463328"/>
            <a:ext cx="3602552" cy="606483"/>
            <a:chOff x="1230086" y="1763549"/>
            <a:chExt cx="3602552" cy="606483"/>
          </a:xfrm>
        </p:grpSpPr>
        <p:sp>
          <p:nvSpPr>
            <p:cNvPr id="55" name="TextBox 54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37724" y="1763549"/>
              <a:ext cx="31949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The Philippines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775589" y="4475154"/>
            <a:ext cx="2769542" cy="594657"/>
            <a:chOff x="1230086" y="1775375"/>
            <a:chExt cx="2769542" cy="594657"/>
          </a:xfrm>
        </p:grpSpPr>
        <p:sp>
          <p:nvSpPr>
            <p:cNvPr id="58" name="TextBox 57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98496" y="1775375"/>
              <a:ext cx="2301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Cambodia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62799" y="5275786"/>
            <a:ext cx="9931182" cy="593428"/>
            <a:chOff x="363372" y="3312302"/>
            <a:chExt cx="9931182" cy="593428"/>
          </a:xfrm>
        </p:grpSpPr>
        <p:sp>
          <p:nvSpPr>
            <p:cNvPr id="63" name="TextBox 62"/>
            <p:cNvSpPr txBox="1"/>
            <p:nvPr/>
          </p:nvSpPr>
          <p:spPr>
            <a:xfrm>
              <a:off x="363372" y="3320955"/>
              <a:ext cx="6598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38202" y="3312302"/>
              <a:ext cx="94563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For children, California is famous for its  ______ .            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7376" y="5938667"/>
            <a:ext cx="3500071" cy="590844"/>
            <a:chOff x="1230086" y="1779188"/>
            <a:chExt cx="3500071" cy="590844"/>
          </a:xfrm>
        </p:grpSpPr>
        <p:sp>
          <p:nvSpPr>
            <p:cNvPr id="66" name="TextBox 65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674594" y="1779188"/>
              <a:ext cx="30555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Disneyland Park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394002" y="5935869"/>
            <a:ext cx="3974660" cy="590844"/>
            <a:chOff x="1230086" y="1779188"/>
            <a:chExt cx="4516240" cy="590844"/>
          </a:xfrm>
        </p:grpSpPr>
        <p:sp>
          <p:nvSpPr>
            <p:cNvPr id="69" name="TextBox 68"/>
            <p:cNvSpPr txBox="1"/>
            <p:nvPr/>
          </p:nvSpPr>
          <p:spPr>
            <a:xfrm>
              <a:off x="1230086" y="1785257"/>
              <a:ext cx="6431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733112" y="1779188"/>
              <a:ext cx="40132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Golden Gate Bridge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775589" y="5883651"/>
            <a:ext cx="3624509" cy="607562"/>
            <a:chOff x="1230086" y="1762470"/>
            <a:chExt cx="3624509" cy="607562"/>
          </a:xfrm>
        </p:grpSpPr>
        <p:sp>
          <p:nvSpPr>
            <p:cNvPr id="72" name="TextBox 71"/>
            <p:cNvSpPr txBox="1"/>
            <p:nvPr/>
          </p:nvSpPr>
          <p:spPr>
            <a:xfrm>
              <a:off x="1230086" y="1785257"/>
              <a:ext cx="5660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706335" y="1762470"/>
              <a:ext cx="31482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national parks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4439552" y="1924124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5" name="Oval 74"/>
          <p:cNvSpPr/>
          <p:nvPr/>
        </p:nvSpPr>
        <p:spPr>
          <a:xfrm>
            <a:off x="767707" y="317101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6" name="Oval 75"/>
          <p:cNvSpPr/>
          <p:nvPr/>
        </p:nvSpPr>
        <p:spPr>
          <a:xfrm>
            <a:off x="8816653" y="4559940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7" name="Oval 76"/>
          <p:cNvSpPr/>
          <p:nvPr/>
        </p:nvSpPr>
        <p:spPr>
          <a:xfrm>
            <a:off x="768369" y="6038732"/>
            <a:ext cx="4572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8636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76" grpId="0" animBg="1"/>
      <p:bldP spid="7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4562</TotalTime>
  <Words>569</Words>
  <Application>Microsoft Office PowerPoint</Application>
  <PresentationFormat>Widescreen</PresentationFormat>
  <Paragraphs>130</Paragraphs>
  <Slides>12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237</cp:revision>
  <dcterms:created xsi:type="dcterms:W3CDTF">2020-12-09T02:04:09Z</dcterms:created>
  <dcterms:modified xsi:type="dcterms:W3CDTF">2024-06-25T02:05:09Z</dcterms:modified>
</cp:coreProperties>
</file>