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6" r:id="rId2"/>
    <p:sldId id="256" r:id="rId3"/>
    <p:sldId id="302" r:id="rId4"/>
    <p:sldId id="360" r:id="rId5"/>
    <p:sldId id="316" r:id="rId6"/>
    <p:sldId id="276" r:id="rId7"/>
    <p:sldId id="352" r:id="rId8"/>
    <p:sldId id="364" r:id="rId9"/>
    <p:sldId id="354" r:id="rId10"/>
    <p:sldId id="355" r:id="rId11"/>
    <p:sldId id="365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0FB7BD"/>
    <a:srgbClr val="F16649"/>
    <a:srgbClr val="0070C0"/>
    <a:srgbClr val="E8F6F8"/>
    <a:srgbClr val="C0E6EA"/>
    <a:srgbClr val="62C8CE"/>
    <a:srgbClr val="05A0B8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85199" autoAdjust="0"/>
  </p:normalViewPr>
  <p:slideViewPr>
    <p:cSldViewPr snapToGrid="0" showGuides="1">
      <p:cViewPr varScale="1">
        <p:scale>
          <a:sx n="94" d="100"/>
          <a:sy n="94" d="100"/>
        </p:scale>
        <p:origin x="14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4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2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9140" y="1238923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6534" y="1245790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319" y="1143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534" y="2098147"/>
            <a:ext cx="54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0474" y="2106800"/>
            <a:ext cx="11042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Australia is a strange country. All of (</a:t>
            </a:r>
            <a:r>
              <a:rPr lang="en-US" sz="3200" b="1" dirty="0"/>
              <a:t>it’s</a:t>
            </a:r>
            <a:r>
              <a:rPr lang="en-US" sz="3200" dirty="0"/>
              <a:t> / </a:t>
            </a:r>
            <a:r>
              <a:rPr lang="en-US" sz="3200" b="1" dirty="0"/>
              <a:t>its</a:t>
            </a:r>
            <a:r>
              <a:rPr lang="en-US" sz="3200" dirty="0"/>
              <a:t>) big cities are along the coast.</a:t>
            </a:r>
            <a:endParaRPr lang="en-US" sz="3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6534" y="3223096"/>
            <a:ext cx="54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6354" y="3223095"/>
            <a:ext cx="981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Our city is very crowded. How about (</a:t>
            </a:r>
            <a:r>
              <a:rPr lang="en-US" sz="3200" b="1" dirty="0"/>
              <a:t>your</a:t>
            </a:r>
            <a:r>
              <a:rPr lang="en-US" sz="3200" dirty="0"/>
              <a:t> / </a:t>
            </a:r>
            <a:r>
              <a:rPr lang="en-US" sz="3200" b="1" dirty="0"/>
              <a:t>yours</a:t>
            </a:r>
            <a:r>
              <a:rPr lang="en-US" sz="3200" dirty="0"/>
              <a:t>)?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6534" y="3829947"/>
            <a:ext cx="10217658" cy="1077340"/>
            <a:chOff x="363373" y="4034965"/>
            <a:chExt cx="8923893" cy="1077340"/>
          </a:xfrm>
        </p:grpSpPr>
        <p:sp>
          <p:nvSpPr>
            <p:cNvPr id="28" name="TextBox 27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6237" y="4035087"/>
              <a:ext cx="8531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I love my football club. Does </a:t>
              </a:r>
              <a:r>
                <a:rPr lang="en-US" sz="3200" dirty="0" err="1"/>
                <a:t>phong</a:t>
              </a:r>
              <a:r>
                <a:rPr lang="en-US" sz="3200" dirty="0"/>
                <a:t> like (</a:t>
              </a:r>
              <a:r>
                <a:rPr lang="en-US" sz="3200" b="1" dirty="0"/>
                <a:t>his</a:t>
              </a:r>
              <a:r>
                <a:rPr lang="en-US" sz="3200" dirty="0"/>
                <a:t> / </a:t>
              </a:r>
              <a:r>
                <a:rPr lang="en-US" sz="3200" b="1" dirty="0"/>
                <a:t>him</a:t>
              </a:r>
              <a:r>
                <a:rPr lang="en-US" sz="3200" dirty="0"/>
                <a:t>)?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46534" y="4485778"/>
            <a:ext cx="54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0474" y="4472799"/>
            <a:ext cx="9136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b="1" dirty="0"/>
              <a:t>Our</a:t>
            </a:r>
            <a:r>
              <a:rPr lang="en-US" sz="3200" dirty="0"/>
              <a:t> / </a:t>
            </a:r>
            <a:r>
              <a:rPr lang="en-US" sz="3200" b="1" dirty="0"/>
              <a:t>Ours</a:t>
            </a:r>
            <a:r>
              <a:rPr lang="en-US" sz="3200" dirty="0"/>
              <a:t>) street is short and narrow.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46534" y="5174795"/>
            <a:ext cx="10560798" cy="1077218"/>
            <a:chOff x="363373" y="5678588"/>
            <a:chExt cx="9223584" cy="10772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408" y="5684842"/>
              <a:ext cx="8829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They cannot find (</a:t>
              </a:r>
              <a:r>
                <a:rPr lang="en-US" sz="3200" b="1" dirty="0"/>
                <a:t>their</a:t>
              </a:r>
              <a:r>
                <a:rPr lang="en-US" sz="3200" dirty="0"/>
                <a:t> / </a:t>
              </a:r>
              <a:r>
                <a:rPr lang="en-US" sz="3200" b="1" dirty="0"/>
                <a:t>theirs</a:t>
              </a:r>
              <a:r>
                <a:rPr lang="en-US" sz="3200" dirty="0"/>
                <a:t>) city map anywhere.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>
            <a:cxnSpLocks/>
          </p:cNvCxnSpPr>
          <p:nvPr/>
        </p:nvCxnSpPr>
        <p:spPr>
          <a:xfrm>
            <a:off x="7933050" y="2574767"/>
            <a:ext cx="4145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>
            <a:cxnSpLocks/>
          </p:cNvCxnSpPr>
          <p:nvPr/>
        </p:nvCxnSpPr>
        <p:spPr>
          <a:xfrm>
            <a:off x="8513673" y="3733899"/>
            <a:ext cx="90563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>
            <a:cxnSpLocks/>
          </p:cNvCxnSpPr>
          <p:nvPr/>
        </p:nvCxnSpPr>
        <p:spPr>
          <a:xfrm>
            <a:off x="7824103" y="4299730"/>
            <a:ext cx="5234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>
            <a:cxnSpLocks/>
          </p:cNvCxnSpPr>
          <p:nvPr/>
        </p:nvCxnSpPr>
        <p:spPr>
          <a:xfrm>
            <a:off x="1204940" y="4933770"/>
            <a:ext cx="66318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>
            <a:cxnSpLocks/>
          </p:cNvCxnSpPr>
          <p:nvPr/>
        </p:nvCxnSpPr>
        <p:spPr>
          <a:xfrm>
            <a:off x="4166569" y="5674075"/>
            <a:ext cx="78888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1E27EA-E8CD-9397-EF84-4A008ACF9B13}"/>
              </a:ext>
            </a:extLst>
          </p:cNvPr>
          <p:cNvSpPr txBox="1"/>
          <p:nvPr/>
        </p:nvSpPr>
        <p:spPr>
          <a:xfrm>
            <a:off x="487066" y="135939"/>
            <a:ext cx="61792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9825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9499" y="1220164"/>
            <a:ext cx="105429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1743" y="122569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528" y="1123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87067" y="1936811"/>
            <a:ext cx="11272677" cy="647975"/>
            <a:chOff x="363373" y="1262747"/>
            <a:chExt cx="8505231" cy="1101966"/>
          </a:xfrm>
        </p:grpSpPr>
        <p:sp>
          <p:nvSpPr>
            <p:cNvPr id="41" name="TextBox 40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5986" y="1287495"/>
              <a:ext cx="8122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book is (</a:t>
              </a:r>
              <a:r>
                <a:rPr lang="en-US" sz="3200" b="1" dirty="0"/>
                <a:t>my</a:t>
              </a:r>
              <a:r>
                <a:rPr lang="en-US" sz="3200" dirty="0"/>
                <a:t> / </a:t>
              </a:r>
              <a:r>
                <a:rPr lang="en-US" sz="3200" b="1" dirty="0"/>
                <a:t>mine</a:t>
              </a:r>
              <a:r>
                <a:rPr lang="en-US" sz="3200" dirty="0"/>
                <a:t> / </a:t>
              </a:r>
              <a:r>
                <a:rPr lang="en-US" sz="3200" b="1" dirty="0"/>
                <a:t>yours</a:t>
              </a:r>
              <a:r>
                <a:rPr lang="en-US" sz="3200" dirty="0"/>
                <a:t>), but you are welcome to read it. </a:t>
              </a:r>
              <a:endParaRPr lang="en-US" sz="3200" i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1743" y="2940036"/>
            <a:ext cx="11380469" cy="650647"/>
            <a:chOff x="369902" y="2142097"/>
            <a:chExt cx="10545376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4733" y="2142097"/>
              <a:ext cx="10070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 </a:t>
              </a:r>
              <a:r>
                <a:rPr lang="en-US" sz="3200" b="1" dirty="0"/>
                <a:t>Your</a:t>
              </a:r>
              <a:r>
                <a:rPr lang="en-US" sz="3200" dirty="0"/>
                <a:t> / </a:t>
              </a:r>
              <a:r>
                <a:rPr lang="en-US" sz="3200" b="1" dirty="0"/>
                <a:t>Yours</a:t>
              </a:r>
              <a:r>
                <a:rPr lang="en-US" sz="3200" dirty="0"/>
                <a:t> / </a:t>
              </a:r>
              <a:r>
                <a:rPr lang="en-US" sz="3200" b="1" dirty="0"/>
                <a:t>You</a:t>
              </a:r>
              <a:r>
                <a:rPr lang="en-US" sz="3200" dirty="0"/>
                <a:t>) bike is dirty, and I can’t tell what </a:t>
              </a:r>
              <a:r>
                <a:rPr lang="en-US" sz="3200" dirty="0" err="1"/>
                <a:t>colour</a:t>
              </a:r>
              <a:r>
                <a:rPr lang="en-US" sz="3200" dirty="0"/>
                <a:t> it is.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7067" y="3902569"/>
            <a:ext cx="11524921" cy="1085871"/>
            <a:chOff x="363373" y="4026312"/>
            <a:chExt cx="10679227" cy="1085871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8204" y="4026312"/>
              <a:ext cx="10204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Your country is much bigger than (</a:t>
              </a:r>
              <a:r>
                <a:rPr lang="en-US" sz="3200" b="1" dirty="0"/>
                <a:t>our</a:t>
              </a:r>
              <a:r>
                <a:rPr lang="en-US" sz="3200" dirty="0"/>
                <a:t> / </a:t>
              </a:r>
              <a:r>
                <a:rPr lang="en-US" sz="3200" b="1" dirty="0"/>
                <a:t>ours</a:t>
              </a:r>
              <a:r>
                <a:rPr lang="en-US" sz="3200" dirty="0"/>
                <a:t> / </a:t>
              </a:r>
              <a:r>
                <a:rPr lang="en-US" sz="3200" b="1" dirty="0"/>
                <a:t>their</a:t>
              </a:r>
              <a:r>
                <a:rPr lang="en-US" sz="3200" dirty="0"/>
                <a:t>).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7067" y="4864273"/>
            <a:ext cx="11217865" cy="1085871"/>
            <a:chOff x="363373" y="3312302"/>
            <a:chExt cx="10394703" cy="1085871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3" y="3312302"/>
              <a:ext cx="9919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b="1" dirty="0"/>
                <a:t>They</a:t>
              </a:r>
              <a:r>
                <a:rPr lang="en-US" sz="3200" dirty="0"/>
                <a:t> / </a:t>
              </a:r>
              <a:r>
                <a:rPr lang="en-US" sz="3200" b="1" dirty="0"/>
                <a:t>Their</a:t>
              </a:r>
              <a:r>
                <a:rPr lang="en-US" sz="3200" dirty="0"/>
                <a:t> / </a:t>
              </a:r>
              <a:r>
                <a:rPr lang="en-US" sz="3200" b="1" dirty="0"/>
                <a:t>Theirs</a:t>
              </a:r>
              <a:r>
                <a:rPr lang="en-US" sz="3200" dirty="0"/>
                <a:t>) dog is so friendly. It never barks.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7067" y="5888287"/>
            <a:ext cx="10485734" cy="1085871"/>
            <a:chOff x="363373" y="5669935"/>
            <a:chExt cx="9716295" cy="1085871"/>
          </a:xfrm>
        </p:grpSpPr>
        <p:sp>
          <p:nvSpPr>
            <p:cNvPr id="53" name="TextBox 52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8204" y="5669935"/>
              <a:ext cx="9241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b="1" dirty="0"/>
                <a:t>It</a:t>
              </a:r>
              <a:r>
                <a:rPr lang="en-US" sz="3200" dirty="0"/>
                <a:t> / </a:t>
              </a:r>
              <a:r>
                <a:rPr lang="en-US" sz="3200" b="1" dirty="0"/>
                <a:t>It’s</a:t>
              </a:r>
              <a:r>
                <a:rPr lang="en-US" sz="3200" dirty="0"/>
                <a:t> / </a:t>
              </a:r>
              <a:r>
                <a:rPr lang="en-US" sz="3200" b="1" dirty="0"/>
                <a:t>Its</a:t>
              </a:r>
              <a:r>
                <a:rPr lang="en-US" sz="3200" dirty="0"/>
                <a:t>) not easy to find your way in a strange city.</a:t>
              </a:r>
            </a:p>
          </p:txBody>
        </p:sp>
      </p:grpSp>
      <p:sp>
        <p:nvSpPr>
          <p:cNvPr id="56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3953526" y="2023177"/>
            <a:ext cx="1020926" cy="47495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230757" y="2978027"/>
            <a:ext cx="934034" cy="52220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7637561" y="4004508"/>
            <a:ext cx="834598" cy="40984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2310835" y="4941350"/>
            <a:ext cx="959182" cy="42928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5BD95-6A27-C78D-8631-AE16AC98212A}"/>
              </a:ext>
            </a:extLst>
          </p:cNvPr>
          <p:cNvSpPr txBox="1"/>
          <p:nvPr/>
        </p:nvSpPr>
        <p:spPr>
          <a:xfrm>
            <a:off x="487066" y="135939"/>
            <a:ext cx="61792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POSSESSIVE PRONOUNS</a:t>
            </a:r>
          </a:p>
        </p:txBody>
      </p:sp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F0464301-4E71-2D55-EB2E-12289B355C35}"/>
              </a:ext>
            </a:extLst>
          </p:cNvPr>
          <p:cNvSpPr/>
          <p:nvPr/>
        </p:nvSpPr>
        <p:spPr>
          <a:xfrm>
            <a:off x="1685200" y="5994701"/>
            <a:ext cx="723703" cy="42928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0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12053"/>
            <a:ext cx="11445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Possessive adjectives and Possessive pronouns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673" y="21095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CITIES OF THE WORLD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118437" y="2741708"/>
            <a:ext cx="5983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Possessive adjectives and Possessive pronouns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795" y="1165739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3193" y="238700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POSSESSIVE ADJECTIVES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5795" y="417026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POSSESSIVE PRONOUNS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71061" y="1170655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Sentence puzzling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1" y="2043571"/>
            <a:ext cx="5758577" cy="130448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sentences with the pictures, paying attention to the underlined part in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correct possessive adjectives.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2794" y="3642785"/>
            <a:ext cx="5755112" cy="169377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sentences with the correct possessive pronouns.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Underline the correct word in brackets to complete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Choose the correct word to complete each sentence.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709" y="1471842"/>
            <a:ext cx="1189441" cy="91516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3753" y="2695811"/>
            <a:ext cx="1189441" cy="147445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51709" y="4470993"/>
            <a:ext cx="1198173" cy="127397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4" y="5744972"/>
            <a:ext cx="1835915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61" y="5704568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464DE-7984-2EED-2C2A-B29A65291ABB}"/>
              </a:ext>
            </a:extLst>
          </p:cNvPr>
          <p:cNvSpPr txBox="1"/>
          <p:nvPr/>
        </p:nvSpPr>
        <p:spPr>
          <a:xfrm>
            <a:off x="539852" y="1112478"/>
            <a:ext cx="101400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</a:rPr>
              <a:t>1.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very / is / city / beautiful / my / .</a:t>
            </a: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endParaRPr lang="en-US" sz="44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</a:rPr>
              <a:t>2.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big</a:t>
            </a:r>
            <a:r>
              <a:rPr lang="en-US" sz="3200" dirty="0">
                <a:solidFill>
                  <a:srgbClr val="000000"/>
                </a:solidFill>
              </a:rPr>
              <a:t> / is / house / very / his / .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endParaRPr lang="en-US" sz="44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</a:rPr>
              <a:t>3.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school / garden / has / our / a / big / .</a:t>
            </a: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endParaRPr lang="en-US" sz="44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</a:rPr>
              <a:t>4.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smaller / your / mine / than / </a:t>
            </a:r>
            <a:r>
              <a:rPr lang="en-US" sz="3200" dirty="0">
                <a:solidFill>
                  <a:srgbClr val="000000"/>
                </a:solidFill>
              </a:rPr>
              <a:t>is /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school / .</a:t>
            </a: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endParaRPr lang="en-US" sz="44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</a:rPr>
              <a:t>5.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are bigger </a:t>
            </a:r>
            <a:r>
              <a:rPr lang="en-US" sz="3200" dirty="0">
                <a:solidFill>
                  <a:srgbClr val="000000"/>
                </a:solidFill>
              </a:rPr>
              <a:t>/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hers / my / than / shoes / .</a:t>
            </a:r>
            <a:endParaRPr lang="en-US" sz="3200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5E946-5A21-6FFA-2327-6C98C4311089}"/>
              </a:ext>
            </a:extLst>
          </p:cNvPr>
          <p:cNvSpPr txBox="1"/>
          <p:nvPr/>
        </p:nvSpPr>
        <p:spPr>
          <a:xfrm>
            <a:off x="936887" y="1714547"/>
            <a:ext cx="6283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→ My city is very beautiful.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1BAA-BA1D-7E07-0B59-F046A18A68A6}"/>
              </a:ext>
            </a:extLst>
          </p:cNvPr>
          <p:cNvSpPr txBox="1"/>
          <p:nvPr/>
        </p:nvSpPr>
        <p:spPr>
          <a:xfrm>
            <a:off x="936887" y="2912785"/>
            <a:ext cx="6283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→ His house is very big.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05EBB-51B3-4A8F-1CFA-BA548693AF1B}"/>
              </a:ext>
            </a:extLst>
          </p:cNvPr>
          <p:cNvSpPr txBox="1"/>
          <p:nvPr/>
        </p:nvSpPr>
        <p:spPr>
          <a:xfrm>
            <a:off x="936887" y="4060501"/>
            <a:ext cx="6283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→ Our school has a big garden.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0A4C3-3102-026C-2069-DBB686B2BDA9}"/>
              </a:ext>
            </a:extLst>
          </p:cNvPr>
          <p:cNvSpPr txBox="1"/>
          <p:nvPr/>
        </p:nvSpPr>
        <p:spPr>
          <a:xfrm>
            <a:off x="936887" y="5149153"/>
            <a:ext cx="6283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→ Your school is smaller than mine.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923C9-D049-2135-50E1-C3F38C1F4B88}"/>
              </a:ext>
            </a:extLst>
          </p:cNvPr>
          <p:cNvSpPr txBox="1"/>
          <p:nvPr/>
        </p:nvSpPr>
        <p:spPr>
          <a:xfrm>
            <a:off x="936887" y="6224932"/>
            <a:ext cx="6283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→ My shoes are bigger than hers.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99F7F-7B0B-517F-9EDF-01A6AC67BF68}"/>
              </a:ext>
            </a:extLst>
          </p:cNvPr>
          <p:cNvSpPr txBox="1"/>
          <p:nvPr/>
        </p:nvSpPr>
        <p:spPr>
          <a:xfrm>
            <a:off x="4391409" y="175214"/>
            <a:ext cx="4389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Sentence puzzling</a:t>
            </a:r>
          </a:p>
        </p:txBody>
      </p:sp>
    </p:spTree>
    <p:extLst>
      <p:ext uri="{BB962C8B-B14F-4D97-AF65-F5344CB8AC3E}">
        <p14:creationId xmlns:p14="http://schemas.microsoft.com/office/powerpoint/2010/main" val="9679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35939"/>
            <a:ext cx="639522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POSSESSIVE ADJECTIVES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103801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Possessive adjectives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5990" y="2732314"/>
            <a:ext cx="10179072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04982" y="3080622"/>
            <a:ext cx="9400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possessive adjective is used  only when there’s a noun following it.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7914" y="4272640"/>
            <a:ext cx="320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57677" y="5167632"/>
            <a:ext cx="13863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930785" y="4875245"/>
            <a:ext cx="4064840" cy="584775"/>
            <a:chOff x="1881852" y="4875245"/>
            <a:chExt cx="2302618" cy="584775"/>
          </a:xfrm>
        </p:grpSpPr>
        <p:sp>
          <p:nvSpPr>
            <p:cNvPr id="32" name="Rectangle 31"/>
            <p:cNvSpPr/>
            <p:nvPr/>
          </p:nvSpPr>
          <p:spPr>
            <a:xfrm>
              <a:off x="1881852" y="4875245"/>
              <a:ext cx="23026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I</a:t>
              </a:r>
              <a:r>
                <a:rPr lang="en-US" sz="3200" dirty="0"/>
                <a:t> have a pen.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644074" y="4838162"/>
            <a:ext cx="4679246" cy="584775"/>
            <a:chOff x="5375149" y="4838162"/>
            <a:chExt cx="2650662" cy="584775"/>
          </a:xfrm>
        </p:grpSpPr>
        <p:sp>
          <p:nvSpPr>
            <p:cNvPr id="35" name="Rectangle 34"/>
            <p:cNvSpPr/>
            <p:nvPr/>
          </p:nvSpPr>
          <p:spPr>
            <a:xfrm>
              <a:off x="5375149" y="4838162"/>
              <a:ext cx="26506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This is </a:t>
              </a:r>
              <a:r>
                <a:rPr lang="en-US" sz="3200" b="1" dirty="0"/>
                <a:t>my</a:t>
              </a:r>
              <a:r>
                <a:rPr lang="en-US" sz="3200" dirty="0"/>
                <a:t> pen.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976572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9366" y="1126996"/>
            <a:ext cx="104022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8733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46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956" y="2496353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3786" y="2487700"/>
            <a:ext cx="559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Sue doesn’t like </a:t>
            </a:r>
            <a:r>
              <a:rPr lang="en-US" sz="3200" u="sng" dirty="0"/>
              <a:t>her new dress</a:t>
            </a:r>
            <a:r>
              <a:rPr lang="en-US" sz="3200" dirty="0"/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956" y="3072339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3786" y="3063686"/>
            <a:ext cx="437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Billy is riding </a:t>
            </a:r>
            <a:r>
              <a:rPr lang="en-US" sz="3200" u="sng" dirty="0"/>
              <a:t>his bicycle</a:t>
            </a:r>
            <a:r>
              <a:rPr lang="en-US" sz="3200" dirty="0"/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8956" y="3665636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7056" y="4219823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1667" y="3691965"/>
            <a:ext cx="5305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cat is playing with </a:t>
            </a:r>
            <a:r>
              <a:rPr lang="en-US" sz="3200" u="sng" dirty="0"/>
              <a:t>its ball</a:t>
            </a:r>
            <a:r>
              <a:rPr lang="en-US" sz="3200" dirty="0"/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1681" y="4821904"/>
            <a:ext cx="5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7396" y="4294066"/>
            <a:ext cx="559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love </a:t>
            </a:r>
            <a:r>
              <a:rPr lang="en-US" sz="3200" u="sng" dirty="0"/>
              <a:t>our school</a:t>
            </a:r>
            <a:r>
              <a:rPr lang="en-US" sz="3200" dirty="0"/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01" y="4856906"/>
            <a:ext cx="649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They are painting </a:t>
            </a:r>
            <a:r>
              <a:rPr lang="en-US" sz="3200" u="sng" dirty="0"/>
              <a:t>their room</a:t>
            </a:r>
            <a:r>
              <a:rPr lang="en-US" sz="3200" dirty="0"/>
              <a:t> pink.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73358" y="2474364"/>
            <a:ext cx="114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→ 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05280" y="3048714"/>
            <a:ext cx="102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→ 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90760" y="3665635"/>
            <a:ext cx="102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→ 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03976" y="4267951"/>
            <a:ext cx="1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→ 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745841" y="1838129"/>
            <a:ext cx="2071106" cy="1445676"/>
            <a:chOff x="5358734" y="1255386"/>
            <a:chExt cx="1812399" cy="126509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3" name="Oval 62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64100" y="1864499"/>
            <a:ext cx="1890296" cy="1419305"/>
            <a:chOff x="5407182" y="2642994"/>
            <a:chExt cx="1654174" cy="1242016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6" name="Oval 65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836701" y="3687099"/>
            <a:ext cx="2083360" cy="1419305"/>
            <a:chOff x="5358734" y="1278463"/>
            <a:chExt cx="1823122" cy="1242016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2" name="Oval 71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172539" y="3477539"/>
            <a:ext cx="1570204" cy="1781219"/>
            <a:chOff x="5353282" y="2643101"/>
            <a:chExt cx="1374066" cy="1558723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5" name="Oval 74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753755" y="5395318"/>
            <a:ext cx="2126384" cy="1411770"/>
            <a:chOff x="5358735" y="4010821"/>
            <a:chExt cx="1860772" cy="123542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8" name="Oval 77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e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544485" y="4856906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→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6F260-089E-DC82-57A6-A87628C228B3}"/>
              </a:ext>
            </a:extLst>
          </p:cNvPr>
          <p:cNvSpPr txBox="1"/>
          <p:nvPr/>
        </p:nvSpPr>
        <p:spPr>
          <a:xfrm>
            <a:off x="487066" y="135939"/>
            <a:ext cx="639522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POSSESSIVE ADJECTIVES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59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1240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470" y="2321859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8571" y="2330512"/>
            <a:ext cx="291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love cartoons. </a:t>
            </a:r>
            <a:endParaRPr lang="en-US" sz="3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9852" y="3039509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6830" y="3026640"/>
            <a:ext cx="613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book has your name on it. Is 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52" y="3784539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898" y="3765444"/>
            <a:ext cx="424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lion has three cubs.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851" y="4574835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0301" y="4567191"/>
            <a:ext cx="545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you know my friend Anna?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851" y="5309114"/>
            <a:ext cx="64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755" y="5302390"/>
            <a:ext cx="474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are from Switzerland.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349E0-4F20-4603-9D03-C1A7424254FA}"/>
              </a:ext>
            </a:extLst>
          </p:cNvPr>
          <p:cNvSpPr txBox="1"/>
          <p:nvPr/>
        </p:nvSpPr>
        <p:spPr>
          <a:xfrm>
            <a:off x="3641847" y="2336302"/>
            <a:ext cx="8069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 </a:t>
            </a:r>
            <a:r>
              <a:rPr lang="en-US" sz="3200" dirty="0" err="1"/>
              <a:t>favourite</a:t>
            </a:r>
            <a:r>
              <a:rPr lang="en-US" sz="3200" dirty="0"/>
              <a:t> cartoon is </a:t>
            </a:r>
            <a:r>
              <a:rPr lang="en-US" sz="3200" i="1" dirty="0"/>
              <a:t>Dragon Balls.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21426A-771F-461A-ADAE-724629147C98}"/>
              </a:ext>
            </a:extLst>
          </p:cNvPr>
          <p:cNvSpPr txBox="1"/>
          <p:nvPr/>
        </p:nvSpPr>
        <p:spPr>
          <a:xfrm>
            <a:off x="3860265" y="2302059"/>
            <a:ext cx="759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My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CC5559-7D9D-4D33-8CDB-67CA53642A44}"/>
              </a:ext>
            </a:extLst>
          </p:cNvPr>
          <p:cNvSpPr txBox="1"/>
          <p:nvPr/>
        </p:nvSpPr>
        <p:spPr>
          <a:xfrm>
            <a:off x="6808445" y="3008767"/>
            <a:ext cx="3020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book?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57EB8D-B731-49BA-A47E-979E9E1C6A41}"/>
              </a:ext>
            </a:extLst>
          </p:cNvPr>
          <p:cNvSpPr txBox="1"/>
          <p:nvPr/>
        </p:nvSpPr>
        <p:spPr>
          <a:xfrm>
            <a:off x="7079044" y="2995366"/>
            <a:ext cx="981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your</a:t>
            </a:r>
            <a:endParaRPr lang="en-US" sz="3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446F32-2A05-4755-AA33-5A275EB6522C}"/>
              </a:ext>
            </a:extLst>
          </p:cNvPr>
          <p:cNvSpPr txBox="1"/>
          <p:nvPr/>
        </p:nvSpPr>
        <p:spPr>
          <a:xfrm>
            <a:off x="4883294" y="3751221"/>
            <a:ext cx="7986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 cubs are playing under a big tree.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415D83-53ED-4C65-8BDF-3987DAC5C16F}"/>
              </a:ext>
            </a:extLst>
          </p:cNvPr>
          <p:cNvSpPr txBox="1"/>
          <p:nvPr/>
        </p:nvSpPr>
        <p:spPr>
          <a:xfrm>
            <a:off x="5102531" y="3757800"/>
            <a:ext cx="74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Its</a:t>
            </a:r>
            <a:endParaRPr lang="en-US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A7EC2E-A551-4A18-8501-A8E23D058A6A}"/>
              </a:ext>
            </a:extLst>
          </p:cNvPr>
          <p:cNvSpPr txBox="1"/>
          <p:nvPr/>
        </p:nvSpPr>
        <p:spPr>
          <a:xfrm>
            <a:off x="6048709" y="4542837"/>
            <a:ext cx="7183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 house is close to the park.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737F-88A8-4A61-904D-5D82E55584AA}"/>
              </a:ext>
            </a:extLst>
          </p:cNvPr>
          <p:cNvSpPr txBox="1"/>
          <p:nvPr/>
        </p:nvSpPr>
        <p:spPr>
          <a:xfrm>
            <a:off x="6120475" y="4557813"/>
            <a:ext cx="1096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Her</a:t>
            </a:r>
            <a:endParaRPr lang="en-US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AD5A2D-7167-40C7-B18D-9EEEB57C40C8}"/>
              </a:ext>
            </a:extLst>
          </p:cNvPr>
          <p:cNvSpPr txBox="1"/>
          <p:nvPr/>
        </p:nvSpPr>
        <p:spPr>
          <a:xfrm>
            <a:off x="5206145" y="5300410"/>
            <a:ext cx="6993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  country is famous for chocolate.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746643-4352-467A-AD37-4685E6DA75DD}"/>
              </a:ext>
            </a:extLst>
          </p:cNvPr>
          <p:cNvSpPr txBox="1"/>
          <p:nvPr/>
        </p:nvSpPr>
        <p:spPr>
          <a:xfrm>
            <a:off x="5287812" y="5269383"/>
            <a:ext cx="1142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Our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0E3C4-8BF1-B55F-CF89-D97AB7699347}"/>
              </a:ext>
            </a:extLst>
          </p:cNvPr>
          <p:cNvSpPr txBox="1"/>
          <p:nvPr/>
        </p:nvSpPr>
        <p:spPr>
          <a:xfrm>
            <a:off x="487066" y="135939"/>
            <a:ext cx="639522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POSSESSIVE ADJECTIVES</a:t>
            </a:r>
          </a:p>
        </p:txBody>
      </p:sp>
    </p:spTree>
    <p:extLst>
      <p:ext uri="{BB962C8B-B14F-4D97-AF65-F5344CB8AC3E}">
        <p14:creationId xmlns:p14="http://schemas.microsoft.com/office/powerpoint/2010/main" val="7314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35939"/>
            <a:ext cx="61792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POSSESSIVE PRONOUNS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681" y="1097823"/>
            <a:ext cx="234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5408" y="1103801"/>
            <a:ext cx="639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Possessive pronouns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5990" y="2732314"/>
            <a:ext cx="10179072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91343" y="3080622"/>
            <a:ext cx="9657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possessive pronoun is used  alone, without a noun following it.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1342" y="4100015"/>
            <a:ext cx="181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99999" y="5573036"/>
            <a:ext cx="720060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384227" y="5250894"/>
            <a:ext cx="4984250" cy="584775"/>
            <a:chOff x="5023757" y="4985008"/>
            <a:chExt cx="4984250" cy="584775"/>
          </a:xfrm>
        </p:grpSpPr>
        <p:sp>
          <p:nvSpPr>
            <p:cNvPr id="38" name="Rectangle 37"/>
            <p:cNvSpPr/>
            <p:nvPr/>
          </p:nvSpPr>
          <p:spPr>
            <a:xfrm>
              <a:off x="5023757" y="4985008"/>
              <a:ext cx="49842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/>
                <a:t>This book is </a:t>
              </a:r>
              <a:r>
                <a:rPr lang="en-US" sz="3200" b="1"/>
                <a:t>mine</a:t>
              </a:r>
              <a:r>
                <a:rPr lang="en-US" sz="3200"/>
                <a:t>, not </a:t>
              </a:r>
              <a:r>
                <a:rPr lang="en-US" sz="3200" b="1"/>
                <a:t>yours</a:t>
              </a:r>
              <a:r>
                <a:rPr lang="en-US" sz="3200"/>
                <a:t>.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163404" y="5496262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971750" y="5491273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91341" y="4650356"/>
            <a:ext cx="6389250" cy="584775"/>
            <a:chOff x="1491341" y="4650356"/>
            <a:chExt cx="6389250" cy="584775"/>
          </a:xfrm>
        </p:grpSpPr>
        <p:grpSp>
          <p:nvGrpSpPr>
            <p:cNvPr id="41" name="Group 40"/>
            <p:cNvGrpSpPr/>
            <p:nvPr/>
          </p:nvGrpSpPr>
          <p:grpSpPr>
            <a:xfrm>
              <a:off x="1491341" y="4650356"/>
              <a:ext cx="6389250" cy="584775"/>
              <a:chOff x="1587668" y="4858048"/>
              <a:chExt cx="6389250" cy="58477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87668" y="4858048"/>
                <a:ext cx="63892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This book is </a:t>
                </a:r>
                <a:r>
                  <a:rPr lang="en-US" sz="3200" b="1" dirty="0"/>
                  <a:t>my book</a:t>
                </a:r>
                <a:r>
                  <a:rPr lang="en-US" sz="3200" dirty="0"/>
                  <a:t>, not </a:t>
                </a:r>
                <a:r>
                  <a:rPr lang="en-US" sz="3200" b="1" dirty="0"/>
                  <a:t>your book</a:t>
                </a:r>
                <a:r>
                  <a:rPr lang="en-US" sz="3200" dirty="0"/>
                  <a:t>.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3783959" y="5390366"/>
                <a:ext cx="1188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6103620" y="5182674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41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2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124" y="1215214"/>
            <a:ext cx="109793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476" y="120761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261" y="11049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947" y="2118318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6887" y="2126971"/>
            <a:ext cx="886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have a new bike. The bike is             .</a:t>
            </a:r>
            <a:endParaRPr lang="en-US" sz="3200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27896" y="2531949"/>
            <a:ext cx="964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9476" y="3052098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4305" y="3021673"/>
            <a:ext cx="1044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are Mai’s and Lan’s maps. These maps are              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057389" y="3512156"/>
            <a:ext cx="1071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4544" y="3885009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9374" y="3876356"/>
            <a:ext cx="999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a present for you. It’s            .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41339" y="4353858"/>
            <a:ext cx="964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947" y="4775245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7777" y="4766592"/>
            <a:ext cx="934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father has new shoes. They’re         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605629" y="5288985"/>
            <a:ext cx="7500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9476" y="5674134"/>
            <a:ext cx="55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306" y="5665481"/>
            <a:ext cx="860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our new house. The house is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935204" y="6182189"/>
            <a:ext cx="964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5903125" y="2135624"/>
            <a:ext cx="1204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9046521" y="3054340"/>
            <a:ext cx="132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5609612" y="3874808"/>
            <a:ext cx="128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6608309" y="4773697"/>
            <a:ext cx="76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his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6892186" y="5675562"/>
            <a:ext cx="107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ours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1AEE3-FEE7-295B-519B-EC55613D9504}"/>
              </a:ext>
            </a:extLst>
          </p:cNvPr>
          <p:cNvSpPr txBox="1"/>
          <p:nvPr/>
        </p:nvSpPr>
        <p:spPr>
          <a:xfrm>
            <a:off x="487066" y="135939"/>
            <a:ext cx="61792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31122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7777</TotalTime>
  <Words>799</Words>
  <Application>Microsoft Office PowerPoint</Application>
  <PresentationFormat>Widescreen</PresentationFormat>
  <Paragraphs>164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238</cp:revision>
  <dcterms:created xsi:type="dcterms:W3CDTF">2020-12-09T02:04:09Z</dcterms:created>
  <dcterms:modified xsi:type="dcterms:W3CDTF">2024-06-25T02:04:53Z</dcterms:modified>
</cp:coreProperties>
</file>