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404" r:id="rId2"/>
    <p:sldId id="256" r:id="rId3"/>
    <p:sldId id="302" r:id="rId4"/>
    <p:sldId id="360" r:id="rId5"/>
    <p:sldId id="361" r:id="rId6"/>
    <p:sldId id="362" r:id="rId7"/>
    <p:sldId id="363" r:id="rId8"/>
    <p:sldId id="364" r:id="rId9"/>
    <p:sldId id="365" r:id="rId10"/>
    <p:sldId id="402" r:id="rId11"/>
    <p:sldId id="283" r:id="rId12"/>
    <p:sldId id="370" r:id="rId13"/>
    <p:sldId id="381" r:id="rId14"/>
    <p:sldId id="399" r:id="rId15"/>
    <p:sldId id="403" r:id="rId16"/>
    <p:sldId id="400" r:id="rId17"/>
    <p:sldId id="40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6"/>
    <a:srgbClr val="70AD47"/>
    <a:srgbClr val="05A0B8"/>
    <a:srgbClr val="FBE5D6"/>
    <a:srgbClr val="0FB7BD"/>
    <a:srgbClr val="F16649"/>
    <a:srgbClr val="0070C0"/>
    <a:srgbClr val="E8F6F8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5910" autoAdjust="0"/>
  </p:normalViewPr>
  <p:slideViewPr>
    <p:cSldViewPr snapToGrid="0" showGuides="1">
      <p:cViewPr varScale="1">
        <p:scale>
          <a:sx n="95" d="100"/>
          <a:sy n="95" d="100"/>
        </p:scale>
        <p:origin x="13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https://www.youtube.com/watch?v=_Mun_h-F04A&amp;list=PL8_ETpRL2xNbMMSCSok5UNHcQOpjKgvAn&amp;index=10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2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93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7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4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8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6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74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2.xml"/><Relationship Id="rId3" Type="http://schemas.microsoft.com/office/2007/relationships/media" Target="../media/media5.mp3"/><Relationship Id="rId7" Type="http://schemas.microsoft.com/office/2007/relationships/media" Target="../media/media3.mp3"/><Relationship Id="rId12" Type="http://schemas.openxmlformats.org/officeDocument/2006/relationships/audio" Target="../media/media1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4.mp3"/><Relationship Id="rId11" Type="http://schemas.microsoft.com/office/2007/relationships/media" Target="../media/media1.mp3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2.mp3"/><Relationship Id="rId4" Type="http://schemas.openxmlformats.org/officeDocument/2006/relationships/audio" Target="../media/media5.mp3"/><Relationship Id="rId9" Type="http://schemas.microsoft.com/office/2007/relationships/media" Target="../media/media2.mp3"/><Relationship Id="rId1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Mun_h-F04A?list=PL8_ETpRL2xNbMMSCSok5UNHcQOpjKgvAn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10408" y="1144352"/>
            <a:ext cx="91266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floating market </a:t>
            </a:r>
            <a:r>
              <a:rPr lang="en-US" sz="6000" b="1" dirty="0">
                <a:solidFill>
                  <a:srgbClr val="AD4F0F"/>
                </a:solidFill>
              </a:rPr>
              <a:t>(n.ph.)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29467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chợ nổi trên sông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260282" y="3013501"/>
            <a:ext cx="4722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fləʊtɪŋ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mɑːrkɪt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0FFBCE-38AA-16E5-ADC9-3E51C1C17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742" y="2465642"/>
            <a:ext cx="4196757" cy="4105275"/>
          </a:xfrm>
          <a:prstGeom prst="rect">
            <a:avLst/>
          </a:prstGeom>
        </p:spPr>
      </p:pic>
      <p:pic>
        <p:nvPicPr>
          <p:cNvPr id="8" name="floating market ">
            <a:hlinkClick r:id="" action="ppaction://media"/>
            <a:extLst>
              <a:ext uri="{FF2B5EF4-FFF2-40B4-BE49-F238E27FC236}">
                <a16:creationId xmlns:a16="http://schemas.microsoft.com/office/drawing/2014/main" id="{3A2C6C3D-6D0E-9F57-ACE3-F9F310FCD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1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0501"/>
              </p:ext>
            </p:extLst>
          </p:nvPr>
        </p:nvGraphicFramePr>
        <p:xfrm>
          <a:off x="892812" y="1655652"/>
          <a:ext cx="11113768" cy="44264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8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025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 sunny (adj)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sʌni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trời có nắng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02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 delicious (adj)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dɪˈlɪʃəs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ngon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495979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 stall (n)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stɔːl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hàng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quầy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hàng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370376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 palace (n.ph)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pæləs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cung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điện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lâu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đài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  <a:tr h="3057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 street food (n.ph)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striːt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fuːd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thức ăn đường phố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46476233"/>
                  </a:ext>
                </a:extLst>
              </a:tr>
              <a:tr h="574439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 floating market (n.ph)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fləʊtɪŋ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mɑːrkɪt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chợ nổi trên sông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945213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floating market ">
            <a:hlinkClick r:id="" action="ppaction://media"/>
            <a:extLst>
              <a:ext uri="{FF2B5EF4-FFF2-40B4-BE49-F238E27FC236}">
                <a16:creationId xmlns:a16="http://schemas.microsoft.com/office/drawing/2014/main" id="{4DF4FD4C-BFC3-C07C-0B45-BC16DEA4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5472510"/>
            <a:ext cx="609600" cy="609600"/>
          </a:xfrm>
          <a:prstGeom prst="rect">
            <a:avLst/>
          </a:prstGeom>
        </p:spPr>
      </p:pic>
      <p:pic>
        <p:nvPicPr>
          <p:cNvPr id="3" name="street food">
            <a:hlinkClick r:id="" action="ppaction://media"/>
            <a:extLst>
              <a:ext uri="{FF2B5EF4-FFF2-40B4-BE49-F238E27FC236}">
                <a16:creationId xmlns:a16="http://schemas.microsoft.com/office/drawing/2014/main" id="{68D2CE4C-9C3E-15C0-ABD1-C4900BE35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4834099"/>
            <a:ext cx="609600" cy="609600"/>
          </a:xfrm>
          <a:prstGeom prst="rect">
            <a:avLst/>
          </a:prstGeom>
        </p:spPr>
      </p:pic>
      <p:pic>
        <p:nvPicPr>
          <p:cNvPr id="4" name="palace__gb_1">
            <a:hlinkClick r:id="" action="ppaction://media"/>
            <a:extLst>
              <a:ext uri="{FF2B5EF4-FFF2-40B4-BE49-F238E27FC236}">
                <a16:creationId xmlns:a16="http://schemas.microsoft.com/office/drawing/2014/main" id="{BC85B819-A475-B351-13F1-7AE27C4C95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052" y="4172804"/>
            <a:ext cx="609600" cy="609600"/>
          </a:xfrm>
          <a:prstGeom prst="rect">
            <a:avLst/>
          </a:prstGeom>
        </p:spPr>
      </p:pic>
      <p:pic>
        <p:nvPicPr>
          <p:cNvPr id="5" name="stall__gb_1">
            <a:hlinkClick r:id="" action="ppaction://media"/>
            <a:extLst>
              <a:ext uri="{FF2B5EF4-FFF2-40B4-BE49-F238E27FC236}">
                <a16:creationId xmlns:a16="http://schemas.microsoft.com/office/drawing/2014/main" id="{86E2F772-9DA7-E223-63B6-1F013EB272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3507483"/>
            <a:ext cx="609600" cy="609600"/>
          </a:xfrm>
          <a:prstGeom prst="rect">
            <a:avLst/>
          </a:prstGeom>
        </p:spPr>
      </p:pic>
      <p:pic>
        <p:nvPicPr>
          <p:cNvPr id="7" name="delicious__gb_1">
            <a:hlinkClick r:id="" action="ppaction://media"/>
            <a:extLst>
              <a:ext uri="{FF2B5EF4-FFF2-40B4-BE49-F238E27FC236}">
                <a16:creationId xmlns:a16="http://schemas.microsoft.com/office/drawing/2014/main" id="{9FA08AC4-8305-12F1-9C00-33CD1F84C9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420" y="2883478"/>
            <a:ext cx="609600" cy="609600"/>
          </a:xfrm>
          <a:prstGeom prst="rect">
            <a:avLst/>
          </a:prstGeom>
        </p:spPr>
      </p:pic>
      <p:pic>
        <p:nvPicPr>
          <p:cNvPr id="17" name="sunny__gb_1">
            <a:hlinkClick r:id="" action="ppaction://media"/>
            <a:extLst>
              <a:ext uri="{FF2B5EF4-FFF2-40B4-BE49-F238E27FC236}">
                <a16:creationId xmlns:a16="http://schemas.microsoft.com/office/drawing/2014/main" id="{7A950AC1-CC92-68F2-A930-E1BA7DA9B99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2243" y="223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2684" y="1284173"/>
            <a:ext cx="9701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each box with an adjective.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3683" y="1254947"/>
            <a:ext cx="515990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232816" y="1951718"/>
            <a:ext cx="6800945" cy="1057032"/>
            <a:chOff x="3069314" y="1357941"/>
            <a:chExt cx="5683257" cy="1268475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5203371" y="1912120"/>
              <a:ext cx="1415143" cy="714296"/>
              <a:chOff x="5279571" y="1912120"/>
              <a:chExt cx="1415143" cy="714296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546268" y="1912120"/>
                <a:ext cx="881743" cy="70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city</a:t>
                </a:r>
              </a:p>
            </p:txBody>
          </p:sp>
        </p:grpSp>
        <p:sp>
          <p:nvSpPr>
            <p:cNvPr id="85" name="Rounded Rectangle 84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87" name="Straight Connector 86"/>
            <p:cNvCxnSpPr>
              <a:stCxn id="88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4232814" y="3245098"/>
            <a:ext cx="6800945" cy="1059372"/>
            <a:chOff x="3069314" y="1357941"/>
            <a:chExt cx="5683257" cy="1271283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5203371" y="1927474"/>
              <a:ext cx="1415143" cy="701750"/>
              <a:chOff x="5279571" y="1927474"/>
              <a:chExt cx="1415143" cy="701750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546270" y="1927474"/>
                <a:ext cx="881743" cy="70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food</a:t>
                </a:r>
              </a:p>
            </p:txBody>
          </p:sp>
        </p:grpSp>
        <p:sp>
          <p:nvSpPr>
            <p:cNvPr id="93" name="Rounded Rectangle 92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95" name="Straight Connector 94"/>
            <p:cNvCxnSpPr>
              <a:stCxn id="96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4232814" y="4559781"/>
            <a:ext cx="6800945" cy="1057032"/>
            <a:chOff x="3069314" y="1357941"/>
            <a:chExt cx="5683257" cy="1268475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5203371" y="1924665"/>
              <a:ext cx="1415143" cy="701751"/>
              <a:chOff x="5279571" y="1924665"/>
              <a:chExt cx="1415143" cy="701751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407671" y="1924665"/>
                <a:ext cx="1224646" cy="701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people</a:t>
                </a:r>
              </a:p>
            </p:txBody>
          </p:sp>
        </p:grpSp>
        <p:sp>
          <p:nvSpPr>
            <p:cNvPr id="101" name="Rounded Rectangle 100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03" name="Straight Connector 102"/>
            <p:cNvCxnSpPr>
              <a:stCxn id="104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4232814" y="5722608"/>
            <a:ext cx="6800945" cy="1537056"/>
            <a:chOff x="3069314" y="1357941"/>
            <a:chExt cx="5683257" cy="184452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538885" y="1807029"/>
              <a:ext cx="740686" cy="42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/>
            <p:cNvGrpSpPr/>
            <p:nvPr/>
          </p:nvGrpSpPr>
          <p:grpSpPr>
            <a:xfrm>
              <a:off x="5195204" y="1909764"/>
              <a:ext cx="1431475" cy="1292698"/>
              <a:chOff x="5271404" y="1909764"/>
              <a:chExt cx="1431475" cy="1292698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5279571" y="1940616"/>
                <a:ext cx="1415143" cy="68580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5271404" y="1909764"/>
                <a:ext cx="1431475" cy="1292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weather</a:t>
                </a:r>
              </a:p>
            </p:txBody>
          </p:sp>
        </p:grpSp>
        <p:sp>
          <p:nvSpPr>
            <p:cNvPr id="118" name="Rounded Rectangle 117"/>
            <p:cNvSpPr/>
            <p:nvPr/>
          </p:nvSpPr>
          <p:spPr>
            <a:xfrm>
              <a:off x="3069314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7283000" y="1357941"/>
              <a:ext cx="1469571" cy="544830"/>
            </a:xfrm>
            <a:prstGeom prst="roundRect">
              <a:avLst/>
            </a:prstGeom>
            <a:solidFill>
              <a:srgbClr val="B0D136"/>
            </a:solidFill>
            <a:ln>
              <a:solidFill>
                <a:srgbClr val="B0D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20" name="Straight Connector 119"/>
            <p:cNvCxnSpPr>
              <a:stCxn id="122" idx="6"/>
            </p:cNvCxnSpPr>
            <p:nvPr/>
          </p:nvCxnSpPr>
          <p:spPr>
            <a:xfrm flipV="1">
              <a:off x="6618514" y="1807029"/>
              <a:ext cx="664486" cy="476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00E89453-B680-41A6-AB91-EB8A4DF13AD1}"/>
              </a:ext>
            </a:extLst>
          </p:cNvPr>
          <p:cNvSpPr txBox="1"/>
          <p:nvPr/>
        </p:nvSpPr>
        <p:spPr>
          <a:xfrm>
            <a:off x="4622843" y="5635044"/>
            <a:ext cx="101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rainy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FEF3E36-F6B9-4692-ABF4-CBF107EC5CA1}"/>
              </a:ext>
            </a:extLst>
          </p:cNvPr>
          <p:cNvSpPr txBox="1"/>
          <p:nvPr/>
        </p:nvSpPr>
        <p:spPr>
          <a:xfrm>
            <a:off x="4765638" y="1886277"/>
            <a:ext cx="73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old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6B51669-CA0C-432B-B695-A6BACD64B778}"/>
              </a:ext>
            </a:extLst>
          </p:cNvPr>
          <p:cNvSpPr txBox="1"/>
          <p:nvPr/>
        </p:nvSpPr>
        <p:spPr>
          <a:xfrm>
            <a:off x="4308134" y="3209671"/>
            <a:ext cx="1648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delicious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F4E97E9-C05E-46E4-8430-BD4C5EA930C5}"/>
              </a:ext>
            </a:extLst>
          </p:cNvPr>
          <p:cNvSpPr txBox="1"/>
          <p:nvPr/>
        </p:nvSpPr>
        <p:spPr>
          <a:xfrm>
            <a:off x="4401169" y="4490847"/>
            <a:ext cx="1462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friendly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C122A0A-9422-49B8-9329-3CC3D47DB477}"/>
              </a:ext>
            </a:extLst>
          </p:cNvPr>
          <p:cNvSpPr txBox="1"/>
          <p:nvPr/>
        </p:nvSpPr>
        <p:spPr>
          <a:xfrm>
            <a:off x="9424883" y="1867009"/>
            <a:ext cx="158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exciting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26C8C910-7A4D-4BE7-BA69-09469F38B3E5}"/>
              </a:ext>
            </a:extLst>
          </p:cNvPr>
          <p:cNvSpPr txBox="1"/>
          <p:nvPr/>
        </p:nvSpPr>
        <p:spPr>
          <a:xfrm>
            <a:off x="9586290" y="5635044"/>
            <a:ext cx="117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sunny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419382F-8205-47C9-BD8C-A08737F30A10}"/>
              </a:ext>
            </a:extLst>
          </p:cNvPr>
          <p:cNvSpPr txBox="1"/>
          <p:nvPr/>
        </p:nvSpPr>
        <p:spPr>
          <a:xfrm>
            <a:off x="9670693" y="3179716"/>
            <a:ext cx="100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tasty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A07E5DA-CA74-4E02-BA99-026C00E88EB1}"/>
              </a:ext>
            </a:extLst>
          </p:cNvPr>
          <p:cNvSpPr txBox="1"/>
          <p:nvPr/>
        </p:nvSpPr>
        <p:spPr>
          <a:xfrm>
            <a:off x="9500813" y="4499036"/>
            <a:ext cx="134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helpful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173039" y="2104221"/>
            <a:ext cx="182582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rainy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318551" y="2120164"/>
            <a:ext cx="1492027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old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153146" y="3094688"/>
            <a:ext cx="182582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delicious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53146" y="5075622"/>
            <a:ext cx="182582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friendly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141471" y="4085155"/>
            <a:ext cx="1837495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exciting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2318551" y="3105317"/>
            <a:ext cx="150200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sunny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2308578" y="4090470"/>
            <a:ext cx="150200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tasty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2308578" y="5075622"/>
            <a:ext cx="1502000" cy="646986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helpful</a:t>
            </a: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3319 0.517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17487 -0.034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3385 0.008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48148E-6 L 0.3388 -0.089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74753 -0.31504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58269 0.36574 " pathEditMode="relative" rAng="0" ptsTypes="AA">
                                      <p:cBhvr>
                                        <p:cTn id="51" dur="2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23 L 0.5836 -0.13056 " pathEditMode="relative" rAng="0" ptsTypes="AA">
                                      <p:cBhvr>
                                        <p:cTn id="61" dur="2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5836 -0.07847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0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50889" y="1217669"/>
            <a:ext cx="9701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in </a:t>
            </a:r>
            <a:r>
              <a:rPr lang="en-US" sz="2400" b="1" spc="-50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4290" y="116735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075" y="10647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7066" y="2015030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61897" y="1962833"/>
            <a:ext cx="818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What’s the weather like in Sydney in summer?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61897" y="2439573"/>
            <a:ext cx="818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It’s                    and dry.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1902908" y="2857804"/>
            <a:ext cx="14735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87066" y="3206313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61896" y="3154116"/>
            <a:ext cx="10590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love the               buildings in Edinburgh. I feel that they can tell stories.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2724376" y="3576292"/>
            <a:ext cx="995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87066" y="4340933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61897" y="4332280"/>
            <a:ext cx="1088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are so many things to do in New York. It’s very               .     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9768819" y="4809929"/>
            <a:ext cx="1302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87066" y="5167071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61897" y="5158418"/>
            <a:ext cx="947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people in my city are                  and helpful.     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5410879" y="5578835"/>
            <a:ext cx="13029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066" y="5984556"/>
            <a:ext cx="56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61897" y="5975903"/>
            <a:ext cx="947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 </a:t>
            </a:r>
            <a:r>
              <a:rPr lang="en-US" sz="3200" dirty="0" err="1"/>
              <a:t>Noi</a:t>
            </a:r>
            <a:r>
              <a:rPr lang="en-US" sz="3200" dirty="0"/>
              <a:t> is famous for its                              street food.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5161407" y="6455775"/>
            <a:ext cx="2280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80959447-A1D5-49B2-AC31-2F44318A1C3A}"/>
              </a:ext>
            </a:extLst>
          </p:cNvPr>
          <p:cNvSpPr txBox="1"/>
          <p:nvPr/>
        </p:nvSpPr>
        <p:spPr>
          <a:xfrm>
            <a:off x="2097972" y="2400723"/>
            <a:ext cx="139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sunny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B3E8431-D736-42F9-BF9A-F38FD22FE51A}"/>
              </a:ext>
            </a:extLst>
          </p:cNvPr>
          <p:cNvSpPr txBox="1"/>
          <p:nvPr/>
        </p:nvSpPr>
        <p:spPr>
          <a:xfrm>
            <a:off x="2934653" y="3099169"/>
            <a:ext cx="84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old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0483EC-8857-4FD0-B0DC-04E8B220660E}"/>
              </a:ext>
            </a:extLst>
          </p:cNvPr>
          <p:cNvSpPr txBox="1"/>
          <p:nvPr/>
        </p:nvSpPr>
        <p:spPr>
          <a:xfrm>
            <a:off x="9692619" y="4323627"/>
            <a:ext cx="148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exciting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BEC478-4118-4376-B56A-A7038D53C5B6}"/>
              </a:ext>
            </a:extLst>
          </p:cNvPr>
          <p:cNvSpPr txBox="1"/>
          <p:nvPr/>
        </p:nvSpPr>
        <p:spPr>
          <a:xfrm>
            <a:off x="5374061" y="5158418"/>
            <a:ext cx="173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friendly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81B1C98-752A-4AEC-B00A-69CBE3B2A662}"/>
              </a:ext>
            </a:extLst>
          </p:cNvPr>
          <p:cNvSpPr txBox="1"/>
          <p:nvPr/>
        </p:nvSpPr>
        <p:spPr>
          <a:xfrm>
            <a:off x="4869103" y="5967250"/>
            <a:ext cx="3335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delicious / tasty</a:t>
            </a:r>
          </a:p>
        </p:txBody>
      </p:sp>
    </p:spTree>
    <p:extLst>
      <p:ext uri="{BB962C8B-B14F-4D97-AF65-F5344CB8AC3E}">
        <p14:creationId xmlns:p14="http://schemas.microsoft.com/office/powerpoint/2010/main" val="209302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0149"/>
            <a:ext cx="111571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/ phrases below under the correct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1724" y="114357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509" y="10409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8074" y="2866544"/>
            <a:ext cx="3735315" cy="2480756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/>
          <p:cNvSpPr txBox="1"/>
          <p:nvPr/>
        </p:nvSpPr>
        <p:spPr>
          <a:xfrm>
            <a:off x="1188920" y="3008124"/>
            <a:ext cx="15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stall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88920" y="3562991"/>
            <a:ext cx="15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palace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0990" y="4117858"/>
            <a:ext cx="261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street food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6450" y="4672725"/>
            <a:ext cx="342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floating market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6" y="1748816"/>
            <a:ext cx="2945510" cy="1963673"/>
          </a:xfrm>
          <a:prstGeom prst="round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37" y="1754207"/>
            <a:ext cx="2934382" cy="1963673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61" y="4245486"/>
            <a:ext cx="2841849" cy="1963673"/>
          </a:xfrm>
          <a:prstGeom prst="round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678" y="4250877"/>
            <a:ext cx="2945510" cy="1963673"/>
          </a:xfrm>
          <a:prstGeom prst="round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19770" y="3674374"/>
            <a:ext cx="69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084160" y="4106922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46948" y="3675166"/>
            <a:ext cx="69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9160009" y="411183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03103" y="6268680"/>
            <a:ext cx="69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5023607" y="6715090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466859" y="6268680"/>
            <a:ext cx="78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9204687" y="6715090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63B0E7-E93F-4402-AC1C-BFBC63E3710C}"/>
              </a:ext>
            </a:extLst>
          </p:cNvPr>
          <p:cNvSpPr txBox="1"/>
          <p:nvPr/>
        </p:nvSpPr>
        <p:spPr>
          <a:xfrm>
            <a:off x="9105413" y="6236677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stall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73540D-9061-4496-BC57-29BB2E59D6A8}"/>
              </a:ext>
            </a:extLst>
          </p:cNvPr>
          <p:cNvSpPr txBox="1"/>
          <p:nvPr/>
        </p:nvSpPr>
        <p:spPr>
          <a:xfrm>
            <a:off x="4823105" y="3697684"/>
            <a:ext cx="143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palace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923954-CE0B-4F2B-9932-9DE543D63149}"/>
              </a:ext>
            </a:extLst>
          </p:cNvPr>
          <p:cNvSpPr txBox="1"/>
          <p:nvPr/>
        </p:nvSpPr>
        <p:spPr>
          <a:xfrm>
            <a:off x="4541875" y="6251387"/>
            <a:ext cx="266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street food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75CA58-2564-4DD6-B05E-AFBFFA7865F0}"/>
              </a:ext>
            </a:extLst>
          </p:cNvPr>
          <p:cNvSpPr txBox="1"/>
          <p:nvPr/>
        </p:nvSpPr>
        <p:spPr>
          <a:xfrm>
            <a:off x="8545145" y="3697684"/>
            <a:ext cx="305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floating market</a:t>
            </a:r>
          </a:p>
        </p:txBody>
      </p:sp>
    </p:spTree>
    <p:extLst>
      <p:ext uri="{BB962C8B-B14F-4D97-AF65-F5344CB8AC3E}">
        <p14:creationId xmlns:p14="http://schemas.microsoft.com/office/powerpoint/2010/main" val="29847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Online Media 1" title="HƯỚNG DẪN PHÁT ÂM LỚP 6 - Unit 9: Cities of the world /əʊ/ - /aʊ/">
            <a:hlinkClick r:id="" action="ppaction://media"/>
            <a:extLst>
              <a:ext uri="{FF2B5EF4-FFF2-40B4-BE49-F238E27FC236}">
                <a16:creationId xmlns:a16="http://schemas.microsoft.com/office/drawing/2014/main" id="{3063FFF8-1B09-A8F7-2051-0906B9A468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89830" y="1182137"/>
            <a:ext cx="9525574" cy="53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89" y="1167974"/>
            <a:ext cx="111571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write the words in the correct column.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4883" y="11679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668" y="10653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52" name="U9_A closed look_Pronunciation_6_Listen and repeat">
            <a:hlinkClick r:id="" action="ppaction://media"/>
            <a:extLst>
              <a:ext uri="{FF2B5EF4-FFF2-40B4-BE49-F238E27FC236}">
                <a16:creationId xmlns:a16="http://schemas.microsoft.com/office/drawing/2014/main" id="{E4398043-A307-4370-B199-EC7C41099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7148" y="1155124"/>
            <a:ext cx="487363" cy="487363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2346801" y="1795921"/>
            <a:ext cx="7498397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4" name="TextBox 53"/>
          <p:cNvSpPr txBox="1"/>
          <p:nvPr/>
        </p:nvSpPr>
        <p:spPr>
          <a:xfrm>
            <a:off x="2780357" y="1771970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boat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94070" y="2287947"/>
            <a:ext cx="1657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postcard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78528" y="1771969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house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1718" y="2287947"/>
            <a:ext cx="1839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crowded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63791" y="1771970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town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63791" y="2287947"/>
            <a:ext cx="128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coast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907540" y="1771969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tower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7540" y="2287947"/>
            <a:ext cx="142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pagoda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3755572" y="4165484"/>
            <a:ext cx="1445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3413273" y="4698544"/>
            <a:ext cx="230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postcard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6902135" y="4165483"/>
            <a:ext cx="208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house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6706757" y="4659799"/>
            <a:ext cx="24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crowded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7123944" y="5191161"/>
            <a:ext cx="1445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town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3666929" y="5191161"/>
            <a:ext cx="166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coast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6885513" y="5699998"/>
            <a:ext cx="2085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tower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3586576" y="5699997"/>
            <a:ext cx="182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pagoda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671510" y="3438325"/>
            <a:ext cx="7173687" cy="3098661"/>
            <a:chOff x="1240959" y="3799111"/>
            <a:chExt cx="6662070" cy="2647406"/>
          </a:xfrm>
        </p:grpSpPr>
        <p:sp>
          <p:nvSpPr>
            <p:cNvPr id="71" name="Rectangle 70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3867236" y="3449204"/>
            <a:ext cx="1445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/əʊ/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206434" y="3429000"/>
            <a:ext cx="1424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/>
              <a:t>/aʊ/ </a:t>
            </a:r>
          </a:p>
        </p:txBody>
      </p:sp>
    </p:spTree>
    <p:extLst>
      <p:ext uri="{BB962C8B-B14F-4D97-AF65-F5344CB8AC3E}">
        <p14:creationId xmlns:p14="http://schemas.microsoft.com/office/powerpoint/2010/main" val="14724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4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3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838" y="1297957"/>
            <a:ext cx="111571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repeat. Pay attention to the underlined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6887" y="2425639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717" y="2416986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</a:t>
            </a:r>
            <a:r>
              <a:rPr lang="en-US" sz="3600" u="sng" dirty="0"/>
              <a:t>town</a:t>
            </a:r>
            <a:r>
              <a:rPr lang="en-US" sz="3600" dirty="0"/>
              <a:t> is </a:t>
            </a:r>
            <a:r>
              <a:rPr lang="en-US" sz="3600" u="sng" dirty="0"/>
              <a:t>crowded</a:t>
            </a:r>
            <a:r>
              <a:rPr lang="en-US" sz="3600" dirty="0"/>
              <a:t> at the weekend.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1555" y="3320111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6385" y="3311458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There’s lots of </a:t>
            </a:r>
            <a:r>
              <a:rPr lang="en-US" sz="3600" u="sng" dirty="0"/>
              <a:t>snow</a:t>
            </a:r>
            <a:r>
              <a:rPr lang="en-US" sz="3600" dirty="0"/>
              <a:t> in </a:t>
            </a:r>
            <a:r>
              <a:rPr lang="en-US" sz="3600" u="sng" dirty="0"/>
              <a:t>Tokyo</a:t>
            </a:r>
            <a:r>
              <a:rPr lang="en-US" sz="3600" dirty="0"/>
              <a:t> in winter.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6887" y="4233285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1717" y="4224632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It’s very </a:t>
            </a:r>
            <a:r>
              <a:rPr lang="en-US" sz="3600" u="sng" dirty="0"/>
              <a:t>cold</a:t>
            </a:r>
            <a:r>
              <a:rPr lang="en-US" sz="3600" dirty="0"/>
              <a:t> on the </a:t>
            </a:r>
            <a:r>
              <a:rPr lang="en-US" sz="3600" u="sng" dirty="0"/>
              <a:t>boat</a:t>
            </a:r>
            <a:r>
              <a:rPr lang="en-US" sz="3600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6887" y="5146459"/>
            <a:ext cx="54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11717" y="5137806"/>
            <a:ext cx="916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He’s running </a:t>
            </a:r>
            <a:r>
              <a:rPr lang="en-US" sz="3600" u="sng" dirty="0"/>
              <a:t>around</a:t>
            </a:r>
            <a:r>
              <a:rPr lang="en-US" sz="3600" dirty="0"/>
              <a:t> the </a:t>
            </a:r>
            <a:r>
              <a:rPr lang="en-US" sz="3600" u="sng" dirty="0"/>
              <a:t>house</a:t>
            </a:r>
            <a:r>
              <a:rPr lang="en-US" sz="3600" dirty="0"/>
              <a:t>.</a:t>
            </a:r>
          </a:p>
        </p:txBody>
      </p:sp>
      <p:pic>
        <p:nvPicPr>
          <p:cNvPr id="78" name="U9_A closed look_5_Listen and repeat">
            <a:hlinkClick r:id="" action="ppaction://media"/>
            <a:extLst>
              <a:ext uri="{FF2B5EF4-FFF2-40B4-BE49-F238E27FC236}">
                <a16:creationId xmlns:a16="http://schemas.microsoft.com/office/drawing/2014/main" id="{94CCBD80-D57F-4C98-9CDE-34864AB02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79" y="1299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9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642122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6095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1273" y="132929"/>
            <a:ext cx="134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078988" y="112190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CITIES OF THE WORLD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A6E80-C59C-1FB4-919E-0525EECD022F}"/>
              </a:ext>
            </a:extLst>
          </p:cNvPr>
          <p:cNvSpPr txBox="1"/>
          <p:nvPr/>
        </p:nvSpPr>
        <p:spPr>
          <a:xfrm>
            <a:off x="3161332" y="3395060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5" name="Google Shape;396;p31">
            <a:extLst>
              <a:ext uri="{FF2B5EF4-FFF2-40B4-BE49-F238E27FC236}">
                <a16:creationId xmlns:a16="http://schemas.microsoft.com/office/drawing/2014/main" id="{DB6929D4-C191-7D1A-C72E-511BBF5A3CAE}"/>
              </a:ext>
            </a:extLst>
          </p:cNvPr>
          <p:cNvGrpSpPr/>
          <p:nvPr/>
        </p:nvGrpSpPr>
        <p:grpSpPr>
          <a:xfrm>
            <a:off x="2622990" y="3355355"/>
            <a:ext cx="3422372" cy="2364666"/>
            <a:chOff x="1593297" y="936869"/>
            <a:chExt cx="6153131" cy="3157098"/>
          </a:xfrm>
        </p:grpSpPr>
        <p:sp>
          <p:nvSpPr>
            <p:cNvPr id="6" name="Google Shape;397;p31">
              <a:extLst>
                <a:ext uri="{FF2B5EF4-FFF2-40B4-BE49-F238E27FC236}">
                  <a16:creationId xmlns:a16="http://schemas.microsoft.com/office/drawing/2014/main" id="{2B5736C6-600C-DF84-7FE5-AFD5811B35AD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8;p31">
              <a:extLst>
                <a:ext uri="{FF2B5EF4-FFF2-40B4-BE49-F238E27FC236}">
                  <a16:creationId xmlns:a16="http://schemas.microsoft.com/office/drawing/2014/main" id="{D9FEEBFD-DE5D-A548-AD72-DB05CE7C7A5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Vocabulary</a:t>
              </a:r>
              <a:endParaRPr sz="3200" b="1" dirty="0"/>
            </a:p>
          </p:txBody>
        </p:sp>
      </p:grpSp>
      <p:grpSp>
        <p:nvGrpSpPr>
          <p:cNvPr id="8" name="Google Shape;399;p31">
            <a:extLst>
              <a:ext uri="{FF2B5EF4-FFF2-40B4-BE49-F238E27FC236}">
                <a16:creationId xmlns:a16="http://schemas.microsoft.com/office/drawing/2014/main" id="{4031F36F-0AD9-8D1F-AD99-64BB0D6ECE65}"/>
              </a:ext>
            </a:extLst>
          </p:cNvPr>
          <p:cNvGrpSpPr/>
          <p:nvPr/>
        </p:nvGrpSpPr>
        <p:grpSpPr>
          <a:xfrm>
            <a:off x="6404081" y="3345241"/>
            <a:ext cx="3433701" cy="2564601"/>
            <a:chOff x="1448913" y="909170"/>
            <a:chExt cx="6173500" cy="3424034"/>
          </a:xfrm>
        </p:grpSpPr>
        <p:sp>
          <p:nvSpPr>
            <p:cNvPr id="9" name="Google Shape;400;p31">
              <a:extLst>
                <a:ext uri="{FF2B5EF4-FFF2-40B4-BE49-F238E27FC236}">
                  <a16:creationId xmlns:a16="http://schemas.microsoft.com/office/drawing/2014/main" id="{27911CF0-D2E2-B1B2-6E5F-8923F5E32064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1;p31">
              <a:extLst>
                <a:ext uri="{FF2B5EF4-FFF2-40B4-BE49-F238E27FC236}">
                  <a16:creationId xmlns:a16="http://schemas.microsoft.com/office/drawing/2014/main" id="{9CFC75A2-44F8-8785-842B-3CF0AD4689E7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Pronunciation</a:t>
              </a:r>
              <a:endParaRPr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10766" y="3000470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33400" y="4143457"/>
            <a:ext cx="1971676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8429" y="545855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1" y="1286153"/>
            <a:ext cx="5758577" cy="40827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Name the pictures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2793" y="1855366"/>
            <a:ext cx="5755112" cy="158292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pre-teaching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Fill each box with an adjective.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the sentences with the words in 1.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/ phrases below under the correct pictures.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3" y="3653693"/>
            <a:ext cx="5743692" cy="126882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write the words in the correct column. Then listen and repeat.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repeat. Pay attention to the underlined words.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1423648" cy="11025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19238" y="3309273"/>
            <a:ext cx="1491528" cy="8341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6" y="4444181"/>
            <a:ext cx="1361310" cy="10143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6574" y="5478663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26506" y="223154"/>
            <a:ext cx="611825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28723" y="293546"/>
            <a:ext cx="5321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4C17D-5733-E000-0A5F-D904B553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5" y="1302876"/>
            <a:ext cx="3238429" cy="21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48E8440-5B1F-7A70-07EE-FC190743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63" y="4067515"/>
            <a:ext cx="3486200" cy="21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FF494-DEAE-D285-1480-B226FF8D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94" y="4067515"/>
            <a:ext cx="3778225" cy="21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2AD15-7238-83A1-42CD-2A1DDE81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10" y="1306985"/>
            <a:ext cx="3771509" cy="21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06FEF7-A60A-42D9-0FC8-D6BDF52711BE}"/>
              </a:ext>
            </a:extLst>
          </p:cNvPr>
          <p:cNvSpPr txBox="1"/>
          <p:nvPr/>
        </p:nvSpPr>
        <p:spPr>
          <a:xfrm>
            <a:off x="588057" y="3483335"/>
            <a:ext cx="28170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One Pillar Pagoda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58638-E85C-851D-E447-165D5127BC68}"/>
              </a:ext>
            </a:extLst>
          </p:cNvPr>
          <p:cNvSpPr txBox="1"/>
          <p:nvPr/>
        </p:nvSpPr>
        <p:spPr>
          <a:xfrm>
            <a:off x="6145816" y="3483335"/>
            <a:ext cx="329429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Sydney Opera House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22CEE-7282-0024-6253-EB9ABFCF5D26}"/>
              </a:ext>
            </a:extLst>
          </p:cNvPr>
          <p:cNvSpPr txBox="1"/>
          <p:nvPr/>
        </p:nvSpPr>
        <p:spPr>
          <a:xfrm>
            <a:off x="3804905" y="6241010"/>
            <a:ext cx="21023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Twin Tower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0C7C1C-4CCA-60C1-006C-D82C2E0AFC9B}"/>
              </a:ext>
            </a:extLst>
          </p:cNvPr>
          <p:cNvSpPr txBox="1"/>
          <p:nvPr/>
        </p:nvSpPr>
        <p:spPr>
          <a:xfrm>
            <a:off x="8976361" y="6241010"/>
            <a:ext cx="22648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Tower Bridge</a:t>
            </a:r>
          </a:p>
        </p:txBody>
      </p:sp>
    </p:spTree>
    <p:extLst>
      <p:ext uri="{BB962C8B-B14F-4D97-AF65-F5344CB8AC3E}">
        <p14:creationId xmlns:p14="http://schemas.microsoft.com/office/powerpoint/2010/main" val="9679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sunny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trời có </a:t>
            </a:r>
            <a:r>
              <a:rPr lang="en-US" sz="4400" dirty="0" err="1"/>
              <a:t>nắng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566670" y="3185339"/>
            <a:ext cx="1909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sʌni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255EF-32D8-FCB7-3D37-9BFA4F432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18" y="1626279"/>
            <a:ext cx="5129798" cy="4412879"/>
          </a:xfrm>
          <a:prstGeom prst="rect">
            <a:avLst/>
          </a:prstGeom>
        </p:spPr>
      </p:pic>
      <p:pic>
        <p:nvPicPr>
          <p:cNvPr id="8" name="sunny__gb_1">
            <a:hlinkClick r:id="" action="ppaction://media"/>
            <a:extLst>
              <a:ext uri="{FF2B5EF4-FFF2-40B4-BE49-F238E27FC236}">
                <a16:creationId xmlns:a16="http://schemas.microsoft.com/office/drawing/2014/main" id="{92F23D22-5037-A196-4683-598C6ACC1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095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delicious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ngon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281335" y="3185339"/>
            <a:ext cx="2480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dɪˈlɪʃəs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90F72-9FBC-6B73-91B4-836766D20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324057"/>
            <a:ext cx="5214938" cy="4850453"/>
          </a:xfrm>
          <a:prstGeom prst="rect">
            <a:avLst/>
          </a:prstGeom>
        </p:spPr>
      </p:pic>
      <p:pic>
        <p:nvPicPr>
          <p:cNvPr id="8" name="delicious__gb_1">
            <a:hlinkClick r:id="" action="ppaction://media"/>
            <a:extLst>
              <a:ext uri="{FF2B5EF4-FFF2-40B4-BE49-F238E27FC236}">
                <a16:creationId xmlns:a16="http://schemas.microsoft.com/office/drawing/2014/main" id="{A834A8C5-E247-B2DF-2F81-61B545226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437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stall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682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gian</a:t>
            </a:r>
            <a:r>
              <a:rPr lang="en-US" sz="4400" dirty="0"/>
              <a:t> </a:t>
            </a:r>
            <a:r>
              <a:rPr lang="en-US" sz="4400" dirty="0" err="1"/>
              <a:t>hàng</a:t>
            </a:r>
            <a:r>
              <a:rPr lang="en-US" sz="4400" dirty="0"/>
              <a:t>, </a:t>
            </a:r>
            <a:r>
              <a:rPr lang="en-US" sz="4400" dirty="0" err="1"/>
              <a:t>quầy</a:t>
            </a:r>
            <a:r>
              <a:rPr lang="en-US" sz="4400" dirty="0"/>
              <a:t> </a:t>
            </a:r>
            <a:r>
              <a:rPr lang="en-US" sz="4400" dirty="0" err="1"/>
              <a:t>hàng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643614" y="3185339"/>
            <a:ext cx="1755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stɔːl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3C398-C5ED-AD9E-CC6F-3FD347070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48" y="1383284"/>
            <a:ext cx="5122701" cy="4867275"/>
          </a:xfrm>
          <a:prstGeom prst="rect">
            <a:avLst/>
          </a:prstGeom>
        </p:spPr>
      </p:pic>
      <p:pic>
        <p:nvPicPr>
          <p:cNvPr id="8" name="stall__gb_1">
            <a:hlinkClick r:id="" action="ppaction://media"/>
            <a:extLst>
              <a:ext uri="{FF2B5EF4-FFF2-40B4-BE49-F238E27FC236}">
                <a16:creationId xmlns:a16="http://schemas.microsoft.com/office/drawing/2014/main" id="{C7ECD0F2-2D96-EBE1-B306-159C431DF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326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palace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cung</a:t>
            </a:r>
            <a:r>
              <a:rPr lang="en-US" sz="4400" dirty="0"/>
              <a:t> </a:t>
            </a:r>
            <a:r>
              <a:rPr lang="en-US" sz="4400" dirty="0" err="1"/>
              <a:t>điện</a:t>
            </a:r>
            <a:r>
              <a:rPr lang="en-US" sz="4400" dirty="0"/>
              <a:t>, </a:t>
            </a:r>
            <a:r>
              <a:rPr lang="en-US" sz="4400" dirty="0" err="1"/>
              <a:t>lâu</a:t>
            </a:r>
            <a:r>
              <a:rPr lang="en-US" sz="4400" dirty="0"/>
              <a:t> </a:t>
            </a:r>
            <a:r>
              <a:rPr lang="en-US" sz="4400" dirty="0" err="1"/>
              <a:t>đài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319007" y="3185339"/>
            <a:ext cx="2404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pæləs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8DCAB-2C25-7A7C-AC47-8B16E51C2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918" y="1570279"/>
            <a:ext cx="5470969" cy="4061586"/>
          </a:xfrm>
          <a:prstGeom prst="rect">
            <a:avLst/>
          </a:prstGeom>
        </p:spPr>
      </p:pic>
      <p:pic>
        <p:nvPicPr>
          <p:cNvPr id="8" name="palace__gb_1">
            <a:hlinkClick r:id="" action="ppaction://media"/>
            <a:extLst>
              <a:ext uri="{FF2B5EF4-FFF2-40B4-BE49-F238E27FC236}">
                <a16:creationId xmlns:a16="http://schemas.microsoft.com/office/drawing/2014/main" id="{328B41DF-B8F1-1010-CF98-3C49D62B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5164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D9F6A9-AB0D-1035-63EA-4AA92E65F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048" y="1823371"/>
            <a:ext cx="5705247" cy="466133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37160" y="1016932"/>
            <a:ext cx="80314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street food </a:t>
            </a:r>
            <a:r>
              <a:rPr lang="en-US" sz="6000" b="1" dirty="0">
                <a:solidFill>
                  <a:srgbClr val="AD4F0F"/>
                </a:solidFill>
              </a:rPr>
              <a:t>(n.ph.)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6" y="442684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thức ăn đường phố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804166" y="2965463"/>
            <a:ext cx="3272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street food">
            <a:hlinkClick r:id="" action="ppaction://media"/>
            <a:extLst>
              <a:ext uri="{FF2B5EF4-FFF2-40B4-BE49-F238E27FC236}">
                <a16:creationId xmlns:a16="http://schemas.microsoft.com/office/drawing/2014/main" id="{2E8A9852-1164-ECFA-6A6E-71B11F860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50" y="3069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6943</TotalTime>
  <Words>600</Words>
  <Application>Microsoft Office PowerPoint</Application>
  <PresentationFormat>Widescreen</PresentationFormat>
  <Paragraphs>183</Paragraphs>
  <Slides>18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291</cp:revision>
  <dcterms:created xsi:type="dcterms:W3CDTF">2020-12-09T02:04:09Z</dcterms:created>
  <dcterms:modified xsi:type="dcterms:W3CDTF">2024-06-25T02:04:43Z</dcterms:modified>
</cp:coreProperties>
</file>