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7" r:id="rId3"/>
    <p:sldId id="268" r:id="rId4"/>
    <p:sldId id="258" r:id="rId5"/>
    <p:sldId id="274" r:id="rId6"/>
    <p:sldId id="271" r:id="rId7"/>
    <p:sldId id="260" r:id="rId8"/>
    <p:sldId id="272" r:id="rId9"/>
    <p:sldId id="261" r:id="rId10"/>
    <p:sldId id="275" r:id="rId11"/>
    <p:sldId id="273" r:id="rId12"/>
    <p:sldId id="262"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BE0"/>
    <a:srgbClr val="DEEBF7"/>
    <a:srgbClr val="BDD7EE"/>
    <a:srgbClr val="9DC3E6"/>
    <a:srgbClr val="87A0B6"/>
    <a:srgbClr val="00589A"/>
    <a:srgbClr val="57B7FF"/>
    <a:srgbClr val="E1E7F3"/>
    <a:srgbClr val="97AAD5"/>
    <a:srgbClr val="8BA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showGuides="1">
      <p:cViewPr varScale="1">
        <p:scale>
          <a:sx n="78" d="100"/>
          <a:sy n="78" d="100"/>
        </p:scale>
        <p:origin x="1454" y="72"/>
      </p:cViewPr>
      <p:guideLst>
        <p:guide orient="horz" pos="220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slide" Target="slide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10.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272229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11514E-B568-4EDC-AA1A-6B7D24C74198}"/>
              </a:ext>
            </a:extLst>
          </p:cNvPr>
          <p:cNvGrpSpPr/>
          <p:nvPr/>
        </p:nvGrpSpPr>
        <p:grpSpPr>
          <a:xfrm>
            <a:off x="0" y="0"/>
            <a:ext cx="9144000" cy="6137455"/>
            <a:chOff x="0" y="0"/>
            <a:chExt cx="9144000" cy="6137455"/>
          </a:xfrm>
        </p:grpSpPr>
        <p:sp>
          <p:nvSpPr>
            <p:cNvPr id="2" name="Rectangle 1">
              <a:extLst>
                <a:ext uri="{FF2B5EF4-FFF2-40B4-BE49-F238E27FC236}">
                  <a16:creationId xmlns:a16="http://schemas.microsoft.com/office/drawing/2014/main" id="{93B4FA3A-7C98-4049-9207-F7722E240A55}"/>
                </a:ext>
              </a:extLst>
            </p:cNvPr>
            <p:cNvSpPr/>
            <p:nvPr/>
          </p:nvSpPr>
          <p:spPr>
            <a:xfrm>
              <a:off x="0" y="0"/>
              <a:ext cx="9144000" cy="6137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9A6BE0-9C8A-4C38-B997-ADB4E8B327B7}"/>
                </a:ext>
              </a:extLst>
            </p:cNvPr>
            <p:cNvSpPr txBox="1"/>
            <p:nvPr/>
          </p:nvSpPr>
          <p:spPr>
            <a:xfrm>
              <a:off x="338595" y="720545"/>
              <a:ext cx="8486470" cy="5279587"/>
            </a:xfrm>
            <a:prstGeom prst="rect">
              <a:avLst/>
            </a:prstGeom>
            <a:noFill/>
            <a:ln w="19050">
              <a:solidFill>
                <a:srgbClr val="0FB7BD"/>
              </a:solidFill>
            </a:ln>
          </p:spPr>
          <p:txBody>
            <a:bodyPr wrap="square">
              <a:spAutoFit/>
            </a:bodyPr>
            <a:lstStyle/>
            <a:p>
              <a:pPr algn="just">
                <a:lnSpc>
                  <a:spcPct val="110000"/>
                </a:lnSpc>
              </a:pPr>
              <a:r>
                <a:rPr lang="en-US" sz="2800" b="0" i="0" dirty="0">
                  <a:solidFill>
                    <a:srgbClr val="333333"/>
                  </a:solidFill>
                  <a:effectLst/>
                  <a:latin typeface="Helvetica Neue"/>
                </a:rPr>
                <a:t>In 2004, 120 young people from ten European countries met in Berlin at the first Youth Eco-Parliament. They gave ideas for improving the environment. Here are some of the things they advised us to do:</a:t>
              </a:r>
            </a:p>
            <a:p>
              <a:pPr algn="just">
                <a:lnSpc>
                  <a:spcPct val="110000"/>
                </a:lnSpc>
              </a:pPr>
              <a:r>
                <a:rPr lang="en-US" sz="2800" b="0" i="0" dirty="0">
                  <a:solidFill>
                    <a:srgbClr val="333333"/>
                  </a:solidFill>
                  <a:effectLst/>
                  <a:latin typeface="Helvetica Neue"/>
                </a:rPr>
                <a:t>– Recycle more rubbish (for example, glass, paper and plastic, etc.).</a:t>
              </a:r>
            </a:p>
            <a:p>
              <a:pPr algn="just">
                <a:lnSpc>
                  <a:spcPct val="110000"/>
                </a:lnSpc>
              </a:pPr>
              <a:r>
                <a:rPr lang="en-US" sz="2800" b="0" i="0" dirty="0">
                  <a:solidFill>
                    <a:srgbClr val="333333"/>
                  </a:solidFill>
                  <a:effectLst/>
                  <a:latin typeface="Helvetica Neue"/>
                </a:rPr>
                <a:t>– Pick up rubbish in parks or in the streets.</a:t>
              </a:r>
            </a:p>
            <a:p>
              <a:pPr algn="just">
                <a:lnSpc>
                  <a:spcPct val="110000"/>
                </a:lnSpc>
              </a:pPr>
              <a:r>
                <a:rPr lang="en-US" sz="2800" b="0" i="0" dirty="0">
                  <a:solidFill>
                    <a:srgbClr val="333333"/>
                  </a:solidFill>
                  <a:effectLst/>
                  <a:latin typeface="Helvetica Neue"/>
                </a:rPr>
                <a:t>– Save energy – turn off lights and TVs when you’re not using them.</a:t>
              </a:r>
            </a:p>
            <a:p>
              <a:pPr algn="just">
                <a:lnSpc>
                  <a:spcPct val="110000"/>
                </a:lnSpc>
              </a:pPr>
              <a:r>
                <a:rPr lang="en-US" sz="2800" b="0" i="0" dirty="0">
                  <a:solidFill>
                    <a:srgbClr val="333333"/>
                  </a:solidFill>
                  <a:effectLst/>
                  <a:latin typeface="Helvetica Neue"/>
                </a:rPr>
                <a:t>– Use reusable bags instead of plastic bags.</a:t>
              </a:r>
              <a:endParaRPr lang="en-US" sz="2800" i="0" dirty="0">
                <a:effectLst/>
              </a:endParaRPr>
            </a:p>
          </p:txBody>
        </p:sp>
        <p:pic>
          <p:nvPicPr>
            <p:cNvPr id="6" name="Picture 5">
              <a:extLst>
                <a:ext uri="{FF2B5EF4-FFF2-40B4-BE49-F238E27FC236}">
                  <a16:creationId xmlns:a16="http://schemas.microsoft.com/office/drawing/2014/main" id="{CD7D81FC-37DB-4FB5-9734-64BA5B583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id="{0655EF60-59B4-4757-B066-A4ACC7BA287F}"/>
                </a:ext>
              </a:extLst>
            </p:cNvPr>
            <p:cNvSpPr txBox="1"/>
            <p:nvPr/>
          </p:nvSpPr>
          <p:spPr>
            <a:xfrm>
              <a:off x="3573041" y="135812"/>
              <a:ext cx="1997919" cy="461665"/>
            </a:xfrm>
            <a:prstGeom prst="rect">
              <a:avLst/>
            </a:prstGeom>
            <a:noFill/>
          </p:spPr>
          <p:txBody>
            <a:bodyPr wrap="none" rtlCol="0">
              <a:spAutoFit/>
            </a:bodyPr>
            <a:lstStyle/>
            <a:p>
              <a:r>
                <a:rPr lang="en-US" sz="2400" b="1" dirty="0">
                  <a:solidFill>
                    <a:schemeClr val="bg1"/>
                  </a:solidFill>
                </a:rPr>
                <a:t>AUDIO SCRIPT</a:t>
              </a:r>
            </a:p>
          </p:txBody>
        </p:sp>
      </p:grpSp>
      <p:sp>
        <p:nvSpPr>
          <p:cNvPr id="8" name="Multiplication Sign 7">
            <a:hlinkClick r:id="rId5" action="ppaction://hlinksldjump"/>
            <a:extLst>
              <a:ext uri="{FF2B5EF4-FFF2-40B4-BE49-F238E27FC236}">
                <a16:creationId xmlns:a16="http://schemas.microsoft.com/office/drawing/2014/main"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2_47">
            <a:hlinkClick r:id="" action="ppaction://media"/>
            <a:extLst>
              <a:ext uri="{FF2B5EF4-FFF2-40B4-BE49-F238E27FC236}">
                <a16:creationId xmlns:a16="http://schemas.microsoft.com/office/drawing/2014/main" id="{D780CBCD-D714-44D1-9793-16354D45EC09}"/>
              </a:ext>
            </a:extLst>
          </p:cNvPr>
          <p:cNvPicPr>
            <a:picLocks noChangeAspect="1"/>
          </p:cNvPicPr>
          <p:nvPr>
            <a:audioFile r:link="rId1"/>
            <p:extLst>
              <p:ext uri="{DAA4B4D4-6D71-4841-9C94-3DE7FCFB9230}">
                <p14:media xmlns:p14="http://schemas.microsoft.com/office/powerpoint/2010/main" r:embed="rId2">
                  <p14:trim st="20900" end="1862.0861"/>
                </p14:media>
              </p:ext>
            </p:extLst>
          </p:nvPr>
        </p:nvPicPr>
        <p:blipFill>
          <a:blip r:embed="rId6"/>
          <a:stretch>
            <a:fillRect/>
          </a:stretch>
        </p:blipFill>
        <p:spPr>
          <a:xfrm>
            <a:off x="5656041" y="155847"/>
            <a:ext cx="487363" cy="487363"/>
          </a:xfrm>
          <a:prstGeom prst="rect">
            <a:avLst/>
          </a:prstGeom>
        </p:spPr>
      </p:pic>
    </p:spTree>
    <p:extLst>
      <p:ext uri="{BB962C8B-B14F-4D97-AF65-F5344CB8AC3E}">
        <p14:creationId xmlns:p14="http://schemas.microsoft.com/office/powerpoint/2010/main" val="8048845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2012581" y="1492490"/>
            <a:ext cx="5188318" cy="3225783"/>
            <a:chOff x="760064" y="827862"/>
            <a:chExt cx="5188318" cy="3225783"/>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Writing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03" y="2821365"/>
              <a:ext cx="385616" cy="396740"/>
            </a:xfrm>
            <a:prstGeom prst="rect">
              <a:avLst/>
            </a:prstGeom>
          </p:spPr>
        </p:pic>
        <p:sp>
          <p:nvSpPr>
            <p:cNvPr id="20" name="TextBox 19"/>
            <p:cNvSpPr txBox="1"/>
            <p:nvPr/>
          </p:nvSpPr>
          <p:spPr>
            <a:xfrm>
              <a:off x="1223293" y="2730206"/>
              <a:ext cx="4725089" cy="1323439"/>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Write a paragraph of 50-60 words about what you think we should do to improve the environment. Use the ideas from </a:t>
              </a:r>
              <a:r>
                <a:rPr lang="en-US" sz="2000" b="1">
                  <a:solidFill>
                    <a:srgbClr val="FF0000"/>
                  </a:solidFill>
                  <a:latin typeface="Arial" panose="020B0604020202020204" pitchFamily="34" charset="0"/>
                  <a:cs typeface="Arial" panose="020B0604020202020204" pitchFamily="34" charset="0"/>
                </a:rPr>
                <a:t>3</a:t>
              </a:r>
              <a:r>
                <a:rPr lang="en-US" sz="2000" b="1">
                  <a:latin typeface="Arial" panose="020B0604020202020204" pitchFamily="34" charset="0"/>
                  <a:cs typeface="Arial" panose="020B0604020202020204" pitchFamily="34" charset="0"/>
                </a:rPr>
                <a:t> or your own ideas.</a:t>
              </a:r>
            </a:p>
          </p:txBody>
        </p:sp>
      </p:grpSp>
    </p:spTree>
    <p:extLst>
      <p:ext uri="{BB962C8B-B14F-4D97-AF65-F5344CB8AC3E}">
        <p14:creationId xmlns:p14="http://schemas.microsoft.com/office/powerpoint/2010/main" val="299343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68332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92219" y="62542"/>
            <a:ext cx="8251781"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Write a paragraph of 50-60 words about what you think we should do to improve the environment. Use the ideas from </a:t>
            </a:r>
            <a:r>
              <a:rPr lang="en-US" sz="2400" b="1">
                <a:solidFill>
                  <a:srgbClr val="FF0000"/>
                </a:solidFill>
                <a:effectLst>
                  <a:glow rad="88900">
                    <a:schemeClr val="bg1"/>
                  </a:glow>
                </a:effectLst>
                <a:latin typeface="Arial" panose="020B0604020202020204" pitchFamily="34" charset="0"/>
                <a:cs typeface="Arial" panose="020B0604020202020204" pitchFamily="34" charset="0"/>
              </a:rPr>
              <a:t>3</a:t>
            </a:r>
            <a:r>
              <a:rPr lang="en-US" sz="2400" b="1">
                <a:effectLst>
                  <a:glow rad="88900">
                    <a:schemeClr val="bg1"/>
                  </a:glow>
                </a:effectLst>
                <a:latin typeface="Arial" panose="020B0604020202020204" pitchFamily="34" charset="0"/>
                <a:cs typeface="Arial" panose="020B0604020202020204" pitchFamily="34" charset="0"/>
              </a:rPr>
              <a:t> or your own ideas.</a:t>
            </a:r>
          </a:p>
        </p:txBody>
      </p:sp>
      <p:grpSp>
        <p:nvGrpSpPr>
          <p:cNvPr id="12" name="Group 11"/>
          <p:cNvGrpSpPr/>
          <p:nvPr/>
        </p:nvGrpSpPr>
        <p:grpSpPr>
          <a:xfrm>
            <a:off x="60664" y="1796742"/>
            <a:ext cx="9022673" cy="5061257"/>
            <a:chOff x="193701" y="1590291"/>
            <a:chExt cx="8653859" cy="5137079"/>
          </a:xfrm>
        </p:grpSpPr>
        <p:sp>
          <p:nvSpPr>
            <p:cNvPr id="13" name="Rounded Rectangle 12"/>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537659" y="2399253"/>
            <a:ext cx="8068682" cy="892552"/>
          </a:xfrm>
          <a:prstGeom prst="rect">
            <a:avLst/>
          </a:prstGeom>
        </p:spPr>
        <p:txBody>
          <a:bodyPr wrap="square">
            <a:spAutoFit/>
          </a:bodyPr>
          <a:lstStyle/>
          <a:p>
            <a:r>
              <a:rPr lang="en-US" sz="2600"/>
              <a:t>I think we can do many things to improve the environment around us. Firstly, ...</a:t>
            </a:r>
          </a:p>
        </p:txBody>
      </p:sp>
      <p:cxnSp>
        <p:nvCxnSpPr>
          <p:cNvPr id="18" name="Straight Connector 17"/>
          <p:cNvCxnSpPr/>
          <p:nvPr/>
        </p:nvCxnSpPr>
        <p:spPr>
          <a:xfrm>
            <a:off x="513698" y="3595255"/>
            <a:ext cx="803802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3698" y="4080164"/>
            <a:ext cx="803802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3698" y="4547755"/>
            <a:ext cx="803802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3698" y="5032664"/>
            <a:ext cx="803802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3698" y="5489864"/>
            <a:ext cx="803802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3698" y="5957455"/>
            <a:ext cx="803802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13698" y="6442364"/>
            <a:ext cx="803802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13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5024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12" y="2544158"/>
            <a:ext cx="4377873" cy="7734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64" y="2542074"/>
            <a:ext cx="946337" cy="777611"/>
          </a:xfrm>
          <a:prstGeom prst="rect">
            <a:avLst/>
          </a:prstGeom>
        </p:spPr>
      </p:pic>
      <p:sp>
        <p:nvSpPr>
          <p:cNvPr id="2" name="TextBox 1"/>
          <p:cNvSpPr txBox="1"/>
          <p:nvPr/>
        </p:nvSpPr>
        <p:spPr>
          <a:xfrm>
            <a:off x="1405388" y="3883655"/>
            <a:ext cx="3474720" cy="181588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2800" b="1">
                <a:solidFill>
                  <a:srgbClr val="048DA4"/>
                </a:solidFill>
              </a:rPr>
              <a:t>Reading</a:t>
            </a:r>
          </a:p>
          <a:p>
            <a:pPr marL="457200" indent="-457200">
              <a:lnSpc>
                <a:spcPct val="200000"/>
              </a:lnSpc>
              <a:buFont typeface="Wingdings" panose="05000000000000000000" pitchFamily="2" charset="2"/>
              <a:buChar char="Ø"/>
            </a:pPr>
            <a:r>
              <a:rPr lang="en-US" sz="2800" b="1">
                <a:solidFill>
                  <a:srgbClr val="048DA4"/>
                </a:solidFill>
              </a:rPr>
              <a:t>Speaking</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728697" cy="2280956"/>
          </a:xfrm>
          <a:prstGeom prst="rect">
            <a:avLst/>
          </a:prstGeom>
        </p:spPr>
      </p:pic>
      <p:sp>
        <p:nvSpPr>
          <p:cNvPr id="3" name="TextBox 2"/>
          <p:cNvSpPr txBox="1"/>
          <p:nvPr/>
        </p:nvSpPr>
        <p:spPr>
          <a:xfrm>
            <a:off x="251460" y="262890"/>
            <a:ext cx="4080510" cy="1200329"/>
          </a:xfrm>
          <a:prstGeom prst="rect">
            <a:avLst/>
          </a:prstGeom>
          <a:noFill/>
        </p:spPr>
        <p:txBody>
          <a:bodyPr wrap="square" rtlCol="0">
            <a:spAutoFit/>
          </a:bodyPr>
          <a:lstStyle/>
          <a:p>
            <a:r>
              <a:rPr lang="en-US" sz="7200" b="1">
                <a:solidFill>
                  <a:schemeClr val="bg1"/>
                </a:solidFill>
                <a:effectLst>
                  <a:outerShdw blurRad="38100" dist="38100" dir="2700000" algn="tl">
                    <a:srgbClr val="000000">
                      <a:alpha val="43137"/>
                    </a:srgbClr>
                  </a:outerShdw>
                </a:effectLst>
              </a:rPr>
              <a:t>REVIEW 4</a:t>
            </a:r>
          </a:p>
        </p:txBody>
      </p:sp>
      <p:sp>
        <p:nvSpPr>
          <p:cNvPr id="4" name="TextBox 3"/>
          <p:cNvSpPr txBox="1"/>
          <p:nvPr/>
        </p:nvSpPr>
        <p:spPr>
          <a:xfrm>
            <a:off x="4206240" y="727484"/>
            <a:ext cx="3474720"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rPr>
              <a:t>( UNITS 10 – 11 – 12) </a:t>
            </a:r>
          </a:p>
        </p:txBody>
      </p:sp>
      <p:sp>
        <p:nvSpPr>
          <p:cNvPr id="8" name="TextBox 7"/>
          <p:cNvSpPr txBox="1"/>
          <p:nvPr/>
        </p:nvSpPr>
        <p:spPr>
          <a:xfrm>
            <a:off x="4206240" y="3883655"/>
            <a:ext cx="3474720" cy="181588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2800" b="1">
                <a:solidFill>
                  <a:srgbClr val="048DA4"/>
                </a:solidFill>
              </a:rPr>
              <a:t>Listening</a:t>
            </a:r>
          </a:p>
          <a:p>
            <a:pPr marL="457200" indent="-457200">
              <a:lnSpc>
                <a:spcPct val="200000"/>
              </a:lnSpc>
              <a:buFont typeface="Wingdings" panose="05000000000000000000" pitchFamily="2" charset="2"/>
              <a:buChar char="Ø"/>
            </a:pPr>
            <a:r>
              <a:rPr lang="en-US" sz="2800" b="1">
                <a:solidFill>
                  <a:srgbClr val="048DA4"/>
                </a:solidFill>
              </a:rPr>
              <a:t>Writing</a:t>
            </a:r>
          </a:p>
        </p:txBody>
      </p:sp>
    </p:spTree>
    <p:extLst>
      <p:ext uri="{BB962C8B-B14F-4D97-AF65-F5344CB8AC3E}">
        <p14:creationId xmlns:p14="http://schemas.microsoft.com/office/powerpoint/2010/main" val="312409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610058" y="2118690"/>
            <a:ext cx="5923884" cy="2620621"/>
            <a:chOff x="760064" y="827862"/>
            <a:chExt cx="5923884" cy="2620621"/>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Reading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801527"/>
              <a:ext cx="420785" cy="457200"/>
            </a:xfrm>
            <a:prstGeom prst="rect">
              <a:avLst/>
            </a:prstGeom>
          </p:spPr>
        </p:pic>
        <p:sp>
          <p:nvSpPr>
            <p:cNvPr id="20" name="TextBox 19"/>
            <p:cNvSpPr txBox="1"/>
            <p:nvPr/>
          </p:nvSpPr>
          <p:spPr>
            <a:xfrm>
              <a:off x="1223294" y="2740597"/>
              <a:ext cx="5460654"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Read the text and choose the correct answer A, B, or C for each of the questions.</a:t>
              </a:r>
            </a:p>
          </p:txBody>
        </p:sp>
      </p:grpSp>
    </p:spTree>
    <p:extLst>
      <p:ext uri="{BB962C8B-B14F-4D97-AF65-F5344CB8AC3E}">
        <p14:creationId xmlns:p14="http://schemas.microsoft.com/office/powerpoint/2010/main" val="270888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17417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530236"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Read the text and choose the correct answer A, B, or C for each of the questions.</a:t>
            </a:r>
          </a:p>
        </p:txBody>
      </p:sp>
      <p:sp>
        <p:nvSpPr>
          <p:cNvPr id="3" name="Rounded Rectangle 2"/>
          <p:cNvSpPr/>
          <p:nvPr/>
        </p:nvSpPr>
        <p:spPr>
          <a:xfrm>
            <a:off x="467591" y="1433946"/>
            <a:ext cx="8208818" cy="5143500"/>
          </a:xfrm>
          <a:prstGeom prst="roundRect">
            <a:avLst>
              <a:gd name="adj" fmla="val 9192"/>
            </a:avLst>
          </a:prstGeom>
          <a:solidFill>
            <a:srgbClr val="FCEBE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19795" y="1558636"/>
            <a:ext cx="4104409" cy="1077218"/>
          </a:xfrm>
          <a:prstGeom prst="rect">
            <a:avLst/>
          </a:prstGeom>
          <a:noFill/>
        </p:spPr>
        <p:txBody>
          <a:bodyPr wrap="square" rtlCol="0">
            <a:spAutoFit/>
          </a:bodyPr>
          <a:lstStyle/>
          <a:p>
            <a:pPr algn="ctr"/>
            <a:r>
              <a:rPr lang="en-US" sz="3200" b="1">
                <a:solidFill>
                  <a:srgbClr val="0070C0"/>
                </a:solidFill>
              </a:rPr>
              <a:t>What will our houses in the future be like?</a:t>
            </a:r>
          </a:p>
        </p:txBody>
      </p:sp>
      <p:sp>
        <p:nvSpPr>
          <p:cNvPr id="6" name="Rectangle 5"/>
          <p:cNvSpPr/>
          <p:nvPr/>
        </p:nvSpPr>
        <p:spPr>
          <a:xfrm>
            <a:off x="1007918" y="2760544"/>
            <a:ext cx="7128163" cy="3728393"/>
          </a:xfrm>
          <a:prstGeom prst="rect">
            <a:avLst/>
          </a:prstGeom>
        </p:spPr>
        <p:txBody>
          <a:bodyPr wrap="square">
            <a:spAutoFit/>
          </a:bodyPr>
          <a:lstStyle/>
          <a:p>
            <a:pPr algn="just">
              <a:lnSpc>
                <a:spcPct val="110000"/>
              </a:lnSpc>
            </a:pPr>
            <a:r>
              <a:rPr lang="en-US" sz="2400"/>
              <a:t>In the future, the places we live in and the ways we live will change a lot. Our houses will be more eco-friendly. We will use wind energy or solar energy. We will use our voices to control our houses. It will make our lives more comfortable. There will be underground cities. There will be cities in the air and on other planets, too. We will have to build cities there because there will be too many people and not enough land for houses or buildings.</a:t>
            </a:r>
          </a:p>
        </p:txBody>
      </p:sp>
    </p:spTree>
    <p:extLst>
      <p:ext uri="{BB962C8B-B14F-4D97-AF65-F5344CB8AC3E}">
        <p14:creationId xmlns:p14="http://schemas.microsoft.com/office/powerpoint/2010/main" val="324056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928" y="3100081"/>
            <a:ext cx="7523765" cy="461665"/>
            <a:chOff x="-59760" y="2142097"/>
            <a:chExt cx="7523765" cy="461665"/>
          </a:xfrm>
        </p:grpSpPr>
        <p:sp>
          <p:nvSpPr>
            <p:cNvPr id="3" name="TextBox 2"/>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3.</a:t>
              </a:r>
            </a:p>
          </p:txBody>
        </p:sp>
        <p:sp>
          <p:nvSpPr>
            <p:cNvPr id="4" name="TextBox 3"/>
            <p:cNvSpPr txBox="1"/>
            <p:nvPr/>
          </p:nvSpPr>
          <p:spPr>
            <a:xfrm>
              <a:off x="337953" y="2142097"/>
              <a:ext cx="7126052" cy="461665"/>
            </a:xfrm>
            <a:prstGeom prst="rect">
              <a:avLst/>
            </a:prstGeom>
            <a:noFill/>
          </p:spPr>
          <p:txBody>
            <a:bodyPr wrap="square" rtlCol="0">
              <a:spAutoFit/>
            </a:bodyPr>
            <a:lstStyle/>
            <a:p>
              <a:r>
                <a:rPr lang="en-US" sz="2400"/>
                <a:t>We will control our future houses _______.</a:t>
              </a:r>
            </a:p>
          </p:txBody>
        </p:sp>
      </p:grpSp>
      <p:grpSp>
        <p:nvGrpSpPr>
          <p:cNvPr id="5" name="Group 4"/>
          <p:cNvGrpSpPr/>
          <p:nvPr/>
        </p:nvGrpSpPr>
        <p:grpSpPr>
          <a:xfrm>
            <a:off x="114928" y="4664917"/>
            <a:ext cx="8571869" cy="830997"/>
            <a:chOff x="-66290" y="4026312"/>
            <a:chExt cx="8571869" cy="830997"/>
          </a:xfrm>
        </p:grpSpPr>
        <p:sp>
          <p:nvSpPr>
            <p:cNvPr id="6" name="TextBox 5"/>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4.</a:t>
              </a:r>
            </a:p>
          </p:txBody>
        </p:sp>
        <p:sp>
          <p:nvSpPr>
            <p:cNvPr id="7" name="TextBox 6"/>
            <p:cNvSpPr txBox="1"/>
            <p:nvPr/>
          </p:nvSpPr>
          <p:spPr>
            <a:xfrm>
              <a:off x="375492" y="4026312"/>
              <a:ext cx="8130087" cy="830997"/>
            </a:xfrm>
            <a:prstGeom prst="rect">
              <a:avLst/>
            </a:prstGeom>
            <a:noFill/>
          </p:spPr>
          <p:txBody>
            <a:bodyPr wrap="square" rtlCol="0">
              <a:spAutoFit/>
            </a:bodyPr>
            <a:lstStyle/>
            <a:p>
              <a:r>
                <a:rPr lang="en-US" sz="2400"/>
                <a:t>There will be cities in the air, on other planets, and underground because _______.</a:t>
              </a:r>
            </a:p>
          </p:txBody>
        </p:sp>
      </p:grpSp>
      <p:grpSp>
        <p:nvGrpSpPr>
          <p:cNvPr id="8" name="Group 7"/>
          <p:cNvGrpSpPr/>
          <p:nvPr/>
        </p:nvGrpSpPr>
        <p:grpSpPr>
          <a:xfrm>
            <a:off x="114928" y="1258758"/>
            <a:ext cx="9029071" cy="830997"/>
            <a:chOff x="-59760" y="2142097"/>
            <a:chExt cx="9029071" cy="830997"/>
          </a:xfrm>
        </p:grpSpPr>
        <p:sp>
          <p:nvSpPr>
            <p:cNvPr id="9" name="TextBox 8"/>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10" name="TextBox 9"/>
            <p:cNvSpPr txBox="1"/>
            <p:nvPr/>
          </p:nvSpPr>
          <p:spPr>
            <a:xfrm>
              <a:off x="337952" y="2142097"/>
              <a:ext cx="8631359" cy="830997"/>
            </a:xfrm>
            <a:prstGeom prst="rect">
              <a:avLst/>
            </a:prstGeom>
            <a:noFill/>
          </p:spPr>
          <p:txBody>
            <a:bodyPr wrap="square" rtlCol="0">
              <a:spAutoFit/>
            </a:bodyPr>
            <a:lstStyle/>
            <a:p>
              <a:r>
                <a:rPr lang="en-US" sz="2400"/>
                <a:t>According to the text, which of the following is NOT true about future houses?</a:t>
              </a:r>
            </a:p>
          </p:txBody>
        </p:sp>
      </p:grpSp>
      <p:grpSp>
        <p:nvGrpSpPr>
          <p:cNvPr id="11" name="Group 10"/>
          <p:cNvGrpSpPr/>
          <p:nvPr/>
        </p:nvGrpSpPr>
        <p:grpSpPr>
          <a:xfrm>
            <a:off x="114928" y="156591"/>
            <a:ext cx="8571869" cy="461665"/>
            <a:chOff x="-59760" y="2142097"/>
            <a:chExt cx="8571869" cy="461665"/>
          </a:xfrm>
        </p:grpSpPr>
        <p:sp>
          <p:nvSpPr>
            <p:cNvPr id="12" name="TextBox 11"/>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1.</a:t>
              </a:r>
            </a:p>
          </p:txBody>
        </p:sp>
        <p:sp>
          <p:nvSpPr>
            <p:cNvPr id="13" name="TextBox 12"/>
            <p:cNvSpPr txBox="1"/>
            <p:nvPr/>
          </p:nvSpPr>
          <p:spPr>
            <a:xfrm>
              <a:off x="337952" y="2142097"/>
              <a:ext cx="8174157" cy="461665"/>
            </a:xfrm>
            <a:prstGeom prst="rect">
              <a:avLst/>
            </a:prstGeom>
            <a:noFill/>
          </p:spPr>
          <p:txBody>
            <a:bodyPr wrap="square" rtlCol="0">
              <a:spAutoFit/>
            </a:bodyPr>
            <a:lstStyle/>
            <a:p>
              <a:r>
                <a:rPr lang="en-US" sz="2400"/>
                <a:t>Scientists predict where and how we live in the future _______.</a:t>
              </a:r>
            </a:p>
          </p:txBody>
        </p:sp>
      </p:grpSp>
      <p:grpSp>
        <p:nvGrpSpPr>
          <p:cNvPr id="14" name="Group 13"/>
          <p:cNvGrpSpPr/>
          <p:nvPr/>
        </p:nvGrpSpPr>
        <p:grpSpPr>
          <a:xfrm>
            <a:off x="136863" y="717026"/>
            <a:ext cx="2653342" cy="461665"/>
            <a:chOff x="1230086" y="1785257"/>
            <a:chExt cx="2653342" cy="461665"/>
          </a:xfrm>
        </p:grpSpPr>
        <p:sp>
          <p:nvSpPr>
            <p:cNvPr id="15" name="TextBox 1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16" name="TextBox 15"/>
            <p:cNvSpPr txBox="1"/>
            <p:nvPr/>
          </p:nvSpPr>
          <p:spPr>
            <a:xfrm>
              <a:off x="1611085" y="1785257"/>
              <a:ext cx="2272343" cy="461665"/>
            </a:xfrm>
            <a:prstGeom prst="rect">
              <a:avLst/>
            </a:prstGeom>
            <a:noFill/>
          </p:spPr>
          <p:txBody>
            <a:bodyPr wrap="square" rtlCol="0">
              <a:spAutoFit/>
            </a:bodyPr>
            <a:lstStyle/>
            <a:p>
              <a:r>
                <a:rPr lang="en-US" sz="2400"/>
                <a:t>will change a lot</a:t>
              </a:r>
            </a:p>
          </p:txBody>
        </p:sp>
      </p:grpSp>
      <p:grpSp>
        <p:nvGrpSpPr>
          <p:cNvPr id="17" name="Group 16"/>
          <p:cNvGrpSpPr/>
          <p:nvPr/>
        </p:nvGrpSpPr>
        <p:grpSpPr>
          <a:xfrm>
            <a:off x="2631947" y="710688"/>
            <a:ext cx="3219400" cy="461665"/>
            <a:chOff x="1230086" y="1785257"/>
            <a:chExt cx="3219400" cy="461665"/>
          </a:xfrm>
        </p:grpSpPr>
        <p:sp>
          <p:nvSpPr>
            <p:cNvPr id="18" name="TextBox 1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19" name="TextBox 18"/>
            <p:cNvSpPr txBox="1"/>
            <p:nvPr/>
          </p:nvSpPr>
          <p:spPr>
            <a:xfrm>
              <a:off x="1611086" y="1785257"/>
              <a:ext cx="2838400" cy="461665"/>
            </a:xfrm>
            <a:prstGeom prst="rect">
              <a:avLst/>
            </a:prstGeom>
            <a:noFill/>
          </p:spPr>
          <p:txBody>
            <a:bodyPr wrap="square" rtlCol="0">
              <a:spAutoFit/>
            </a:bodyPr>
            <a:lstStyle/>
            <a:p>
              <a:r>
                <a:rPr lang="en-US" sz="2400"/>
                <a:t>will not change much</a:t>
              </a:r>
            </a:p>
          </p:txBody>
        </p:sp>
      </p:grpSp>
      <p:grpSp>
        <p:nvGrpSpPr>
          <p:cNvPr id="20" name="Group 19"/>
          <p:cNvGrpSpPr/>
          <p:nvPr/>
        </p:nvGrpSpPr>
        <p:grpSpPr>
          <a:xfrm>
            <a:off x="5683827" y="730075"/>
            <a:ext cx="3552027" cy="461665"/>
            <a:chOff x="1230086" y="1785257"/>
            <a:chExt cx="2960375" cy="461665"/>
          </a:xfrm>
        </p:grpSpPr>
        <p:sp>
          <p:nvSpPr>
            <p:cNvPr id="21" name="TextBox 2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22" name="TextBox 21"/>
            <p:cNvSpPr txBox="1"/>
            <p:nvPr/>
          </p:nvSpPr>
          <p:spPr>
            <a:xfrm>
              <a:off x="1611086" y="1785257"/>
              <a:ext cx="2579375" cy="461665"/>
            </a:xfrm>
            <a:prstGeom prst="rect">
              <a:avLst/>
            </a:prstGeom>
            <a:noFill/>
          </p:spPr>
          <p:txBody>
            <a:bodyPr wrap="square" rtlCol="0">
              <a:spAutoFit/>
            </a:bodyPr>
            <a:lstStyle/>
            <a:p>
              <a:r>
                <a:rPr lang="en-US" sz="2400"/>
                <a:t>Will change only a little</a:t>
              </a:r>
            </a:p>
          </p:txBody>
        </p:sp>
      </p:grpSp>
      <p:grpSp>
        <p:nvGrpSpPr>
          <p:cNvPr id="23" name="Group 22"/>
          <p:cNvGrpSpPr/>
          <p:nvPr/>
        </p:nvGrpSpPr>
        <p:grpSpPr>
          <a:xfrm>
            <a:off x="147954" y="2108999"/>
            <a:ext cx="4507061" cy="461665"/>
            <a:chOff x="1230086" y="1785257"/>
            <a:chExt cx="4507061" cy="461665"/>
          </a:xfrm>
        </p:grpSpPr>
        <p:sp>
          <p:nvSpPr>
            <p:cNvPr id="24" name="TextBox 2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25" name="TextBox 24"/>
            <p:cNvSpPr txBox="1"/>
            <p:nvPr/>
          </p:nvSpPr>
          <p:spPr>
            <a:xfrm>
              <a:off x="1611087" y="1785257"/>
              <a:ext cx="4126060" cy="461665"/>
            </a:xfrm>
            <a:prstGeom prst="rect">
              <a:avLst/>
            </a:prstGeom>
            <a:noFill/>
          </p:spPr>
          <p:txBody>
            <a:bodyPr wrap="square" rtlCol="0">
              <a:spAutoFit/>
            </a:bodyPr>
            <a:lstStyle/>
            <a:p>
              <a:r>
                <a:rPr lang="en-US" sz="2400"/>
                <a:t>They will be more eco-friendly.</a:t>
              </a:r>
            </a:p>
          </p:txBody>
        </p:sp>
      </p:grpSp>
      <p:grpSp>
        <p:nvGrpSpPr>
          <p:cNvPr id="26" name="Group 25"/>
          <p:cNvGrpSpPr/>
          <p:nvPr/>
        </p:nvGrpSpPr>
        <p:grpSpPr>
          <a:xfrm>
            <a:off x="4655015" y="2113395"/>
            <a:ext cx="4488984" cy="461665"/>
            <a:chOff x="1230086" y="1785257"/>
            <a:chExt cx="4488984" cy="461665"/>
          </a:xfrm>
        </p:grpSpPr>
        <p:sp>
          <p:nvSpPr>
            <p:cNvPr id="27" name="TextBox 26"/>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28" name="TextBox 27"/>
            <p:cNvSpPr txBox="1"/>
            <p:nvPr/>
          </p:nvSpPr>
          <p:spPr>
            <a:xfrm>
              <a:off x="1611085" y="1785257"/>
              <a:ext cx="4107985" cy="461665"/>
            </a:xfrm>
            <a:prstGeom prst="rect">
              <a:avLst/>
            </a:prstGeom>
            <a:noFill/>
          </p:spPr>
          <p:txBody>
            <a:bodyPr wrap="square" rtlCol="0">
              <a:spAutoFit/>
            </a:bodyPr>
            <a:lstStyle/>
            <a:p>
              <a:r>
                <a:rPr lang="en-US" sz="2400"/>
                <a:t>They will use energy from coal.</a:t>
              </a:r>
            </a:p>
          </p:txBody>
        </p:sp>
      </p:grpSp>
      <p:grpSp>
        <p:nvGrpSpPr>
          <p:cNvPr id="29" name="Group 28"/>
          <p:cNvGrpSpPr/>
          <p:nvPr/>
        </p:nvGrpSpPr>
        <p:grpSpPr>
          <a:xfrm>
            <a:off x="136863" y="2637337"/>
            <a:ext cx="4133801" cy="461665"/>
            <a:chOff x="1230086" y="1785257"/>
            <a:chExt cx="4133801" cy="461665"/>
          </a:xfrm>
        </p:grpSpPr>
        <p:sp>
          <p:nvSpPr>
            <p:cNvPr id="30" name="TextBox 29"/>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31" name="TextBox 30"/>
            <p:cNvSpPr txBox="1"/>
            <p:nvPr/>
          </p:nvSpPr>
          <p:spPr>
            <a:xfrm>
              <a:off x="1611085" y="1785257"/>
              <a:ext cx="3752802" cy="461665"/>
            </a:xfrm>
            <a:prstGeom prst="rect">
              <a:avLst/>
            </a:prstGeom>
            <a:noFill/>
          </p:spPr>
          <p:txBody>
            <a:bodyPr wrap="square" rtlCol="0">
              <a:spAutoFit/>
            </a:bodyPr>
            <a:lstStyle/>
            <a:p>
              <a:r>
                <a:rPr lang="en-US" sz="2400"/>
                <a:t>They will use wind energy.</a:t>
              </a:r>
            </a:p>
          </p:txBody>
        </p:sp>
      </p:grpSp>
      <p:grpSp>
        <p:nvGrpSpPr>
          <p:cNvPr id="32" name="Group 31"/>
          <p:cNvGrpSpPr/>
          <p:nvPr/>
        </p:nvGrpSpPr>
        <p:grpSpPr>
          <a:xfrm>
            <a:off x="685369" y="5429571"/>
            <a:ext cx="7667827" cy="461665"/>
            <a:chOff x="1230086" y="1785257"/>
            <a:chExt cx="7667827" cy="461665"/>
          </a:xfrm>
        </p:grpSpPr>
        <p:sp>
          <p:nvSpPr>
            <p:cNvPr id="33" name="TextBox 3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34" name="TextBox 33"/>
            <p:cNvSpPr txBox="1"/>
            <p:nvPr/>
          </p:nvSpPr>
          <p:spPr>
            <a:xfrm>
              <a:off x="1611086" y="1785257"/>
              <a:ext cx="7286827" cy="461665"/>
            </a:xfrm>
            <a:prstGeom prst="rect">
              <a:avLst/>
            </a:prstGeom>
            <a:noFill/>
          </p:spPr>
          <p:txBody>
            <a:bodyPr wrap="square" rtlCol="0">
              <a:spAutoFit/>
            </a:bodyPr>
            <a:lstStyle/>
            <a:p>
              <a:r>
                <a:rPr lang="en-US" sz="2400"/>
                <a:t>we won’t have enough land to build houses on</a:t>
              </a:r>
            </a:p>
          </p:txBody>
        </p:sp>
      </p:grpSp>
      <p:grpSp>
        <p:nvGrpSpPr>
          <p:cNvPr id="35" name="Group 34"/>
          <p:cNvGrpSpPr/>
          <p:nvPr/>
        </p:nvGrpSpPr>
        <p:grpSpPr>
          <a:xfrm>
            <a:off x="674278" y="5864390"/>
            <a:ext cx="8241122" cy="461665"/>
            <a:chOff x="1230086" y="1785257"/>
            <a:chExt cx="8241122" cy="461665"/>
          </a:xfrm>
        </p:grpSpPr>
        <p:sp>
          <p:nvSpPr>
            <p:cNvPr id="36" name="TextBox 3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37" name="TextBox 36"/>
            <p:cNvSpPr txBox="1"/>
            <p:nvPr/>
          </p:nvSpPr>
          <p:spPr>
            <a:xfrm>
              <a:off x="1611085" y="1785257"/>
              <a:ext cx="7860123" cy="461665"/>
            </a:xfrm>
            <a:prstGeom prst="rect">
              <a:avLst/>
            </a:prstGeom>
            <a:noFill/>
          </p:spPr>
          <p:txBody>
            <a:bodyPr wrap="square" rtlCol="0">
              <a:spAutoFit/>
            </a:bodyPr>
            <a:lstStyle/>
            <a:p>
              <a:r>
                <a:rPr lang="en-US" sz="2400"/>
                <a:t>living there will be more comfortable</a:t>
              </a:r>
            </a:p>
          </p:txBody>
        </p:sp>
      </p:grpSp>
      <p:grpSp>
        <p:nvGrpSpPr>
          <p:cNvPr id="38" name="Group 37"/>
          <p:cNvGrpSpPr/>
          <p:nvPr/>
        </p:nvGrpSpPr>
        <p:grpSpPr>
          <a:xfrm>
            <a:off x="674278" y="6317565"/>
            <a:ext cx="7691167" cy="461665"/>
            <a:chOff x="1230086" y="1785257"/>
            <a:chExt cx="7691167"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0" name="TextBox 39"/>
            <p:cNvSpPr txBox="1"/>
            <p:nvPr/>
          </p:nvSpPr>
          <p:spPr>
            <a:xfrm>
              <a:off x="1611085" y="1785257"/>
              <a:ext cx="7310168" cy="461665"/>
            </a:xfrm>
            <a:prstGeom prst="rect">
              <a:avLst/>
            </a:prstGeom>
            <a:noFill/>
          </p:spPr>
          <p:txBody>
            <a:bodyPr wrap="square" rtlCol="0">
              <a:spAutoFit/>
            </a:bodyPr>
            <a:lstStyle/>
            <a:p>
              <a:r>
                <a:rPr lang="en-US" sz="2400"/>
                <a:t>life on the Earth will become boring</a:t>
              </a:r>
            </a:p>
          </p:txBody>
        </p:sp>
      </p:grpSp>
      <p:grpSp>
        <p:nvGrpSpPr>
          <p:cNvPr id="41" name="Group 40"/>
          <p:cNvGrpSpPr/>
          <p:nvPr/>
        </p:nvGrpSpPr>
        <p:grpSpPr>
          <a:xfrm>
            <a:off x="178342" y="3625372"/>
            <a:ext cx="3308639" cy="461665"/>
            <a:chOff x="1230086" y="1785257"/>
            <a:chExt cx="3308639"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43" name="TextBox 42"/>
            <p:cNvSpPr txBox="1"/>
            <p:nvPr/>
          </p:nvSpPr>
          <p:spPr>
            <a:xfrm>
              <a:off x="1611086" y="1785257"/>
              <a:ext cx="2927639" cy="461665"/>
            </a:xfrm>
            <a:prstGeom prst="rect">
              <a:avLst/>
            </a:prstGeom>
            <a:noFill/>
          </p:spPr>
          <p:txBody>
            <a:bodyPr wrap="square" rtlCol="0">
              <a:spAutoFit/>
            </a:bodyPr>
            <a:lstStyle/>
            <a:p>
              <a:r>
                <a:rPr lang="en-US" sz="2400"/>
                <a:t>with our voices</a:t>
              </a:r>
            </a:p>
          </p:txBody>
        </p:sp>
      </p:grpSp>
      <p:grpSp>
        <p:nvGrpSpPr>
          <p:cNvPr id="44" name="Group 43"/>
          <p:cNvGrpSpPr/>
          <p:nvPr/>
        </p:nvGrpSpPr>
        <p:grpSpPr>
          <a:xfrm>
            <a:off x="4747760" y="3629768"/>
            <a:ext cx="4166550" cy="461665"/>
            <a:chOff x="1230086" y="1785257"/>
            <a:chExt cx="4166550"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46" name="TextBox 45"/>
            <p:cNvSpPr txBox="1"/>
            <p:nvPr/>
          </p:nvSpPr>
          <p:spPr>
            <a:xfrm>
              <a:off x="1611085" y="1785257"/>
              <a:ext cx="3785551" cy="461665"/>
            </a:xfrm>
            <a:prstGeom prst="rect">
              <a:avLst/>
            </a:prstGeom>
            <a:noFill/>
          </p:spPr>
          <p:txBody>
            <a:bodyPr wrap="square" rtlCol="0">
              <a:spAutoFit/>
            </a:bodyPr>
            <a:lstStyle/>
            <a:p>
              <a:r>
                <a:rPr lang="en-US" sz="2400"/>
                <a:t>by clapping our hands</a:t>
              </a:r>
            </a:p>
          </p:txBody>
        </p:sp>
      </p:grpSp>
      <p:grpSp>
        <p:nvGrpSpPr>
          <p:cNvPr id="47" name="Group 46"/>
          <p:cNvGrpSpPr/>
          <p:nvPr/>
        </p:nvGrpSpPr>
        <p:grpSpPr>
          <a:xfrm>
            <a:off x="167251" y="4132928"/>
            <a:ext cx="3487957" cy="461665"/>
            <a:chOff x="1230086" y="1785257"/>
            <a:chExt cx="3487957" cy="461665"/>
          </a:xfrm>
        </p:grpSpPr>
        <p:sp>
          <p:nvSpPr>
            <p:cNvPr id="48" name="TextBox 4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9" name="TextBox 48"/>
            <p:cNvSpPr txBox="1"/>
            <p:nvPr/>
          </p:nvSpPr>
          <p:spPr>
            <a:xfrm>
              <a:off x="1611085" y="1785257"/>
              <a:ext cx="3106958" cy="461665"/>
            </a:xfrm>
            <a:prstGeom prst="rect">
              <a:avLst/>
            </a:prstGeom>
            <a:noFill/>
          </p:spPr>
          <p:txBody>
            <a:bodyPr wrap="square" rtlCol="0">
              <a:spAutoFit/>
            </a:bodyPr>
            <a:lstStyle/>
            <a:p>
              <a:r>
                <a:rPr lang="en-US" sz="2400"/>
                <a:t>with mobile phones</a:t>
              </a:r>
            </a:p>
          </p:txBody>
        </p:sp>
      </p:grpSp>
      <p:sp>
        <p:nvSpPr>
          <p:cNvPr id="50" name="Oval 49">
            <a:extLst>
              <a:ext uri="{FF2B5EF4-FFF2-40B4-BE49-F238E27FC236}">
                <a16:creationId xmlns:a16="http://schemas.microsoft.com/office/drawing/2014/main" id="{B900F26B-C239-4BCD-97D3-98A4457239AC}"/>
              </a:ext>
            </a:extLst>
          </p:cNvPr>
          <p:cNvSpPr/>
          <p:nvPr/>
        </p:nvSpPr>
        <p:spPr>
          <a:xfrm>
            <a:off x="117982" y="755667"/>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0713C62-D070-49FD-AD91-670BB2B7E355}"/>
              </a:ext>
            </a:extLst>
          </p:cNvPr>
          <p:cNvSpPr/>
          <p:nvPr/>
        </p:nvSpPr>
        <p:spPr>
          <a:xfrm>
            <a:off x="4662323" y="2104603"/>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A7E183E-2925-44D0-A306-42B1148361EA}"/>
              </a:ext>
            </a:extLst>
          </p:cNvPr>
          <p:cNvSpPr/>
          <p:nvPr/>
        </p:nvSpPr>
        <p:spPr>
          <a:xfrm>
            <a:off x="178342" y="3638490"/>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3D61610-69B1-4576-9025-3DEDAD55BF56}"/>
              </a:ext>
            </a:extLst>
          </p:cNvPr>
          <p:cNvSpPr/>
          <p:nvPr/>
        </p:nvSpPr>
        <p:spPr>
          <a:xfrm>
            <a:off x="681659" y="5445625"/>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4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heel(1)">
                                      <p:cBhvr>
                                        <p:cTn id="7" dur="1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heel(1)">
                                      <p:cBhvr>
                                        <p:cTn id="12" dur="10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heel(1)">
                                      <p:cBhvr>
                                        <p:cTn id="17" dur="1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heel(1)">
                                      <p:cBhvr>
                                        <p:cTn id="2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357954" y="1492490"/>
            <a:ext cx="6428092" cy="3472004"/>
            <a:chOff x="760064" y="827862"/>
            <a:chExt cx="6428092" cy="3472004"/>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Speaking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811222"/>
              <a:ext cx="420785" cy="417027"/>
            </a:xfrm>
            <a:prstGeom prst="rect">
              <a:avLst/>
            </a:prstGeom>
          </p:spPr>
        </p:pic>
        <p:sp>
          <p:nvSpPr>
            <p:cNvPr id="20" name="TextBox 19"/>
            <p:cNvSpPr txBox="1"/>
            <p:nvPr/>
          </p:nvSpPr>
          <p:spPr>
            <a:xfrm>
              <a:off x="1223293" y="2730206"/>
              <a:ext cx="5964863" cy="1569660"/>
            </a:xfrm>
            <a:prstGeom prst="rect">
              <a:avLst/>
            </a:prstGeom>
            <a:noFill/>
          </p:spPr>
          <p:txBody>
            <a:bodyPr wrap="square" rtlCol="0">
              <a:spAutoFit/>
            </a:bodyPr>
            <a:lstStyle/>
            <a:p>
              <a:r>
                <a:rPr lang="en-US" sz="2400" b="1">
                  <a:cs typeface="Arial" panose="020B0604020202020204" pitchFamily="34" charset="0"/>
                </a:rPr>
                <a:t>Work in groups. Take turns to describe your future house and try to persuade your group members to live in it. Who has the best future house in your group?</a:t>
              </a:r>
            </a:p>
          </p:txBody>
        </p:sp>
      </p:grpSp>
    </p:spTree>
    <p:extLst>
      <p:ext uri="{BB962C8B-B14F-4D97-AF65-F5344CB8AC3E}">
        <p14:creationId xmlns:p14="http://schemas.microsoft.com/office/powerpoint/2010/main" val="419019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8300" cy="17768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25561"/>
            <a:ext cx="627229" cy="621628"/>
          </a:xfrm>
          <a:prstGeom prst="rect">
            <a:avLst/>
          </a:prstGeom>
        </p:spPr>
      </p:pic>
      <p:sp>
        <p:nvSpPr>
          <p:cNvPr id="8" name="TextBox 7"/>
          <p:cNvSpPr txBox="1"/>
          <p:nvPr/>
        </p:nvSpPr>
        <p:spPr>
          <a:xfrm>
            <a:off x="827313" y="104779"/>
            <a:ext cx="8126605"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Work in groups. Take turns to describe your future house and try to persuade your group members to live in it. Who has the best future house in your group?</a:t>
            </a:r>
          </a:p>
        </p:txBody>
      </p:sp>
      <p:sp>
        <p:nvSpPr>
          <p:cNvPr id="3" name="Rectangle 2"/>
          <p:cNvSpPr/>
          <p:nvPr/>
        </p:nvSpPr>
        <p:spPr>
          <a:xfrm>
            <a:off x="1190692" y="2090943"/>
            <a:ext cx="7189597" cy="3181127"/>
          </a:xfrm>
          <a:prstGeom prst="rect">
            <a:avLst/>
          </a:prstGeom>
        </p:spPr>
        <p:txBody>
          <a:bodyPr wrap="none">
            <a:spAutoFit/>
          </a:bodyPr>
          <a:lstStyle/>
          <a:p>
            <a:pPr marL="457200" indent="-457200">
              <a:lnSpc>
                <a:spcPct val="200000"/>
              </a:lnSpc>
              <a:buFontTx/>
              <a:buChar char="-"/>
            </a:pPr>
            <a:r>
              <a:rPr lang="en-US" sz="2600"/>
              <a:t>My future house will be in / on / at ...</a:t>
            </a:r>
          </a:p>
          <a:p>
            <a:pPr marL="457200" indent="-457200">
              <a:lnSpc>
                <a:spcPct val="200000"/>
              </a:lnSpc>
              <a:buFontTx/>
              <a:buChar char="-"/>
            </a:pPr>
            <a:r>
              <a:rPr lang="en-US" sz="2600"/>
              <a:t>It’ll be a villa / a country house /an apartment ...</a:t>
            </a:r>
          </a:p>
          <a:p>
            <a:pPr marL="457200" indent="-457200">
              <a:lnSpc>
                <a:spcPct val="200000"/>
              </a:lnSpc>
              <a:buFontTx/>
              <a:buChar char="-"/>
            </a:pPr>
            <a:r>
              <a:rPr lang="en-US" sz="2600"/>
              <a:t>It’ll be big / small ...</a:t>
            </a:r>
          </a:p>
          <a:p>
            <a:pPr marL="457200" indent="-457200">
              <a:lnSpc>
                <a:spcPct val="200000"/>
              </a:lnSpc>
              <a:buFontTx/>
              <a:buChar char="-"/>
            </a:pPr>
            <a:r>
              <a:rPr lang="en-US" sz="2600"/>
              <a:t>There will be ...</a:t>
            </a:r>
          </a:p>
        </p:txBody>
      </p:sp>
    </p:spTree>
    <p:extLst>
      <p:ext uri="{BB962C8B-B14F-4D97-AF65-F5344CB8AC3E}">
        <p14:creationId xmlns:p14="http://schemas.microsoft.com/office/powerpoint/2010/main" val="136028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6199492" cy="3102673"/>
            <a:chOff x="760064" y="827862"/>
            <a:chExt cx="6199492" cy="3102673"/>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Listening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765" y="2803274"/>
              <a:ext cx="409092" cy="432923"/>
            </a:xfrm>
            <a:prstGeom prst="rect">
              <a:avLst/>
            </a:prstGeom>
          </p:spPr>
        </p:pic>
        <p:sp>
          <p:nvSpPr>
            <p:cNvPr id="20" name="TextBox 19"/>
            <p:cNvSpPr txBox="1"/>
            <p:nvPr/>
          </p:nvSpPr>
          <p:spPr>
            <a:xfrm>
              <a:off x="1223293" y="2730206"/>
              <a:ext cx="5736263" cy="1200329"/>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Listen and tick (</a:t>
              </a:r>
              <a:r>
                <a:rPr lang="en-US" sz="2400" b="1">
                  <a:latin typeface="Arial" panose="020B0604020202020204" pitchFamily="34" charset="0"/>
                  <a:cs typeface="Arial" panose="020B0604020202020204" pitchFamily="34" charset="0"/>
                  <a:sym typeface="Wingdings 2" panose="05020102010507070707" pitchFamily="18" charset="2"/>
                </a:rPr>
                <a:t></a:t>
              </a:r>
              <a:r>
                <a:rPr lang="en-US" sz="2400" b="1">
                  <a:latin typeface="Arial" panose="020B0604020202020204" pitchFamily="34" charset="0"/>
                  <a:cs typeface="Arial" panose="020B0604020202020204" pitchFamily="34" charset="0"/>
                </a:rPr>
                <a:t>) what people from the Youth Eco-Parliament advise us Track to do for our environment. </a:t>
              </a:r>
            </a:p>
          </p:txBody>
        </p:sp>
      </p:grpSp>
    </p:spTree>
    <p:extLst>
      <p:ext uri="{BB962C8B-B14F-4D97-AF65-F5344CB8AC3E}">
        <p14:creationId xmlns:p14="http://schemas.microsoft.com/office/powerpoint/2010/main" val="327604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165215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7403" y="84663"/>
            <a:ext cx="7954216" cy="129266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Listen and tick (</a:t>
            </a:r>
            <a:r>
              <a:rPr lang="en-US" sz="2600" b="1">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600" b="1">
                <a:effectLst>
                  <a:glow rad="88900">
                    <a:schemeClr val="bg1"/>
                  </a:glow>
                </a:effectLst>
                <a:latin typeface="Arial" panose="020B0604020202020204" pitchFamily="34" charset="0"/>
                <a:cs typeface="Arial" panose="020B0604020202020204" pitchFamily="34" charset="0"/>
              </a:rPr>
              <a:t>) what people from the Youth Eco-Parliament advise us Track to do for our environment. </a:t>
            </a:r>
          </a:p>
        </p:txBody>
      </p:sp>
      <p:grpSp>
        <p:nvGrpSpPr>
          <p:cNvPr id="9" name="Group 8"/>
          <p:cNvGrpSpPr/>
          <p:nvPr/>
        </p:nvGrpSpPr>
        <p:grpSpPr>
          <a:xfrm>
            <a:off x="535188" y="2118862"/>
            <a:ext cx="5917571" cy="830997"/>
            <a:chOff x="800828" y="1677609"/>
            <a:chExt cx="5917571" cy="830997"/>
          </a:xfrm>
        </p:grpSpPr>
        <p:sp>
          <p:nvSpPr>
            <p:cNvPr id="10" name="TextBox 9"/>
            <p:cNvSpPr txBox="1"/>
            <p:nvPr/>
          </p:nvSpPr>
          <p:spPr>
            <a:xfrm>
              <a:off x="800828" y="1684086"/>
              <a:ext cx="474830" cy="461665"/>
            </a:xfrm>
            <a:prstGeom prst="rect">
              <a:avLst/>
            </a:prstGeom>
            <a:noFill/>
          </p:spPr>
          <p:txBody>
            <a:bodyPr wrap="square" rtlCol="0">
              <a:spAutoFit/>
            </a:bodyPr>
            <a:lstStyle/>
            <a:p>
              <a:r>
                <a:rPr lang="en-US" sz="2400" b="1">
                  <a:solidFill>
                    <a:srgbClr val="0070C0"/>
                  </a:solidFill>
                </a:rPr>
                <a:t>1.</a:t>
              </a:r>
            </a:p>
          </p:txBody>
        </p:sp>
        <p:sp>
          <p:nvSpPr>
            <p:cNvPr id="11" name="TextBox 10"/>
            <p:cNvSpPr txBox="1"/>
            <p:nvPr/>
          </p:nvSpPr>
          <p:spPr>
            <a:xfrm>
              <a:off x="1275659" y="1677609"/>
              <a:ext cx="5442740" cy="830997"/>
            </a:xfrm>
            <a:prstGeom prst="rect">
              <a:avLst/>
            </a:prstGeom>
            <a:noFill/>
          </p:spPr>
          <p:txBody>
            <a:bodyPr wrap="square" rtlCol="0">
              <a:spAutoFit/>
            </a:bodyPr>
            <a:lstStyle/>
            <a:p>
              <a:r>
                <a:rPr lang="en-US" sz="2400"/>
                <a:t>Recycle more rubbish (for example, glass, paper and plastic, etc.).</a:t>
              </a:r>
              <a:endParaRPr lang="en-US" sz="2400" dirty="0">
                <a:solidFill>
                  <a:srgbClr val="0070C0"/>
                </a:solidFill>
              </a:endParaRPr>
            </a:p>
          </p:txBody>
        </p:sp>
      </p:grpSp>
      <p:grpSp>
        <p:nvGrpSpPr>
          <p:cNvPr id="12" name="Group 11"/>
          <p:cNvGrpSpPr/>
          <p:nvPr/>
        </p:nvGrpSpPr>
        <p:grpSpPr>
          <a:xfrm>
            <a:off x="559589" y="3972410"/>
            <a:ext cx="6942651" cy="470318"/>
            <a:chOff x="800828" y="3679549"/>
            <a:chExt cx="6942651" cy="470318"/>
          </a:xfrm>
        </p:grpSpPr>
        <p:sp>
          <p:nvSpPr>
            <p:cNvPr id="13" name="TextBox 12"/>
            <p:cNvSpPr txBox="1"/>
            <p:nvPr/>
          </p:nvSpPr>
          <p:spPr>
            <a:xfrm>
              <a:off x="800828" y="3688202"/>
              <a:ext cx="474830" cy="461665"/>
            </a:xfrm>
            <a:prstGeom prst="rect">
              <a:avLst/>
            </a:prstGeom>
            <a:noFill/>
          </p:spPr>
          <p:txBody>
            <a:bodyPr wrap="square" rtlCol="0">
              <a:spAutoFit/>
            </a:bodyPr>
            <a:lstStyle/>
            <a:p>
              <a:r>
                <a:rPr lang="en-US" sz="2400" b="1">
                  <a:solidFill>
                    <a:srgbClr val="0070C0"/>
                  </a:solidFill>
                </a:rPr>
                <a:t>3.</a:t>
              </a:r>
            </a:p>
          </p:txBody>
        </p:sp>
        <p:sp>
          <p:nvSpPr>
            <p:cNvPr id="14" name="TextBox 13"/>
            <p:cNvSpPr txBox="1"/>
            <p:nvPr/>
          </p:nvSpPr>
          <p:spPr>
            <a:xfrm>
              <a:off x="1275658" y="3679549"/>
              <a:ext cx="6467821" cy="461665"/>
            </a:xfrm>
            <a:prstGeom prst="rect">
              <a:avLst/>
            </a:prstGeom>
            <a:noFill/>
          </p:spPr>
          <p:txBody>
            <a:bodyPr wrap="square" rtlCol="0">
              <a:spAutoFit/>
            </a:bodyPr>
            <a:lstStyle/>
            <a:p>
              <a:r>
                <a:rPr lang="en-US" sz="2400"/>
                <a:t>Grow your own vegetables.</a:t>
              </a:r>
              <a:endParaRPr lang="en-US" sz="2400" dirty="0"/>
            </a:p>
          </p:txBody>
        </p:sp>
      </p:grpSp>
      <p:grpSp>
        <p:nvGrpSpPr>
          <p:cNvPr id="15" name="Group 14"/>
          <p:cNvGrpSpPr/>
          <p:nvPr/>
        </p:nvGrpSpPr>
        <p:grpSpPr>
          <a:xfrm>
            <a:off x="565998" y="4774953"/>
            <a:ext cx="5730896" cy="830997"/>
            <a:chOff x="800828" y="4405829"/>
            <a:chExt cx="5730896" cy="830997"/>
          </a:xfrm>
        </p:grpSpPr>
        <p:sp>
          <p:nvSpPr>
            <p:cNvPr id="16" name="TextBox 15"/>
            <p:cNvSpPr txBox="1"/>
            <p:nvPr/>
          </p:nvSpPr>
          <p:spPr>
            <a:xfrm>
              <a:off x="800828" y="4414482"/>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1275658" y="4405829"/>
              <a:ext cx="5256066" cy="830997"/>
            </a:xfrm>
            <a:prstGeom prst="rect">
              <a:avLst/>
            </a:prstGeom>
            <a:noFill/>
          </p:spPr>
          <p:txBody>
            <a:bodyPr wrap="square" rtlCol="0">
              <a:spAutoFit/>
            </a:bodyPr>
            <a:lstStyle/>
            <a:p>
              <a:r>
                <a:rPr lang="en-US" sz="2400"/>
                <a:t>Save energy – turn oﬀ  lights and TVs when you’re not using them.</a:t>
              </a:r>
              <a:endParaRPr lang="en-US" sz="2400" dirty="0">
                <a:solidFill>
                  <a:srgbClr val="0070C0"/>
                </a:solidFill>
              </a:endParaRPr>
            </a:p>
          </p:txBody>
        </p:sp>
      </p:grpSp>
      <p:grpSp>
        <p:nvGrpSpPr>
          <p:cNvPr id="18" name="Group 17"/>
          <p:cNvGrpSpPr/>
          <p:nvPr/>
        </p:nvGrpSpPr>
        <p:grpSpPr>
          <a:xfrm>
            <a:off x="565998" y="5700450"/>
            <a:ext cx="8083397" cy="461665"/>
            <a:chOff x="800828" y="5436790"/>
            <a:chExt cx="8083397" cy="461665"/>
          </a:xfrm>
        </p:grpSpPr>
        <p:sp>
          <p:nvSpPr>
            <p:cNvPr id="19" name="TextBox 18"/>
            <p:cNvSpPr txBox="1"/>
            <p:nvPr/>
          </p:nvSpPr>
          <p:spPr>
            <a:xfrm>
              <a:off x="800828" y="5436790"/>
              <a:ext cx="474830" cy="461665"/>
            </a:xfrm>
            <a:prstGeom prst="rect">
              <a:avLst/>
            </a:prstGeom>
            <a:noFill/>
          </p:spPr>
          <p:txBody>
            <a:bodyPr wrap="square" rtlCol="0">
              <a:spAutoFit/>
            </a:bodyPr>
            <a:lstStyle/>
            <a:p>
              <a:r>
                <a:rPr lang="en-US" sz="2400" b="1">
                  <a:solidFill>
                    <a:srgbClr val="0070C0"/>
                  </a:solidFill>
                </a:rPr>
                <a:t>5.</a:t>
              </a:r>
            </a:p>
          </p:txBody>
        </p:sp>
        <p:sp>
          <p:nvSpPr>
            <p:cNvPr id="20" name="TextBox 19"/>
            <p:cNvSpPr txBox="1"/>
            <p:nvPr/>
          </p:nvSpPr>
          <p:spPr>
            <a:xfrm>
              <a:off x="1275658" y="5436790"/>
              <a:ext cx="7608567" cy="461665"/>
            </a:xfrm>
            <a:prstGeom prst="rect">
              <a:avLst/>
            </a:prstGeom>
            <a:noFill/>
          </p:spPr>
          <p:txBody>
            <a:bodyPr wrap="square" rtlCol="0">
              <a:spAutoFit/>
            </a:bodyPr>
            <a:lstStyle/>
            <a:p>
              <a:r>
                <a:rPr lang="en-US" sz="2400"/>
                <a:t>Use reusable bags instead of plastic bags.</a:t>
              </a:r>
              <a:endParaRPr lang="en-US" sz="2400" dirty="0">
                <a:solidFill>
                  <a:srgbClr val="0070C0"/>
                </a:solidFill>
              </a:endParaRPr>
            </a:p>
          </p:txBody>
        </p:sp>
      </p:grpSp>
      <p:grpSp>
        <p:nvGrpSpPr>
          <p:cNvPr id="21" name="Group 20"/>
          <p:cNvGrpSpPr/>
          <p:nvPr/>
        </p:nvGrpSpPr>
        <p:grpSpPr>
          <a:xfrm>
            <a:off x="535188" y="3136956"/>
            <a:ext cx="6602507" cy="482689"/>
            <a:chOff x="800828" y="2591059"/>
            <a:chExt cx="6602507" cy="482689"/>
          </a:xfrm>
        </p:grpSpPr>
        <p:sp>
          <p:nvSpPr>
            <p:cNvPr id="22" name="TextBox 21"/>
            <p:cNvSpPr txBox="1"/>
            <p:nvPr/>
          </p:nvSpPr>
          <p:spPr>
            <a:xfrm>
              <a:off x="800828" y="2612083"/>
              <a:ext cx="474830" cy="461665"/>
            </a:xfrm>
            <a:prstGeom prst="rect">
              <a:avLst/>
            </a:prstGeom>
            <a:noFill/>
          </p:spPr>
          <p:txBody>
            <a:bodyPr wrap="square" rtlCol="0">
              <a:spAutoFit/>
            </a:bodyPr>
            <a:lstStyle/>
            <a:p>
              <a:r>
                <a:rPr lang="en-US" sz="2400" b="1">
                  <a:solidFill>
                    <a:srgbClr val="0070C0"/>
                  </a:solidFill>
                </a:rPr>
                <a:t>2.</a:t>
              </a:r>
            </a:p>
          </p:txBody>
        </p:sp>
        <p:sp>
          <p:nvSpPr>
            <p:cNvPr id="23" name="TextBox 22"/>
            <p:cNvSpPr txBox="1"/>
            <p:nvPr/>
          </p:nvSpPr>
          <p:spPr>
            <a:xfrm>
              <a:off x="1275658" y="2591059"/>
              <a:ext cx="6127677" cy="461665"/>
            </a:xfrm>
            <a:prstGeom prst="rect">
              <a:avLst/>
            </a:prstGeom>
            <a:noFill/>
          </p:spPr>
          <p:txBody>
            <a:bodyPr wrap="square" rtlCol="0">
              <a:spAutoFit/>
            </a:bodyPr>
            <a:lstStyle/>
            <a:p>
              <a:r>
                <a:rPr lang="en-US" sz="2400"/>
                <a:t>Pick up rubbish in parks or in the streets.</a:t>
              </a:r>
              <a:endParaRPr lang="en-US" sz="2400" dirty="0">
                <a:solidFill>
                  <a:srgbClr val="0070C0"/>
                </a:solidFill>
              </a:endParaRPr>
            </a:p>
          </p:txBody>
        </p:sp>
      </p:grpSp>
      <p:sp>
        <p:nvSpPr>
          <p:cNvPr id="24" name="Rectangle 23"/>
          <p:cNvSpPr/>
          <p:nvPr/>
        </p:nvSpPr>
        <p:spPr>
          <a:xfrm>
            <a:off x="7645972" y="2256621"/>
            <a:ext cx="457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45972" y="3151070"/>
            <a:ext cx="457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45972" y="3945472"/>
            <a:ext cx="457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45972" y="4893719"/>
            <a:ext cx="457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45972" y="5704915"/>
            <a:ext cx="457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2_47">
            <a:hlinkClick r:id="" action="ppaction://media"/>
            <a:extLst>
              <a:ext uri="{FF2B5EF4-FFF2-40B4-BE49-F238E27FC236}">
                <a16:creationId xmlns:a16="http://schemas.microsoft.com/office/drawing/2014/main" id="{F78EE6E4-18B6-4EBD-BCFE-C437684B82E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81498" y="885821"/>
            <a:ext cx="487363" cy="487363"/>
          </a:xfrm>
          <a:prstGeom prst="rect">
            <a:avLst/>
          </a:prstGeom>
        </p:spPr>
      </p:pic>
      <p:sp>
        <p:nvSpPr>
          <p:cNvPr id="3" name="TextBox 2">
            <a:extLst>
              <a:ext uri="{FF2B5EF4-FFF2-40B4-BE49-F238E27FC236}">
                <a16:creationId xmlns:a16="http://schemas.microsoft.com/office/drawing/2014/main" id="{DD4C2335-B753-46D7-B12F-F51664767BCB}"/>
              </a:ext>
            </a:extLst>
          </p:cNvPr>
          <p:cNvSpPr txBox="1"/>
          <p:nvPr/>
        </p:nvSpPr>
        <p:spPr>
          <a:xfrm>
            <a:off x="7636736" y="2253203"/>
            <a:ext cx="498855" cy="584775"/>
          </a:xfrm>
          <a:prstGeom prst="rect">
            <a:avLst/>
          </a:prstGeom>
          <a:noFill/>
        </p:spPr>
        <p:txBody>
          <a:bodyPr wrap="none" rtlCol="0">
            <a:spAutoFit/>
          </a:bodyPr>
          <a:lstStyle/>
          <a:p>
            <a:r>
              <a:rPr lang="en-US" sz="3200" b="1" dirty="0">
                <a:solidFill>
                  <a:srgbClr val="00B050"/>
                </a:solidFill>
                <a:sym typeface="Wingdings 2" panose="05020102010507070707" pitchFamily="18" charset="2"/>
              </a:rPr>
              <a:t></a:t>
            </a:r>
            <a:endParaRPr lang="en-US" sz="3200" b="1" dirty="0">
              <a:solidFill>
                <a:srgbClr val="00B050"/>
              </a:solidFill>
            </a:endParaRPr>
          </a:p>
        </p:txBody>
      </p:sp>
      <p:sp>
        <p:nvSpPr>
          <p:cNvPr id="29" name="TextBox 28">
            <a:extLst>
              <a:ext uri="{FF2B5EF4-FFF2-40B4-BE49-F238E27FC236}">
                <a16:creationId xmlns:a16="http://schemas.microsoft.com/office/drawing/2014/main" id="{44399CDD-D7FE-48F4-8B6D-D644F4F7DE69}"/>
              </a:ext>
            </a:extLst>
          </p:cNvPr>
          <p:cNvSpPr txBox="1"/>
          <p:nvPr/>
        </p:nvSpPr>
        <p:spPr>
          <a:xfrm>
            <a:off x="7625144" y="3136956"/>
            <a:ext cx="498855" cy="584775"/>
          </a:xfrm>
          <a:prstGeom prst="rect">
            <a:avLst/>
          </a:prstGeom>
          <a:noFill/>
        </p:spPr>
        <p:txBody>
          <a:bodyPr wrap="none" rtlCol="0">
            <a:spAutoFit/>
          </a:bodyPr>
          <a:lstStyle/>
          <a:p>
            <a:r>
              <a:rPr lang="en-US" sz="3200" b="1" dirty="0">
                <a:solidFill>
                  <a:srgbClr val="00B050"/>
                </a:solidFill>
                <a:sym typeface="Wingdings 2" panose="05020102010507070707" pitchFamily="18" charset="2"/>
              </a:rPr>
              <a:t></a:t>
            </a:r>
            <a:endParaRPr lang="en-US" sz="3200" b="1" dirty="0">
              <a:solidFill>
                <a:srgbClr val="00B050"/>
              </a:solidFill>
            </a:endParaRPr>
          </a:p>
        </p:txBody>
      </p:sp>
      <p:sp>
        <p:nvSpPr>
          <p:cNvPr id="30" name="TextBox 29">
            <a:extLst>
              <a:ext uri="{FF2B5EF4-FFF2-40B4-BE49-F238E27FC236}">
                <a16:creationId xmlns:a16="http://schemas.microsoft.com/office/drawing/2014/main" id="{F623458C-6E0C-4047-9D97-4A2DDB5B5E58}"/>
              </a:ext>
            </a:extLst>
          </p:cNvPr>
          <p:cNvSpPr txBox="1"/>
          <p:nvPr/>
        </p:nvSpPr>
        <p:spPr>
          <a:xfrm>
            <a:off x="7632735" y="4843333"/>
            <a:ext cx="498855" cy="584775"/>
          </a:xfrm>
          <a:prstGeom prst="rect">
            <a:avLst/>
          </a:prstGeom>
          <a:noFill/>
        </p:spPr>
        <p:txBody>
          <a:bodyPr wrap="none" rtlCol="0">
            <a:spAutoFit/>
          </a:bodyPr>
          <a:lstStyle/>
          <a:p>
            <a:r>
              <a:rPr lang="en-US" sz="3200" b="1" dirty="0">
                <a:solidFill>
                  <a:srgbClr val="00B050"/>
                </a:solidFill>
                <a:sym typeface="Wingdings 2" panose="05020102010507070707" pitchFamily="18" charset="2"/>
              </a:rPr>
              <a:t></a:t>
            </a:r>
            <a:endParaRPr lang="en-US" sz="3200" b="1" dirty="0">
              <a:solidFill>
                <a:srgbClr val="00B050"/>
              </a:solidFill>
            </a:endParaRPr>
          </a:p>
        </p:txBody>
      </p:sp>
      <p:sp>
        <p:nvSpPr>
          <p:cNvPr id="31" name="TextBox 30">
            <a:extLst>
              <a:ext uri="{FF2B5EF4-FFF2-40B4-BE49-F238E27FC236}">
                <a16:creationId xmlns:a16="http://schemas.microsoft.com/office/drawing/2014/main" id="{BF963139-CA7B-4137-B879-F1FD740CD0C8}"/>
              </a:ext>
            </a:extLst>
          </p:cNvPr>
          <p:cNvSpPr txBox="1"/>
          <p:nvPr/>
        </p:nvSpPr>
        <p:spPr>
          <a:xfrm>
            <a:off x="7641971" y="5672742"/>
            <a:ext cx="498855" cy="584775"/>
          </a:xfrm>
          <a:prstGeom prst="rect">
            <a:avLst/>
          </a:prstGeom>
          <a:noFill/>
        </p:spPr>
        <p:txBody>
          <a:bodyPr wrap="none" rtlCol="0">
            <a:spAutoFit/>
          </a:bodyPr>
          <a:lstStyle/>
          <a:p>
            <a:r>
              <a:rPr lang="en-US" sz="3200" b="1" dirty="0">
                <a:solidFill>
                  <a:srgbClr val="00B050"/>
                </a:solidFill>
                <a:sym typeface="Wingdings 2" panose="05020102010507070707" pitchFamily="18" charset="2"/>
              </a:rPr>
              <a:t></a:t>
            </a:r>
            <a:endParaRPr lang="en-US" sz="3200" b="1" dirty="0">
              <a:solidFill>
                <a:srgbClr val="00B050"/>
              </a:solidFill>
            </a:endParaRPr>
          </a:p>
        </p:txBody>
      </p:sp>
      <p:sp>
        <p:nvSpPr>
          <p:cNvPr id="32" name="Rounded Rectangle 3">
            <a:hlinkClick r:id="rId7" action="ppaction://hlinksldjump"/>
            <a:extLst>
              <a:ext uri="{FF2B5EF4-FFF2-40B4-BE49-F238E27FC236}">
                <a16:creationId xmlns:a16="http://schemas.microsoft.com/office/drawing/2014/main" id="{189D4ED5-8DBC-4113-8238-B6AF1AC8D706}"/>
              </a:ext>
            </a:extLst>
          </p:cNvPr>
          <p:cNvSpPr/>
          <p:nvPr/>
        </p:nvSpPr>
        <p:spPr>
          <a:xfrm>
            <a:off x="3797232" y="6361847"/>
            <a:ext cx="1549536" cy="397022"/>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Audio script</a:t>
            </a: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66662"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1088</TotalTime>
  <Words>684</Words>
  <Application>Microsoft Office PowerPoint</Application>
  <PresentationFormat>On-screen Show (4:3)</PresentationFormat>
  <Paragraphs>78</Paragraphs>
  <Slides>13</Slides>
  <Notes>0</Notes>
  <HiddenSlides>1</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Lenovo</cp:lastModifiedBy>
  <cp:revision>63</cp:revision>
  <dcterms:created xsi:type="dcterms:W3CDTF">2020-12-09T02:04:09Z</dcterms:created>
  <dcterms:modified xsi:type="dcterms:W3CDTF">2021-08-02T05:09:07Z</dcterms:modified>
</cp:coreProperties>
</file>