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7" r:id="rId3"/>
    <p:sldId id="273" r:id="rId4"/>
    <p:sldId id="258" r:id="rId5"/>
    <p:sldId id="278" r:id="rId6"/>
    <p:sldId id="274" r:id="rId7"/>
    <p:sldId id="260" r:id="rId8"/>
    <p:sldId id="261" r:id="rId9"/>
    <p:sldId id="277" r:id="rId10"/>
    <p:sldId id="264" r:id="rId11"/>
    <p:sldId id="263" r:id="rId12"/>
    <p:sldId id="279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A6A6A6"/>
    <a:srgbClr val="C0E6EA"/>
    <a:srgbClr val="05A0B8"/>
    <a:srgbClr val="048DA4"/>
    <a:srgbClr val="008000"/>
    <a:srgbClr val="0FB7BD"/>
    <a:srgbClr val="A3E7FF"/>
    <a:srgbClr val="8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pos="36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348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262" y="69348"/>
            <a:ext cx="7135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sentences using the comparative or superlative form of the adjectives in brackets.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4434" y="18966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39265" y="1890149"/>
            <a:ext cx="6585256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The Moon is the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Earth in the solar system. (close)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4434" y="29116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64433" y="35811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39263" y="3572482"/>
            <a:ext cx="275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Egypt is one of the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64433" y="42506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39262" y="4241962"/>
            <a:ext cx="581024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V10 is a very fast robot. However, Q5 is even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than V10. (fast)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64433" y="52807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39264" y="5280774"/>
            <a:ext cx="328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Nguyen Du is one of the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39264" y="2920308"/>
            <a:ext cx="129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a 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5BC8F-F7DB-493A-9182-D35D357646EB}"/>
              </a:ext>
            </a:extLst>
          </p:cNvPr>
          <p:cNvSpPr txBox="1"/>
          <p:nvPr/>
        </p:nvSpPr>
        <p:spPr>
          <a:xfrm>
            <a:off x="3001681" y="189662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natural object to the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077FF9-95E7-4683-A0B9-5107A9835060}"/>
              </a:ext>
            </a:extLst>
          </p:cNvPr>
          <p:cNvSpPr txBox="1"/>
          <p:nvPr/>
        </p:nvSpPr>
        <p:spPr>
          <a:xfrm>
            <a:off x="3001680" y="1897805"/>
            <a:ext cx="364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closet</a:t>
            </a:r>
            <a:r>
              <a:rPr lang="en-US" sz="2400" dirty="0"/>
              <a:t> natural object to the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2ECA16-379D-46F3-9C5C-EA35079EDC9F}"/>
              </a:ext>
            </a:extLst>
          </p:cNvPr>
          <p:cNvSpPr txBox="1"/>
          <p:nvPr/>
        </p:nvSpPr>
        <p:spPr>
          <a:xfrm>
            <a:off x="2044776" y="2907556"/>
            <a:ext cx="470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than my older brother.(tall)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AFB8E0-3006-43D3-9DE0-FE19E9794BFE}"/>
              </a:ext>
            </a:extLst>
          </p:cNvPr>
          <p:cNvSpPr txBox="1"/>
          <p:nvPr/>
        </p:nvSpPr>
        <p:spPr>
          <a:xfrm>
            <a:off x="2044776" y="2906553"/>
            <a:ext cx="470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taller</a:t>
            </a:r>
            <a:r>
              <a:rPr lang="en-US" sz="2400" dirty="0"/>
              <a:t> than my older brother.(tall)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76D3B-D27A-4982-B6E6-C9A8F380AABF}"/>
              </a:ext>
            </a:extLst>
          </p:cNvPr>
          <p:cNvSpPr txBox="1"/>
          <p:nvPr/>
        </p:nvSpPr>
        <p:spPr>
          <a:xfrm>
            <a:off x="3290896" y="3581135"/>
            <a:ext cx="481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countries in the world. (old)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3BD173-C1E2-44C3-ABD4-D5A1B6CDC2B7}"/>
              </a:ext>
            </a:extLst>
          </p:cNvPr>
          <p:cNvSpPr txBox="1"/>
          <p:nvPr/>
        </p:nvSpPr>
        <p:spPr>
          <a:xfrm>
            <a:off x="3300728" y="3578391"/>
            <a:ext cx="481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oldest</a:t>
            </a:r>
            <a:r>
              <a:rPr lang="en-US" sz="2400" dirty="0"/>
              <a:t> countries in the world. (old)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2B0807-3EF7-4801-B967-9C7863AFEE8A}"/>
              </a:ext>
            </a:extLst>
          </p:cNvPr>
          <p:cNvSpPr txBox="1"/>
          <p:nvPr/>
        </p:nvSpPr>
        <p:spPr>
          <a:xfrm>
            <a:off x="6531702" y="4229042"/>
            <a:ext cx="1292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E2B6CF-EC08-486D-AB8C-1C48B008BBB3}"/>
              </a:ext>
            </a:extLst>
          </p:cNvPr>
          <p:cNvSpPr txBox="1"/>
          <p:nvPr/>
        </p:nvSpPr>
        <p:spPr>
          <a:xfrm>
            <a:off x="6492374" y="4260447"/>
            <a:ext cx="901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faster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3B0035-49FF-43B2-8E48-7A0AA3476A0E}"/>
              </a:ext>
            </a:extLst>
          </p:cNvPr>
          <p:cNvSpPr txBox="1"/>
          <p:nvPr/>
        </p:nvSpPr>
        <p:spPr>
          <a:xfrm>
            <a:off x="3977149" y="52601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Vietnamese poets. (great)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15C9A-F9AA-47D9-A638-84A7EE482F99}"/>
              </a:ext>
            </a:extLst>
          </p:cNvPr>
          <p:cNvSpPr txBox="1"/>
          <p:nvPr/>
        </p:nvSpPr>
        <p:spPr>
          <a:xfrm>
            <a:off x="3977149" y="528077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greatest</a:t>
            </a:r>
            <a:r>
              <a:rPr lang="en-US" sz="2400" dirty="0"/>
              <a:t> Vietnamese poets. (great)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2" grpId="0"/>
      <p:bldP spid="23" grpId="0"/>
      <p:bldP spid="28" grpId="0"/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5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982" y="180387"/>
            <a:ext cx="8131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4218" y="19815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9048" y="1975066"/>
            <a:ext cx="88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is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8619" y="343201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3450" y="3423365"/>
            <a:ext cx="93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have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5028" y="41826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9858" y="4173953"/>
            <a:ext cx="42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car over there is mine.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028" y="49331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9859" y="4933194"/>
            <a:ext cx="545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Earth goes around _______ Sun.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218" y="27024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9048" y="2681430"/>
            <a:ext cx="370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future, we will live 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CED66-57E6-479B-A53F-B79DF74FBC8E}"/>
              </a:ext>
            </a:extLst>
          </p:cNvPr>
          <p:cNvSpPr txBox="1"/>
          <p:nvPr/>
        </p:nvSpPr>
        <p:spPr>
          <a:xfrm>
            <a:off x="2202427" y="1970023"/>
            <a:ext cx="3293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robot designer.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A4056-E0F4-4BB7-8F8F-EA71BCBD35BB}"/>
              </a:ext>
            </a:extLst>
          </p:cNvPr>
          <p:cNvSpPr txBox="1"/>
          <p:nvPr/>
        </p:nvSpPr>
        <p:spPr>
          <a:xfrm>
            <a:off x="2202427" y="1981543"/>
            <a:ext cx="2448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robot designer.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4225BB-CAAA-41F1-BF93-D6FBFB195DF1}"/>
              </a:ext>
            </a:extLst>
          </p:cNvPr>
          <p:cNvSpPr txBox="1"/>
          <p:nvPr/>
        </p:nvSpPr>
        <p:spPr>
          <a:xfrm>
            <a:off x="5062805" y="2699226"/>
            <a:ext cx="2272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Moon.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88007B-D1EF-4938-BCF1-48CC589CEB78}"/>
              </a:ext>
            </a:extLst>
          </p:cNvPr>
          <p:cNvSpPr txBox="1"/>
          <p:nvPr/>
        </p:nvSpPr>
        <p:spPr>
          <a:xfrm>
            <a:off x="5040259" y="2680497"/>
            <a:ext cx="1631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Moon.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A83EB7-89AE-4EF3-AF8F-A80FBAC3256D}"/>
              </a:ext>
            </a:extLst>
          </p:cNvPr>
          <p:cNvSpPr txBox="1"/>
          <p:nvPr/>
        </p:nvSpPr>
        <p:spPr>
          <a:xfrm>
            <a:off x="2349861" y="3414712"/>
            <a:ext cx="320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old toy robot.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11FB1-836A-40B2-B301-CD79161F0C37}"/>
              </a:ext>
            </a:extLst>
          </p:cNvPr>
          <p:cNvSpPr txBox="1"/>
          <p:nvPr/>
        </p:nvSpPr>
        <p:spPr>
          <a:xfrm>
            <a:off x="2349860" y="3423365"/>
            <a:ext cx="2349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old toy robot.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1FC6E4-30DC-4A50-BBA9-B14D4EDF093F}"/>
              </a:ext>
            </a:extLst>
          </p:cNvPr>
          <p:cNvSpPr txBox="1"/>
          <p:nvPr/>
        </p:nvSpPr>
        <p:spPr>
          <a:xfrm>
            <a:off x="1529048" y="4173952"/>
            <a:ext cx="42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car over there is mine.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86E48-005A-424D-AC2E-56C8E0142157}"/>
              </a:ext>
            </a:extLst>
          </p:cNvPr>
          <p:cNvSpPr txBox="1"/>
          <p:nvPr/>
        </p:nvSpPr>
        <p:spPr>
          <a:xfrm>
            <a:off x="1529048" y="4935348"/>
            <a:ext cx="4447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Earth goes around </a:t>
            </a:r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Sun.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662"/>
            <a:ext cx="587409" cy="603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262" y="69348"/>
            <a:ext cx="78521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in brackets to complete each sentence.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28842" y="16983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203673" y="1691843"/>
            <a:ext cx="5935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</a:t>
            </a:r>
            <a:r>
              <a:rPr lang="en-US" sz="2400" dirty="0">
                <a:solidFill>
                  <a:srgbClr val="F16649"/>
                </a:solidFill>
              </a:rPr>
              <a:t>protect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protected</a:t>
            </a:r>
            <a:r>
              <a:rPr lang="en-US" sz="2400" dirty="0"/>
              <a:t>) our forests, we will help our planet.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8841" y="2609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8841" y="35501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203671" y="3541485"/>
            <a:ext cx="577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(</a:t>
            </a:r>
            <a:r>
              <a:rPr lang="en-US" sz="2400" dirty="0">
                <a:solidFill>
                  <a:srgbClr val="F16649"/>
                </a:solidFill>
              </a:rPr>
              <a:t>will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) ﬂy to Ho Chi Minh City next Saturday, but I’m not sure yet.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28841" y="44664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203671" y="4457768"/>
            <a:ext cx="5186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continue to pollute the air, we will (</a:t>
            </a:r>
            <a:r>
              <a:rPr lang="en-US" sz="2400" dirty="0">
                <a:solidFill>
                  <a:srgbClr val="F16649"/>
                </a:solidFill>
              </a:rPr>
              <a:t>have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having</a:t>
            </a:r>
            <a:r>
              <a:rPr lang="en-US" sz="2400" dirty="0"/>
              <a:t>) breathing problems.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28841" y="53911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203672" y="5391127"/>
            <a:ext cx="5670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very likely that they (</a:t>
            </a:r>
            <a:r>
              <a:rPr lang="en-US" sz="2400" dirty="0">
                <a:solidFill>
                  <a:srgbClr val="F16649"/>
                </a:solidFill>
              </a:rPr>
              <a:t>will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) be here by 10.30 p.m. tomorrow.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203671" y="2618064"/>
            <a:ext cx="5020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not sure what to do next weekend. I (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have to</a:t>
            </a:r>
            <a:r>
              <a:rPr lang="en-US" sz="2400" dirty="0"/>
              <a:t>) go to the cinema.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E6732C-42B2-4DEC-A38E-2066A5B71779}"/>
              </a:ext>
            </a:extLst>
          </p:cNvPr>
          <p:cNvSpPr/>
          <p:nvPr/>
        </p:nvSpPr>
        <p:spPr>
          <a:xfrm>
            <a:off x="2024732" y="1735631"/>
            <a:ext cx="993772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F3988B-471E-4D5C-ACEB-35C968DAE7E1}"/>
              </a:ext>
            </a:extLst>
          </p:cNvPr>
          <p:cNvSpPr/>
          <p:nvPr/>
        </p:nvSpPr>
        <p:spPr>
          <a:xfrm>
            <a:off x="1518014" y="3029546"/>
            <a:ext cx="78273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750A99-0145-4092-ABBC-9299E103D186}"/>
              </a:ext>
            </a:extLst>
          </p:cNvPr>
          <p:cNvSpPr/>
          <p:nvPr/>
        </p:nvSpPr>
        <p:spPr>
          <a:xfrm>
            <a:off x="2170320" y="3572559"/>
            <a:ext cx="78273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C2CA14-01ED-465B-9BFE-97FC1848AE2F}"/>
              </a:ext>
            </a:extLst>
          </p:cNvPr>
          <p:cNvSpPr/>
          <p:nvPr/>
        </p:nvSpPr>
        <p:spPr>
          <a:xfrm>
            <a:off x="1387585" y="4869427"/>
            <a:ext cx="637147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308E7A-943D-4A9A-A3CB-E59D400695BC}"/>
              </a:ext>
            </a:extLst>
          </p:cNvPr>
          <p:cNvSpPr/>
          <p:nvPr/>
        </p:nvSpPr>
        <p:spPr>
          <a:xfrm>
            <a:off x="4297935" y="5435971"/>
            <a:ext cx="500208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2" y="2515478"/>
            <a:ext cx="4377873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4" y="2542074"/>
            <a:ext cx="946337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5388" y="3580801"/>
            <a:ext cx="3474720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Pronunciation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Vocabulary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8697" cy="2280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" y="262890"/>
            <a:ext cx="408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240" y="727484"/>
            <a:ext cx="351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UNITS 10 – 11 – 12)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0172" y="2123885"/>
            <a:ext cx="6969113" cy="2381630"/>
            <a:chOff x="760064" y="827862"/>
            <a:chExt cx="6969113" cy="2381630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Pronunciation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21" y="2501605"/>
              <a:ext cx="499767" cy="54301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06401" y="2501606"/>
              <a:ext cx="6022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Circle the word with the diﬀerent stress pattern. Listen, check and Track repeat the words.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35963" y="3756523"/>
            <a:ext cx="56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64537" y="4590365"/>
            <a:ext cx="56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46509" y="4673113"/>
            <a:ext cx="6022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sentences, paying attention to the bold syllables and the tone in each sentence.</a:t>
            </a:r>
          </a:p>
        </p:txBody>
      </p:sp>
    </p:spTree>
    <p:extLst>
      <p:ext uri="{BB962C8B-B14F-4D97-AF65-F5344CB8AC3E}">
        <p14:creationId xmlns:p14="http://schemas.microsoft.com/office/powerpoint/2010/main" val="388644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0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" y="0"/>
            <a:ext cx="606274" cy="658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9147" y="273876"/>
            <a:ext cx="78925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the word with the diﬀerent stress pattern. Listen, check and track repeat the words.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38968" y="1979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8968" y="29034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8968" y="38082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8968" y="47375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8968" y="5642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5718" y="1969768"/>
            <a:ext cx="1518073" cy="470927"/>
            <a:chOff x="1490433" y="2168225"/>
            <a:chExt cx="1518073" cy="470927"/>
          </a:xfrm>
        </p:grpSpPr>
        <p:sp>
          <p:nvSpPr>
            <p:cNvPr id="21" name="TextBox 2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5712" y="2168225"/>
              <a:ext cx="118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picture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66928" y="1974398"/>
            <a:ext cx="1709993" cy="470927"/>
            <a:chOff x="1490433" y="2168225"/>
            <a:chExt cx="1709993" cy="470927"/>
          </a:xfrm>
        </p:grpSpPr>
        <p:sp>
          <p:nvSpPr>
            <p:cNvPr id="28" name="TextBox 27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village</a:t>
              </a:r>
              <a:endParaRPr lang="en-US" sz="2400" u="sng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28138" y="1979030"/>
            <a:ext cx="1560787" cy="470927"/>
            <a:chOff x="1490433" y="2168225"/>
            <a:chExt cx="1560787" cy="470927"/>
          </a:xfrm>
        </p:grpSpPr>
        <p:sp>
          <p:nvSpPr>
            <p:cNvPr id="31" name="TextBox 3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25712" y="2168225"/>
              <a:ext cx="1225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reuse</a:t>
              </a:r>
              <a:endParaRPr lang="en-US" sz="2400" u="sng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05718" y="2886863"/>
            <a:ext cx="1518073" cy="470927"/>
            <a:chOff x="1490433" y="2168225"/>
            <a:chExt cx="1518073" cy="470927"/>
          </a:xfrm>
        </p:grpSpPr>
        <p:sp>
          <p:nvSpPr>
            <p:cNvPr id="41" name="TextBox 4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25712" y="2168225"/>
              <a:ext cx="118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robot</a:t>
              </a:r>
              <a:endParaRPr lang="en-US" sz="2400" u="sng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66928" y="2891493"/>
            <a:ext cx="1709993" cy="470927"/>
            <a:chOff x="1490433" y="2168225"/>
            <a:chExt cx="1709993" cy="470927"/>
          </a:xfrm>
        </p:grpSpPr>
        <p:sp>
          <p:nvSpPr>
            <p:cNvPr id="39" name="TextBox 3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exam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28138" y="2896125"/>
            <a:ext cx="1709993" cy="470927"/>
            <a:chOff x="1490433" y="2168225"/>
            <a:chExt cx="1709993" cy="470927"/>
          </a:xfrm>
        </p:grpSpPr>
        <p:sp>
          <p:nvSpPr>
            <p:cNvPr id="37" name="TextBox 3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rubbish</a:t>
              </a:r>
              <a:endParaRPr lang="en-US" sz="2400" u="sng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05718" y="3806126"/>
            <a:ext cx="1567259" cy="470927"/>
            <a:chOff x="1490433" y="2168225"/>
            <a:chExt cx="1567259" cy="470927"/>
          </a:xfrm>
        </p:grpSpPr>
        <p:sp>
          <p:nvSpPr>
            <p:cNvPr id="51" name="TextBox 5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25712" y="2168225"/>
              <a:ext cx="1231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control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166928" y="3810756"/>
            <a:ext cx="1477557" cy="470927"/>
            <a:chOff x="1490433" y="2168225"/>
            <a:chExt cx="1477557" cy="470927"/>
          </a:xfrm>
        </p:grpSpPr>
        <p:sp>
          <p:nvSpPr>
            <p:cNvPr id="49" name="TextBox 4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25712" y="2168225"/>
              <a:ext cx="1142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water</a:t>
              </a:r>
              <a:endParaRPr lang="en-US" sz="2400" u="sng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28138" y="3815388"/>
            <a:ext cx="1313727" cy="470927"/>
            <a:chOff x="1490433" y="2168225"/>
            <a:chExt cx="1313727" cy="470927"/>
          </a:xfrm>
        </p:grpSpPr>
        <p:sp>
          <p:nvSpPr>
            <p:cNvPr id="47" name="TextBox 4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25712" y="2168225"/>
              <a:ext cx="978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paper</a:t>
              </a:r>
              <a:endParaRPr lang="en-US" sz="2400" u="sng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05718" y="4723221"/>
            <a:ext cx="1869987" cy="470927"/>
            <a:chOff x="1490433" y="2168225"/>
            <a:chExt cx="1869987" cy="470927"/>
          </a:xfrm>
        </p:grpSpPr>
        <p:sp>
          <p:nvSpPr>
            <p:cNvPr id="61" name="TextBox 6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825712" y="2168225"/>
              <a:ext cx="1534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mountain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166928" y="4727851"/>
            <a:ext cx="1951723" cy="470927"/>
            <a:chOff x="1490433" y="2168225"/>
            <a:chExt cx="1951723" cy="470927"/>
          </a:xfrm>
        </p:grpSpPr>
        <p:sp>
          <p:nvSpPr>
            <p:cNvPr id="59" name="TextBox 5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25711" y="2168225"/>
              <a:ext cx="1616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housework</a:t>
              </a:r>
              <a:endParaRPr lang="en-US" sz="2400" u="sng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28138" y="4732483"/>
            <a:ext cx="1847225" cy="470927"/>
            <a:chOff x="1490433" y="2168225"/>
            <a:chExt cx="1847225" cy="470927"/>
          </a:xfrm>
        </p:grpSpPr>
        <p:sp>
          <p:nvSpPr>
            <p:cNvPr id="57" name="TextBox 5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25711" y="2168225"/>
              <a:ext cx="1511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reduce</a:t>
              </a:r>
              <a:endParaRPr lang="en-US" sz="2400" u="sng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105718" y="5642484"/>
            <a:ext cx="1567259" cy="470927"/>
            <a:chOff x="1490433" y="2168225"/>
            <a:chExt cx="1567259" cy="470927"/>
          </a:xfrm>
        </p:grpSpPr>
        <p:sp>
          <p:nvSpPr>
            <p:cNvPr id="71" name="TextBox 7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25712" y="2168225"/>
              <a:ext cx="1231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repair</a:t>
              </a:r>
              <a:endParaRPr lang="en-US" sz="2400" u="sng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66928" y="5647114"/>
            <a:ext cx="1951724" cy="470927"/>
            <a:chOff x="1490433" y="2168225"/>
            <a:chExt cx="1951724" cy="470927"/>
          </a:xfrm>
        </p:grpSpPr>
        <p:sp>
          <p:nvSpPr>
            <p:cNvPr id="69" name="TextBox 6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25712" y="2168225"/>
              <a:ext cx="1616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bottle</a:t>
              </a:r>
              <a:endParaRPr lang="en-US" sz="2400" u="sng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28138" y="5651746"/>
            <a:ext cx="1935361" cy="470927"/>
            <a:chOff x="1490433" y="2168225"/>
            <a:chExt cx="1935361" cy="470927"/>
          </a:xfrm>
        </p:grpSpPr>
        <p:sp>
          <p:nvSpPr>
            <p:cNvPr id="67" name="TextBox 6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825712" y="2168225"/>
              <a:ext cx="160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doctor</a:t>
              </a:r>
              <a:endParaRPr lang="en-US" sz="2400" u="sng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46247" y="258604"/>
            <a:ext cx="563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a.</a:t>
            </a:r>
          </a:p>
        </p:txBody>
      </p:sp>
      <p:pic>
        <p:nvPicPr>
          <p:cNvPr id="2" name="B2_45">
            <a:hlinkClick r:id="" action="ppaction://media"/>
            <a:extLst>
              <a:ext uri="{FF2B5EF4-FFF2-40B4-BE49-F238E27FC236}">
                <a16:creationId xmlns:a16="http://schemas.microsoft.com/office/drawing/2014/main" id="{1F5C0A3C-9D14-424F-991E-ECCB357FD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8925" y="720152"/>
            <a:ext cx="487363" cy="487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B56253-920E-4B05-9748-0F70AAF1B3A7}"/>
              </a:ext>
            </a:extLst>
          </p:cNvPr>
          <p:cNvSpPr/>
          <p:nvPr/>
        </p:nvSpPr>
        <p:spPr>
          <a:xfrm>
            <a:off x="6191299" y="198017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327172F-AF02-4D41-AD2D-3C58213A0CFC}"/>
              </a:ext>
            </a:extLst>
          </p:cNvPr>
          <p:cNvSpPr/>
          <p:nvPr/>
        </p:nvSpPr>
        <p:spPr>
          <a:xfrm>
            <a:off x="4107370" y="291448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C768AF-F18B-42EA-885E-ACA6D294D960}"/>
              </a:ext>
            </a:extLst>
          </p:cNvPr>
          <p:cNvSpPr/>
          <p:nvPr/>
        </p:nvSpPr>
        <p:spPr>
          <a:xfrm>
            <a:off x="2044758" y="382694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20355E2-455D-40A6-B57E-7BB393C814A9}"/>
              </a:ext>
            </a:extLst>
          </p:cNvPr>
          <p:cNvSpPr/>
          <p:nvPr/>
        </p:nvSpPr>
        <p:spPr>
          <a:xfrm>
            <a:off x="6168288" y="4750841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46686F7-A3D3-43C3-9A25-3014656932B1}"/>
              </a:ext>
            </a:extLst>
          </p:cNvPr>
          <p:cNvSpPr/>
          <p:nvPr/>
        </p:nvSpPr>
        <p:spPr>
          <a:xfrm>
            <a:off x="2044758" y="56703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0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" y="0"/>
            <a:ext cx="606274" cy="658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9147" y="273876"/>
            <a:ext cx="801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sentences, paying attention to the bold syllables and the tone in each sentence.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70930" y="2518856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0930" y="3443270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930" y="4348075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33128" y="2509594"/>
            <a:ext cx="70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My </a:t>
            </a:r>
            <a:r>
              <a:rPr lang="en-US" sz="2800" b="1"/>
              <a:t>ro</a:t>
            </a:r>
            <a:r>
              <a:rPr lang="en-US" sz="2800"/>
              <a:t>bot </a:t>
            </a:r>
            <a:r>
              <a:rPr lang="en-US" sz="2800" b="1"/>
              <a:t>helped</a:t>
            </a:r>
            <a:r>
              <a:rPr lang="en-US" sz="2800"/>
              <a:t> me re</a:t>
            </a:r>
            <a:r>
              <a:rPr lang="en-US" sz="2800" b="1"/>
              <a:t>pair</a:t>
            </a:r>
            <a:r>
              <a:rPr lang="en-US" sz="2800"/>
              <a:t> the </a:t>
            </a:r>
            <a:r>
              <a:rPr lang="en-US" sz="2800" b="1"/>
              <a:t>bro</a:t>
            </a:r>
            <a:r>
              <a:rPr lang="en-US" sz="2800"/>
              <a:t>ken </a:t>
            </a:r>
            <a:r>
              <a:rPr lang="en-US" sz="2800" b="1"/>
              <a:t>coo</a:t>
            </a:r>
            <a:r>
              <a:rPr lang="en-US" sz="2800"/>
              <a:t>ker.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33128" y="3426689"/>
            <a:ext cx="70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It’s </a:t>
            </a:r>
            <a:r>
              <a:rPr lang="en-US" sz="2800" b="1"/>
              <a:t>bet</a:t>
            </a:r>
            <a:r>
              <a:rPr lang="en-US" sz="2800"/>
              <a:t>ter to re</a:t>
            </a:r>
            <a:r>
              <a:rPr lang="en-US" sz="2800" b="1"/>
              <a:t>use</a:t>
            </a:r>
            <a:r>
              <a:rPr lang="en-US" sz="2800"/>
              <a:t> these </a:t>
            </a:r>
            <a:r>
              <a:rPr lang="en-US" sz="2800" b="1"/>
              <a:t>shop</a:t>
            </a:r>
            <a:r>
              <a:rPr lang="en-US" sz="2800"/>
              <a:t>ping </a:t>
            </a:r>
            <a:r>
              <a:rPr lang="en-US" sz="2800" b="1"/>
              <a:t>bags</a:t>
            </a:r>
            <a:r>
              <a:rPr lang="en-US" sz="2800"/>
              <a:t>.</a:t>
            </a:r>
            <a:endParaRPr lang="en-US" sz="2800" u="sng"/>
          </a:p>
        </p:txBody>
      </p:sp>
      <p:sp>
        <p:nvSpPr>
          <p:cNvPr id="52" name="TextBox 51"/>
          <p:cNvSpPr txBox="1"/>
          <p:nvPr/>
        </p:nvSpPr>
        <p:spPr>
          <a:xfrm>
            <a:off x="1433128" y="4345952"/>
            <a:ext cx="609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My </a:t>
            </a:r>
            <a:r>
              <a:rPr lang="en-US" sz="2800" b="1"/>
              <a:t>fu</a:t>
            </a:r>
            <a:r>
              <a:rPr lang="en-US" sz="2800"/>
              <a:t>ture </a:t>
            </a:r>
            <a:r>
              <a:rPr lang="en-US" sz="2800" b="1"/>
              <a:t>house</a:t>
            </a:r>
            <a:r>
              <a:rPr lang="en-US" sz="2800"/>
              <a:t> will </a:t>
            </a:r>
            <a:r>
              <a:rPr lang="en-US" sz="2800" b="1"/>
              <a:t>have</a:t>
            </a:r>
            <a:r>
              <a:rPr lang="en-US" sz="2800"/>
              <a:t> </a:t>
            </a:r>
            <a:r>
              <a:rPr lang="en-US" sz="2800" b="1"/>
              <a:t>so</a:t>
            </a:r>
            <a:r>
              <a:rPr lang="en-US" sz="2800"/>
              <a:t>lar </a:t>
            </a:r>
            <a:r>
              <a:rPr lang="en-US" sz="2800" b="1"/>
              <a:t>en</a:t>
            </a:r>
            <a:r>
              <a:rPr lang="en-US" sz="2800"/>
              <a:t>ergy.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6247" y="258604"/>
            <a:ext cx="563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b.</a:t>
            </a:r>
          </a:p>
        </p:txBody>
      </p:sp>
      <p:pic>
        <p:nvPicPr>
          <p:cNvPr id="2" name="B2_46">
            <a:hlinkClick r:id="" action="ppaction://media"/>
            <a:extLst>
              <a:ext uri="{FF2B5EF4-FFF2-40B4-BE49-F238E27FC236}">
                <a16:creationId xmlns:a16="http://schemas.microsoft.com/office/drawing/2014/main" id="{DD0B675F-8B6E-4C2E-8718-EFE684ED8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9676" y="689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0172" y="1492490"/>
            <a:ext cx="6244685" cy="3330095"/>
            <a:chOff x="760064" y="827862"/>
            <a:chExt cx="6244685" cy="3330095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Vocabulary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35" y="2811222"/>
              <a:ext cx="420785" cy="4170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935" y="3700757"/>
              <a:ext cx="432033" cy="457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0610" y="2842274"/>
              <a:ext cx="49541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Complete each sentence with the correct form of the verbs from the box.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50611" y="3729302"/>
              <a:ext cx="4463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Choose the correct words.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65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28732"/>
            <a:ext cx="76851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sentence with the correct form of the verbs from the box.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4434" y="27008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155432" y="1205345"/>
            <a:ext cx="6833136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1358380" y="1304427"/>
            <a:ext cx="149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94450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reduce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199168" y="1304426"/>
            <a:ext cx="148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reuse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381273" y="1767339"/>
            <a:ext cx="137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recycle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88774" y="1759470"/>
            <a:ext cx="22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receive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39265" y="2694382"/>
            <a:ext cx="460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much household waste do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64434" y="334131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67226" y="40769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42056" y="4068317"/>
            <a:ext cx="2646718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I’m 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Vietnamese music.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64434" y="50747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39263" y="5066082"/>
            <a:ext cx="166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to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4434" y="57806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9263" y="5774398"/>
            <a:ext cx="229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think we should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39264" y="3349967"/>
            <a:ext cx="273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robot sends 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BC35A7-0FC3-452D-9855-AC2F4C6C54A6}"/>
              </a:ext>
            </a:extLst>
          </p:cNvPr>
          <p:cNvSpPr txBox="1"/>
          <p:nvPr/>
        </p:nvSpPr>
        <p:spPr>
          <a:xfrm>
            <a:off x="5321709" y="2700859"/>
            <a:ext cx="275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day?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3BA73E-D847-46A1-B684-FC0F020BA239}"/>
              </a:ext>
            </a:extLst>
          </p:cNvPr>
          <p:cNvSpPr txBox="1"/>
          <p:nvPr/>
        </p:nvSpPr>
        <p:spPr>
          <a:xfrm>
            <a:off x="5321708" y="2700859"/>
            <a:ext cx="25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recycle</a:t>
            </a:r>
            <a:r>
              <a:rPr lang="en-US" sz="2400" dirty="0"/>
              <a:t> every day?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C9C0A-DC5F-4518-B2F4-C21B928265E2}"/>
              </a:ext>
            </a:extLst>
          </p:cNvPr>
          <p:cNvSpPr txBox="1"/>
          <p:nvPr/>
        </p:nvSpPr>
        <p:spPr>
          <a:xfrm>
            <a:off x="3453835" y="3341314"/>
            <a:ext cx="318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emails for me.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8224B6-AE32-4532-8EA0-C4C3B9BB2EAE}"/>
              </a:ext>
            </a:extLst>
          </p:cNvPr>
          <p:cNvSpPr txBox="1"/>
          <p:nvPr/>
        </p:nvSpPr>
        <p:spPr>
          <a:xfrm>
            <a:off x="3505758" y="3344870"/>
            <a:ext cx="318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receives</a:t>
            </a:r>
            <a:r>
              <a:rPr lang="en-US" sz="2400" dirty="0"/>
              <a:t> emails for me.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8FA0FF-6DFB-4936-B988-627ADA58F150}"/>
              </a:ext>
            </a:extLst>
          </p:cNvPr>
          <p:cNvSpPr txBox="1"/>
          <p:nvPr/>
        </p:nvSpPr>
        <p:spPr>
          <a:xfrm>
            <a:off x="1384339" y="4134258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 internet to look for information 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720CFC-BF01-40DA-B27B-9CE0A9192148}"/>
              </a:ext>
            </a:extLst>
          </p:cNvPr>
          <p:cNvSpPr txBox="1"/>
          <p:nvPr/>
        </p:nvSpPr>
        <p:spPr>
          <a:xfrm>
            <a:off x="1416886" y="4135204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surfing</a:t>
            </a:r>
            <a:r>
              <a:rPr lang="en-US" sz="2400" dirty="0"/>
              <a:t> the internet to look for information 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AE6938-CEEB-4EA4-9CE8-6615BA59D9D6}"/>
              </a:ext>
            </a:extLst>
          </p:cNvPr>
          <p:cNvSpPr txBox="1"/>
          <p:nvPr/>
        </p:nvSpPr>
        <p:spPr>
          <a:xfrm>
            <a:off x="2458778" y="5083817"/>
            <a:ext cx="5110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 amount of salt in our diet.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6F1E2B-3B7C-4462-8037-0644B2119176}"/>
              </a:ext>
            </a:extLst>
          </p:cNvPr>
          <p:cNvSpPr txBox="1"/>
          <p:nvPr/>
        </p:nvSpPr>
        <p:spPr>
          <a:xfrm>
            <a:off x="2458778" y="5078997"/>
            <a:ext cx="5110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reduce</a:t>
            </a:r>
            <a:r>
              <a:rPr lang="en-US" sz="2400" dirty="0"/>
              <a:t> the amount of salt in our diet.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10EECD-5677-4D50-B7BD-0DBBD190DB7C}"/>
              </a:ext>
            </a:extLst>
          </p:cNvPr>
          <p:cNvSpPr txBox="1"/>
          <p:nvPr/>
        </p:nvSpPr>
        <p:spPr>
          <a:xfrm>
            <a:off x="3109451" y="5774397"/>
            <a:ext cx="3448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these envelopes.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C4ABBB-10DE-4AC0-8728-6CB99F2FBABE}"/>
              </a:ext>
            </a:extLst>
          </p:cNvPr>
          <p:cNvSpPr txBox="1"/>
          <p:nvPr/>
        </p:nvSpPr>
        <p:spPr>
          <a:xfrm>
            <a:off x="3147447" y="5779410"/>
            <a:ext cx="306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reuse</a:t>
            </a:r>
            <a:r>
              <a:rPr lang="en-US" sz="2400" dirty="0"/>
              <a:t> these envelopes.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07" grpId="0"/>
      <p:bldP spid="60" grpId="0"/>
      <p:bldP spid="27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5825"/>
            <a:ext cx="81867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4119" y="20398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8949" y="2033369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 didn’t understand her </a:t>
            </a:r>
            <a:r>
              <a:rPr lang="en-US" sz="2400" b="1">
                <a:solidFill>
                  <a:srgbClr val="F16649"/>
                </a:solidFill>
              </a:rPr>
              <a:t>feels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feelings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119" y="27904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911" y="36032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11741" y="359459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 robots can </a:t>
            </a:r>
            <a:r>
              <a:rPr lang="en-US" sz="2400" b="1">
                <a:solidFill>
                  <a:srgbClr val="F16649"/>
                </a:solidFill>
              </a:rPr>
              <a:t>do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make</a:t>
            </a:r>
            <a:r>
              <a:rPr lang="en-US" sz="2400"/>
              <a:t> meals for us.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34119" y="44027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08948" y="4394052"/>
            <a:ext cx="778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It’s your turn to </a:t>
            </a:r>
            <a:r>
              <a:rPr lang="en-US" sz="2400" b="1">
                <a:solidFill>
                  <a:srgbClr val="F16649"/>
                </a:solidFill>
              </a:rPr>
              <a:t>make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do</a:t>
            </a:r>
            <a:r>
              <a:rPr lang="en-US" sz="2400"/>
              <a:t> the dishes, Nick!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8949" y="2799124"/>
            <a:ext cx="80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robot works as a </a:t>
            </a:r>
            <a:r>
              <a:rPr lang="en-US" sz="2400" b="1">
                <a:solidFill>
                  <a:srgbClr val="F16649"/>
                </a:solidFill>
              </a:rPr>
              <a:t>watch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guard</a:t>
            </a:r>
            <a:r>
              <a:rPr lang="en-US" sz="2400"/>
              <a:t> to keep their house safe.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C0E9B2-A40E-4A60-88F4-0C2A3F245374}"/>
              </a:ext>
            </a:extLst>
          </p:cNvPr>
          <p:cNvSpPr/>
          <p:nvPr/>
        </p:nvSpPr>
        <p:spPr>
          <a:xfrm>
            <a:off x="5279923" y="2039846"/>
            <a:ext cx="1042219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7ECB99-6CED-4A1D-B077-A812792E541A}"/>
              </a:ext>
            </a:extLst>
          </p:cNvPr>
          <p:cNvSpPr/>
          <p:nvPr/>
        </p:nvSpPr>
        <p:spPr>
          <a:xfrm>
            <a:off x="4621160" y="2827113"/>
            <a:ext cx="84557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9B7FD2-E420-4B52-BBA9-0C06C0262C07}"/>
              </a:ext>
            </a:extLst>
          </p:cNvPr>
          <p:cNvSpPr/>
          <p:nvPr/>
        </p:nvSpPr>
        <p:spPr>
          <a:xfrm>
            <a:off x="4035545" y="3625667"/>
            <a:ext cx="752766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B0B40E-3069-426C-86BC-A8D580BB391F}"/>
              </a:ext>
            </a:extLst>
          </p:cNvPr>
          <p:cNvSpPr/>
          <p:nvPr/>
        </p:nvSpPr>
        <p:spPr>
          <a:xfrm>
            <a:off x="4195617" y="4402705"/>
            <a:ext cx="425543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0676" y="1492490"/>
            <a:ext cx="6222649" cy="4423679"/>
            <a:chOff x="1500172" y="1492490"/>
            <a:chExt cx="6222649" cy="4423679"/>
          </a:xfrm>
        </p:grpSpPr>
        <p:grpSp>
          <p:nvGrpSpPr>
            <p:cNvPr id="2" name="Group 1"/>
            <p:cNvGrpSpPr/>
            <p:nvPr/>
          </p:nvGrpSpPr>
          <p:grpSpPr>
            <a:xfrm>
              <a:off x="1500172" y="1492490"/>
              <a:ext cx="6222649" cy="3432175"/>
              <a:chOff x="760064" y="827862"/>
              <a:chExt cx="6222649" cy="343217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60064" y="827862"/>
                <a:ext cx="4996227" cy="1606886"/>
                <a:chOff x="2323295" y="1854855"/>
                <a:chExt cx="4996227" cy="160688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323295" y="1854855"/>
                  <a:ext cx="4996227" cy="789114"/>
                  <a:chOff x="2329399" y="1854855"/>
                  <a:chExt cx="4996227" cy="789114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9822" y="1862902"/>
                    <a:ext cx="4115804" cy="781067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29399" y="1854855"/>
                    <a:ext cx="946337" cy="7776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3203718" y="2815410"/>
                  <a:ext cx="355717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84B1"/>
                      </a:solidFill>
                    </a:rPr>
                    <a:t>Grammar</a:t>
                  </a: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674" y="2747881"/>
                <a:ext cx="424916" cy="43717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916" y="3841050"/>
                <a:ext cx="444381" cy="41898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491296" y="2665793"/>
                <a:ext cx="549141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Complete sentences using the comparative or superlative form of the adjectives in brackets.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91298" y="3858115"/>
                <a:ext cx="41443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an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95" y="5323422"/>
              <a:ext cx="407663" cy="41898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40717" y="5208283"/>
              <a:ext cx="49312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Choose the correct option in brackets to complete each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96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1368</TotalTime>
  <Words>743</Words>
  <Application>Microsoft Office PowerPoint</Application>
  <PresentationFormat>On-screen Show (4:3)</PresentationFormat>
  <Paragraphs>157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57</cp:revision>
  <dcterms:created xsi:type="dcterms:W3CDTF">2020-12-09T02:04:09Z</dcterms:created>
  <dcterms:modified xsi:type="dcterms:W3CDTF">2021-08-02T05:08:31Z</dcterms:modified>
</cp:coreProperties>
</file>