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2" r:id="rId4"/>
    <p:sldId id="258" r:id="rId5"/>
    <p:sldId id="269" r:id="rId6"/>
    <p:sldId id="270" r:id="rId7"/>
    <p:sldId id="267" r:id="rId8"/>
    <p:sldId id="271" r:id="rId9"/>
    <p:sldId id="268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FCDFF"/>
    <a:srgbClr val="F8A6EC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300" y="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99319" y="2907462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 VI 100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( Tiết 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21748" y="1595841"/>
            <a:ext cx="88088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năm ngày 3 tháng 4 năm 2025</a:t>
            </a:r>
            <a:endParaRPr lang="en-US" sz="4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4529" y="147108"/>
            <a:ext cx="3285393" cy="930735"/>
            <a:chOff x="4539228" y="172432"/>
            <a:chExt cx="322995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1816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3285393" cy="930735"/>
            <a:chOff x="4539228" y="172432"/>
            <a:chExt cx="322995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1816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PHẠM VI 100 000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D6307A3-FD35-B09C-43DC-67C5DF5CDB81}"/>
              </a:ext>
            </a:extLst>
          </p:cNvPr>
          <p:cNvGrpSpPr/>
          <p:nvPr/>
        </p:nvGrpSpPr>
        <p:grpSpPr>
          <a:xfrm>
            <a:off x="1024361" y="1605215"/>
            <a:ext cx="5649390" cy="681454"/>
            <a:chOff x="1470819" y="1943100"/>
            <a:chExt cx="5649390" cy="68145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93706DA-41B6-1912-B0F0-9A8BA22C8E0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E3F42F3-4075-18D5-0760-E9F421D60793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7EF3572-105D-7298-08E0-3EE9A56A9BFF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007EE1-41B9-0966-ED74-C3A582628049}"/>
                </a:ext>
              </a:extLst>
            </p:cNvPr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36DC1F1-43A1-44F1-531D-858CE75B0D85}"/>
              </a:ext>
            </a:extLst>
          </p:cNvPr>
          <p:cNvSpPr txBox="1"/>
          <p:nvPr/>
        </p:nvSpPr>
        <p:spPr>
          <a:xfrm>
            <a:off x="1847207" y="2462213"/>
            <a:ext cx="12626292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80 000 – 50 000 = ?</a:t>
            </a: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8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5 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3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80 000 – 50 000 = 30 000</a:t>
            </a: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254DD3ED-5597-2ED0-2DA6-B2FEC5351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110" y="5377527"/>
            <a:ext cx="15521892" cy="189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60 000 – 20 000			90 000 – 70 000		</a:t>
            </a:r>
          </a:p>
          <a:p>
            <a:pPr eaLnBrk="1" hangingPunct="1">
              <a:defRPr/>
            </a:pP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100 000 – 40 000</a:t>
            </a:r>
          </a:p>
        </p:txBody>
      </p:sp>
      <p:sp>
        <p:nvSpPr>
          <p:cNvPr id="36" name="Text Box 14">
            <a:extLst>
              <a:ext uri="{FF2B5EF4-FFF2-40B4-BE49-F238E27FC236}">
                <a16:creationId xmlns:a16="http://schemas.microsoft.com/office/drawing/2014/main" id="{99D12A0A-6F71-2A25-E115-9065E3842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132" y="5377527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40 000</a:t>
            </a: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id="{A8EF9BCE-1EFE-DD67-54B1-1EC5B35B1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9999" y="5347493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20 000</a:t>
            </a:r>
          </a:p>
        </p:txBody>
      </p:sp>
      <p:sp>
        <p:nvSpPr>
          <p:cNvPr id="38" name="Text Box 14">
            <a:extLst>
              <a:ext uri="{FF2B5EF4-FFF2-40B4-BE49-F238E27FC236}">
                <a16:creationId xmlns:a16="http://schemas.microsoft.com/office/drawing/2014/main" id="{E3CB4A66-B882-20B5-4B67-D5C82D8E0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919" y="6507964"/>
            <a:ext cx="3199797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60 000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9C77E2E-AFC7-AFC2-B3CD-918E91B1DA80}"/>
              </a:ext>
            </a:extLst>
          </p:cNvPr>
          <p:cNvSpPr txBox="1"/>
          <p:nvPr/>
        </p:nvSpPr>
        <p:spPr>
          <a:xfrm>
            <a:off x="1276841" y="2291826"/>
            <a:ext cx="8484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A80CFAD-8BC4-8789-D427-7E9925AA8582}"/>
              </a:ext>
            </a:extLst>
          </p:cNvPr>
          <p:cNvSpPr/>
          <p:nvPr/>
        </p:nvSpPr>
        <p:spPr>
          <a:xfrm>
            <a:off x="14902353" y="5487565"/>
            <a:ext cx="14488960" cy="1799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C3C9617-9808-4D1E-4C18-3CA102638549}"/>
              </a:ext>
            </a:extLst>
          </p:cNvPr>
          <p:cNvSpPr/>
          <p:nvPr/>
        </p:nvSpPr>
        <p:spPr>
          <a:xfrm>
            <a:off x="14691519" y="2443897"/>
            <a:ext cx="14488960" cy="1799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5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4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3285394" cy="930735"/>
            <a:chOff x="4539228" y="172432"/>
            <a:chExt cx="322995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1816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PHẠM VI 100 000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D6307A3-FD35-B09C-43DC-67C5DF5CDB81}"/>
              </a:ext>
            </a:extLst>
          </p:cNvPr>
          <p:cNvGrpSpPr/>
          <p:nvPr/>
        </p:nvGrpSpPr>
        <p:grpSpPr>
          <a:xfrm>
            <a:off x="1024361" y="1605215"/>
            <a:ext cx="5649390" cy="681454"/>
            <a:chOff x="1470819" y="1943100"/>
            <a:chExt cx="5649390" cy="68145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93706DA-41B6-1912-B0F0-9A8BA22C8E0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E3F42F3-4075-18D5-0760-E9F421D60793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7EF3572-105D-7298-08E0-3EE9A56A9BFF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007EE1-41B9-0966-ED74-C3A582628049}"/>
                </a:ext>
              </a:extLst>
            </p:cNvPr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73C386D-D3C2-6D26-BF10-898831DC7D4A}"/>
              </a:ext>
            </a:extLst>
          </p:cNvPr>
          <p:cNvSpPr txBox="1"/>
          <p:nvPr/>
        </p:nvSpPr>
        <p:spPr>
          <a:xfrm>
            <a:off x="2232819" y="2940208"/>
            <a:ext cx="12268200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38 000 – 4 000 = ?</a:t>
            </a: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38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4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34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38 000 – 4 000 = 34 000</a:t>
            </a: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A53BAE8E-6971-E606-D111-B9776AFE0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965" y="5284313"/>
            <a:ext cx="15521892" cy="189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57 000 – 3 000				43 000 – 8 000		</a:t>
            </a:r>
          </a:p>
          <a:p>
            <a:pPr eaLnBrk="1" hangingPunct="1">
              <a:defRPr/>
            </a:pP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86 000 – 5 000</a:t>
            </a:r>
          </a:p>
        </p:txBody>
      </p:sp>
      <p:sp>
        <p:nvSpPr>
          <p:cNvPr id="42" name="Text Box 14">
            <a:extLst>
              <a:ext uri="{FF2B5EF4-FFF2-40B4-BE49-F238E27FC236}">
                <a16:creationId xmlns:a16="http://schemas.microsoft.com/office/drawing/2014/main" id="{5088E8AC-A525-39B2-859D-FDEE0621B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064" y="5290039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54 000</a:t>
            </a: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5FE6AE3B-97AF-41BC-2DEE-45DFB7C43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4119" y="5284313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35 000</a:t>
            </a:r>
          </a:p>
        </p:txBody>
      </p:sp>
      <p:sp>
        <p:nvSpPr>
          <p:cNvPr id="44" name="Text Box 14">
            <a:extLst>
              <a:ext uri="{FF2B5EF4-FFF2-40B4-BE49-F238E27FC236}">
                <a16:creationId xmlns:a16="http://schemas.microsoft.com/office/drawing/2014/main" id="{53877A0B-BD63-EB49-FFD2-4095A7DC3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933" y="6452291"/>
            <a:ext cx="3199797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81 000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E209C67-F0CF-08D1-87BA-363779C2DB96}"/>
              </a:ext>
            </a:extLst>
          </p:cNvPr>
          <p:cNvSpPr txBox="1"/>
          <p:nvPr/>
        </p:nvSpPr>
        <p:spPr>
          <a:xfrm>
            <a:off x="1534372" y="2735004"/>
            <a:ext cx="8484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A80CFAD-8BC4-8789-D427-7E9925AA8582}"/>
              </a:ext>
            </a:extLst>
          </p:cNvPr>
          <p:cNvSpPr/>
          <p:nvPr/>
        </p:nvSpPr>
        <p:spPr>
          <a:xfrm>
            <a:off x="14902353" y="5487565"/>
            <a:ext cx="14488960" cy="1799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46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8C020A-0C5F-CB34-7C8F-3FBB8135FAC6}"/>
              </a:ext>
            </a:extLst>
          </p:cNvPr>
          <p:cNvGrpSpPr/>
          <p:nvPr/>
        </p:nvGrpSpPr>
        <p:grpSpPr>
          <a:xfrm>
            <a:off x="594519" y="1672003"/>
            <a:ext cx="4227526" cy="681454"/>
            <a:chOff x="1470819" y="1943100"/>
            <a:chExt cx="4227526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661609" y="2662603"/>
            <a:ext cx="15034419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    97 582 – 81 645		 56 938 – 9 456		43 572 - 637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B775EF-CD83-CBF0-B4E3-D3D65DF9ABFF}"/>
              </a:ext>
            </a:extLst>
          </p:cNvPr>
          <p:cNvGrpSpPr/>
          <p:nvPr/>
        </p:nvGrpSpPr>
        <p:grpSpPr>
          <a:xfrm>
            <a:off x="5236910" y="0"/>
            <a:ext cx="3285394" cy="930735"/>
            <a:chOff x="4539228" y="172432"/>
            <a:chExt cx="3229959" cy="9307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1389BB0-2CB5-E7A3-AAC6-C227E51277E8}"/>
                </a:ext>
              </a:extLst>
            </p:cNvPr>
            <p:cNvGrpSpPr/>
            <p:nvPr/>
          </p:nvGrpSpPr>
          <p:grpSpPr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1E66F0-1F65-D35D-AF1D-0A52FE1A2788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1816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5F7379-EDF7-6D07-C5CC-ED64511F2FD4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9B46639-6442-DE78-545C-C316D5AABAF6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>
            <a:extLst>
              <a:ext uri="{FF2B5EF4-FFF2-40B4-BE49-F238E27FC236}">
                <a16:creationId xmlns:a16="http://schemas.microsoft.com/office/drawing/2014/main" id="{A8FE7E39-710A-0A1A-BD8A-4BB95B255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PHẠM VI 100 000</a:t>
            </a:r>
          </a:p>
        </p:txBody>
      </p:sp>
      <p:sp>
        <p:nvSpPr>
          <p:cNvPr id="16" name="Text Box 29">
            <a:extLst>
              <a:ext uri="{FF2B5EF4-FFF2-40B4-BE49-F238E27FC236}">
                <a16:creationId xmlns:a16="http://schemas.microsoft.com/office/drawing/2014/main" id="{FE9750D6-B530-986D-6D43-5534FBE355E4}"/>
              </a:ext>
            </a:extLst>
          </p:cNvPr>
          <p:cNvSpPr txBox="1"/>
          <p:nvPr/>
        </p:nvSpPr>
        <p:spPr>
          <a:xfrm>
            <a:off x="1976923" y="383931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97 582</a:t>
            </a:r>
          </a:p>
        </p:txBody>
      </p:sp>
      <p:sp>
        <p:nvSpPr>
          <p:cNvPr id="17" name="Text Box 31">
            <a:extLst>
              <a:ext uri="{FF2B5EF4-FFF2-40B4-BE49-F238E27FC236}">
                <a16:creationId xmlns:a16="http://schemas.microsoft.com/office/drawing/2014/main" id="{A215F71B-C045-9478-02FA-55669673166F}"/>
              </a:ext>
            </a:extLst>
          </p:cNvPr>
          <p:cNvSpPr txBox="1"/>
          <p:nvPr/>
        </p:nvSpPr>
        <p:spPr>
          <a:xfrm>
            <a:off x="1976924" y="4572000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81 645</a:t>
            </a:r>
          </a:p>
        </p:txBody>
      </p:sp>
      <p:sp>
        <p:nvSpPr>
          <p:cNvPr id="18" name="Text Box 32">
            <a:extLst>
              <a:ext uri="{FF2B5EF4-FFF2-40B4-BE49-F238E27FC236}">
                <a16:creationId xmlns:a16="http://schemas.microsoft.com/office/drawing/2014/main" id="{84F09195-03CD-0530-04E7-20F7B28C9BDE}"/>
              </a:ext>
            </a:extLst>
          </p:cNvPr>
          <p:cNvSpPr txBox="1"/>
          <p:nvPr/>
        </p:nvSpPr>
        <p:spPr>
          <a:xfrm>
            <a:off x="1595923" y="4220310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19" name="Line 33">
            <a:extLst>
              <a:ext uri="{FF2B5EF4-FFF2-40B4-BE49-F238E27FC236}">
                <a16:creationId xmlns:a16="http://schemas.microsoft.com/office/drawing/2014/main" id="{FC57930A-920B-923E-BB09-94E20946056F}"/>
              </a:ext>
            </a:extLst>
          </p:cNvPr>
          <p:cNvSpPr/>
          <p:nvPr/>
        </p:nvSpPr>
        <p:spPr>
          <a:xfrm>
            <a:off x="1762158" y="534147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B83F80CB-9D70-88E0-980C-2F08D1AC1481}"/>
              </a:ext>
            </a:extLst>
          </p:cNvPr>
          <p:cNvSpPr txBox="1"/>
          <p:nvPr/>
        </p:nvSpPr>
        <p:spPr>
          <a:xfrm>
            <a:off x="1981505" y="5374194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15 937</a:t>
            </a: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id="{1891711F-6E1B-F6FA-91DD-BEAA718746D7}"/>
              </a:ext>
            </a:extLst>
          </p:cNvPr>
          <p:cNvSpPr txBox="1"/>
          <p:nvPr/>
        </p:nvSpPr>
        <p:spPr>
          <a:xfrm>
            <a:off x="7585946" y="383931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56 938</a:t>
            </a:r>
          </a:p>
        </p:txBody>
      </p:sp>
      <p:sp>
        <p:nvSpPr>
          <p:cNvPr id="22" name="Text Box 31">
            <a:extLst>
              <a:ext uri="{FF2B5EF4-FFF2-40B4-BE49-F238E27FC236}">
                <a16:creationId xmlns:a16="http://schemas.microsoft.com/office/drawing/2014/main" id="{76E3073C-ABE7-F4C1-0239-1F2C5EB17B7E}"/>
              </a:ext>
            </a:extLst>
          </p:cNvPr>
          <p:cNvSpPr txBox="1"/>
          <p:nvPr/>
        </p:nvSpPr>
        <p:spPr>
          <a:xfrm>
            <a:off x="7585947" y="4572000"/>
            <a:ext cx="17510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9 456</a:t>
            </a:r>
          </a:p>
        </p:txBody>
      </p:sp>
      <p:sp>
        <p:nvSpPr>
          <p:cNvPr id="23" name="Text Box 32">
            <a:extLst>
              <a:ext uri="{FF2B5EF4-FFF2-40B4-BE49-F238E27FC236}">
                <a16:creationId xmlns:a16="http://schemas.microsoft.com/office/drawing/2014/main" id="{F78EAE52-1A0D-568E-B46B-380120C0BAAC}"/>
              </a:ext>
            </a:extLst>
          </p:cNvPr>
          <p:cNvSpPr txBox="1"/>
          <p:nvPr/>
        </p:nvSpPr>
        <p:spPr>
          <a:xfrm>
            <a:off x="7204946" y="4220310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4" name="Line 33">
            <a:extLst>
              <a:ext uri="{FF2B5EF4-FFF2-40B4-BE49-F238E27FC236}">
                <a16:creationId xmlns:a16="http://schemas.microsoft.com/office/drawing/2014/main" id="{46FA044F-3A86-FC7C-B1C1-016DFAD317E1}"/>
              </a:ext>
            </a:extLst>
          </p:cNvPr>
          <p:cNvSpPr/>
          <p:nvPr/>
        </p:nvSpPr>
        <p:spPr>
          <a:xfrm>
            <a:off x="7371181" y="534147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Box 35">
            <a:extLst>
              <a:ext uri="{FF2B5EF4-FFF2-40B4-BE49-F238E27FC236}">
                <a16:creationId xmlns:a16="http://schemas.microsoft.com/office/drawing/2014/main" id="{7182EA4A-2E66-FD44-887B-167819B68E69}"/>
              </a:ext>
            </a:extLst>
          </p:cNvPr>
          <p:cNvSpPr txBox="1"/>
          <p:nvPr/>
        </p:nvSpPr>
        <p:spPr>
          <a:xfrm>
            <a:off x="7590528" y="5374194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47 482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id="{191DD43E-B0FF-FB6C-D25A-1052E0778F64}"/>
              </a:ext>
            </a:extLst>
          </p:cNvPr>
          <p:cNvSpPr txBox="1"/>
          <p:nvPr/>
        </p:nvSpPr>
        <p:spPr>
          <a:xfrm>
            <a:off x="12782697" y="3770373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43 572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5604563A-8F51-B3F9-5C9C-8A6A2CE25930}"/>
              </a:ext>
            </a:extLst>
          </p:cNvPr>
          <p:cNvSpPr txBox="1"/>
          <p:nvPr/>
        </p:nvSpPr>
        <p:spPr>
          <a:xfrm>
            <a:off x="12782698" y="4503063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637</a:t>
            </a:r>
          </a:p>
        </p:txBody>
      </p:sp>
      <p:sp>
        <p:nvSpPr>
          <p:cNvPr id="28" name="Text Box 32">
            <a:extLst>
              <a:ext uri="{FF2B5EF4-FFF2-40B4-BE49-F238E27FC236}">
                <a16:creationId xmlns:a16="http://schemas.microsoft.com/office/drawing/2014/main" id="{E89C9236-4725-C841-73A1-2D1E7FBC5164}"/>
              </a:ext>
            </a:extLst>
          </p:cNvPr>
          <p:cNvSpPr txBox="1"/>
          <p:nvPr/>
        </p:nvSpPr>
        <p:spPr>
          <a:xfrm>
            <a:off x="12401697" y="4151373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9" name="Line 33">
            <a:extLst>
              <a:ext uri="{FF2B5EF4-FFF2-40B4-BE49-F238E27FC236}">
                <a16:creationId xmlns:a16="http://schemas.microsoft.com/office/drawing/2014/main" id="{8D8B096B-8239-6C71-CDB9-FE1F3ECB27D0}"/>
              </a:ext>
            </a:extLst>
          </p:cNvPr>
          <p:cNvSpPr/>
          <p:nvPr/>
        </p:nvSpPr>
        <p:spPr>
          <a:xfrm>
            <a:off x="12567932" y="5272533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Box 35">
            <a:extLst>
              <a:ext uri="{FF2B5EF4-FFF2-40B4-BE49-F238E27FC236}">
                <a16:creationId xmlns:a16="http://schemas.microsoft.com/office/drawing/2014/main" id="{85CDDCA5-6A47-83C9-AC73-0A025B26EE67}"/>
              </a:ext>
            </a:extLst>
          </p:cNvPr>
          <p:cNvSpPr txBox="1"/>
          <p:nvPr/>
        </p:nvSpPr>
        <p:spPr>
          <a:xfrm>
            <a:off x="12787279" y="5305257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42 935</a:t>
            </a:r>
          </a:p>
        </p:txBody>
      </p:sp>
    </p:spTree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CDB305-F810-0C33-C270-4F243CA70EFA}"/>
              </a:ext>
            </a:extLst>
          </p:cNvPr>
          <p:cNvGrpSpPr/>
          <p:nvPr/>
        </p:nvGrpSpPr>
        <p:grpSpPr>
          <a:xfrm>
            <a:off x="117596" y="1637872"/>
            <a:ext cx="14590619" cy="712232"/>
            <a:chOff x="1470819" y="1943100"/>
            <a:chExt cx="14590619" cy="71223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A6B8161-B19E-22E9-A0B4-961F6E50D76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40B1C5-CDB5-8EC5-E945-BC61E3C363F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71F4AF-D49B-B793-37CE-250EB32CC907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91652B6-E660-7C87-98FE-1254EC2B161B}"/>
                </a:ext>
              </a:extLst>
            </p:cNvPr>
            <p:cNvSpPr txBox="1"/>
            <p:nvPr/>
          </p:nvSpPr>
          <p:spPr>
            <a:xfrm>
              <a:off x="2118519" y="1947446"/>
              <a:ext cx="13942919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4000" b="1" i="0" dirty="0">
                  <a:solidFill>
                    <a:srgbClr val="FF0000"/>
                  </a:solidFill>
                  <a:effectLst/>
                  <a:latin typeface="+mj-lt"/>
                </a:rPr>
                <a:t>Trong hai biểu thức dưới đây, biểu thức nào có giá trị lớn hơn?</a:t>
              </a:r>
              <a:endParaRPr lang="en-US" sz="4000" b="1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7B7F17-F9B1-BC2D-5F78-42C2E41EACF3}"/>
              </a:ext>
            </a:extLst>
          </p:cNvPr>
          <p:cNvGrpSpPr/>
          <p:nvPr/>
        </p:nvGrpSpPr>
        <p:grpSpPr>
          <a:xfrm>
            <a:off x="5236910" y="0"/>
            <a:ext cx="3285394" cy="930735"/>
            <a:chOff x="4539228" y="172432"/>
            <a:chExt cx="3229959" cy="93073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7F5870E-598F-BFA0-6A56-87C5ACE83F63}"/>
                </a:ext>
              </a:extLst>
            </p:cNvPr>
            <p:cNvGrpSpPr/>
            <p:nvPr/>
          </p:nvGrpSpPr>
          <p:grpSpPr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B0C1A08-ED8D-A17C-7407-F166435F969C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1816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5E4321-0FE9-6AA0-C376-6CD9D2C035C2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70896D0-A19A-F55D-2B63-4465727574A1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id="{EA8B4D8F-E984-A209-786B-B23BB6162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 TRONG PHẠM VI 100 000</a:t>
            </a:r>
          </a:p>
        </p:txBody>
      </p:sp>
      <p:sp>
        <p:nvSpPr>
          <p:cNvPr id="18" name="Text Box 35">
            <a:extLst>
              <a:ext uri="{FF2B5EF4-FFF2-40B4-BE49-F238E27FC236}">
                <a16:creationId xmlns:a16="http://schemas.microsoft.com/office/drawing/2014/main" id="{57DC66D6-9209-B814-3E9A-E2B39664FFAF}"/>
              </a:ext>
            </a:extLst>
          </p:cNvPr>
          <p:cNvSpPr txBox="1"/>
          <p:nvPr/>
        </p:nvSpPr>
        <p:spPr>
          <a:xfrm>
            <a:off x="797140" y="2505245"/>
            <a:ext cx="5495332" cy="1754326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a) 70 000 – 9 000 + 6 023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 61 000 + 6 023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 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67 023</a:t>
            </a:r>
          </a:p>
        </p:txBody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1AE1729A-DC12-BB69-59E8-60981A68BA84}"/>
              </a:ext>
            </a:extLst>
          </p:cNvPr>
          <p:cNvSpPr txBox="1"/>
          <p:nvPr/>
        </p:nvSpPr>
        <p:spPr>
          <a:xfrm>
            <a:off x="765296" y="4558151"/>
            <a:ext cx="5495332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93 279 – 3 279 – 20 000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 90 000 – 20 000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70 000</a:t>
            </a:r>
          </a:p>
        </p:txBody>
      </p:sp>
      <p:pic>
        <p:nvPicPr>
          <p:cNvPr id="1028" name="Picture 4" descr="Toán lớp 3 trang 73, 74, 75 Bài 64: Phép trừ trong phạm vi 100000 | Kết nối tri thức">
            <a:extLst>
              <a:ext uri="{FF2B5EF4-FFF2-40B4-BE49-F238E27FC236}">
                <a16:creationId xmlns:a16="http://schemas.microsoft.com/office/drawing/2014/main" id="{AFCF6A68-04AA-BC30-BC65-66312D07D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583" y="2644178"/>
            <a:ext cx="9879484" cy="511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35">
            <a:extLst>
              <a:ext uri="{FF2B5EF4-FFF2-40B4-BE49-F238E27FC236}">
                <a16:creationId xmlns:a16="http://schemas.microsoft.com/office/drawing/2014/main" id="{EB182459-9F7B-5A90-CAEA-653055BE33F9}"/>
              </a:ext>
            </a:extLst>
          </p:cNvPr>
          <p:cNvSpPr txBox="1"/>
          <p:nvPr/>
        </p:nvSpPr>
        <p:spPr>
          <a:xfrm>
            <a:off x="650996" y="6709601"/>
            <a:ext cx="6629400" cy="70788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38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3285394" cy="930735"/>
            <a:chOff x="4539228" y="172432"/>
            <a:chExt cx="322995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1816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1286642"/>
            <a:ext cx="16302273" cy="1830526"/>
            <a:chOff x="1470819" y="1943100"/>
            <a:chExt cx="16432556" cy="183052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2019300"/>
              <a:ext cx="15832066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từ nhà An đến thị xã gồm một đoạn lên dốc và một đoạn xuống dốc.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Đoạn đường lên dốc dài 6 700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m, đoạn đường xuống dốc ngắn hơn đoạn đường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lên dốc là 2 900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m. Hỏi đường từ nhà An đến thị xã dài bao nhiêu mét?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id="{AA2B2FB7-2666-FE35-4FF9-0FB83DEE7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8" y="856701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 TRONG PHẠM VI 100 000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7497F45-9706-F8AD-1DF1-F83DF08AA8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5400000">
            <a:off x="10226473" y="4297033"/>
            <a:ext cx="2444789" cy="6959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BECE33-3FDB-581D-9CC7-9D300846F2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8107861" y="4278327"/>
            <a:ext cx="2441555" cy="62833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E2D4097-A826-9403-5622-2DD1B443B861}"/>
              </a:ext>
            </a:extLst>
          </p:cNvPr>
          <p:cNvSpPr txBox="1"/>
          <p:nvPr/>
        </p:nvSpPr>
        <p:spPr>
          <a:xfrm>
            <a:off x="2115711" y="3081938"/>
            <a:ext cx="3912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EAFFF5-FFC7-1D18-14E9-B0627787FE09}"/>
              </a:ext>
            </a:extLst>
          </p:cNvPr>
          <p:cNvSpPr txBox="1"/>
          <p:nvPr/>
        </p:nvSpPr>
        <p:spPr>
          <a:xfrm>
            <a:off x="595729" y="5586576"/>
            <a:ext cx="153392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6 700 – 2 900 = 3 800 (m)</a:t>
            </a: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6 700 + 3 800 = 10 500 (m)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10 500 m.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F9CC1D-C468-51FC-32CB-A7CD622096A7}"/>
              </a:ext>
            </a:extLst>
          </p:cNvPr>
          <p:cNvSpPr txBox="1"/>
          <p:nvPr/>
        </p:nvSpPr>
        <p:spPr>
          <a:xfrm>
            <a:off x="1060331" y="3965810"/>
            <a:ext cx="32189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8399B02-A92B-3091-C28C-E6BF01181F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>
            <a:off x="4644003" y="3823078"/>
            <a:ext cx="6011475" cy="62833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DF941D3-87D0-9233-1D77-40AE359729E5}"/>
              </a:ext>
            </a:extLst>
          </p:cNvPr>
          <p:cNvGrpSpPr/>
          <p:nvPr/>
        </p:nvGrpSpPr>
        <p:grpSpPr>
          <a:xfrm>
            <a:off x="4724732" y="4242966"/>
            <a:ext cx="5768636" cy="264927"/>
            <a:chOff x="2956719" y="5780114"/>
            <a:chExt cx="7620000" cy="46828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D22BA23-1719-3FBD-9E93-C05EC2686437}"/>
                </a:ext>
              </a:extLst>
            </p:cNvPr>
            <p:cNvCxnSpPr/>
            <p:nvPr/>
          </p:nvCxnSpPr>
          <p:spPr>
            <a:xfrm>
              <a:off x="295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B301F93-4ACC-6C6B-E3D1-9CD07FA091AC}"/>
                </a:ext>
              </a:extLst>
            </p:cNvPr>
            <p:cNvCxnSpPr/>
            <p:nvPr/>
          </p:nvCxnSpPr>
          <p:spPr>
            <a:xfrm>
              <a:off x="1057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359220C-6F46-E918-CF3D-4A1F03BD82AE}"/>
                </a:ext>
              </a:extLst>
            </p:cNvPr>
            <p:cNvCxnSpPr>
              <a:cxnSpLocks/>
            </p:cNvCxnSpPr>
            <p:nvPr/>
          </p:nvCxnSpPr>
          <p:spPr>
            <a:xfrm>
              <a:off x="2956719" y="6014257"/>
              <a:ext cx="76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9501345-8B54-CF93-4D88-A45ED96D35BB}"/>
              </a:ext>
            </a:extLst>
          </p:cNvPr>
          <p:cNvSpPr txBox="1"/>
          <p:nvPr/>
        </p:nvSpPr>
        <p:spPr>
          <a:xfrm>
            <a:off x="6428392" y="3382127"/>
            <a:ext cx="3109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6 700 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D40F95-F945-B144-97E2-6894E5C0CC22}"/>
              </a:ext>
            </a:extLst>
          </p:cNvPr>
          <p:cNvSpPr txBox="1"/>
          <p:nvPr/>
        </p:nvSpPr>
        <p:spPr>
          <a:xfrm>
            <a:off x="8398056" y="4693183"/>
            <a:ext cx="207965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2 900 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F2831E-B2C0-4C66-ACAC-FA1EFAA003C3}"/>
              </a:ext>
            </a:extLst>
          </p:cNvPr>
          <p:cNvSpPr txBox="1"/>
          <p:nvPr/>
        </p:nvSpPr>
        <p:spPr>
          <a:xfrm>
            <a:off x="11931616" y="4242460"/>
            <a:ext cx="102400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m</a:t>
            </a:r>
            <a:endParaRPr lang="en-US" sz="34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332860A-50A9-8552-DBFE-7374FC6A0B98}"/>
              </a:ext>
            </a:extLst>
          </p:cNvPr>
          <p:cNvCxnSpPr>
            <a:cxnSpLocks/>
          </p:cNvCxnSpPr>
          <p:nvPr/>
        </p:nvCxnSpPr>
        <p:spPr>
          <a:xfrm>
            <a:off x="4724732" y="4451416"/>
            <a:ext cx="0" cy="841460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DDF38A9-CD3F-6B6F-F7D8-84E06466B6F1}"/>
              </a:ext>
            </a:extLst>
          </p:cNvPr>
          <p:cNvSpPr txBox="1"/>
          <p:nvPr/>
        </p:nvSpPr>
        <p:spPr>
          <a:xfrm>
            <a:off x="1218683" y="4772370"/>
            <a:ext cx="34529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1925326-31B4-9E5E-172E-3C73A3FCF62E}"/>
              </a:ext>
            </a:extLst>
          </p:cNvPr>
          <p:cNvGrpSpPr/>
          <p:nvPr/>
        </p:nvGrpSpPr>
        <p:grpSpPr>
          <a:xfrm>
            <a:off x="4724732" y="5138078"/>
            <a:ext cx="3413584" cy="165470"/>
            <a:chOff x="2956719" y="5780114"/>
            <a:chExt cx="7620000" cy="468286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B18FFB4-1508-D192-7003-C795F63EB9C1}"/>
                </a:ext>
              </a:extLst>
            </p:cNvPr>
            <p:cNvCxnSpPr/>
            <p:nvPr/>
          </p:nvCxnSpPr>
          <p:spPr>
            <a:xfrm>
              <a:off x="295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7F081D7-B9FB-80F6-5A12-725D5158DD93}"/>
                </a:ext>
              </a:extLst>
            </p:cNvPr>
            <p:cNvCxnSpPr/>
            <p:nvPr/>
          </p:nvCxnSpPr>
          <p:spPr>
            <a:xfrm>
              <a:off x="1057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76A4B78-B21F-ECDE-274D-DE2488AD530B}"/>
                </a:ext>
              </a:extLst>
            </p:cNvPr>
            <p:cNvCxnSpPr>
              <a:cxnSpLocks/>
            </p:cNvCxnSpPr>
            <p:nvPr/>
          </p:nvCxnSpPr>
          <p:spPr>
            <a:xfrm>
              <a:off x="2956719" y="6014257"/>
              <a:ext cx="76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6C503BA-4E47-9066-368E-933D1F598247}"/>
              </a:ext>
            </a:extLst>
          </p:cNvPr>
          <p:cNvCxnSpPr>
            <a:cxnSpLocks/>
          </p:cNvCxnSpPr>
          <p:nvPr/>
        </p:nvCxnSpPr>
        <p:spPr>
          <a:xfrm flipH="1">
            <a:off x="8116876" y="4311415"/>
            <a:ext cx="21440" cy="1022508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05A6889E-A6F8-95FF-78D2-D724FF206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7284" y="3128783"/>
            <a:ext cx="11558336" cy="609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8" grpId="0"/>
      <p:bldP spid="29" grpId="0"/>
      <p:bldP spid="30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7658E1B-5D39-87E9-1E9D-38EF213E63DD}"/>
              </a:ext>
            </a:extLst>
          </p:cNvPr>
          <p:cNvGrpSpPr/>
          <p:nvPr/>
        </p:nvGrpSpPr>
        <p:grpSpPr>
          <a:xfrm>
            <a:off x="5236910" y="0"/>
            <a:ext cx="3285394" cy="930735"/>
            <a:chOff x="4539228" y="172432"/>
            <a:chExt cx="3229959" cy="93073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D5E665F-39FB-AAAE-618E-F1ECBB17975F}"/>
                </a:ext>
              </a:extLst>
            </p:cNvPr>
            <p:cNvGrpSpPr/>
            <p:nvPr/>
          </p:nvGrpSpPr>
          <p:grpSpPr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0B17F1-A6DD-3D0A-9A7D-8EC56ED07C21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1816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D0758A-D4FA-3686-3624-8CFF3951969F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2F18829-F217-585C-551A-76819BF5A7AB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BA2E6-D4FD-8CD5-208D-7491BBB92A30}"/>
              </a:ext>
            </a:extLst>
          </p:cNvPr>
          <p:cNvGrpSpPr/>
          <p:nvPr/>
        </p:nvGrpSpPr>
        <p:grpSpPr>
          <a:xfrm>
            <a:off x="0" y="1286642"/>
            <a:ext cx="15850226" cy="722531"/>
            <a:chOff x="1470819" y="1943100"/>
            <a:chExt cx="15976896" cy="72253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B0B880E-9F42-45EA-4B46-6A057BFD40E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F12789E-57DE-92FD-3E84-15951A4F9244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D9E199-27B1-C270-B062-328916BD2E4B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3ABF5D-E0DC-B8C8-7B7D-6CC6E0475D43}"/>
                </a:ext>
              </a:extLst>
            </p:cNvPr>
            <p:cNvSpPr txBox="1"/>
            <p:nvPr/>
          </p:nvSpPr>
          <p:spPr>
            <a:xfrm>
              <a:off x="2071309" y="2019300"/>
              <a:ext cx="15376406" cy="646331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 Box 14">
            <a:extLst>
              <a:ext uri="{FF2B5EF4-FFF2-40B4-BE49-F238E27FC236}">
                <a16:creationId xmlns:a16="http://schemas.microsoft.com/office/drawing/2014/main" id="{E761F548-FAC8-7484-00F0-511CF08FA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8" y="856701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 TRONG PHẠM VI 100 000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AC9638-35BF-B5AF-8B4A-F455054B521A}"/>
              </a:ext>
            </a:extLst>
          </p:cNvPr>
          <p:cNvSpPr txBox="1"/>
          <p:nvPr/>
        </p:nvSpPr>
        <p:spPr>
          <a:xfrm>
            <a:off x="1531937" y="2679174"/>
            <a:ext cx="1308338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99 999</a:t>
            </a:r>
          </a:p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102</a:t>
            </a:r>
          </a:p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99 999 – 102 = 99 897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99 897</a:t>
            </a:r>
          </a:p>
        </p:txBody>
      </p:sp>
    </p:spTree>
    <p:extLst>
      <p:ext uri="{BB962C8B-B14F-4D97-AF65-F5344CB8AC3E}">
        <p14:creationId xmlns:p14="http://schemas.microsoft.com/office/powerpoint/2010/main" val="306016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6" y="342019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4404519" y="2590800"/>
            <a:ext cx="66294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456</Words>
  <Application>Microsoft Office PowerPoint</Application>
  <PresentationFormat>Custom</PresentationFormat>
  <Paragraphs>107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TTH</cp:lastModifiedBy>
  <cp:revision>172</cp:revision>
  <dcterms:created xsi:type="dcterms:W3CDTF">2022-07-10T01:37:20Z</dcterms:created>
  <dcterms:modified xsi:type="dcterms:W3CDTF">2025-03-27T00:35:43Z</dcterms:modified>
</cp:coreProperties>
</file>