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7" r:id="rId1"/>
  </p:sldMasterIdLst>
  <p:sldIdLst>
    <p:sldId id="300" r:id="rId2"/>
    <p:sldId id="260" r:id="rId3"/>
    <p:sldId id="303" r:id="rId4"/>
    <p:sldId id="304" r:id="rId5"/>
    <p:sldId id="302" r:id="rId6"/>
    <p:sldId id="305" r:id="rId7"/>
    <p:sldId id="306" r:id="rId8"/>
    <p:sldId id="307" r:id="rId9"/>
    <p:sldId id="308" r:id="rId10"/>
    <p:sldId id="313" r:id="rId11"/>
    <p:sldId id="314" r:id="rId12"/>
    <p:sldId id="312" r:id="rId13"/>
  </p:sldIdLst>
  <p:sldSz cx="12192000" cy="6858000"/>
  <p:notesSz cx="13716000" cy="2438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76" d="100"/>
          <a:sy n="76" d="100"/>
        </p:scale>
        <p:origin x="-480"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0A862D7-218E-4941-8A83-CAD5DFD1709D}" type="datetimeFigureOut">
              <a:rPr lang="en-US" smtClean="0"/>
              <a:t>9/24/2024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4F2F8A-5E4E-411C-8D2A-5436505C048D}" type="slidenum">
              <a:rPr lang="en-US" smtClean="0"/>
              <a:t>‹#›</a:t>
            </a:fld>
            <a:endParaRPr lang="en-US"/>
          </a:p>
        </p:txBody>
      </p:sp>
    </p:spTree>
    <p:extLst>
      <p:ext uri="{BB962C8B-B14F-4D97-AF65-F5344CB8AC3E}">
        <p14:creationId xmlns:p14="http://schemas.microsoft.com/office/powerpoint/2010/main" val="15935882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0A862D7-218E-4941-8A83-CAD5DFD1709D}" type="datetimeFigureOut">
              <a:rPr lang="en-US" smtClean="0"/>
              <a:t>9/24/2024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4F2F8A-5E4E-411C-8D2A-5436505C048D}" type="slidenum">
              <a:rPr lang="en-US" smtClean="0"/>
              <a:t>‹#›</a:t>
            </a:fld>
            <a:endParaRPr lang="en-US"/>
          </a:p>
        </p:txBody>
      </p:sp>
    </p:spTree>
    <p:extLst>
      <p:ext uri="{BB962C8B-B14F-4D97-AF65-F5344CB8AC3E}">
        <p14:creationId xmlns:p14="http://schemas.microsoft.com/office/powerpoint/2010/main" val="35135411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85600" y="274641"/>
            <a:ext cx="36576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12800" y="274641"/>
            <a:ext cx="107696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0A862D7-218E-4941-8A83-CAD5DFD1709D}" type="datetimeFigureOut">
              <a:rPr lang="en-US" smtClean="0"/>
              <a:t>9/24/2024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4F2F8A-5E4E-411C-8D2A-5436505C048D}" type="slidenum">
              <a:rPr lang="en-US" smtClean="0"/>
              <a:t>‹#›</a:t>
            </a:fld>
            <a:endParaRPr lang="en-US"/>
          </a:p>
        </p:txBody>
      </p:sp>
    </p:spTree>
    <p:extLst>
      <p:ext uri="{BB962C8B-B14F-4D97-AF65-F5344CB8AC3E}">
        <p14:creationId xmlns:p14="http://schemas.microsoft.com/office/powerpoint/2010/main" val="12628194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Agenda">
    <p:spTree>
      <p:nvGrpSpPr>
        <p:cNvPr id="1" name=""/>
        <p:cNvGrpSpPr/>
        <p:nvPr/>
      </p:nvGrpSpPr>
      <p:grpSpPr>
        <a:xfrm>
          <a:off x="0" y="0"/>
          <a:ext cx="0" cy="0"/>
          <a:chOff x="0" y="0"/>
          <a:chExt cx="0" cy="0"/>
        </a:xfrm>
      </p:grpSpPr>
      <p:grpSp>
        <p:nvGrpSpPr>
          <p:cNvPr id="6" name="Group 5">
            <a:extLst>
              <a:ext uri="{FF2B5EF4-FFF2-40B4-BE49-F238E27FC236}">
                <a16:creationId xmlns="" xmlns:a16="http://schemas.microsoft.com/office/drawing/2014/main" id="{75923D9E-9381-3D11-B31A-1BF5C97F35B0}"/>
              </a:ext>
            </a:extLst>
          </p:cNvPr>
          <p:cNvGrpSpPr/>
          <p:nvPr userDrawn="1"/>
        </p:nvGrpSpPr>
        <p:grpSpPr>
          <a:xfrm>
            <a:off x="6452308" y="3405025"/>
            <a:ext cx="5739697" cy="3467971"/>
            <a:chOff x="5009037" y="2525712"/>
            <a:chExt cx="7170193" cy="4332288"/>
          </a:xfrm>
        </p:grpSpPr>
        <p:sp>
          <p:nvSpPr>
            <p:cNvPr id="7" name="Freeform 7">
              <a:extLst>
                <a:ext uri="{FF2B5EF4-FFF2-40B4-BE49-F238E27FC236}">
                  <a16:creationId xmlns="" xmlns:a16="http://schemas.microsoft.com/office/drawing/2014/main" id="{89E777D0-3240-08CE-6B6C-B33B910B8490}"/>
                </a:ext>
              </a:extLst>
            </p:cNvPr>
            <p:cNvSpPr>
              <a:spLocks/>
            </p:cNvSpPr>
            <p:nvPr/>
          </p:nvSpPr>
          <p:spPr bwMode="auto">
            <a:xfrm>
              <a:off x="5009037" y="2525712"/>
              <a:ext cx="3601721" cy="4332288"/>
            </a:xfrm>
            <a:custGeom>
              <a:avLst/>
              <a:gdLst>
                <a:gd name="T0" fmla="*/ 1198 w 1198"/>
                <a:gd name="T1" fmla="*/ 0 h 1441"/>
                <a:gd name="T2" fmla="*/ 0 w 1198"/>
                <a:gd name="T3" fmla="*/ 1441 h 1441"/>
                <a:gd name="T4" fmla="*/ 1198 w 1198"/>
                <a:gd name="T5" fmla="*/ 1441 h 1441"/>
                <a:gd name="T6" fmla="*/ 1198 w 1198"/>
                <a:gd name="T7" fmla="*/ 0 h 1441"/>
              </a:gdLst>
              <a:ahLst/>
              <a:cxnLst>
                <a:cxn ang="0">
                  <a:pos x="T0" y="T1"/>
                </a:cxn>
                <a:cxn ang="0">
                  <a:pos x="T2" y="T3"/>
                </a:cxn>
                <a:cxn ang="0">
                  <a:pos x="T4" y="T5"/>
                </a:cxn>
                <a:cxn ang="0">
                  <a:pos x="T6" y="T7"/>
                </a:cxn>
              </a:cxnLst>
              <a:rect l="0" t="0" r="r" b="b"/>
              <a:pathLst>
                <a:path w="1198" h="1441">
                  <a:moveTo>
                    <a:pt x="1198" y="0"/>
                  </a:moveTo>
                  <a:lnTo>
                    <a:pt x="0" y="1441"/>
                  </a:lnTo>
                  <a:lnTo>
                    <a:pt x="1198" y="1441"/>
                  </a:lnTo>
                  <a:lnTo>
                    <a:pt x="1198" y="0"/>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en-US" dirty="0"/>
            </a:p>
          </p:txBody>
        </p:sp>
        <p:sp>
          <p:nvSpPr>
            <p:cNvPr id="8" name="Freeform 6">
              <a:extLst>
                <a:ext uri="{FF2B5EF4-FFF2-40B4-BE49-F238E27FC236}">
                  <a16:creationId xmlns="" xmlns:a16="http://schemas.microsoft.com/office/drawing/2014/main" id="{EFEA81A2-6893-518C-6AF3-37C987789C86}"/>
                </a:ext>
              </a:extLst>
            </p:cNvPr>
            <p:cNvSpPr>
              <a:spLocks/>
            </p:cNvSpPr>
            <p:nvPr/>
          </p:nvSpPr>
          <p:spPr bwMode="auto">
            <a:xfrm>
              <a:off x="8589536" y="2525712"/>
              <a:ext cx="3589694" cy="4332288"/>
            </a:xfrm>
            <a:custGeom>
              <a:avLst/>
              <a:gdLst>
                <a:gd name="T0" fmla="*/ 0 w 1194"/>
                <a:gd name="T1" fmla="*/ 0 h 1441"/>
                <a:gd name="T2" fmla="*/ 1194 w 1194"/>
                <a:gd name="T3" fmla="*/ 1441 h 1441"/>
                <a:gd name="T4" fmla="*/ 0 w 1194"/>
                <a:gd name="T5" fmla="*/ 1441 h 1441"/>
                <a:gd name="T6" fmla="*/ 0 w 1194"/>
                <a:gd name="T7" fmla="*/ 0 h 1441"/>
              </a:gdLst>
              <a:ahLst/>
              <a:cxnLst>
                <a:cxn ang="0">
                  <a:pos x="T0" y="T1"/>
                </a:cxn>
                <a:cxn ang="0">
                  <a:pos x="T2" y="T3"/>
                </a:cxn>
                <a:cxn ang="0">
                  <a:pos x="T4" y="T5"/>
                </a:cxn>
                <a:cxn ang="0">
                  <a:pos x="T6" y="T7"/>
                </a:cxn>
              </a:cxnLst>
              <a:rect l="0" t="0" r="r" b="b"/>
              <a:pathLst>
                <a:path w="1194" h="1441">
                  <a:moveTo>
                    <a:pt x="0" y="0"/>
                  </a:moveTo>
                  <a:lnTo>
                    <a:pt x="1194" y="1441"/>
                  </a:lnTo>
                  <a:lnTo>
                    <a:pt x="0" y="1441"/>
                  </a:lnTo>
                  <a:lnTo>
                    <a:pt x="0" y="0"/>
                  </a:lnTo>
                  <a:close/>
                </a:path>
              </a:pathLst>
            </a:custGeom>
            <a:solidFill>
              <a:schemeClr val="accent2"/>
            </a:solidFill>
            <a:ln>
              <a:noFill/>
            </a:ln>
          </p:spPr>
          <p:txBody>
            <a:bodyPr vert="horz" wrap="square" lIns="91440" tIns="45720" rIns="91440" bIns="45720" numCol="1" anchor="t" anchorCtr="0" compatLnSpc="1">
              <a:prstTxWarp prst="textNoShape">
                <a:avLst/>
              </a:prstTxWarp>
              <a:noAutofit/>
            </a:bodyPr>
            <a:lstStyle/>
            <a:p>
              <a:endParaRPr lang="en-US" dirty="0"/>
            </a:p>
          </p:txBody>
        </p:sp>
      </p:grpSp>
      <p:grpSp>
        <p:nvGrpSpPr>
          <p:cNvPr id="9" name="Group 8">
            <a:extLst>
              <a:ext uri="{FF2B5EF4-FFF2-40B4-BE49-F238E27FC236}">
                <a16:creationId xmlns="" xmlns:a16="http://schemas.microsoft.com/office/drawing/2014/main" id="{0F297964-0B81-31DC-6D6D-1414832238B1}"/>
              </a:ext>
            </a:extLst>
          </p:cNvPr>
          <p:cNvGrpSpPr/>
          <p:nvPr userDrawn="1"/>
        </p:nvGrpSpPr>
        <p:grpSpPr>
          <a:xfrm flipH="1" flipV="1">
            <a:off x="6465614" y="3"/>
            <a:ext cx="5739697" cy="3467971"/>
            <a:chOff x="5183405" y="2678112"/>
            <a:chExt cx="7170193" cy="4332288"/>
          </a:xfrm>
        </p:grpSpPr>
        <p:sp>
          <p:nvSpPr>
            <p:cNvPr id="10" name="Freeform 7">
              <a:extLst>
                <a:ext uri="{FF2B5EF4-FFF2-40B4-BE49-F238E27FC236}">
                  <a16:creationId xmlns="" xmlns:a16="http://schemas.microsoft.com/office/drawing/2014/main" id="{CE4FDB43-7466-4B74-330E-836DA9504C90}"/>
                </a:ext>
              </a:extLst>
            </p:cNvPr>
            <p:cNvSpPr>
              <a:spLocks/>
            </p:cNvSpPr>
            <p:nvPr/>
          </p:nvSpPr>
          <p:spPr bwMode="auto">
            <a:xfrm>
              <a:off x="5183405" y="2678112"/>
              <a:ext cx="3601721" cy="4332288"/>
            </a:xfrm>
            <a:custGeom>
              <a:avLst/>
              <a:gdLst>
                <a:gd name="T0" fmla="*/ 1198 w 1198"/>
                <a:gd name="T1" fmla="*/ 0 h 1441"/>
                <a:gd name="T2" fmla="*/ 0 w 1198"/>
                <a:gd name="T3" fmla="*/ 1441 h 1441"/>
                <a:gd name="T4" fmla="*/ 1198 w 1198"/>
                <a:gd name="T5" fmla="*/ 1441 h 1441"/>
                <a:gd name="T6" fmla="*/ 1198 w 1198"/>
                <a:gd name="T7" fmla="*/ 0 h 1441"/>
              </a:gdLst>
              <a:ahLst/>
              <a:cxnLst>
                <a:cxn ang="0">
                  <a:pos x="T0" y="T1"/>
                </a:cxn>
                <a:cxn ang="0">
                  <a:pos x="T2" y="T3"/>
                </a:cxn>
                <a:cxn ang="0">
                  <a:pos x="T4" y="T5"/>
                </a:cxn>
                <a:cxn ang="0">
                  <a:pos x="T6" y="T7"/>
                </a:cxn>
              </a:cxnLst>
              <a:rect l="0" t="0" r="r" b="b"/>
              <a:pathLst>
                <a:path w="1198" h="1441">
                  <a:moveTo>
                    <a:pt x="1198" y="0"/>
                  </a:moveTo>
                  <a:lnTo>
                    <a:pt x="0" y="1441"/>
                  </a:lnTo>
                  <a:lnTo>
                    <a:pt x="1198" y="1441"/>
                  </a:lnTo>
                  <a:lnTo>
                    <a:pt x="1198" y="0"/>
                  </a:lnTo>
                  <a:close/>
                </a:path>
              </a:pathLst>
            </a:custGeom>
            <a:solidFill>
              <a:schemeClr val="accent4"/>
            </a:solidFill>
            <a:ln>
              <a:noFill/>
            </a:ln>
          </p:spPr>
          <p:txBody>
            <a:bodyPr vert="horz" wrap="square" lIns="91440" tIns="45720" rIns="91440" bIns="45720" numCol="1" anchor="t" anchorCtr="0" compatLnSpc="1">
              <a:prstTxWarp prst="textNoShape">
                <a:avLst/>
              </a:prstTxWarp>
              <a:noAutofit/>
            </a:bodyPr>
            <a:lstStyle/>
            <a:p>
              <a:endParaRPr lang="en-US" dirty="0"/>
            </a:p>
          </p:txBody>
        </p:sp>
        <p:sp>
          <p:nvSpPr>
            <p:cNvPr id="11" name="Freeform 6">
              <a:extLst>
                <a:ext uri="{FF2B5EF4-FFF2-40B4-BE49-F238E27FC236}">
                  <a16:creationId xmlns="" xmlns:a16="http://schemas.microsoft.com/office/drawing/2014/main" id="{2EA39DB9-F1B4-F4E9-CF4D-717B0CD747DA}"/>
                </a:ext>
              </a:extLst>
            </p:cNvPr>
            <p:cNvSpPr>
              <a:spLocks/>
            </p:cNvSpPr>
            <p:nvPr/>
          </p:nvSpPr>
          <p:spPr bwMode="auto">
            <a:xfrm>
              <a:off x="8763903" y="2678112"/>
              <a:ext cx="3589695" cy="4332288"/>
            </a:xfrm>
            <a:custGeom>
              <a:avLst/>
              <a:gdLst>
                <a:gd name="T0" fmla="*/ 0 w 1194"/>
                <a:gd name="T1" fmla="*/ 0 h 1441"/>
                <a:gd name="T2" fmla="*/ 1194 w 1194"/>
                <a:gd name="T3" fmla="*/ 1441 h 1441"/>
                <a:gd name="T4" fmla="*/ 0 w 1194"/>
                <a:gd name="T5" fmla="*/ 1441 h 1441"/>
                <a:gd name="T6" fmla="*/ 0 w 1194"/>
                <a:gd name="T7" fmla="*/ 0 h 1441"/>
              </a:gdLst>
              <a:ahLst/>
              <a:cxnLst>
                <a:cxn ang="0">
                  <a:pos x="T0" y="T1"/>
                </a:cxn>
                <a:cxn ang="0">
                  <a:pos x="T2" y="T3"/>
                </a:cxn>
                <a:cxn ang="0">
                  <a:pos x="T4" y="T5"/>
                </a:cxn>
                <a:cxn ang="0">
                  <a:pos x="T6" y="T7"/>
                </a:cxn>
              </a:cxnLst>
              <a:rect l="0" t="0" r="r" b="b"/>
              <a:pathLst>
                <a:path w="1194" h="1441">
                  <a:moveTo>
                    <a:pt x="0" y="0"/>
                  </a:moveTo>
                  <a:lnTo>
                    <a:pt x="1194" y="1441"/>
                  </a:lnTo>
                  <a:lnTo>
                    <a:pt x="0" y="1441"/>
                  </a:lnTo>
                  <a:lnTo>
                    <a:pt x="0" y="0"/>
                  </a:lnTo>
                  <a:close/>
                </a:path>
              </a:pathLst>
            </a:custGeom>
            <a:solidFill>
              <a:schemeClr val="accent5"/>
            </a:solidFill>
            <a:ln>
              <a:noFill/>
            </a:ln>
          </p:spPr>
          <p:txBody>
            <a:bodyPr vert="horz" wrap="square" lIns="91440" tIns="45720" rIns="91440" bIns="45720" numCol="1" anchor="t" anchorCtr="0" compatLnSpc="1">
              <a:prstTxWarp prst="textNoShape">
                <a:avLst/>
              </a:prstTxWarp>
              <a:noAutofit/>
            </a:bodyPr>
            <a:lstStyle/>
            <a:p>
              <a:endParaRPr lang="en-US" dirty="0"/>
            </a:p>
          </p:txBody>
        </p:sp>
      </p:grpSp>
      <p:sp>
        <p:nvSpPr>
          <p:cNvPr id="14" name="Image 2" descr="preencoded.png">
            <a:extLst>
              <a:ext uri="{FF2B5EF4-FFF2-40B4-BE49-F238E27FC236}">
                <a16:creationId xmlns="" xmlns:a16="http://schemas.microsoft.com/office/drawing/2014/main" id="{EFFAEAD9-58A9-096B-C6D0-58F7AD08EB20}"/>
              </a:ext>
            </a:extLst>
          </p:cNvPr>
          <p:cNvSpPr/>
          <p:nvPr/>
        </p:nvSpPr>
        <p:spPr>
          <a:xfrm>
            <a:off x="7642520" y="4577664"/>
            <a:ext cx="775021" cy="775021"/>
          </a:xfrm>
          <a:custGeom>
            <a:avLst/>
            <a:gdLst>
              <a:gd name="connsiteX0" fmla="*/ 387511 w 775021"/>
              <a:gd name="connsiteY0" fmla="*/ 775021 h 775021"/>
              <a:gd name="connsiteX1" fmla="*/ 775021 w 775021"/>
              <a:gd name="connsiteY1" fmla="*/ 387511 h 775021"/>
              <a:gd name="connsiteX2" fmla="*/ 387511 w 775021"/>
              <a:gd name="connsiteY2" fmla="*/ 0 h 775021"/>
              <a:gd name="connsiteX3" fmla="*/ 0 w 775021"/>
              <a:gd name="connsiteY3" fmla="*/ 387511 h 775021"/>
              <a:gd name="connsiteX4" fmla="*/ 387511 w 775021"/>
              <a:gd name="connsiteY4" fmla="*/ 775021 h 775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021" h="775021">
                <a:moveTo>
                  <a:pt x="387511" y="775021"/>
                </a:moveTo>
                <a:cubicBezTo>
                  <a:pt x="601527" y="775021"/>
                  <a:pt x="775021" y="601527"/>
                  <a:pt x="775021" y="387511"/>
                </a:cubicBezTo>
                <a:cubicBezTo>
                  <a:pt x="775021" y="173494"/>
                  <a:pt x="601527" y="0"/>
                  <a:pt x="387511" y="0"/>
                </a:cubicBezTo>
                <a:cubicBezTo>
                  <a:pt x="173494" y="0"/>
                  <a:pt x="0" y="173494"/>
                  <a:pt x="0" y="387511"/>
                </a:cubicBezTo>
                <a:cubicBezTo>
                  <a:pt x="0" y="601527"/>
                  <a:pt x="173494" y="775021"/>
                  <a:pt x="387511" y="775021"/>
                </a:cubicBezTo>
                <a:close/>
              </a:path>
            </a:pathLst>
          </a:custGeom>
          <a:solidFill>
            <a:schemeClr val="accent6"/>
          </a:solidFill>
          <a:ln w="3801" cap="flat">
            <a:noFill/>
            <a:prstDash val="solid"/>
            <a:miter/>
          </a:ln>
        </p:spPr>
        <p:txBody>
          <a:bodyPr rtlCol="0" anchor="ctr">
            <a:noAutofit/>
          </a:bodyPr>
          <a:lstStyle/>
          <a:p>
            <a:endParaRPr lang="en-US" dirty="0"/>
          </a:p>
        </p:txBody>
      </p:sp>
      <p:sp>
        <p:nvSpPr>
          <p:cNvPr id="2" name="Title 1">
            <a:extLst>
              <a:ext uri="{FF2B5EF4-FFF2-40B4-BE49-F238E27FC236}">
                <a16:creationId xmlns="" xmlns:a16="http://schemas.microsoft.com/office/drawing/2014/main" id="{9A1CFBBA-B680-A6A7-3C4B-5FEAC4253283}"/>
              </a:ext>
            </a:extLst>
          </p:cNvPr>
          <p:cNvSpPr>
            <a:spLocks noGrp="1"/>
          </p:cNvSpPr>
          <p:nvPr>
            <p:ph type="title"/>
          </p:nvPr>
        </p:nvSpPr>
        <p:spPr>
          <a:xfrm>
            <a:off x="1499616" y="1901952"/>
            <a:ext cx="5693664" cy="768096"/>
          </a:xfrm>
        </p:spPr>
        <p:txBody>
          <a:bodyPr>
            <a:noAutofit/>
          </a:bodyPr>
          <a:lstStyle>
            <a:lvl1pPr algn="l">
              <a:lnSpc>
                <a:spcPct val="100000"/>
              </a:lnSpc>
              <a:defRPr/>
            </a:lvl1pPr>
          </a:lstStyle>
          <a:p>
            <a:r>
              <a:rPr lang="en-US"/>
              <a:t>Click to edit Master title style</a:t>
            </a:r>
            <a:endParaRPr lang="en-US" dirty="0"/>
          </a:p>
        </p:txBody>
      </p:sp>
      <p:sp>
        <p:nvSpPr>
          <p:cNvPr id="13" name="Content Placeholder 2">
            <a:extLst>
              <a:ext uri="{FF2B5EF4-FFF2-40B4-BE49-F238E27FC236}">
                <a16:creationId xmlns="" xmlns:a16="http://schemas.microsoft.com/office/drawing/2014/main" id="{72386C43-DD10-E892-08AD-D6F4AE9617DD}"/>
              </a:ext>
            </a:extLst>
          </p:cNvPr>
          <p:cNvSpPr>
            <a:spLocks noGrp="1"/>
          </p:cNvSpPr>
          <p:nvPr>
            <p:ph idx="1"/>
          </p:nvPr>
        </p:nvSpPr>
        <p:spPr>
          <a:xfrm>
            <a:off x="1499616" y="2770632"/>
            <a:ext cx="5693664" cy="3122168"/>
          </a:xfrm>
        </p:spPr>
        <p:txBody>
          <a:bodyPr>
            <a:noAutofit/>
          </a:bodyPr>
          <a:lstStyle>
            <a:lvl1pPr marL="0" indent="0">
              <a:lnSpc>
                <a:spcPct val="150000"/>
              </a:lnSpc>
              <a:spcBef>
                <a:spcPts val="0"/>
              </a:spcBef>
              <a:buNone/>
              <a:defRPr sz="2400"/>
            </a:lvl1pPr>
            <a:lvl2pPr marL="347472">
              <a:lnSpc>
                <a:spcPct val="150000"/>
              </a:lnSpc>
              <a:spcBef>
                <a:spcPts val="0"/>
              </a:spcBef>
              <a:defRPr sz="2000"/>
            </a:lvl2pPr>
            <a:lvl3pPr marL="685800">
              <a:lnSpc>
                <a:spcPct val="150000"/>
              </a:lnSpc>
              <a:spcBef>
                <a:spcPts val="0"/>
              </a:spcBef>
              <a:defRPr sz="1800"/>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6168583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0A862D7-218E-4941-8A83-CAD5DFD1709D}" type="datetimeFigureOut">
              <a:rPr lang="en-US" smtClean="0"/>
              <a:t>9/24/2024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4F2F8A-5E4E-411C-8D2A-5436505C048D}" type="slidenum">
              <a:rPr lang="en-US" smtClean="0"/>
              <a:t>‹#›</a:t>
            </a:fld>
            <a:endParaRPr lang="en-US"/>
          </a:p>
        </p:txBody>
      </p:sp>
    </p:spTree>
    <p:extLst>
      <p:ext uri="{BB962C8B-B14F-4D97-AF65-F5344CB8AC3E}">
        <p14:creationId xmlns:p14="http://schemas.microsoft.com/office/powerpoint/2010/main" val="8344852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0A862D7-218E-4941-8A83-CAD5DFD1709D}" type="datetimeFigureOut">
              <a:rPr lang="en-US" smtClean="0"/>
              <a:t>9/24/2024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4F2F8A-5E4E-411C-8D2A-5436505C048D}" type="slidenum">
              <a:rPr lang="en-US" smtClean="0"/>
              <a:t>‹#›</a:t>
            </a:fld>
            <a:endParaRPr lang="en-US"/>
          </a:p>
        </p:txBody>
      </p:sp>
    </p:spTree>
    <p:extLst>
      <p:ext uri="{BB962C8B-B14F-4D97-AF65-F5344CB8AC3E}">
        <p14:creationId xmlns:p14="http://schemas.microsoft.com/office/powerpoint/2010/main" val="7807998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12800" y="1600203"/>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8229600" y="1600203"/>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0A862D7-218E-4941-8A83-CAD5DFD1709D}" type="datetimeFigureOut">
              <a:rPr lang="en-US" smtClean="0"/>
              <a:t>9/24/2024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4F2F8A-5E4E-411C-8D2A-5436505C048D}" type="slidenum">
              <a:rPr lang="en-US" smtClean="0"/>
              <a:t>‹#›</a:t>
            </a:fld>
            <a:endParaRPr lang="en-US"/>
          </a:p>
        </p:txBody>
      </p:sp>
    </p:spTree>
    <p:extLst>
      <p:ext uri="{BB962C8B-B14F-4D97-AF65-F5344CB8AC3E}">
        <p14:creationId xmlns:p14="http://schemas.microsoft.com/office/powerpoint/2010/main" val="2175177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0A862D7-218E-4941-8A83-CAD5DFD1709D}" type="datetimeFigureOut">
              <a:rPr lang="en-US" smtClean="0"/>
              <a:t>9/24/2024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04F2F8A-5E4E-411C-8D2A-5436505C048D}" type="slidenum">
              <a:rPr lang="en-US" smtClean="0"/>
              <a:t>‹#›</a:t>
            </a:fld>
            <a:endParaRPr lang="en-US"/>
          </a:p>
        </p:txBody>
      </p:sp>
    </p:spTree>
    <p:extLst>
      <p:ext uri="{BB962C8B-B14F-4D97-AF65-F5344CB8AC3E}">
        <p14:creationId xmlns:p14="http://schemas.microsoft.com/office/powerpoint/2010/main" val="7226384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0A862D7-218E-4941-8A83-CAD5DFD1709D}" type="datetimeFigureOut">
              <a:rPr lang="en-US" smtClean="0"/>
              <a:t>9/24/2024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04F2F8A-5E4E-411C-8D2A-5436505C048D}" type="slidenum">
              <a:rPr lang="en-US" smtClean="0"/>
              <a:t>‹#›</a:t>
            </a:fld>
            <a:endParaRPr lang="en-US"/>
          </a:p>
        </p:txBody>
      </p:sp>
    </p:spTree>
    <p:extLst>
      <p:ext uri="{BB962C8B-B14F-4D97-AF65-F5344CB8AC3E}">
        <p14:creationId xmlns:p14="http://schemas.microsoft.com/office/powerpoint/2010/main" val="17057747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0A862D7-218E-4941-8A83-CAD5DFD1709D}" type="datetimeFigureOut">
              <a:rPr lang="en-US" smtClean="0"/>
              <a:t>9/24/2024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04F2F8A-5E4E-411C-8D2A-5436505C048D}" type="slidenum">
              <a:rPr lang="en-US" smtClean="0"/>
              <a:t>‹#›</a:t>
            </a:fld>
            <a:endParaRPr lang="en-US"/>
          </a:p>
        </p:txBody>
      </p:sp>
    </p:spTree>
    <p:extLst>
      <p:ext uri="{BB962C8B-B14F-4D97-AF65-F5344CB8AC3E}">
        <p14:creationId xmlns:p14="http://schemas.microsoft.com/office/powerpoint/2010/main" val="14323922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0A862D7-218E-4941-8A83-CAD5DFD1709D}" type="datetimeFigureOut">
              <a:rPr lang="en-US" smtClean="0"/>
              <a:t>9/24/2024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4F2F8A-5E4E-411C-8D2A-5436505C048D}" type="slidenum">
              <a:rPr lang="en-US" smtClean="0"/>
              <a:t>‹#›</a:t>
            </a:fld>
            <a:endParaRPr lang="en-US"/>
          </a:p>
        </p:txBody>
      </p:sp>
    </p:spTree>
    <p:extLst>
      <p:ext uri="{BB962C8B-B14F-4D97-AF65-F5344CB8AC3E}">
        <p14:creationId xmlns:p14="http://schemas.microsoft.com/office/powerpoint/2010/main" val="24781113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0A862D7-218E-4941-8A83-CAD5DFD1709D}" type="datetimeFigureOut">
              <a:rPr lang="en-US" smtClean="0"/>
              <a:t>9/24/2024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4F2F8A-5E4E-411C-8D2A-5436505C048D}" type="slidenum">
              <a:rPr lang="en-US" smtClean="0"/>
              <a:t>‹#›</a:t>
            </a:fld>
            <a:endParaRPr lang="en-US"/>
          </a:p>
        </p:txBody>
      </p:sp>
    </p:spTree>
    <p:extLst>
      <p:ext uri="{BB962C8B-B14F-4D97-AF65-F5344CB8AC3E}">
        <p14:creationId xmlns:p14="http://schemas.microsoft.com/office/powerpoint/2010/main" val="19223400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A862D7-218E-4941-8A83-CAD5DFD1709D}" type="datetimeFigureOut">
              <a:rPr lang="en-US" smtClean="0"/>
              <a:t>9/24/2024</a:t>
            </a:fld>
            <a:endParaRPr lang="en-US"/>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04F2F8A-5E4E-411C-8D2A-5436505C048D}" type="slidenum">
              <a:rPr lang="en-US" smtClean="0"/>
              <a:t>‹#›</a:t>
            </a:fld>
            <a:endParaRPr lang="en-US"/>
          </a:p>
        </p:txBody>
      </p:sp>
    </p:spTree>
    <p:extLst>
      <p:ext uri="{BB962C8B-B14F-4D97-AF65-F5344CB8AC3E}">
        <p14:creationId xmlns:p14="http://schemas.microsoft.com/office/powerpoint/2010/main" val="1959724509"/>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2.png"/><Relationship Id="rId7" Type="http://schemas.openxmlformats.org/officeDocument/2006/relationships/image" Target="../media/image6.png"/><Relationship Id="rId2" Type="http://schemas.openxmlformats.org/officeDocument/2006/relationships/slideLayout" Target="../slideLayouts/slideLayout1.xml"/><Relationship Id="rId1" Type="http://schemas.openxmlformats.org/officeDocument/2006/relationships/audio" Target="NULL" TargetMode="External"/><Relationship Id="rId6" Type="http://schemas.openxmlformats.org/officeDocument/2006/relationships/image" Target="../media/image5.gif"/><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1.gif"/></Relationships>
</file>

<file path=ppt/slides/_rels/slide1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5.png"/><Relationship Id="rId7" Type="http://schemas.openxmlformats.org/officeDocument/2006/relationships/image" Target="../media/image6.png"/><Relationship Id="rId2" Type="http://schemas.openxmlformats.org/officeDocument/2006/relationships/slideLayout" Target="../slideLayouts/slideLayout1.xml"/><Relationship Id="rId1" Type="http://schemas.openxmlformats.org/officeDocument/2006/relationships/audio" Target="NULL" TargetMode="External"/><Relationship Id="rId6" Type="http://schemas.openxmlformats.org/officeDocument/2006/relationships/image" Target="../media/image5.gif"/><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11.gif"/></Relationships>
</file>

<file path=ppt/slides/_rels/slide12.xml.rels><?xml version="1.0" encoding="UTF-8" standalone="yes"?>
<Relationships xmlns="http://schemas.openxmlformats.org/package/2006/relationships"><Relationship Id="rId8" Type="http://schemas.openxmlformats.org/officeDocument/2006/relationships/image" Target="../media/image22.gif"/><Relationship Id="rId3" Type="http://schemas.openxmlformats.org/officeDocument/2006/relationships/image" Target="../media/image18.png"/><Relationship Id="rId7" Type="http://schemas.openxmlformats.org/officeDocument/2006/relationships/image" Target="../media/image21.gif"/><Relationship Id="rId12" Type="http://schemas.openxmlformats.org/officeDocument/2006/relationships/image" Target="../media/image11.gif"/><Relationship Id="rId2" Type="http://schemas.openxmlformats.org/officeDocument/2006/relationships/slideLayout" Target="../slideLayouts/slideLayout1.xml"/><Relationship Id="rId1" Type="http://schemas.openxmlformats.org/officeDocument/2006/relationships/audio" Target="NULL" TargetMode="External"/><Relationship Id="rId6" Type="http://schemas.openxmlformats.org/officeDocument/2006/relationships/image" Target="../media/image5.gif"/><Relationship Id="rId11" Type="http://schemas.openxmlformats.org/officeDocument/2006/relationships/image" Target="../media/image10.png"/><Relationship Id="rId5" Type="http://schemas.openxmlformats.org/officeDocument/2006/relationships/image" Target="../media/image20.png"/><Relationship Id="rId10" Type="http://schemas.openxmlformats.org/officeDocument/2006/relationships/image" Target="../media/image6.png"/><Relationship Id="rId4" Type="http://schemas.openxmlformats.org/officeDocument/2006/relationships/image" Target="../media/image19.png"/><Relationship Id="rId9" Type="http://schemas.openxmlformats.org/officeDocument/2006/relationships/image" Target="../media/image23.gif"/></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6.png"/><Relationship Id="rId2" Type="http://schemas.openxmlformats.org/officeDocument/2006/relationships/slideLayout" Target="../slideLayouts/slideLayout1.xml"/><Relationship Id="rId1" Type="http://schemas.openxmlformats.org/officeDocument/2006/relationships/audio" Target="NULL" TargetMode="External"/><Relationship Id="rId6" Type="http://schemas.openxmlformats.org/officeDocument/2006/relationships/image" Target="../media/image5.gif"/><Relationship Id="rId5" Type="http://schemas.openxmlformats.org/officeDocument/2006/relationships/image" Target="../media/image4.png"/><Relationship Id="rId4" Type="http://schemas.openxmlformats.org/officeDocument/2006/relationships/image" Target="../media/image3.jpeg"/></Relationships>
</file>

<file path=ppt/slides/_rels/slide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7.png"/><Relationship Id="rId7" Type="http://schemas.openxmlformats.org/officeDocument/2006/relationships/image" Target="../media/image6.png"/><Relationship Id="rId2" Type="http://schemas.openxmlformats.org/officeDocument/2006/relationships/slideLayout" Target="../slideLayouts/slideLayout1.xml"/><Relationship Id="rId1" Type="http://schemas.openxmlformats.org/officeDocument/2006/relationships/audio" Target="NULL" TargetMode="External"/><Relationship Id="rId6" Type="http://schemas.openxmlformats.org/officeDocument/2006/relationships/image" Target="../media/image5.gif"/><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1.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sz="2800" b="1" u="sng" dirty="0" smtClean="0">
                <a:latin typeface="Times New Roman" pitchFamily="18" charset="0"/>
                <a:cs typeface="Times New Roman" pitchFamily="18" charset="0"/>
              </a:rPr>
              <a:t>BÀI 37-TIẾT 10,14,18</a:t>
            </a:r>
            <a:r>
              <a:rPr lang="en-US" sz="2800" b="1" dirty="0" smtClean="0">
                <a:latin typeface="Times New Roman" pitchFamily="18" charset="0"/>
                <a:cs typeface="Times New Roman" pitchFamily="18" charset="0"/>
              </a:rPr>
              <a:t>: CÁC QUY LUẬT DI TRUYỀN  </a:t>
            </a:r>
            <a:br>
              <a:rPr lang="en-US" sz="2800" b="1" dirty="0" smtClean="0">
                <a:latin typeface="Times New Roman" pitchFamily="18" charset="0"/>
                <a:cs typeface="Times New Roman" pitchFamily="18" charset="0"/>
              </a:rPr>
            </a:br>
            <a:r>
              <a:rPr lang="en-US" sz="2800" b="1" dirty="0" smtClean="0">
                <a:latin typeface="Times New Roman" pitchFamily="18" charset="0"/>
                <a:cs typeface="Times New Roman" pitchFamily="18" charset="0"/>
              </a:rPr>
              <a:t>CỦA MENDEL </a:t>
            </a:r>
            <a:br>
              <a:rPr lang="en-US" sz="2800" b="1" dirty="0" smtClean="0">
                <a:latin typeface="Times New Roman" pitchFamily="18" charset="0"/>
                <a:cs typeface="Times New Roman" pitchFamily="18" charset="0"/>
              </a:rPr>
            </a:br>
            <a:r>
              <a:rPr lang="en-US" sz="2000" b="1" dirty="0" smtClean="0">
                <a:latin typeface="Times New Roman" pitchFamily="18" charset="0"/>
                <a:cs typeface="Times New Roman" pitchFamily="18" charset="0"/>
              </a:rPr>
              <a:t>(</a:t>
            </a:r>
            <a:r>
              <a:rPr lang="en-US" sz="2000" b="1" dirty="0" err="1" smtClean="0">
                <a:latin typeface="Times New Roman" pitchFamily="18" charset="0"/>
                <a:cs typeface="Times New Roman" pitchFamily="18" charset="0"/>
              </a:rPr>
              <a:t>Thời</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lượng</a:t>
            </a:r>
            <a:r>
              <a:rPr lang="en-US" sz="2000" b="1" dirty="0" smtClean="0">
                <a:latin typeface="Times New Roman" pitchFamily="18" charset="0"/>
                <a:cs typeface="Times New Roman" pitchFamily="18" charset="0"/>
              </a:rPr>
              <a:t>: 3 </a:t>
            </a:r>
            <a:r>
              <a:rPr lang="en-US" sz="2000" b="1" dirty="0" err="1" smtClean="0">
                <a:latin typeface="Times New Roman" pitchFamily="18" charset="0"/>
                <a:cs typeface="Times New Roman" pitchFamily="18" charset="0"/>
              </a:rPr>
              <a:t>tiết</a:t>
            </a:r>
            <a:r>
              <a:rPr lang="en-US" sz="2000" b="1" dirty="0" smtClean="0">
                <a:latin typeface="Times New Roman" pitchFamily="18" charset="0"/>
                <a:cs typeface="Times New Roman" pitchFamily="18" charset="0"/>
              </a:rPr>
              <a:t>)</a:t>
            </a:r>
            <a:endParaRPr lang="en-US" sz="2000" b="1" dirty="0">
              <a:latin typeface="Times New Roman" pitchFamily="18" charset="0"/>
              <a:cs typeface="Times New Roman" pitchFamily="18" charset="0"/>
            </a:endParaRPr>
          </a:p>
        </p:txBody>
      </p:sp>
      <p:sp>
        <p:nvSpPr>
          <p:cNvPr id="3" name="TextBox 2"/>
          <p:cNvSpPr txBox="1"/>
          <p:nvPr/>
        </p:nvSpPr>
        <p:spPr>
          <a:xfrm>
            <a:off x="2680570" y="2292263"/>
            <a:ext cx="6951945" cy="1384995"/>
          </a:xfrm>
          <a:prstGeom prst="rect">
            <a:avLst/>
          </a:prstGeom>
          <a:noFill/>
        </p:spPr>
        <p:txBody>
          <a:bodyPr wrap="square" rtlCol="0">
            <a:spAutoFit/>
          </a:bodyPr>
          <a:lstStyle/>
          <a:p>
            <a:r>
              <a:rPr lang="en-US" sz="2800" b="1" dirty="0" smtClean="0">
                <a:latin typeface="Times New Roman" pitchFamily="18" charset="0"/>
                <a:cs typeface="Times New Roman" pitchFamily="18" charset="0"/>
              </a:rPr>
              <a:t>I. </a:t>
            </a:r>
            <a:r>
              <a:rPr lang="en-US" sz="2800" b="1" dirty="0" err="1" smtClean="0">
                <a:latin typeface="Times New Roman" pitchFamily="18" charset="0"/>
                <a:cs typeface="Times New Roman" pitchFamily="18" charset="0"/>
              </a:rPr>
              <a:t>Quy</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luật</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phân</a:t>
            </a:r>
            <a:r>
              <a:rPr lang="en-US" sz="2800" b="1" dirty="0" smtClean="0">
                <a:latin typeface="Times New Roman" pitchFamily="18" charset="0"/>
                <a:cs typeface="Times New Roman" pitchFamily="18" charset="0"/>
              </a:rPr>
              <a:t> li.</a:t>
            </a:r>
          </a:p>
          <a:p>
            <a:pPr marL="342900" indent="-342900">
              <a:buFontTx/>
              <a:buChar char="-"/>
            </a:pPr>
            <a:r>
              <a:rPr lang="en-US" sz="2800" dirty="0" err="1" smtClean="0">
                <a:latin typeface="Times New Roman" pitchFamily="18" charset="0"/>
                <a:cs typeface="Times New Roman" pitchFamily="18" charset="0"/>
              </a:rPr>
              <a:t>Thí</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nghiệm</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của</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MenĐel</a:t>
            </a:r>
            <a:endParaRPr lang="en-US" sz="2800" dirty="0" smtClean="0">
              <a:latin typeface="Times New Roman" pitchFamily="18" charset="0"/>
              <a:cs typeface="Times New Roman" pitchFamily="18" charset="0"/>
            </a:endParaRPr>
          </a:p>
          <a:p>
            <a:pPr marL="342900" indent="-342900">
              <a:buFontTx/>
              <a:buChar char="-"/>
            </a:pPr>
            <a:r>
              <a:rPr lang="en-US" sz="2800" dirty="0" err="1" smtClean="0">
                <a:latin typeface="Times New Roman" pitchFamily="18" charset="0"/>
                <a:cs typeface="Times New Roman" pitchFamily="18" charset="0"/>
              </a:rPr>
              <a:t>Giải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thích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thí</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nghiệm</a:t>
            </a:r>
            <a:endParaRPr lang="en-US" sz="2800" dirty="0">
              <a:latin typeface="Times New Roman" pitchFamily="18" charset="0"/>
              <a:cs typeface="Times New Roman" pitchFamily="18" charset="0"/>
            </a:endParaRPr>
          </a:p>
        </p:txBody>
      </p:sp>
    </p:spTree>
    <p:extLst>
      <p:ext uri="{BB962C8B-B14F-4D97-AF65-F5344CB8AC3E}">
        <p14:creationId xmlns:p14="http://schemas.microsoft.com/office/powerpoint/2010/main" val="3151031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192000" y="0"/>
            <a:ext cx="12280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710238" y="5638800"/>
            <a:ext cx="746125" cy="74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752850" y="4867275"/>
            <a:ext cx="1979613" cy="142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yeahmp3">
            <a:hlinkClick r:id="" action="ppaction://media"/>
          </p:cNvPr>
          <p:cNvPicPr>
            <a:picLocks noRot="1" noChangeAspect="1"/>
          </p:cNvPicPr>
          <p:nvPr>
            <a:audioFile r:link="rId1"/>
          </p:nvPr>
        </p:nvPicPr>
        <p:blipFill>
          <a:blip r:embed="rId7">
            <a:extLst>
              <a:ext uri="{28A0092B-C50C-407E-A947-70E740481C1C}">
                <a14:useLocalDpi xmlns:a14="http://schemas.microsoft.com/office/drawing/2010/main" val="0"/>
              </a:ext>
            </a:extLst>
          </a:blip>
          <a:srcRect/>
          <a:stretch>
            <a:fillRect/>
          </a:stretch>
        </p:blipFill>
        <p:spPr bwMode="auto">
          <a:xfrm>
            <a:off x="5791200" y="70104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087813" y="4325938"/>
            <a:ext cx="1273175"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Car">
            <a:hlinkClick r:id="" action="ppaction://media"/>
          </p:cNvPr>
          <p:cNvPicPr>
            <a:picLocks noRot="1" noChangeAspect="1"/>
          </p:cNvPicPr>
          <p:nvPr>
            <a:audioFile r:link="rId1"/>
          </p:nvPr>
        </p:nvPicPr>
        <p:blipFill>
          <a:blip r:embed="rId7">
            <a:extLst>
              <a:ext uri="{28A0092B-C50C-407E-A947-70E740481C1C}">
                <a14:useLocalDpi xmlns:a14="http://schemas.microsoft.com/office/drawing/2010/main" val="0"/>
              </a:ext>
            </a:extLst>
          </a:blip>
          <a:srcRect/>
          <a:stretch>
            <a:fillRect/>
          </a:stretch>
        </p:blipFill>
        <p:spPr bwMode="auto">
          <a:xfrm>
            <a:off x="6835775" y="6977063"/>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p:cNvSpPr/>
          <p:nvPr/>
        </p:nvSpPr>
        <p:spPr>
          <a:xfrm>
            <a:off x="1344613" y="292100"/>
            <a:ext cx="11188700" cy="103187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3600" dirty="0" err="1" smtClean="0">
                <a:solidFill>
                  <a:srgbClr val="002060"/>
                </a:solidFill>
                <a:latin typeface="Cambria" pitchFamily="18" charset="0"/>
                <a:ea typeface="Cambria" pitchFamily="18" charset="0"/>
                <a:cs typeface="Times New Roman" pitchFamily="18" charset="0"/>
              </a:rPr>
              <a:t>Nếu</a:t>
            </a:r>
            <a:r>
              <a:rPr lang="en-US" sz="3600" dirty="0" smtClean="0">
                <a:solidFill>
                  <a:srgbClr val="002060"/>
                </a:solidFill>
                <a:latin typeface="Cambria" pitchFamily="18" charset="0"/>
                <a:ea typeface="Cambria" pitchFamily="18" charset="0"/>
                <a:cs typeface="Times New Roman" pitchFamily="18" charset="0"/>
              </a:rPr>
              <a:t> F1 </a:t>
            </a:r>
            <a:r>
              <a:rPr lang="en-US" sz="3600" dirty="0" err="1" smtClean="0">
                <a:solidFill>
                  <a:srgbClr val="002060"/>
                </a:solidFill>
                <a:latin typeface="Cambria" pitchFamily="18" charset="0"/>
                <a:ea typeface="Cambria" pitchFamily="18" charset="0"/>
                <a:cs typeface="Times New Roman" pitchFamily="18" charset="0"/>
              </a:rPr>
              <a:t>đồng</a:t>
            </a:r>
            <a:r>
              <a:rPr lang="en-US" sz="3600" dirty="0" smtClean="0">
                <a:solidFill>
                  <a:srgbClr val="002060"/>
                </a:solidFill>
                <a:latin typeface="Cambria" pitchFamily="18" charset="0"/>
                <a:ea typeface="Cambria" pitchFamily="18" charset="0"/>
                <a:cs typeface="Times New Roman" pitchFamily="18" charset="0"/>
              </a:rPr>
              <a:t> </a:t>
            </a:r>
            <a:r>
              <a:rPr lang="en-US" sz="3600" dirty="0" err="1" smtClean="0">
                <a:solidFill>
                  <a:srgbClr val="002060"/>
                </a:solidFill>
                <a:latin typeface="Cambria" pitchFamily="18" charset="0"/>
                <a:ea typeface="Cambria" pitchFamily="18" charset="0"/>
                <a:cs typeface="Times New Roman" pitchFamily="18" charset="0"/>
              </a:rPr>
              <a:t>tính</a:t>
            </a:r>
            <a:r>
              <a:rPr lang="en-US" sz="3600" dirty="0" smtClean="0">
                <a:solidFill>
                  <a:srgbClr val="002060"/>
                </a:solidFill>
                <a:latin typeface="Cambria" pitchFamily="18" charset="0"/>
                <a:ea typeface="Cambria" pitchFamily="18" charset="0"/>
                <a:cs typeface="Times New Roman" pitchFamily="18" charset="0"/>
              </a:rPr>
              <a:t> </a:t>
            </a:r>
            <a:r>
              <a:rPr lang="en-US" sz="3600" dirty="0" err="1" smtClean="0">
                <a:solidFill>
                  <a:srgbClr val="002060"/>
                </a:solidFill>
                <a:latin typeface="Cambria" pitchFamily="18" charset="0"/>
                <a:ea typeface="Cambria" pitchFamily="18" charset="0"/>
                <a:cs typeface="Times New Roman" pitchFamily="18" charset="0"/>
              </a:rPr>
              <a:t>trạng</a:t>
            </a:r>
            <a:r>
              <a:rPr lang="en-US" sz="3600" dirty="0" smtClean="0">
                <a:solidFill>
                  <a:srgbClr val="002060"/>
                </a:solidFill>
                <a:latin typeface="Cambria" pitchFamily="18" charset="0"/>
                <a:ea typeface="Cambria" pitchFamily="18" charset="0"/>
                <a:cs typeface="Times New Roman" pitchFamily="18" charset="0"/>
              </a:rPr>
              <a:t> </a:t>
            </a:r>
            <a:r>
              <a:rPr lang="en-US" sz="3600" dirty="0" err="1" smtClean="0">
                <a:solidFill>
                  <a:srgbClr val="002060"/>
                </a:solidFill>
                <a:latin typeface="Cambria" pitchFamily="18" charset="0"/>
                <a:ea typeface="Cambria" pitchFamily="18" charset="0"/>
                <a:cs typeface="Times New Roman" pitchFamily="18" charset="0"/>
              </a:rPr>
              <a:t>trội</a:t>
            </a:r>
            <a:r>
              <a:rPr lang="en-US" sz="3600" dirty="0" smtClean="0">
                <a:solidFill>
                  <a:srgbClr val="002060"/>
                </a:solidFill>
                <a:latin typeface="Cambria" pitchFamily="18" charset="0"/>
                <a:ea typeface="Cambria" pitchFamily="18" charset="0"/>
                <a:cs typeface="Times New Roman" pitchFamily="18" charset="0"/>
              </a:rPr>
              <a:t> </a:t>
            </a:r>
            <a:r>
              <a:rPr lang="en-US" sz="3600" dirty="0" err="1" smtClean="0">
                <a:solidFill>
                  <a:srgbClr val="002060"/>
                </a:solidFill>
                <a:latin typeface="Cambria" pitchFamily="18" charset="0"/>
                <a:ea typeface="Cambria" pitchFamily="18" charset="0"/>
                <a:cs typeface="Times New Roman" pitchFamily="18" charset="0"/>
              </a:rPr>
              <a:t>thì</a:t>
            </a:r>
            <a:r>
              <a:rPr lang="en-US" sz="3600" dirty="0" smtClean="0">
                <a:solidFill>
                  <a:srgbClr val="002060"/>
                </a:solidFill>
                <a:latin typeface="Cambria" pitchFamily="18" charset="0"/>
                <a:ea typeface="Cambria" pitchFamily="18" charset="0"/>
                <a:cs typeface="Times New Roman" pitchFamily="18" charset="0"/>
              </a:rPr>
              <a:t> P </a:t>
            </a:r>
            <a:r>
              <a:rPr lang="en-US" sz="3600" dirty="0" err="1" smtClean="0">
                <a:solidFill>
                  <a:srgbClr val="002060"/>
                </a:solidFill>
                <a:latin typeface="Cambria" pitchFamily="18" charset="0"/>
                <a:ea typeface="Cambria" pitchFamily="18" charset="0"/>
                <a:cs typeface="Times New Roman" pitchFamily="18" charset="0"/>
              </a:rPr>
              <a:t>có</a:t>
            </a:r>
            <a:r>
              <a:rPr lang="en-US" sz="3600" dirty="0" smtClean="0">
                <a:solidFill>
                  <a:srgbClr val="002060"/>
                </a:solidFill>
                <a:latin typeface="Cambria" pitchFamily="18" charset="0"/>
                <a:ea typeface="Cambria" pitchFamily="18" charset="0"/>
                <a:cs typeface="Times New Roman" pitchFamily="18" charset="0"/>
              </a:rPr>
              <a:t> </a:t>
            </a:r>
            <a:r>
              <a:rPr lang="en-US" sz="3600" dirty="0" err="1" smtClean="0">
                <a:solidFill>
                  <a:srgbClr val="002060"/>
                </a:solidFill>
                <a:latin typeface="Cambria" pitchFamily="18" charset="0"/>
                <a:ea typeface="Cambria" pitchFamily="18" charset="0"/>
                <a:cs typeface="Times New Roman" pitchFamily="18" charset="0"/>
              </a:rPr>
              <a:t>đặc</a:t>
            </a:r>
            <a:r>
              <a:rPr lang="en-US" sz="3600" dirty="0" smtClean="0">
                <a:solidFill>
                  <a:srgbClr val="002060"/>
                </a:solidFill>
                <a:latin typeface="Cambria" pitchFamily="18" charset="0"/>
                <a:ea typeface="Cambria" pitchFamily="18" charset="0"/>
                <a:cs typeface="Times New Roman" pitchFamily="18" charset="0"/>
              </a:rPr>
              <a:t> </a:t>
            </a:r>
            <a:r>
              <a:rPr lang="en-US" sz="3600" dirty="0" err="1" smtClean="0">
                <a:solidFill>
                  <a:srgbClr val="002060"/>
                </a:solidFill>
                <a:latin typeface="Cambria" pitchFamily="18" charset="0"/>
                <a:ea typeface="Cambria" pitchFamily="18" charset="0"/>
                <a:cs typeface="Times New Roman" pitchFamily="18" charset="0"/>
              </a:rPr>
              <a:t>điểm</a:t>
            </a:r>
            <a:r>
              <a:rPr lang="en-US" sz="3600" dirty="0" smtClean="0">
                <a:solidFill>
                  <a:srgbClr val="002060"/>
                </a:solidFill>
                <a:latin typeface="Cambria" pitchFamily="18" charset="0"/>
                <a:ea typeface="Cambria" pitchFamily="18" charset="0"/>
                <a:cs typeface="Times New Roman" pitchFamily="18" charset="0"/>
              </a:rPr>
              <a:t> </a:t>
            </a:r>
            <a:r>
              <a:rPr lang="en-US" sz="3600" dirty="0" err="1" smtClean="0">
                <a:solidFill>
                  <a:srgbClr val="002060"/>
                </a:solidFill>
                <a:latin typeface="Cambria" pitchFamily="18" charset="0"/>
                <a:ea typeface="Cambria" pitchFamily="18" charset="0"/>
                <a:cs typeface="Times New Roman" pitchFamily="18" charset="0"/>
              </a:rPr>
              <a:t>gì</a:t>
            </a:r>
            <a:r>
              <a:rPr lang="vi-VN" sz="3600" dirty="0" smtClean="0">
                <a:solidFill>
                  <a:srgbClr val="002060"/>
                </a:solidFill>
                <a:latin typeface="Cambria" pitchFamily="18" charset="0"/>
                <a:ea typeface="Cambria" pitchFamily="18" charset="0"/>
                <a:cs typeface="Times New Roman" pitchFamily="18" charset="0"/>
              </a:rPr>
              <a:t>?</a:t>
            </a:r>
            <a:endParaRPr lang="vi-VN" sz="3600" dirty="0">
              <a:solidFill>
                <a:srgbClr val="002060"/>
              </a:solidFill>
              <a:latin typeface="Cambria" pitchFamily="18" charset="0"/>
              <a:ea typeface="Cambria" pitchFamily="18" charset="0"/>
              <a:cs typeface="Times New Roman" pitchFamily="18" charset="0"/>
            </a:endParaRPr>
          </a:p>
        </p:txBody>
      </p:sp>
      <p:sp>
        <p:nvSpPr>
          <p:cNvPr id="14" name="Rectangle 13"/>
          <p:cNvSpPr/>
          <p:nvPr/>
        </p:nvSpPr>
        <p:spPr>
          <a:xfrm>
            <a:off x="250825" y="1519238"/>
            <a:ext cx="11188700" cy="164465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3600" dirty="0" smtClean="0">
                <a:solidFill>
                  <a:srgbClr val="002060"/>
                </a:solidFill>
                <a:latin typeface="Cambria" pitchFamily="18" charset="0"/>
                <a:ea typeface="Cambria" pitchFamily="18" charset="0"/>
                <a:cs typeface="Times New Roman" pitchFamily="18" charset="0"/>
              </a:rPr>
              <a:t>P </a:t>
            </a:r>
            <a:r>
              <a:rPr lang="en-US" sz="3600" dirty="0" err="1" smtClean="0">
                <a:solidFill>
                  <a:srgbClr val="002060"/>
                </a:solidFill>
                <a:latin typeface="Cambria" pitchFamily="18" charset="0"/>
                <a:ea typeface="Cambria" pitchFamily="18" charset="0"/>
                <a:cs typeface="Times New Roman" pitchFamily="18" charset="0"/>
              </a:rPr>
              <a:t>thuần</a:t>
            </a:r>
            <a:r>
              <a:rPr lang="en-US" sz="3600" dirty="0" smtClean="0">
                <a:solidFill>
                  <a:srgbClr val="002060"/>
                </a:solidFill>
                <a:latin typeface="Cambria" pitchFamily="18" charset="0"/>
                <a:ea typeface="Cambria" pitchFamily="18" charset="0"/>
                <a:cs typeface="Times New Roman" pitchFamily="18" charset="0"/>
              </a:rPr>
              <a:t> </a:t>
            </a:r>
            <a:r>
              <a:rPr lang="en-US" sz="3600" dirty="0" err="1" smtClean="0">
                <a:solidFill>
                  <a:srgbClr val="002060"/>
                </a:solidFill>
                <a:latin typeface="Cambria" pitchFamily="18" charset="0"/>
                <a:ea typeface="Cambria" pitchFamily="18" charset="0"/>
                <a:cs typeface="Times New Roman" pitchFamily="18" charset="0"/>
              </a:rPr>
              <a:t>chủng</a:t>
            </a:r>
            <a:r>
              <a:rPr lang="en-US" sz="3600" dirty="0" smtClean="0">
                <a:solidFill>
                  <a:srgbClr val="002060"/>
                </a:solidFill>
                <a:latin typeface="Cambria" pitchFamily="18" charset="0"/>
                <a:ea typeface="Cambria" pitchFamily="18" charset="0"/>
                <a:cs typeface="Times New Roman" pitchFamily="18" charset="0"/>
              </a:rPr>
              <a:t>, </a:t>
            </a:r>
            <a:r>
              <a:rPr lang="en-US" sz="3600" dirty="0" err="1" smtClean="0">
                <a:solidFill>
                  <a:srgbClr val="002060"/>
                </a:solidFill>
                <a:latin typeface="Cambria" pitchFamily="18" charset="0"/>
                <a:ea typeface="Cambria" pitchFamily="18" charset="0"/>
                <a:cs typeface="Times New Roman" pitchFamily="18" charset="0"/>
              </a:rPr>
              <a:t>tương</a:t>
            </a:r>
            <a:r>
              <a:rPr lang="en-US" sz="3600" dirty="0" smtClean="0">
                <a:solidFill>
                  <a:srgbClr val="002060"/>
                </a:solidFill>
                <a:latin typeface="Cambria" pitchFamily="18" charset="0"/>
                <a:ea typeface="Cambria" pitchFamily="18" charset="0"/>
                <a:cs typeface="Times New Roman" pitchFamily="18" charset="0"/>
              </a:rPr>
              <a:t> </a:t>
            </a:r>
            <a:r>
              <a:rPr lang="en-US" sz="3600" dirty="0" err="1" smtClean="0">
                <a:solidFill>
                  <a:srgbClr val="002060"/>
                </a:solidFill>
                <a:latin typeface="Cambria" pitchFamily="18" charset="0"/>
                <a:ea typeface="Cambria" pitchFamily="18" charset="0"/>
                <a:cs typeface="Times New Roman" pitchFamily="18" charset="0"/>
              </a:rPr>
              <a:t>phản</a:t>
            </a:r>
            <a:endParaRPr lang="vi-VN" sz="3600" dirty="0">
              <a:solidFill>
                <a:srgbClr val="002060"/>
              </a:solidFill>
              <a:latin typeface="Cambria" pitchFamily="18" charset="0"/>
              <a:ea typeface="Cambria" pitchFamily="18" charset="0"/>
              <a:cs typeface="Times New Roman" pitchFamily="18" charset="0"/>
            </a:endParaRPr>
          </a:p>
        </p:txBody>
      </p:sp>
      <p:pic>
        <p:nvPicPr>
          <p:cNvPr id="16" name="Picture 15"/>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654175" y="3802063"/>
            <a:ext cx="1416050" cy="129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Oval Callout 16"/>
          <p:cNvSpPr/>
          <p:nvPr/>
        </p:nvSpPr>
        <p:spPr>
          <a:xfrm>
            <a:off x="2413000" y="3240088"/>
            <a:ext cx="1809750" cy="1223962"/>
          </a:xfrm>
          <a:prstGeom prst="wedgeEllipseCallout">
            <a:avLst>
              <a:gd name="adj1" fmla="val -52457"/>
              <a:gd name="adj2" fmla="val 31986"/>
            </a:avLst>
          </a:prstGeom>
          <a:solidFill>
            <a:schemeClr val="accent1">
              <a:lumMod val="40000"/>
              <a:lumOff val="60000"/>
              <a:alpha val="75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400">
                <a:solidFill>
                  <a:srgbClr val="203864"/>
                </a:solidFill>
                <a:latin typeface="Cambria" pitchFamily="18" charset="0"/>
                <a:cs typeface="Arial" charset="0"/>
              </a:rPr>
              <a:t>Không trả lời được thì mình giúp cho để qua vòng nhé!</a:t>
            </a:r>
          </a:p>
        </p:txBody>
      </p:sp>
    </p:spTree>
    <p:extLst>
      <p:ext uri="{BB962C8B-B14F-4D97-AF65-F5344CB8AC3E}">
        <p14:creationId xmlns:p14="http://schemas.microsoft.com/office/powerpoint/2010/main" val="54836964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21" presetClass="emph" presetSubtype="0" repeatCount="indefinite" fill="hold" grpId="0" nodeType="withEffect">
                                  <p:stCondLst>
                                    <p:cond delay="0"/>
                                  </p:stCondLst>
                                  <p:childTnLst>
                                    <p:animClr clrSpc="hsl" dir="cw">
                                      <p:cBhvr override="childStyle">
                                        <p:cTn id="9" dur="500" fill="hold"/>
                                        <p:tgtEl>
                                          <p:spTgt spid="17"/>
                                        </p:tgtEl>
                                        <p:attrNameLst>
                                          <p:attrName>style.color</p:attrName>
                                        </p:attrNameLst>
                                      </p:cBhvr>
                                      <p:by>
                                        <p:hsl h="7200000" s="0" l="0"/>
                                      </p:by>
                                    </p:animClr>
                                    <p:animClr clrSpc="hsl" dir="cw">
                                      <p:cBhvr>
                                        <p:cTn id="10" dur="500" fill="hold"/>
                                        <p:tgtEl>
                                          <p:spTgt spid="17"/>
                                        </p:tgtEl>
                                        <p:attrNameLst>
                                          <p:attrName>fillcolor</p:attrName>
                                        </p:attrNameLst>
                                      </p:cBhvr>
                                      <p:by>
                                        <p:hsl h="7200000" s="0" l="0"/>
                                      </p:by>
                                    </p:animClr>
                                    <p:animClr clrSpc="hsl" dir="cw">
                                      <p:cBhvr>
                                        <p:cTn id="11" dur="500" fill="hold"/>
                                        <p:tgtEl>
                                          <p:spTgt spid="17"/>
                                        </p:tgtEl>
                                        <p:attrNameLst>
                                          <p:attrName>stroke.color</p:attrName>
                                        </p:attrNameLst>
                                      </p:cBhvr>
                                      <p:by>
                                        <p:hsl h="7200000" s="0" l="0"/>
                                      </p:by>
                                    </p:animClr>
                                    <p:set>
                                      <p:cBhvr>
                                        <p:cTn id="12" dur="500" fill="hold"/>
                                        <p:tgtEl>
                                          <p:spTgt spid="17"/>
                                        </p:tgtEl>
                                        <p:attrNameLst>
                                          <p:attrName>fill.type</p:attrName>
                                        </p:attrNameLst>
                                      </p:cBhvr>
                                      <p:to>
                                        <p:strVal val="solid"/>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7"/>
                    </p:tgtEl>
                  </p:cond>
                </p:stCondLst>
                <p:endSync evt="end" delay="0">
                  <p:rtn val="all"/>
                </p:endSync>
                <p:childTnLst>
                  <p:par>
                    <p:cTn id="19" fill="hold" nodeType="clickPar">
                      <p:stCondLst>
                        <p:cond delay="0"/>
                      </p:stCondLst>
                      <p:childTnLst>
                        <p:par>
                          <p:cTn id="20" fill="hold" nodeType="withGroup">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7"/>
                                        </p:tgtEl>
                                      </p:cBhvr>
                                    </p:animEffect>
                                    <p:animScale>
                                      <p:cBhvr>
                                        <p:cTn id="23" dur="250" autoRev="1" fill="hold"/>
                                        <p:tgtEl>
                                          <p:spTgt spid="7"/>
                                        </p:tgtEl>
                                      </p:cBhvr>
                                      <p:by x="105000" y="105000"/>
                                    </p:animScale>
                                  </p:childTnLst>
                                </p:cTn>
                              </p:par>
                              <p:par>
                                <p:cTn id="24" presetID="10" presetClass="exit" presetSubtype="0" fill="hold" grpId="1" nodeType="withEffect">
                                  <p:stCondLst>
                                    <p:cond delay="0"/>
                                  </p:stCondLst>
                                  <p:childTnLst>
                                    <p:animEffect transition="out" filter="fade">
                                      <p:cBhvr>
                                        <p:cTn id="25" dur="500"/>
                                        <p:tgtEl>
                                          <p:spTgt spid="13"/>
                                        </p:tgtEl>
                                      </p:cBhvr>
                                    </p:animEffect>
                                    <p:set>
                                      <p:cBhvr>
                                        <p:cTn id="26" dur="1" fill="hold">
                                          <p:stCondLst>
                                            <p:cond delay="499"/>
                                          </p:stCondLst>
                                        </p:cTn>
                                        <p:tgtEl>
                                          <p:spTgt spid="13"/>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14"/>
                                        </p:tgtEl>
                                      </p:cBhvr>
                                    </p:animEffect>
                                    <p:set>
                                      <p:cBhvr>
                                        <p:cTn id="29" dur="1" fill="hold">
                                          <p:stCondLst>
                                            <p:cond delay="499"/>
                                          </p:stCondLst>
                                        </p:cTn>
                                        <p:tgtEl>
                                          <p:spTgt spid="14"/>
                                        </p:tgtEl>
                                        <p:attrNameLst>
                                          <p:attrName>style.visibility</p:attrName>
                                        </p:attrNameLst>
                                      </p:cBhvr>
                                      <p:to>
                                        <p:strVal val="hidden"/>
                                      </p:to>
                                    </p:set>
                                  </p:childTnLst>
                                </p:cTn>
                              </p:par>
                              <p:par>
                                <p:cTn id="30" presetID="42" presetClass="entr" presetSubtype="0"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1000"/>
                                        <p:tgtEl>
                                          <p:spTgt spid="15"/>
                                        </p:tgtEl>
                                      </p:cBhvr>
                                    </p:animEffect>
                                    <p:anim calcmode="lin" valueType="num">
                                      <p:cBhvr>
                                        <p:cTn id="33" dur="1000" fill="hold"/>
                                        <p:tgtEl>
                                          <p:spTgt spid="15"/>
                                        </p:tgtEl>
                                        <p:attrNameLst>
                                          <p:attrName>ppt_x</p:attrName>
                                        </p:attrNameLst>
                                      </p:cBhvr>
                                      <p:tavLst>
                                        <p:tav tm="0">
                                          <p:val>
                                            <p:strVal val="#ppt_x"/>
                                          </p:val>
                                        </p:tav>
                                        <p:tav tm="100000">
                                          <p:val>
                                            <p:strVal val="#ppt_x"/>
                                          </p:val>
                                        </p:tav>
                                      </p:tavLst>
                                    </p:anim>
                                    <p:anim calcmode="lin" valueType="num">
                                      <p:cBhvr>
                                        <p:cTn id="34" dur="1000" fill="hold"/>
                                        <p:tgtEl>
                                          <p:spTgt spid="15"/>
                                        </p:tgtEl>
                                        <p:attrNameLst>
                                          <p:attrName>ppt_y</p:attrName>
                                        </p:attrNameLst>
                                      </p:cBhvr>
                                      <p:tavLst>
                                        <p:tav tm="0">
                                          <p:val>
                                            <p:strVal val="#ppt_y+.1"/>
                                          </p:val>
                                        </p:tav>
                                        <p:tav tm="100000">
                                          <p:val>
                                            <p:strVal val="#ppt_y"/>
                                          </p:val>
                                        </p:tav>
                                      </p:tavLst>
                                    </p:anim>
                                  </p:childTnLst>
                                </p:cTn>
                              </p:par>
                              <p:par>
                                <p:cTn id="35" presetID="1" presetClass="mediacall" presetSubtype="0" fill="hold" nodeType="withEffect">
                                  <p:stCondLst>
                                    <p:cond delay="0"/>
                                  </p:stCondLst>
                                  <p:childTnLst>
                                    <p:cmd type="call" cmd="playFrom(0.0)">
                                      <p:cBhvr>
                                        <p:cTn id="36" dur="1306" fill="hold"/>
                                        <p:tgtEl>
                                          <p:spTgt spid="8"/>
                                        </p:tgtEl>
                                      </p:cBhvr>
                                    </p:cmd>
                                  </p:childTnLst>
                                </p:cTn>
                              </p:par>
                            </p:childTnLst>
                          </p:cTn>
                        </p:par>
                        <p:par>
                          <p:cTn id="37" fill="hold" nodeType="afterGroup">
                            <p:stCondLst>
                              <p:cond delay="500"/>
                            </p:stCondLst>
                            <p:childTnLst>
                              <p:par>
                                <p:cTn id="38" presetID="10" presetClass="exit" presetSubtype="0" fill="hold" nodeType="afterEffect">
                                  <p:stCondLst>
                                    <p:cond delay="0"/>
                                  </p:stCondLst>
                                  <p:childTnLst>
                                    <p:animEffect transition="out" filter="fade">
                                      <p:cBhvr>
                                        <p:cTn id="39" dur="500"/>
                                        <p:tgtEl>
                                          <p:spTgt spid="15"/>
                                        </p:tgtEl>
                                      </p:cBhvr>
                                    </p:animEffect>
                                    <p:set>
                                      <p:cBhvr>
                                        <p:cTn id="40" dur="1" fill="hold">
                                          <p:stCondLst>
                                            <p:cond delay="499"/>
                                          </p:stCondLst>
                                        </p:cTn>
                                        <p:tgtEl>
                                          <p:spTgt spid="15"/>
                                        </p:tgtEl>
                                        <p:attrNameLst>
                                          <p:attrName>style.visibility</p:attrName>
                                        </p:attrNameLst>
                                      </p:cBhvr>
                                      <p:to>
                                        <p:strVal val="hidden"/>
                                      </p:to>
                                    </p:set>
                                  </p:childTnLst>
                                </p:cTn>
                              </p:par>
                            </p:childTnLst>
                          </p:cTn>
                        </p:par>
                        <p:par>
                          <p:cTn id="41" fill="hold" nodeType="afterGroup">
                            <p:stCondLst>
                              <p:cond delay="1000"/>
                            </p:stCondLst>
                            <p:childTnLst>
                              <p:par>
                                <p:cTn id="42" presetID="10" presetClass="exit" presetSubtype="0" fill="hold" nodeType="afterEffect">
                                  <p:stCondLst>
                                    <p:cond delay="0"/>
                                  </p:stCondLst>
                                  <p:childTnLst>
                                    <p:animEffect transition="out" filter="fade">
                                      <p:cBhvr>
                                        <p:cTn id="43" dur="500"/>
                                        <p:tgtEl>
                                          <p:spTgt spid="6"/>
                                        </p:tgtEl>
                                      </p:cBhvr>
                                    </p:animEffect>
                                    <p:set>
                                      <p:cBhvr>
                                        <p:cTn id="44" dur="1" fill="hold">
                                          <p:stCondLst>
                                            <p:cond delay="499"/>
                                          </p:stCondLst>
                                        </p:cTn>
                                        <p:tgtEl>
                                          <p:spTgt spid="6"/>
                                        </p:tgtEl>
                                        <p:attrNameLst>
                                          <p:attrName>style.visibility</p:attrName>
                                        </p:attrNameLst>
                                      </p:cBhvr>
                                      <p:to>
                                        <p:strVal val="hidden"/>
                                      </p:to>
                                    </p:set>
                                  </p:childTnLst>
                                </p:cTn>
                              </p:par>
                            </p:childTnLst>
                          </p:cTn>
                        </p:par>
                        <p:par>
                          <p:cTn id="45" fill="hold" nodeType="afterGroup">
                            <p:stCondLst>
                              <p:cond delay="1500"/>
                            </p:stCondLst>
                            <p:childTnLst>
                              <p:par>
                                <p:cTn id="46" presetID="35" presetClass="path" presetSubtype="0" accel="50000" decel="50000" fill="hold" nodeType="afterEffect">
                                  <p:stCondLst>
                                    <p:cond delay="0"/>
                                  </p:stCondLst>
                                  <p:childTnLst>
                                    <p:animMotion origin="layout" path="M 0 0 L -1 0 " pathEditMode="relative" rAng="0" ptsTypes="AA">
                                      <p:cBhvr>
                                        <p:cTn id="47" dur="3000" fill="hold"/>
                                        <p:tgtEl>
                                          <p:spTgt spid="4"/>
                                        </p:tgtEl>
                                        <p:attrNameLst>
                                          <p:attrName>ppt_x</p:attrName>
                                          <p:attrName>ppt_y</p:attrName>
                                        </p:attrNameLst>
                                      </p:cBhvr>
                                      <p:rCtr x="-5000000" y="0"/>
                                    </p:animMotion>
                                  </p:childTnLst>
                                </p:cTn>
                              </p:par>
                              <p:par>
                                <p:cTn id="48" presetID="1" presetClass="mediacall" presetSubtype="0" fill="hold" nodeType="withEffect">
                                  <p:stCondLst>
                                    <p:cond delay="0"/>
                                  </p:stCondLst>
                                  <p:childTnLst>
                                    <p:cmd type="call" cmd="playFrom(0.0)">
                                      <p:cBhvr>
                                        <p:cTn id="49" dur="3082" fill="hold"/>
                                        <p:tgtEl>
                                          <p:spTgt spid="9"/>
                                        </p:tgtEl>
                                      </p:cBhvr>
                                    </p:cmd>
                                  </p:childTnLst>
                                </p:cTn>
                              </p:par>
                              <p:par>
                                <p:cTn id="50" presetID="35" presetClass="path" presetSubtype="0" accel="50000" decel="50000" fill="hold" nodeType="withEffect">
                                  <p:stCondLst>
                                    <p:cond delay="0"/>
                                  </p:stCondLst>
                                  <p:childTnLst>
                                    <p:animMotion origin="layout" path="M 0 0 L -1 0 " pathEditMode="relative" rAng="0" ptsTypes="AA">
                                      <p:cBhvr>
                                        <p:cTn id="51" dur="3000" fill="hold"/>
                                        <p:tgtEl>
                                          <p:spTgt spid="5"/>
                                        </p:tgtEl>
                                        <p:attrNameLst>
                                          <p:attrName>ppt_x</p:attrName>
                                          <p:attrName>ppt_y</p:attrName>
                                        </p:attrNameLst>
                                      </p:cBhvr>
                                      <p:rCtr x="-5000000" y="0"/>
                                    </p:animMotion>
                                  </p:childTnLst>
                                </p:cTn>
                              </p:par>
                            </p:childTnLst>
                          </p:cTn>
                        </p:par>
                      </p:childTnLst>
                    </p:cTn>
                  </p:par>
                </p:childTnLst>
              </p:cTn>
              <p:nextCondLst>
                <p:cond evt="onClick" delay="0">
                  <p:tgtEl>
                    <p:spTgt spid="7"/>
                  </p:tgtEl>
                </p:cond>
              </p:nextCondLst>
            </p:seq>
            <p:audio>
              <p:cMediaNode vol="80000">
                <p:cTn id="52" fill="hold" display="0">
                  <p:stCondLst>
                    <p:cond delay="indefinite"/>
                  </p:stCondLst>
                  <p:endCondLst>
                    <p:cond evt="onStopAudio" delay="0">
                      <p:tgtEl>
                        <p:sldTgt/>
                      </p:tgtEl>
                    </p:cond>
                  </p:endCondLst>
                </p:cTn>
                <p:tgtEl>
                  <p:spTgt spid="8"/>
                </p:tgtEl>
              </p:cMediaNode>
            </p:audio>
            <p:audio>
              <p:cMediaNode vol="80000">
                <p:cTn id="53" fill="hold" display="0">
                  <p:stCondLst>
                    <p:cond delay="indefinite"/>
                  </p:stCondLst>
                  <p:endCondLst>
                    <p:cond evt="onStopAudio" delay="0">
                      <p:tgtEl>
                        <p:sldTgt/>
                      </p:tgtEl>
                    </p:cond>
                  </p:endCondLst>
                </p:cTn>
                <p:tgtEl>
                  <p:spTgt spid="9"/>
                </p:tgtEl>
              </p:cMediaNode>
            </p:audio>
            <p:seq concurrent="1" nextAc="seek">
              <p:cTn id="54" restart="whenNotActive" fill="hold" evtFilter="cancelBubble" nodeType="interactiveSeq">
                <p:stCondLst>
                  <p:cond evt="onClick" delay="0">
                    <p:tgtEl>
                      <p:spTgt spid="16"/>
                    </p:tgtEl>
                  </p:cond>
                </p:stCondLst>
                <p:endSync evt="end" delay="0">
                  <p:rtn val="all"/>
                </p:endSync>
                <p:childTnLst>
                  <p:par>
                    <p:cTn id="55" fill="hold" nodeType="clickPar">
                      <p:stCondLst>
                        <p:cond delay="0"/>
                      </p:stCondLst>
                      <p:childTnLst>
                        <p:par>
                          <p:cTn id="56" fill="hold" nodeType="withGroup">
                            <p:stCondLst>
                              <p:cond delay="0"/>
                            </p:stCondLst>
                            <p:childTnLst>
                              <p:par>
                                <p:cTn id="57" presetID="26" presetClass="emph" presetSubtype="0" fill="hold" nodeType="clickEffect">
                                  <p:stCondLst>
                                    <p:cond delay="0"/>
                                  </p:stCondLst>
                                  <p:childTnLst>
                                    <p:animEffect transition="out" filter="fade">
                                      <p:cBhvr>
                                        <p:cTn id="58" dur="500" tmFilter="0, 0; .2, .5; .8, .5; 1, 0"/>
                                        <p:tgtEl>
                                          <p:spTgt spid="16"/>
                                        </p:tgtEl>
                                      </p:cBhvr>
                                    </p:animEffect>
                                    <p:animScale>
                                      <p:cBhvr>
                                        <p:cTn id="59" dur="250" autoRev="1" fill="hold"/>
                                        <p:tgtEl>
                                          <p:spTgt spid="16"/>
                                        </p:tgtEl>
                                      </p:cBhvr>
                                      <p:by x="105000" y="105000"/>
                                    </p:animScale>
                                  </p:childTnLst>
                                </p:cTn>
                              </p:par>
                            </p:childTnLst>
                          </p:cTn>
                        </p:par>
                        <p:par>
                          <p:cTn id="60" fill="hold" nodeType="afterGroup">
                            <p:stCondLst>
                              <p:cond delay="500"/>
                            </p:stCondLst>
                            <p:childTnLst>
                              <p:par>
                                <p:cTn id="61" presetID="10" presetClass="exit" presetSubtype="0" fill="hold" grpId="1" nodeType="afterEffect">
                                  <p:stCondLst>
                                    <p:cond delay="0"/>
                                  </p:stCondLst>
                                  <p:childTnLst>
                                    <p:animEffect transition="out" filter="fade">
                                      <p:cBhvr>
                                        <p:cTn id="62" dur="500"/>
                                        <p:tgtEl>
                                          <p:spTgt spid="17"/>
                                        </p:tgtEl>
                                      </p:cBhvr>
                                    </p:animEffect>
                                    <p:set>
                                      <p:cBhvr>
                                        <p:cTn id="63"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13" grpId="0" animBg="1"/>
      <p:bldP spid="13" grpId="1" animBg="1"/>
      <p:bldP spid="14" grpId="0" animBg="1"/>
      <p:bldP spid="14" grpId="1" animBg="1"/>
      <p:bldP spid="17" grpId="0" animBg="1"/>
      <p:bldP spid="17"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192000" y="19050"/>
            <a:ext cx="129492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595938" y="5507038"/>
            <a:ext cx="1438275" cy="113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752850" y="4867275"/>
            <a:ext cx="1979613" cy="142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yeahmp3">
            <a:hlinkClick r:id="" action="ppaction://media"/>
          </p:cNvPr>
          <p:cNvPicPr>
            <a:picLocks noRot="1" noChangeAspect="1"/>
          </p:cNvPicPr>
          <p:nvPr>
            <a:audioFile r:link="rId1"/>
          </p:nvPr>
        </p:nvPicPr>
        <p:blipFill>
          <a:blip r:embed="rId7">
            <a:extLst>
              <a:ext uri="{28A0092B-C50C-407E-A947-70E740481C1C}">
                <a14:useLocalDpi xmlns:a14="http://schemas.microsoft.com/office/drawing/2010/main" val="0"/>
              </a:ext>
            </a:extLst>
          </a:blip>
          <a:srcRect/>
          <a:stretch>
            <a:fillRect/>
          </a:stretch>
        </p:blipFill>
        <p:spPr bwMode="auto">
          <a:xfrm>
            <a:off x="5791200" y="7272338"/>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087813" y="4325938"/>
            <a:ext cx="1273175"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Car">
            <a:hlinkClick r:id="" action="ppaction://media"/>
          </p:cNvPr>
          <p:cNvPicPr>
            <a:picLocks noRot="1" noChangeAspect="1"/>
          </p:cNvPicPr>
          <p:nvPr>
            <a:audioFile r:link="rId1"/>
          </p:nvPr>
        </p:nvPicPr>
        <p:blipFill>
          <a:blip r:embed="rId7">
            <a:extLst>
              <a:ext uri="{28A0092B-C50C-407E-A947-70E740481C1C}">
                <a14:useLocalDpi xmlns:a14="http://schemas.microsoft.com/office/drawing/2010/main" val="0"/>
              </a:ext>
            </a:extLst>
          </a:blip>
          <a:srcRect/>
          <a:stretch>
            <a:fillRect/>
          </a:stretch>
        </p:blipFill>
        <p:spPr bwMode="auto">
          <a:xfrm>
            <a:off x="6729413" y="7272338"/>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p:cNvSpPr/>
          <p:nvPr/>
        </p:nvSpPr>
        <p:spPr>
          <a:xfrm>
            <a:off x="1828800" y="292100"/>
            <a:ext cx="10488613" cy="16002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3600" dirty="0" err="1" smtClean="0">
                <a:solidFill>
                  <a:srgbClr val="002060"/>
                </a:solidFill>
                <a:latin typeface="Cambria" pitchFamily="18" charset="0"/>
                <a:ea typeface="Cambria" pitchFamily="18" charset="0"/>
                <a:cs typeface="Times New Roman" pitchFamily="18" charset="0"/>
              </a:rPr>
              <a:t>Cơ</a:t>
            </a:r>
            <a:r>
              <a:rPr lang="en-US" sz="3600" dirty="0" smtClean="0">
                <a:solidFill>
                  <a:srgbClr val="002060"/>
                </a:solidFill>
                <a:latin typeface="Cambria" pitchFamily="18" charset="0"/>
                <a:ea typeface="Cambria" pitchFamily="18" charset="0"/>
                <a:cs typeface="Times New Roman" pitchFamily="18" charset="0"/>
              </a:rPr>
              <a:t> </a:t>
            </a:r>
            <a:r>
              <a:rPr lang="en-US" sz="3600" dirty="0" err="1" smtClean="0">
                <a:solidFill>
                  <a:srgbClr val="002060"/>
                </a:solidFill>
                <a:latin typeface="Cambria" pitchFamily="18" charset="0"/>
                <a:ea typeface="Cambria" pitchFamily="18" charset="0"/>
                <a:cs typeface="Times New Roman" pitchFamily="18" charset="0"/>
              </a:rPr>
              <a:t>thể</a:t>
            </a:r>
            <a:r>
              <a:rPr lang="en-US" sz="3600" dirty="0" smtClean="0">
                <a:solidFill>
                  <a:srgbClr val="002060"/>
                </a:solidFill>
                <a:latin typeface="Cambria" pitchFamily="18" charset="0"/>
                <a:ea typeface="Cambria" pitchFamily="18" charset="0"/>
                <a:cs typeface="Times New Roman" pitchFamily="18" charset="0"/>
              </a:rPr>
              <a:t> </a:t>
            </a:r>
            <a:r>
              <a:rPr lang="en-US" sz="3600" dirty="0" err="1" smtClean="0">
                <a:solidFill>
                  <a:srgbClr val="002060"/>
                </a:solidFill>
                <a:latin typeface="Cambria" pitchFamily="18" charset="0"/>
                <a:ea typeface="Cambria" pitchFamily="18" charset="0"/>
                <a:cs typeface="Times New Roman" pitchFamily="18" charset="0"/>
              </a:rPr>
              <a:t>thuần</a:t>
            </a:r>
            <a:r>
              <a:rPr lang="en-US" sz="3600" dirty="0" smtClean="0">
                <a:solidFill>
                  <a:srgbClr val="002060"/>
                </a:solidFill>
                <a:latin typeface="Cambria" pitchFamily="18" charset="0"/>
                <a:ea typeface="Cambria" pitchFamily="18" charset="0"/>
                <a:cs typeface="Times New Roman" pitchFamily="18" charset="0"/>
              </a:rPr>
              <a:t> </a:t>
            </a:r>
            <a:r>
              <a:rPr lang="en-US" sz="3600" dirty="0" err="1" smtClean="0">
                <a:solidFill>
                  <a:srgbClr val="002060"/>
                </a:solidFill>
                <a:latin typeface="Cambria" pitchFamily="18" charset="0"/>
                <a:ea typeface="Cambria" pitchFamily="18" charset="0"/>
                <a:cs typeface="Times New Roman" pitchFamily="18" charset="0"/>
              </a:rPr>
              <a:t>chủng</a:t>
            </a:r>
            <a:r>
              <a:rPr lang="en-US" sz="3600" dirty="0" smtClean="0">
                <a:solidFill>
                  <a:srgbClr val="002060"/>
                </a:solidFill>
                <a:latin typeface="Cambria" pitchFamily="18" charset="0"/>
                <a:ea typeface="Cambria" pitchFamily="18" charset="0"/>
                <a:cs typeface="Times New Roman" pitchFamily="18" charset="0"/>
              </a:rPr>
              <a:t> </a:t>
            </a:r>
            <a:r>
              <a:rPr lang="en-US" sz="3600" dirty="0" err="1" smtClean="0">
                <a:solidFill>
                  <a:srgbClr val="002060"/>
                </a:solidFill>
                <a:latin typeface="Cambria" pitchFamily="18" charset="0"/>
                <a:ea typeface="Cambria" pitchFamily="18" charset="0"/>
                <a:cs typeface="Times New Roman" pitchFamily="18" charset="0"/>
              </a:rPr>
              <a:t>có</a:t>
            </a:r>
            <a:r>
              <a:rPr lang="en-US" sz="3600" dirty="0" smtClean="0">
                <a:solidFill>
                  <a:srgbClr val="002060"/>
                </a:solidFill>
                <a:latin typeface="Cambria" pitchFamily="18" charset="0"/>
                <a:ea typeface="Cambria" pitchFamily="18" charset="0"/>
                <a:cs typeface="Times New Roman" pitchFamily="18" charset="0"/>
              </a:rPr>
              <a:t> </a:t>
            </a:r>
            <a:r>
              <a:rPr lang="en-US" sz="3600" dirty="0" err="1" smtClean="0">
                <a:solidFill>
                  <a:srgbClr val="002060"/>
                </a:solidFill>
                <a:latin typeface="Cambria" pitchFamily="18" charset="0"/>
                <a:ea typeface="Cambria" pitchFamily="18" charset="0"/>
                <a:cs typeface="Times New Roman" pitchFamily="18" charset="0"/>
              </a:rPr>
              <a:t>cặp</a:t>
            </a:r>
            <a:r>
              <a:rPr lang="en-US" sz="3600" dirty="0" smtClean="0">
                <a:solidFill>
                  <a:srgbClr val="002060"/>
                </a:solidFill>
                <a:latin typeface="Cambria" pitchFamily="18" charset="0"/>
                <a:ea typeface="Cambria" pitchFamily="18" charset="0"/>
                <a:cs typeface="Times New Roman" pitchFamily="18" charset="0"/>
              </a:rPr>
              <a:t> allele </a:t>
            </a:r>
            <a:r>
              <a:rPr lang="en-US" sz="3600" dirty="0" err="1" smtClean="0">
                <a:solidFill>
                  <a:srgbClr val="002060"/>
                </a:solidFill>
                <a:latin typeface="Cambria" pitchFamily="18" charset="0"/>
                <a:ea typeface="Cambria" pitchFamily="18" charset="0"/>
                <a:cs typeface="Times New Roman" pitchFamily="18" charset="0"/>
              </a:rPr>
              <a:t>như</a:t>
            </a:r>
            <a:r>
              <a:rPr lang="en-US" sz="3600" dirty="0" smtClean="0">
                <a:solidFill>
                  <a:srgbClr val="002060"/>
                </a:solidFill>
                <a:latin typeface="Cambria" pitchFamily="18" charset="0"/>
                <a:ea typeface="Cambria" pitchFamily="18" charset="0"/>
                <a:cs typeface="Times New Roman" pitchFamily="18" charset="0"/>
              </a:rPr>
              <a:t> </a:t>
            </a:r>
            <a:r>
              <a:rPr lang="en-US" sz="3600" dirty="0" err="1" smtClean="0">
                <a:solidFill>
                  <a:srgbClr val="002060"/>
                </a:solidFill>
                <a:latin typeface="Cambria" pitchFamily="18" charset="0"/>
                <a:ea typeface="Cambria" pitchFamily="18" charset="0"/>
                <a:cs typeface="Times New Roman" pitchFamily="18" charset="0"/>
              </a:rPr>
              <a:t>thế</a:t>
            </a:r>
            <a:r>
              <a:rPr lang="en-US" sz="3600" dirty="0" smtClean="0">
                <a:solidFill>
                  <a:srgbClr val="002060"/>
                </a:solidFill>
                <a:latin typeface="Cambria" pitchFamily="18" charset="0"/>
                <a:ea typeface="Cambria" pitchFamily="18" charset="0"/>
                <a:cs typeface="Times New Roman" pitchFamily="18" charset="0"/>
              </a:rPr>
              <a:t> </a:t>
            </a:r>
            <a:r>
              <a:rPr lang="en-US" sz="3600" dirty="0" err="1" smtClean="0">
                <a:solidFill>
                  <a:srgbClr val="002060"/>
                </a:solidFill>
                <a:latin typeface="Cambria" pitchFamily="18" charset="0"/>
                <a:ea typeface="Cambria" pitchFamily="18" charset="0"/>
                <a:cs typeface="Times New Roman" pitchFamily="18" charset="0"/>
              </a:rPr>
              <a:t>nào</a:t>
            </a:r>
            <a:r>
              <a:rPr lang="en-US" sz="3600" dirty="0" smtClean="0">
                <a:solidFill>
                  <a:srgbClr val="002060"/>
                </a:solidFill>
                <a:latin typeface="Cambria" pitchFamily="18" charset="0"/>
                <a:ea typeface="Cambria" pitchFamily="18" charset="0"/>
                <a:cs typeface="Times New Roman" pitchFamily="18" charset="0"/>
              </a:rPr>
              <a:t>?</a:t>
            </a:r>
            <a:endParaRPr lang="vi-VN" sz="3600" dirty="0">
              <a:solidFill>
                <a:srgbClr val="002060"/>
              </a:solidFill>
              <a:latin typeface="Cambria" pitchFamily="18" charset="0"/>
              <a:ea typeface="Cambria" pitchFamily="18" charset="0"/>
              <a:cs typeface="Times New Roman" pitchFamily="18" charset="0"/>
            </a:endParaRPr>
          </a:p>
        </p:txBody>
      </p:sp>
      <p:sp>
        <p:nvSpPr>
          <p:cNvPr id="14" name="Rectangle 13"/>
          <p:cNvSpPr/>
          <p:nvPr/>
        </p:nvSpPr>
        <p:spPr>
          <a:xfrm>
            <a:off x="706438" y="1954213"/>
            <a:ext cx="9242425" cy="130016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3600" dirty="0" err="1" smtClean="0">
                <a:solidFill>
                  <a:srgbClr val="002060"/>
                </a:solidFill>
                <a:latin typeface="Cambria" pitchFamily="18" charset="0"/>
                <a:ea typeface="Cambria" pitchFamily="18" charset="0"/>
                <a:cs typeface="Times New Roman" pitchFamily="18" charset="0"/>
              </a:rPr>
              <a:t>Có</a:t>
            </a:r>
            <a:r>
              <a:rPr lang="en-US" sz="3600" dirty="0" smtClean="0">
                <a:solidFill>
                  <a:srgbClr val="002060"/>
                </a:solidFill>
                <a:latin typeface="Cambria" pitchFamily="18" charset="0"/>
                <a:ea typeface="Cambria" pitchFamily="18" charset="0"/>
                <a:cs typeface="Times New Roman" pitchFamily="18" charset="0"/>
              </a:rPr>
              <a:t> </a:t>
            </a:r>
            <a:r>
              <a:rPr lang="en-US" sz="3600" dirty="0" err="1" smtClean="0">
                <a:solidFill>
                  <a:srgbClr val="002060"/>
                </a:solidFill>
                <a:latin typeface="Cambria" pitchFamily="18" charset="0"/>
                <a:ea typeface="Cambria" pitchFamily="18" charset="0"/>
                <a:cs typeface="Times New Roman" pitchFamily="18" charset="0"/>
              </a:rPr>
              <a:t>cặp</a:t>
            </a:r>
            <a:r>
              <a:rPr lang="en-US" sz="3600" dirty="0" smtClean="0">
                <a:solidFill>
                  <a:srgbClr val="002060"/>
                </a:solidFill>
                <a:latin typeface="Cambria" pitchFamily="18" charset="0"/>
                <a:ea typeface="Cambria" pitchFamily="18" charset="0"/>
                <a:cs typeface="Times New Roman" pitchFamily="18" charset="0"/>
              </a:rPr>
              <a:t> allele </a:t>
            </a:r>
            <a:r>
              <a:rPr lang="en-US" sz="3600" dirty="0" err="1" smtClean="0">
                <a:solidFill>
                  <a:srgbClr val="002060"/>
                </a:solidFill>
                <a:latin typeface="Cambria" pitchFamily="18" charset="0"/>
                <a:ea typeface="Cambria" pitchFamily="18" charset="0"/>
                <a:cs typeface="Times New Roman" pitchFamily="18" charset="0"/>
              </a:rPr>
              <a:t>đồng</a:t>
            </a:r>
            <a:r>
              <a:rPr lang="en-US" sz="3600" dirty="0" smtClean="0">
                <a:solidFill>
                  <a:srgbClr val="002060"/>
                </a:solidFill>
                <a:latin typeface="Cambria" pitchFamily="18" charset="0"/>
                <a:ea typeface="Cambria" pitchFamily="18" charset="0"/>
                <a:cs typeface="Times New Roman" pitchFamily="18" charset="0"/>
              </a:rPr>
              <a:t> </a:t>
            </a:r>
            <a:r>
              <a:rPr lang="en-US" sz="3600" dirty="0" err="1" smtClean="0">
                <a:solidFill>
                  <a:srgbClr val="002060"/>
                </a:solidFill>
                <a:latin typeface="Cambria" pitchFamily="18" charset="0"/>
                <a:ea typeface="Cambria" pitchFamily="18" charset="0"/>
                <a:cs typeface="Times New Roman" pitchFamily="18" charset="0"/>
              </a:rPr>
              <a:t>nhất</a:t>
            </a:r>
            <a:endParaRPr lang="en-US" sz="3600" dirty="0">
              <a:solidFill>
                <a:srgbClr val="002060"/>
              </a:solidFill>
              <a:latin typeface="Cambria" pitchFamily="18" charset="0"/>
              <a:ea typeface="Cambria" pitchFamily="18" charset="0"/>
              <a:cs typeface="Times New Roman" pitchFamily="18" charset="0"/>
            </a:endParaRPr>
          </a:p>
        </p:txBody>
      </p:sp>
      <p:pic>
        <p:nvPicPr>
          <p:cNvPr id="16" name="Picture 15"/>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654175" y="3802063"/>
            <a:ext cx="1416050" cy="129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Oval Callout 16"/>
          <p:cNvSpPr/>
          <p:nvPr/>
        </p:nvSpPr>
        <p:spPr>
          <a:xfrm>
            <a:off x="2413000" y="3240088"/>
            <a:ext cx="1782763" cy="1277937"/>
          </a:xfrm>
          <a:prstGeom prst="wedgeEllipseCallout">
            <a:avLst>
              <a:gd name="adj1" fmla="val -52457"/>
              <a:gd name="adj2" fmla="val 31986"/>
            </a:avLst>
          </a:prstGeom>
          <a:solidFill>
            <a:schemeClr val="accent1">
              <a:lumMod val="40000"/>
              <a:lumOff val="60000"/>
              <a:alpha val="75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400">
                <a:solidFill>
                  <a:srgbClr val="203864"/>
                </a:solidFill>
                <a:latin typeface="Cambria" pitchFamily="18" charset="0"/>
                <a:cs typeface="Arial" charset="0"/>
              </a:rPr>
              <a:t>Không trả lời được thì mình giúp cho để qua vòng nhé!</a:t>
            </a:r>
          </a:p>
        </p:txBody>
      </p:sp>
    </p:spTree>
    <p:extLst>
      <p:ext uri="{BB962C8B-B14F-4D97-AF65-F5344CB8AC3E}">
        <p14:creationId xmlns:p14="http://schemas.microsoft.com/office/powerpoint/2010/main" val="286900664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21" presetClass="emph" presetSubtype="0" repeatCount="indefinite" fill="hold" grpId="0" nodeType="withEffect">
                                  <p:stCondLst>
                                    <p:cond delay="0"/>
                                  </p:stCondLst>
                                  <p:childTnLst>
                                    <p:animClr clrSpc="hsl" dir="cw">
                                      <p:cBhvr override="childStyle">
                                        <p:cTn id="9" dur="500" fill="hold"/>
                                        <p:tgtEl>
                                          <p:spTgt spid="17"/>
                                        </p:tgtEl>
                                        <p:attrNameLst>
                                          <p:attrName>style.color</p:attrName>
                                        </p:attrNameLst>
                                      </p:cBhvr>
                                      <p:by>
                                        <p:hsl h="7200000" s="0" l="0"/>
                                      </p:by>
                                    </p:animClr>
                                    <p:animClr clrSpc="hsl" dir="cw">
                                      <p:cBhvr>
                                        <p:cTn id="10" dur="500" fill="hold"/>
                                        <p:tgtEl>
                                          <p:spTgt spid="17"/>
                                        </p:tgtEl>
                                        <p:attrNameLst>
                                          <p:attrName>fillcolor</p:attrName>
                                        </p:attrNameLst>
                                      </p:cBhvr>
                                      <p:by>
                                        <p:hsl h="7200000" s="0" l="0"/>
                                      </p:by>
                                    </p:animClr>
                                    <p:animClr clrSpc="hsl" dir="cw">
                                      <p:cBhvr>
                                        <p:cTn id="11" dur="500" fill="hold"/>
                                        <p:tgtEl>
                                          <p:spTgt spid="17"/>
                                        </p:tgtEl>
                                        <p:attrNameLst>
                                          <p:attrName>stroke.color</p:attrName>
                                        </p:attrNameLst>
                                      </p:cBhvr>
                                      <p:by>
                                        <p:hsl h="7200000" s="0" l="0"/>
                                      </p:by>
                                    </p:animClr>
                                    <p:set>
                                      <p:cBhvr>
                                        <p:cTn id="12" dur="500" fill="hold"/>
                                        <p:tgtEl>
                                          <p:spTgt spid="17"/>
                                        </p:tgtEl>
                                        <p:attrNameLst>
                                          <p:attrName>fill.type</p:attrName>
                                        </p:attrNameLst>
                                      </p:cBhvr>
                                      <p:to>
                                        <p:strVal val="solid"/>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7"/>
                    </p:tgtEl>
                  </p:cond>
                </p:stCondLst>
                <p:endSync evt="end" delay="0">
                  <p:rtn val="all"/>
                </p:endSync>
                <p:childTnLst>
                  <p:par>
                    <p:cTn id="19" fill="hold" nodeType="clickPar">
                      <p:stCondLst>
                        <p:cond delay="0"/>
                      </p:stCondLst>
                      <p:childTnLst>
                        <p:par>
                          <p:cTn id="20" fill="hold" nodeType="withGroup">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7"/>
                                        </p:tgtEl>
                                      </p:cBhvr>
                                    </p:animEffect>
                                    <p:animScale>
                                      <p:cBhvr>
                                        <p:cTn id="23" dur="250" autoRev="1" fill="hold"/>
                                        <p:tgtEl>
                                          <p:spTgt spid="7"/>
                                        </p:tgtEl>
                                      </p:cBhvr>
                                      <p:by x="105000" y="105000"/>
                                    </p:animScale>
                                  </p:childTnLst>
                                </p:cTn>
                              </p:par>
                              <p:par>
                                <p:cTn id="24" presetID="10" presetClass="exit" presetSubtype="0" fill="hold" grpId="1" nodeType="withEffect">
                                  <p:stCondLst>
                                    <p:cond delay="0"/>
                                  </p:stCondLst>
                                  <p:childTnLst>
                                    <p:animEffect transition="out" filter="fade">
                                      <p:cBhvr>
                                        <p:cTn id="25" dur="500"/>
                                        <p:tgtEl>
                                          <p:spTgt spid="13"/>
                                        </p:tgtEl>
                                      </p:cBhvr>
                                    </p:animEffect>
                                    <p:set>
                                      <p:cBhvr>
                                        <p:cTn id="26" dur="1" fill="hold">
                                          <p:stCondLst>
                                            <p:cond delay="499"/>
                                          </p:stCondLst>
                                        </p:cTn>
                                        <p:tgtEl>
                                          <p:spTgt spid="13"/>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14"/>
                                        </p:tgtEl>
                                      </p:cBhvr>
                                    </p:animEffect>
                                    <p:set>
                                      <p:cBhvr>
                                        <p:cTn id="29" dur="1" fill="hold">
                                          <p:stCondLst>
                                            <p:cond delay="499"/>
                                          </p:stCondLst>
                                        </p:cTn>
                                        <p:tgtEl>
                                          <p:spTgt spid="14"/>
                                        </p:tgtEl>
                                        <p:attrNameLst>
                                          <p:attrName>style.visibility</p:attrName>
                                        </p:attrNameLst>
                                      </p:cBhvr>
                                      <p:to>
                                        <p:strVal val="hidden"/>
                                      </p:to>
                                    </p:set>
                                  </p:childTnLst>
                                </p:cTn>
                              </p:par>
                              <p:par>
                                <p:cTn id="30" presetID="42" presetClass="entr" presetSubtype="0"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1000"/>
                                        <p:tgtEl>
                                          <p:spTgt spid="15"/>
                                        </p:tgtEl>
                                      </p:cBhvr>
                                    </p:animEffect>
                                    <p:anim calcmode="lin" valueType="num">
                                      <p:cBhvr>
                                        <p:cTn id="33" dur="1000" fill="hold"/>
                                        <p:tgtEl>
                                          <p:spTgt spid="15"/>
                                        </p:tgtEl>
                                        <p:attrNameLst>
                                          <p:attrName>ppt_x</p:attrName>
                                        </p:attrNameLst>
                                      </p:cBhvr>
                                      <p:tavLst>
                                        <p:tav tm="0">
                                          <p:val>
                                            <p:strVal val="#ppt_x"/>
                                          </p:val>
                                        </p:tav>
                                        <p:tav tm="100000">
                                          <p:val>
                                            <p:strVal val="#ppt_x"/>
                                          </p:val>
                                        </p:tav>
                                      </p:tavLst>
                                    </p:anim>
                                    <p:anim calcmode="lin" valueType="num">
                                      <p:cBhvr>
                                        <p:cTn id="34" dur="1000" fill="hold"/>
                                        <p:tgtEl>
                                          <p:spTgt spid="15"/>
                                        </p:tgtEl>
                                        <p:attrNameLst>
                                          <p:attrName>ppt_y</p:attrName>
                                        </p:attrNameLst>
                                      </p:cBhvr>
                                      <p:tavLst>
                                        <p:tav tm="0">
                                          <p:val>
                                            <p:strVal val="#ppt_y+.1"/>
                                          </p:val>
                                        </p:tav>
                                        <p:tav tm="100000">
                                          <p:val>
                                            <p:strVal val="#ppt_y"/>
                                          </p:val>
                                        </p:tav>
                                      </p:tavLst>
                                    </p:anim>
                                  </p:childTnLst>
                                </p:cTn>
                              </p:par>
                              <p:par>
                                <p:cTn id="35" presetID="1" presetClass="mediacall" presetSubtype="0" fill="hold" nodeType="withEffect">
                                  <p:stCondLst>
                                    <p:cond delay="0"/>
                                  </p:stCondLst>
                                  <p:childTnLst>
                                    <p:cmd type="call" cmd="playFrom(0.0)">
                                      <p:cBhvr>
                                        <p:cTn id="36" dur="1306" fill="hold"/>
                                        <p:tgtEl>
                                          <p:spTgt spid="2"/>
                                        </p:tgtEl>
                                      </p:cBhvr>
                                    </p:cmd>
                                  </p:childTnLst>
                                </p:cTn>
                              </p:par>
                            </p:childTnLst>
                          </p:cTn>
                        </p:par>
                        <p:par>
                          <p:cTn id="37" fill="hold" nodeType="afterGroup">
                            <p:stCondLst>
                              <p:cond delay="500"/>
                            </p:stCondLst>
                            <p:childTnLst>
                              <p:par>
                                <p:cTn id="38" presetID="10" presetClass="exit" presetSubtype="0" fill="hold" nodeType="afterEffect">
                                  <p:stCondLst>
                                    <p:cond delay="0"/>
                                  </p:stCondLst>
                                  <p:childTnLst>
                                    <p:animEffect transition="out" filter="fade">
                                      <p:cBhvr>
                                        <p:cTn id="39" dur="500"/>
                                        <p:tgtEl>
                                          <p:spTgt spid="6"/>
                                        </p:tgtEl>
                                      </p:cBhvr>
                                    </p:animEffect>
                                    <p:set>
                                      <p:cBhvr>
                                        <p:cTn id="40" dur="1" fill="hold">
                                          <p:stCondLst>
                                            <p:cond delay="499"/>
                                          </p:stCondLst>
                                        </p:cTn>
                                        <p:tgtEl>
                                          <p:spTgt spid="6"/>
                                        </p:tgtEl>
                                        <p:attrNameLst>
                                          <p:attrName>style.visibility</p:attrName>
                                        </p:attrNameLst>
                                      </p:cBhvr>
                                      <p:to>
                                        <p:strVal val="hidden"/>
                                      </p:to>
                                    </p:set>
                                  </p:childTnLst>
                                </p:cTn>
                              </p:par>
                            </p:childTnLst>
                          </p:cTn>
                        </p:par>
                        <p:par>
                          <p:cTn id="41" fill="hold" nodeType="afterGroup">
                            <p:stCondLst>
                              <p:cond delay="1000"/>
                            </p:stCondLst>
                            <p:childTnLst>
                              <p:par>
                                <p:cTn id="42" presetID="10" presetClass="exit" presetSubtype="0" fill="hold" nodeType="afterEffect">
                                  <p:stCondLst>
                                    <p:cond delay="0"/>
                                  </p:stCondLst>
                                  <p:childTnLst>
                                    <p:animEffect transition="out" filter="fade">
                                      <p:cBhvr>
                                        <p:cTn id="43" dur="500"/>
                                        <p:tgtEl>
                                          <p:spTgt spid="15"/>
                                        </p:tgtEl>
                                      </p:cBhvr>
                                    </p:animEffect>
                                    <p:set>
                                      <p:cBhvr>
                                        <p:cTn id="44" dur="1" fill="hold">
                                          <p:stCondLst>
                                            <p:cond delay="499"/>
                                          </p:stCondLst>
                                        </p:cTn>
                                        <p:tgtEl>
                                          <p:spTgt spid="15"/>
                                        </p:tgtEl>
                                        <p:attrNameLst>
                                          <p:attrName>style.visibility</p:attrName>
                                        </p:attrNameLst>
                                      </p:cBhvr>
                                      <p:to>
                                        <p:strVal val="hidden"/>
                                      </p:to>
                                    </p:set>
                                  </p:childTnLst>
                                </p:cTn>
                              </p:par>
                            </p:childTnLst>
                          </p:cTn>
                        </p:par>
                        <p:par>
                          <p:cTn id="45" fill="hold" nodeType="afterGroup">
                            <p:stCondLst>
                              <p:cond delay="1500"/>
                            </p:stCondLst>
                            <p:childTnLst>
                              <p:par>
                                <p:cTn id="46" presetID="35" presetClass="path" presetSubtype="0" accel="50000" decel="50000" fill="hold" nodeType="afterEffect">
                                  <p:stCondLst>
                                    <p:cond delay="0"/>
                                  </p:stCondLst>
                                  <p:childTnLst>
                                    <p:animMotion origin="layout" path="M 0 0 L -1 0 " pathEditMode="relative" rAng="0" ptsTypes="AA">
                                      <p:cBhvr>
                                        <p:cTn id="47" dur="3000" fill="hold"/>
                                        <p:tgtEl>
                                          <p:spTgt spid="4"/>
                                        </p:tgtEl>
                                        <p:attrNameLst>
                                          <p:attrName>ppt_x</p:attrName>
                                          <p:attrName>ppt_y</p:attrName>
                                        </p:attrNameLst>
                                      </p:cBhvr>
                                      <p:rCtr x="-5000000" y="0"/>
                                    </p:animMotion>
                                  </p:childTnLst>
                                </p:cTn>
                              </p:par>
                              <p:par>
                                <p:cTn id="48" presetID="1" presetClass="mediacall" presetSubtype="0" fill="hold" nodeType="withEffect">
                                  <p:stCondLst>
                                    <p:cond delay="0"/>
                                  </p:stCondLst>
                                  <p:childTnLst>
                                    <p:cmd type="call" cmd="playFrom(0.0)">
                                      <p:cBhvr>
                                        <p:cTn id="49" dur="3082" fill="hold"/>
                                        <p:tgtEl>
                                          <p:spTgt spid="3"/>
                                        </p:tgtEl>
                                      </p:cBhvr>
                                    </p:cmd>
                                  </p:childTnLst>
                                </p:cTn>
                              </p:par>
                              <p:par>
                                <p:cTn id="50" presetID="35" presetClass="path" presetSubtype="0" accel="50000" decel="50000" fill="hold" nodeType="withEffect">
                                  <p:stCondLst>
                                    <p:cond delay="0"/>
                                  </p:stCondLst>
                                  <p:childTnLst>
                                    <p:animMotion origin="layout" path="M 0 0 L -1 0 " pathEditMode="relative" rAng="0" ptsTypes="AA">
                                      <p:cBhvr>
                                        <p:cTn id="51" dur="3000" fill="hold"/>
                                        <p:tgtEl>
                                          <p:spTgt spid="5"/>
                                        </p:tgtEl>
                                        <p:attrNameLst>
                                          <p:attrName>ppt_x</p:attrName>
                                          <p:attrName>ppt_y</p:attrName>
                                        </p:attrNameLst>
                                      </p:cBhvr>
                                      <p:rCtr x="-5000000" y="0"/>
                                    </p:animMotion>
                                  </p:childTnLst>
                                </p:cTn>
                              </p:par>
                            </p:childTnLst>
                          </p:cTn>
                        </p:par>
                      </p:childTnLst>
                    </p:cTn>
                  </p:par>
                </p:childTnLst>
              </p:cTn>
              <p:nextCondLst>
                <p:cond evt="onClick" delay="0">
                  <p:tgtEl>
                    <p:spTgt spid="7"/>
                  </p:tgtEl>
                </p:cond>
              </p:nextCondLst>
            </p:seq>
            <p:audio>
              <p:cMediaNode vol="80000">
                <p:cTn id="52" fill="hold" display="0">
                  <p:stCondLst>
                    <p:cond delay="indefinite"/>
                  </p:stCondLst>
                  <p:endCondLst>
                    <p:cond evt="onStopAudio" delay="0">
                      <p:tgtEl>
                        <p:sldTgt/>
                      </p:tgtEl>
                    </p:cond>
                  </p:endCondLst>
                </p:cTn>
                <p:tgtEl>
                  <p:spTgt spid="2"/>
                </p:tgtEl>
              </p:cMediaNode>
            </p:audio>
            <p:audio>
              <p:cMediaNode vol="80000">
                <p:cTn id="53" fill="hold" display="0">
                  <p:stCondLst>
                    <p:cond delay="indefinite"/>
                  </p:stCondLst>
                  <p:endCondLst>
                    <p:cond evt="onStopAudio" delay="0">
                      <p:tgtEl>
                        <p:sldTgt/>
                      </p:tgtEl>
                    </p:cond>
                  </p:endCondLst>
                </p:cTn>
                <p:tgtEl>
                  <p:spTgt spid="3"/>
                </p:tgtEl>
              </p:cMediaNode>
            </p:audio>
            <p:seq concurrent="1" nextAc="seek">
              <p:cTn id="54" restart="whenNotActive" fill="hold" evtFilter="cancelBubble" nodeType="interactiveSeq">
                <p:stCondLst>
                  <p:cond evt="onClick" delay="0">
                    <p:tgtEl>
                      <p:spTgt spid="16"/>
                    </p:tgtEl>
                  </p:cond>
                </p:stCondLst>
                <p:endSync evt="end" delay="0">
                  <p:rtn val="all"/>
                </p:endSync>
                <p:childTnLst>
                  <p:par>
                    <p:cTn id="55" fill="hold" nodeType="clickPar">
                      <p:stCondLst>
                        <p:cond delay="0"/>
                      </p:stCondLst>
                      <p:childTnLst>
                        <p:par>
                          <p:cTn id="56" fill="hold" nodeType="withGroup">
                            <p:stCondLst>
                              <p:cond delay="0"/>
                            </p:stCondLst>
                            <p:childTnLst>
                              <p:par>
                                <p:cTn id="57" presetID="26" presetClass="emph" presetSubtype="0" fill="hold" nodeType="clickEffect">
                                  <p:stCondLst>
                                    <p:cond delay="0"/>
                                  </p:stCondLst>
                                  <p:childTnLst>
                                    <p:animEffect transition="out" filter="fade">
                                      <p:cBhvr>
                                        <p:cTn id="58" dur="500" tmFilter="0, 0; .2, .5; .8, .5; 1, 0"/>
                                        <p:tgtEl>
                                          <p:spTgt spid="16"/>
                                        </p:tgtEl>
                                      </p:cBhvr>
                                    </p:animEffect>
                                    <p:animScale>
                                      <p:cBhvr>
                                        <p:cTn id="59" dur="250" autoRev="1" fill="hold"/>
                                        <p:tgtEl>
                                          <p:spTgt spid="16"/>
                                        </p:tgtEl>
                                      </p:cBhvr>
                                      <p:by x="105000" y="105000"/>
                                    </p:animScale>
                                  </p:childTnLst>
                                </p:cTn>
                              </p:par>
                            </p:childTnLst>
                          </p:cTn>
                        </p:par>
                        <p:par>
                          <p:cTn id="60" fill="hold" nodeType="afterGroup">
                            <p:stCondLst>
                              <p:cond delay="500"/>
                            </p:stCondLst>
                            <p:childTnLst>
                              <p:par>
                                <p:cTn id="61" presetID="10" presetClass="exit" presetSubtype="0" fill="hold" grpId="1" nodeType="afterEffect">
                                  <p:stCondLst>
                                    <p:cond delay="0"/>
                                  </p:stCondLst>
                                  <p:childTnLst>
                                    <p:animEffect transition="out" filter="fade">
                                      <p:cBhvr>
                                        <p:cTn id="62" dur="500"/>
                                        <p:tgtEl>
                                          <p:spTgt spid="17"/>
                                        </p:tgtEl>
                                      </p:cBhvr>
                                    </p:animEffect>
                                    <p:set>
                                      <p:cBhvr>
                                        <p:cTn id="63"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13" grpId="0" animBg="1"/>
      <p:bldP spid="13" grpId="1" animBg="1"/>
      <p:bldP spid="14" grpId="0" animBg="1"/>
      <p:bldP spid="14" grpId="1" animBg="1"/>
      <p:bldP spid="17" grpId="0" animBg="1"/>
      <p:bldP spid="17"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3840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384088" y="0"/>
            <a:ext cx="119951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738813" y="5580063"/>
            <a:ext cx="923925" cy="84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752850" y="4867275"/>
            <a:ext cx="1979613" cy="142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flipH="1">
            <a:off x="6319838" y="5013325"/>
            <a:ext cx="627062" cy="7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138988" y="5440363"/>
            <a:ext cx="644525"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Wave 13"/>
          <p:cNvSpPr/>
          <p:nvPr/>
        </p:nvSpPr>
        <p:spPr>
          <a:xfrm>
            <a:off x="2572872" y="2767012"/>
            <a:ext cx="3832411" cy="812169"/>
          </a:xfrm>
          <a:prstGeom prst="wave">
            <a:avLst>
              <a:gd name="adj1" fmla="val 6529"/>
              <a:gd name="adj2" fmla="val 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prstTxWarp prst="textWave1">
              <a:avLst/>
            </a:prstTxWarp>
          </a:bodyPr>
          <a:lstStyle/>
          <a:p>
            <a:pPr fontAlgn="auto">
              <a:spcBef>
                <a:spcPts val="0"/>
              </a:spcBef>
              <a:spcAft>
                <a:spcPts val="0"/>
              </a:spcAft>
              <a:defRPr/>
            </a:pPr>
            <a:r>
              <a:rPr lang="en-US" sz="600" b="1">
                <a:ln w="22225">
                  <a:solidFill>
                    <a:schemeClr val="accent2"/>
                  </a:solidFill>
                  <a:prstDash val="solid"/>
                </a:ln>
                <a:solidFill>
                  <a:srgbClr val="FFC000"/>
                </a:solidFill>
              </a:rPr>
              <a:t>CHÀO MỪNG TÍ XÌ TRUM VỀ NHÀ  </a:t>
            </a:r>
          </a:p>
        </p:txBody>
      </p:sp>
      <p:pic>
        <p:nvPicPr>
          <p:cNvPr id="3" name="Picture 2"/>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flipH="1">
            <a:off x="5486400" y="4714875"/>
            <a:ext cx="827088" cy="82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yeahmp3">
            <a:hlinkClick r:id="" action="ppaction://media"/>
          </p:cNvPr>
          <p:cNvPicPr>
            <a:picLocks noRot="1" noChangeAspect="1"/>
          </p:cNvPicPr>
          <p:nvPr>
            <a:audioFile r:link="rId1"/>
          </p:nvPr>
        </p:nvPicPr>
        <p:blipFill>
          <a:blip r:embed="rId10">
            <a:extLst>
              <a:ext uri="{28A0092B-C50C-407E-A947-70E740481C1C}">
                <a14:useLocalDpi xmlns:a14="http://schemas.microsoft.com/office/drawing/2010/main" val="0"/>
              </a:ext>
            </a:extLst>
          </a:blip>
          <a:srcRect/>
          <a:stretch>
            <a:fillRect/>
          </a:stretch>
        </p:blipFill>
        <p:spPr bwMode="auto">
          <a:xfrm>
            <a:off x="5791200" y="7173913"/>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4087813" y="4325938"/>
            <a:ext cx="1273175"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Skip To My Lou">
            <a:hlinkClick r:id="" action="ppaction://media"/>
          </p:cNvPr>
          <p:cNvPicPr>
            <a:picLocks noRot="1" noChangeAspect="1"/>
          </p:cNvPicPr>
          <p:nvPr>
            <a:audioFile r:link="rId1"/>
          </p:nvPr>
        </p:nvPicPr>
        <p:blipFill>
          <a:blip r:embed="rId10">
            <a:extLst>
              <a:ext uri="{28A0092B-C50C-407E-A947-70E740481C1C}">
                <a14:useLocalDpi xmlns:a14="http://schemas.microsoft.com/office/drawing/2010/main" val="0"/>
              </a:ext>
            </a:extLst>
          </a:blip>
          <a:srcRect/>
          <a:stretch>
            <a:fillRect/>
          </a:stretch>
        </p:blipFill>
        <p:spPr bwMode="auto">
          <a:xfrm>
            <a:off x="6537325" y="72136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Car">
            <a:hlinkClick r:id="" action="ppaction://media"/>
          </p:cNvPr>
          <p:cNvPicPr>
            <a:picLocks noRot="1" noChangeAspect="1"/>
          </p:cNvPicPr>
          <p:nvPr>
            <a:audioFile r:link="rId1"/>
          </p:nvPr>
        </p:nvPicPr>
        <p:blipFill>
          <a:blip r:embed="rId10">
            <a:extLst>
              <a:ext uri="{28A0092B-C50C-407E-A947-70E740481C1C}">
                <a14:useLocalDpi xmlns:a14="http://schemas.microsoft.com/office/drawing/2010/main" val="0"/>
              </a:ext>
            </a:extLst>
          </a:blip>
          <a:srcRect/>
          <a:stretch>
            <a:fillRect/>
          </a:stretch>
        </p:blipFill>
        <p:spPr bwMode="auto">
          <a:xfrm>
            <a:off x="4979988" y="72136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16"/>
          <p:cNvSpPr/>
          <p:nvPr/>
        </p:nvSpPr>
        <p:spPr>
          <a:xfrm>
            <a:off x="1828800" y="292100"/>
            <a:ext cx="8572500" cy="16002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3200" dirty="0" err="1" smtClean="0">
                <a:solidFill>
                  <a:srgbClr val="002060"/>
                </a:solidFill>
                <a:latin typeface="Times New Roman" pitchFamily="18" charset="0"/>
                <a:cs typeface="Times New Roman" pitchFamily="18" charset="0"/>
              </a:rPr>
              <a:t>Dựa</a:t>
            </a:r>
            <a:r>
              <a:rPr lang="en-US" sz="3200" dirty="0" smtClean="0">
                <a:solidFill>
                  <a:srgbClr val="002060"/>
                </a:solidFill>
                <a:latin typeface="Times New Roman" pitchFamily="18" charset="0"/>
                <a:cs typeface="Times New Roman" pitchFamily="18" charset="0"/>
              </a:rPr>
              <a:t> </a:t>
            </a:r>
            <a:r>
              <a:rPr lang="en-US" sz="3200" dirty="0" err="1" smtClean="0">
                <a:solidFill>
                  <a:srgbClr val="002060"/>
                </a:solidFill>
                <a:latin typeface="Times New Roman" pitchFamily="18" charset="0"/>
                <a:cs typeface="Times New Roman" pitchFamily="18" charset="0"/>
              </a:rPr>
              <a:t>vào</a:t>
            </a:r>
            <a:r>
              <a:rPr lang="en-US" sz="3200" dirty="0" smtClean="0">
                <a:solidFill>
                  <a:srgbClr val="002060"/>
                </a:solidFill>
                <a:latin typeface="Times New Roman" pitchFamily="18" charset="0"/>
                <a:cs typeface="Times New Roman" pitchFamily="18" charset="0"/>
              </a:rPr>
              <a:t> H37.1/SGK-163 </a:t>
            </a:r>
            <a:r>
              <a:rPr lang="en-US" sz="3200" dirty="0" err="1" smtClean="0">
                <a:solidFill>
                  <a:srgbClr val="002060"/>
                </a:solidFill>
                <a:latin typeface="Times New Roman" pitchFamily="18" charset="0"/>
                <a:cs typeface="Times New Roman" pitchFamily="18" charset="0"/>
              </a:rPr>
              <a:t>cho</a:t>
            </a:r>
            <a:r>
              <a:rPr lang="en-US" sz="3200" dirty="0" smtClean="0">
                <a:solidFill>
                  <a:srgbClr val="002060"/>
                </a:solidFill>
                <a:latin typeface="Times New Roman" pitchFamily="18" charset="0"/>
                <a:cs typeface="Times New Roman" pitchFamily="18" charset="0"/>
              </a:rPr>
              <a:t> </a:t>
            </a:r>
            <a:r>
              <a:rPr lang="en-US" sz="3200" dirty="0" err="1" smtClean="0">
                <a:solidFill>
                  <a:srgbClr val="002060"/>
                </a:solidFill>
                <a:latin typeface="Times New Roman" pitchFamily="18" charset="0"/>
                <a:cs typeface="Times New Roman" pitchFamily="18" charset="0"/>
              </a:rPr>
              <a:t>biết</a:t>
            </a:r>
            <a:r>
              <a:rPr lang="en-US" sz="3200" dirty="0" smtClean="0">
                <a:solidFill>
                  <a:srgbClr val="002060"/>
                </a:solidFill>
                <a:latin typeface="Times New Roman" pitchFamily="18" charset="0"/>
                <a:cs typeface="Times New Roman" pitchFamily="18" charset="0"/>
              </a:rPr>
              <a:t> F1 </a:t>
            </a:r>
            <a:r>
              <a:rPr lang="en-US" sz="3200" dirty="0" err="1" smtClean="0">
                <a:solidFill>
                  <a:srgbClr val="002060"/>
                </a:solidFill>
                <a:latin typeface="Times New Roman" pitchFamily="18" charset="0"/>
                <a:cs typeface="Times New Roman" pitchFamily="18" charset="0"/>
              </a:rPr>
              <a:t>giảm</a:t>
            </a:r>
            <a:r>
              <a:rPr lang="en-US" sz="3200" dirty="0" smtClean="0">
                <a:solidFill>
                  <a:srgbClr val="002060"/>
                </a:solidFill>
                <a:latin typeface="Times New Roman" pitchFamily="18" charset="0"/>
                <a:cs typeface="Times New Roman" pitchFamily="18" charset="0"/>
              </a:rPr>
              <a:t> </a:t>
            </a:r>
            <a:r>
              <a:rPr lang="en-US" sz="3200" dirty="0" err="1" smtClean="0">
                <a:solidFill>
                  <a:srgbClr val="002060"/>
                </a:solidFill>
                <a:latin typeface="Times New Roman" pitchFamily="18" charset="0"/>
                <a:cs typeface="Times New Roman" pitchFamily="18" charset="0"/>
              </a:rPr>
              <a:t>phân</a:t>
            </a:r>
            <a:r>
              <a:rPr lang="en-US" sz="3200" dirty="0" smtClean="0">
                <a:solidFill>
                  <a:srgbClr val="002060"/>
                </a:solidFill>
                <a:latin typeface="Times New Roman" pitchFamily="18" charset="0"/>
                <a:cs typeface="Times New Roman" pitchFamily="18" charset="0"/>
              </a:rPr>
              <a:t> </a:t>
            </a:r>
            <a:r>
              <a:rPr lang="en-US" sz="3200" dirty="0" err="1" smtClean="0">
                <a:solidFill>
                  <a:srgbClr val="002060"/>
                </a:solidFill>
                <a:latin typeface="Times New Roman" pitchFamily="18" charset="0"/>
                <a:cs typeface="Times New Roman" pitchFamily="18" charset="0"/>
              </a:rPr>
              <a:t>cho</a:t>
            </a:r>
            <a:r>
              <a:rPr lang="en-US" sz="3200" dirty="0" smtClean="0">
                <a:solidFill>
                  <a:srgbClr val="002060"/>
                </a:solidFill>
                <a:latin typeface="Times New Roman" pitchFamily="18" charset="0"/>
                <a:cs typeface="Times New Roman" pitchFamily="18" charset="0"/>
              </a:rPr>
              <a:t> </a:t>
            </a:r>
            <a:r>
              <a:rPr lang="en-US" sz="3200" dirty="0" err="1" smtClean="0">
                <a:solidFill>
                  <a:srgbClr val="002060"/>
                </a:solidFill>
                <a:latin typeface="Times New Roman" pitchFamily="18" charset="0"/>
                <a:cs typeface="Times New Roman" pitchFamily="18" charset="0"/>
              </a:rPr>
              <a:t>mấy</a:t>
            </a:r>
            <a:r>
              <a:rPr lang="en-US" sz="3200" dirty="0" smtClean="0">
                <a:solidFill>
                  <a:srgbClr val="002060"/>
                </a:solidFill>
                <a:latin typeface="Times New Roman" pitchFamily="18" charset="0"/>
                <a:cs typeface="Times New Roman" pitchFamily="18" charset="0"/>
              </a:rPr>
              <a:t> </a:t>
            </a:r>
            <a:r>
              <a:rPr lang="en-US" sz="3200" dirty="0" err="1" smtClean="0">
                <a:solidFill>
                  <a:srgbClr val="002060"/>
                </a:solidFill>
                <a:latin typeface="Times New Roman" pitchFamily="18" charset="0"/>
                <a:cs typeface="Times New Roman" pitchFamily="18" charset="0"/>
              </a:rPr>
              <a:t>loại</a:t>
            </a:r>
            <a:r>
              <a:rPr lang="en-US" sz="3200" dirty="0" smtClean="0">
                <a:solidFill>
                  <a:srgbClr val="002060"/>
                </a:solidFill>
                <a:latin typeface="Times New Roman" pitchFamily="18" charset="0"/>
                <a:cs typeface="Times New Roman" pitchFamily="18" charset="0"/>
              </a:rPr>
              <a:t> </a:t>
            </a:r>
            <a:r>
              <a:rPr lang="en-US" sz="3200" dirty="0" err="1" smtClean="0">
                <a:solidFill>
                  <a:srgbClr val="002060"/>
                </a:solidFill>
                <a:latin typeface="Times New Roman" pitchFamily="18" charset="0"/>
                <a:cs typeface="Times New Roman" pitchFamily="18" charset="0"/>
              </a:rPr>
              <a:t>giao</a:t>
            </a:r>
            <a:r>
              <a:rPr lang="en-US" sz="3200" dirty="0" smtClean="0">
                <a:solidFill>
                  <a:srgbClr val="002060"/>
                </a:solidFill>
                <a:latin typeface="Times New Roman" pitchFamily="18" charset="0"/>
                <a:cs typeface="Times New Roman" pitchFamily="18" charset="0"/>
              </a:rPr>
              <a:t> </a:t>
            </a:r>
            <a:r>
              <a:rPr lang="en-US" sz="3200" dirty="0" err="1" smtClean="0">
                <a:solidFill>
                  <a:srgbClr val="002060"/>
                </a:solidFill>
                <a:latin typeface="Times New Roman" pitchFamily="18" charset="0"/>
                <a:cs typeface="Times New Roman" pitchFamily="18" charset="0"/>
              </a:rPr>
              <a:t>tử</a:t>
            </a:r>
            <a:r>
              <a:rPr lang="en-US" sz="3200" dirty="0" smtClean="0">
                <a:solidFill>
                  <a:srgbClr val="002060"/>
                </a:solidFill>
                <a:latin typeface="Times New Roman" pitchFamily="18" charset="0"/>
                <a:cs typeface="Times New Roman" pitchFamily="18" charset="0"/>
              </a:rPr>
              <a:t>? </a:t>
            </a:r>
            <a:r>
              <a:rPr lang="en-US" sz="3200" dirty="0" err="1" smtClean="0">
                <a:solidFill>
                  <a:srgbClr val="002060"/>
                </a:solidFill>
                <a:latin typeface="Times New Roman" pitchFamily="18" charset="0"/>
                <a:cs typeface="Times New Roman" pitchFamily="18" charset="0"/>
              </a:rPr>
              <a:t>Là</a:t>
            </a:r>
            <a:r>
              <a:rPr lang="en-US" sz="3200" dirty="0" smtClean="0">
                <a:solidFill>
                  <a:srgbClr val="002060"/>
                </a:solidFill>
                <a:latin typeface="Times New Roman" pitchFamily="18" charset="0"/>
                <a:cs typeface="Times New Roman" pitchFamily="18" charset="0"/>
              </a:rPr>
              <a:t> </a:t>
            </a:r>
            <a:r>
              <a:rPr lang="en-US" sz="3200" dirty="0" err="1" smtClean="0">
                <a:solidFill>
                  <a:srgbClr val="002060"/>
                </a:solidFill>
                <a:latin typeface="Times New Roman" pitchFamily="18" charset="0"/>
                <a:cs typeface="Times New Roman" pitchFamily="18" charset="0"/>
              </a:rPr>
              <a:t>những</a:t>
            </a:r>
            <a:r>
              <a:rPr lang="en-US" sz="3200" dirty="0" smtClean="0">
                <a:solidFill>
                  <a:srgbClr val="002060"/>
                </a:solidFill>
                <a:latin typeface="Times New Roman" pitchFamily="18" charset="0"/>
                <a:cs typeface="Times New Roman" pitchFamily="18" charset="0"/>
              </a:rPr>
              <a:t> </a:t>
            </a:r>
            <a:r>
              <a:rPr lang="en-US" sz="3200" dirty="0" err="1" smtClean="0">
                <a:solidFill>
                  <a:srgbClr val="002060"/>
                </a:solidFill>
                <a:latin typeface="Times New Roman" pitchFamily="18" charset="0"/>
                <a:cs typeface="Times New Roman" pitchFamily="18" charset="0"/>
              </a:rPr>
              <a:t>loại</a:t>
            </a:r>
            <a:r>
              <a:rPr lang="en-US" sz="3200" dirty="0" smtClean="0">
                <a:solidFill>
                  <a:srgbClr val="002060"/>
                </a:solidFill>
                <a:latin typeface="Times New Roman" pitchFamily="18" charset="0"/>
                <a:cs typeface="Times New Roman" pitchFamily="18" charset="0"/>
              </a:rPr>
              <a:t> </a:t>
            </a:r>
            <a:r>
              <a:rPr lang="en-US" sz="3200" dirty="0" err="1" smtClean="0">
                <a:solidFill>
                  <a:srgbClr val="002060"/>
                </a:solidFill>
                <a:latin typeface="Times New Roman" pitchFamily="18" charset="0"/>
                <a:cs typeface="Times New Roman" pitchFamily="18" charset="0"/>
              </a:rPr>
              <a:t>nào</a:t>
            </a:r>
            <a:r>
              <a:rPr lang="en-US" sz="3200" dirty="0" smtClean="0">
                <a:solidFill>
                  <a:srgbClr val="002060"/>
                </a:solidFill>
                <a:latin typeface="Times New Roman" pitchFamily="18" charset="0"/>
                <a:cs typeface="Times New Roman" pitchFamily="18" charset="0"/>
              </a:rPr>
              <a:t>? </a:t>
            </a:r>
            <a:endParaRPr lang="en-US" sz="3200" dirty="0">
              <a:solidFill>
                <a:srgbClr val="002060"/>
              </a:solidFill>
              <a:latin typeface="Times New Roman" pitchFamily="18" charset="0"/>
              <a:cs typeface="Times New Roman" pitchFamily="18" charset="0"/>
            </a:endParaRPr>
          </a:p>
        </p:txBody>
      </p:sp>
      <p:sp>
        <p:nvSpPr>
          <p:cNvPr id="18" name="Rectangle 17"/>
          <p:cNvSpPr/>
          <p:nvPr/>
        </p:nvSpPr>
        <p:spPr>
          <a:xfrm>
            <a:off x="1828800" y="2044700"/>
            <a:ext cx="9385300" cy="196532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3200" dirty="0" smtClean="0">
                <a:solidFill>
                  <a:srgbClr val="002060"/>
                </a:solidFill>
                <a:latin typeface="Times New Roman" pitchFamily="18" charset="0"/>
                <a:cs typeface="Times New Roman" pitchFamily="18" charset="0"/>
              </a:rPr>
              <a:t>2 </a:t>
            </a:r>
            <a:r>
              <a:rPr lang="en-US" sz="3200" dirty="0" err="1" smtClean="0">
                <a:solidFill>
                  <a:srgbClr val="002060"/>
                </a:solidFill>
                <a:latin typeface="Times New Roman" pitchFamily="18" charset="0"/>
                <a:cs typeface="Times New Roman" pitchFamily="18" charset="0"/>
              </a:rPr>
              <a:t>loại</a:t>
            </a:r>
            <a:r>
              <a:rPr lang="en-US" sz="3200" dirty="0" smtClean="0">
                <a:solidFill>
                  <a:srgbClr val="002060"/>
                </a:solidFill>
                <a:latin typeface="Times New Roman" pitchFamily="18" charset="0"/>
                <a:cs typeface="Times New Roman" pitchFamily="18" charset="0"/>
              </a:rPr>
              <a:t>: A , a </a:t>
            </a:r>
            <a:endParaRPr lang="vi-VN" sz="3200" dirty="0">
              <a:solidFill>
                <a:srgbClr val="002060"/>
              </a:solidFill>
              <a:latin typeface="Times New Roman" pitchFamily="18" charset="0"/>
              <a:cs typeface="Times New Roman" pitchFamily="18" charset="0"/>
            </a:endParaRPr>
          </a:p>
        </p:txBody>
      </p:sp>
      <p:pic>
        <p:nvPicPr>
          <p:cNvPr id="22" name="Picture 21"/>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44538" y="4141788"/>
            <a:ext cx="1416050" cy="129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Oval Callout 22"/>
          <p:cNvSpPr/>
          <p:nvPr/>
        </p:nvSpPr>
        <p:spPr>
          <a:xfrm>
            <a:off x="1608138" y="3641725"/>
            <a:ext cx="1490662" cy="1179513"/>
          </a:xfrm>
          <a:prstGeom prst="wedgeEllipseCallout">
            <a:avLst>
              <a:gd name="adj1" fmla="val -52457"/>
              <a:gd name="adj2" fmla="val 31986"/>
            </a:avLst>
          </a:prstGeom>
          <a:solidFill>
            <a:schemeClr val="accent1">
              <a:lumMod val="40000"/>
              <a:lumOff val="60000"/>
              <a:alpha val="75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400">
                <a:solidFill>
                  <a:schemeClr val="accent1">
                    <a:lumMod val="50000"/>
                  </a:schemeClr>
                </a:solidFill>
              </a:rPr>
              <a:t>Không trả lời được thì mình giúp cho để qua vòng nhé!</a:t>
            </a:r>
          </a:p>
        </p:txBody>
      </p:sp>
    </p:spTree>
    <p:extLst>
      <p:ext uri="{BB962C8B-B14F-4D97-AF65-F5344CB8AC3E}">
        <p14:creationId xmlns:p14="http://schemas.microsoft.com/office/powerpoint/2010/main" val="108124347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21" presetClass="emph" presetSubtype="0" repeatCount="indefinite" fill="hold" grpId="0" nodeType="withEffect">
                                  <p:stCondLst>
                                    <p:cond delay="0"/>
                                  </p:stCondLst>
                                  <p:childTnLst>
                                    <p:animClr clrSpc="hsl" dir="cw">
                                      <p:cBhvr override="childStyle">
                                        <p:cTn id="9" dur="500" fill="hold"/>
                                        <p:tgtEl>
                                          <p:spTgt spid="23"/>
                                        </p:tgtEl>
                                        <p:attrNameLst>
                                          <p:attrName>style.color</p:attrName>
                                        </p:attrNameLst>
                                      </p:cBhvr>
                                      <p:by>
                                        <p:hsl h="7200000" s="0" l="0"/>
                                      </p:by>
                                    </p:animClr>
                                    <p:animClr clrSpc="hsl" dir="cw">
                                      <p:cBhvr>
                                        <p:cTn id="10" dur="500" fill="hold"/>
                                        <p:tgtEl>
                                          <p:spTgt spid="23"/>
                                        </p:tgtEl>
                                        <p:attrNameLst>
                                          <p:attrName>fillcolor</p:attrName>
                                        </p:attrNameLst>
                                      </p:cBhvr>
                                      <p:by>
                                        <p:hsl h="7200000" s="0" l="0"/>
                                      </p:by>
                                    </p:animClr>
                                    <p:animClr clrSpc="hsl" dir="cw">
                                      <p:cBhvr>
                                        <p:cTn id="11" dur="500" fill="hold"/>
                                        <p:tgtEl>
                                          <p:spTgt spid="23"/>
                                        </p:tgtEl>
                                        <p:attrNameLst>
                                          <p:attrName>stroke.color</p:attrName>
                                        </p:attrNameLst>
                                      </p:cBhvr>
                                      <p:by>
                                        <p:hsl h="7200000" s="0" l="0"/>
                                      </p:by>
                                    </p:animClr>
                                    <p:set>
                                      <p:cBhvr>
                                        <p:cTn id="12" dur="500" fill="hold"/>
                                        <p:tgtEl>
                                          <p:spTgt spid="23"/>
                                        </p:tgtEl>
                                        <p:attrNameLst>
                                          <p:attrName>fill.type</p:attrName>
                                        </p:attrNameLst>
                                      </p:cBhvr>
                                      <p:to>
                                        <p:strVal val="solid"/>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7"/>
                    </p:tgtEl>
                  </p:cond>
                </p:stCondLst>
                <p:endSync evt="end" delay="0">
                  <p:rtn val="all"/>
                </p:endSync>
                <p:childTnLst>
                  <p:par>
                    <p:cTn id="19" fill="hold" nodeType="clickPar">
                      <p:stCondLst>
                        <p:cond delay="0"/>
                      </p:stCondLst>
                      <p:childTnLst>
                        <p:par>
                          <p:cTn id="20" fill="hold" nodeType="withGroup">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7"/>
                                        </p:tgtEl>
                                      </p:cBhvr>
                                    </p:animEffect>
                                    <p:animScale>
                                      <p:cBhvr>
                                        <p:cTn id="23" dur="250" autoRev="1" fill="hold"/>
                                        <p:tgtEl>
                                          <p:spTgt spid="7"/>
                                        </p:tgtEl>
                                      </p:cBhvr>
                                      <p:by x="105000" y="105000"/>
                                    </p:animScale>
                                  </p:childTnLst>
                                </p:cTn>
                              </p:par>
                              <p:par>
                                <p:cTn id="24" presetID="10" presetClass="exit" presetSubtype="0" fill="hold" grpId="1" nodeType="withEffect">
                                  <p:stCondLst>
                                    <p:cond delay="0"/>
                                  </p:stCondLst>
                                  <p:childTnLst>
                                    <p:animEffect transition="out" filter="fade">
                                      <p:cBhvr>
                                        <p:cTn id="25" dur="500"/>
                                        <p:tgtEl>
                                          <p:spTgt spid="17"/>
                                        </p:tgtEl>
                                      </p:cBhvr>
                                    </p:animEffect>
                                    <p:set>
                                      <p:cBhvr>
                                        <p:cTn id="26" dur="1" fill="hold">
                                          <p:stCondLst>
                                            <p:cond delay="499"/>
                                          </p:stCondLst>
                                        </p:cTn>
                                        <p:tgtEl>
                                          <p:spTgt spid="17"/>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18"/>
                                        </p:tgtEl>
                                      </p:cBhvr>
                                    </p:animEffect>
                                    <p:set>
                                      <p:cBhvr>
                                        <p:cTn id="29" dur="1" fill="hold">
                                          <p:stCondLst>
                                            <p:cond delay="499"/>
                                          </p:stCondLst>
                                        </p:cTn>
                                        <p:tgtEl>
                                          <p:spTgt spid="18"/>
                                        </p:tgtEl>
                                        <p:attrNameLst>
                                          <p:attrName>style.visibility</p:attrName>
                                        </p:attrNameLst>
                                      </p:cBhvr>
                                      <p:to>
                                        <p:strVal val="hidden"/>
                                      </p:to>
                                    </p:set>
                                  </p:childTnLst>
                                </p:cTn>
                              </p:par>
                              <p:par>
                                <p:cTn id="30" presetID="1" presetClass="mediacall" presetSubtype="0" fill="hold" nodeType="withEffect">
                                  <p:stCondLst>
                                    <p:cond delay="0"/>
                                  </p:stCondLst>
                                  <p:childTnLst>
                                    <p:cmd type="call" cmd="playFrom(0.0)">
                                      <p:cBhvr>
                                        <p:cTn id="31" dur="1306" fill="hold"/>
                                        <p:tgtEl>
                                          <p:spTgt spid="2"/>
                                        </p:tgtEl>
                                      </p:cBhvr>
                                    </p:cmd>
                                  </p:childTnLst>
                                </p:cTn>
                              </p:par>
                              <p:par>
                                <p:cTn id="32" presetID="42" presetClass="entr" presetSubtype="0" fill="hold"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1000"/>
                                        <p:tgtEl>
                                          <p:spTgt spid="19"/>
                                        </p:tgtEl>
                                      </p:cBhvr>
                                    </p:animEffect>
                                    <p:anim calcmode="lin" valueType="num">
                                      <p:cBhvr>
                                        <p:cTn id="35" dur="1000" fill="hold"/>
                                        <p:tgtEl>
                                          <p:spTgt spid="19"/>
                                        </p:tgtEl>
                                        <p:attrNameLst>
                                          <p:attrName>ppt_x</p:attrName>
                                        </p:attrNameLst>
                                      </p:cBhvr>
                                      <p:tavLst>
                                        <p:tav tm="0">
                                          <p:val>
                                            <p:strVal val="#ppt_x"/>
                                          </p:val>
                                        </p:tav>
                                        <p:tav tm="100000">
                                          <p:val>
                                            <p:strVal val="#ppt_x"/>
                                          </p:val>
                                        </p:tav>
                                      </p:tavLst>
                                    </p:anim>
                                    <p:anim calcmode="lin" valueType="num">
                                      <p:cBhvr>
                                        <p:cTn id="36" dur="1000" fill="hold"/>
                                        <p:tgtEl>
                                          <p:spTgt spid="19"/>
                                        </p:tgtEl>
                                        <p:attrNameLst>
                                          <p:attrName>ppt_y</p:attrName>
                                        </p:attrNameLst>
                                      </p:cBhvr>
                                      <p:tavLst>
                                        <p:tav tm="0">
                                          <p:val>
                                            <p:strVal val="#ppt_y+.1"/>
                                          </p:val>
                                        </p:tav>
                                        <p:tav tm="100000">
                                          <p:val>
                                            <p:strVal val="#ppt_y"/>
                                          </p:val>
                                        </p:tav>
                                      </p:tavLst>
                                    </p:anim>
                                  </p:childTnLst>
                                </p:cTn>
                              </p:par>
                            </p:childTnLst>
                          </p:cTn>
                        </p:par>
                        <p:par>
                          <p:cTn id="37" fill="hold" nodeType="afterGroup">
                            <p:stCondLst>
                              <p:cond delay="500"/>
                            </p:stCondLst>
                            <p:childTnLst>
                              <p:par>
                                <p:cTn id="38" presetID="10" presetClass="exit" presetSubtype="0" fill="hold" nodeType="afterEffect">
                                  <p:stCondLst>
                                    <p:cond delay="0"/>
                                  </p:stCondLst>
                                  <p:childTnLst>
                                    <p:animEffect transition="out" filter="fade">
                                      <p:cBhvr>
                                        <p:cTn id="39" dur="500"/>
                                        <p:tgtEl>
                                          <p:spTgt spid="6"/>
                                        </p:tgtEl>
                                      </p:cBhvr>
                                    </p:animEffect>
                                    <p:set>
                                      <p:cBhvr>
                                        <p:cTn id="40" dur="1" fill="hold">
                                          <p:stCondLst>
                                            <p:cond delay="499"/>
                                          </p:stCondLst>
                                        </p:cTn>
                                        <p:tgtEl>
                                          <p:spTgt spid="6"/>
                                        </p:tgtEl>
                                        <p:attrNameLst>
                                          <p:attrName>style.visibility</p:attrName>
                                        </p:attrNameLst>
                                      </p:cBhvr>
                                      <p:to>
                                        <p:strVal val="hidden"/>
                                      </p:to>
                                    </p:set>
                                  </p:childTnLst>
                                </p:cTn>
                              </p:par>
                            </p:childTnLst>
                          </p:cTn>
                        </p:par>
                        <p:par>
                          <p:cTn id="41" fill="hold" nodeType="afterGroup">
                            <p:stCondLst>
                              <p:cond delay="1000"/>
                            </p:stCondLst>
                            <p:childTnLst>
                              <p:par>
                                <p:cTn id="42" presetID="10" presetClass="exit" presetSubtype="0" fill="hold" nodeType="afterEffect">
                                  <p:stCondLst>
                                    <p:cond delay="0"/>
                                  </p:stCondLst>
                                  <p:childTnLst>
                                    <p:animEffect transition="out" filter="fade">
                                      <p:cBhvr>
                                        <p:cTn id="43" dur="500"/>
                                        <p:tgtEl>
                                          <p:spTgt spid="19"/>
                                        </p:tgtEl>
                                      </p:cBhvr>
                                    </p:animEffect>
                                    <p:set>
                                      <p:cBhvr>
                                        <p:cTn id="44" dur="1" fill="hold">
                                          <p:stCondLst>
                                            <p:cond delay="499"/>
                                          </p:stCondLst>
                                        </p:cTn>
                                        <p:tgtEl>
                                          <p:spTgt spid="19"/>
                                        </p:tgtEl>
                                        <p:attrNameLst>
                                          <p:attrName>style.visibility</p:attrName>
                                        </p:attrNameLst>
                                      </p:cBhvr>
                                      <p:to>
                                        <p:strVal val="hidden"/>
                                      </p:to>
                                    </p:set>
                                  </p:childTnLst>
                                </p:cTn>
                              </p:par>
                              <p:par>
                                <p:cTn id="45" presetID="10" presetClass="exit" presetSubtype="0" fill="hold" grpId="2" nodeType="withEffect">
                                  <p:stCondLst>
                                    <p:cond delay="0"/>
                                  </p:stCondLst>
                                  <p:childTnLst>
                                    <p:animEffect transition="out" filter="fade">
                                      <p:cBhvr>
                                        <p:cTn id="46" dur="500"/>
                                        <p:tgtEl>
                                          <p:spTgt spid="23"/>
                                        </p:tgtEl>
                                      </p:cBhvr>
                                    </p:animEffect>
                                    <p:set>
                                      <p:cBhvr>
                                        <p:cTn id="47" dur="1" fill="hold">
                                          <p:stCondLst>
                                            <p:cond delay="499"/>
                                          </p:stCondLst>
                                        </p:cTn>
                                        <p:tgtEl>
                                          <p:spTgt spid="23"/>
                                        </p:tgtEl>
                                        <p:attrNameLst>
                                          <p:attrName>style.visibility</p:attrName>
                                        </p:attrNameLst>
                                      </p:cBhvr>
                                      <p:to>
                                        <p:strVal val="hidden"/>
                                      </p:to>
                                    </p:set>
                                  </p:childTnLst>
                                </p:cTn>
                              </p:par>
                            </p:childTnLst>
                          </p:cTn>
                        </p:par>
                        <p:par>
                          <p:cTn id="48" fill="hold" nodeType="afterGroup">
                            <p:stCondLst>
                              <p:cond delay="1500"/>
                            </p:stCondLst>
                            <p:childTnLst>
                              <p:par>
                                <p:cTn id="49" presetID="35" presetClass="path" presetSubtype="0" accel="50000" decel="50000" fill="hold" nodeType="afterEffect">
                                  <p:stCondLst>
                                    <p:cond delay="0"/>
                                  </p:stCondLst>
                                  <p:childTnLst>
                                    <p:animMotion origin="layout" path="M 0 0 L -1 0 " pathEditMode="relative" rAng="0" ptsTypes="AA">
                                      <p:cBhvr>
                                        <p:cTn id="50" dur="3000" fill="hold"/>
                                        <p:tgtEl>
                                          <p:spTgt spid="4"/>
                                        </p:tgtEl>
                                        <p:attrNameLst>
                                          <p:attrName>ppt_x</p:attrName>
                                          <p:attrName>ppt_y</p:attrName>
                                        </p:attrNameLst>
                                      </p:cBhvr>
                                      <p:rCtr x="-5000000" y="0"/>
                                    </p:animMotion>
                                  </p:childTnLst>
                                </p:cTn>
                              </p:par>
                              <p:par>
                                <p:cTn id="51" presetID="1" presetClass="mediacall" presetSubtype="0" fill="hold" nodeType="withEffect">
                                  <p:stCondLst>
                                    <p:cond delay="0"/>
                                  </p:stCondLst>
                                  <p:childTnLst>
                                    <p:cmd type="call" cmd="playFrom(0.0)">
                                      <p:cBhvr>
                                        <p:cTn id="52" dur="3082" fill="hold"/>
                                        <p:tgtEl>
                                          <p:spTgt spid="9"/>
                                        </p:tgtEl>
                                      </p:cBhvr>
                                    </p:cmd>
                                  </p:childTnLst>
                                </p:cTn>
                              </p:par>
                              <p:par>
                                <p:cTn id="53" presetID="35" presetClass="path" presetSubtype="0" accel="50000" decel="50000" fill="hold" nodeType="withEffect">
                                  <p:stCondLst>
                                    <p:cond delay="0"/>
                                  </p:stCondLst>
                                  <p:childTnLst>
                                    <p:animMotion origin="layout" path="M 0 0 L -1 0 " pathEditMode="relative" rAng="0" ptsTypes="AA">
                                      <p:cBhvr>
                                        <p:cTn id="54" dur="3000" fill="hold"/>
                                        <p:tgtEl>
                                          <p:spTgt spid="5"/>
                                        </p:tgtEl>
                                        <p:attrNameLst>
                                          <p:attrName>ppt_x</p:attrName>
                                          <p:attrName>ppt_y</p:attrName>
                                        </p:attrNameLst>
                                      </p:cBhvr>
                                      <p:rCtr x="-5000000" y="0"/>
                                    </p:animMotion>
                                  </p:childTnLst>
                                </p:cTn>
                              </p:par>
                            </p:childTnLst>
                          </p:cTn>
                        </p:par>
                        <p:par>
                          <p:cTn id="55" fill="hold" nodeType="afterGroup">
                            <p:stCondLst>
                              <p:cond delay="4500"/>
                            </p:stCondLst>
                            <p:childTnLst>
                              <p:par>
                                <p:cTn id="56" presetID="10" presetClass="entr" presetSubtype="0" fill="hold" nodeType="after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fade">
                                      <p:cBhvr>
                                        <p:cTn id="58" dur="500"/>
                                        <p:tgtEl>
                                          <p:spTgt spid="14"/>
                                        </p:tgtEl>
                                      </p:cBhvr>
                                    </p:animEffect>
                                  </p:childTnLst>
                                </p:cTn>
                              </p:par>
                              <p:par>
                                <p:cTn id="59" presetID="1" presetClass="mediacall" presetSubtype="0" fill="hold" nodeType="withEffect">
                                  <p:stCondLst>
                                    <p:cond delay="0"/>
                                  </p:stCondLst>
                                  <p:childTnLst>
                                    <p:cmd type="call" cmd="playFrom(0.0)">
                                      <p:cBhvr>
                                        <p:cTn id="60" dur="32835" fill="hold"/>
                                        <p:tgtEl>
                                          <p:spTgt spid="8"/>
                                        </p:tgtEl>
                                      </p:cBhvr>
                                    </p:cmd>
                                  </p:childTnLst>
                                </p:cTn>
                              </p:par>
                              <p:par>
                                <p:cTn id="61" presetID="10" presetClass="entr" presetSubtype="0" fill="hold" nodeType="withEffect">
                                  <p:stCondLst>
                                    <p:cond delay="0"/>
                                  </p:stCondLst>
                                  <p:childTnLst>
                                    <p:set>
                                      <p:cBhvr>
                                        <p:cTn id="62" dur="1" fill="hold">
                                          <p:stCondLst>
                                            <p:cond delay="0"/>
                                          </p:stCondLst>
                                        </p:cTn>
                                        <p:tgtEl>
                                          <p:spTgt spid="3"/>
                                        </p:tgtEl>
                                        <p:attrNameLst>
                                          <p:attrName>style.visibility</p:attrName>
                                        </p:attrNameLst>
                                      </p:cBhvr>
                                      <p:to>
                                        <p:strVal val="visible"/>
                                      </p:to>
                                    </p:set>
                                    <p:animEffect transition="in" filter="fade">
                                      <p:cBhvr>
                                        <p:cTn id="63" dur="500"/>
                                        <p:tgtEl>
                                          <p:spTgt spid="3"/>
                                        </p:tgtEl>
                                      </p:cBhvr>
                                    </p:animEffect>
                                  </p:childTnLst>
                                </p:cTn>
                              </p:par>
                              <p:par>
                                <p:cTn id="64" presetID="10" presetClass="entr" presetSubtype="0" fill="hold" nodeType="withEffect">
                                  <p:stCondLst>
                                    <p:cond delay="0"/>
                                  </p:stCondLst>
                                  <p:childTnLst>
                                    <p:set>
                                      <p:cBhvr>
                                        <p:cTn id="65" dur="1" fill="hold">
                                          <p:stCondLst>
                                            <p:cond delay="0"/>
                                          </p:stCondLst>
                                        </p:cTn>
                                        <p:tgtEl>
                                          <p:spTgt spid="11"/>
                                        </p:tgtEl>
                                        <p:attrNameLst>
                                          <p:attrName>style.visibility</p:attrName>
                                        </p:attrNameLst>
                                      </p:cBhvr>
                                      <p:to>
                                        <p:strVal val="visible"/>
                                      </p:to>
                                    </p:set>
                                    <p:animEffect transition="in" filter="fade">
                                      <p:cBhvr>
                                        <p:cTn id="66" dur="500"/>
                                        <p:tgtEl>
                                          <p:spTgt spid="11"/>
                                        </p:tgtEl>
                                      </p:cBhvr>
                                    </p:animEffect>
                                  </p:childTnLst>
                                </p:cTn>
                              </p:par>
                              <p:par>
                                <p:cTn id="67" presetID="10" presetClass="entr" presetSubtype="0" fill="hold" nodeType="withEffect">
                                  <p:stCondLst>
                                    <p:cond delay="0"/>
                                  </p:stCondLst>
                                  <p:childTnLst>
                                    <p:set>
                                      <p:cBhvr>
                                        <p:cTn id="68" dur="1" fill="hold">
                                          <p:stCondLst>
                                            <p:cond delay="0"/>
                                          </p:stCondLst>
                                        </p:cTn>
                                        <p:tgtEl>
                                          <p:spTgt spid="12"/>
                                        </p:tgtEl>
                                        <p:attrNameLst>
                                          <p:attrName>style.visibility</p:attrName>
                                        </p:attrNameLst>
                                      </p:cBhvr>
                                      <p:to>
                                        <p:strVal val="visible"/>
                                      </p:to>
                                    </p:set>
                                    <p:animEffect transition="in" filter="fade">
                                      <p:cBhvr>
                                        <p:cTn id="69" dur="500"/>
                                        <p:tgtEl>
                                          <p:spTgt spid="12"/>
                                        </p:tgtEl>
                                      </p:cBhvr>
                                    </p:animEffect>
                                  </p:childTnLst>
                                </p:cTn>
                              </p:par>
                            </p:childTnLst>
                          </p:cTn>
                        </p:par>
                      </p:childTnLst>
                    </p:cTn>
                  </p:par>
                </p:childTnLst>
              </p:cTn>
              <p:nextCondLst>
                <p:cond evt="onClick" delay="0">
                  <p:tgtEl>
                    <p:spTgt spid="7"/>
                  </p:tgtEl>
                </p:cond>
              </p:nextCondLst>
            </p:seq>
            <p:audio>
              <p:cMediaNode vol="80000">
                <p:cTn id="70" fill="hold" display="0">
                  <p:stCondLst>
                    <p:cond delay="indefinite"/>
                  </p:stCondLst>
                  <p:endCondLst>
                    <p:cond evt="onStopAudio" delay="0">
                      <p:tgtEl>
                        <p:sldTgt/>
                      </p:tgtEl>
                    </p:cond>
                  </p:endCondLst>
                </p:cTn>
                <p:tgtEl>
                  <p:spTgt spid="2"/>
                </p:tgtEl>
              </p:cMediaNode>
            </p:audio>
            <p:audio>
              <p:cMediaNode vol="80000">
                <p:cTn id="71" fill="hold" display="0">
                  <p:stCondLst>
                    <p:cond delay="indefinite"/>
                  </p:stCondLst>
                  <p:endCondLst>
                    <p:cond evt="onStopAudio" delay="0">
                      <p:tgtEl>
                        <p:sldTgt/>
                      </p:tgtEl>
                    </p:cond>
                  </p:endCondLst>
                </p:cTn>
                <p:tgtEl>
                  <p:spTgt spid="8"/>
                </p:tgtEl>
              </p:cMediaNode>
            </p:audio>
            <p:audio>
              <p:cMediaNode vol="80000">
                <p:cTn id="72" fill="hold" display="0">
                  <p:stCondLst>
                    <p:cond delay="indefinite"/>
                  </p:stCondLst>
                  <p:endCondLst>
                    <p:cond evt="onStopAudio" delay="0">
                      <p:tgtEl>
                        <p:sldTgt/>
                      </p:tgtEl>
                    </p:cond>
                  </p:endCondLst>
                </p:cTn>
                <p:tgtEl>
                  <p:spTgt spid="9"/>
                </p:tgtEl>
              </p:cMediaNode>
            </p:audio>
            <p:seq concurrent="1" nextAc="seek">
              <p:cTn id="73" restart="whenNotActive" fill="hold" evtFilter="cancelBubble" nodeType="interactiveSeq">
                <p:stCondLst>
                  <p:cond evt="onClick" delay="0">
                    <p:tgtEl>
                      <p:spTgt spid="22"/>
                    </p:tgtEl>
                  </p:cond>
                </p:stCondLst>
                <p:endSync evt="end" delay="0">
                  <p:rtn val="all"/>
                </p:endSync>
                <p:childTnLst>
                  <p:par>
                    <p:cTn id="74" fill="hold" nodeType="clickPar">
                      <p:stCondLst>
                        <p:cond delay="0"/>
                      </p:stCondLst>
                      <p:childTnLst>
                        <p:par>
                          <p:cTn id="75" fill="hold" nodeType="withGroup">
                            <p:stCondLst>
                              <p:cond delay="0"/>
                            </p:stCondLst>
                            <p:childTnLst>
                              <p:par>
                                <p:cTn id="76" presetID="26" presetClass="emph" presetSubtype="0" fill="hold" nodeType="clickEffect">
                                  <p:stCondLst>
                                    <p:cond delay="0"/>
                                  </p:stCondLst>
                                  <p:childTnLst>
                                    <p:animEffect transition="out" filter="fade">
                                      <p:cBhvr>
                                        <p:cTn id="77" dur="500" tmFilter="0, 0; .2, .5; .8, .5; 1, 0"/>
                                        <p:tgtEl>
                                          <p:spTgt spid="22"/>
                                        </p:tgtEl>
                                      </p:cBhvr>
                                    </p:animEffect>
                                    <p:animScale>
                                      <p:cBhvr>
                                        <p:cTn id="78" dur="250" autoRev="1" fill="hold"/>
                                        <p:tgtEl>
                                          <p:spTgt spid="22"/>
                                        </p:tgtEl>
                                      </p:cBhvr>
                                      <p:by x="105000" y="105000"/>
                                    </p:animScale>
                                  </p:childTnLst>
                                </p:cTn>
                              </p:par>
                            </p:childTnLst>
                          </p:cTn>
                        </p:par>
                        <p:par>
                          <p:cTn id="79" fill="hold" nodeType="afterGroup">
                            <p:stCondLst>
                              <p:cond delay="500"/>
                            </p:stCondLst>
                            <p:childTnLst>
                              <p:par>
                                <p:cTn id="80" presetID="10" presetClass="exit" presetSubtype="0" fill="hold" grpId="1" nodeType="afterEffect">
                                  <p:stCondLst>
                                    <p:cond delay="0"/>
                                  </p:stCondLst>
                                  <p:childTnLst>
                                    <p:animEffect transition="out" filter="fade">
                                      <p:cBhvr>
                                        <p:cTn id="81" dur="500"/>
                                        <p:tgtEl>
                                          <p:spTgt spid="23"/>
                                        </p:tgtEl>
                                      </p:cBhvr>
                                    </p:animEffect>
                                    <p:set>
                                      <p:cBhvr>
                                        <p:cTn id="82"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17" grpId="0" animBg="1"/>
      <p:bldP spid="17" grpId="1" animBg="1"/>
      <p:bldP spid="18" grpId="0" animBg="1"/>
      <p:bldP spid="18" grpId="1" animBg="1"/>
      <p:bldP spid="23" grpId="0" animBg="1"/>
      <p:bldP spid="23" grpId="1" animBg="1"/>
      <p:bldP spid="23" grpId="2"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xmlns="" id="{789D00B3-470E-4DB3-B24A-913E6C64F3FD}"/>
              </a:ext>
            </a:extLst>
          </p:cNvPr>
          <p:cNvSpPr>
            <a:spLocks noGrp="1"/>
          </p:cNvSpPr>
          <p:nvPr>
            <p:ph type="title"/>
          </p:nvPr>
        </p:nvSpPr>
        <p:spPr/>
        <p:txBody>
          <a:bodyPr/>
          <a:lstStyle/>
          <a:p>
            <a:r>
              <a:rPr lang="en-US" sz="3600" b="1">
                <a:solidFill>
                  <a:srgbClr val="D46A6A"/>
                </a:solidFill>
                <a:ea typeface="Arial Regular" pitchFamily="34" charset="-122"/>
                <a:cs typeface="Arial Black" panose="020B0A04020102020204" pitchFamily="34" charset="0"/>
              </a:rPr>
              <a:t>i. QUY LUẬT PHÂN LI</a:t>
            </a:r>
            <a:endParaRPr lang="en-US" sz="3600" b="1" dirty="0">
              <a:solidFill>
                <a:srgbClr val="D46A6A"/>
              </a:solidFill>
              <a:cs typeface="Arial Black" panose="020B0A04020102020204" pitchFamily="34" charset="0"/>
            </a:endParaRPr>
          </a:p>
        </p:txBody>
      </p:sp>
      <p:pic>
        <p:nvPicPr>
          <p:cNvPr id="3" name="Picture 2">
            <a:extLst>
              <a:ext uri="{FF2B5EF4-FFF2-40B4-BE49-F238E27FC236}">
                <a16:creationId xmlns:a16="http://schemas.microsoft.com/office/drawing/2014/main" xmlns="" id="{5F5079E3-82D9-40F7-A185-BC5E067C35E3}"/>
              </a:ext>
            </a:extLst>
          </p:cNvPr>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68292882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6000902"/>
          </a:xfrm>
        </p:spPr>
        <p:txBody>
          <a:bodyPr>
            <a:normAutofit/>
          </a:bodyPr>
          <a:lstStyle/>
          <a:p>
            <a:pPr algn="l"/>
            <a:r>
              <a:rPr lang="en-US" sz="2800" b="1" u="sng" dirty="0" err="1" smtClean="0">
                <a:latin typeface="Times New Roman" pitchFamily="18" charset="0"/>
                <a:cs typeface="Times New Roman" pitchFamily="18" charset="0"/>
              </a:rPr>
              <a:t>Bài</a:t>
            </a:r>
            <a:r>
              <a:rPr lang="en-US" sz="2800" b="1" u="sng" dirty="0" smtClean="0">
                <a:latin typeface="Times New Roman" pitchFamily="18" charset="0"/>
                <a:cs typeface="Times New Roman" pitchFamily="18" charset="0"/>
              </a:rPr>
              <a:t> </a:t>
            </a:r>
            <a:r>
              <a:rPr lang="en-US" sz="2800" b="1" u="sng" dirty="0" err="1" smtClean="0">
                <a:latin typeface="Times New Roman" pitchFamily="18" charset="0"/>
                <a:cs typeface="Times New Roman" pitchFamily="18" charset="0"/>
              </a:rPr>
              <a:t>tập</a:t>
            </a:r>
            <a:r>
              <a:rPr lang="en-US" sz="2800" b="1" dirty="0" smtClean="0">
                <a:latin typeface="Times New Roman" pitchFamily="18" charset="0"/>
                <a:cs typeface="Times New Roman" pitchFamily="18" charset="0"/>
              </a:rPr>
              <a:t>: </a:t>
            </a:r>
            <a:r>
              <a:rPr lang="en-US" sz="2800" i="1" dirty="0" err="1" smtClean="0">
                <a:latin typeface="Times New Roman" pitchFamily="18" charset="0"/>
                <a:cs typeface="Times New Roman" pitchFamily="18" charset="0"/>
              </a:rPr>
              <a:t>Điền</a:t>
            </a:r>
            <a:r>
              <a:rPr lang="en-US" sz="2800" i="1" dirty="0" smtClean="0">
                <a:latin typeface="Times New Roman" pitchFamily="18" charset="0"/>
                <a:cs typeface="Times New Roman" pitchFamily="18" charset="0"/>
              </a:rPr>
              <a:t> </a:t>
            </a:r>
            <a:r>
              <a:rPr lang="en-US" sz="2800" i="1" dirty="0" err="1" smtClean="0">
                <a:latin typeface="Times New Roman" pitchFamily="18" charset="0"/>
                <a:cs typeface="Times New Roman" pitchFamily="18" charset="0"/>
              </a:rPr>
              <a:t>các</a:t>
            </a:r>
            <a:r>
              <a:rPr lang="en-US" sz="2800" i="1" dirty="0" smtClean="0">
                <a:latin typeface="Times New Roman" pitchFamily="18" charset="0"/>
                <a:cs typeface="Times New Roman" pitchFamily="18" charset="0"/>
              </a:rPr>
              <a:t> </a:t>
            </a:r>
            <a:r>
              <a:rPr lang="en-US" sz="2800" i="1" dirty="0" err="1" smtClean="0">
                <a:latin typeface="Times New Roman" pitchFamily="18" charset="0"/>
                <a:cs typeface="Times New Roman" pitchFamily="18" charset="0"/>
              </a:rPr>
              <a:t>cụm</a:t>
            </a:r>
            <a:r>
              <a:rPr lang="en-US" sz="2800" i="1" dirty="0" smtClean="0">
                <a:latin typeface="Times New Roman" pitchFamily="18" charset="0"/>
                <a:cs typeface="Times New Roman" pitchFamily="18" charset="0"/>
              </a:rPr>
              <a:t> </a:t>
            </a:r>
            <a:r>
              <a:rPr lang="en-US" sz="2800" i="1" dirty="0" err="1" smtClean="0">
                <a:latin typeface="Times New Roman" pitchFamily="18" charset="0"/>
                <a:cs typeface="Times New Roman" pitchFamily="18" charset="0"/>
              </a:rPr>
              <a:t>từ</a:t>
            </a:r>
            <a:r>
              <a:rPr lang="en-US" sz="2800" i="1" dirty="0" smtClean="0">
                <a:latin typeface="Times New Roman" pitchFamily="18" charset="0"/>
                <a:cs typeface="Times New Roman" pitchFamily="18" charset="0"/>
              </a:rPr>
              <a:t> </a:t>
            </a:r>
            <a:r>
              <a:rPr lang="en-US" sz="2800" i="1" dirty="0" err="1" smtClean="0">
                <a:latin typeface="Times New Roman" pitchFamily="18" charset="0"/>
                <a:cs typeface="Times New Roman" pitchFamily="18" charset="0"/>
              </a:rPr>
              <a:t>sau</a:t>
            </a:r>
            <a:r>
              <a:rPr lang="en-US" sz="2800" b="1" i="1" dirty="0" smtClean="0">
                <a:latin typeface="Times New Roman" pitchFamily="18" charset="0"/>
                <a:cs typeface="Times New Roman" pitchFamily="18" charset="0"/>
              </a:rPr>
              <a:t>: </a:t>
            </a:r>
            <a:r>
              <a:rPr lang="en-US" sz="2800" b="1" i="1" u="sng" dirty="0" smtClean="0">
                <a:latin typeface="Times New Roman" pitchFamily="18" charset="0"/>
                <a:cs typeface="Times New Roman" pitchFamily="18" charset="0"/>
              </a:rPr>
              <a:t>3 </a:t>
            </a:r>
            <a:r>
              <a:rPr lang="en-US" sz="2800" b="1" i="1" u="sng" dirty="0" err="1" smtClean="0">
                <a:latin typeface="Times New Roman" pitchFamily="18" charset="0"/>
                <a:cs typeface="Times New Roman" pitchFamily="18" charset="0"/>
              </a:rPr>
              <a:t>trội</a:t>
            </a:r>
            <a:r>
              <a:rPr lang="en-US" sz="2800" b="1" i="1" u="sng" dirty="0" smtClean="0">
                <a:latin typeface="Times New Roman" pitchFamily="18" charset="0"/>
                <a:cs typeface="Times New Roman" pitchFamily="18" charset="0"/>
              </a:rPr>
              <a:t> : 1 </a:t>
            </a:r>
            <a:r>
              <a:rPr lang="en-US" sz="2800" b="1" i="1" u="sng" dirty="0" err="1" smtClean="0">
                <a:latin typeface="Times New Roman" pitchFamily="18" charset="0"/>
                <a:cs typeface="Times New Roman" pitchFamily="18" charset="0"/>
              </a:rPr>
              <a:t>lặn</a:t>
            </a:r>
            <a:r>
              <a:rPr lang="en-US" sz="2800" b="1" i="1" dirty="0" smtClean="0">
                <a:latin typeface="Times New Roman" pitchFamily="18" charset="0"/>
                <a:cs typeface="Times New Roman" pitchFamily="18" charset="0"/>
              </a:rPr>
              <a:t>; </a:t>
            </a:r>
            <a:r>
              <a:rPr lang="en-US" sz="2800" b="1" i="1" u="sng" dirty="0" err="1" smtClean="0">
                <a:latin typeface="Times New Roman" pitchFamily="18" charset="0"/>
                <a:cs typeface="Times New Roman" pitchFamily="18" charset="0"/>
              </a:rPr>
              <a:t>đồng</a:t>
            </a:r>
            <a:r>
              <a:rPr lang="en-US" sz="2800" b="1" i="1" u="sng" dirty="0" smtClean="0">
                <a:latin typeface="Times New Roman" pitchFamily="18" charset="0"/>
                <a:cs typeface="Times New Roman" pitchFamily="18" charset="0"/>
              </a:rPr>
              <a:t> </a:t>
            </a:r>
            <a:r>
              <a:rPr lang="en-US" sz="2800" b="1" i="1" u="sng" dirty="0" err="1" smtClean="0">
                <a:latin typeface="Times New Roman" pitchFamily="18" charset="0"/>
                <a:cs typeface="Times New Roman" pitchFamily="18" charset="0"/>
              </a:rPr>
              <a:t>tính</a:t>
            </a:r>
            <a:r>
              <a:rPr lang="en-US" sz="2800" b="1" i="1" dirty="0" smtClean="0">
                <a:latin typeface="Times New Roman" pitchFamily="18" charset="0"/>
                <a:cs typeface="Times New Roman" pitchFamily="18" charset="0"/>
              </a:rPr>
              <a:t>; </a:t>
            </a:r>
            <a:r>
              <a:rPr lang="en-US" sz="2800" b="1" i="1" u="sng" dirty="0" smtClean="0">
                <a:latin typeface="Times New Roman" pitchFamily="18" charset="0"/>
                <a:cs typeface="Times New Roman" pitchFamily="18" charset="0"/>
              </a:rPr>
              <a:t>1 </a:t>
            </a:r>
            <a:r>
              <a:rPr lang="en-US" sz="2800" b="1" i="1" u="sng" dirty="0" err="1" smtClean="0">
                <a:latin typeface="Times New Roman" pitchFamily="18" charset="0"/>
                <a:cs typeface="Times New Roman" pitchFamily="18" charset="0"/>
              </a:rPr>
              <a:t>cặp</a:t>
            </a:r>
            <a:r>
              <a:rPr lang="en-US" sz="2800" b="1" i="1" u="sng" dirty="0" smtClean="0">
                <a:latin typeface="Times New Roman" pitchFamily="18" charset="0"/>
                <a:cs typeface="Times New Roman" pitchFamily="18" charset="0"/>
              </a:rPr>
              <a:t> </a:t>
            </a:r>
            <a:r>
              <a:rPr lang="en-US" sz="2800" i="1" dirty="0" err="1" smtClean="0">
                <a:latin typeface="Times New Roman" pitchFamily="18" charset="0"/>
                <a:cs typeface="Times New Roman" pitchFamily="18" charset="0"/>
              </a:rPr>
              <a:t>sao</a:t>
            </a:r>
            <a:r>
              <a:rPr lang="en-US" sz="2800" i="1" dirty="0" smtClean="0">
                <a:latin typeface="Times New Roman" pitchFamily="18" charset="0"/>
                <a:cs typeface="Times New Roman" pitchFamily="18" charset="0"/>
              </a:rPr>
              <a:t> </a:t>
            </a:r>
            <a:r>
              <a:rPr lang="en-US" sz="2800" i="1" dirty="0" err="1" smtClean="0">
                <a:latin typeface="Times New Roman" pitchFamily="18" charset="0"/>
                <a:cs typeface="Times New Roman" pitchFamily="18" charset="0"/>
              </a:rPr>
              <a:t>cho</a:t>
            </a:r>
            <a:r>
              <a:rPr lang="en-US" sz="2800" i="1" dirty="0" smtClean="0">
                <a:latin typeface="Times New Roman" pitchFamily="18" charset="0"/>
                <a:cs typeface="Times New Roman" pitchFamily="18" charset="0"/>
              </a:rPr>
              <a:t> </a:t>
            </a:r>
            <a:r>
              <a:rPr lang="en-US" sz="2800" i="1" dirty="0" err="1" smtClean="0">
                <a:latin typeface="Times New Roman" pitchFamily="18" charset="0"/>
                <a:cs typeface="Times New Roman" pitchFamily="18" charset="0"/>
              </a:rPr>
              <a:t>phù</a:t>
            </a:r>
            <a:r>
              <a:rPr lang="en-US" sz="2800" i="1" dirty="0" smtClean="0">
                <a:latin typeface="Times New Roman" pitchFamily="18" charset="0"/>
                <a:cs typeface="Times New Roman" pitchFamily="18" charset="0"/>
              </a:rPr>
              <a:t> </a:t>
            </a:r>
            <a:r>
              <a:rPr lang="en-US" sz="2800" i="1" dirty="0" err="1" smtClean="0">
                <a:latin typeface="Times New Roman" pitchFamily="18" charset="0"/>
                <a:cs typeface="Times New Roman" pitchFamily="18" charset="0"/>
              </a:rPr>
              <a:t>hợp</a:t>
            </a:r>
            <a:r>
              <a:rPr lang="en-US" sz="2800" i="1" dirty="0" smtClean="0">
                <a:latin typeface="Times New Roman" pitchFamily="18" charset="0"/>
                <a:cs typeface="Times New Roman" pitchFamily="18" charset="0"/>
              </a:rPr>
              <a:t>.</a:t>
            </a:r>
            <a:r>
              <a:rPr lang="en-US" sz="2800" dirty="0" smtClean="0">
                <a:latin typeface="Times New Roman" pitchFamily="18" charset="0"/>
                <a:cs typeface="Times New Roman" pitchFamily="18" charset="0"/>
              </a:rPr>
              <a:t/>
            </a:r>
            <a:br>
              <a:rPr lang="en-US" sz="2800" dirty="0" smtClean="0">
                <a:latin typeface="Times New Roman" pitchFamily="18" charset="0"/>
                <a:cs typeface="Times New Roman" pitchFamily="18" charset="0"/>
              </a:rPr>
            </a:br>
            <a:r>
              <a:rPr lang="en-US" sz="2800" dirty="0" smtClean="0">
                <a:latin typeface="Times New Roman" pitchFamily="18" charset="0"/>
                <a:cs typeface="Times New Roman" pitchFamily="18" charset="0"/>
              </a:rPr>
              <a:t>	</a:t>
            </a:r>
            <a:br>
              <a:rPr lang="en-US" sz="2800" dirty="0" smtClean="0">
                <a:latin typeface="Times New Roman" pitchFamily="18" charset="0"/>
                <a:cs typeface="Times New Roman" pitchFamily="18" charset="0"/>
              </a:rPr>
            </a:b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Khi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lai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hai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bố</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mẹ</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khác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nhau</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về</a:t>
            </a:r>
            <a:r>
              <a:rPr lang="en-US" sz="2800" dirty="0" smtClean="0">
                <a:latin typeface="Times New Roman" pitchFamily="18" charset="0"/>
                <a:cs typeface="Times New Roman" pitchFamily="18" charset="0"/>
              </a:rPr>
              <a:t> </a:t>
            </a:r>
            <a:r>
              <a:rPr lang="en-US" sz="2800" baseline="30000" dirty="0" smtClean="0">
                <a:latin typeface="Times New Roman" pitchFamily="18" charset="0"/>
                <a:cs typeface="Times New Roman" pitchFamily="18" charset="0"/>
              </a:rPr>
              <a:t>(1)</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tính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trạng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thuần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chủng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tương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phản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thì</a:t>
            </a:r>
            <a:r>
              <a:rPr lang="en-US" sz="2800" dirty="0" smtClean="0">
                <a:latin typeface="Times New Roman" pitchFamily="18" charset="0"/>
                <a:cs typeface="Times New Roman" pitchFamily="18" charset="0"/>
              </a:rPr>
              <a:t> F1 </a:t>
            </a:r>
            <a:r>
              <a:rPr lang="en-US" sz="2800" dirty="0" err="1" smtClean="0">
                <a:latin typeface="Times New Roman" pitchFamily="18" charset="0"/>
                <a:cs typeface="Times New Roman" pitchFamily="18" charset="0"/>
              </a:rPr>
              <a:t>thu</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được</a:t>
            </a:r>
            <a:r>
              <a:rPr lang="en-US" sz="2800" dirty="0" smtClean="0">
                <a:latin typeface="Times New Roman" pitchFamily="18" charset="0"/>
                <a:cs typeface="Times New Roman" pitchFamily="18" charset="0"/>
              </a:rPr>
              <a:t> </a:t>
            </a:r>
            <a:r>
              <a:rPr lang="en-US" sz="2800" baseline="30000" dirty="0" smtClean="0">
                <a:latin typeface="Times New Roman" pitchFamily="18" charset="0"/>
                <a:cs typeface="Times New Roman" pitchFamily="18" charset="0"/>
              </a:rPr>
              <a:t>(2)</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trạng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trội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còn</a:t>
            </a:r>
            <a:r>
              <a:rPr lang="en-US" sz="2800" dirty="0" smtClean="0">
                <a:latin typeface="Times New Roman" pitchFamily="18" charset="0"/>
                <a:cs typeface="Times New Roman" pitchFamily="18" charset="0"/>
              </a:rPr>
              <a:t> F2 </a:t>
            </a:r>
            <a:r>
              <a:rPr lang="en-US" sz="2800" dirty="0" err="1" smtClean="0">
                <a:latin typeface="Times New Roman" pitchFamily="18" charset="0"/>
                <a:cs typeface="Times New Roman" pitchFamily="18" charset="0"/>
              </a:rPr>
              <a:t>phân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ly</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với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tỉ</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lệ</a:t>
            </a:r>
            <a:r>
              <a:rPr lang="en-US" sz="2800" baseline="30000" dirty="0" smtClean="0">
                <a:latin typeface="Times New Roman" pitchFamily="18" charset="0"/>
                <a:cs typeface="Times New Roman" pitchFamily="18" charset="0"/>
              </a:rPr>
              <a:t>(3)</a:t>
            </a:r>
            <a:r>
              <a:rPr lang="en-US" sz="2800" dirty="0" smtClean="0">
                <a:latin typeface="Times New Roman" pitchFamily="18" charset="0"/>
                <a:cs typeface="Times New Roman" pitchFamily="18" charset="0"/>
              </a:rPr>
              <a:t>……………….</a:t>
            </a:r>
            <a:r>
              <a:rPr lang="en-US" sz="2800" b="1" dirty="0" smtClean="0">
                <a:latin typeface="Times New Roman" pitchFamily="18" charset="0"/>
                <a:cs typeface="Times New Roman" pitchFamily="18" charset="0"/>
              </a:rPr>
              <a:t> </a:t>
            </a:r>
            <a:endParaRPr lang="en-US" sz="2800" b="1" dirty="0">
              <a:latin typeface="Times New Roman" pitchFamily="18" charset="0"/>
              <a:cs typeface="Times New Roman" pitchFamily="18" charset="0"/>
            </a:endParaRPr>
          </a:p>
        </p:txBody>
      </p:sp>
      <p:sp>
        <p:nvSpPr>
          <p:cNvPr id="3" name="TextBox 2"/>
          <p:cNvSpPr txBox="1"/>
          <p:nvPr/>
        </p:nvSpPr>
        <p:spPr>
          <a:xfrm>
            <a:off x="6626268" y="3106455"/>
            <a:ext cx="1427967" cy="584775"/>
          </a:xfrm>
          <a:prstGeom prst="rect">
            <a:avLst/>
          </a:prstGeom>
          <a:noFill/>
        </p:spPr>
        <p:txBody>
          <a:bodyPr wrap="square" rtlCol="0">
            <a:spAutoFit/>
          </a:bodyPr>
          <a:lstStyle/>
          <a:p>
            <a:r>
              <a:rPr lang="en-US" sz="3200" b="1" dirty="0" smtClean="0">
                <a:latin typeface="Times New Roman" pitchFamily="18" charset="0"/>
                <a:cs typeface="Times New Roman" pitchFamily="18" charset="0"/>
              </a:rPr>
              <a:t>1 </a:t>
            </a:r>
            <a:r>
              <a:rPr lang="en-US" sz="3200" b="1" dirty="0" err="1" smtClean="0">
                <a:latin typeface="Times New Roman" pitchFamily="18" charset="0"/>
                <a:cs typeface="Times New Roman" pitchFamily="18" charset="0"/>
              </a:rPr>
              <a:t>cặp</a:t>
            </a:r>
            <a:endParaRPr lang="en-US" sz="3200" b="1" dirty="0">
              <a:latin typeface="Times New Roman" pitchFamily="18" charset="0"/>
              <a:cs typeface="Times New Roman" pitchFamily="18" charset="0"/>
            </a:endParaRPr>
          </a:p>
        </p:txBody>
      </p:sp>
      <p:sp>
        <p:nvSpPr>
          <p:cNvPr id="4" name="TextBox 3"/>
          <p:cNvSpPr txBox="1"/>
          <p:nvPr/>
        </p:nvSpPr>
        <p:spPr>
          <a:xfrm>
            <a:off x="5173250" y="3619279"/>
            <a:ext cx="1991637" cy="523220"/>
          </a:xfrm>
          <a:prstGeom prst="rect">
            <a:avLst/>
          </a:prstGeom>
          <a:noFill/>
        </p:spPr>
        <p:txBody>
          <a:bodyPr wrap="square" rtlCol="0">
            <a:spAutoFit/>
          </a:bodyPr>
          <a:lstStyle/>
          <a:p>
            <a:r>
              <a:rPr lang="en-US" sz="2800" b="1" dirty="0" err="1" smtClean="0">
                <a:latin typeface="Times New Roman" pitchFamily="18" charset="0"/>
                <a:cs typeface="Times New Roman" pitchFamily="18" charset="0"/>
              </a:rPr>
              <a:t>Đồng</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tính</a:t>
            </a:r>
            <a:endParaRPr lang="en-US" sz="2800" b="1" dirty="0">
              <a:latin typeface="Times New Roman" pitchFamily="18" charset="0"/>
              <a:cs typeface="Times New Roman" pitchFamily="18" charset="0"/>
            </a:endParaRPr>
          </a:p>
        </p:txBody>
      </p:sp>
      <p:sp>
        <p:nvSpPr>
          <p:cNvPr id="5" name="TextBox 4"/>
          <p:cNvSpPr txBox="1"/>
          <p:nvPr/>
        </p:nvSpPr>
        <p:spPr>
          <a:xfrm>
            <a:off x="1578277" y="4042291"/>
            <a:ext cx="2154477" cy="523220"/>
          </a:xfrm>
          <a:prstGeom prst="rect">
            <a:avLst/>
          </a:prstGeom>
          <a:noFill/>
        </p:spPr>
        <p:txBody>
          <a:bodyPr wrap="square" rtlCol="0">
            <a:spAutoFit/>
          </a:bodyPr>
          <a:lstStyle/>
          <a:p>
            <a:r>
              <a:rPr lang="en-US" sz="2800" b="1" dirty="0" smtClean="0">
                <a:latin typeface="Times New Roman" pitchFamily="18" charset="0"/>
                <a:cs typeface="Times New Roman" pitchFamily="18" charset="0"/>
              </a:rPr>
              <a:t>3 </a:t>
            </a:r>
            <a:r>
              <a:rPr lang="en-US" sz="2800" b="1" dirty="0" err="1" smtClean="0">
                <a:latin typeface="Times New Roman" pitchFamily="18" charset="0"/>
                <a:cs typeface="Times New Roman" pitchFamily="18" charset="0"/>
              </a:rPr>
              <a:t>trội</a:t>
            </a:r>
            <a:r>
              <a:rPr lang="en-US" sz="2800" b="1" dirty="0" smtClean="0">
                <a:latin typeface="Times New Roman" pitchFamily="18" charset="0"/>
                <a:cs typeface="Times New Roman" pitchFamily="18" charset="0"/>
              </a:rPr>
              <a:t> : 1 </a:t>
            </a:r>
            <a:r>
              <a:rPr lang="en-US" sz="2800" b="1" dirty="0" err="1" smtClean="0">
                <a:latin typeface="Times New Roman" pitchFamily="18" charset="0"/>
                <a:cs typeface="Times New Roman" pitchFamily="18" charset="0"/>
              </a:rPr>
              <a:t>lặn</a:t>
            </a:r>
            <a:endParaRPr lang="en-US" sz="2800" b="1" dirty="0">
              <a:latin typeface="Times New Roman" pitchFamily="18" charset="0"/>
              <a:cs typeface="Times New Roman" pitchFamily="18" charset="0"/>
            </a:endParaRPr>
          </a:p>
        </p:txBody>
      </p:sp>
    </p:spTree>
    <p:extLst>
      <p:ext uri="{BB962C8B-B14F-4D97-AF65-F5344CB8AC3E}">
        <p14:creationId xmlns:p14="http://schemas.microsoft.com/office/powerpoint/2010/main" val="3189381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2400" b="1" dirty="0" smtClean="0">
                <a:latin typeface="Times New Roman" pitchFamily="18" charset="0"/>
                <a:cs typeface="Times New Roman" pitchFamily="18" charset="0"/>
              </a:rPr>
              <a:t>2. </a:t>
            </a:r>
            <a:r>
              <a:rPr lang="en-US" sz="2400" b="1" dirty="0" err="1" smtClean="0">
                <a:latin typeface="Times New Roman" pitchFamily="18" charset="0"/>
                <a:cs typeface="Times New Roman" pitchFamily="18" charset="0"/>
              </a:rPr>
              <a:t>Giải</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thích</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thí</a:t>
            </a:r>
            <a:r>
              <a:rPr lang="en-US" sz="2400" b="1" dirty="0" smtClean="0">
                <a:latin typeface="Times New Roman" pitchFamily="18" charset="0"/>
                <a:cs typeface="Times New Roman" pitchFamily="18" charset="0"/>
              </a:rPr>
              <a:t> </a:t>
            </a:r>
            <a:r>
              <a:rPr lang="en-US" sz="2400" b="1" dirty="0" err="1" smtClean="0">
                <a:latin typeface="Times New Roman" pitchFamily="18" charset="0"/>
                <a:cs typeface="Times New Roman" pitchFamily="18" charset="0"/>
              </a:rPr>
              <a:t>nghiệm</a:t>
            </a:r>
            <a:endParaRPr lang="en-US" sz="2400" b="1" dirty="0">
              <a:latin typeface="Times New Roman" pitchFamily="18" charset="0"/>
              <a:cs typeface="Times New Roman" pitchFamily="18" charset="0"/>
            </a:endParaRPr>
          </a:p>
        </p:txBody>
      </p:sp>
    </p:spTree>
    <p:extLst>
      <p:ext uri="{BB962C8B-B14F-4D97-AF65-F5344CB8AC3E}">
        <p14:creationId xmlns:p14="http://schemas.microsoft.com/office/powerpoint/2010/main" val="368278910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 xmlns:a16="http://schemas.microsoft.com/office/drawing/2014/main" id="{FA5FA149-DF77-FC94-6508-2EC27FD19C94}"/>
              </a:ext>
            </a:extLst>
          </p:cNvPr>
          <p:cNvSpPr/>
          <p:nvPr/>
        </p:nvSpPr>
        <p:spPr>
          <a:xfrm>
            <a:off x="6313536" y="0"/>
            <a:ext cx="5878464" cy="6857999"/>
          </a:xfrm>
          <a:prstGeom prst="rect">
            <a:avLst/>
          </a:prstGeom>
          <a:solidFill>
            <a:srgbClr val="FFFFFF"/>
          </a:solidFill>
          <a:ln w="38100">
            <a:solidFill>
              <a:srgbClr val="DE8C8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 xmlns:a16="http://schemas.microsoft.com/office/drawing/2014/main" id="{DB6A7B18-372B-358B-DCD8-D67CEFAB48E0}"/>
              </a:ext>
            </a:extLst>
          </p:cNvPr>
          <p:cNvSpPr txBox="1"/>
          <p:nvPr/>
        </p:nvSpPr>
        <p:spPr>
          <a:xfrm>
            <a:off x="6922393" y="547300"/>
            <a:ext cx="1062435" cy="400110"/>
          </a:xfrm>
          <a:prstGeom prst="rect">
            <a:avLst/>
          </a:prstGeom>
          <a:noFill/>
        </p:spPr>
        <p:txBody>
          <a:bodyPr wrap="square" rtlCol="0">
            <a:spAutoFit/>
          </a:bodyPr>
          <a:lstStyle/>
          <a:p>
            <a:r>
              <a:rPr lang="en-US" sz="2000" b="1"/>
              <a:t>P</a:t>
            </a:r>
            <a:r>
              <a:rPr lang="en-US" sz="2000" b="1" baseline="-25000"/>
              <a:t>tc</a:t>
            </a:r>
            <a:endParaRPr lang="en-US" sz="2000" b="1"/>
          </a:p>
        </p:txBody>
      </p:sp>
      <p:sp>
        <p:nvSpPr>
          <p:cNvPr id="2" name="TextBox 1">
            <a:extLst>
              <a:ext uri="{FF2B5EF4-FFF2-40B4-BE49-F238E27FC236}">
                <a16:creationId xmlns="" xmlns:a16="http://schemas.microsoft.com/office/drawing/2014/main" id="{53437B9F-3A11-979D-C281-FC7070CD2C88}"/>
              </a:ext>
            </a:extLst>
          </p:cNvPr>
          <p:cNvSpPr txBox="1"/>
          <p:nvPr/>
        </p:nvSpPr>
        <p:spPr>
          <a:xfrm>
            <a:off x="6928105" y="1600132"/>
            <a:ext cx="1062435" cy="400110"/>
          </a:xfrm>
          <a:prstGeom prst="rect">
            <a:avLst/>
          </a:prstGeom>
          <a:noFill/>
        </p:spPr>
        <p:txBody>
          <a:bodyPr wrap="square" rtlCol="0">
            <a:spAutoFit/>
          </a:bodyPr>
          <a:lstStyle/>
          <a:p>
            <a:r>
              <a:rPr lang="en-US" sz="2000" b="1"/>
              <a:t>G</a:t>
            </a:r>
            <a:r>
              <a:rPr lang="en-US" sz="2000" b="1" baseline="-25000"/>
              <a:t>P</a:t>
            </a:r>
            <a:endParaRPr lang="en-US" sz="2000" b="1"/>
          </a:p>
        </p:txBody>
      </p:sp>
      <p:sp>
        <p:nvSpPr>
          <p:cNvPr id="6" name="Flowchart: Connector 5">
            <a:extLst>
              <a:ext uri="{FF2B5EF4-FFF2-40B4-BE49-F238E27FC236}">
                <a16:creationId xmlns="" xmlns:a16="http://schemas.microsoft.com/office/drawing/2014/main" id="{5B503755-865B-CC3B-25F3-D2AB5A416E7C}"/>
              </a:ext>
            </a:extLst>
          </p:cNvPr>
          <p:cNvSpPr/>
          <p:nvPr/>
        </p:nvSpPr>
        <p:spPr>
          <a:xfrm>
            <a:off x="8039527" y="1612006"/>
            <a:ext cx="315740" cy="315740"/>
          </a:xfrm>
          <a:prstGeom prst="flowChartConnector">
            <a:avLst/>
          </a:prstGeom>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A</a:t>
            </a:r>
          </a:p>
        </p:txBody>
      </p:sp>
      <p:sp>
        <p:nvSpPr>
          <p:cNvPr id="9" name="Flowchart: Connector 8">
            <a:extLst>
              <a:ext uri="{FF2B5EF4-FFF2-40B4-BE49-F238E27FC236}">
                <a16:creationId xmlns="" xmlns:a16="http://schemas.microsoft.com/office/drawing/2014/main" id="{68E04D00-EB37-7BD2-C147-F6E8A6E509B7}"/>
              </a:ext>
            </a:extLst>
          </p:cNvPr>
          <p:cNvSpPr/>
          <p:nvPr/>
        </p:nvSpPr>
        <p:spPr>
          <a:xfrm>
            <a:off x="8413579" y="1612006"/>
            <a:ext cx="315740" cy="315740"/>
          </a:xfrm>
          <a:prstGeom prst="flowChartConnector">
            <a:avLst/>
          </a:prstGeom>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A</a:t>
            </a:r>
          </a:p>
        </p:txBody>
      </p:sp>
      <p:sp>
        <p:nvSpPr>
          <p:cNvPr id="10" name="Flowchart: Connector 9">
            <a:extLst>
              <a:ext uri="{FF2B5EF4-FFF2-40B4-BE49-F238E27FC236}">
                <a16:creationId xmlns="" xmlns:a16="http://schemas.microsoft.com/office/drawing/2014/main" id="{0A74B102-E0AC-7334-223D-8E5ADEF47A54}"/>
              </a:ext>
            </a:extLst>
          </p:cNvPr>
          <p:cNvSpPr/>
          <p:nvPr/>
        </p:nvSpPr>
        <p:spPr>
          <a:xfrm>
            <a:off x="10113054" y="1612006"/>
            <a:ext cx="315740" cy="315740"/>
          </a:xfrm>
          <a:prstGeom prst="flowChartConnector">
            <a:avLst/>
          </a:prstGeom>
          <a:solidFill>
            <a:schemeClr val="accent5">
              <a:lumMod val="20000"/>
              <a:lumOff val="80000"/>
            </a:schemeClr>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a</a:t>
            </a:r>
          </a:p>
        </p:txBody>
      </p:sp>
      <p:sp>
        <p:nvSpPr>
          <p:cNvPr id="11" name="Flowchart: Connector 10">
            <a:extLst>
              <a:ext uri="{FF2B5EF4-FFF2-40B4-BE49-F238E27FC236}">
                <a16:creationId xmlns="" xmlns:a16="http://schemas.microsoft.com/office/drawing/2014/main" id="{101DDB3C-ECC0-B076-2D12-09A3AF224239}"/>
              </a:ext>
            </a:extLst>
          </p:cNvPr>
          <p:cNvSpPr/>
          <p:nvPr/>
        </p:nvSpPr>
        <p:spPr>
          <a:xfrm>
            <a:off x="10487107" y="1612006"/>
            <a:ext cx="315740" cy="315740"/>
          </a:xfrm>
          <a:prstGeom prst="flowChartConnector">
            <a:avLst/>
          </a:prstGeom>
          <a:solidFill>
            <a:schemeClr val="accent5">
              <a:lumMod val="20000"/>
              <a:lumOff val="80000"/>
            </a:schemeClr>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a</a:t>
            </a:r>
          </a:p>
        </p:txBody>
      </p:sp>
      <p:sp>
        <p:nvSpPr>
          <p:cNvPr id="12" name="TextBox 11">
            <a:extLst>
              <a:ext uri="{FF2B5EF4-FFF2-40B4-BE49-F238E27FC236}">
                <a16:creationId xmlns="" xmlns:a16="http://schemas.microsoft.com/office/drawing/2014/main" id="{98E88BBC-E2B1-E3A7-BE4E-FEAF2A3688FD}"/>
              </a:ext>
            </a:extLst>
          </p:cNvPr>
          <p:cNvSpPr txBox="1"/>
          <p:nvPr/>
        </p:nvSpPr>
        <p:spPr>
          <a:xfrm>
            <a:off x="8291505" y="2646171"/>
            <a:ext cx="2885595" cy="369332"/>
          </a:xfrm>
          <a:prstGeom prst="rect">
            <a:avLst/>
          </a:prstGeom>
          <a:noFill/>
        </p:spPr>
        <p:txBody>
          <a:bodyPr wrap="square" rtlCol="0">
            <a:spAutoFit/>
          </a:bodyPr>
          <a:lstStyle/>
          <a:p>
            <a:r>
              <a:rPr lang="en-US"/>
              <a:t>100% Cây hoa tím (Aa)</a:t>
            </a:r>
          </a:p>
        </p:txBody>
      </p:sp>
      <p:pic>
        <p:nvPicPr>
          <p:cNvPr id="38" name="Picture 2" descr="Gregor Mendel - Genetics, Peas, Experiments | Britannica">
            <a:extLst>
              <a:ext uri="{FF2B5EF4-FFF2-40B4-BE49-F238E27FC236}">
                <a16:creationId xmlns="" xmlns:a16="http://schemas.microsoft.com/office/drawing/2014/main" id="{0C7C3A01-15BD-9B8C-54E2-CBD15C6F30B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2181" t="3606" r="47892" b="78679"/>
          <a:stretch/>
        </p:blipFill>
        <p:spPr bwMode="auto">
          <a:xfrm>
            <a:off x="9243969" y="597297"/>
            <a:ext cx="502552" cy="1214958"/>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 descr="Gregor Mendel - Genetics, Peas, Experiments | Britannica">
            <a:extLst>
              <a:ext uri="{FF2B5EF4-FFF2-40B4-BE49-F238E27FC236}">
                <a16:creationId xmlns="" xmlns:a16="http://schemas.microsoft.com/office/drawing/2014/main" id="{52A4FA1A-AA5A-7F19-F291-C107F0B4A656}"/>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2239" t="54724" r="53272" b="28916"/>
          <a:stretch/>
        </p:blipFill>
        <p:spPr bwMode="auto">
          <a:xfrm>
            <a:off x="7938925" y="261118"/>
            <a:ext cx="990247" cy="896151"/>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6" descr="Gregor Mendel - Genetics, Peas, Experiments | Britannica">
            <a:extLst>
              <a:ext uri="{FF2B5EF4-FFF2-40B4-BE49-F238E27FC236}">
                <a16:creationId xmlns="" xmlns:a16="http://schemas.microsoft.com/office/drawing/2014/main" id="{2D928999-2A76-1BC2-C52A-CD2AA1F3C5B9}"/>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0829" t="75501" r="27231" b="7986"/>
          <a:stretch/>
        </p:blipFill>
        <p:spPr bwMode="auto">
          <a:xfrm>
            <a:off x="10124763" y="274853"/>
            <a:ext cx="850008" cy="866623"/>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42">
            <a:extLst>
              <a:ext uri="{FF2B5EF4-FFF2-40B4-BE49-F238E27FC236}">
                <a16:creationId xmlns="" xmlns:a16="http://schemas.microsoft.com/office/drawing/2014/main" id="{8F5C2BDA-6F2A-0E60-540E-629194E34BDB}"/>
              </a:ext>
            </a:extLst>
          </p:cNvPr>
          <p:cNvSpPr txBox="1"/>
          <p:nvPr/>
        </p:nvSpPr>
        <p:spPr>
          <a:xfrm>
            <a:off x="7421466" y="1180589"/>
            <a:ext cx="1969047" cy="369332"/>
          </a:xfrm>
          <a:prstGeom prst="rect">
            <a:avLst/>
          </a:prstGeom>
          <a:noFill/>
        </p:spPr>
        <p:txBody>
          <a:bodyPr wrap="square" rtlCol="0">
            <a:spAutoFit/>
          </a:bodyPr>
          <a:lstStyle/>
          <a:p>
            <a:r>
              <a:rPr lang="en-US" dirty="0" err="1"/>
              <a:t>Cây</a:t>
            </a:r>
            <a:r>
              <a:rPr lang="en-US" dirty="0"/>
              <a:t> </a:t>
            </a:r>
            <a:r>
              <a:rPr lang="en-US" dirty="0" err="1"/>
              <a:t>hoa</a:t>
            </a:r>
            <a:r>
              <a:rPr lang="en-US" dirty="0"/>
              <a:t> </a:t>
            </a:r>
            <a:r>
              <a:rPr lang="en-US" dirty="0" err="1"/>
              <a:t>tím</a:t>
            </a:r>
            <a:r>
              <a:rPr lang="en-US" dirty="0"/>
              <a:t> (AA)</a:t>
            </a:r>
          </a:p>
        </p:txBody>
      </p:sp>
      <p:sp>
        <p:nvSpPr>
          <p:cNvPr id="44" name="TextBox 43">
            <a:extLst>
              <a:ext uri="{FF2B5EF4-FFF2-40B4-BE49-F238E27FC236}">
                <a16:creationId xmlns="" xmlns:a16="http://schemas.microsoft.com/office/drawing/2014/main" id="{870AEA42-5D8E-0A71-2A94-B10AB3AC6FCF}"/>
              </a:ext>
            </a:extLst>
          </p:cNvPr>
          <p:cNvSpPr txBox="1"/>
          <p:nvPr/>
        </p:nvSpPr>
        <p:spPr>
          <a:xfrm>
            <a:off x="9675549" y="1175208"/>
            <a:ext cx="2105887" cy="369332"/>
          </a:xfrm>
          <a:prstGeom prst="rect">
            <a:avLst/>
          </a:prstGeom>
          <a:noFill/>
        </p:spPr>
        <p:txBody>
          <a:bodyPr wrap="square" rtlCol="0">
            <a:spAutoFit/>
          </a:bodyPr>
          <a:lstStyle/>
          <a:p>
            <a:r>
              <a:rPr lang="en-US"/>
              <a:t>Cây hoa trắng (aa)</a:t>
            </a:r>
          </a:p>
        </p:txBody>
      </p:sp>
      <p:pic>
        <p:nvPicPr>
          <p:cNvPr id="45" name="Picture 4" descr="Gregor Mendel - Genetics, Peas, Experiments | Britannica">
            <a:extLst>
              <a:ext uri="{FF2B5EF4-FFF2-40B4-BE49-F238E27FC236}">
                <a16:creationId xmlns="" xmlns:a16="http://schemas.microsoft.com/office/drawing/2014/main" id="{39BD8FE3-E5E9-2254-FE7B-C62759BE20DA}"/>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2239" t="54724" r="53272" b="28916"/>
          <a:stretch/>
        </p:blipFill>
        <p:spPr bwMode="auto">
          <a:xfrm>
            <a:off x="9093655" y="1787239"/>
            <a:ext cx="990247" cy="896151"/>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 xmlns:a16="http://schemas.microsoft.com/office/drawing/2014/main" id="{D6A9572D-469A-B190-AE61-AEE5526DB935}"/>
              </a:ext>
            </a:extLst>
          </p:cNvPr>
          <p:cNvSpPr txBox="1"/>
          <p:nvPr/>
        </p:nvSpPr>
        <p:spPr>
          <a:xfrm>
            <a:off x="6922393" y="2696622"/>
            <a:ext cx="1062435" cy="400110"/>
          </a:xfrm>
          <a:prstGeom prst="rect">
            <a:avLst/>
          </a:prstGeom>
          <a:noFill/>
        </p:spPr>
        <p:txBody>
          <a:bodyPr wrap="square" rtlCol="0">
            <a:spAutoFit/>
          </a:bodyPr>
          <a:lstStyle/>
          <a:p>
            <a:r>
              <a:rPr lang="en-US" sz="2000" b="1"/>
              <a:t>F</a:t>
            </a:r>
            <a:r>
              <a:rPr lang="en-US" sz="2000" b="1" baseline="-25000"/>
              <a:t>1</a:t>
            </a:r>
            <a:endParaRPr lang="en-US" sz="2000" b="1"/>
          </a:p>
        </p:txBody>
      </p:sp>
      <p:sp>
        <p:nvSpPr>
          <p:cNvPr id="47" name="Flowchart: Connector 46">
            <a:extLst>
              <a:ext uri="{FF2B5EF4-FFF2-40B4-BE49-F238E27FC236}">
                <a16:creationId xmlns="" xmlns:a16="http://schemas.microsoft.com/office/drawing/2014/main" id="{97E0E982-DF20-FD42-D432-0C2B31798361}"/>
              </a:ext>
            </a:extLst>
          </p:cNvPr>
          <p:cNvSpPr/>
          <p:nvPr/>
        </p:nvSpPr>
        <p:spPr>
          <a:xfrm>
            <a:off x="9004335" y="3135774"/>
            <a:ext cx="315740" cy="315740"/>
          </a:xfrm>
          <a:prstGeom prst="flowChartConnector">
            <a:avLst/>
          </a:prstGeom>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A</a:t>
            </a:r>
          </a:p>
        </p:txBody>
      </p:sp>
      <p:sp>
        <p:nvSpPr>
          <p:cNvPr id="48" name="Flowchart: Connector 47">
            <a:extLst>
              <a:ext uri="{FF2B5EF4-FFF2-40B4-BE49-F238E27FC236}">
                <a16:creationId xmlns="" xmlns:a16="http://schemas.microsoft.com/office/drawing/2014/main" id="{B63C2C70-4F78-1BA1-FA9A-AEE31EB7E687}"/>
              </a:ext>
            </a:extLst>
          </p:cNvPr>
          <p:cNvSpPr/>
          <p:nvPr/>
        </p:nvSpPr>
        <p:spPr>
          <a:xfrm>
            <a:off x="9004335" y="3590452"/>
            <a:ext cx="315740" cy="315740"/>
          </a:xfrm>
          <a:prstGeom prst="flowChartConnector">
            <a:avLst/>
          </a:prstGeom>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A</a:t>
            </a:r>
          </a:p>
        </p:txBody>
      </p:sp>
      <p:sp>
        <p:nvSpPr>
          <p:cNvPr id="49" name="Flowchart: Connector 48">
            <a:extLst>
              <a:ext uri="{FF2B5EF4-FFF2-40B4-BE49-F238E27FC236}">
                <a16:creationId xmlns="" xmlns:a16="http://schemas.microsoft.com/office/drawing/2014/main" id="{A954319C-7DA4-E0A5-E791-72987B171627}"/>
              </a:ext>
            </a:extLst>
          </p:cNvPr>
          <p:cNvSpPr/>
          <p:nvPr/>
        </p:nvSpPr>
        <p:spPr>
          <a:xfrm>
            <a:off x="9652963" y="3132280"/>
            <a:ext cx="315740" cy="315740"/>
          </a:xfrm>
          <a:prstGeom prst="flowChartConnector">
            <a:avLst/>
          </a:prstGeom>
          <a:solidFill>
            <a:schemeClr val="accent5">
              <a:lumMod val="20000"/>
              <a:lumOff val="80000"/>
            </a:schemeClr>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a</a:t>
            </a:r>
          </a:p>
        </p:txBody>
      </p:sp>
      <p:sp>
        <p:nvSpPr>
          <p:cNvPr id="50" name="Flowchart: Connector 49">
            <a:extLst>
              <a:ext uri="{FF2B5EF4-FFF2-40B4-BE49-F238E27FC236}">
                <a16:creationId xmlns="" xmlns:a16="http://schemas.microsoft.com/office/drawing/2014/main" id="{2947229B-23A4-960A-1569-36F3C92E03FB}"/>
              </a:ext>
            </a:extLst>
          </p:cNvPr>
          <p:cNvSpPr/>
          <p:nvPr/>
        </p:nvSpPr>
        <p:spPr>
          <a:xfrm>
            <a:off x="9646106" y="3602046"/>
            <a:ext cx="315740" cy="315740"/>
          </a:xfrm>
          <a:prstGeom prst="flowChartConnector">
            <a:avLst/>
          </a:prstGeom>
          <a:solidFill>
            <a:schemeClr val="accent5">
              <a:lumMod val="20000"/>
              <a:lumOff val="80000"/>
            </a:schemeClr>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a</a:t>
            </a:r>
          </a:p>
        </p:txBody>
      </p:sp>
      <p:sp>
        <p:nvSpPr>
          <p:cNvPr id="51" name="TextBox 50">
            <a:extLst>
              <a:ext uri="{FF2B5EF4-FFF2-40B4-BE49-F238E27FC236}">
                <a16:creationId xmlns="" xmlns:a16="http://schemas.microsoft.com/office/drawing/2014/main" id="{26874A43-6156-F874-5104-90BF8CE4CEDD}"/>
              </a:ext>
            </a:extLst>
          </p:cNvPr>
          <p:cNvSpPr txBox="1"/>
          <p:nvPr/>
        </p:nvSpPr>
        <p:spPr>
          <a:xfrm>
            <a:off x="6918869" y="3340380"/>
            <a:ext cx="1062435" cy="400110"/>
          </a:xfrm>
          <a:prstGeom prst="rect">
            <a:avLst/>
          </a:prstGeom>
          <a:noFill/>
        </p:spPr>
        <p:txBody>
          <a:bodyPr wrap="square" rtlCol="0">
            <a:spAutoFit/>
          </a:bodyPr>
          <a:lstStyle/>
          <a:p>
            <a:r>
              <a:rPr lang="en-US" sz="2000" b="1"/>
              <a:t>G</a:t>
            </a:r>
            <a:r>
              <a:rPr lang="en-US" sz="2000" b="1" baseline="-25000"/>
              <a:t>F1</a:t>
            </a:r>
            <a:endParaRPr lang="en-US" sz="2000" b="1"/>
          </a:p>
        </p:txBody>
      </p:sp>
      <p:graphicFrame>
        <p:nvGraphicFramePr>
          <p:cNvPr id="52" name="Table 51">
            <a:extLst>
              <a:ext uri="{FF2B5EF4-FFF2-40B4-BE49-F238E27FC236}">
                <a16:creationId xmlns="" xmlns:a16="http://schemas.microsoft.com/office/drawing/2014/main" id="{3672CB7E-EB82-0C8F-31D0-1DC7283D68EA}"/>
              </a:ext>
            </a:extLst>
          </p:cNvPr>
          <p:cNvGraphicFramePr>
            <a:graphicFrameLocks noGrp="1"/>
          </p:cNvGraphicFramePr>
          <p:nvPr>
            <p:extLst>
              <p:ext uri="{D42A27DB-BD31-4B8C-83A1-F6EECF244321}">
                <p14:modId xmlns:p14="http://schemas.microsoft.com/office/powerpoint/2010/main" val="3840898159"/>
              </p:ext>
            </p:extLst>
          </p:nvPr>
        </p:nvGraphicFramePr>
        <p:xfrm>
          <a:off x="8322363" y="4056349"/>
          <a:ext cx="2555070" cy="1886588"/>
        </p:xfrm>
        <a:graphic>
          <a:graphicData uri="http://schemas.openxmlformats.org/drawingml/2006/table">
            <a:tbl>
              <a:tblPr firstRow="1" bandRow="1">
                <a:tableStyleId>{5C22544A-7EE6-4342-B048-85BDC9FD1C3A}</a:tableStyleId>
              </a:tblPr>
              <a:tblGrid>
                <a:gridCol w="1277535">
                  <a:extLst>
                    <a:ext uri="{9D8B030D-6E8A-4147-A177-3AD203B41FA5}">
                      <a16:colId xmlns="" xmlns:a16="http://schemas.microsoft.com/office/drawing/2014/main" val="2513358870"/>
                    </a:ext>
                  </a:extLst>
                </a:gridCol>
                <a:gridCol w="1277535">
                  <a:extLst>
                    <a:ext uri="{9D8B030D-6E8A-4147-A177-3AD203B41FA5}">
                      <a16:colId xmlns="" xmlns:a16="http://schemas.microsoft.com/office/drawing/2014/main" val="2224119912"/>
                    </a:ext>
                  </a:extLst>
                </a:gridCol>
              </a:tblGrid>
              <a:tr h="943294">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2460933989"/>
                  </a:ext>
                </a:extLst>
              </a:tr>
              <a:tr h="943294">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2080327085"/>
                  </a:ext>
                </a:extLst>
              </a:tr>
            </a:tbl>
          </a:graphicData>
        </a:graphic>
      </p:graphicFrame>
      <p:pic>
        <p:nvPicPr>
          <p:cNvPr id="53" name="Picture 4" descr="Gregor Mendel - Genetics, Peas, Experiments | Britannica">
            <a:extLst>
              <a:ext uri="{FF2B5EF4-FFF2-40B4-BE49-F238E27FC236}">
                <a16:creationId xmlns="" xmlns:a16="http://schemas.microsoft.com/office/drawing/2014/main" id="{749FD1A7-6C14-E9F8-D8AF-C4EEC151CCC7}"/>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2239" t="54724" r="53272" b="28916"/>
          <a:stretch/>
        </p:blipFill>
        <p:spPr bwMode="auto">
          <a:xfrm>
            <a:off x="8413581" y="4072739"/>
            <a:ext cx="990247" cy="896151"/>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4" descr="Gregor Mendel - Genetics, Peas, Experiments | Britannica">
            <a:extLst>
              <a:ext uri="{FF2B5EF4-FFF2-40B4-BE49-F238E27FC236}">
                <a16:creationId xmlns="" xmlns:a16="http://schemas.microsoft.com/office/drawing/2014/main" id="{AC68233A-EE8B-BFB2-4EB4-87FAB5491C87}"/>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2239" t="54724" r="53272" b="28916"/>
          <a:stretch/>
        </p:blipFill>
        <p:spPr bwMode="auto">
          <a:xfrm>
            <a:off x="9858601" y="4097556"/>
            <a:ext cx="990247" cy="896151"/>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4" descr="Gregor Mendel - Genetics, Peas, Experiments | Britannica">
            <a:extLst>
              <a:ext uri="{FF2B5EF4-FFF2-40B4-BE49-F238E27FC236}">
                <a16:creationId xmlns="" xmlns:a16="http://schemas.microsoft.com/office/drawing/2014/main" id="{9FCDF191-1581-E0FC-3138-2923E1679CF2}"/>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2239" t="54724" r="53272" b="28916"/>
          <a:stretch/>
        </p:blipFill>
        <p:spPr bwMode="auto">
          <a:xfrm>
            <a:off x="8434047" y="5009811"/>
            <a:ext cx="990247" cy="896151"/>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6" descr="Gregor Mendel - Genetics, Peas, Experiments | Britannica">
            <a:extLst>
              <a:ext uri="{FF2B5EF4-FFF2-40B4-BE49-F238E27FC236}">
                <a16:creationId xmlns="" xmlns:a16="http://schemas.microsoft.com/office/drawing/2014/main" id="{B1C1352D-39B9-9BCF-4774-1B6A237D9D29}"/>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0829" t="75501" r="27231" b="7986"/>
          <a:stretch/>
        </p:blipFill>
        <p:spPr bwMode="auto">
          <a:xfrm>
            <a:off x="9915488" y="5039339"/>
            <a:ext cx="850008" cy="866623"/>
          </a:xfrm>
          <a:prstGeom prst="rect">
            <a:avLst/>
          </a:prstGeom>
          <a:noFill/>
          <a:extLst>
            <a:ext uri="{909E8E84-426E-40DD-AFC4-6F175D3DCCD1}">
              <a14:hiddenFill xmlns:a14="http://schemas.microsoft.com/office/drawing/2010/main">
                <a:solidFill>
                  <a:srgbClr val="FFFFFF"/>
                </a:solidFill>
              </a14:hiddenFill>
            </a:ext>
          </a:extLst>
        </p:spPr>
      </p:pic>
      <p:sp>
        <p:nvSpPr>
          <p:cNvPr id="58" name="TextBox 57">
            <a:extLst>
              <a:ext uri="{FF2B5EF4-FFF2-40B4-BE49-F238E27FC236}">
                <a16:creationId xmlns="" xmlns:a16="http://schemas.microsoft.com/office/drawing/2014/main" id="{D6D2D08B-72CE-EAD4-FF92-193ED7F664F3}"/>
              </a:ext>
            </a:extLst>
          </p:cNvPr>
          <p:cNvSpPr txBox="1"/>
          <p:nvPr/>
        </p:nvSpPr>
        <p:spPr>
          <a:xfrm>
            <a:off x="9106745" y="4599555"/>
            <a:ext cx="523201" cy="369332"/>
          </a:xfrm>
          <a:prstGeom prst="rect">
            <a:avLst/>
          </a:prstGeom>
          <a:noFill/>
        </p:spPr>
        <p:txBody>
          <a:bodyPr wrap="square" rtlCol="0">
            <a:spAutoFit/>
          </a:bodyPr>
          <a:lstStyle/>
          <a:p>
            <a:r>
              <a:rPr lang="en-US" dirty="0"/>
              <a:t>AA</a:t>
            </a:r>
          </a:p>
        </p:txBody>
      </p:sp>
      <p:sp>
        <p:nvSpPr>
          <p:cNvPr id="59" name="TextBox 58">
            <a:extLst>
              <a:ext uri="{FF2B5EF4-FFF2-40B4-BE49-F238E27FC236}">
                <a16:creationId xmlns="" xmlns:a16="http://schemas.microsoft.com/office/drawing/2014/main" id="{AA82056F-CA8A-F96F-7602-8E8EA1C53765}"/>
              </a:ext>
            </a:extLst>
          </p:cNvPr>
          <p:cNvSpPr txBox="1"/>
          <p:nvPr/>
        </p:nvSpPr>
        <p:spPr>
          <a:xfrm>
            <a:off x="9605310" y="4607014"/>
            <a:ext cx="523201" cy="369332"/>
          </a:xfrm>
          <a:prstGeom prst="rect">
            <a:avLst/>
          </a:prstGeom>
          <a:noFill/>
        </p:spPr>
        <p:txBody>
          <a:bodyPr wrap="square" rtlCol="0">
            <a:spAutoFit/>
          </a:bodyPr>
          <a:lstStyle/>
          <a:p>
            <a:r>
              <a:rPr lang="en-US" dirty="0" err="1"/>
              <a:t>Aa</a:t>
            </a:r>
            <a:endParaRPr lang="en-US" dirty="0"/>
          </a:p>
        </p:txBody>
      </p:sp>
      <p:sp>
        <p:nvSpPr>
          <p:cNvPr id="60" name="TextBox 59">
            <a:extLst>
              <a:ext uri="{FF2B5EF4-FFF2-40B4-BE49-F238E27FC236}">
                <a16:creationId xmlns="" xmlns:a16="http://schemas.microsoft.com/office/drawing/2014/main" id="{0E19419F-78B5-8E26-A888-0F56A1AA5D26}"/>
              </a:ext>
            </a:extLst>
          </p:cNvPr>
          <p:cNvSpPr txBox="1"/>
          <p:nvPr/>
        </p:nvSpPr>
        <p:spPr>
          <a:xfrm>
            <a:off x="9122908" y="5536627"/>
            <a:ext cx="523201" cy="369332"/>
          </a:xfrm>
          <a:prstGeom prst="rect">
            <a:avLst/>
          </a:prstGeom>
          <a:noFill/>
        </p:spPr>
        <p:txBody>
          <a:bodyPr wrap="square" rtlCol="0">
            <a:spAutoFit/>
          </a:bodyPr>
          <a:lstStyle/>
          <a:p>
            <a:r>
              <a:rPr lang="en-US"/>
              <a:t>AA</a:t>
            </a:r>
          </a:p>
        </p:txBody>
      </p:sp>
      <p:sp>
        <p:nvSpPr>
          <p:cNvPr id="61" name="TextBox 60">
            <a:extLst>
              <a:ext uri="{FF2B5EF4-FFF2-40B4-BE49-F238E27FC236}">
                <a16:creationId xmlns="" xmlns:a16="http://schemas.microsoft.com/office/drawing/2014/main" id="{B85A2E43-4CEF-C143-AED5-F6C9920CBEC5}"/>
              </a:ext>
            </a:extLst>
          </p:cNvPr>
          <p:cNvSpPr txBox="1"/>
          <p:nvPr/>
        </p:nvSpPr>
        <p:spPr>
          <a:xfrm>
            <a:off x="9644620" y="5532500"/>
            <a:ext cx="523201" cy="369332"/>
          </a:xfrm>
          <a:prstGeom prst="rect">
            <a:avLst/>
          </a:prstGeom>
          <a:noFill/>
        </p:spPr>
        <p:txBody>
          <a:bodyPr wrap="square" rtlCol="0">
            <a:spAutoFit/>
          </a:bodyPr>
          <a:lstStyle/>
          <a:p>
            <a:r>
              <a:rPr lang="en-US" dirty="0" err="1"/>
              <a:t>aa</a:t>
            </a:r>
            <a:endParaRPr lang="en-US" dirty="0"/>
          </a:p>
        </p:txBody>
      </p:sp>
      <p:sp>
        <p:nvSpPr>
          <p:cNvPr id="62" name="TextBox 61">
            <a:extLst>
              <a:ext uri="{FF2B5EF4-FFF2-40B4-BE49-F238E27FC236}">
                <a16:creationId xmlns="" xmlns:a16="http://schemas.microsoft.com/office/drawing/2014/main" id="{B9B589BE-1346-D35A-8511-140CC40B98A3}"/>
              </a:ext>
            </a:extLst>
          </p:cNvPr>
          <p:cNvSpPr txBox="1"/>
          <p:nvPr/>
        </p:nvSpPr>
        <p:spPr>
          <a:xfrm>
            <a:off x="7981303" y="5994907"/>
            <a:ext cx="3506000" cy="369332"/>
          </a:xfrm>
          <a:prstGeom prst="rect">
            <a:avLst/>
          </a:prstGeom>
          <a:noFill/>
        </p:spPr>
        <p:txBody>
          <a:bodyPr wrap="square" rtlCol="0">
            <a:spAutoFit/>
          </a:bodyPr>
          <a:lstStyle/>
          <a:p>
            <a:pPr algn="ctr"/>
            <a:r>
              <a:rPr lang="en-US" dirty="0"/>
              <a:t>3 </a:t>
            </a:r>
            <a:r>
              <a:rPr lang="en-US" dirty="0" err="1"/>
              <a:t>cây</a:t>
            </a:r>
            <a:r>
              <a:rPr lang="en-US" dirty="0"/>
              <a:t> </a:t>
            </a:r>
            <a:r>
              <a:rPr lang="en-US" dirty="0" err="1"/>
              <a:t>hoa</a:t>
            </a:r>
            <a:r>
              <a:rPr lang="en-US" dirty="0"/>
              <a:t> </a:t>
            </a:r>
            <a:r>
              <a:rPr lang="en-US" dirty="0" err="1"/>
              <a:t>tím</a:t>
            </a:r>
            <a:r>
              <a:rPr lang="en-US" dirty="0"/>
              <a:t> : 1 </a:t>
            </a:r>
            <a:r>
              <a:rPr lang="en-US" dirty="0" err="1"/>
              <a:t>cây</a:t>
            </a:r>
            <a:r>
              <a:rPr lang="en-US" dirty="0"/>
              <a:t> </a:t>
            </a:r>
            <a:r>
              <a:rPr lang="en-US" dirty="0" err="1"/>
              <a:t>hoa</a:t>
            </a:r>
            <a:r>
              <a:rPr lang="en-US" dirty="0"/>
              <a:t> </a:t>
            </a:r>
            <a:r>
              <a:rPr lang="en-US" dirty="0" err="1"/>
              <a:t>trắng</a:t>
            </a:r>
            <a:endParaRPr lang="en-US" dirty="0"/>
          </a:p>
        </p:txBody>
      </p:sp>
      <p:sp>
        <p:nvSpPr>
          <p:cNvPr id="63" name="TextBox 62">
            <a:extLst>
              <a:ext uri="{FF2B5EF4-FFF2-40B4-BE49-F238E27FC236}">
                <a16:creationId xmlns="" xmlns:a16="http://schemas.microsoft.com/office/drawing/2014/main" id="{769271FD-46AE-EB21-8848-542DC717C949}"/>
              </a:ext>
            </a:extLst>
          </p:cNvPr>
          <p:cNvSpPr txBox="1"/>
          <p:nvPr/>
        </p:nvSpPr>
        <p:spPr>
          <a:xfrm>
            <a:off x="6928101" y="3936028"/>
            <a:ext cx="1062435" cy="400110"/>
          </a:xfrm>
          <a:prstGeom prst="rect">
            <a:avLst/>
          </a:prstGeom>
          <a:noFill/>
        </p:spPr>
        <p:txBody>
          <a:bodyPr wrap="square" rtlCol="0">
            <a:spAutoFit/>
          </a:bodyPr>
          <a:lstStyle/>
          <a:p>
            <a:r>
              <a:rPr lang="en-US" sz="2000" b="1"/>
              <a:t>F</a:t>
            </a:r>
            <a:r>
              <a:rPr lang="en-US" sz="2000" b="1" baseline="-25000"/>
              <a:t>2</a:t>
            </a:r>
            <a:endParaRPr lang="en-US" sz="2000" b="1"/>
          </a:p>
        </p:txBody>
      </p:sp>
      <p:sp>
        <p:nvSpPr>
          <p:cNvPr id="3" name="TextBox 2"/>
          <p:cNvSpPr txBox="1"/>
          <p:nvPr/>
        </p:nvSpPr>
        <p:spPr>
          <a:xfrm>
            <a:off x="87682" y="594027"/>
            <a:ext cx="6150699" cy="5570756"/>
          </a:xfrm>
          <a:prstGeom prst="rect">
            <a:avLst/>
          </a:prstGeom>
          <a:noFill/>
        </p:spPr>
        <p:txBody>
          <a:bodyPr wrap="square" rtlCol="0">
            <a:spAutoFit/>
          </a:bodyPr>
          <a:lstStyle/>
          <a:p>
            <a:r>
              <a:rPr lang="en-US" sz="2400" dirty="0" err="1" smtClean="0">
                <a:latin typeface="Times New Roman" pitchFamily="18" charset="0"/>
                <a:cs typeface="Times New Roman" pitchFamily="18" charset="0"/>
              </a:rPr>
              <a:t>Thảo</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luận</a:t>
            </a:r>
            <a:r>
              <a:rPr lang="en-US" sz="2400" dirty="0" smtClean="0">
                <a:latin typeface="Times New Roman" pitchFamily="18" charset="0"/>
                <a:cs typeface="Times New Roman" pitchFamily="18" charset="0"/>
              </a:rPr>
              <a:t> (3’) </a:t>
            </a:r>
            <a:r>
              <a:rPr lang="en-US" sz="2400" dirty="0" err="1" smtClean="0">
                <a:latin typeface="Times New Roman" pitchFamily="18" charset="0"/>
                <a:cs typeface="Times New Roman" pitchFamily="18" charset="0"/>
              </a:rPr>
              <a:t>Hoàn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thiện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phiếu</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học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tập</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sau</a:t>
            </a:r>
            <a:r>
              <a:rPr lang="en-US" sz="2400" dirty="0" smtClean="0">
                <a:latin typeface="Times New Roman" pitchFamily="18" charset="0"/>
                <a:cs typeface="Times New Roman" pitchFamily="18" charset="0"/>
              </a:rPr>
              <a:t>:</a:t>
            </a:r>
          </a:p>
          <a:p>
            <a:endParaRPr lang="en-US" sz="2400" dirty="0">
              <a:latin typeface="Times New Roman" pitchFamily="18" charset="0"/>
              <a:cs typeface="Times New Roman" pitchFamily="18" charset="0"/>
            </a:endParaRPr>
          </a:p>
          <a:p>
            <a:r>
              <a:rPr lang="en-US" sz="2800" dirty="0" smtClean="0">
                <a:latin typeface="Times New Roman" pitchFamily="18" charset="0"/>
                <a:cs typeface="Times New Roman" pitchFamily="18" charset="0"/>
              </a:rPr>
              <a:t>1, </a:t>
            </a:r>
            <a:r>
              <a:rPr lang="en-US" sz="2800" dirty="0" err="1" smtClean="0">
                <a:latin typeface="Times New Roman" pitchFamily="18" charset="0"/>
                <a:cs typeface="Times New Roman" pitchFamily="18" charset="0"/>
              </a:rPr>
              <a:t>Vì</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sao</a:t>
            </a:r>
            <a:r>
              <a:rPr lang="en-US" sz="2800" dirty="0" smtClean="0">
                <a:latin typeface="Times New Roman" pitchFamily="18" charset="0"/>
                <a:cs typeface="Times New Roman" pitchFamily="18" charset="0"/>
              </a:rPr>
              <a:t> F1 </a:t>
            </a:r>
            <a:r>
              <a:rPr lang="en-US" sz="2800" dirty="0" err="1" smtClean="0">
                <a:latin typeface="Times New Roman" pitchFamily="18" charset="0"/>
                <a:cs typeface="Times New Roman" pitchFamily="18" charset="0"/>
              </a:rPr>
              <a:t>hình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thành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được</a:t>
            </a:r>
            <a:r>
              <a:rPr lang="en-US" sz="2800" dirty="0" smtClean="0">
                <a:latin typeface="Times New Roman" pitchFamily="18" charset="0"/>
                <a:cs typeface="Times New Roman" pitchFamily="18" charset="0"/>
              </a:rPr>
              <a:t> 2 </a:t>
            </a:r>
            <a:r>
              <a:rPr lang="en-US" sz="2800" dirty="0" err="1" smtClean="0">
                <a:latin typeface="Times New Roman" pitchFamily="18" charset="0"/>
                <a:cs typeface="Times New Roman" pitchFamily="18" charset="0"/>
              </a:rPr>
              <a:t>loại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giao</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tử</a:t>
            </a:r>
            <a:r>
              <a:rPr lang="en-US" sz="2800" dirty="0" smtClean="0">
                <a:latin typeface="Times New Roman" pitchFamily="18" charset="0"/>
                <a:cs typeface="Times New Roman" pitchFamily="18" charset="0"/>
              </a:rPr>
              <a:t>?</a:t>
            </a:r>
          </a:p>
          <a:p>
            <a:r>
              <a:rPr lang="en-US" sz="2800" dirty="0" smtClean="0">
                <a:latin typeface="Times New Roman" pitchFamily="18" charset="0"/>
                <a:cs typeface="Times New Roman" pitchFamily="18" charset="0"/>
              </a:rPr>
              <a:t>2, </a:t>
            </a:r>
            <a:r>
              <a:rPr lang="en-US" sz="2800" dirty="0" err="1" smtClean="0">
                <a:latin typeface="Times New Roman" pitchFamily="18" charset="0"/>
                <a:cs typeface="Times New Roman" pitchFamily="18" charset="0"/>
              </a:rPr>
              <a:t>Giải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thích</a:t>
            </a:r>
            <a:r>
              <a:rPr lang="en-US" sz="2800" dirty="0" smtClean="0">
                <a:latin typeface="Times New Roman" pitchFamily="18" charset="0"/>
                <a:cs typeface="Times New Roman" pitchFamily="18" charset="0"/>
              </a:rPr>
              <a:t> F2 </a:t>
            </a:r>
            <a:r>
              <a:rPr lang="en-US" sz="2800" dirty="0" err="1" smtClean="0">
                <a:latin typeface="Times New Roman" pitchFamily="18" charset="0"/>
                <a:cs typeface="Times New Roman" pitchFamily="18" charset="0"/>
              </a:rPr>
              <a:t>thu</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được</a:t>
            </a:r>
            <a:r>
              <a:rPr lang="en-US" sz="2800" dirty="0" smtClean="0">
                <a:latin typeface="Times New Roman" pitchFamily="18" charset="0"/>
                <a:cs typeface="Times New Roman" pitchFamily="18" charset="0"/>
              </a:rPr>
              <a:t> 4 </a:t>
            </a:r>
            <a:r>
              <a:rPr lang="en-US" sz="2800" dirty="0" err="1" smtClean="0">
                <a:latin typeface="Times New Roman" pitchFamily="18" charset="0"/>
                <a:cs typeface="Times New Roman" pitchFamily="18" charset="0"/>
              </a:rPr>
              <a:t>tổ</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hợp</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giao</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tử</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với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tỉ</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lệ</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kiểu</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hình</a:t>
            </a:r>
            <a:r>
              <a:rPr lang="en-US" sz="2800" dirty="0" smtClean="0">
                <a:latin typeface="Times New Roman" pitchFamily="18" charset="0"/>
                <a:cs typeface="Times New Roman" pitchFamily="18" charset="0"/>
              </a:rPr>
              <a:t> 3 </a:t>
            </a:r>
            <a:r>
              <a:rPr lang="en-US" sz="2800" dirty="0" err="1" smtClean="0">
                <a:latin typeface="Times New Roman" pitchFamily="18" charset="0"/>
                <a:cs typeface="Times New Roman" pitchFamily="18" charset="0"/>
              </a:rPr>
              <a:t>trội</a:t>
            </a:r>
            <a:r>
              <a:rPr lang="en-US" sz="2800" dirty="0" smtClean="0">
                <a:latin typeface="Times New Roman" pitchFamily="18" charset="0"/>
                <a:cs typeface="Times New Roman" pitchFamily="18" charset="0"/>
              </a:rPr>
              <a:t> : 1 </a:t>
            </a:r>
            <a:r>
              <a:rPr lang="en-US" sz="2800" dirty="0" err="1" smtClean="0">
                <a:latin typeface="Times New Roman" pitchFamily="18" charset="0"/>
                <a:cs typeface="Times New Roman" pitchFamily="18" charset="0"/>
              </a:rPr>
              <a:t>lặn</a:t>
            </a:r>
            <a:r>
              <a:rPr lang="en-US" sz="2800" dirty="0" smtClean="0">
                <a:latin typeface="Times New Roman" pitchFamily="18" charset="0"/>
                <a:cs typeface="Times New Roman" pitchFamily="18" charset="0"/>
              </a:rPr>
              <a:t>.</a:t>
            </a:r>
          </a:p>
          <a:p>
            <a:r>
              <a:rPr lang="en-US" sz="2800" dirty="0" smtClean="0">
                <a:latin typeface="Times New Roman" pitchFamily="18" charset="0"/>
                <a:cs typeface="Times New Roman" pitchFamily="18" charset="0"/>
              </a:rPr>
              <a:t>3, </a:t>
            </a:r>
            <a:r>
              <a:rPr lang="en-US" sz="2800" dirty="0" err="1" smtClean="0">
                <a:latin typeface="Times New Roman" pitchFamily="18" charset="0"/>
                <a:cs typeface="Times New Roman" pitchFamily="18" charset="0"/>
              </a:rPr>
              <a:t>Hoàn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thiện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thông</a:t>
            </a:r>
            <a:r>
              <a:rPr lang="en-US" sz="2800" dirty="0" smtClean="0">
                <a:latin typeface="Times New Roman" pitchFamily="18" charset="0"/>
                <a:cs typeface="Times New Roman" pitchFamily="18" charset="0"/>
              </a:rPr>
              <a:t> tin </a:t>
            </a:r>
            <a:r>
              <a:rPr lang="en-US" sz="2800" dirty="0" err="1" smtClean="0">
                <a:latin typeface="Times New Roman" pitchFamily="18" charset="0"/>
                <a:cs typeface="Times New Roman" pitchFamily="18" charset="0"/>
              </a:rPr>
              <a:t>sau</a:t>
            </a:r>
            <a:r>
              <a:rPr lang="en-US" sz="2800" dirty="0" smtClean="0">
                <a:latin typeface="Times New Roman" pitchFamily="18" charset="0"/>
                <a:cs typeface="Times New Roman" pitchFamily="18" charset="0"/>
              </a:rPr>
              <a:t>: </a:t>
            </a:r>
          </a:p>
          <a:p>
            <a:r>
              <a:rPr lang="en-US" sz="2800" i="1" dirty="0" err="1">
                <a:latin typeface="Times New Roman" pitchFamily="18" charset="0"/>
                <a:cs typeface="Times New Roman" pitchFamily="18" charset="0"/>
              </a:rPr>
              <a:t>Mỗi</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tính</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trạng</a:t>
            </a:r>
            <a:r>
              <a:rPr lang="en-US" sz="2800" i="1" dirty="0">
                <a:latin typeface="Times New Roman" pitchFamily="18" charset="0"/>
                <a:cs typeface="Times New Roman" pitchFamily="18" charset="0"/>
              </a:rPr>
              <a:t> </a:t>
            </a:r>
            <a:r>
              <a:rPr lang="en-US" sz="2800" i="1" dirty="0" smtClean="0">
                <a:latin typeface="Times New Roman" pitchFamily="18" charset="0"/>
                <a:cs typeface="Times New Roman" pitchFamily="18" charset="0"/>
              </a:rPr>
              <a:t>do …………. </a:t>
            </a:r>
            <a:r>
              <a:rPr lang="en-US" sz="2800" i="1" dirty="0" err="1">
                <a:latin typeface="Times New Roman" pitchFamily="18" charset="0"/>
                <a:cs typeface="Times New Roman" pitchFamily="18" charset="0"/>
              </a:rPr>
              <a:t>nhân</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tố</a:t>
            </a:r>
            <a:r>
              <a:rPr lang="en-US" sz="2800" i="1" dirty="0">
                <a:latin typeface="Times New Roman" pitchFamily="18" charset="0"/>
                <a:cs typeface="Times New Roman" pitchFamily="18" charset="0"/>
              </a:rPr>
              <a:t> di </a:t>
            </a:r>
            <a:r>
              <a:rPr lang="en-US" sz="2800" i="1" dirty="0" err="1">
                <a:latin typeface="Times New Roman" pitchFamily="18" charset="0"/>
                <a:cs typeface="Times New Roman" pitchFamily="18" charset="0"/>
              </a:rPr>
              <a:t>truyền</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cặp</a:t>
            </a:r>
            <a:r>
              <a:rPr lang="en-US" sz="2800" i="1" dirty="0">
                <a:latin typeface="Times New Roman" pitchFamily="18" charset="0"/>
                <a:cs typeface="Times New Roman" pitchFamily="18" charset="0"/>
              </a:rPr>
              <a:t> allele) </a:t>
            </a:r>
            <a:r>
              <a:rPr lang="en-US" sz="2800" i="1" dirty="0" err="1">
                <a:latin typeface="Times New Roman" pitchFamily="18" charset="0"/>
                <a:cs typeface="Times New Roman" pitchFamily="18" charset="0"/>
              </a:rPr>
              <a:t>quy</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định</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Khi</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giảm</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phân</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hình</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thành</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giao</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tử</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các</a:t>
            </a:r>
            <a:r>
              <a:rPr lang="en-US" sz="2800" i="1" dirty="0">
                <a:latin typeface="Times New Roman" pitchFamily="18" charset="0"/>
                <a:cs typeface="Times New Roman" pitchFamily="18" charset="0"/>
              </a:rPr>
              <a:t> allele </a:t>
            </a:r>
            <a:r>
              <a:rPr lang="en-US" sz="2800" i="1" dirty="0" err="1">
                <a:latin typeface="Times New Roman" pitchFamily="18" charset="0"/>
                <a:cs typeface="Times New Roman" pitchFamily="18" charset="0"/>
              </a:rPr>
              <a:t>trong</a:t>
            </a:r>
            <a:r>
              <a:rPr lang="en-US" sz="2800" i="1" dirty="0">
                <a:latin typeface="Times New Roman" pitchFamily="18" charset="0"/>
                <a:cs typeface="Times New Roman" pitchFamily="18" charset="0"/>
              </a:rPr>
              <a:t> </a:t>
            </a:r>
            <a:r>
              <a:rPr lang="en-US" sz="2800" i="1" dirty="0" err="1" smtClean="0">
                <a:latin typeface="Times New Roman" pitchFamily="18" charset="0"/>
                <a:cs typeface="Times New Roman" pitchFamily="18" charset="0"/>
              </a:rPr>
              <a:t>cặp</a:t>
            </a:r>
            <a:r>
              <a:rPr lang="en-US" sz="2800" i="1" dirty="0" smtClean="0">
                <a:latin typeface="Times New Roman" pitchFamily="18" charset="0"/>
                <a:cs typeface="Times New Roman" pitchFamily="18" charset="0"/>
              </a:rPr>
              <a:t> ……………. </a:t>
            </a:r>
            <a:r>
              <a:rPr lang="en-US" sz="2800" i="1" dirty="0" err="1">
                <a:latin typeface="Times New Roman" pitchFamily="18" charset="0"/>
                <a:cs typeface="Times New Roman" pitchFamily="18" charset="0"/>
              </a:rPr>
              <a:t>đồng</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đều</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về</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các</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giao</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tử</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mỗi</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giao</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tử</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chỉ</a:t>
            </a:r>
            <a:r>
              <a:rPr lang="en-US" sz="2800" i="1" dirty="0">
                <a:latin typeface="Times New Roman" pitchFamily="18" charset="0"/>
                <a:cs typeface="Times New Roman" pitchFamily="18" charset="0"/>
              </a:rPr>
              <a:t> </a:t>
            </a:r>
            <a:r>
              <a:rPr lang="en-US" sz="2800" i="1" dirty="0" err="1" smtClean="0">
                <a:latin typeface="Times New Roman" pitchFamily="18" charset="0"/>
                <a:cs typeface="Times New Roman" pitchFamily="18" charset="0"/>
              </a:rPr>
              <a:t>chứa</a:t>
            </a:r>
            <a:r>
              <a:rPr lang="en-US" sz="2800" i="1" dirty="0" smtClean="0">
                <a:latin typeface="Times New Roman" pitchFamily="18" charset="0"/>
                <a:cs typeface="Times New Roman" pitchFamily="18" charset="0"/>
              </a:rPr>
              <a:t> ………………. </a:t>
            </a:r>
            <a:r>
              <a:rPr lang="en-US" sz="2800" i="1" dirty="0" err="1">
                <a:latin typeface="Times New Roman" pitchFamily="18" charset="0"/>
                <a:cs typeface="Times New Roman" pitchFamily="18" charset="0"/>
              </a:rPr>
              <a:t>của</a:t>
            </a:r>
            <a:r>
              <a:rPr lang="en-US" sz="2800" i="1" dirty="0">
                <a:latin typeface="Times New Roman" pitchFamily="18" charset="0"/>
                <a:cs typeface="Times New Roman" pitchFamily="18" charset="0"/>
              </a:rPr>
              <a:t> </a:t>
            </a:r>
            <a:r>
              <a:rPr lang="en-US" sz="2800" i="1" dirty="0" err="1">
                <a:latin typeface="Times New Roman" pitchFamily="18" charset="0"/>
                <a:cs typeface="Times New Roman" pitchFamily="18" charset="0"/>
              </a:rPr>
              <a:t>cặp</a:t>
            </a:r>
            <a:r>
              <a:rPr lang="en-US" sz="2800" i="1" dirty="0">
                <a:latin typeface="Times New Roman" pitchFamily="18" charset="0"/>
                <a:cs typeface="Times New Roman" pitchFamily="18" charset="0"/>
              </a:rPr>
              <a:t>.</a:t>
            </a:r>
          </a:p>
        </p:txBody>
      </p:sp>
    </p:spTree>
    <p:extLst>
      <p:ext uri="{BB962C8B-B14F-4D97-AF65-F5344CB8AC3E}">
        <p14:creationId xmlns:p14="http://schemas.microsoft.com/office/powerpoint/2010/main" val="47895958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25259"/>
            <a:ext cx="10972800" cy="6601217"/>
          </a:xfrm>
        </p:spPr>
        <p:txBody>
          <a:bodyPr>
            <a:normAutofit/>
          </a:bodyPr>
          <a:lstStyle/>
          <a:p>
            <a:pPr algn="l"/>
            <a:r>
              <a:rPr lang="en-US" sz="2800" dirty="0">
                <a:latin typeface="Times New Roman" pitchFamily="18" charset="0"/>
                <a:cs typeface="Times New Roman" pitchFamily="18" charset="0"/>
              </a:rPr>
              <a:t>1</a:t>
            </a:r>
            <a:r>
              <a:rPr lang="en-US" sz="3100" i="1" dirty="0" smtClean="0">
                <a:latin typeface="Times New Roman" pitchFamily="18" charset="0"/>
                <a:cs typeface="Times New Roman" pitchFamily="18" charset="0"/>
              </a:rPr>
              <a:t>, </a:t>
            </a:r>
            <a:r>
              <a:rPr lang="vi-VN" sz="3100" dirty="0">
                <a:latin typeface="Times New Roman" pitchFamily="18" charset="0"/>
                <a:cs typeface="Times New Roman" pitchFamily="18" charset="0"/>
              </a:rPr>
              <a:t>Cơ thể F</a:t>
            </a:r>
            <a:r>
              <a:rPr lang="vi-VN" sz="3100" baseline="-25000" dirty="0">
                <a:latin typeface="Times New Roman" pitchFamily="18" charset="0"/>
                <a:cs typeface="Times New Roman" pitchFamily="18" charset="0"/>
              </a:rPr>
              <a:t>1</a:t>
            </a:r>
            <a:r>
              <a:rPr lang="vi-VN" sz="3100" dirty="0">
                <a:latin typeface="Times New Roman" pitchFamily="18" charset="0"/>
                <a:cs typeface="Times New Roman" pitchFamily="18" charset="0"/>
              </a:rPr>
              <a:t> chứa 2 nhân tố di truyền (2 allele) khác nhau (một của bố, một của mẹ), khi giảm phân </a:t>
            </a:r>
            <a:r>
              <a:rPr lang="en-US" sz="3100" dirty="0" err="1" smtClean="0">
                <a:latin typeface="Times New Roman" pitchFamily="18" charset="0"/>
                <a:cs typeface="Times New Roman" pitchFamily="18" charset="0"/>
              </a:rPr>
              <a:t>tạo</a:t>
            </a:r>
            <a:r>
              <a:rPr lang="vi-VN" sz="3100" dirty="0" smtClean="0">
                <a:latin typeface="Times New Roman" pitchFamily="18" charset="0"/>
                <a:cs typeface="Times New Roman" pitchFamily="18" charset="0"/>
              </a:rPr>
              <a:t> </a:t>
            </a:r>
            <a:r>
              <a:rPr lang="vi-VN" sz="3100" dirty="0">
                <a:latin typeface="Times New Roman" pitchFamily="18" charset="0"/>
                <a:cs typeface="Times New Roman" pitchFamily="18" charset="0"/>
              </a:rPr>
              <a:t>giao </a:t>
            </a:r>
            <a:r>
              <a:rPr lang="vi-VN" sz="3100" dirty="0" smtClean="0">
                <a:latin typeface="Times New Roman" pitchFamily="18" charset="0"/>
                <a:cs typeface="Times New Roman" pitchFamily="18" charset="0"/>
              </a:rPr>
              <a:t>tử </a:t>
            </a:r>
            <a:r>
              <a:rPr lang="en-US" sz="3100" dirty="0" err="1" smtClean="0">
                <a:latin typeface="Times New Roman" pitchFamily="18" charset="0"/>
                <a:cs typeface="Times New Roman" pitchFamily="18" charset="0"/>
              </a:rPr>
              <a:t>đã</a:t>
            </a:r>
            <a:r>
              <a:rPr lang="en-US" sz="3100" dirty="0" smtClean="0">
                <a:latin typeface="Times New Roman" pitchFamily="18" charset="0"/>
                <a:cs typeface="Times New Roman" pitchFamily="18" charset="0"/>
              </a:rPr>
              <a:t> </a:t>
            </a:r>
            <a:r>
              <a:rPr lang="vi-VN" sz="3100" dirty="0" smtClean="0">
                <a:latin typeface="Times New Roman" pitchFamily="18" charset="0"/>
                <a:cs typeface="Times New Roman" pitchFamily="18" charset="0"/>
              </a:rPr>
              <a:t>phân </a:t>
            </a:r>
            <a:r>
              <a:rPr lang="vi-VN" sz="3100" dirty="0">
                <a:latin typeface="Times New Roman" pitchFamily="18" charset="0"/>
                <a:cs typeface="Times New Roman" pitchFamily="18" charset="0"/>
              </a:rPr>
              <a:t>li đồng đều </a:t>
            </a:r>
            <a:r>
              <a:rPr lang="en-US" sz="3100" dirty="0" err="1" smtClean="0">
                <a:latin typeface="Times New Roman" pitchFamily="18" charset="0"/>
                <a:cs typeface="Times New Roman" pitchFamily="18" charset="0"/>
              </a:rPr>
              <a:t>về</a:t>
            </a:r>
            <a:r>
              <a:rPr lang="en-US" sz="3100" dirty="0" smtClean="0">
                <a:latin typeface="Times New Roman" pitchFamily="18" charset="0"/>
                <a:cs typeface="Times New Roman" pitchFamily="18" charset="0"/>
              </a:rPr>
              <a:t> </a:t>
            </a:r>
            <a:r>
              <a:rPr lang="en-US" sz="3100" dirty="0" err="1" smtClean="0">
                <a:latin typeface="Times New Roman" pitchFamily="18" charset="0"/>
                <a:cs typeface="Times New Roman" pitchFamily="18" charset="0"/>
              </a:rPr>
              <a:t>các</a:t>
            </a:r>
            <a:r>
              <a:rPr lang="en-US" sz="3100" dirty="0" smtClean="0">
                <a:latin typeface="Times New Roman" pitchFamily="18" charset="0"/>
                <a:cs typeface="Times New Roman" pitchFamily="18" charset="0"/>
              </a:rPr>
              <a:t> </a:t>
            </a:r>
            <a:r>
              <a:rPr lang="en-US" sz="3100" dirty="0" err="1" smtClean="0">
                <a:latin typeface="Times New Roman" pitchFamily="18" charset="0"/>
                <a:cs typeface="Times New Roman" pitchFamily="18" charset="0"/>
              </a:rPr>
              <a:t>giao</a:t>
            </a:r>
            <a:r>
              <a:rPr lang="en-US" sz="3100" dirty="0" smtClean="0">
                <a:latin typeface="Times New Roman" pitchFamily="18" charset="0"/>
                <a:cs typeface="Times New Roman" pitchFamily="18" charset="0"/>
              </a:rPr>
              <a:t> </a:t>
            </a:r>
            <a:r>
              <a:rPr lang="en-US" sz="3100" dirty="0" err="1" smtClean="0">
                <a:latin typeface="Times New Roman" pitchFamily="18" charset="0"/>
                <a:cs typeface="Times New Roman" pitchFamily="18" charset="0"/>
              </a:rPr>
              <a:t>tử</a:t>
            </a:r>
            <a:r>
              <a:rPr lang="vi-VN" sz="3100" dirty="0" smtClean="0">
                <a:latin typeface="Times New Roman" pitchFamily="18" charset="0"/>
                <a:cs typeface="Times New Roman" pitchFamily="18" charset="0"/>
              </a:rPr>
              <a:t> hình thành </a:t>
            </a:r>
            <a:r>
              <a:rPr lang="en-US" sz="3100" dirty="0" err="1" smtClean="0">
                <a:latin typeface="Times New Roman" pitchFamily="18" charset="0"/>
                <a:cs typeface="Times New Roman" pitchFamily="18" charset="0"/>
              </a:rPr>
              <a:t>nên</a:t>
            </a:r>
            <a:r>
              <a:rPr lang="vi-VN" sz="3100" dirty="0" smtClean="0">
                <a:latin typeface="Times New Roman" pitchFamily="18" charset="0"/>
                <a:cs typeface="Times New Roman" pitchFamily="18" charset="0"/>
              </a:rPr>
              <a:t> </a:t>
            </a:r>
            <a:r>
              <a:rPr lang="en-US" sz="3100" dirty="0" smtClean="0">
                <a:latin typeface="Times New Roman" pitchFamily="18" charset="0"/>
                <a:cs typeface="Times New Roman" pitchFamily="18" charset="0"/>
              </a:rPr>
              <a:t>2</a:t>
            </a:r>
            <a:r>
              <a:rPr lang="vi-VN" sz="3100" dirty="0" smtClean="0">
                <a:latin typeface="Times New Roman" pitchFamily="18" charset="0"/>
                <a:cs typeface="Times New Roman" pitchFamily="18" charset="0"/>
              </a:rPr>
              <a:t> </a:t>
            </a:r>
            <a:r>
              <a:rPr lang="vi-VN" sz="3100" dirty="0">
                <a:latin typeface="Times New Roman" pitchFamily="18" charset="0"/>
                <a:cs typeface="Times New Roman" pitchFamily="18" charset="0"/>
              </a:rPr>
              <a:t>loại giao </a:t>
            </a:r>
            <a:r>
              <a:rPr lang="vi-VN" sz="3100" dirty="0" smtClean="0">
                <a:latin typeface="Times New Roman" pitchFamily="18" charset="0"/>
                <a:cs typeface="Times New Roman" pitchFamily="18" charset="0"/>
              </a:rPr>
              <a:t>tử</a:t>
            </a:r>
            <a:r>
              <a:rPr lang="en-US" sz="3100" dirty="0" smtClean="0">
                <a:latin typeface="Times New Roman" pitchFamily="18" charset="0"/>
                <a:cs typeface="Times New Roman" pitchFamily="18" charset="0"/>
              </a:rPr>
              <a:t>.</a:t>
            </a:r>
            <a:br>
              <a:rPr lang="en-US" sz="3100" dirty="0" smtClean="0">
                <a:latin typeface="Times New Roman" pitchFamily="18" charset="0"/>
                <a:cs typeface="Times New Roman" pitchFamily="18" charset="0"/>
              </a:rPr>
            </a:br>
            <a:r>
              <a:rPr lang="en-US" sz="3100" dirty="0" smtClean="0">
                <a:latin typeface="Times New Roman" pitchFamily="18" charset="0"/>
                <a:cs typeface="Times New Roman" pitchFamily="18" charset="0"/>
              </a:rPr>
              <a:t/>
            </a:r>
            <a:br>
              <a:rPr lang="en-US" sz="3100" dirty="0" smtClean="0">
                <a:latin typeface="Times New Roman" pitchFamily="18" charset="0"/>
                <a:cs typeface="Times New Roman" pitchFamily="18" charset="0"/>
              </a:rPr>
            </a:br>
            <a:r>
              <a:rPr lang="en-US" sz="3100" dirty="0" smtClean="0">
                <a:latin typeface="Times New Roman" pitchFamily="18" charset="0"/>
                <a:cs typeface="Times New Roman" pitchFamily="18" charset="0"/>
              </a:rPr>
              <a:t>2, </a:t>
            </a:r>
            <a:r>
              <a:rPr lang="vi-VN" sz="3200" dirty="0"/>
              <a:t>Sự tổ hợp tự do và ngẫu nhiên của các loại giao tử khi thụ tinh đã thu được F</a:t>
            </a:r>
            <a:r>
              <a:rPr lang="vi-VN" sz="3200" baseline="-25000" dirty="0"/>
              <a:t>2</a:t>
            </a:r>
            <a:r>
              <a:rPr lang="vi-VN" sz="3200" dirty="0"/>
              <a:t> </a:t>
            </a:r>
            <a:r>
              <a:rPr lang="en-US" sz="3200" dirty="0"/>
              <a:t>4</a:t>
            </a:r>
            <a:r>
              <a:rPr lang="vi-VN" sz="3200" dirty="0" smtClean="0"/>
              <a:t> </a:t>
            </a:r>
            <a:r>
              <a:rPr lang="vi-VN" sz="3200" dirty="0"/>
              <a:t>tổ hợp giao tử với kiểu hình 3 trội : 1 lặn.</a:t>
            </a:r>
            <a:r>
              <a:rPr lang="en-US" sz="3100" i="1" dirty="0" smtClean="0">
                <a:latin typeface="Times New Roman" pitchFamily="18" charset="0"/>
                <a:cs typeface="Times New Roman" pitchFamily="18" charset="0"/>
              </a:rPr>
              <a:t/>
            </a:r>
            <a:br>
              <a:rPr lang="en-US" sz="3100" i="1" dirty="0" smtClean="0">
                <a:latin typeface="Times New Roman" pitchFamily="18" charset="0"/>
                <a:cs typeface="Times New Roman" pitchFamily="18" charset="0"/>
              </a:rPr>
            </a:br>
            <a:r>
              <a:rPr lang="en-US" sz="3100" i="1" dirty="0" smtClean="0">
                <a:latin typeface="Times New Roman" pitchFamily="18" charset="0"/>
                <a:cs typeface="Times New Roman" pitchFamily="18" charset="0"/>
              </a:rPr>
              <a:t/>
            </a:r>
            <a:br>
              <a:rPr lang="en-US" sz="3100" i="1" dirty="0" smtClean="0">
                <a:latin typeface="Times New Roman" pitchFamily="18" charset="0"/>
                <a:cs typeface="Times New Roman" pitchFamily="18" charset="0"/>
              </a:rPr>
            </a:br>
            <a:r>
              <a:rPr lang="en-US" sz="3100" i="1" dirty="0" smtClean="0">
                <a:latin typeface="Times New Roman" pitchFamily="18" charset="0"/>
                <a:cs typeface="Times New Roman" pitchFamily="18" charset="0"/>
              </a:rPr>
              <a:t>3, </a:t>
            </a:r>
            <a:r>
              <a:rPr lang="en-US" sz="3100" dirty="0" err="1" smtClean="0">
                <a:latin typeface="Times New Roman" pitchFamily="18" charset="0"/>
                <a:cs typeface="Times New Roman" pitchFamily="18" charset="0"/>
              </a:rPr>
              <a:t>Mỗi</a:t>
            </a:r>
            <a:r>
              <a:rPr lang="en-US" sz="3100" dirty="0" smtClean="0">
                <a:latin typeface="Times New Roman" pitchFamily="18" charset="0"/>
                <a:cs typeface="Times New Roman" pitchFamily="18" charset="0"/>
              </a:rPr>
              <a:t> </a:t>
            </a:r>
            <a:r>
              <a:rPr lang="en-US" sz="3100" dirty="0" err="1">
                <a:latin typeface="Times New Roman" pitchFamily="18" charset="0"/>
                <a:cs typeface="Times New Roman" pitchFamily="18" charset="0"/>
              </a:rPr>
              <a:t>tính</a:t>
            </a:r>
            <a:r>
              <a:rPr lang="en-US" sz="3100" dirty="0">
                <a:latin typeface="Times New Roman" pitchFamily="18" charset="0"/>
                <a:cs typeface="Times New Roman" pitchFamily="18" charset="0"/>
              </a:rPr>
              <a:t> </a:t>
            </a:r>
            <a:r>
              <a:rPr lang="en-US" sz="3100" dirty="0" err="1">
                <a:latin typeface="Times New Roman" pitchFamily="18" charset="0"/>
                <a:cs typeface="Times New Roman" pitchFamily="18" charset="0"/>
              </a:rPr>
              <a:t>trạng</a:t>
            </a:r>
            <a:r>
              <a:rPr lang="en-US" sz="3100" dirty="0">
                <a:latin typeface="Times New Roman" pitchFamily="18" charset="0"/>
                <a:cs typeface="Times New Roman" pitchFamily="18" charset="0"/>
              </a:rPr>
              <a:t> do </a:t>
            </a:r>
            <a:r>
              <a:rPr lang="en-US" sz="3100" b="1" u="sng" dirty="0" smtClean="0">
                <a:latin typeface="Times New Roman" pitchFamily="18" charset="0"/>
                <a:cs typeface="Times New Roman" pitchFamily="18" charset="0"/>
              </a:rPr>
              <a:t>1 </a:t>
            </a:r>
            <a:r>
              <a:rPr lang="en-US" sz="3100" b="1" u="sng" dirty="0" err="1" smtClean="0">
                <a:latin typeface="Times New Roman" pitchFamily="18" charset="0"/>
                <a:cs typeface="Times New Roman" pitchFamily="18" charset="0"/>
              </a:rPr>
              <a:t>cặp</a:t>
            </a:r>
            <a:r>
              <a:rPr lang="en-US" sz="3100" b="1" u="sng" dirty="0" smtClean="0">
                <a:latin typeface="Times New Roman" pitchFamily="18" charset="0"/>
                <a:cs typeface="Times New Roman" pitchFamily="18" charset="0"/>
              </a:rPr>
              <a:t> </a:t>
            </a:r>
            <a:r>
              <a:rPr lang="en-US" sz="3100" dirty="0" err="1">
                <a:latin typeface="Times New Roman" pitchFamily="18" charset="0"/>
                <a:cs typeface="Times New Roman" pitchFamily="18" charset="0"/>
              </a:rPr>
              <a:t>nhân</a:t>
            </a:r>
            <a:r>
              <a:rPr lang="en-US" sz="3100" dirty="0">
                <a:latin typeface="Times New Roman" pitchFamily="18" charset="0"/>
                <a:cs typeface="Times New Roman" pitchFamily="18" charset="0"/>
              </a:rPr>
              <a:t> </a:t>
            </a:r>
            <a:r>
              <a:rPr lang="en-US" sz="3100" dirty="0" err="1">
                <a:latin typeface="Times New Roman" pitchFamily="18" charset="0"/>
                <a:cs typeface="Times New Roman" pitchFamily="18" charset="0"/>
              </a:rPr>
              <a:t>tố</a:t>
            </a:r>
            <a:r>
              <a:rPr lang="en-US" sz="3100" dirty="0">
                <a:latin typeface="Times New Roman" pitchFamily="18" charset="0"/>
                <a:cs typeface="Times New Roman" pitchFamily="18" charset="0"/>
              </a:rPr>
              <a:t> di </a:t>
            </a:r>
            <a:r>
              <a:rPr lang="en-US" sz="3100" dirty="0" err="1">
                <a:latin typeface="Times New Roman" pitchFamily="18" charset="0"/>
                <a:cs typeface="Times New Roman" pitchFamily="18" charset="0"/>
              </a:rPr>
              <a:t>truyền</a:t>
            </a:r>
            <a:r>
              <a:rPr lang="en-US" sz="3100" dirty="0">
                <a:latin typeface="Times New Roman" pitchFamily="18" charset="0"/>
                <a:cs typeface="Times New Roman" pitchFamily="18" charset="0"/>
              </a:rPr>
              <a:t> (</a:t>
            </a:r>
            <a:r>
              <a:rPr lang="en-US" sz="3100" dirty="0" err="1">
                <a:latin typeface="Times New Roman" pitchFamily="18" charset="0"/>
                <a:cs typeface="Times New Roman" pitchFamily="18" charset="0"/>
              </a:rPr>
              <a:t>cặp</a:t>
            </a:r>
            <a:r>
              <a:rPr lang="en-US" sz="3100" dirty="0">
                <a:latin typeface="Times New Roman" pitchFamily="18" charset="0"/>
                <a:cs typeface="Times New Roman" pitchFamily="18" charset="0"/>
              </a:rPr>
              <a:t> allele) </a:t>
            </a:r>
            <a:r>
              <a:rPr lang="en-US" sz="3100" dirty="0" err="1">
                <a:latin typeface="Times New Roman" pitchFamily="18" charset="0"/>
                <a:cs typeface="Times New Roman" pitchFamily="18" charset="0"/>
              </a:rPr>
              <a:t>quy</a:t>
            </a:r>
            <a:r>
              <a:rPr lang="en-US" sz="3100" dirty="0">
                <a:latin typeface="Times New Roman" pitchFamily="18" charset="0"/>
                <a:cs typeface="Times New Roman" pitchFamily="18" charset="0"/>
              </a:rPr>
              <a:t> </a:t>
            </a:r>
            <a:r>
              <a:rPr lang="en-US" sz="3100" dirty="0" err="1">
                <a:latin typeface="Times New Roman" pitchFamily="18" charset="0"/>
                <a:cs typeface="Times New Roman" pitchFamily="18" charset="0"/>
              </a:rPr>
              <a:t>định</a:t>
            </a:r>
            <a:r>
              <a:rPr lang="en-US" sz="3100" dirty="0">
                <a:latin typeface="Times New Roman" pitchFamily="18" charset="0"/>
                <a:cs typeface="Times New Roman" pitchFamily="18" charset="0"/>
              </a:rPr>
              <a:t>. </a:t>
            </a:r>
            <a:r>
              <a:rPr lang="en-US" sz="3100" dirty="0" err="1">
                <a:latin typeface="Times New Roman" pitchFamily="18" charset="0"/>
                <a:cs typeface="Times New Roman" pitchFamily="18" charset="0"/>
              </a:rPr>
              <a:t>Khi</a:t>
            </a:r>
            <a:r>
              <a:rPr lang="en-US" sz="3100" dirty="0">
                <a:latin typeface="Times New Roman" pitchFamily="18" charset="0"/>
                <a:cs typeface="Times New Roman" pitchFamily="18" charset="0"/>
              </a:rPr>
              <a:t> </a:t>
            </a:r>
            <a:r>
              <a:rPr lang="en-US" sz="3100" dirty="0" err="1">
                <a:latin typeface="Times New Roman" pitchFamily="18" charset="0"/>
                <a:cs typeface="Times New Roman" pitchFamily="18" charset="0"/>
              </a:rPr>
              <a:t>giảm</a:t>
            </a:r>
            <a:r>
              <a:rPr lang="en-US" sz="3100" dirty="0">
                <a:latin typeface="Times New Roman" pitchFamily="18" charset="0"/>
                <a:cs typeface="Times New Roman" pitchFamily="18" charset="0"/>
              </a:rPr>
              <a:t> </a:t>
            </a:r>
            <a:r>
              <a:rPr lang="en-US" sz="3100" dirty="0" err="1">
                <a:latin typeface="Times New Roman" pitchFamily="18" charset="0"/>
                <a:cs typeface="Times New Roman" pitchFamily="18" charset="0"/>
              </a:rPr>
              <a:t>phân</a:t>
            </a:r>
            <a:r>
              <a:rPr lang="en-US" sz="3100" dirty="0">
                <a:latin typeface="Times New Roman" pitchFamily="18" charset="0"/>
                <a:cs typeface="Times New Roman" pitchFamily="18" charset="0"/>
              </a:rPr>
              <a:t> </a:t>
            </a:r>
            <a:r>
              <a:rPr lang="en-US" sz="3100" dirty="0" err="1">
                <a:latin typeface="Times New Roman" pitchFamily="18" charset="0"/>
                <a:cs typeface="Times New Roman" pitchFamily="18" charset="0"/>
              </a:rPr>
              <a:t>hình</a:t>
            </a:r>
            <a:r>
              <a:rPr lang="en-US" sz="3100" dirty="0">
                <a:latin typeface="Times New Roman" pitchFamily="18" charset="0"/>
                <a:cs typeface="Times New Roman" pitchFamily="18" charset="0"/>
              </a:rPr>
              <a:t> </a:t>
            </a:r>
            <a:r>
              <a:rPr lang="en-US" sz="3100" dirty="0" err="1">
                <a:latin typeface="Times New Roman" pitchFamily="18" charset="0"/>
                <a:cs typeface="Times New Roman" pitchFamily="18" charset="0"/>
              </a:rPr>
              <a:t>thành</a:t>
            </a:r>
            <a:r>
              <a:rPr lang="en-US" sz="3100" dirty="0">
                <a:latin typeface="Times New Roman" pitchFamily="18" charset="0"/>
                <a:cs typeface="Times New Roman" pitchFamily="18" charset="0"/>
              </a:rPr>
              <a:t> </a:t>
            </a:r>
            <a:r>
              <a:rPr lang="en-US" sz="3100" dirty="0" err="1">
                <a:latin typeface="Times New Roman" pitchFamily="18" charset="0"/>
                <a:cs typeface="Times New Roman" pitchFamily="18" charset="0"/>
              </a:rPr>
              <a:t>giao</a:t>
            </a:r>
            <a:r>
              <a:rPr lang="en-US" sz="3100" dirty="0">
                <a:latin typeface="Times New Roman" pitchFamily="18" charset="0"/>
                <a:cs typeface="Times New Roman" pitchFamily="18" charset="0"/>
              </a:rPr>
              <a:t> </a:t>
            </a:r>
            <a:r>
              <a:rPr lang="en-US" sz="3100" dirty="0" err="1">
                <a:latin typeface="Times New Roman" pitchFamily="18" charset="0"/>
                <a:cs typeface="Times New Roman" pitchFamily="18" charset="0"/>
              </a:rPr>
              <a:t>tử</a:t>
            </a:r>
            <a:r>
              <a:rPr lang="en-US" sz="3100" dirty="0">
                <a:latin typeface="Times New Roman" pitchFamily="18" charset="0"/>
                <a:cs typeface="Times New Roman" pitchFamily="18" charset="0"/>
              </a:rPr>
              <a:t>, </a:t>
            </a:r>
            <a:r>
              <a:rPr lang="en-US" sz="3100" dirty="0" err="1">
                <a:latin typeface="Times New Roman" pitchFamily="18" charset="0"/>
                <a:cs typeface="Times New Roman" pitchFamily="18" charset="0"/>
              </a:rPr>
              <a:t>các</a:t>
            </a:r>
            <a:r>
              <a:rPr lang="en-US" sz="3100" dirty="0">
                <a:latin typeface="Times New Roman" pitchFamily="18" charset="0"/>
                <a:cs typeface="Times New Roman" pitchFamily="18" charset="0"/>
              </a:rPr>
              <a:t> allele </a:t>
            </a:r>
            <a:r>
              <a:rPr lang="en-US" sz="3100" dirty="0" err="1">
                <a:latin typeface="Times New Roman" pitchFamily="18" charset="0"/>
                <a:cs typeface="Times New Roman" pitchFamily="18" charset="0"/>
              </a:rPr>
              <a:t>trong</a:t>
            </a:r>
            <a:r>
              <a:rPr lang="en-US" sz="3100" dirty="0">
                <a:latin typeface="Times New Roman" pitchFamily="18" charset="0"/>
                <a:cs typeface="Times New Roman" pitchFamily="18" charset="0"/>
              </a:rPr>
              <a:t> </a:t>
            </a:r>
            <a:r>
              <a:rPr lang="en-US" sz="3100" dirty="0" err="1">
                <a:latin typeface="Times New Roman" pitchFamily="18" charset="0"/>
                <a:cs typeface="Times New Roman" pitchFamily="18" charset="0"/>
              </a:rPr>
              <a:t>cặp</a:t>
            </a:r>
            <a:r>
              <a:rPr lang="en-US" sz="3100" dirty="0">
                <a:latin typeface="Times New Roman" pitchFamily="18" charset="0"/>
                <a:cs typeface="Times New Roman" pitchFamily="18" charset="0"/>
              </a:rPr>
              <a:t> </a:t>
            </a:r>
            <a:r>
              <a:rPr lang="en-US" sz="3100" b="1" u="sng" dirty="0" err="1" smtClean="0">
                <a:latin typeface="Times New Roman" pitchFamily="18" charset="0"/>
                <a:cs typeface="Times New Roman" pitchFamily="18" charset="0"/>
              </a:rPr>
              <a:t>phân</a:t>
            </a:r>
            <a:r>
              <a:rPr lang="en-US" sz="3100" b="1" u="sng" dirty="0" smtClean="0">
                <a:latin typeface="Times New Roman" pitchFamily="18" charset="0"/>
                <a:cs typeface="Times New Roman" pitchFamily="18" charset="0"/>
              </a:rPr>
              <a:t> li </a:t>
            </a:r>
            <a:r>
              <a:rPr lang="en-US" sz="3100" dirty="0" err="1">
                <a:latin typeface="Times New Roman" pitchFamily="18" charset="0"/>
                <a:cs typeface="Times New Roman" pitchFamily="18" charset="0"/>
              </a:rPr>
              <a:t>đồng</a:t>
            </a:r>
            <a:r>
              <a:rPr lang="en-US" sz="3100" dirty="0">
                <a:latin typeface="Times New Roman" pitchFamily="18" charset="0"/>
                <a:cs typeface="Times New Roman" pitchFamily="18" charset="0"/>
              </a:rPr>
              <a:t> </a:t>
            </a:r>
            <a:r>
              <a:rPr lang="en-US" sz="3100" dirty="0" err="1">
                <a:latin typeface="Times New Roman" pitchFamily="18" charset="0"/>
                <a:cs typeface="Times New Roman" pitchFamily="18" charset="0"/>
              </a:rPr>
              <a:t>đều</a:t>
            </a:r>
            <a:r>
              <a:rPr lang="en-US" sz="3100" dirty="0">
                <a:latin typeface="Times New Roman" pitchFamily="18" charset="0"/>
                <a:cs typeface="Times New Roman" pitchFamily="18" charset="0"/>
              </a:rPr>
              <a:t> </a:t>
            </a:r>
            <a:r>
              <a:rPr lang="en-US" sz="3100" dirty="0" err="1">
                <a:latin typeface="Times New Roman" pitchFamily="18" charset="0"/>
                <a:cs typeface="Times New Roman" pitchFamily="18" charset="0"/>
              </a:rPr>
              <a:t>về</a:t>
            </a:r>
            <a:r>
              <a:rPr lang="en-US" sz="3100" dirty="0">
                <a:latin typeface="Times New Roman" pitchFamily="18" charset="0"/>
                <a:cs typeface="Times New Roman" pitchFamily="18" charset="0"/>
              </a:rPr>
              <a:t> </a:t>
            </a:r>
            <a:r>
              <a:rPr lang="en-US" sz="3100" dirty="0" err="1">
                <a:latin typeface="Times New Roman" pitchFamily="18" charset="0"/>
                <a:cs typeface="Times New Roman" pitchFamily="18" charset="0"/>
              </a:rPr>
              <a:t>các</a:t>
            </a:r>
            <a:r>
              <a:rPr lang="en-US" sz="3100" dirty="0">
                <a:latin typeface="Times New Roman" pitchFamily="18" charset="0"/>
                <a:cs typeface="Times New Roman" pitchFamily="18" charset="0"/>
              </a:rPr>
              <a:t> </a:t>
            </a:r>
            <a:r>
              <a:rPr lang="en-US" sz="3100" dirty="0" err="1">
                <a:latin typeface="Times New Roman" pitchFamily="18" charset="0"/>
                <a:cs typeface="Times New Roman" pitchFamily="18" charset="0"/>
              </a:rPr>
              <a:t>giao</a:t>
            </a:r>
            <a:r>
              <a:rPr lang="en-US" sz="3100" dirty="0">
                <a:latin typeface="Times New Roman" pitchFamily="18" charset="0"/>
                <a:cs typeface="Times New Roman" pitchFamily="18" charset="0"/>
              </a:rPr>
              <a:t> </a:t>
            </a:r>
            <a:r>
              <a:rPr lang="en-US" sz="3100" dirty="0" err="1">
                <a:latin typeface="Times New Roman" pitchFamily="18" charset="0"/>
                <a:cs typeface="Times New Roman" pitchFamily="18" charset="0"/>
              </a:rPr>
              <a:t>tử</a:t>
            </a:r>
            <a:r>
              <a:rPr lang="en-US" sz="3100" dirty="0">
                <a:latin typeface="Times New Roman" pitchFamily="18" charset="0"/>
                <a:cs typeface="Times New Roman" pitchFamily="18" charset="0"/>
              </a:rPr>
              <a:t>, </a:t>
            </a:r>
            <a:r>
              <a:rPr lang="en-US" sz="3100" dirty="0" err="1">
                <a:latin typeface="Times New Roman" pitchFamily="18" charset="0"/>
                <a:cs typeface="Times New Roman" pitchFamily="18" charset="0"/>
              </a:rPr>
              <a:t>mỗi</a:t>
            </a:r>
            <a:r>
              <a:rPr lang="en-US" sz="3100" dirty="0">
                <a:latin typeface="Times New Roman" pitchFamily="18" charset="0"/>
                <a:cs typeface="Times New Roman" pitchFamily="18" charset="0"/>
              </a:rPr>
              <a:t> </a:t>
            </a:r>
            <a:r>
              <a:rPr lang="en-US" sz="3100" dirty="0" err="1">
                <a:latin typeface="Times New Roman" pitchFamily="18" charset="0"/>
                <a:cs typeface="Times New Roman" pitchFamily="18" charset="0"/>
              </a:rPr>
              <a:t>giao</a:t>
            </a:r>
            <a:r>
              <a:rPr lang="en-US" sz="3100" dirty="0">
                <a:latin typeface="Times New Roman" pitchFamily="18" charset="0"/>
                <a:cs typeface="Times New Roman" pitchFamily="18" charset="0"/>
              </a:rPr>
              <a:t> </a:t>
            </a:r>
            <a:r>
              <a:rPr lang="en-US" sz="3100" dirty="0" err="1">
                <a:latin typeface="Times New Roman" pitchFamily="18" charset="0"/>
                <a:cs typeface="Times New Roman" pitchFamily="18" charset="0"/>
              </a:rPr>
              <a:t>tử</a:t>
            </a:r>
            <a:r>
              <a:rPr lang="en-US" sz="3100" dirty="0">
                <a:latin typeface="Times New Roman" pitchFamily="18" charset="0"/>
                <a:cs typeface="Times New Roman" pitchFamily="18" charset="0"/>
              </a:rPr>
              <a:t> </a:t>
            </a:r>
            <a:r>
              <a:rPr lang="en-US" sz="3100" dirty="0" err="1">
                <a:latin typeface="Times New Roman" pitchFamily="18" charset="0"/>
                <a:cs typeface="Times New Roman" pitchFamily="18" charset="0"/>
              </a:rPr>
              <a:t>chỉ</a:t>
            </a:r>
            <a:r>
              <a:rPr lang="en-US" sz="3100" dirty="0">
                <a:latin typeface="Times New Roman" pitchFamily="18" charset="0"/>
                <a:cs typeface="Times New Roman" pitchFamily="18" charset="0"/>
              </a:rPr>
              <a:t> </a:t>
            </a:r>
            <a:r>
              <a:rPr lang="en-US" sz="3100" dirty="0" err="1">
                <a:latin typeface="Times New Roman" pitchFamily="18" charset="0"/>
                <a:cs typeface="Times New Roman" pitchFamily="18" charset="0"/>
              </a:rPr>
              <a:t>chứa</a:t>
            </a:r>
            <a:r>
              <a:rPr lang="en-US" sz="3100" dirty="0">
                <a:latin typeface="Times New Roman" pitchFamily="18" charset="0"/>
                <a:cs typeface="Times New Roman" pitchFamily="18" charset="0"/>
              </a:rPr>
              <a:t> </a:t>
            </a:r>
            <a:r>
              <a:rPr lang="en-US" sz="3100" b="1" u="sng" dirty="0" smtClean="0">
                <a:latin typeface="Times New Roman" pitchFamily="18" charset="0"/>
                <a:cs typeface="Times New Roman" pitchFamily="18" charset="0"/>
              </a:rPr>
              <a:t>1 allele </a:t>
            </a:r>
            <a:r>
              <a:rPr lang="en-US" sz="3100" dirty="0" err="1">
                <a:latin typeface="Times New Roman" pitchFamily="18" charset="0"/>
                <a:cs typeface="Times New Roman" pitchFamily="18" charset="0"/>
              </a:rPr>
              <a:t>của</a:t>
            </a:r>
            <a:r>
              <a:rPr lang="en-US" sz="3100" dirty="0">
                <a:latin typeface="Times New Roman" pitchFamily="18" charset="0"/>
                <a:cs typeface="Times New Roman" pitchFamily="18" charset="0"/>
              </a:rPr>
              <a:t> </a:t>
            </a:r>
            <a:r>
              <a:rPr lang="en-US" sz="3100" dirty="0" err="1">
                <a:latin typeface="Times New Roman" pitchFamily="18" charset="0"/>
                <a:cs typeface="Times New Roman" pitchFamily="18" charset="0"/>
              </a:rPr>
              <a:t>cặp</a:t>
            </a:r>
            <a:r>
              <a:rPr lang="en-US" sz="3100" dirty="0">
                <a:latin typeface="Times New Roman" pitchFamily="18" charset="0"/>
                <a:cs typeface="Times New Roman" pitchFamily="18" charset="0"/>
              </a:rPr>
              <a:t>.</a:t>
            </a:r>
            <a:br>
              <a:rPr lang="en-US" sz="3100" dirty="0">
                <a:latin typeface="Times New Roman" pitchFamily="18" charset="0"/>
                <a:cs typeface="Times New Roman" pitchFamily="18" charset="0"/>
              </a:rPr>
            </a:br>
            <a:endParaRPr lang="en-US" sz="3100" dirty="0">
              <a:latin typeface="Times New Roman" pitchFamily="18" charset="0"/>
              <a:cs typeface="Times New Roman" pitchFamily="18" charset="0"/>
            </a:endParaRPr>
          </a:p>
        </p:txBody>
      </p:sp>
    </p:spTree>
    <p:extLst>
      <p:ext uri="{BB962C8B-B14F-4D97-AF65-F5344CB8AC3E}">
        <p14:creationId xmlns:p14="http://schemas.microsoft.com/office/powerpoint/2010/main" val="70954397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Tree>
    <p:extLst>
      <p:ext uri="{BB962C8B-B14F-4D97-AF65-F5344CB8AC3E}">
        <p14:creationId xmlns:p14="http://schemas.microsoft.com/office/powerpoint/2010/main" val="350587162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18205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1820525" y="0"/>
            <a:ext cx="128412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3" name="Picture 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752850" y="4867275"/>
            <a:ext cx="1979613" cy="142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340834" y="986135"/>
            <a:ext cx="4802597" cy="1754326"/>
          </a:xfrm>
          <a:prstGeom prst="rect">
            <a:avLst/>
          </a:prstGeom>
          <a:noFill/>
        </p:spPr>
        <p:txBody>
          <a:bodyPr wrap="none">
            <a:spAutoFit/>
          </a:bodyPr>
          <a:lstStyle/>
          <a:p>
            <a:pPr algn="ctr" fontAlgn="auto">
              <a:spcBef>
                <a:spcPts val="0"/>
              </a:spcBef>
              <a:spcAft>
                <a:spcPts val="0"/>
              </a:spcAft>
              <a:defRPr/>
            </a:pPr>
            <a:r>
              <a:rPr lang="en-US" sz="5400"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mn-lt"/>
                <a:cs typeface="+mn-cs"/>
              </a:rPr>
              <a:t>VƯỢT CHƯỚNG</a:t>
            </a:r>
          </a:p>
          <a:p>
            <a:pPr algn="ctr" fontAlgn="auto">
              <a:spcBef>
                <a:spcPts val="0"/>
              </a:spcBef>
              <a:spcAft>
                <a:spcPts val="0"/>
              </a:spcAft>
              <a:defRPr/>
            </a:pPr>
            <a:r>
              <a:rPr lang="en-US" sz="5400"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mn-lt"/>
                <a:cs typeface="+mn-cs"/>
              </a:rPr>
              <a:t>NGẠI VẬT</a:t>
            </a:r>
          </a:p>
        </p:txBody>
      </p:sp>
      <p:pic>
        <p:nvPicPr>
          <p:cNvPr id="3" name="Car">
            <a:hlinkClick r:id="" action="ppaction://media"/>
          </p:cNvPr>
          <p:cNvPicPr>
            <a:picLocks noRot="1" noChangeAspect="1"/>
          </p:cNvPicPr>
          <p:nvPr>
            <a:audioFile r:link="rId1"/>
          </p:nvPr>
        </p:nvPicPr>
        <p:blipFill>
          <a:blip r:embed="rId7">
            <a:extLst>
              <a:ext uri="{28A0092B-C50C-407E-A947-70E740481C1C}">
                <a14:useLocalDpi xmlns:a14="http://schemas.microsoft.com/office/drawing/2010/main" val="0"/>
              </a:ext>
            </a:extLst>
          </a:blip>
          <a:srcRect/>
          <a:stretch>
            <a:fillRect/>
          </a:stretch>
        </p:blipFill>
        <p:spPr bwMode="auto">
          <a:xfrm>
            <a:off x="5791200" y="7272338"/>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Bike Rides">
            <a:hlinkClick r:id="" action="ppaction://media"/>
          </p:cNvPr>
          <p:cNvPicPr>
            <a:picLocks noRot="1" noChangeAspect="1"/>
          </p:cNvPicPr>
          <p:nvPr>
            <a:audioFile r:link="rId1"/>
          </p:nvPr>
        </p:nvPicPr>
        <p:blipFill>
          <a:blip r:embed="rId7">
            <a:extLst>
              <a:ext uri="{28A0092B-C50C-407E-A947-70E740481C1C}">
                <a14:useLocalDpi xmlns:a14="http://schemas.microsoft.com/office/drawing/2010/main" val="0"/>
              </a:ext>
            </a:extLst>
          </a:blip>
          <a:srcRect/>
          <a:stretch>
            <a:fillRect/>
          </a:stretch>
        </p:blipFill>
        <p:spPr bwMode="auto">
          <a:xfrm>
            <a:off x="7848600" y="7272338"/>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8218050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22909" fill="hold"/>
                                        <p:tgtEl>
                                          <p:spTgt spid="6"/>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3" presetClass="mediacall" presetSubtype="0" fill="hold" nodeType="clickEffect">
                                  <p:stCondLst>
                                    <p:cond delay="0"/>
                                  </p:stCondLst>
                                  <p:childTnLst>
                                    <p:cmd type="call" cmd="stop">
                                      <p:cBhvr>
                                        <p:cTn id="10" dur="1" fill="hold"/>
                                        <p:tgtEl>
                                          <p:spTgt spid="6"/>
                                        </p:tgtEl>
                                      </p:cBhvr>
                                    </p:cmd>
                                  </p:childTnLst>
                                </p:cTn>
                              </p:par>
                            </p:childTnLst>
                          </p:cTn>
                        </p:par>
                        <p:par>
                          <p:cTn id="11" fill="hold" nodeType="afterGroup">
                            <p:stCondLst>
                              <p:cond delay="0"/>
                            </p:stCondLst>
                            <p:childTnLst>
                              <p:par>
                                <p:cTn id="12" presetID="35" presetClass="path" presetSubtype="0" accel="50000" decel="50000" fill="hold" nodeType="afterEffect">
                                  <p:stCondLst>
                                    <p:cond delay="0"/>
                                  </p:stCondLst>
                                  <p:childTnLst>
                                    <p:animMotion origin="layout" path="M 0 0 L -1 0 " pathEditMode="relative" rAng="0" ptsTypes="AA">
                                      <p:cBhvr>
                                        <p:cTn id="13" dur="3000" fill="hold"/>
                                        <p:tgtEl>
                                          <p:spTgt spid="4"/>
                                        </p:tgtEl>
                                        <p:attrNameLst>
                                          <p:attrName>ppt_x</p:attrName>
                                          <p:attrName>ppt_y</p:attrName>
                                        </p:attrNameLst>
                                      </p:cBhvr>
                                      <p:rCtr x="-5000000" y="0"/>
                                    </p:animMotion>
                                  </p:childTnLst>
                                  <p:subTnLst>
                                    <p:audio>
                                      <p:cMediaNode>
                                        <p:cTn display="0" masterRel="sameClick">
                                          <p:stCondLst>
                                            <p:cond evt="begin" delay="0">
                                              <p:tn val="12"/>
                                            </p:cond>
                                          </p:stCondLst>
                                          <p:endCondLst>
                                            <p:cond evt="onStopAudio" delay="0">
                                              <p:tgtEl>
                                                <p:sldTgt/>
                                              </p:tgtEl>
                                            </p:cond>
                                          </p:endCondLst>
                                        </p:cTn>
                                        <p:tgtEl>
                                          <p:sndTgt r:embed="rId3" name="Car.wav"/>
                                        </p:tgtEl>
                                      </p:cMediaNode>
                                    </p:audio>
                                  </p:subTnLst>
                                </p:cTn>
                              </p:par>
                              <p:par>
                                <p:cTn id="14" presetID="1" presetClass="mediacall" presetSubtype="0" fill="hold" nodeType="withEffect">
                                  <p:stCondLst>
                                    <p:cond delay="0"/>
                                  </p:stCondLst>
                                  <p:childTnLst>
                                    <p:cmd type="call" cmd="playFrom(0.0)">
                                      <p:cBhvr>
                                        <p:cTn id="15" dur="3082" fill="hold"/>
                                        <p:tgtEl>
                                          <p:spTgt spid="3"/>
                                        </p:tgtEl>
                                      </p:cBhvr>
                                    </p:cmd>
                                  </p:childTnLst>
                                </p:cTn>
                              </p:par>
                              <p:par>
                                <p:cTn id="16" presetID="35" presetClass="path" presetSubtype="0" accel="50000" decel="50000" fill="hold" nodeType="withEffect">
                                  <p:stCondLst>
                                    <p:cond delay="0"/>
                                  </p:stCondLst>
                                  <p:childTnLst>
                                    <p:animMotion origin="layout" path="M 0 0 L -1 0 " pathEditMode="relative" rAng="0" ptsTypes="AA">
                                      <p:cBhvr>
                                        <p:cTn id="17" dur="3000" fill="hold"/>
                                        <p:tgtEl>
                                          <p:spTgt spid="5"/>
                                        </p:tgtEl>
                                        <p:attrNameLst>
                                          <p:attrName>ppt_x</p:attrName>
                                          <p:attrName>ppt_y</p:attrName>
                                        </p:attrNameLst>
                                      </p:cBhvr>
                                      <p:rCtr x="-5000000" y="0"/>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3"/>
                </p:tgtEl>
              </p:cMediaNode>
            </p:audio>
            <p:audio>
              <p:cMediaNode vol="80000">
                <p:cTn id="19"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19951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363450" y="0"/>
            <a:ext cx="125857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634038" y="5695950"/>
            <a:ext cx="1233487" cy="7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752850" y="4867275"/>
            <a:ext cx="1979613" cy="142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yeahmp3">
            <a:hlinkClick r:id="" action="ppaction://media"/>
          </p:cNvPr>
          <p:cNvPicPr>
            <a:picLocks noRot="1" noChangeAspect="1"/>
          </p:cNvPicPr>
          <p:nvPr>
            <a:audioFile r:link="rId1"/>
          </p:nvPr>
        </p:nvPicPr>
        <p:blipFill>
          <a:blip r:embed="rId7">
            <a:extLst>
              <a:ext uri="{28A0092B-C50C-407E-A947-70E740481C1C}">
                <a14:useLocalDpi xmlns:a14="http://schemas.microsoft.com/office/drawing/2010/main" val="0"/>
              </a:ext>
            </a:extLst>
          </a:blip>
          <a:srcRect/>
          <a:stretch>
            <a:fillRect/>
          </a:stretch>
        </p:blipFill>
        <p:spPr bwMode="auto">
          <a:xfrm>
            <a:off x="5791200" y="70104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087813" y="4325938"/>
            <a:ext cx="1273175"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Car">
            <a:hlinkClick r:id="" action="ppaction://media"/>
          </p:cNvPr>
          <p:cNvPicPr>
            <a:picLocks noRot="1" noChangeAspect="1"/>
          </p:cNvPicPr>
          <p:nvPr>
            <a:audioFile r:link="rId1"/>
          </p:nvPr>
        </p:nvPicPr>
        <p:blipFill>
          <a:blip r:embed="rId7">
            <a:extLst>
              <a:ext uri="{28A0092B-C50C-407E-A947-70E740481C1C}">
                <a14:useLocalDpi xmlns:a14="http://schemas.microsoft.com/office/drawing/2010/main" val="0"/>
              </a:ext>
            </a:extLst>
          </a:blip>
          <a:srcRect/>
          <a:stretch>
            <a:fillRect/>
          </a:stretch>
        </p:blipFill>
        <p:spPr bwMode="auto">
          <a:xfrm>
            <a:off x="6934200" y="7010400"/>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723900" y="292100"/>
            <a:ext cx="10937875" cy="16002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3600" dirty="0" err="1" smtClean="0">
                <a:solidFill>
                  <a:srgbClr val="002060"/>
                </a:solidFill>
                <a:latin typeface="Cambria" pitchFamily="18" charset="0"/>
                <a:ea typeface="Cambria" pitchFamily="18" charset="0"/>
                <a:cs typeface="Times New Roman" pitchFamily="18" charset="0"/>
              </a:rPr>
              <a:t>Đem</a:t>
            </a:r>
            <a:r>
              <a:rPr lang="en-US" sz="3600" dirty="0" smtClean="0">
                <a:solidFill>
                  <a:srgbClr val="002060"/>
                </a:solidFill>
                <a:latin typeface="Cambria" pitchFamily="18" charset="0"/>
                <a:ea typeface="Cambria" pitchFamily="18" charset="0"/>
                <a:cs typeface="Times New Roman" pitchFamily="18" charset="0"/>
              </a:rPr>
              <a:t> </a:t>
            </a:r>
            <a:r>
              <a:rPr lang="en-US" sz="3600" dirty="0" err="1" smtClean="0">
                <a:solidFill>
                  <a:srgbClr val="002060"/>
                </a:solidFill>
                <a:latin typeface="Cambria" pitchFamily="18" charset="0"/>
                <a:ea typeface="Cambria" pitchFamily="18" charset="0"/>
                <a:cs typeface="Times New Roman" pitchFamily="18" charset="0"/>
              </a:rPr>
              <a:t>lai</a:t>
            </a:r>
            <a:r>
              <a:rPr lang="en-US" sz="3600" dirty="0" smtClean="0">
                <a:solidFill>
                  <a:srgbClr val="002060"/>
                </a:solidFill>
                <a:latin typeface="Cambria" pitchFamily="18" charset="0"/>
                <a:ea typeface="Cambria" pitchFamily="18" charset="0"/>
                <a:cs typeface="Times New Roman" pitchFamily="18" charset="0"/>
              </a:rPr>
              <a:t> 2 </a:t>
            </a:r>
            <a:r>
              <a:rPr lang="en-US" sz="3600" dirty="0" err="1" smtClean="0">
                <a:solidFill>
                  <a:srgbClr val="002060"/>
                </a:solidFill>
                <a:latin typeface="Cambria" pitchFamily="18" charset="0"/>
                <a:ea typeface="Cambria" pitchFamily="18" charset="0"/>
                <a:cs typeface="Times New Roman" pitchFamily="18" charset="0"/>
              </a:rPr>
              <a:t>bố</a:t>
            </a:r>
            <a:r>
              <a:rPr lang="en-US" sz="3600" dirty="0" smtClean="0">
                <a:solidFill>
                  <a:srgbClr val="002060"/>
                </a:solidFill>
                <a:latin typeface="Cambria" pitchFamily="18" charset="0"/>
                <a:ea typeface="Cambria" pitchFamily="18" charset="0"/>
                <a:cs typeface="Times New Roman" pitchFamily="18" charset="0"/>
              </a:rPr>
              <a:t> </a:t>
            </a:r>
            <a:r>
              <a:rPr lang="en-US" sz="3600" dirty="0" err="1" smtClean="0">
                <a:solidFill>
                  <a:srgbClr val="002060"/>
                </a:solidFill>
                <a:latin typeface="Cambria" pitchFamily="18" charset="0"/>
                <a:ea typeface="Cambria" pitchFamily="18" charset="0"/>
                <a:cs typeface="Times New Roman" pitchFamily="18" charset="0"/>
              </a:rPr>
              <a:t>mẹ</a:t>
            </a:r>
            <a:r>
              <a:rPr lang="en-US" sz="3600" dirty="0" smtClean="0">
                <a:solidFill>
                  <a:srgbClr val="002060"/>
                </a:solidFill>
                <a:latin typeface="Cambria" pitchFamily="18" charset="0"/>
                <a:ea typeface="Cambria" pitchFamily="18" charset="0"/>
                <a:cs typeface="Times New Roman" pitchFamily="18" charset="0"/>
              </a:rPr>
              <a:t> </a:t>
            </a:r>
            <a:r>
              <a:rPr lang="en-US" sz="3600" dirty="0" err="1" smtClean="0">
                <a:solidFill>
                  <a:srgbClr val="002060"/>
                </a:solidFill>
                <a:latin typeface="Cambria" pitchFamily="18" charset="0"/>
                <a:ea typeface="Cambria" pitchFamily="18" charset="0"/>
                <a:cs typeface="Times New Roman" pitchFamily="18" charset="0"/>
              </a:rPr>
              <a:t>khác</a:t>
            </a:r>
            <a:r>
              <a:rPr lang="en-US" sz="3600" dirty="0" smtClean="0">
                <a:solidFill>
                  <a:srgbClr val="002060"/>
                </a:solidFill>
                <a:latin typeface="Cambria" pitchFamily="18" charset="0"/>
                <a:ea typeface="Cambria" pitchFamily="18" charset="0"/>
                <a:cs typeface="Times New Roman" pitchFamily="18" charset="0"/>
              </a:rPr>
              <a:t> </a:t>
            </a:r>
            <a:r>
              <a:rPr lang="en-US" sz="3600" dirty="0" err="1" smtClean="0">
                <a:solidFill>
                  <a:srgbClr val="002060"/>
                </a:solidFill>
                <a:latin typeface="Cambria" pitchFamily="18" charset="0"/>
                <a:ea typeface="Cambria" pitchFamily="18" charset="0"/>
                <a:cs typeface="Times New Roman" pitchFamily="18" charset="0"/>
              </a:rPr>
              <a:t>nhau</a:t>
            </a:r>
            <a:r>
              <a:rPr lang="en-US" sz="3600" dirty="0" smtClean="0">
                <a:solidFill>
                  <a:srgbClr val="002060"/>
                </a:solidFill>
                <a:latin typeface="Cambria" pitchFamily="18" charset="0"/>
                <a:ea typeface="Cambria" pitchFamily="18" charset="0"/>
                <a:cs typeface="Times New Roman" pitchFamily="18" charset="0"/>
              </a:rPr>
              <a:t> </a:t>
            </a:r>
            <a:r>
              <a:rPr lang="en-US" sz="3600" dirty="0" err="1" smtClean="0">
                <a:solidFill>
                  <a:srgbClr val="002060"/>
                </a:solidFill>
                <a:latin typeface="Cambria" pitchFamily="18" charset="0"/>
                <a:ea typeface="Cambria" pitchFamily="18" charset="0"/>
                <a:cs typeface="Times New Roman" pitchFamily="18" charset="0"/>
              </a:rPr>
              <a:t>về</a:t>
            </a:r>
            <a:r>
              <a:rPr lang="en-US" sz="3600" dirty="0" smtClean="0">
                <a:solidFill>
                  <a:srgbClr val="002060"/>
                </a:solidFill>
                <a:latin typeface="Cambria" pitchFamily="18" charset="0"/>
                <a:ea typeface="Cambria" pitchFamily="18" charset="0"/>
                <a:cs typeface="Times New Roman" pitchFamily="18" charset="0"/>
              </a:rPr>
              <a:t> 1 </a:t>
            </a:r>
            <a:r>
              <a:rPr lang="en-US" sz="3600" dirty="0" err="1" smtClean="0">
                <a:solidFill>
                  <a:srgbClr val="002060"/>
                </a:solidFill>
                <a:latin typeface="Cambria" pitchFamily="18" charset="0"/>
                <a:ea typeface="Cambria" pitchFamily="18" charset="0"/>
                <a:cs typeface="Times New Roman" pitchFamily="18" charset="0"/>
              </a:rPr>
              <a:t>cặp</a:t>
            </a:r>
            <a:r>
              <a:rPr lang="en-US" sz="3600" dirty="0" smtClean="0">
                <a:solidFill>
                  <a:srgbClr val="002060"/>
                </a:solidFill>
                <a:latin typeface="Cambria" pitchFamily="18" charset="0"/>
                <a:ea typeface="Cambria" pitchFamily="18" charset="0"/>
                <a:cs typeface="Times New Roman" pitchFamily="18" charset="0"/>
              </a:rPr>
              <a:t> </a:t>
            </a:r>
            <a:r>
              <a:rPr lang="en-US" sz="3600" dirty="0" err="1" smtClean="0">
                <a:solidFill>
                  <a:srgbClr val="002060"/>
                </a:solidFill>
                <a:latin typeface="Cambria" pitchFamily="18" charset="0"/>
                <a:ea typeface="Cambria" pitchFamily="18" charset="0"/>
                <a:cs typeface="Times New Roman" pitchFamily="18" charset="0"/>
              </a:rPr>
              <a:t>tính</a:t>
            </a:r>
            <a:r>
              <a:rPr lang="en-US" sz="3600" dirty="0" smtClean="0">
                <a:solidFill>
                  <a:srgbClr val="002060"/>
                </a:solidFill>
                <a:latin typeface="Cambria" pitchFamily="18" charset="0"/>
                <a:ea typeface="Cambria" pitchFamily="18" charset="0"/>
                <a:cs typeface="Times New Roman" pitchFamily="18" charset="0"/>
              </a:rPr>
              <a:t> </a:t>
            </a:r>
            <a:r>
              <a:rPr lang="en-US" sz="3600" dirty="0" err="1" smtClean="0">
                <a:solidFill>
                  <a:srgbClr val="002060"/>
                </a:solidFill>
                <a:latin typeface="Cambria" pitchFamily="18" charset="0"/>
                <a:ea typeface="Cambria" pitchFamily="18" charset="0"/>
                <a:cs typeface="Times New Roman" pitchFamily="18" charset="0"/>
              </a:rPr>
              <a:t>trạng</a:t>
            </a:r>
            <a:r>
              <a:rPr lang="en-US" sz="3600" dirty="0" smtClean="0">
                <a:solidFill>
                  <a:srgbClr val="002060"/>
                </a:solidFill>
                <a:latin typeface="Cambria" pitchFamily="18" charset="0"/>
                <a:ea typeface="Cambria" pitchFamily="18" charset="0"/>
                <a:cs typeface="Times New Roman" pitchFamily="18" charset="0"/>
              </a:rPr>
              <a:t> T/C, </a:t>
            </a:r>
            <a:r>
              <a:rPr lang="en-US" sz="3600" dirty="0" err="1" smtClean="0">
                <a:solidFill>
                  <a:srgbClr val="002060"/>
                </a:solidFill>
                <a:latin typeface="Cambria" pitchFamily="18" charset="0"/>
                <a:ea typeface="Cambria" pitchFamily="18" charset="0"/>
                <a:cs typeface="Times New Roman" pitchFamily="18" charset="0"/>
              </a:rPr>
              <a:t>tương</a:t>
            </a:r>
            <a:r>
              <a:rPr lang="en-US" sz="3600" dirty="0" smtClean="0">
                <a:solidFill>
                  <a:srgbClr val="002060"/>
                </a:solidFill>
                <a:latin typeface="Cambria" pitchFamily="18" charset="0"/>
                <a:ea typeface="Cambria" pitchFamily="18" charset="0"/>
                <a:cs typeface="Times New Roman" pitchFamily="18" charset="0"/>
              </a:rPr>
              <a:t> </a:t>
            </a:r>
            <a:r>
              <a:rPr lang="en-US" sz="3600" dirty="0" err="1" smtClean="0">
                <a:solidFill>
                  <a:srgbClr val="002060"/>
                </a:solidFill>
                <a:latin typeface="Cambria" pitchFamily="18" charset="0"/>
                <a:ea typeface="Cambria" pitchFamily="18" charset="0"/>
                <a:cs typeface="Times New Roman" pitchFamily="18" charset="0"/>
              </a:rPr>
              <a:t>phản</a:t>
            </a:r>
            <a:r>
              <a:rPr lang="en-US" sz="3600" dirty="0" smtClean="0">
                <a:solidFill>
                  <a:srgbClr val="002060"/>
                </a:solidFill>
                <a:latin typeface="Cambria" pitchFamily="18" charset="0"/>
                <a:ea typeface="Cambria" pitchFamily="18" charset="0"/>
                <a:cs typeface="Times New Roman" pitchFamily="18" charset="0"/>
              </a:rPr>
              <a:t>, F2 </a:t>
            </a:r>
            <a:r>
              <a:rPr lang="en-US" sz="3600" dirty="0" err="1" smtClean="0">
                <a:solidFill>
                  <a:srgbClr val="002060"/>
                </a:solidFill>
                <a:latin typeface="Cambria" pitchFamily="18" charset="0"/>
                <a:ea typeface="Cambria" pitchFamily="18" charset="0"/>
                <a:cs typeface="Times New Roman" pitchFamily="18" charset="0"/>
              </a:rPr>
              <a:t>thu</a:t>
            </a:r>
            <a:r>
              <a:rPr lang="en-US" sz="3600" dirty="0" smtClean="0">
                <a:solidFill>
                  <a:srgbClr val="002060"/>
                </a:solidFill>
                <a:latin typeface="Cambria" pitchFamily="18" charset="0"/>
                <a:ea typeface="Cambria" pitchFamily="18" charset="0"/>
                <a:cs typeface="Times New Roman" pitchFamily="18" charset="0"/>
              </a:rPr>
              <a:t> </a:t>
            </a:r>
            <a:r>
              <a:rPr lang="en-US" sz="3600" dirty="0" err="1" smtClean="0">
                <a:solidFill>
                  <a:srgbClr val="002060"/>
                </a:solidFill>
                <a:latin typeface="Cambria" pitchFamily="18" charset="0"/>
                <a:ea typeface="Cambria" pitchFamily="18" charset="0"/>
                <a:cs typeface="Times New Roman" pitchFamily="18" charset="0"/>
              </a:rPr>
              <a:t>được</a:t>
            </a:r>
            <a:r>
              <a:rPr lang="en-US" sz="3600" dirty="0" smtClean="0">
                <a:solidFill>
                  <a:srgbClr val="002060"/>
                </a:solidFill>
                <a:latin typeface="Cambria" pitchFamily="18" charset="0"/>
                <a:ea typeface="Cambria" pitchFamily="18" charset="0"/>
                <a:cs typeface="Times New Roman" pitchFamily="18" charset="0"/>
              </a:rPr>
              <a:t> </a:t>
            </a:r>
            <a:r>
              <a:rPr lang="en-US" sz="3600" dirty="0" err="1" smtClean="0">
                <a:solidFill>
                  <a:srgbClr val="002060"/>
                </a:solidFill>
                <a:latin typeface="Cambria" pitchFamily="18" charset="0"/>
                <a:ea typeface="Cambria" pitchFamily="18" charset="0"/>
                <a:cs typeface="Times New Roman" pitchFamily="18" charset="0"/>
              </a:rPr>
              <a:t>kết</a:t>
            </a:r>
            <a:r>
              <a:rPr lang="en-US" sz="3600" dirty="0" smtClean="0">
                <a:solidFill>
                  <a:srgbClr val="002060"/>
                </a:solidFill>
                <a:latin typeface="Cambria" pitchFamily="18" charset="0"/>
                <a:ea typeface="Cambria" pitchFamily="18" charset="0"/>
                <a:cs typeface="Times New Roman" pitchFamily="18" charset="0"/>
              </a:rPr>
              <a:t> </a:t>
            </a:r>
            <a:r>
              <a:rPr lang="en-US" sz="3600" dirty="0" err="1" smtClean="0">
                <a:solidFill>
                  <a:srgbClr val="002060"/>
                </a:solidFill>
                <a:latin typeface="Cambria" pitchFamily="18" charset="0"/>
                <a:ea typeface="Cambria" pitchFamily="18" charset="0"/>
                <a:cs typeface="Times New Roman" pitchFamily="18" charset="0"/>
              </a:rPr>
              <a:t>quả</a:t>
            </a:r>
            <a:r>
              <a:rPr lang="en-US" sz="3600" dirty="0" smtClean="0">
                <a:solidFill>
                  <a:srgbClr val="002060"/>
                </a:solidFill>
                <a:latin typeface="Cambria" pitchFamily="18" charset="0"/>
                <a:ea typeface="Cambria" pitchFamily="18" charset="0"/>
                <a:cs typeface="Times New Roman" pitchFamily="18" charset="0"/>
              </a:rPr>
              <a:t> </a:t>
            </a:r>
            <a:r>
              <a:rPr lang="en-US" sz="3600" dirty="0" err="1" smtClean="0">
                <a:solidFill>
                  <a:srgbClr val="002060"/>
                </a:solidFill>
                <a:latin typeface="Cambria" pitchFamily="18" charset="0"/>
                <a:ea typeface="Cambria" pitchFamily="18" charset="0"/>
                <a:cs typeface="Times New Roman" pitchFamily="18" charset="0"/>
              </a:rPr>
              <a:t>như</a:t>
            </a:r>
            <a:r>
              <a:rPr lang="en-US" sz="3600" dirty="0" smtClean="0">
                <a:solidFill>
                  <a:srgbClr val="002060"/>
                </a:solidFill>
                <a:latin typeface="Cambria" pitchFamily="18" charset="0"/>
                <a:ea typeface="Cambria" pitchFamily="18" charset="0"/>
                <a:cs typeface="Times New Roman" pitchFamily="18" charset="0"/>
              </a:rPr>
              <a:t> </a:t>
            </a:r>
            <a:r>
              <a:rPr lang="en-US" sz="3600" dirty="0" err="1" smtClean="0">
                <a:solidFill>
                  <a:srgbClr val="002060"/>
                </a:solidFill>
                <a:latin typeface="Cambria" pitchFamily="18" charset="0"/>
                <a:ea typeface="Cambria" pitchFamily="18" charset="0"/>
                <a:cs typeface="Times New Roman" pitchFamily="18" charset="0"/>
              </a:rPr>
              <a:t>thế</a:t>
            </a:r>
            <a:r>
              <a:rPr lang="en-US" sz="3600" dirty="0" smtClean="0">
                <a:solidFill>
                  <a:srgbClr val="002060"/>
                </a:solidFill>
                <a:latin typeface="Cambria" pitchFamily="18" charset="0"/>
                <a:ea typeface="Cambria" pitchFamily="18" charset="0"/>
                <a:cs typeface="Times New Roman" pitchFamily="18" charset="0"/>
              </a:rPr>
              <a:t> </a:t>
            </a:r>
            <a:r>
              <a:rPr lang="en-US" sz="3600" dirty="0" err="1" smtClean="0">
                <a:solidFill>
                  <a:srgbClr val="002060"/>
                </a:solidFill>
                <a:latin typeface="Cambria" pitchFamily="18" charset="0"/>
                <a:ea typeface="Cambria" pitchFamily="18" charset="0"/>
                <a:cs typeface="Times New Roman" pitchFamily="18" charset="0"/>
              </a:rPr>
              <a:t>nào</a:t>
            </a:r>
            <a:r>
              <a:rPr lang="vi-VN" sz="3600" dirty="0" smtClean="0">
                <a:solidFill>
                  <a:srgbClr val="002060"/>
                </a:solidFill>
                <a:latin typeface="Cambria" pitchFamily="18" charset="0"/>
                <a:ea typeface="Cambria" pitchFamily="18" charset="0"/>
                <a:cs typeface="Times New Roman" pitchFamily="18" charset="0"/>
              </a:rPr>
              <a:t>?</a:t>
            </a:r>
            <a:endParaRPr lang="vi-VN" sz="3600" dirty="0">
              <a:solidFill>
                <a:srgbClr val="002060"/>
              </a:solidFill>
              <a:latin typeface="Cambria" pitchFamily="18" charset="0"/>
              <a:ea typeface="Cambria" pitchFamily="18" charset="0"/>
              <a:cs typeface="Times New Roman" pitchFamily="18" charset="0"/>
            </a:endParaRPr>
          </a:p>
        </p:txBody>
      </p:sp>
      <p:sp>
        <p:nvSpPr>
          <p:cNvPr id="17" name="Rectangle 16"/>
          <p:cNvSpPr/>
          <p:nvPr/>
        </p:nvSpPr>
        <p:spPr>
          <a:xfrm>
            <a:off x="1828800" y="2044700"/>
            <a:ext cx="9426575" cy="130175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3600" dirty="0" smtClean="0">
                <a:solidFill>
                  <a:srgbClr val="000000"/>
                </a:solidFill>
                <a:latin typeface="Cambria" pitchFamily="18" charset="0"/>
                <a:cs typeface="Arial" charset="0"/>
              </a:rPr>
              <a:t>3 </a:t>
            </a:r>
            <a:r>
              <a:rPr lang="en-US" sz="3600" dirty="0" err="1" smtClean="0">
                <a:solidFill>
                  <a:srgbClr val="000000"/>
                </a:solidFill>
                <a:latin typeface="Cambria" pitchFamily="18" charset="0"/>
                <a:cs typeface="Arial" charset="0"/>
              </a:rPr>
              <a:t>trội</a:t>
            </a:r>
            <a:r>
              <a:rPr lang="en-US" sz="3600" dirty="0" smtClean="0">
                <a:solidFill>
                  <a:srgbClr val="000000"/>
                </a:solidFill>
                <a:latin typeface="Cambria" pitchFamily="18" charset="0"/>
                <a:cs typeface="Arial" charset="0"/>
              </a:rPr>
              <a:t> : 1 </a:t>
            </a:r>
            <a:r>
              <a:rPr lang="en-US" sz="3600" smtClean="0">
                <a:solidFill>
                  <a:srgbClr val="000000"/>
                </a:solidFill>
                <a:latin typeface="Cambria" pitchFamily="18" charset="0"/>
                <a:cs typeface="Arial" charset="0"/>
              </a:rPr>
              <a:t>lặn</a:t>
            </a:r>
            <a:endParaRPr lang="vi-VN" sz="3600" dirty="0">
              <a:solidFill>
                <a:srgbClr val="000000"/>
              </a:solidFill>
              <a:latin typeface="Cambria" pitchFamily="18" charset="0"/>
              <a:cs typeface="Arial" charset="0"/>
            </a:endParaRPr>
          </a:p>
        </p:txBody>
      </p:sp>
      <p:pic>
        <p:nvPicPr>
          <p:cNvPr id="14" name="Picture 13"/>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654175" y="3802063"/>
            <a:ext cx="1416050" cy="129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Oval Callout 15"/>
          <p:cNvSpPr/>
          <p:nvPr/>
        </p:nvSpPr>
        <p:spPr>
          <a:xfrm>
            <a:off x="2413000" y="3240088"/>
            <a:ext cx="1822450" cy="1265237"/>
          </a:xfrm>
          <a:prstGeom prst="wedgeEllipseCallout">
            <a:avLst>
              <a:gd name="adj1" fmla="val -52457"/>
              <a:gd name="adj2" fmla="val 31986"/>
            </a:avLst>
          </a:prstGeom>
          <a:solidFill>
            <a:schemeClr val="accent1">
              <a:lumMod val="40000"/>
              <a:lumOff val="60000"/>
              <a:alpha val="75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400">
                <a:solidFill>
                  <a:srgbClr val="203864"/>
                </a:solidFill>
                <a:latin typeface="Cambria" pitchFamily="18" charset="0"/>
                <a:cs typeface="Arial" charset="0"/>
              </a:rPr>
              <a:t>Không trả lời được thì mình giúp cho để qua vòng nhé!</a:t>
            </a:r>
          </a:p>
        </p:txBody>
      </p:sp>
    </p:spTree>
    <p:extLst>
      <p:ext uri="{BB962C8B-B14F-4D97-AF65-F5344CB8AC3E}">
        <p14:creationId xmlns:p14="http://schemas.microsoft.com/office/powerpoint/2010/main" val="111133613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21" presetClass="emph" presetSubtype="0" repeatCount="indefinite" fill="hold" grpId="0" nodeType="withEffect">
                                  <p:stCondLst>
                                    <p:cond delay="0"/>
                                  </p:stCondLst>
                                  <p:childTnLst>
                                    <p:animClr clrSpc="hsl" dir="cw">
                                      <p:cBhvr override="childStyle">
                                        <p:cTn id="9" dur="500" fill="hold"/>
                                        <p:tgtEl>
                                          <p:spTgt spid="16"/>
                                        </p:tgtEl>
                                        <p:attrNameLst>
                                          <p:attrName>style.color</p:attrName>
                                        </p:attrNameLst>
                                      </p:cBhvr>
                                      <p:by>
                                        <p:hsl h="7200000" s="0" l="0"/>
                                      </p:by>
                                    </p:animClr>
                                    <p:animClr clrSpc="hsl" dir="cw">
                                      <p:cBhvr>
                                        <p:cTn id="10" dur="500" fill="hold"/>
                                        <p:tgtEl>
                                          <p:spTgt spid="16"/>
                                        </p:tgtEl>
                                        <p:attrNameLst>
                                          <p:attrName>fillcolor</p:attrName>
                                        </p:attrNameLst>
                                      </p:cBhvr>
                                      <p:by>
                                        <p:hsl h="7200000" s="0" l="0"/>
                                      </p:by>
                                    </p:animClr>
                                    <p:animClr clrSpc="hsl" dir="cw">
                                      <p:cBhvr>
                                        <p:cTn id="11" dur="500" fill="hold"/>
                                        <p:tgtEl>
                                          <p:spTgt spid="16"/>
                                        </p:tgtEl>
                                        <p:attrNameLst>
                                          <p:attrName>stroke.color</p:attrName>
                                        </p:attrNameLst>
                                      </p:cBhvr>
                                      <p:by>
                                        <p:hsl h="7200000" s="0" l="0"/>
                                      </p:by>
                                    </p:animClr>
                                    <p:set>
                                      <p:cBhvr>
                                        <p:cTn id="12" dur="500" fill="hold"/>
                                        <p:tgtEl>
                                          <p:spTgt spid="16"/>
                                        </p:tgtEl>
                                        <p:attrNameLst>
                                          <p:attrName>fill.type</p:attrName>
                                        </p:attrNameLst>
                                      </p:cBhvr>
                                      <p:to>
                                        <p:strVal val="solid"/>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8"/>
                    </p:tgtEl>
                  </p:cond>
                </p:stCondLst>
                <p:endSync evt="end" delay="0">
                  <p:rtn val="all"/>
                </p:endSync>
                <p:childTnLst>
                  <p:par>
                    <p:cTn id="19" fill="hold" nodeType="clickPar">
                      <p:stCondLst>
                        <p:cond delay="0"/>
                      </p:stCondLst>
                      <p:childTnLst>
                        <p:par>
                          <p:cTn id="20" fill="hold" nodeType="withGroup">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8"/>
                                        </p:tgtEl>
                                      </p:cBhvr>
                                    </p:animEffect>
                                    <p:animScale>
                                      <p:cBhvr>
                                        <p:cTn id="23" dur="250" autoRev="1" fill="hold"/>
                                        <p:tgtEl>
                                          <p:spTgt spid="8"/>
                                        </p:tgtEl>
                                      </p:cBhvr>
                                      <p:by x="105000" y="105000"/>
                                    </p:animScale>
                                  </p:childTnLst>
                                </p:cTn>
                              </p:par>
                              <p:par>
                                <p:cTn id="24" presetID="10" presetClass="exit" presetSubtype="0" fill="hold" grpId="1" nodeType="withEffect">
                                  <p:stCondLst>
                                    <p:cond delay="0"/>
                                  </p:stCondLst>
                                  <p:childTnLst>
                                    <p:animEffect transition="out" filter="fade">
                                      <p:cBhvr>
                                        <p:cTn id="25" dur="500"/>
                                        <p:tgtEl>
                                          <p:spTgt spid="11"/>
                                        </p:tgtEl>
                                      </p:cBhvr>
                                    </p:animEffect>
                                    <p:set>
                                      <p:cBhvr>
                                        <p:cTn id="26" dur="1" fill="hold">
                                          <p:stCondLst>
                                            <p:cond delay="499"/>
                                          </p:stCondLst>
                                        </p:cTn>
                                        <p:tgtEl>
                                          <p:spTgt spid="11"/>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17"/>
                                        </p:tgtEl>
                                      </p:cBhvr>
                                    </p:animEffect>
                                    <p:set>
                                      <p:cBhvr>
                                        <p:cTn id="29" dur="1" fill="hold">
                                          <p:stCondLst>
                                            <p:cond delay="499"/>
                                          </p:stCondLst>
                                        </p:cTn>
                                        <p:tgtEl>
                                          <p:spTgt spid="17"/>
                                        </p:tgtEl>
                                        <p:attrNameLst>
                                          <p:attrName>style.visibility</p:attrName>
                                        </p:attrNameLst>
                                      </p:cBhvr>
                                      <p:to>
                                        <p:strVal val="hidden"/>
                                      </p:to>
                                    </p:set>
                                  </p:childTnLst>
                                </p:cTn>
                              </p:par>
                              <p:par>
                                <p:cTn id="30" presetID="42" presetClass="entr" presetSubtype="0" fill="hold" nodeType="with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1000"/>
                                        <p:tgtEl>
                                          <p:spTgt spid="3"/>
                                        </p:tgtEl>
                                      </p:cBhvr>
                                    </p:animEffect>
                                    <p:anim calcmode="lin" valueType="num">
                                      <p:cBhvr>
                                        <p:cTn id="33" dur="1000" fill="hold"/>
                                        <p:tgtEl>
                                          <p:spTgt spid="3"/>
                                        </p:tgtEl>
                                        <p:attrNameLst>
                                          <p:attrName>ppt_x</p:attrName>
                                        </p:attrNameLst>
                                      </p:cBhvr>
                                      <p:tavLst>
                                        <p:tav tm="0">
                                          <p:val>
                                            <p:strVal val="#ppt_x"/>
                                          </p:val>
                                        </p:tav>
                                        <p:tav tm="100000">
                                          <p:val>
                                            <p:strVal val="#ppt_x"/>
                                          </p:val>
                                        </p:tav>
                                      </p:tavLst>
                                    </p:anim>
                                    <p:anim calcmode="lin" valueType="num">
                                      <p:cBhvr>
                                        <p:cTn id="34" dur="1000" fill="hold"/>
                                        <p:tgtEl>
                                          <p:spTgt spid="3"/>
                                        </p:tgtEl>
                                        <p:attrNameLst>
                                          <p:attrName>ppt_y</p:attrName>
                                        </p:attrNameLst>
                                      </p:cBhvr>
                                      <p:tavLst>
                                        <p:tav tm="0">
                                          <p:val>
                                            <p:strVal val="#ppt_y+.1"/>
                                          </p:val>
                                        </p:tav>
                                        <p:tav tm="100000">
                                          <p:val>
                                            <p:strVal val="#ppt_y"/>
                                          </p:val>
                                        </p:tav>
                                      </p:tavLst>
                                    </p:anim>
                                  </p:childTnLst>
                                </p:cTn>
                              </p:par>
                              <p:par>
                                <p:cTn id="35" presetID="1" presetClass="mediacall" presetSubtype="0" fill="hold" nodeType="withEffect">
                                  <p:stCondLst>
                                    <p:cond delay="0"/>
                                  </p:stCondLst>
                                  <p:childTnLst>
                                    <p:cmd type="call" cmd="playFrom(0.0)">
                                      <p:cBhvr>
                                        <p:cTn id="36" dur="1306" fill="hold"/>
                                        <p:tgtEl>
                                          <p:spTgt spid="2"/>
                                        </p:tgtEl>
                                      </p:cBhvr>
                                    </p:cmd>
                                  </p:childTnLst>
                                </p:cTn>
                              </p:par>
                            </p:childTnLst>
                          </p:cTn>
                        </p:par>
                        <p:par>
                          <p:cTn id="37" fill="hold" nodeType="afterGroup">
                            <p:stCondLst>
                              <p:cond delay="1306"/>
                            </p:stCondLst>
                            <p:childTnLst>
                              <p:par>
                                <p:cTn id="38" presetID="10" presetClass="exit" presetSubtype="0" fill="hold" nodeType="afterEffect">
                                  <p:stCondLst>
                                    <p:cond delay="0"/>
                                  </p:stCondLst>
                                  <p:childTnLst>
                                    <p:animEffect transition="out" filter="fade">
                                      <p:cBhvr>
                                        <p:cTn id="39" dur="500"/>
                                        <p:tgtEl>
                                          <p:spTgt spid="3"/>
                                        </p:tgtEl>
                                      </p:cBhvr>
                                    </p:animEffect>
                                    <p:set>
                                      <p:cBhvr>
                                        <p:cTn id="40" dur="1" fill="hold">
                                          <p:stCondLst>
                                            <p:cond delay="499"/>
                                          </p:stCondLst>
                                        </p:cTn>
                                        <p:tgtEl>
                                          <p:spTgt spid="3"/>
                                        </p:tgtEl>
                                        <p:attrNameLst>
                                          <p:attrName>style.visibility</p:attrName>
                                        </p:attrNameLst>
                                      </p:cBhvr>
                                      <p:to>
                                        <p:strVal val="hidden"/>
                                      </p:to>
                                    </p:set>
                                  </p:childTnLst>
                                </p:cTn>
                              </p:par>
                            </p:childTnLst>
                          </p:cTn>
                        </p:par>
                        <p:par>
                          <p:cTn id="41" fill="hold" nodeType="afterGroup">
                            <p:stCondLst>
                              <p:cond delay="1806"/>
                            </p:stCondLst>
                            <p:childTnLst>
                              <p:par>
                                <p:cTn id="42" presetID="10" presetClass="exit" presetSubtype="0" fill="hold" nodeType="afterEffect">
                                  <p:stCondLst>
                                    <p:cond delay="0"/>
                                  </p:stCondLst>
                                  <p:childTnLst>
                                    <p:animEffect transition="out" filter="fade">
                                      <p:cBhvr>
                                        <p:cTn id="43" dur="500"/>
                                        <p:tgtEl>
                                          <p:spTgt spid="7"/>
                                        </p:tgtEl>
                                      </p:cBhvr>
                                    </p:animEffect>
                                    <p:set>
                                      <p:cBhvr>
                                        <p:cTn id="44" dur="1" fill="hold">
                                          <p:stCondLst>
                                            <p:cond delay="499"/>
                                          </p:stCondLst>
                                        </p:cTn>
                                        <p:tgtEl>
                                          <p:spTgt spid="7"/>
                                        </p:tgtEl>
                                        <p:attrNameLst>
                                          <p:attrName>style.visibility</p:attrName>
                                        </p:attrNameLst>
                                      </p:cBhvr>
                                      <p:to>
                                        <p:strVal val="hidden"/>
                                      </p:to>
                                    </p:set>
                                  </p:childTnLst>
                                </p:cTn>
                              </p:par>
                              <p:par>
                                <p:cTn id="45" presetID="35" presetClass="path" presetSubtype="0" accel="50000" decel="50000" fill="hold" nodeType="withEffect">
                                  <p:stCondLst>
                                    <p:cond delay="0"/>
                                  </p:stCondLst>
                                  <p:childTnLst>
                                    <p:animMotion origin="layout" path="M 0 0 L -1 0 " pathEditMode="relative" rAng="0" ptsTypes="AA">
                                      <p:cBhvr>
                                        <p:cTn id="46" dur="3000" fill="hold"/>
                                        <p:tgtEl>
                                          <p:spTgt spid="4"/>
                                        </p:tgtEl>
                                        <p:attrNameLst>
                                          <p:attrName>ppt_x</p:attrName>
                                          <p:attrName>ppt_y</p:attrName>
                                        </p:attrNameLst>
                                      </p:cBhvr>
                                      <p:rCtr x="-5000000" y="0"/>
                                    </p:animMotion>
                                  </p:childTnLst>
                                </p:cTn>
                              </p:par>
                              <p:par>
                                <p:cTn id="47" presetID="1" presetClass="mediacall" presetSubtype="0" fill="hold" nodeType="withEffect">
                                  <p:stCondLst>
                                    <p:cond delay="0"/>
                                  </p:stCondLst>
                                  <p:childTnLst>
                                    <p:cmd type="call" cmd="playFrom(0.0)">
                                      <p:cBhvr>
                                        <p:cTn id="48" dur="3082" fill="hold"/>
                                        <p:tgtEl>
                                          <p:spTgt spid="6"/>
                                        </p:tgtEl>
                                      </p:cBhvr>
                                    </p:cmd>
                                  </p:childTnLst>
                                </p:cTn>
                              </p:par>
                              <p:par>
                                <p:cTn id="49" presetID="35" presetClass="path" presetSubtype="0" accel="50000" decel="50000" fill="hold" nodeType="withEffect">
                                  <p:stCondLst>
                                    <p:cond delay="0"/>
                                  </p:stCondLst>
                                  <p:childTnLst>
                                    <p:animMotion origin="layout" path="M 0 0 L -1 0 " pathEditMode="relative" rAng="0" ptsTypes="AA">
                                      <p:cBhvr>
                                        <p:cTn id="50" dur="3000" fill="hold"/>
                                        <p:tgtEl>
                                          <p:spTgt spid="5"/>
                                        </p:tgtEl>
                                        <p:attrNameLst>
                                          <p:attrName>ppt_x</p:attrName>
                                          <p:attrName>ppt_y</p:attrName>
                                        </p:attrNameLst>
                                      </p:cBhvr>
                                      <p:rCtr x="-5000000" y="0"/>
                                    </p:animMotion>
                                  </p:childTnLst>
                                </p:cTn>
                              </p:par>
                            </p:childTnLst>
                          </p:cTn>
                        </p:par>
                      </p:childTnLst>
                    </p:cTn>
                  </p:par>
                </p:childTnLst>
              </p:cTn>
              <p:nextCondLst>
                <p:cond evt="onClick" delay="0">
                  <p:tgtEl>
                    <p:spTgt spid="8"/>
                  </p:tgtEl>
                </p:cond>
              </p:nextCondLst>
            </p:seq>
            <p:audio>
              <p:cMediaNode vol="80000">
                <p:cTn id="51" fill="hold" display="0">
                  <p:stCondLst>
                    <p:cond delay="indefinite"/>
                  </p:stCondLst>
                  <p:endCondLst>
                    <p:cond evt="onStopAudio" delay="0">
                      <p:tgtEl>
                        <p:sldTgt/>
                      </p:tgtEl>
                    </p:cond>
                  </p:endCondLst>
                </p:cTn>
                <p:tgtEl>
                  <p:spTgt spid="2"/>
                </p:tgtEl>
              </p:cMediaNode>
            </p:audio>
            <p:audio>
              <p:cMediaNode vol="80000">
                <p:cTn id="52" fill="hold" display="0">
                  <p:stCondLst>
                    <p:cond delay="indefinite"/>
                  </p:stCondLst>
                  <p:endCondLst>
                    <p:cond evt="onStopAudio" delay="0">
                      <p:tgtEl>
                        <p:sldTgt/>
                      </p:tgtEl>
                    </p:cond>
                  </p:endCondLst>
                </p:cTn>
                <p:tgtEl>
                  <p:spTgt spid="6"/>
                </p:tgtEl>
              </p:cMediaNode>
            </p:audio>
            <p:seq concurrent="1" nextAc="seek">
              <p:cTn id="53" restart="whenNotActive" fill="hold" evtFilter="cancelBubble" nodeType="interactiveSeq">
                <p:stCondLst>
                  <p:cond evt="onClick" delay="0">
                    <p:tgtEl>
                      <p:spTgt spid="14"/>
                    </p:tgtEl>
                  </p:cond>
                </p:stCondLst>
                <p:endSync evt="end" delay="0">
                  <p:rtn val="all"/>
                </p:endSync>
                <p:childTnLst>
                  <p:par>
                    <p:cTn id="54" fill="hold" nodeType="clickPar">
                      <p:stCondLst>
                        <p:cond delay="0"/>
                      </p:stCondLst>
                      <p:childTnLst>
                        <p:par>
                          <p:cTn id="55" fill="hold" nodeType="withGroup">
                            <p:stCondLst>
                              <p:cond delay="0"/>
                            </p:stCondLst>
                            <p:childTnLst>
                              <p:par>
                                <p:cTn id="56" presetID="26" presetClass="emph" presetSubtype="0" fill="hold" nodeType="clickEffect">
                                  <p:stCondLst>
                                    <p:cond delay="0"/>
                                  </p:stCondLst>
                                  <p:childTnLst>
                                    <p:animEffect transition="out" filter="fade">
                                      <p:cBhvr>
                                        <p:cTn id="57" dur="500" tmFilter="0, 0; .2, .5; .8, .5; 1, 0"/>
                                        <p:tgtEl>
                                          <p:spTgt spid="14"/>
                                        </p:tgtEl>
                                      </p:cBhvr>
                                    </p:animEffect>
                                    <p:animScale>
                                      <p:cBhvr>
                                        <p:cTn id="58" dur="250" autoRev="1" fill="hold"/>
                                        <p:tgtEl>
                                          <p:spTgt spid="14"/>
                                        </p:tgtEl>
                                      </p:cBhvr>
                                      <p:by x="105000" y="105000"/>
                                    </p:animScale>
                                  </p:childTnLst>
                                </p:cTn>
                              </p:par>
                            </p:childTnLst>
                          </p:cTn>
                        </p:par>
                        <p:par>
                          <p:cTn id="59" fill="hold" nodeType="afterGroup">
                            <p:stCondLst>
                              <p:cond delay="500"/>
                            </p:stCondLst>
                            <p:childTnLst>
                              <p:par>
                                <p:cTn id="60" presetID="10" presetClass="exit" presetSubtype="0" fill="hold" grpId="1" nodeType="afterEffect">
                                  <p:stCondLst>
                                    <p:cond delay="0"/>
                                  </p:stCondLst>
                                  <p:childTnLst>
                                    <p:animEffect transition="out" filter="fade">
                                      <p:cBhvr>
                                        <p:cTn id="61" dur="500"/>
                                        <p:tgtEl>
                                          <p:spTgt spid="16"/>
                                        </p:tgtEl>
                                      </p:cBhvr>
                                    </p:animEffect>
                                    <p:set>
                                      <p:cBhvr>
                                        <p:cTn id="62"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11" grpId="0" animBg="1"/>
      <p:bldP spid="11" grpId="1" animBg="1"/>
      <p:bldP spid="17" grpId="0" animBg="1"/>
      <p:bldP spid="17" grpId="1" animBg="1"/>
      <p:bldP spid="16" grpId="0" animBg="1"/>
      <p:bldP spid="16" grpId="1"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149</TotalTime>
  <Words>420</Words>
  <Application>Microsoft Office PowerPoint</Application>
  <PresentationFormat>Custom</PresentationFormat>
  <Paragraphs>53</Paragraphs>
  <Slides>12</Slides>
  <Notes>0</Notes>
  <HiddenSlides>0</HiddenSlides>
  <MMClips>11</MMClips>
  <ScaleCrop>false</ScaleCrop>
  <HeadingPairs>
    <vt:vector size="4" baseType="variant">
      <vt:variant>
        <vt:lpstr>Theme</vt:lpstr>
      </vt:variant>
      <vt:variant>
        <vt:i4>1</vt:i4>
      </vt:variant>
      <vt:variant>
        <vt:lpstr>Slide Titles</vt:lpstr>
      </vt:variant>
      <vt:variant>
        <vt:i4>12</vt:i4>
      </vt:variant>
    </vt:vector>
  </HeadingPairs>
  <TitlesOfParts>
    <vt:vector size="13" baseType="lpstr">
      <vt:lpstr>Office Theme</vt:lpstr>
      <vt:lpstr>BÀI 37-TIẾT 10,14,18: CÁC QUY LUẬT DI TRUYỀN   CỦA MENDEL  (Thời lượng: 3 tiết)</vt:lpstr>
      <vt:lpstr>i. QUY LUẬT PHÂN LI</vt:lpstr>
      <vt:lpstr>Bài tập: Điền các cụm từ sau: 3 trội : 1 lặn; đồng tính; 1 cặp sao cho phù hợp.    Khi lai hai bố mẹ khác nhau về (1)…………. tính trạng thuần chủng, tương phản thì F1 thu được (2)……………… trạng trội, còn F2 phân ly với tỉ lệ(3)………………. </vt:lpstr>
      <vt:lpstr>2. Giải thích thí nghiệm</vt:lpstr>
      <vt:lpstr>PowerPoint Presentation</vt:lpstr>
      <vt:lpstr>1, Cơ thể F1 chứa 2 nhân tố di truyền (2 allele) khác nhau (một của bố, một của mẹ), khi giảm phân tạo giao tử đã phân li đồng đều về các giao tử hình thành nên 2 loại giao tử.  2, Sự tổ hợp tự do và ngẫu nhiên của các loại giao tử khi thụ tinh đã thu được F2 4 tổ hợp giao tử với kiểu hình 3 trội : 1 lặn.  3, Mỗi tính trạng do 1 cặp nhân tố di truyền (cặp allele) quy định. Khi giảm phân hình thành giao tử, các allele trong cặp phân li đồng đều về các giao tử, mỗi giao tử chỉ chứa 1 allele của cặp. </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Phạm Văn Quốc Huy</dc:creator>
  <cp:lastModifiedBy>Admin</cp:lastModifiedBy>
  <cp:revision>60</cp:revision>
  <dcterms:created xsi:type="dcterms:W3CDTF">2024-06-20T17:41:54Z</dcterms:created>
  <dcterms:modified xsi:type="dcterms:W3CDTF">2024-09-24T15:37:48Z</dcterms:modified>
</cp:coreProperties>
</file>