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3067" r:id="rId2"/>
    <p:sldId id="2989" r:id="rId3"/>
    <p:sldId id="3068" r:id="rId4"/>
    <p:sldId id="256" r:id="rId5"/>
    <p:sldId id="257" r:id="rId6"/>
    <p:sldId id="264" r:id="rId7"/>
    <p:sldId id="281" r:id="rId8"/>
    <p:sldId id="267" r:id="rId9"/>
    <p:sldId id="268" r:id="rId10"/>
    <p:sldId id="272" r:id="rId11"/>
    <p:sldId id="269" r:id="rId12"/>
    <p:sldId id="277" r:id="rId13"/>
    <p:sldId id="280" r:id="rId14"/>
    <p:sldId id="3070" r:id="rId15"/>
    <p:sldId id="3071" r:id="rId16"/>
  </p:sldIdLst>
  <p:sldSz cx="18288000" cy="10287000"/>
  <p:notesSz cx="6858000" cy="9144000"/>
  <p:embeddedFontLst>
    <p:embeddedFont>
      <p:font typeface="等线" panose="02010600030101010101" pitchFamily="2" charset="-122"/>
      <p:regular r:id="rId18"/>
    </p:embeddedFont>
    <p:embeddedFont>
      <p:font typeface="Baskerville Old Face" panose="02020602080505020303" pitchFamily="18" charset="0"/>
      <p:regular r:id="rId19"/>
    </p:embeddedFont>
    <p:embeddedFont>
      <p:font typeface="iCiel Cadena" panose="02000503000000020004" pitchFamily="2" charset="0"/>
      <p:bold r:id="rId20"/>
    </p:embeddedFont>
    <p:embeddedFont>
      <p:font typeface="Paytone One" panose="020B0604020202020204" charset="0"/>
      <p:regular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Tiffany" panose="02020500000000000000" pitchFamily="18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354563" y="342900"/>
            <a:ext cx="17578874" cy="96012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65713" y="448659"/>
            <a:ext cx="884597" cy="78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quizizz.com/admin/quiz/67c489082d6d82eeb5a104d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izz.com/join/quiz/67c70d0652a1b25fa89367a6/start?from=admin&amp;preview=true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AA61C0C-97C0-49DC-BC12-62BCDF2FA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8288002" cy="10340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BACA79-19BC-4DC4-9241-DE9907F53496}"/>
              </a:ext>
            </a:extLst>
          </p:cNvPr>
          <p:cNvSpPr txBox="1"/>
          <p:nvPr/>
        </p:nvSpPr>
        <p:spPr>
          <a:xfrm>
            <a:off x="3225469" y="272436"/>
            <a:ext cx="12160088" cy="762672"/>
          </a:xfrm>
          <a:prstGeom prst="rect">
            <a:avLst/>
          </a:prstGeom>
          <a:noFill/>
        </p:spPr>
        <p:txBody>
          <a:bodyPr wrap="square" lIns="115215" tIns="57608" rIns="115215" bIns="57608" rtlCol="0">
            <a:spAutoFit/>
          </a:bodyPr>
          <a:lstStyle/>
          <a:p>
            <a:pPr algn="ctr"/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PTDTBT TH &amp; THCS MƯỜNG LUÂN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22C36-0700-470C-8381-838A6FAC1CD2}"/>
              </a:ext>
            </a:extLst>
          </p:cNvPr>
          <p:cNvSpPr txBox="1"/>
          <p:nvPr/>
        </p:nvSpPr>
        <p:spPr>
          <a:xfrm>
            <a:off x="5429252" y="1790704"/>
            <a:ext cx="7752524" cy="3916019"/>
          </a:xfrm>
          <a:prstGeom prst="rect">
            <a:avLst/>
          </a:prstGeom>
          <a:noFill/>
        </p:spPr>
        <p:txBody>
          <a:bodyPr spcFirstLastPara="1" wrap="square" lIns="115215" tIns="57608" rIns="115215" bIns="57608" numCol="1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6750" b="1" dirty="0">
                <a:ln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C7D78-9853-4086-8730-B53BC179684B}"/>
              </a:ext>
            </a:extLst>
          </p:cNvPr>
          <p:cNvSpPr txBox="1"/>
          <p:nvPr/>
        </p:nvSpPr>
        <p:spPr>
          <a:xfrm>
            <a:off x="3830361" y="3688847"/>
            <a:ext cx="11710782" cy="1524419"/>
          </a:xfrm>
          <a:prstGeom prst="rect">
            <a:avLst/>
          </a:prstGeom>
          <a:noFill/>
        </p:spPr>
        <p:txBody>
          <a:bodyPr wrap="square" lIns="115215" tIns="57608" rIns="115215" bIns="57608" rtlCol="0">
            <a:spAutoFit/>
          </a:bodyPr>
          <a:lstStyle/>
          <a:p>
            <a:pPr algn="ctr"/>
            <a:r>
              <a:rPr lang="en-US" sz="5100" b="1" dirty="0">
                <a:solidFill>
                  <a:srgbClr val="0070C0"/>
                </a:solidFill>
                <a:latin typeface="Baskerville Old Face" pitchFamily="18" charset="0"/>
              </a:rPr>
              <a:t>CÁC THẦY CÔ VỀ DỰ GIỜ</a:t>
            </a:r>
          </a:p>
          <a:p>
            <a:pPr algn="ctr"/>
            <a:r>
              <a:rPr lang="en-US" sz="4050" b="1" dirty="0">
                <a:solidFill>
                  <a:srgbClr val="0070C0"/>
                </a:solidFill>
                <a:latin typeface="Baskerville Old Face" pitchFamily="18" charset="0"/>
              </a:rPr>
              <a:t>MÔN TIN HỌC </a:t>
            </a:r>
            <a:r>
              <a:rPr lang="en-US" sz="4050" b="1">
                <a:solidFill>
                  <a:srgbClr val="0070C0"/>
                </a:solidFill>
                <a:latin typeface="Baskerville Old Face" pitchFamily="18" charset="0"/>
              </a:rPr>
              <a:t>LỚP 5A2</a:t>
            </a:r>
            <a:endParaRPr lang="en-US" sz="4050" b="1" dirty="0">
              <a:solidFill>
                <a:srgbClr val="0070C0"/>
              </a:solidFill>
              <a:latin typeface="Baskerville Old Face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95FB2F-AF93-4061-9757-6A6981ED98CB}"/>
              </a:ext>
            </a:extLst>
          </p:cNvPr>
          <p:cNvSpPr txBox="1"/>
          <p:nvPr/>
        </p:nvSpPr>
        <p:spPr>
          <a:xfrm>
            <a:off x="5657850" y="5653481"/>
            <a:ext cx="10168302" cy="808838"/>
          </a:xfrm>
          <a:prstGeom prst="rect">
            <a:avLst/>
          </a:prstGeom>
          <a:noFill/>
        </p:spPr>
        <p:txBody>
          <a:bodyPr wrap="square" lIns="115215" tIns="57608" rIns="115215" bIns="57608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Giáo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viên</a:t>
            </a:r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ffany" panose="02020500000000000000" pitchFamily="18" charset="0"/>
                <a:ea typeface="Tiffany" panose="02020500000000000000" pitchFamily="18" charset="0"/>
                <a:cs typeface="Tiffany" panose="02020500000000000000" pitchFamily="18" charset="0"/>
              </a:rPr>
              <a:t>: Đặng Quang Sáng</a:t>
            </a:r>
          </a:p>
        </p:txBody>
      </p:sp>
      <p:pic>
        <p:nvPicPr>
          <p:cNvPr id="8" name="Google Shape;29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457450" y="2332958"/>
            <a:ext cx="1503402" cy="239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9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843660-B495-4708-82BE-3251F7ADE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434" y="904552"/>
            <a:ext cx="7645409" cy="3694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906453-CF41-4431-9390-E530A8765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1327" y="5143499"/>
            <a:ext cx="7624516" cy="3977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2246899" y="1049137"/>
            <a:ext cx="5372100" cy="53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Trong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Scratch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ba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lệnh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lặp</a:t>
            </a:r>
            <a:r>
              <a:rPr lang="vi-VN" sz="24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như sau: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53095" y="827811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60420" y="5145114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2475216" y="5070796"/>
            <a:ext cx="5160176" cy="135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/>
              <a:t>Để</a:t>
            </a:r>
            <a:r>
              <a:rPr lang="vi-VN" sz="2400" dirty="0"/>
              <a:t> </a:t>
            </a:r>
            <a:r>
              <a:rPr lang="vi-VN" sz="2400" dirty="0" err="1"/>
              <a:t>điều</a:t>
            </a:r>
            <a:r>
              <a:rPr lang="vi-VN" sz="2400" dirty="0"/>
              <a:t> </a:t>
            </a:r>
            <a:r>
              <a:rPr lang="vi-VN" sz="2400" dirty="0" err="1"/>
              <a:t>khiển</a:t>
            </a:r>
            <a:r>
              <a:rPr lang="vi-VN" sz="2400" dirty="0"/>
              <a:t> nhân </a:t>
            </a:r>
            <a:r>
              <a:rPr lang="vi-VN" sz="2400" dirty="0" err="1"/>
              <a:t>vật</a:t>
            </a:r>
            <a:r>
              <a:rPr lang="vi-VN" sz="2400" dirty="0"/>
              <a:t> </a:t>
            </a:r>
            <a:r>
              <a:rPr lang="vi-VN" sz="2400" dirty="0" err="1"/>
              <a:t>lặp</a:t>
            </a:r>
            <a:r>
              <a:rPr lang="vi-VN" sz="2400" dirty="0"/>
              <a:t> </a:t>
            </a:r>
            <a:r>
              <a:rPr lang="vi-VN" sz="2400" dirty="0" err="1"/>
              <a:t>lại</a:t>
            </a:r>
            <a:r>
              <a:rPr lang="vi-VN" sz="2400" dirty="0"/>
              <a:t>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việc</a:t>
            </a:r>
            <a:r>
              <a:rPr lang="vi-VN" sz="2400" dirty="0"/>
              <a:t> 10 </a:t>
            </a:r>
            <a:r>
              <a:rPr lang="vi-VN" sz="2400" dirty="0" err="1"/>
              <a:t>lần</a:t>
            </a:r>
            <a:r>
              <a:rPr lang="vi-VN" sz="2400" dirty="0"/>
              <a:t>, em </a:t>
            </a:r>
            <a:r>
              <a:rPr lang="vi-VN" sz="2400" dirty="0" err="1"/>
              <a:t>sử</a:t>
            </a:r>
            <a:r>
              <a:rPr lang="vi-VN" sz="2400" dirty="0"/>
              <a:t> </a:t>
            </a:r>
            <a:r>
              <a:rPr lang="vi-VN" sz="2400" dirty="0" err="1"/>
              <a:t>dụng</a:t>
            </a:r>
            <a:r>
              <a:rPr lang="vi-VN" sz="2400" dirty="0"/>
              <a:t> </a:t>
            </a:r>
            <a:r>
              <a:rPr lang="vi-VN" sz="2400" dirty="0" err="1"/>
              <a:t>lệnh</a:t>
            </a:r>
            <a:r>
              <a:rPr lang="vi-VN" sz="2400" dirty="0"/>
              <a:t> </a:t>
            </a:r>
            <a:r>
              <a:rPr lang="vi-VN" sz="2400" dirty="0" err="1"/>
              <a:t>nào</a:t>
            </a:r>
            <a:r>
              <a:rPr lang="vi-VN" sz="2400" dirty="0"/>
              <a:t> sau đây?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2385293" y="6507273"/>
            <a:ext cx="4271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2385293" y="7212522"/>
            <a:ext cx="3625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2385293" y="7939968"/>
            <a:ext cx="364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F2C314C-87F1-4F40-A367-54FF5749221A}"/>
              </a:ext>
            </a:extLst>
          </p:cNvPr>
          <p:cNvSpPr/>
          <p:nvPr/>
        </p:nvSpPr>
        <p:spPr>
          <a:xfrm>
            <a:off x="2385293" y="6545184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1EE23-BD26-4F7A-8B1D-19955AD9DA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6467" y="1828108"/>
            <a:ext cx="6568580" cy="203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  <p:bldP spid="48" grpId="0"/>
      <p:bldP spid="49" grpId="0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8" name="Google Shape;688;p34"/>
          <p:cNvGrpSpPr/>
          <p:nvPr/>
        </p:nvGrpSpPr>
        <p:grpSpPr>
          <a:xfrm>
            <a:off x="387343" y="1886209"/>
            <a:ext cx="17544871" cy="8026846"/>
            <a:chOff x="0" y="-38100"/>
            <a:chExt cx="4620871" cy="2114066"/>
          </a:xfrm>
        </p:grpSpPr>
        <p:sp>
          <p:nvSpPr>
            <p:cNvPr id="689" name="Google Shape;689;p34"/>
            <p:cNvSpPr/>
            <p:nvPr/>
          </p:nvSpPr>
          <p:spPr>
            <a:xfrm>
              <a:off x="0" y="0"/>
              <a:ext cx="4620871" cy="2075966"/>
            </a:xfrm>
            <a:custGeom>
              <a:avLst/>
              <a:gdLst/>
              <a:ahLst/>
              <a:cxnLst/>
              <a:rect l="l" t="t" r="r" b="b"/>
              <a:pathLst>
                <a:path w="4620871" h="207596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075966"/>
                  </a:lnTo>
                  <a:lnTo>
                    <a:pt x="0" y="20759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90" name="Google Shape;690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4"/>
          <p:cNvGrpSpPr/>
          <p:nvPr/>
        </p:nvGrpSpPr>
        <p:grpSpPr>
          <a:xfrm>
            <a:off x="451354" y="1956857"/>
            <a:ext cx="17416848" cy="7894571"/>
            <a:chOff x="0" y="-38100"/>
            <a:chExt cx="4587153" cy="2079228"/>
          </a:xfrm>
        </p:grpSpPr>
        <p:sp>
          <p:nvSpPr>
            <p:cNvPr id="692" name="Google Shape;692;p34"/>
            <p:cNvSpPr/>
            <p:nvPr/>
          </p:nvSpPr>
          <p:spPr>
            <a:xfrm>
              <a:off x="0" y="0"/>
              <a:ext cx="4587153" cy="2041128"/>
            </a:xfrm>
            <a:custGeom>
              <a:avLst/>
              <a:gdLst/>
              <a:ahLst/>
              <a:cxnLst/>
              <a:rect l="l" t="t" r="r" b="b"/>
              <a:pathLst>
                <a:path w="4587153" h="204112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041128"/>
                  </a:lnTo>
                  <a:lnTo>
                    <a:pt x="0" y="2041128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693" name="Google Shape;693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4" name="Google Shape;69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7238" y="-56528"/>
            <a:ext cx="3662315" cy="37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AF07D8A-B6B2-4269-881E-7A5F344C600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88925" y="2250100"/>
            <a:ext cx="1522413" cy="112395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5F55460-1222-4972-B60C-328965156870}"/>
              </a:ext>
            </a:extLst>
          </p:cNvPr>
          <p:cNvSpPr txBox="1"/>
          <p:nvPr/>
        </p:nvSpPr>
        <p:spPr>
          <a:xfrm>
            <a:off x="4595186" y="2645301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9E3535B-FDAC-4521-8C26-93EEEC6E51EF}"/>
              </a:ext>
            </a:extLst>
          </p:cNvPr>
          <p:cNvSpPr txBox="1"/>
          <p:nvPr/>
        </p:nvSpPr>
        <p:spPr>
          <a:xfrm>
            <a:off x="2171699" y="3649505"/>
            <a:ext cx="14458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71D2A-342E-4542-82D5-8728F3C615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069" y="4509735"/>
            <a:ext cx="9115426" cy="50267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04647E-E7A6-0733-20EF-7E42B66724B8}"/>
              </a:ext>
            </a:extLst>
          </p:cNvPr>
          <p:cNvSpPr txBox="1"/>
          <p:nvPr/>
        </p:nvSpPr>
        <p:spPr>
          <a:xfrm>
            <a:off x="14246942" y="5116971"/>
            <a:ext cx="25809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1 - b</a:t>
            </a:r>
          </a:p>
          <a:p>
            <a:r>
              <a:rPr lang="en-US" sz="5000"/>
              <a:t>2 - c</a:t>
            </a:r>
          </a:p>
          <a:p>
            <a:r>
              <a:rPr lang="en-US" sz="5000"/>
              <a:t>3 - a</a:t>
            </a:r>
            <a:endParaRPr lang="vi-VN" sz="5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93" y="186424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3937504" y="248052"/>
            <a:ext cx="11604399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87591"/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4" name="Google Shape;87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443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6274" y="747523"/>
            <a:ext cx="7161446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5">
            <a:alphaModFix/>
          </a:blip>
          <a:srcRect l="22875" t="19880" r="26109" b="16502"/>
          <a:stretch/>
        </p:blipFill>
        <p:spPr>
          <a:xfrm>
            <a:off x="1034055" y="7250839"/>
            <a:ext cx="4446499" cy="3119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3" name="Google Shape;883;p37"/>
          <p:cNvGrpSpPr/>
          <p:nvPr/>
        </p:nvGrpSpPr>
        <p:grpSpPr>
          <a:xfrm>
            <a:off x="9186986" y="1216737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1D51E49-0F62-47F5-8CFA-DFBEED10431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946886" y="2810772"/>
            <a:ext cx="1235303" cy="102285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CF0820A-0FF0-477B-9A7D-E32191A9F39D}"/>
              </a:ext>
            </a:extLst>
          </p:cNvPr>
          <p:cNvSpPr txBox="1"/>
          <p:nvPr/>
        </p:nvSpPr>
        <p:spPr>
          <a:xfrm>
            <a:off x="8553754" y="2924375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89CC4E-C13C-4970-BC8A-E67431053DDC}"/>
              </a:ext>
            </a:extLst>
          </p:cNvPr>
          <p:cNvSpPr txBox="1"/>
          <p:nvPr/>
        </p:nvSpPr>
        <p:spPr>
          <a:xfrm>
            <a:off x="7143750" y="4443413"/>
            <a:ext cx="49434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mô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bơi liên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161C5-FD6C-1587-E7C8-9D67513A7F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90" y="3404618"/>
            <a:ext cx="6117135" cy="5779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CC0CF-D031-FFB3-246E-6D810E3C5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11" y="3404619"/>
            <a:ext cx="6446798" cy="5779413"/>
          </a:xfrm>
          <a:prstGeom prst="rect">
            <a:avLst/>
          </a:prstGeom>
        </p:spPr>
      </p:pic>
      <p:sp>
        <p:nvSpPr>
          <p:cNvPr id="8" name="Rectangle: Rounded Corners 7">
            <a:hlinkClick r:id="rId4"/>
            <a:extLst>
              <a:ext uri="{FF2B5EF4-FFF2-40B4-BE49-F238E27FC236}">
                <a16:creationId xmlns:a16="http://schemas.microsoft.com/office/drawing/2014/main" id="{96706E11-6111-8E36-7A3D-EB7AD71A148E}"/>
              </a:ext>
            </a:extLst>
          </p:cNvPr>
          <p:cNvSpPr/>
          <p:nvPr/>
        </p:nvSpPr>
        <p:spPr>
          <a:xfrm>
            <a:off x="3945193" y="956953"/>
            <a:ext cx="11076038" cy="21549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/>
              <a:t>Chế độ giấy Quizizz</a:t>
            </a:r>
            <a:endParaRPr lang="vi-VN" sz="7500"/>
          </a:p>
        </p:txBody>
      </p:sp>
    </p:spTree>
    <p:extLst>
      <p:ext uri="{BB962C8B-B14F-4D97-AF65-F5344CB8AC3E}">
        <p14:creationId xmlns:p14="http://schemas.microsoft.com/office/powerpoint/2010/main" val="42192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4470911" y="1725680"/>
            <a:ext cx="8964215" cy="7019889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00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42284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0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LOVE</a:t>
              </a:r>
              <a:endParaRPr lang="zh-CN" altLang="zh-CN" sz="2400" dirty="0"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44063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45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lang="zh-CN" altLang="zh-CN" sz="2700" dirty="0"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5006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lang="zh-CN" altLang="zh-CN" sz="2700" dirty="0"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450" dirty="0">
                  <a:solidFill>
                    <a:schemeClr val="bg1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lang="zh-CN" altLang="zh-CN" sz="2700" dirty="0">
                <a:solidFill>
                  <a:schemeClr val="bg1"/>
                </a:solidFill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5006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lang="zh-CN" altLang="zh-CN" sz="2700" dirty="0"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522232" cy="25870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2100" dirty="0">
                  <a:solidFill>
                    <a:schemeClr val="bg1"/>
                  </a:solidFill>
                  <a:latin typeface="iCiel Cadena"/>
                  <a:ea typeface="微软雅黑" panose="020B0503020204020204" pitchFamily="34" charset="-122"/>
                </a:rPr>
                <a:t>PIRCE</a:t>
              </a:r>
              <a:endParaRPr lang="zh-CN" altLang="zh-CN" sz="2100" dirty="0">
                <a:solidFill>
                  <a:schemeClr val="bg1"/>
                </a:solidFill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06492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G</a:t>
              </a:r>
              <a:endParaRPr lang="zh-CN" altLang="zh-CN" sz="2700" dirty="0"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89684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S</a:t>
              </a:r>
              <a:endParaRPr lang="zh-CN" altLang="zh-CN" sz="2700" dirty="0"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94486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T</a:t>
              </a:r>
              <a:endParaRPr lang="zh-CN" altLang="zh-CN" sz="2700" dirty="0"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26901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371600">
                <a:buClrTx/>
              </a:pPr>
              <a:r>
                <a:rPr lang="en-US" altLang="zh-CN" sz="36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H</a:t>
              </a:r>
              <a:endParaRPr lang="zh-CN" altLang="zh-CN" sz="2700" dirty="0"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2906471" y="4873562"/>
            <a:ext cx="12716302" cy="1246495"/>
          </a:xfrm>
          <a:prstGeom prst="rect">
            <a:avLst/>
          </a:prstGeom>
          <a:solidFill>
            <a:schemeClr val="bg1"/>
          </a:solidFill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1" y="6262005"/>
            <a:ext cx="6126953" cy="3062373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95812" y="-514336"/>
            <a:ext cx="3243125" cy="388248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04" y="3737700"/>
            <a:ext cx="884597" cy="78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giới thiệu bằng AI">
            <a:hlinkClick r:id="" action="ppaction://media"/>
            <a:extLst>
              <a:ext uri="{FF2B5EF4-FFF2-40B4-BE49-F238E27FC236}">
                <a16:creationId xmlns:a16="http://schemas.microsoft.com/office/drawing/2014/main" id="{C5A7B937-9915-4F46-39E9-739009E83F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3291" y="358487"/>
            <a:ext cx="17581418" cy="957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6A24AB-4A0F-E237-F9DB-74CBA0040FDB}"/>
              </a:ext>
            </a:extLst>
          </p:cNvPr>
          <p:cNvSpPr/>
          <p:nvPr/>
        </p:nvSpPr>
        <p:spPr>
          <a:xfrm>
            <a:off x="3605980" y="1423220"/>
            <a:ext cx="11076038" cy="33036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/>
              <a:t>Trò chơi trên Quizizz</a:t>
            </a:r>
            <a:endParaRPr lang="vi-VN" sz="7500"/>
          </a:p>
        </p:txBody>
      </p:sp>
      <p:sp>
        <p:nvSpPr>
          <p:cNvPr id="5" name="Oval 4">
            <a:hlinkClick r:id="rId2"/>
            <a:extLst>
              <a:ext uri="{FF2B5EF4-FFF2-40B4-BE49-F238E27FC236}">
                <a16:creationId xmlns:a16="http://schemas.microsoft.com/office/drawing/2014/main" id="{6AA6BF2F-5350-3EF3-D8EF-36A4244E34C0}"/>
              </a:ext>
            </a:extLst>
          </p:cNvPr>
          <p:cNvSpPr/>
          <p:nvPr/>
        </p:nvSpPr>
        <p:spPr>
          <a:xfrm>
            <a:off x="5965723" y="5560142"/>
            <a:ext cx="6356555" cy="330363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 đầu</a:t>
            </a:r>
            <a:endParaRPr lang="vi-VN" sz="75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8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63005" y="3478852"/>
            <a:ext cx="11813345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11: </a:t>
            </a:r>
            <a:r>
              <a:rPr lang="vi-VN" sz="7200" dirty="0" err="1">
                <a:latin typeface="Paytone One" panose="020B0604020202020204" charset="0"/>
              </a:rPr>
              <a:t>Cấu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trúc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lặp</a:t>
            </a:r>
            <a:endParaRPr sz="7200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C4485C0B-F2CF-4BF3-A161-80647B30201D}"/>
              </a:ext>
            </a:extLst>
          </p:cNvPr>
          <p:cNvSpPr/>
          <p:nvPr/>
        </p:nvSpPr>
        <p:spPr>
          <a:xfrm>
            <a:off x="4297775" y="176530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id="{A4956825-7DBB-4721-8F78-DFDDFC54011D}"/>
              </a:ext>
            </a:extLst>
          </p:cNvPr>
          <p:cNvSpPr txBox="1"/>
          <p:nvPr/>
        </p:nvSpPr>
        <p:spPr>
          <a:xfrm>
            <a:off x="5215600" y="1941313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6. GIẢI QUYẾT VẤN ĐỀ VỚI SỰ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TRỢ GIÚP CỦA MÁY TÍNH</a:t>
            </a:r>
            <a:endParaRPr lang="vi-VN" dirty="0"/>
          </a:p>
        </p:txBody>
      </p:sp>
      <p:sp>
        <p:nvSpPr>
          <p:cNvPr id="2" name="Google Shape;96;p13">
            <a:extLst>
              <a:ext uri="{FF2B5EF4-FFF2-40B4-BE49-F238E27FC236}">
                <a16:creationId xmlns:a16="http://schemas.microsoft.com/office/drawing/2014/main" id="{12546073-E6AB-F792-8DD6-930A87E324C2}"/>
              </a:ext>
            </a:extLst>
          </p:cNvPr>
          <p:cNvSpPr txBox="1"/>
          <p:nvPr/>
        </p:nvSpPr>
        <p:spPr>
          <a:xfrm>
            <a:off x="5406423" y="540029"/>
            <a:ext cx="7856799" cy="581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latin typeface="Paytone One"/>
                <a:sym typeface="Paytone One"/>
              </a:rPr>
              <a:t>Thứ Tư ngày 05 tháng 03 năm 2025</a:t>
            </a:r>
            <a:endParaRPr lang="vi-V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500513" y="5144589"/>
            <a:ext cx="8105775" cy="394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3000" dirty="0">
                <a:latin typeface="+mj-lt"/>
              </a:rPr>
              <a:t>Trong môn </a:t>
            </a:r>
            <a:r>
              <a:rPr lang="vi-VN" sz="3000" dirty="0" err="1">
                <a:latin typeface="+mj-lt"/>
              </a:rPr>
              <a:t>Giáo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dục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thể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chất</a:t>
            </a:r>
            <a:r>
              <a:rPr lang="vi-VN" sz="3000" dirty="0">
                <a:latin typeface="+mj-lt"/>
              </a:rPr>
              <a:t> 4, em </a:t>
            </a:r>
            <a:r>
              <a:rPr lang="vi-VN" sz="3000" dirty="0" err="1">
                <a:latin typeface="+mj-lt"/>
              </a:rPr>
              <a:t>đã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làm</a:t>
            </a:r>
            <a:r>
              <a:rPr lang="vi-VN" sz="3000" dirty="0">
                <a:latin typeface="+mj-lt"/>
              </a:rPr>
              <a:t> quen </a:t>
            </a:r>
            <a:r>
              <a:rPr lang="vi-VN" sz="3000" dirty="0" err="1">
                <a:latin typeface="+mj-lt"/>
              </a:rPr>
              <a:t>với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các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bài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tập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rèn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luyện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kĩ</a:t>
            </a:r>
            <a:r>
              <a:rPr lang="vi-VN" sz="3000" dirty="0">
                <a:latin typeface="+mj-lt"/>
              </a:rPr>
              <a:t> năng </a:t>
            </a:r>
            <a:r>
              <a:rPr lang="vi-VN" sz="3000" dirty="0" err="1">
                <a:latin typeface="+mj-lt"/>
              </a:rPr>
              <a:t>bật</a:t>
            </a:r>
            <a:r>
              <a:rPr lang="vi-VN" sz="3000" dirty="0">
                <a:latin typeface="+mj-lt"/>
              </a:rPr>
              <a:t>, </a:t>
            </a:r>
            <a:r>
              <a:rPr lang="vi-VN" sz="3000" dirty="0" err="1">
                <a:latin typeface="+mj-lt"/>
              </a:rPr>
              <a:t>nhảy</a:t>
            </a:r>
            <a:r>
              <a:rPr lang="vi-VN" sz="3000" dirty="0">
                <a:latin typeface="+mj-lt"/>
              </a:rPr>
              <a:t>, trong </a:t>
            </a:r>
            <a:r>
              <a:rPr lang="vi-VN" sz="3000" dirty="0" err="1">
                <a:latin typeface="+mj-lt"/>
              </a:rPr>
              <a:t>đó</a:t>
            </a:r>
            <a:r>
              <a:rPr lang="vi-VN" sz="3000" dirty="0">
                <a:latin typeface="+mj-lt"/>
              </a:rPr>
              <a:t> em </a:t>
            </a:r>
            <a:r>
              <a:rPr lang="vi-VN" sz="3000" dirty="0" err="1">
                <a:latin typeface="+mj-lt"/>
              </a:rPr>
              <a:t>cần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thực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hiện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lặp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lại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các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động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tác</a:t>
            </a:r>
            <a:r>
              <a:rPr lang="vi-VN" sz="3000" dirty="0">
                <a:latin typeface="+mj-lt"/>
              </a:rPr>
              <a:t>. </a:t>
            </a:r>
            <a:r>
              <a:rPr lang="vi-VN" sz="3000" dirty="0" err="1">
                <a:latin typeface="+mj-lt"/>
              </a:rPr>
              <a:t>Chẳng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hạn</a:t>
            </a:r>
            <a:r>
              <a:rPr lang="vi-VN" sz="3000" dirty="0">
                <a:latin typeface="+mj-lt"/>
              </a:rPr>
              <a:t>, </a:t>
            </a:r>
            <a:r>
              <a:rPr lang="vi-VN" sz="3000" dirty="0" err="1">
                <a:latin typeface="+mj-lt"/>
              </a:rPr>
              <a:t>bài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tập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nhảy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đập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bóng</a:t>
            </a:r>
            <a:r>
              <a:rPr lang="vi-VN" sz="3000" dirty="0">
                <a:latin typeface="+mj-lt"/>
              </a:rPr>
              <a:t> (</a:t>
            </a:r>
            <a:r>
              <a:rPr lang="vi-VN" sz="3000" dirty="0" err="1">
                <a:latin typeface="+mj-lt"/>
              </a:rPr>
              <a:t>Hình</a:t>
            </a:r>
            <a:r>
              <a:rPr lang="vi-VN" sz="3000" dirty="0">
                <a:latin typeface="+mj-lt"/>
              </a:rPr>
              <a:t> 76) yêu </a:t>
            </a:r>
            <a:r>
              <a:rPr lang="vi-VN" sz="3000" dirty="0" err="1">
                <a:latin typeface="+mj-lt"/>
              </a:rPr>
              <a:t>cầu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thực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hiện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gặp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lại</a:t>
            </a:r>
            <a:r>
              <a:rPr lang="vi-VN" sz="3000" dirty="0">
                <a:latin typeface="+mj-lt"/>
              </a:rPr>
              <a:t> 20 </a:t>
            </a:r>
            <a:r>
              <a:rPr lang="vi-VN" sz="3000" dirty="0" err="1">
                <a:latin typeface="+mj-lt"/>
              </a:rPr>
              <a:t>lần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động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tác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nhảy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với</a:t>
            </a:r>
            <a:r>
              <a:rPr lang="vi-VN" sz="3000" dirty="0">
                <a:latin typeface="+mj-lt"/>
              </a:rPr>
              <a:t> tay </a:t>
            </a:r>
            <a:r>
              <a:rPr lang="vi-VN" sz="3000" dirty="0" err="1">
                <a:latin typeface="+mj-lt"/>
              </a:rPr>
              <a:t>đập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bóng</a:t>
            </a:r>
            <a:r>
              <a:rPr lang="vi-VN" sz="3000" dirty="0">
                <a:latin typeface="+mj-lt"/>
              </a:rPr>
              <a:t>. Em </a:t>
            </a:r>
            <a:r>
              <a:rPr lang="vi-VN" sz="3000" dirty="0" err="1">
                <a:latin typeface="+mj-lt"/>
              </a:rPr>
              <a:t>hãy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kể</a:t>
            </a:r>
            <a:r>
              <a:rPr lang="vi-VN" sz="3000" dirty="0">
                <a:latin typeface="+mj-lt"/>
              </a:rPr>
              <a:t> thêm </a:t>
            </a:r>
            <a:r>
              <a:rPr lang="vi-VN" sz="3000" dirty="0" err="1">
                <a:latin typeface="+mj-lt"/>
              </a:rPr>
              <a:t>một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số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việc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khác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mà</a:t>
            </a:r>
            <a:r>
              <a:rPr lang="vi-VN" sz="3000" dirty="0">
                <a:latin typeface="+mj-lt"/>
              </a:rPr>
              <a:t> em </a:t>
            </a:r>
            <a:r>
              <a:rPr lang="vi-VN" sz="3000" dirty="0" err="1">
                <a:latin typeface="+mj-lt"/>
              </a:rPr>
              <a:t>thực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hiện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lặp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lại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nhiều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lần</a:t>
            </a:r>
            <a:endParaRPr lang="vi-VN" sz="30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3AA1A-F323-4F4B-9711-56967959E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8428" y="4270276"/>
            <a:ext cx="4159968" cy="3679971"/>
          </a:xfrm>
          <a:prstGeom prst="rect">
            <a:avLst/>
          </a:prstGeom>
        </p:spPr>
      </p:pic>
      <p:sp>
        <p:nvSpPr>
          <p:cNvPr id="26" name="Google Shape;338;p21">
            <a:extLst>
              <a:ext uri="{FF2B5EF4-FFF2-40B4-BE49-F238E27FC236}">
                <a16:creationId xmlns:a16="http://schemas.microsoft.com/office/drawing/2014/main" id="{D67416D6-BB5A-407C-BB20-3F62D3A3B39C}"/>
              </a:ext>
            </a:extLst>
          </p:cNvPr>
          <p:cNvSpPr txBox="1"/>
          <p:nvPr/>
        </p:nvSpPr>
        <p:spPr>
          <a:xfrm>
            <a:off x="11192061" y="8224942"/>
            <a:ext cx="443524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76.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bóng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325689" y="1062539"/>
            <a:ext cx="7570074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</a:t>
            </a:r>
            <a:r>
              <a:rPr lang="vi-VN" sz="5400" b="1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Cấu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trúc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lặp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3" y="23170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2325689" y="4769379"/>
            <a:ext cx="11446111" cy="433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dirty="0">
                <a:latin typeface="+mj-lt"/>
              </a:rPr>
              <a:t>Trong </a:t>
            </a:r>
            <a:r>
              <a:rPr lang="vi-VN" sz="3500" dirty="0" err="1">
                <a:latin typeface="+mj-lt"/>
              </a:rPr>
              <a:t>Nhiệm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vụ</a:t>
            </a:r>
            <a:r>
              <a:rPr lang="vi-VN" sz="3500" dirty="0">
                <a:latin typeface="+mj-lt"/>
              </a:rPr>
              <a:t> 2 </a:t>
            </a:r>
            <a:r>
              <a:rPr lang="vi-VN" sz="3500" dirty="0" err="1">
                <a:latin typeface="+mj-lt"/>
              </a:rPr>
              <a:t>của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Bài</a:t>
            </a:r>
            <a:r>
              <a:rPr lang="vi-VN" sz="3500" dirty="0">
                <a:latin typeface="+mj-lt"/>
              </a:rPr>
              <a:t> 10, em </a:t>
            </a:r>
            <a:r>
              <a:rPr lang="vi-VN" sz="3500" dirty="0" err="1">
                <a:latin typeface="+mj-lt"/>
              </a:rPr>
              <a:t>đã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tạo</a:t>
            </a:r>
            <a:r>
              <a:rPr lang="vi-VN" sz="3500" dirty="0">
                <a:latin typeface="+mj-lt"/>
              </a:rPr>
              <a:t> chương </a:t>
            </a:r>
            <a:r>
              <a:rPr lang="vi-VN" sz="3500" dirty="0" err="1">
                <a:latin typeface="+mj-lt"/>
              </a:rPr>
              <a:t>trình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điều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khiển</a:t>
            </a:r>
            <a:r>
              <a:rPr lang="vi-VN" sz="3500" dirty="0">
                <a:latin typeface="+mj-lt"/>
              </a:rPr>
              <a:t> nhân </a:t>
            </a:r>
            <a:r>
              <a:rPr lang="vi-VN" sz="3500" dirty="0" err="1">
                <a:latin typeface="+mj-lt"/>
              </a:rPr>
              <a:t>vật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mèo</a:t>
            </a:r>
            <a:r>
              <a:rPr lang="vi-VN" sz="3500" dirty="0">
                <a:latin typeface="+mj-lt"/>
              </a:rPr>
              <a:t> di </a:t>
            </a:r>
            <a:r>
              <a:rPr lang="vi-VN" sz="3500" dirty="0" err="1">
                <a:latin typeface="+mj-lt"/>
              </a:rPr>
              <a:t>chuyển</a:t>
            </a:r>
            <a:r>
              <a:rPr lang="vi-VN" sz="3500" dirty="0">
                <a:latin typeface="+mj-lt"/>
              </a:rPr>
              <a:t> trên sân </a:t>
            </a:r>
            <a:r>
              <a:rPr lang="vi-VN" sz="3500" dirty="0" err="1">
                <a:latin typeface="+mj-lt"/>
              </a:rPr>
              <a:t>khấu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và</a:t>
            </a:r>
            <a:r>
              <a:rPr lang="vi-VN" sz="3500" dirty="0">
                <a:latin typeface="+mj-lt"/>
              </a:rPr>
              <a:t> thay </a:t>
            </a:r>
            <a:r>
              <a:rPr lang="vi-VN" sz="3500" dirty="0" err="1">
                <a:latin typeface="+mj-lt"/>
              </a:rPr>
              <a:t>đổi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động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tác</a:t>
            </a:r>
            <a:r>
              <a:rPr lang="vi-VN" sz="3500" dirty="0">
                <a:latin typeface="+mj-lt"/>
              </a:rPr>
              <a:t> (</a:t>
            </a:r>
            <a:r>
              <a:rPr lang="vi-VN" sz="3500" dirty="0" err="1">
                <a:latin typeface="+mj-lt"/>
              </a:rPr>
              <a:t>Hình</a:t>
            </a:r>
            <a:r>
              <a:rPr lang="vi-VN" sz="3500" dirty="0">
                <a:latin typeface="+mj-lt"/>
              </a:rPr>
              <a:t> 74).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35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500" dirty="0">
                <a:latin typeface="+mj-lt"/>
              </a:rPr>
              <a:t>Trong chương </a:t>
            </a:r>
            <a:r>
              <a:rPr lang="vi-VN" sz="3500" dirty="0" err="1">
                <a:latin typeface="+mj-lt"/>
              </a:rPr>
              <a:t>trình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đó</a:t>
            </a:r>
            <a:r>
              <a:rPr lang="vi-VN" sz="3500" dirty="0">
                <a:latin typeface="+mj-lt"/>
              </a:rPr>
              <a:t>, </a:t>
            </a:r>
            <a:r>
              <a:rPr lang="vi-VN" sz="3500" dirty="0" err="1">
                <a:latin typeface="+mj-lt"/>
              </a:rPr>
              <a:t>khối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lệnh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nào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được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lặp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lại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và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lặp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lại</a:t>
            </a:r>
            <a:r>
              <a:rPr lang="vi-VN" sz="3500" dirty="0">
                <a:latin typeface="+mj-lt"/>
              </a:rPr>
              <a:t> bao nhiêu </a:t>
            </a:r>
            <a:r>
              <a:rPr lang="vi-VN" sz="3500" dirty="0" err="1">
                <a:latin typeface="+mj-lt"/>
              </a:rPr>
              <a:t>lần</a:t>
            </a:r>
            <a:r>
              <a:rPr lang="vi-VN" sz="3500" dirty="0">
                <a:latin typeface="+mj-lt"/>
              </a:rPr>
              <a:t>? </a:t>
            </a:r>
            <a:r>
              <a:rPr lang="vi-VN" sz="3500" dirty="0" err="1">
                <a:latin typeface="+mj-lt"/>
              </a:rPr>
              <a:t>Có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cách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nào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để</a:t>
            </a:r>
            <a:r>
              <a:rPr lang="vi-VN" sz="3500" dirty="0">
                <a:latin typeface="+mj-lt"/>
              </a:rPr>
              <a:t> chương </a:t>
            </a:r>
            <a:r>
              <a:rPr lang="vi-VN" sz="3500" dirty="0" err="1">
                <a:latin typeface="+mj-lt"/>
              </a:rPr>
              <a:t>trình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ngắn</a:t>
            </a:r>
            <a:r>
              <a:rPr lang="vi-VN" sz="3500" dirty="0">
                <a:latin typeface="+mj-lt"/>
              </a:rPr>
              <a:t> </a:t>
            </a:r>
            <a:r>
              <a:rPr lang="vi-VN" sz="3500" dirty="0" err="1">
                <a:latin typeface="+mj-lt"/>
              </a:rPr>
              <a:t>gọn</a:t>
            </a:r>
            <a:r>
              <a:rPr lang="vi-VN" sz="3500" dirty="0">
                <a:latin typeface="+mj-lt"/>
              </a:rPr>
              <a:t> hơn không?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4270520" cy="1569664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556103" y="3338143"/>
            <a:ext cx="2362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6EEB86-2FAF-419E-9626-BCA88AAA8B7D}"/>
              </a:ext>
            </a:extLst>
          </p:cNvPr>
          <p:cNvSpPr txBox="1"/>
          <p:nvPr/>
        </p:nvSpPr>
        <p:spPr>
          <a:xfrm>
            <a:off x="7509483" y="3589181"/>
            <a:ext cx="45382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5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8502448" y="3321049"/>
            <a:ext cx="271077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3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D273463D-4154-4282-B044-2B1300C36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996522" y="6442426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74354" y="1036755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558631" y="1109419"/>
            <a:ext cx="128004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id="{20186D95-A161-444B-BF23-0EFB12A8A955}"/>
              </a:ext>
            </a:extLst>
          </p:cNvPr>
          <p:cNvSpPr txBox="1"/>
          <p:nvPr/>
        </p:nvSpPr>
        <p:spPr>
          <a:xfrm>
            <a:off x="10705380" y="7906044"/>
            <a:ext cx="6067083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77. Chương trinh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nhân </a:t>
            </a:r>
            <a:r>
              <a:rPr lang="vi-VN" sz="2400" dirty="0" err="1">
                <a:latin typeface="+mj-lt"/>
              </a:rPr>
              <a:t>vật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mèo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1024346" y="3832544"/>
            <a:ext cx="89197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 dirty="0">
                <a:latin typeface="+mj-lt"/>
              </a:rPr>
              <a:t>Chương </a:t>
            </a:r>
            <a:r>
              <a:rPr lang="vi-VN" sz="3000" dirty="0" err="1">
                <a:latin typeface="+mj-lt"/>
              </a:rPr>
              <a:t>trình</a:t>
            </a:r>
            <a:r>
              <a:rPr lang="vi-VN" sz="3000" dirty="0">
                <a:latin typeface="+mj-lt"/>
              </a:rPr>
              <a:t> ở </a:t>
            </a:r>
            <a:r>
              <a:rPr lang="vi-VN" sz="3000" dirty="0" err="1">
                <a:latin typeface="+mj-lt"/>
              </a:rPr>
              <a:t>Hình</a:t>
            </a:r>
            <a:r>
              <a:rPr lang="vi-VN" sz="3000" dirty="0">
                <a:latin typeface="+mj-lt"/>
              </a:rPr>
              <a:t> 77a </a:t>
            </a:r>
            <a:r>
              <a:rPr lang="vi-VN" sz="3000" dirty="0" err="1">
                <a:latin typeface="+mj-lt"/>
              </a:rPr>
              <a:t>có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một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khối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lệnh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được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lặp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lại</a:t>
            </a:r>
            <a:r>
              <a:rPr lang="vi-VN" sz="3000" dirty="0">
                <a:latin typeface="+mj-lt"/>
              </a:rPr>
              <a:t> ba </a:t>
            </a:r>
            <a:r>
              <a:rPr lang="vi-VN" sz="3000" dirty="0" err="1">
                <a:latin typeface="+mj-lt"/>
              </a:rPr>
              <a:t>lần</a:t>
            </a:r>
            <a:r>
              <a:rPr lang="vi-VN" sz="3000" dirty="0">
                <a:latin typeface="+mj-lt"/>
              </a:rPr>
              <a:t>. Chương </a:t>
            </a:r>
            <a:r>
              <a:rPr lang="vi-VN" sz="3000" dirty="0" err="1">
                <a:latin typeface="+mj-lt"/>
              </a:rPr>
              <a:t>trình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có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lệnh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hoặc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khối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lệnh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được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lặp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lại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gọi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là</a:t>
            </a:r>
            <a:r>
              <a:rPr lang="vi-VN" sz="3000" dirty="0">
                <a:latin typeface="+mj-lt"/>
              </a:rPr>
              <a:t> chương </a:t>
            </a:r>
            <a:r>
              <a:rPr lang="vi-VN" sz="3000" dirty="0" err="1">
                <a:latin typeface="+mj-lt"/>
              </a:rPr>
              <a:t>trình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có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cấu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trúc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lặp</a:t>
            </a:r>
            <a:r>
              <a:rPr lang="vi-VN" sz="3000" dirty="0">
                <a:latin typeface="+mj-lt"/>
              </a:rPr>
              <a:t>. </a:t>
            </a:r>
          </a:p>
          <a:p>
            <a:pPr algn="just"/>
            <a:endParaRPr lang="vi-VN" sz="3000" dirty="0">
              <a:latin typeface="+mj-lt"/>
            </a:endParaRPr>
          </a:p>
          <a:p>
            <a:pPr algn="just"/>
            <a:r>
              <a:rPr lang="vi-VN" sz="3000" dirty="0" err="1">
                <a:latin typeface="+mj-lt"/>
              </a:rPr>
              <a:t>Scratch</a:t>
            </a:r>
            <a:r>
              <a:rPr lang="vi-VN" sz="3000" dirty="0">
                <a:latin typeface="+mj-lt"/>
              </a:rPr>
              <a:t> cung </a:t>
            </a:r>
            <a:r>
              <a:rPr lang="vi-VN" sz="3000" dirty="0" err="1">
                <a:latin typeface="+mj-lt"/>
              </a:rPr>
              <a:t>cấp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lệnh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lặp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để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điều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khiển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cấu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trúc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lặp</a:t>
            </a:r>
            <a:r>
              <a:rPr lang="vi-VN" sz="3000" dirty="0">
                <a:latin typeface="+mj-lt"/>
              </a:rPr>
              <a:t> </a:t>
            </a:r>
            <a:r>
              <a:rPr lang="vi-VN" sz="3000" dirty="0" err="1">
                <a:latin typeface="+mj-lt"/>
              </a:rPr>
              <a:t>đó</a:t>
            </a:r>
            <a:r>
              <a:rPr lang="vi-VN" sz="3000" dirty="0">
                <a:latin typeface="+mj-lt"/>
              </a:rPr>
              <a:t> như minh </a:t>
            </a:r>
            <a:r>
              <a:rPr lang="vi-VN" sz="3000" dirty="0" err="1">
                <a:latin typeface="+mj-lt"/>
              </a:rPr>
              <a:t>hoạ</a:t>
            </a:r>
            <a:r>
              <a:rPr lang="vi-VN" sz="3000" dirty="0">
                <a:latin typeface="+mj-lt"/>
              </a:rPr>
              <a:t> ở </a:t>
            </a:r>
            <a:r>
              <a:rPr lang="vi-VN" sz="3000" dirty="0" err="1">
                <a:latin typeface="+mj-lt"/>
              </a:rPr>
              <a:t>Hình</a:t>
            </a:r>
            <a:r>
              <a:rPr lang="vi-VN" sz="3000" dirty="0">
                <a:latin typeface="+mj-lt"/>
              </a:rPr>
              <a:t> 77b. </a:t>
            </a:r>
            <a:endParaRPr lang="en-US" sz="30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0024B-9BC8-456C-B6B3-C16D28CEC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470" y="2714271"/>
            <a:ext cx="5954905" cy="49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60508" y="4446512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1596298"/>
            <a:ext cx="6765170" cy="2679803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118515" y="1866736"/>
            <a:ext cx="55803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công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Trong chương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78225" y="5821126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090613" y="5716326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77b,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22622" y="1782125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Các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lệnh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lặp</a:t>
            </a:r>
            <a:endParaRPr sz="5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1269021" y="1832171"/>
            <a:ext cx="50330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</a:rPr>
              <a:t>Scratch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cấu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lặp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thuộc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khiển</a:t>
            </a:r>
            <a:r>
              <a:rPr lang="vi-VN" sz="2400" dirty="0">
                <a:latin typeface="+mj-lt"/>
              </a:rPr>
              <a:t> như trong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sau: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40AF01B-B094-412E-8768-E59518257137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396403" y="2035842"/>
            <a:ext cx="840612" cy="792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0B28F-7FB5-4745-B96C-83B00FB8B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6403" y="3679414"/>
            <a:ext cx="6337166" cy="352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555</Words>
  <Application>Microsoft Office PowerPoint</Application>
  <PresentationFormat>Custom</PresentationFormat>
  <Paragraphs>57</Paragraphs>
  <Slides>15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iCiel Cadena</vt:lpstr>
      <vt:lpstr>等线</vt:lpstr>
      <vt:lpstr>Baskerville Old Face</vt:lpstr>
      <vt:lpstr>Times New Roman</vt:lpstr>
      <vt:lpstr>Paytone One</vt:lpstr>
      <vt:lpstr>Tiffany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Sang Dang Quang</cp:lastModifiedBy>
  <cp:revision>34</cp:revision>
  <dcterms:modified xsi:type="dcterms:W3CDTF">2025-03-04T14:53:55Z</dcterms:modified>
</cp:coreProperties>
</file>