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17"/>
  </p:notesMasterIdLst>
  <p:sldIdLst>
    <p:sldId id="3067" r:id="rId2"/>
    <p:sldId id="2989" r:id="rId3"/>
    <p:sldId id="3068" r:id="rId4"/>
    <p:sldId id="283" r:id="rId5"/>
    <p:sldId id="2987" r:id="rId6"/>
    <p:sldId id="2980" r:id="rId7"/>
    <p:sldId id="2983" r:id="rId8"/>
    <p:sldId id="2984" r:id="rId9"/>
    <p:sldId id="2982" r:id="rId10"/>
    <p:sldId id="3069" r:id="rId11"/>
    <p:sldId id="2985" r:id="rId12"/>
    <p:sldId id="2988" r:id="rId13"/>
    <p:sldId id="2986" r:id="rId14"/>
    <p:sldId id="3070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049"/>
    <a:srgbClr val="5B2F56"/>
    <a:srgbClr val="FF6600"/>
    <a:srgbClr val="0998D7"/>
    <a:srgbClr val="FF3399"/>
    <a:srgbClr val="FFFFFF"/>
    <a:srgbClr val="0000FF"/>
    <a:srgbClr val="3DC3EC"/>
    <a:srgbClr val="F3E8CC"/>
    <a:srgbClr val="F03C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173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03/03/2025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243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2675CD-4B91-48AB-8C45-393DFC0E13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0475" y="29910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4AB3CA1-41D4-984A-E626-0DF06763B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B5F68F-6896-24D1-C417-431BC0F55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481D1CFF-5215-DF7F-6880-88112F43F7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605EFC6-7307-6E3B-C68A-EFC2BA5C1E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4" y="441179"/>
            <a:ext cx="3674789" cy="121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8F243-D176-F942-A89C-0A562A3C42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45348" y="1328020"/>
            <a:ext cx="507403" cy="4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0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139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53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uizizz.com/admin/quiz/67c489082d6d82eeb5a104d7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quizizz.com/join/quiz/67c4853a7485e075a21646c2/start?from=admin&amp;preview=true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6.sv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AA61C0C-97C0-49DC-BC12-62BCDF2F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1" cy="6893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ACA79-19BC-4DC4-9241-DE9907F53496}"/>
              </a:ext>
            </a:extLst>
          </p:cNvPr>
          <p:cNvSpPr txBox="1"/>
          <p:nvPr/>
        </p:nvSpPr>
        <p:spPr>
          <a:xfrm>
            <a:off x="2150312" y="181624"/>
            <a:ext cx="8106725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PTDTBT TH &amp; THCS MƯỜNG LUÂN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2C36-0700-470C-8381-838A6FAC1CD2}"/>
              </a:ext>
            </a:extLst>
          </p:cNvPr>
          <p:cNvSpPr txBox="1"/>
          <p:nvPr/>
        </p:nvSpPr>
        <p:spPr>
          <a:xfrm>
            <a:off x="3619501" y="1193802"/>
            <a:ext cx="5168349" cy="2610679"/>
          </a:xfrm>
          <a:prstGeom prst="rect">
            <a:avLst/>
          </a:prstGeom>
          <a:noFill/>
        </p:spPr>
        <p:txBody>
          <a:bodyPr spcFirstLastPara="1" wrap="square" lIns="76810" tIns="38405" rIns="76810" bIns="38405" numCol="1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5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C7D78-9853-4086-8730-B53BC179684B}"/>
              </a:ext>
            </a:extLst>
          </p:cNvPr>
          <p:cNvSpPr txBox="1"/>
          <p:nvPr/>
        </p:nvSpPr>
        <p:spPr>
          <a:xfrm>
            <a:off x="2553574" y="2459231"/>
            <a:ext cx="7807188" cy="101627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Baskerville Old Face" pitchFamily="18" charset="0"/>
              </a:rPr>
              <a:t>CÁC THẦY CÔ VỀ DỰ GIỜ</a:t>
            </a:r>
          </a:p>
          <a:p>
            <a:pPr algn="ctr"/>
            <a:r>
              <a:rPr lang="en-US" sz="2700" b="1" dirty="0">
                <a:solidFill>
                  <a:srgbClr val="0070C0"/>
                </a:solidFill>
                <a:latin typeface="Baskerville Old Face" pitchFamily="18" charset="0"/>
              </a:rPr>
              <a:t>MÔN TIN HỌC </a:t>
            </a:r>
            <a:r>
              <a:rPr lang="en-US" sz="2700" b="1">
                <a:solidFill>
                  <a:srgbClr val="0070C0"/>
                </a:solidFill>
                <a:latin typeface="Baskerville Old Face" pitchFamily="18" charset="0"/>
              </a:rPr>
              <a:t>LỚP 4A2</a:t>
            </a:r>
            <a:endParaRPr lang="en-US" sz="2700" b="1" dirty="0">
              <a:solidFill>
                <a:srgbClr val="0070C0"/>
              </a:solidFill>
              <a:latin typeface="Baskerville Old Face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95FB2F-AF93-4061-9757-6A6981ED98CB}"/>
              </a:ext>
            </a:extLst>
          </p:cNvPr>
          <p:cNvSpPr txBox="1"/>
          <p:nvPr/>
        </p:nvSpPr>
        <p:spPr>
          <a:xfrm>
            <a:off x="3771900" y="3768987"/>
            <a:ext cx="6778868" cy="539225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Giáo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viên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ffany" panose="02020500000000000000" pitchFamily="18" charset="0"/>
                <a:ea typeface="Tiffany" panose="02020500000000000000" pitchFamily="18" charset="0"/>
                <a:cs typeface="Tiffany" panose="02020500000000000000" pitchFamily="18" charset="0"/>
              </a:rPr>
              <a:t>: Đặng Quang Sáng</a:t>
            </a:r>
          </a:p>
        </p:txBody>
      </p:sp>
      <p:pic>
        <p:nvPicPr>
          <p:cNvPr id="8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638300" y="1555305"/>
            <a:ext cx="1002268" cy="159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5E060-764F-5C77-DBD5-ED190DFE1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16DB-D2D3-9F1D-685E-008B618A3802}"/>
              </a:ext>
            </a:extLst>
          </p:cNvPr>
          <p:cNvSpPr/>
          <p:nvPr/>
        </p:nvSpPr>
        <p:spPr>
          <a:xfrm>
            <a:off x="668917" y="601605"/>
            <a:ext cx="78897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c) Chèn hình ảnh phù hợp vào văn bản và lưu tệp với tên mới là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Bai2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Đặt con trỏ soạn thảo vào vị trí cuối dòng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Trần Đăng Khoa)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và nhấn phím Enter..</a:t>
            </a:r>
            <a:endParaRPr lang="pt-BR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8AFE3D-1847-7653-0C91-2D3150CA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86" y="2221265"/>
            <a:ext cx="5506064" cy="403513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CDDD7B-9415-B6C3-D095-CDBA6D51967C}"/>
              </a:ext>
            </a:extLst>
          </p:cNvPr>
          <p:cNvSpPr/>
          <p:nvPr/>
        </p:nvSpPr>
        <p:spPr>
          <a:xfrm>
            <a:off x="668916" y="2732361"/>
            <a:ext cx="5234169" cy="1227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Chọn nút lệnh </a:t>
            </a: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Picture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trong dải lệnh </a:t>
            </a: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Insert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000" b="1">
                <a:latin typeface="UTM Avo" panose="02040603050506020204" pitchFamily="18" charset="0"/>
                <a:cs typeface="Times New Roman" panose="02020603050405020304" pitchFamily="18" charset="0"/>
              </a:rPr>
              <a:t>InsertPicture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 mở ra.Thực hiện thao tác sau để chèn ảnh minh hoạ</a:t>
            </a:r>
            <a:endParaRPr lang="en-US" sz="2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02BA08-A337-CBF4-BAFF-698C8992428C}"/>
              </a:ext>
            </a:extLst>
          </p:cNvPr>
          <p:cNvSpPr/>
          <p:nvPr/>
        </p:nvSpPr>
        <p:spPr>
          <a:xfrm>
            <a:off x="668916" y="4238830"/>
            <a:ext cx="5234169" cy="1611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Kết quả văn bản được minh hoạ như Hình 49.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3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: Chọn lệnh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Save As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trong bảng chọn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File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Cửa sổ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Save As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xuất hiện, em thực hiện các thao tác sau để lưu với tên mới là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Bai2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37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371924" y="467376"/>
            <a:ext cx="3660872" cy="1014929"/>
            <a:chOff x="371924" y="467376"/>
            <a:chExt cx="3660872" cy="101492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924" y="467376"/>
              <a:ext cx="1280271" cy="101492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652195" y="560775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 dirty="0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LUYỆN TẬP</a:t>
              </a:r>
              <a:endParaRPr lang="vi-VN" sz="2800" b="1" dirty="0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7" y="5014728"/>
            <a:ext cx="1843272" cy="1843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95" y="1918657"/>
            <a:ext cx="8298878" cy="331424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1652195" y="1201305"/>
            <a:ext cx="10864460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1. Em hãy ghép mỗi biểu tượng ở cột A với ý nghĩa của chúng ở cột B cho phù hợp.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2595716" y="2920181"/>
            <a:ext cx="1073459" cy="110780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2517058" y="2650603"/>
            <a:ext cx="1143609" cy="2137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</p:cNvCxnSpPr>
          <p:nvPr/>
        </p:nvCxnSpPr>
        <p:spPr>
          <a:xfrm flipV="1">
            <a:off x="2674374" y="3437681"/>
            <a:ext cx="994801" cy="111764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2595716" y="4178710"/>
            <a:ext cx="1064951" cy="49862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12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58371530-B102-407C-82CD-75EF8CC99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817" y1="32840" x2="59467" y2="42308"/>
                        <a14:foregroundMark x1="39941" y1="38462" x2="39941" y2="38462"/>
                        <a14:foregroundMark x1="37278" y1="34615" x2="38757" y2="36391"/>
                        <a14:foregroundMark x1="40533" y1="76923" x2="61538" y2="81953"/>
                        <a14:foregroundMark x1="48817" y1="79586" x2="30473" y2="80769"/>
                        <a14:foregroundMark x1="27219" y1="78402" x2="32840" y2="81953"/>
                        <a14:foregroundMark x1="49408" y1="40828" x2="48817" y2="49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77" y="5014728"/>
            <a:ext cx="1843272" cy="184327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483152" y="756236"/>
            <a:ext cx="7769597" cy="418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2. Em hãy quan sát ba khổ thơ </a:t>
            </a:r>
          </a:p>
          <a:p>
            <a:pPr algn="just" defTabSz="342900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Những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từ nào lặp lại nhiều lần? Em dùng cách nào để không phải gõ lại những từ này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</a:p>
          <a:p>
            <a:pPr marL="457200" indent="-457200" algn="just" defTabSz="342900">
              <a:lnSpc>
                <a:spcPct val="150000"/>
              </a:lnSpc>
              <a:buAutoNum type="alphaLcParenR"/>
            </a:pP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 defTabSz="342900">
              <a:lnSpc>
                <a:spcPct val="150000"/>
              </a:lnSpc>
              <a:buAutoNum type="alphaLcParenR"/>
            </a:pPr>
            <a:endParaRPr lang="en-US" sz="200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en-US" sz="2000"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Hãy gõ những khổ thơ trên vào phần mềm soạn thảo văn bản.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c) Hãy chèn hình ảnh minh hoạ cho bài thơ.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>
                <a:latin typeface="UTM Avo" panose="02040603050506020204" pitchFamily="18" charset="0"/>
                <a:cs typeface="Times New Roman" panose="02020603050405020304" pitchFamily="18" charset="0"/>
              </a:rPr>
              <a:t>d) Hãy lưu tệp văn bản với tên Bai3 vào thư mục tên của em.</a:t>
            </a:r>
            <a:endParaRPr lang="vi-VN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7918" r="11386"/>
          <a:stretch/>
        </p:blipFill>
        <p:spPr>
          <a:xfrm>
            <a:off x="8252749" y="756236"/>
            <a:ext cx="3067291" cy="37176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01163" y="4900561"/>
            <a:ext cx="97188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3. Em hãy nêu sự khác nhau của hai thao tác sao chép và di chuyển đối với phần văn bản được chọn.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40DC4B-352B-3B92-7F77-08CA3FF0DED5}"/>
              </a:ext>
            </a:extLst>
          </p:cNvPr>
          <p:cNvSpPr txBox="1"/>
          <p:nvPr/>
        </p:nvSpPr>
        <p:spPr>
          <a:xfrm>
            <a:off x="483152" y="2366734"/>
            <a:ext cx="7623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(Những từ được lặp lại: cây; cụm từ: Ai trồng cây; Em trồng cây. Để không phải gõ lại ta dùng lệnh </a:t>
            </a:r>
            <a:r>
              <a:rPr lang="vi-VN" sz="1800" b="1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Copy, Paste</a:t>
            </a:r>
            <a:r>
              <a:rPr lang="vi-VN" sz="180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)</a:t>
            </a:r>
          </a:p>
          <a:p>
            <a:endParaRPr lang="vi-VN"/>
          </a:p>
        </p:txBody>
      </p:sp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DBD96BA4-A904-89D8-8190-0A9A520A8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268" y="2858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/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CB2AB6A-C448-44B7-AD25-BA1B268D61E4}"/>
              </a:ext>
            </a:extLst>
          </p:cNvPr>
          <p:cNvGrpSpPr/>
          <p:nvPr/>
        </p:nvGrpSpPr>
        <p:grpSpPr>
          <a:xfrm>
            <a:off x="451413" y="457578"/>
            <a:ext cx="3682048" cy="1107864"/>
            <a:chOff x="451413" y="457578"/>
            <a:chExt cx="3682048" cy="110786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FC48B3D-BB5C-4C78-998C-7136AD938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1413" y="457578"/>
              <a:ext cx="1200782" cy="110786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C2C465-FF9B-4667-A170-E54C3E646ACE}"/>
                </a:ext>
              </a:extLst>
            </p:cNvPr>
            <p:cNvSpPr/>
            <p:nvPr/>
          </p:nvSpPr>
          <p:spPr>
            <a:xfrm>
              <a:off x="1752860" y="653374"/>
              <a:ext cx="2380601" cy="642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en-US" sz="2800" b="1">
                  <a:solidFill>
                    <a:srgbClr val="0998D7"/>
                  </a:solidFill>
                  <a:latin typeface="SVN-SAF" panose="02040603050506020204" pitchFamily="18" charset="0"/>
                  <a:cs typeface="Times New Roman" panose="02020603050405020304" pitchFamily="18" charset="0"/>
                </a:rPr>
                <a:t>VẬN DỤNG</a:t>
              </a:r>
              <a:endParaRPr lang="vi-VN" sz="2800" b="1">
                <a:solidFill>
                  <a:srgbClr val="0998D7"/>
                </a:solidFill>
                <a:latin typeface="SVN-SAF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3047003-BDC1-441F-A0E1-7728E4169670}"/>
              </a:ext>
            </a:extLst>
          </p:cNvPr>
          <p:cNvSpPr/>
          <p:nvPr/>
        </p:nvSpPr>
        <p:spPr>
          <a:xfrm>
            <a:off x="1652195" y="1425059"/>
            <a:ext cx="97513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Em hãy mở lại tệp đã lưu ở phần Vận dụng Bài 10 và chèn thêm hình ảnh phù hợp vào văn bản. Lưu lại tệp văn bản với tên mới.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F369F1F4-4247-42F6-96A7-85BC8D08F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48" b="89776" l="9744" r="89776">
                        <a14:foregroundMark x1="44728" y1="24281" x2="56869" y2="27157"/>
                        <a14:foregroundMark x1="56390" y1="26677" x2="57348" y2="28435"/>
                        <a14:foregroundMark x1="38978" y1="27636" x2="60064" y2="33387"/>
                        <a14:foregroundMark x1="60064" y1="33387" x2="42332" y2="32748"/>
                        <a14:foregroundMark x1="55911" y1="21885" x2="56390" y2="20927"/>
                        <a14:foregroundMark x1="53195" y1="24281" x2="51278" y2="22364"/>
                        <a14:foregroundMark x1="42332" y1="29393" x2="62780" y2="37220"/>
                        <a14:foregroundMark x1="62780" y1="37220" x2="45208" y2="24601"/>
                        <a14:foregroundMark x1="45208" y1="24601" x2="43770" y2="27157"/>
                        <a14:foregroundMark x1="56869" y1="25240" x2="55911" y2="28914"/>
                        <a14:foregroundMark x1="57348" y1="29872" x2="57348" y2="29872"/>
                        <a14:foregroundMark x1="57348" y1="29872" x2="57348" y2="29872"/>
                        <a14:foregroundMark x1="57348" y1="26677" x2="57348" y2="26677"/>
                        <a14:foregroundMark x1="51278" y1="9265" x2="51278" y2="9265"/>
                        <a14:foregroundMark x1="52716" y1="7348" x2="52716" y2="7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50" y="2569474"/>
            <a:ext cx="2975264" cy="2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E161C5-FD6C-1587-E7C8-9D67513A7F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93" y="2269745"/>
            <a:ext cx="4078090" cy="3852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FCC0CF-D031-FFB3-246E-6D810E3C5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540" y="2269746"/>
            <a:ext cx="4297865" cy="3852942"/>
          </a:xfrm>
          <a:prstGeom prst="rect">
            <a:avLst/>
          </a:prstGeom>
        </p:spPr>
      </p:pic>
      <p:sp>
        <p:nvSpPr>
          <p:cNvPr id="8" name="Rectangle: Rounded Corners 7">
            <a:hlinkClick r:id="rId4"/>
            <a:extLst>
              <a:ext uri="{FF2B5EF4-FFF2-40B4-BE49-F238E27FC236}">
                <a16:creationId xmlns:a16="http://schemas.microsoft.com/office/drawing/2014/main" id="{96706E11-6111-8E36-7A3D-EB7AD71A148E}"/>
              </a:ext>
            </a:extLst>
          </p:cNvPr>
          <p:cNvSpPr/>
          <p:nvPr/>
        </p:nvSpPr>
        <p:spPr>
          <a:xfrm>
            <a:off x="2630128" y="637968"/>
            <a:ext cx="7384025" cy="14366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/>
              <a:t>Chế độ giấy Quizizz</a:t>
            </a:r>
            <a:endParaRPr lang="vi-VN" sz="5000"/>
          </a:p>
        </p:txBody>
      </p:sp>
    </p:spTree>
    <p:extLst>
      <p:ext uri="{BB962C8B-B14F-4D97-AF65-F5344CB8AC3E}">
        <p14:creationId xmlns:p14="http://schemas.microsoft.com/office/powerpoint/2010/main" val="42192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0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LOVE</a:t>
              </a:r>
              <a:endParaRPr kumimoji="0" lang="zh-CN" altLang="zh-CN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300" dirty="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3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L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PIRCE</a:t>
              </a:r>
              <a:endParaRPr kumimoji="0" lang="zh-CN" altLang="zh-CN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G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S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T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24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iCiel Cadena"/>
                  <a:ea typeface="微软雅黑" panose="020B0503020204020204" pitchFamily="34" charset="-122"/>
                </a:rPr>
                <a:t>H</a:t>
              </a:r>
              <a:endParaRPr kumimoji="0" lang="zh-CN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967602" y="3249041"/>
            <a:ext cx="8417625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1C6D124-A318-4E2E-83D5-004EDDD13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giới thiệu bằng AI">
            <a:hlinkClick r:id="" action="ppaction://media"/>
            <a:extLst>
              <a:ext uri="{FF2B5EF4-FFF2-40B4-BE49-F238E27FC236}">
                <a16:creationId xmlns:a16="http://schemas.microsoft.com/office/drawing/2014/main" id="{C5A7B937-9915-4F46-39E9-739009E83F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527" y="238991"/>
            <a:ext cx="11720945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16A24AB-4A0F-E237-F9DB-74CBA0040FDB}"/>
              </a:ext>
            </a:extLst>
          </p:cNvPr>
          <p:cNvSpPr/>
          <p:nvPr/>
        </p:nvSpPr>
        <p:spPr>
          <a:xfrm>
            <a:off x="2403986" y="948813"/>
            <a:ext cx="7384025" cy="22024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/>
              <a:t>Trò chơi trên Quizizz</a:t>
            </a:r>
            <a:endParaRPr lang="vi-VN" sz="5000"/>
          </a:p>
        </p:txBody>
      </p:sp>
      <p:sp>
        <p:nvSpPr>
          <p:cNvPr id="5" name="Oval 4">
            <a:hlinkClick r:id="rId2"/>
            <a:extLst>
              <a:ext uri="{FF2B5EF4-FFF2-40B4-BE49-F238E27FC236}">
                <a16:creationId xmlns:a16="http://schemas.microsoft.com/office/drawing/2014/main" id="{6AA6BF2F-5350-3EF3-D8EF-36A4244E34C0}"/>
              </a:ext>
            </a:extLst>
          </p:cNvPr>
          <p:cNvSpPr/>
          <p:nvPr/>
        </p:nvSpPr>
        <p:spPr>
          <a:xfrm>
            <a:off x="3977148" y="3706761"/>
            <a:ext cx="4237703" cy="2202426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Bắt đầu</a:t>
            </a:r>
            <a:endParaRPr lang="vi-VN" sz="5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1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87" y="3938047"/>
            <a:ext cx="12658374" cy="2919953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024" y="786559"/>
            <a:ext cx="1664763" cy="151221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6E0BD0B-F434-4271-8D74-77148136C497}"/>
              </a:ext>
            </a:extLst>
          </p:cNvPr>
          <p:cNvGrpSpPr/>
          <p:nvPr/>
        </p:nvGrpSpPr>
        <p:grpSpPr>
          <a:xfrm>
            <a:off x="0" y="708606"/>
            <a:ext cx="7315200" cy="1556143"/>
            <a:chOff x="0" y="203298"/>
            <a:chExt cx="7315200" cy="155614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19A7F051-55E6-45B2-AF0C-5B8B4BC17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203298"/>
              <a:ext cx="7315200" cy="155614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6C37ED-D01A-4235-A17D-5A9FD74D8599}"/>
                </a:ext>
              </a:extLst>
            </p:cNvPr>
            <p:cNvSpPr/>
            <p:nvPr/>
          </p:nvSpPr>
          <p:spPr>
            <a:xfrm>
              <a:off x="0" y="281251"/>
              <a:ext cx="6786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6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vi-VN" sz="3600" b="1" dirty="0">
                  <a:solidFill>
                    <a:schemeClr val="bg1"/>
                  </a:solidFill>
                  <a:latin typeface="SVN-Adam Gorry" panose="02040603050506020204" pitchFamily="18" charset="0"/>
                  <a:cs typeface="Times New Roman" panose="02020603050405020304" pitchFamily="18" charset="0"/>
                </a:rPr>
                <a:t>5. ỨNG DỤNG TIN HỌC</a:t>
              </a:r>
              <a:endParaRPr lang="vi-VN" sz="3600" b="1" dirty="0">
                <a:solidFill>
                  <a:schemeClr val="bg1"/>
                </a:solidFill>
                <a:latin typeface="SVN-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F19FA2C-A11B-4795-BBB2-633FB0348271}"/>
              </a:ext>
            </a:extLst>
          </p:cNvPr>
          <p:cNvGrpSpPr/>
          <p:nvPr/>
        </p:nvGrpSpPr>
        <p:grpSpPr>
          <a:xfrm>
            <a:off x="939223" y="2016666"/>
            <a:ext cx="7804993" cy="1940925"/>
            <a:chOff x="1114157" y="1433245"/>
            <a:chExt cx="7804993" cy="194092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92D79674-3A3B-45E5-BAFD-BC63F7E6954B}"/>
                </a:ext>
              </a:extLst>
            </p:cNvPr>
            <p:cNvSpPr/>
            <p:nvPr/>
          </p:nvSpPr>
          <p:spPr>
            <a:xfrm>
              <a:off x="2315150" y="1832766"/>
              <a:ext cx="6441440" cy="1007455"/>
            </a:xfrm>
            <a:prstGeom prst="roundRect">
              <a:avLst/>
            </a:prstGeom>
            <a:solidFill>
              <a:srgbClr val="FEF8E6"/>
            </a:solidFill>
            <a:ln w="38100">
              <a:solidFill>
                <a:srgbClr val="224B8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583E47A7-B17E-4277-BF97-D54AD1FE5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14157" y="1433245"/>
              <a:ext cx="2076866" cy="194092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91F0A-6538-47EE-8BBD-8BA2D20B5E24}"/>
                </a:ext>
              </a:extLst>
            </p:cNvPr>
            <p:cNvSpPr/>
            <p:nvPr/>
          </p:nvSpPr>
          <p:spPr>
            <a:xfrm>
              <a:off x="1656456" y="1759777"/>
              <a:ext cx="1000174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2800" b="1" dirty="0">
                  <a:latin typeface="SVN-SAF" panose="02040603050506020204" pitchFamily="18" charset="0"/>
                  <a:cs typeface="Times New Roman" panose="02020603050405020304" pitchFamily="18" charset="0"/>
                </a:rPr>
                <a:t>BÀI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F81E7C-61C6-4C40-8233-25CADD491953}"/>
                </a:ext>
              </a:extLst>
            </p:cNvPr>
            <p:cNvSpPr/>
            <p:nvPr/>
          </p:nvSpPr>
          <p:spPr>
            <a:xfrm>
              <a:off x="1454121" y="2044054"/>
              <a:ext cx="1314978" cy="981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4400" b="1" dirty="0">
                  <a:latin typeface="UVF Salome" panose="02000503040000020003" pitchFamily="50" charset="0"/>
                  <a:cs typeface="Times New Roman" panose="02020603050405020304" pitchFamily="18" charset="0"/>
                </a:rPr>
                <a:t>11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2819190" y="1919188"/>
              <a:ext cx="6099960" cy="7327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3200" b="1" dirty="0">
                  <a:solidFill>
                    <a:srgbClr val="F93265"/>
                  </a:solidFill>
                  <a:latin typeface="SVN-Androgyne"/>
                  <a:cs typeface="Times New Roman" panose="02020603050405020304" pitchFamily="18" charset="0"/>
                </a:rPr>
                <a:t>CHỈNH SỬA </a:t>
              </a:r>
              <a:r>
                <a:rPr lang="vi-VN" sz="3200" b="1">
                  <a:solidFill>
                    <a:srgbClr val="F93265"/>
                  </a:solidFill>
                  <a:latin typeface="SVN-Androgyne"/>
                  <a:cs typeface="Times New Roman" panose="02020603050405020304" pitchFamily="18" charset="0"/>
                </a:rPr>
                <a:t>VĂN BẢN</a:t>
              </a:r>
              <a:r>
                <a:rPr lang="en-US" sz="3200" b="1">
                  <a:solidFill>
                    <a:srgbClr val="F93265"/>
                  </a:solidFill>
                  <a:latin typeface="SVN-Androgyne"/>
                  <a:cs typeface="Times New Roman" panose="02020603050405020304" pitchFamily="18" charset="0"/>
                </a:rPr>
                <a:t> (Tiết 2)</a:t>
              </a:r>
              <a:endParaRPr lang="vi-VN" sz="3200" b="1" dirty="0">
                <a:solidFill>
                  <a:srgbClr val="F93265"/>
                </a:solidFill>
                <a:latin typeface="SVN-Androgyne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7955457-D0E6-4E6D-AF78-2DE3F8CB0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402" y="2491800"/>
            <a:ext cx="589731" cy="5206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624101" y="23050"/>
            <a:ext cx="3133991" cy="685556"/>
            <a:chOff x="9414551" y="266944"/>
            <a:chExt cx="3133991" cy="685556"/>
          </a:xfrm>
        </p:grpSpPr>
        <p:sp>
          <p:nvSpPr>
            <p:cNvPr id="2" name="Rectangle 1"/>
            <p:cNvSpPr/>
            <p:nvPr/>
          </p:nvSpPr>
          <p:spPr>
            <a:xfrm>
              <a:off x="10001250" y="373030"/>
              <a:ext cx="1960595" cy="579470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15C19C-ABFA-453A-87E1-6BF74BA5C22E}"/>
                </a:ext>
              </a:extLst>
            </p:cNvPr>
            <p:cNvSpPr/>
            <p:nvPr/>
          </p:nvSpPr>
          <p:spPr>
            <a:xfrm>
              <a:off x="9414551" y="266944"/>
              <a:ext cx="3133991" cy="6588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bg1"/>
                  </a:solidFill>
                  <a:latin typeface="SVN-Androgyne"/>
                  <a:cs typeface="Times New Roman" panose="02020603050405020304" pitchFamily="18" charset="0"/>
                </a:rPr>
                <a:t>TIN HỌC 4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DD4CE0-A3F9-5163-BB40-2E65EE0D2C18}"/>
              </a:ext>
            </a:extLst>
          </p:cNvPr>
          <p:cNvSpPr txBox="1"/>
          <p:nvPr/>
        </p:nvSpPr>
        <p:spPr>
          <a:xfrm>
            <a:off x="2830541" y="155607"/>
            <a:ext cx="65309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 Hai ngày 03 tháng 03 năm 2025</a:t>
            </a:r>
            <a:endParaRPr lang="vi-VN" sz="2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00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813881" y="547886"/>
            <a:ext cx="82111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8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THỰC HÀNH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813881" y="1286550"/>
            <a:ext cx="10300720" cy="574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400" b="1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NHIỆM VỤ</a:t>
            </a:r>
            <a:endParaRPr lang="vi-VN" sz="2400" b="1" dirty="0">
              <a:solidFill>
                <a:schemeClr val="accent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B46150-747C-44D3-8ADD-3C9183BFEC10}"/>
              </a:ext>
            </a:extLst>
          </p:cNvPr>
          <p:cNvGrpSpPr/>
          <p:nvPr/>
        </p:nvGrpSpPr>
        <p:grpSpPr>
          <a:xfrm>
            <a:off x="813881" y="2287631"/>
            <a:ext cx="10962947" cy="2813172"/>
            <a:chOff x="444208" y="585519"/>
            <a:chExt cx="10962947" cy="28131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9E57AC-B41F-4EBA-9A3C-3FA14918A914}"/>
                </a:ext>
              </a:extLst>
            </p:cNvPr>
            <p:cNvSpPr/>
            <p:nvPr/>
          </p:nvSpPr>
          <p:spPr>
            <a:xfrm>
              <a:off x="713190" y="620650"/>
              <a:ext cx="7173355" cy="6587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6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Em thực hiện các yêu cầu sau: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75D43A7-8584-4C1E-93BA-C7DC7533867F}"/>
                </a:ext>
              </a:extLst>
            </p:cNvPr>
            <p:cNvSpPr/>
            <p:nvPr/>
          </p:nvSpPr>
          <p:spPr>
            <a:xfrm>
              <a:off x="444208" y="585519"/>
              <a:ext cx="10962947" cy="2813172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B678708-28DD-4966-9FB7-B41AB3EFB5FE}"/>
                </a:ext>
              </a:extLst>
            </p:cNvPr>
            <p:cNvSpPr/>
            <p:nvPr/>
          </p:nvSpPr>
          <p:spPr>
            <a:xfrm>
              <a:off x="713190" y="1377633"/>
              <a:ext cx="10425193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42900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a) Mở tệp </a:t>
              </a:r>
              <a:r>
                <a:rPr lang="vi-VN" sz="2000" dirty="0">
                  <a:solidFill>
                    <a:schemeClr val="accent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Bai1</a:t>
              </a: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 trong thư mục tên của em đã tạo ở phần Luyện tập của Bài 10.</a:t>
              </a:r>
            </a:p>
            <a:p>
              <a:pPr defTabSz="342900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b) Sao chép văn bản, gõ thêm câu thơ, di chuyển văn bản để được kết quả</a:t>
              </a:r>
            </a:p>
            <a:p>
              <a:pPr defTabSz="342900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như minh hoạ trong Hình 43.</a:t>
              </a:r>
            </a:p>
            <a:p>
              <a:pPr defTabSz="342900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c) Chèn hình ảnh phù hợp vào văn bản. Lưu tệp với tên mới là </a:t>
              </a:r>
              <a:r>
                <a:rPr lang="vi-VN" sz="2000" dirty="0">
                  <a:solidFill>
                    <a:schemeClr val="accent6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Bai2</a:t>
              </a:r>
              <a:r>
                <a:rPr lang="vi-VN" sz="2000" dirty="0">
                  <a:latin typeface="UTM Avo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" name="thuc hien nhiem vu">
            <a:hlinkClick r:id="" action="ppaction://media"/>
            <a:extLst>
              <a:ext uri="{FF2B5EF4-FFF2-40B4-BE49-F238E27FC236}">
                <a16:creationId xmlns:a16="http://schemas.microsoft.com/office/drawing/2014/main" id="{24858B55-3751-C449-A83D-AC6D5E6FC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1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9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build="p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91DAD61-1AEC-4619-8343-9F19A8621F4D}"/>
              </a:ext>
            </a:extLst>
          </p:cNvPr>
          <p:cNvSpPr/>
          <p:nvPr/>
        </p:nvSpPr>
        <p:spPr>
          <a:xfrm>
            <a:off x="822343" y="1993199"/>
            <a:ext cx="108061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 dẫn: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Hình 45. a) Mở tệp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Bai1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Bước 1: Khởi động phần mềm soạn thảo văn bản Word.</a:t>
            </a: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Bước 2: Chọn lệnh Open trong bảng chọn File. Cửa sổ Open mở ra. Thực hiện lần lượt các thao tác tương tự như sau để mở tệp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Bai1</a:t>
            </a:r>
          </a:p>
        </p:txBody>
      </p:sp>
    </p:spTree>
    <p:extLst>
      <p:ext uri="{BB962C8B-B14F-4D97-AF65-F5344CB8AC3E}">
        <p14:creationId xmlns:p14="http://schemas.microsoft.com/office/powerpoint/2010/main" val="31828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oy figurine of a child holding a book&#10;&#10;Description automatically generated with low confidence">
            <a:extLst>
              <a:ext uri="{FF2B5EF4-FFF2-40B4-BE49-F238E27FC236}">
                <a16:creationId xmlns:a16="http://schemas.microsoft.com/office/drawing/2014/main" id="{A3DEE7F7-08E4-413D-9EED-CA6918690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61" y="4077478"/>
            <a:ext cx="2519615" cy="2780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918" y="531368"/>
            <a:ext cx="6125881" cy="324349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852793" y="747720"/>
            <a:ext cx="26555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342900">
              <a:lnSpc>
                <a:spcPct val="150000"/>
              </a:lnSpc>
              <a:buAutoNum type="arabicPeriod"/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Chọn thư mục chứa tệp văn bản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303037" y="747720"/>
            <a:ext cx="2873828" cy="41860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8778726" y="3953391"/>
            <a:ext cx="2655517" cy="960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3. Nháy chuột vào nút lệnh Open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1708099" y="2559818"/>
            <a:ext cx="2655517" cy="499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2. Chọn tệp văn bản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061460" y="1166327"/>
            <a:ext cx="3116580" cy="172165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824720" y="3653202"/>
            <a:ext cx="432730" cy="4242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3303037" y="3825710"/>
            <a:ext cx="5939165" cy="503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Hình 46. </a:t>
            </a:r>
            <a:r>
              <a:rPr lang="vi-VN" sz="2000" i="1" dirty="0">
                <a:latin typeface="UTM Avo" panose="02040603050506020204" pitchFamily="18" charset="0"/>
                <a:cs typeface="Times New Roman" panose="02020603050405020304" pitchFamily="18" charset="0"/>
              </a:rPr>
              <a:t>Mở tệp văn bản đã có trên máy tính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1805876" y="4988196"/>
            <a:ext cx="98882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b) Sao chép văn bản, gõ thêm câu thơ, di chuyển văn bản </a:t>
            </a:r>
          </a:p>
          <a:p>
            <a:pPr defTabSz="342900">
              <a:lnSpc>
                <a:spcPct val="150000"/>
              </a:lnSpc>
            </a:pP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1: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Em hãy thực hiện các thao tác sau để sao chép câu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Trăng ơi ...từ đâu đến?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cho khổ thơ thứ hai của bài thơ.</a:t>
            </a:r>
          </a:p>
        </p:txBody>
      </p:sp>
    </p:spTree>
    <p:extLst>
      <p:ext uri="{BB962C8B-B14F-4D97-AF65-F5344CB8AC3E}">
        <p14:creationId xmlns:p14="http://schemas.microsoft.com/office/powerpoint/2010/main" val="198910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F28C234-D29A-43B6-9D9D-89685D25E898}"/>
              </a:ext>
            </a:extLst>
          </p:cNvPr>
          <p:cNvSpPr/>
          <p:nvPr/>
        </p:nvSpPr>
        <p:spPr>
          <a:xfrm>
            <a:off x="4217204" y="5995940"/>
            <a:ext cx="50588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Hình 47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. Sao chép phần văn bản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F28C234-D29A-43B6-9D9D-89685D25E898}"/>
              </a:ext>
            </a:extLst>
          </p:cNvPr>
          <p:cNvSpPr/>
          <p:nvPr/>
        </p:nvSpPr>
        <p:spPr>
          <a:xfrm>
            <a:off x="6651624" y="191734"/>
            <a:ext cx="3589930" cy="458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4. Nháy chuột vào nút lệnh Paste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F28C234-D29A-43B6-9D9D-89685D25E898}"/>
              </a:ext>
            </a:extLst>
          </p:cNvPr>
          <p:cNvSpPr/>
          <p:nvPr/>
        </p:nvSpPr>
        <p:spPr>
          <a:xfrm>
            <a:off x="1227993" y="3847324"/>
            <a:ext cx="450990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1. Chọn đoạn văn bản cần sao chép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89113" y="621298"/>
            <a:ext cx="4794391" cy="3014980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 flipV="1">
            <a:off x="2418080" y="2389769"/>
            <a:ext cx="2101131" cy="143039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F28C234-D29A-43B6-9D9D-89685D25E898}"/>
              </a:ext>
            </a:extLst>
          </p:cNvPr>
          <p:cNvSpPr/>
          <p:nvPr/>
        </p:nvSpPr>
        <p:spPr>
          <a:xfrm>
            <a:off x="155481" y="86304"/>
            <a:ext cx="358993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2. Nháy chuột vào nút lệnh Copy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989113" y="528320"/>
            <a:ext cx="374867" cy="58890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425" y="1078123"/>
            <a:ext cx="5545414" cy="3363447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6010617" y="2592154"/>
            <a:ext cx="4025685" cy="3259476"/>
            <a:chOff x="9154132" y="2656699"/>
            <a:chExt cx="4025685" cy="3259476"/>
          </a:xfrm>
        </p:grpSpPr>
        <p:sp>
          <p:nvSpPr>
            <p:cNvPr id="57" name="Rectangle 56"/>
            <p:cNvSpPr/>
            <p:nvPr/>
          </p:nvSpPr>
          <p:spPr>
            <a:xfrm>
              <a:off x="9154132" y="2656699"/>
              <a:ext cx="2435972" cy="323846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9305186" y="2806239"/>
              <a:ext cx="3874631" cy="3109936"/>
              <a:chOff x="9303973" y="1938623"/>
              <a:chExt cx="3789029" cy="2501741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03973" y="1938623"/>
                <a:ext cx="2129726" cy="2083485"/>
              </a:xfrm>
              <a:prstGeom prst="rect">
                <a:avLst/>
              </a:prstGeom>
            </p:spPr>
          </p:pic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F28C234-D29A-43B6-9D9D-89685D25E898}"/>
                  </a:ext>
                </a:extLst>
              </p:cNvPr>
              <p:cNvSpPr/>
              <p:nvPr/>
            </p:nvSpPr>
            <p:spPr>
              <a:xfrm>
                <a:off x="9503072" y="3981841"/>
                <a:ext cx="3589930" cy="4585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defTabSz="342900">
                  <a:lnSpc>
                    <a:spcPct val="150000"/>
                  </a:lnSpc>
                </a:pPr>
                <a:r>
                  <a:rPr lang="vi-VN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Kết quả sao chép</a:t>
                </a:r>
              </a:p>
            </p:txBody>
          </p:sp>
        </p:grp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F28C234-D29A-43B6-9D9D-89685D25E898}"/>
              </a:ext>
            </a:extLst>
          </p:cNvPr>
          <p:cNvSpPr/>
          <p:nvPr/>
        </p:nvSpPr>
        <p:spPr>
          <a:xfrm>
            <a:off x="9154132" y="5072610"/>
            <a:ext cx="27213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dirty="0">
                <a:latin typeface="UTM Avo" panose="02040603050506020204" pitchFamily="18" charset="0"/>
                <a:cs typeface="Times New Roman" panose="02020603050405020304" pitchFamily="18" charset="0"/>
              </a:rPr>
              <a:t>3. Đưa con trỏ soạn thảo đến vị trí cần sao chép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 flipV="1">
            <a:off x="9480400" y="4232819"/>
            <a:ext cx="579052" cy="8814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>
            <a:off x="6539696" y="822774"/>
            <a:ext cx="688907" cy="77453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3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29" grpId="0"/>
      <p:bldP spid="41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5F49C9A-AC8D-425D-A924-C40644073EA6}"/>
              </a:ext>
            </a:extLst>
          </p:cNvPr>
          <p:cNvSpPr/>
          <p:nvPr/>
        </p:nvSpPr>
        <p:spPr>
          <a:xfrm>
            <a:off x="698649" y="317412"/>
            <a:ext cx="108644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2900">
              <a:lnSpc>
                <a:spcPct val="150000"/>
              </a:lnSpc>
            </a:pP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2: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Gõ tiếp ba dòng cuối của khổ thơ thứ hai.</a:t>
            </a:r>
            <a:endParaRPr lang="en-US" sz="2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 defTabSz="342900">
              <a:lnSpc>
                <a:spcPct val="150000"/>
              </a:lnSpc>
            </a:pP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Bước 3: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Di chuyển cụm từ </a:t>
            </a:r>
            <a:r>
              <a:rPr lang="vi-VN" sz="2000" dirty="0">
                <a:solidFill>
                  <a:schemeClr val="accent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(Theo Trần Đăng Khoa) 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xuống cuối khổ thơ thứ hai. Thực hiện tương tự như bước 1, nhưng thay nút lệnh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Copy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 bằng nút lệnh </a:t>
            </a:r>
            <a:r>
              <a:rPr lang="vi-VN" sz="2000" b="1" dirty="0">
                <a:latin typeface="UTM Avo" panose="02040603050506020204" pitchFamily="18" charset="0"/>
                <a:cs typeface="Times New Roman" panose="02020603050405020304" pitchFamily="18" charset="0"/>
              </a:rPr>
              <a:t>Cut</a:t>
            </a:r>
            <a:r>
              <a:rPr lang="vi-VN" sz="2000" dirty="0">
                <a:latin typeface="UTM Avo" panose="02040603050506020204" pitchFamily="18" charset="0"/>
                <a:cs typeface="Times New Roman" panose="02020603050405020304" pitchFamily="18" charset="0"/>
              </a:rPr>
              <a:t> ở thao tác 2.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646" y="1794740"/>
            <a:ext cx="2295079" cy="48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1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8201</TotalTime>
  <Words>719</Words>
  <Application>Microsoft Office PowerPoint</Application>
  <PresentationFormat>Widescreen</PresentationFormat>
  <Paragraphs>70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Arial</vt:lpstr>
      <vt:lpstr>Baskerville Old Face</vt:lpstr>
      <vt:lpstr>Calibri</vt:lpstr>
      <vt:lpstr>iCiel Cadena</vt:lpstr>
      <vt:lpstr>SVN-Adam Gorry</vt:lpstr>
      <vt:lpstr>SVN-Androgyne</vt:lpstr>
      <vt:lpstr>SVN-Avo</vt:lpstr>
      <vt:lpstr>SVN-SAF</vt:lpstr>
      <vt:lpstr>Tahoma</vt:lpstr>
      <vt:lpstr>Tiffany</vt:lpstr>
      <vt:lpstr>Times New Roman</vt:lpstr>
      <vt:lpstr>UTM Avo</vt:lpstr>
      <vt:lpstr>UVF Salome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Sang Dang Quang</cp:lastModifiedBy>
  <cp:revision>219</cp:revision>
  <dcterms:created xsi:type="dcterms:W3CDTF">2021-11-14T08:33:55Z</dcterms:created>
  <dcterms:modified xsi:type="dcterms:W3CDTF">2025-03-03T07:05:00Z</dcterms:modified>
</cp:coreProperties>
</file>