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313" r:id="rId3"/>
    <p:sldId id="314" r:id="rId4"/>
    <p:sldId id="284" r:id="rId5"/>
    <p:sldId id="299" r:id="rId6"/>
    <p:sldId id="300" r:id="rId7"/>
    <p:sldId id="316" r:id="rId8"/>
    <p:sldId id="303" r:id="rId9"/>
    <p:sldId id="304" r:id="rId10"/>
    <p:sldId id="305" r:id="rId11"/>
    <p:sldId id="31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1A9"/>
    <a:srgbClr val="FECE4E"/>
    <a:srgbClr val="2F804B"/>
    <a:srgbClr val="E3B77A"/>
    <a:srgbClr val="FFEAB5"/>
    <a:srgbClr val="D6E391"/>
    <a:srgbClr val="4F6228"/>
    <a:srgbClr val="D7AA80"/>
    <a:srgbClr val="D3E5BB"/>
    <a:srgbClr val="F15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3" autoAdjust="0"/>
    <p:restoredTop sz="94660"/>
  </p:normalViewPr>
  <p:slideViewPr>
    <p:cSldViewPr snapToGrid="0">
      <p:cViewPr varScale="1">
        <p:scale>
          <a:sx n="69" d="100"/>
          <a:sy n="69" d="100"/>
        </p:scale>
        <p:origin x="6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010" y="21226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61091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683254" y="345750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microsoft.com/office/2007/relationships/hdphoto" Target="../media/hdphoto3.wdp"/><Relationship Id="rId18" Type="http://schemas.openxmlformats.org/officeDocument/2006/relationships/image" Target="../media/image18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5.png"/><Relationship Id="rId17" Type="http://schemas.microsoft.com/office/2007/relationships/hdphoto" Target="../media/hdphoto5.wdp"/><Relationship Id="rId2" Type="http://schemas.openxmlformats.org/officeDocument/2006/relationships/image" Target="../media/image6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g"/><Relationship Id="rId11" Type="http://schemas.microsoft.com/office/2007/relationships/hdphoto" Target="../media/hdphoto2.wdp"/><Relationship Id="rId5" Type="http://schemas.openxmlformats.org/officeDocument/2006/relationships/image" Target="../media/image9.jpg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1"/>
            <a:ext cx="2190751" cy="1374758"/>
            <a:chOff x="1523998" y="0"/>
            <a:chExt cx="2190751" cy="116719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4F6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4F6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33328" y="89975"/>
              <a:ext cx="19720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4F6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</a:t>
              </a:r>
              <a:r>
                <a:rPr lang="en-US" sz="3200" dirty="0">
                  <a:solidFill>
                    <a:srgbClr val="4F62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vi-VN" sz="3200" dirty="0">
                <a:solidFill>
                  <a:srgbClr val="4F62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534926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4F6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HÌNH PHẲNG</a:t>
            </a:r>
            <a:endParaRPr lang="vi-VN" sz="3600" dirty="0">
              <a:solidFill>
                <a:srgbClr val="4F62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9E6C14-7D2C-75BE-5EA9-26A10F919408}"/>
              </a:ext>
            </a:extLst>
          </p:cNvPr>
          <p:cNvSpPr txBox="1"/>
          <p:nvPr/>
        </p:nvSpPr>
        <p:spPr>
          <a:xfrm>
            <a:off x="2531166" y="1828500"/>
            <a:ext cx="65333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060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B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5cm</a:t>
            </a:r>
          </a:p>
        </p:txBody>
      </p:sp>
      <p:sp>
        <p:nvSpPr>
          <p:cNvPr id="26" name="TextBox 25"/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sp>
        <p:nvSpPr>
          <p:cNvPr id="27" name="TextBox 26"/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8" name="Rounded Rectangle 27"/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/>
                <a:t>Bài</a:t>
              </a:r>
              <a:r>
                <a:rPr lang="en-US" sz="2800" dirty="0"/>
                <a:t> </a:t>
              </a:r>
              <a:r>
                <a:rPr lang="en-US" sz="2800" dirty="0" err="1"/>
                <a:t>giải</a:t>
              </a:r>
              <a:endParaRPr lang="en-US" sz="2800" dirty="0"/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 </a:t>
              </a:r>
              <a:r>
                <a:rPr lang="en-US" sz="2800" dirty="0" err="1"/>
                <a:t>là</a:t>
              </a:r>
              <a:r>
                <a:rPr lang="en-US" sz="2800" dirty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+       +       =        (cm)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    </a:t>
              </a:r>
              <a:r>
                <a:rPr lang="en-US" sz="2800" dirty="0" err="1"/>
                <a:t>Đáp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:        cm.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8923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7E018D-D8F0-4F65-0333-027FFE8FC068}"/>
              </a:ext>
            </a:extLst>
          </p:cNvPr>
          <p:cNvSpPr txBox="1"/>
          <p:nvPr/>
        </p:nvSpPr>
        <p:spPr>
          <a:xfrm>
            <a:off x="2040835" y="2259280"/>
            <a:ext cx="7675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8000" dirty="0">
              <a:ln>
                <a:solidFill>
                  <a:srgbClr val="4F6228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84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 rot="172959">
            <a:off x="3083682" y="1723863"/>
            <a:ext cx="560009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  <p:pic>
        <p:nvPicPr>
          <p:cNvPr id="2" name="TRÊN CON ĐƯỜNG ĐẾN TRƯỜNG - NHẠC MẪU - CHỦ ĐỀ 3 - ÂM NHẠC 2 - CHÂN TRỜI SÁNG TẠO">
            <a:hlinkClick r:id="" action="ppaction://media"/>
            <a:extLst>
              <a:ext uri="{FF2B5EF4-FFF2-40B4-BE49-F238E27FC236}">
                <a16:creationId xmlns:a16="http://schemas.microsoft.com/office/drawing/2014/main" id="{71A4D476-5BB0-8076-CE66-1784A646A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7E018D-D8F0-4F65-0333-027FFE8FC068}"/>
              </a:ext>
            </a:extLst>
          </p:cNvPr>
          <p:cNvSpPr txBox="1"/>
          <p:nvPr/>
        </p:nvSpPr>
        <p:spPr>
          <a:xfrm>
            <a:off x="2131191" y="1554447"/>
            <a:ext cx="76758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26:</a:t>
            </a:r>
          </a:p>
          <a:p>
            <a:pPr algn="ctr"/>
            <a:r>
              <a:rPr lang="en-US" sz="5400" dirty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GẤP KHÚC.</a:t>
            </a:r>
          </a:p>
          <a:p>
            <a:pPr algn="ctr"/>
            <a:r>
              <a:rPr lang="en-US" sz="5400" dirty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TỨ GIÁC</a:t>
            </a:r>
            <a:endParaRPr lang="vi-VN" sz="5400" dirty="0">
              <a:ln>
                <a:solidFill>
                  <a:srgbClr val="4F6228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06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2828" y="760229"/>
            <a:ext cx="856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a)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5" name="Oval 4"/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Nail Cartoon High Res Stock Images | Shutterstock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Nail Cartoon High Res Stock Images | Shutterstock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Dây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treo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cờ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1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đoạn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thẳng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Đầu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mỗi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chiếc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đinh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1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điểm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3" name="TextBox 22"/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9" name="TextBox 28"/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32" name="TextBox 31"/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30" name="Picture 6" descr="Ruler Vector at GetDrawings | Free downloa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pencil Royalty Free Vector Image - VectorStock"/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/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40" name="Oval 39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302785" y="4698326"/>
            <a:ext cx="4889737" cy="1232577"/>
            <a:chOff x="3302785" y="4698326"/>
            <a:chExt cx="4889737" cy="1232577"/>
          </a:xfrm>
        </p:grpSpPr>
        <p:grpSp>
          <p:nvGrpSpPr>
            <p:cNvPr id="42" name="Google Shape;2032;p71"/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43" name="Google Shape;2033;p71"/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34;p71"/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36;p71"/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3727441" y="4917788"/>
              <a:ext cx="446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Làm</a:t>
              </a:r>
              <a:r>
                <a:rPr lang="en-US" sz="2400" dirty="0"/>
                <a:t> </a:t>
              </a:r>
              <a:r>
                <a:rPr lang="en-US" sz="2400" dirty="0" err="1"/>
                <a:t>thế</a:t>
              </a:r>
              <a:r>
                <a:rPr lang="en-US" sz="2400" dirty="0"/>
                <a:t> </a:t>
              </a:r>
              <a:r>
                <a:rPr lang="en-US" sz="2400" dirty="0" err="1"/>
                <a:t>nào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AB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AC?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3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 animBg="1"/>
          <p:bldP spid="20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 animBg="1"/>
          <p:bldP spid="20" grpId="0"/>
          <p:bldP spid="3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1391" y="151384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dài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4557" y="530087"/>
            <a:ext cx="11029868" cy="6109252"/>
            <a:chOff x="1611087" y="928913"/>
            <a:chExt cx="8911773" cy="5511784"/>
          </a:xfrm>
        </p:grpSpPr>
        <p:grpSp>
          <p:nvGrpSpPr>
            <p:cNvPr id="7" name="Group 6"/>
            <p:cNvGrpSpPr/>
            <p:nvPr/>
          </p:nvGrpSpPr>
          <p:grpSpPr>
            <a:xfrm>
              <a:off x="1611087" y="928913"/>
              <a:ext cx="8911773" cy="5511784"/>
              <a:chOff x="1611087" y="928913"/>
              <a:chExt cx="8911773" cy="5511784"/>
            </a:xfrm>
          </p:grpSpPr>
          <p:pic>
            <p:nvPicPr>
              <p:cNvPr id="2" name="Picture 2" descr="20210409041757_wm_shs-toan-2-tap-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0" t="25849" r="11793" b="39199"/>
              <a:stretch/>
            </p:blipFill>
            <p:spPr bwMode="auto">
              <a:xfrm>
                <a:off x="1611087" y="928913"/>
                <a:ext cx="8911773" cy="551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4441371" y="1555750"/>
                <a:ext cx="5775235" cy="438059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556001" y="3352800"/>
                <a:ext cx="4049486" cy="258354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310743" y="6212113"/>
                <a:ext cx="4049486" cy="228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Callout 7"/>
            <p:cNvSpPr/>
            <p:nvPr/>
          </p:nvSpPr>
          <p:spPr>
            <a:xfrm>
              <a:off x="1611087" y="3352798"/>
              <a:ext cx="2922813" cy="1460501"/>
            </a:xfrm>
            <a:prstGeom prst="wedgeEllipseCallout">
              <a:avLst>
                <a:gd name="adj1" fmla="val -6382"/>
                <a:gd name="adj2" fmla="val 64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867101" y="1122825"/>
            <a:ext cx="283904" cy="338099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534051" y="1451722"/>
            <a:ext cx="593592" cy="380993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35109" y="1826762"/>
            <a:ext cx="509453" cy="7175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274498" y="2564391"/>
            <a:ext cx="764180" cy="47942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17575" y="3562518"/>
            <a:ext cx="2714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</a:t>
            </a:r>
            <a:r>
              <a:rPr lang="en-US" sz="2000" dirty="0" err="1"/>
              <a:t>Cầu</a:t>
            </a:r>
            <a:r>
              <a:rPr lang="en-US" sz="2000" dirty="0"/>
              <a:t> thang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Thác</a:t>
            </a:r>
            <a:r>
              <a:rPr lang="en-US" sz="2000" dirty="0"/>
              <a:t> </a:t>
            </a:r>
            <a:r>
              <a:rPr lang="en-US" sz="2000" dirty="0" err="1"/>
              <a:t>Bạc</a:t>
            </a:r>
            <a:r>
              <a:rPr lang="en-US" sz="2000" dirty="0"/>
              <a:t> (Sa Pa)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gấp</a:t>
            </a:r>
            <a:r>
              <a:rPr lang="en-US" sz="2000" dirty="0"/>
              <a:t> </a:t>
            </a:r>
            <a:r>
              <a:rPr lang="en-US" sz="2000" dirty="0" err="1"/>
              <a:t>khúc</a:t>
            </a:r>
            <a:r>
              <a:rPr lang="en-US" sz="2000" dirty="0"/>
              <a:t>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505529" y="730149"/>
            <a:ext cx="5551127" cy="1966554"/>
            <a:chOff x="4647669" y="1498474"/>
            <a:chExt cx="5551127" cy="1966554"/>
          </a:xfrm>
        </p:grpSpPr>
        <p:grpSp>
          <p:nvGrpSpPr>
            <p:cNvPr id="51" name="Group 50"/>
            <p:cNvGrpSpPr/>
            <p:nvPr/>
          </p:nvGrpSpPr>
          <p:grpSpPr>
            <a:xfrm>
              <a:off x="4647669" y="1498474"/>
              <a:ext cx="5551127" cy="1966554"/>
              <a:chOff x="4647669" y="1498474"/>
              <a:chExt cx="5551127" cy="1966554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4857750" y="1964417"/>
                <a:ext cx="5018205" cy="1052283"/>
                <a:chOff x="4857750" y="1964417"/>
                <a:chExt cx="5018205" cy="1052283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4857750" y="2001610"/>
                  <a:ext cx="908050" cy="72662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5757522" y="2007959"/>
                  <a:ext cx="2751478" cy="100239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8498005" y="1964417"/>
                  <a:ext cx="1377950" cy="105228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/>
              <p:cNvGrpSpPr/>
              <p:nvPr/>
            </p:nvGrpSpPr>
            <p:grpSpPr>
              <a:xfrm>
                <a:off x="4647669" y="2251236"/>
                <a:ext cx="484428" cy="963679"/>
                <a:chOff x="3499909" y="3858218"/>
                <a:chExt cx="484428" cy="963679"/>
              </a:xfrm>
            </p:grpSpPr>
            <p:sp>
              <p:nvSpPr>
                <p:cNvPr id="40" name="TextBox 39"/>
                <p:cNvSpPr txBox="1"/>
                <p:nvPr/>
              </p:nvSpPr>
              <p:spPr>
                <a:xfrm>
                  <a:off x="3582990" y="385821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3499909" y="4298677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M</a:t>
                  </a: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8365176" y="2557087"/>
                <a:ext cx="563597" cy="907941"/>
                <a:chOff x="3576640" y="3851868"/>
                <a:chExt cx="563597" cy="907941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716723" y="4236589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P</a:t>
                  </a: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5554043" y="1537504"/>
                <a:ext cx="444352" cy="650117"/>
                <a:chOff x="3514158" y="3848082"/>
                <a:chExt cx="444352" cy="650117"/>
              </a:xfrm>
            </p:grpSpPr>
            <p:sp>
              <p:nvSpPr>
                <p:cNvPr id="46" name="TextBox 45"/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3514158" y="3848082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9721171" y="1498474"/>
                <a:ext cx="477625" cy="649791"/>
                <a:chOff x="3576640" y="3848408"/>
                <a:chExt cx="477625" cy="649791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590677" y="3848408"/>
                  <a:ext cx="4635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Q</a:t>
                  </a:r>
                </a:p>
              </p:txBody>
            </p:sp>
          </p:grpSp>
        </p:grpSp>
        <p:sp>
          <p:nvSpPr>
            <p:cNvPr id="52" name="TextBox 51"/>
            <p:cNvSpPr txBox="1"/>
            <p:nvPr/>
          </p:nvSpPr>
          <p:spPr>
            <a:xfrm rot="19393814">
              <a:off x="4858922" y="201999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2cm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1212371">
              <a:off x="6836582" y="2148311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5cm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9342365">
              <a:off x="8800038" y="210671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3cm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134477" y="2581910"/>
            <a:ext cx="6561407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MNPQ</a:t>
            </a:r>
          </a:p>
          <a:p>
            <a:pPr>
              <a:lnSpc>
                <a:spcPts val="32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MN, NP, PQ.</a:t>
            </a:r>
          </a:p>
          <a:p>
            <a:pPr>
              <a:lnSpc>
                <a:spcPts val="32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MN, NP, PQ:</a:t>
            </a:r>
          </a:p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 + NP + PQ =</a:t>
            </a:r>
          </a:p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2cm + 5cm + 3cm = 10cm</a:t>
            </a:r>
          </a:p>
        </p:txBody>
      </p:sp>
    </p:spTree>
    <p:extLst>
      <p:ext uri="{BB962C8B-B14F-4D97-AF65-F5344CB8AC3E}">
        <p14:creationId xmlns:p14="http://schemas.microsoft.com/office/powerpoint/2010/main" val="313189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5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726" y="362151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b)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giác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89726" y="783771"/>
            <a:ext cx="10376686" cy="5526298"/>
            <a:chOff x="889726" y="783771"/>
            <a:chExt cx="10376686" cy="5526298"/>
          </a:xfrm>
        </p:grpSpPr>
        <p:pic>
          <p:nvPicPr>
            <p:cNvPr id="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31359" y="1184700"/>
            <a:ext cx="2142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cũng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9211" y="2706876"/>
            <a:ext cx="2013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1359" y="4933225"/>
            <a:ext cx="37374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/>
              <a:t>Trong</a:t>
            </a:r>
            <a:r>
              <a:rPr lang="en-US" sz="2500" i="1" dirty="0"/>
              <a:t> </a:t>
            </a:r>
            <a:r>
              <a:rPr lang="en-US" sz="2500" i="1" dirty="0" err="1"/>
              <a:t>bức</a:t>
            </a:r>
            <a:r>
              <a:rPr lang="en-US" sz="2500" i="1" dirty="0"/>
              <a:t> </a:t>
            </a:r>
            <a:r>
              <a:rPr lang="en-US" sz="2500" i="1" dirty="0" err="1"/>
              <a:t>tranh</a:t>
            </a:r>
            <a:r>
              <a:rPr lang="en-US" sz="2500" i="1" dirty="0"/>
              <a:t> </a:t>
            </a:r>
            <a:r>
              <a:rPr lang="en-US" sz="2500" i="1" dirty="0" err="1"/>
              <a:t>này</a:t>
            </a:r>
            <a:r>
              <a:rPr lang="en-US" sz="2500" i="1" dirty="0"/>
              <a:t> </a:t>
            </a:r>
            <a:r>
              <a:rPr lang="en-US" sz="2500" i="1" dirty="0" err="1"/>
              <a:t>có</a:t>
            </a:r>
            <a:r>
              <a:rPr lang="en-US" sz="2500" i="1" dirty="0"/>
              <a:t> </a:t>
            </a:r>
            <a:r>
              <a:rPr lang="en-US" sz="2500" i="1" dirty="0" err="1"/>
              <a:t>rất</a:t>
            </a:r>
            <a:r>
              <a:rPr lang="en-US" sz="2500" i="1" dirty="0"/>
              <a:t> </a:t>
            </a:r>
            <a:r>
              <a:rPr lang="en-US" sz="2500" i="1" dirty="0" err="1"/>
              <a:t>nhiều</a:t>
            </a:r>
            <a:r>
              <a:rPr lang="en-US" sz="2500" i="1" dirty="0"/>
              <a:t> </a:t>
            </a:r>
            <a:r>
              <a:rPr lang="en-US" sz="2500" i="1" dirty="0" err="1"/>
              <a:t>hình</a:t>
            </a:r>
            <a:r>
              <a:rPr lang="en-US" sz="2500" i="1" dirty="0"/>
              <a:t> </a:t>
            </a:r>
            <a:r>
              <a:rPr lang="en-US" sz="2500" i="1" dirty="0" err="1"/>
              <a:t>tứ</a:t>
            </a:r>
            <a:r>
              <a:rPr lang="en-US" sz="2500" i="1" dirty="0"/>
              <a:t> </a:t>
            </a:r>
            <a:r>
              <a:rPr lang="en-US" sz="2500" i="1" dirty="0" err="1"/>
              <a:t>giác</a:t>
            </a:r>
            <a:r>
              <a:rPr lang="en-US" sz="2500" i="1" dirty="0"/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97188" y="623761"/>
            <a:ext cx="4369223" cy="11658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4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khép</a:t>
            </a:r>
            <a:r>
              <a:rPr lang="en-US" sz="2400" dirty="0"/>
              <a:t> </a:t>
            </a:r>
            <a:r>
              <a:rPr lang="en-US" sz="2400" dirty="0" err="1"/>
              <a:t>kín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41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7E018D-D8F0-4F65-0333-027FFE8FC068}"/>
              </a:ext>
            </a:extLst>
          </p:cNvPr>
          <p:cNvSpPr txBox="1"/>
          <p:nvPr/>
        </p:nvSpPr>
        <p:spPr>
          <a:xfrm>
            <a:off x="2040835" y="2767280"/>
            <a:ext cx="7675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vi-VN" sz="8000" dirty="0">
              <a:ln>
                <a:solidFill>
                  <a:srgbClr val="4F6228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309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H="1">
            <a:off x="1579320" y="3023206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74653" y="1439440"/>
            <a:ext cx="9958959" cy="1431057"/>
            <a:chOff x="857087" y="446662"/>
            <a:chExt cx="9958959" cy="1431057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  b)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7745761" y="2551660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22456" y="3690669"/>
            <a:ext cx="665403" cy="646331"/>
            <a:chOff x="904890" y="2778718"/>
            <a:chExt cx="665403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2972405" y="3023206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736541" y="2461250"/>
            <a:ext cx="423514" cy="736741"/>
            <a:chOff x="3474126" y="1300240"/>
            <a:chExt cx="423514" cy="736741"/>
          </a:xfrm>
        </p:grpSpPr>
        <p:sp>
          <p:nvSpPr>
            <p:cNvPr id="8" name="TextBox 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93208" y="3608761"/>
            <a:ext cx="600296" cy="694191"/>
            <a:chOff x="3576640" y="3804008"/>
            <a:chExt cx="600296" cy="694191"/>
          </a:xfrm>
        </p:grpSpPr>
        <p:sp>
          <p:nvSpPr>
            <p:cNvPr id="14" name="TextBox 13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H="1">
            <a:off x="7267575" y="4093400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058400" y="2542135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509900" y="2007699"/>
            <a:ext cx="444352" cy="736741"/>
            <a:chOff x="3474126" y="1300240"/>
            <a:chExt cx="444352" cy="736741"/>
          </a:xfrm>
        </p:grpSpPr>
        <p:sp>
          <p:nvSpPr>
            <p:cNvPr id="35" name="TextBox 34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808543" y="2007699"/>
            <a:ext cx="423514" cy="736741"/>
            <a:chOff x="3474126" y="1300240"/>
            <a:chExt cx="423514" cy="736741"/>
          </a:xfrm>
        </p:grpSpPr>
        <p:sp>
          <p:nvSpPr>
            <p:cNvPr id="38" name="TextBox 3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911057" y="3632767"/>
            <a:ext cx="463588" cy="976603"/>
            <a:chOff x="3576640" y="1390650"/>
            <a:chExt cx="463588" cy="976603"/>
          </a:xfrm>
        </p:grpSpPr>
        <p:sp>
          <p:nvSpPr>
            <p:cNvPr id="41" name="TextBox 40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133463" y="3632767"/>
            <a:ext cx="444352" cy="976603"/>
            <a:chOff x="3576640" y="1390650"/>
            <a:chExt cx="444352" cy="976603"/>
          </a:xfrm>
        </p:grpSpPr>
        <p:sp>
          <p:nvSpPr>
            <p:cNvPr id="44" name="TextBox 43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225879" y="4648630"/>
            <a:ext cx="37676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ABC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51270" y="4648630"/>
            <a:ext cx="4104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DEGH</a:t>
            </a:r>
          </a:p>
        </p:txBody>
      </p:sp>
    </p:spTree>
    <p:extLst>
      <p:ext uri="{BB962C8B-B14F-4D97-AF65-F5344CB8AC3E}">
        <p14:creationId xmlns:p14="http://schemas.microsoft.com/office/powerpoint/2010/main" val="94875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6" name="Isosceles Triangle 5"/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E4E"/>
              </a:solidFill>
            </a:endParaRPr>
          </a:p>
        </p:txBody>
      </p:sp>
      <p:sp>
        <p:nvSpPr>
          <p:cNvPr id="7" name="Diamond 6"/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/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anual Input 8"/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/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751395" y="661222"/>
            <a:ext cx="994403" cy="994403"/>
            <a:chOff x="5751395" y="464780"/>
            <a:chExt cx="994403" cy="994403"/>
          </a:xfrm>
        </p:grpSpPr>
        <p:sp>
          <p:nvSpPr>
            <p:cNvPr id="18" name="TextBox 17"/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54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324</Words>
  <Application>Microsoft Office PowerPoint</Application>
  <PresentationFormat>Widescreen</PresentationFormat>
  <Paragraphs>97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User</cp:lastModifiedBy>
  <cp:revision>89</cp:revision>
  <dcterms:created xsi:type="dcterms:W3CDTF">2021-06-02T01:34:28Z</dcterms:created>
  <dcterms:modified xsi:type="dcterms:W3CDTF">2025-03-25T03:21:32Z</dcterms:modified>
</cp:coreProperties>
</file>