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1"/>
  </p:notesMasterIdLst>
  <p:sldIdLst>
    <p:sldId id="3074" r:id="rId2"/>
    <p:sldId id="3073" r:id="rId3"/>
    <p:sldId id="3070" r:id="rId4"/>
    <p:sldId id="3071" r:id="rId5"/>
    <p:sldId id="3051" r:id="rId6"/>
    <p:sldId id="2955" r:id="rId7"/>
    <p:sldId id="3061" r:id="rId8"/>
    <p:sldId id="3052" r:id="rId9"/>
    <p:sldId id="3060" r:id="rId10"/>
    <p:sldId id="3075" r:id="rId11"/>
    <p:sldId id="3072" r:id="rId12"/>
    <p:sldId id="3062" r:id="rId13"/>
    <p:sldId id="3063" r:id="rId14"/>
    <p:sldId id="3064" r:id="rId15"/>
    <p:sldId id="3065" r:id="rId16"/>
    <p:sldId id="3076" r:id="rId17"/>
    <p:sldId id="3067" r:id="rId18"/>
    <p:sldId id="3027" r:id="rId19"/>
    <p:sldId id="3066" r:id="rId20"/>
    <p:sldId id="298" r:id="rId21"/>
    <p:sldId id="256" r:id="rId22"/>
    <p:sldId id="257" r:id="rId23"/>
    <p:sldId id="258" r:id="rId24"/>
    <p:sldId id="259" r:id="rId25"/>
    <p:sldId id="261" r:id="rId26"/>
    <p:sldId id="260" r:id="rId27"/>
    <p:sldId id="262" r:id="rId28"/>
    <p:sldId id="3053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8D7"/>
    <a:srgbClr val="FF3399"/>
    <a:srgbClr val="FFFFFF"/>
    <a:srgbClr val="0000FF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5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2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61" r:id="rId2"/>
    <p:sldLayoutId id="2147483753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5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21" Type="http://schemas.openxmlformats.org/officeDocument/2006/relationships/slide" Target="slide21.xml"/><Relationship Id="rId7" Type="http://schemas.microsoft.com/office/2007/relationships/hdphoto" Target="../media/hdphoto3.wdp"/><Relationship Id="rId12" Type="http://schemas.openxmlformats.org/officeDocument/2006/relationships/image" Target="../media/image46.png"/><Relationship Id="rId17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slide" Target="slide23.xml"/><Relationship Id="rId5" Type="http://schemas.openxmlformats.org/officeDocument/2006/relationships/slide" Target="slide24.xml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1.xml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1.xml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1.xml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1.xml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slide" Target="slide2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1.xml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3.wav"/><Relationship Id="rId7" Type="http://schemas.openxmlformats.org/officeDocument/2006/relationships/image" Target="../media/image56.jpeg"/><Relationship Id="rId12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0" Type="http://schemas.openxmlformats.org/officeDocument/2006/relationships/slide" Target="slide27.xml"/><Relationship Id="rId4" Type="http://schemas.openxmlformats.org/officeDocument/2006/relationships/slide" Target="slide21.xml"/><Relationship Id="rId9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AA61C0C-97C0-49DC-BC12-62BCDF2F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90" y="-88899"/>
            <a:ext cx="9523810" cy="6982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ACA79-19BC-4DC4-9241-DE9907F53496}"/>
              </a:ext>
            </a:extLst>
          </p:cNvPr>
          <p:cNvSpPr txBox="1"/>
          <p:nvPr/>
        </p:nvSpPr>
        <p:spPr>
          <a:xfrm>
            <a:off x="2150312" y="181624"/>
            <a:ext cx="8106725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PTDTBT TH &amp; THCS MƯỜNG LUÂN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22C36-0700-470C-8381-838A6FAC1CD2}"/>
              </a:ext>
            </a:extLst>
          </p:cNvPr>
          <p:cNvSpPr txBox="1"/>
          <p:nvPr/>
        </p:nvSpPr>
        <p:spPr>
          <a:xfrm>
            <a:off x="3619501" y="1193802"/>
            <a:ext cx="5168349" cy="2610679"/>
          </a:xfrm>
          <a:prstGeom prst="rect">
            <a:avLst/>
          </a:prstGeom>
          <a:noFill/>
        </p:spPr>
        <p:txBody>
          <a:bodyPr spcFirstLastPara="1" wrap="square" lIns="76810" tIns="38405" rIns="76810" bIns="38405" numCol="1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50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C7D78-9853-4086-8730-B53BC179684B}"/>
              </a:ext>
            </a:extLst>
          </p:cNvPr>
          <p:cNvSpPr txBox="1"/>
          <p:nvPr/>
        </p:nvSpPr>
        <p:spPr>
          <a:xfrm>
            <a:off x="2553574" y="2459231"/>
            <a:ext cx="7807188" cy="1016279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Baskerville Old Face" pitchFamily="18" charset="0"/>
              </a:rPr>
              <a:t>CÁC THẦY CÔ VỀ DỰ GIỜ</a:t>
            </a:r>
          </a:p>
          <a:p>
            <a:pPr algn="ctr"/>
            <a:r>
              <a:rPr lang="en-US" sz="2700" b="1" dirty="0">
                <a:solidFill>
                  <a:srgbClr val="0070C0"/>
                </a:solidFill>
                <a:latin typeface="Baskerville Old Face" pitchFamily="18" charset="0"/>
              </a:rPr>
              <a:t>MÔN </a:t>
            </a:r>
            <a:r>
              <a:rPr lang="en-US" sz="2700" b="1">
                <a:solidFill>
                  <a:srgbClr val="0070C0"/>
                </a:solidFill>
                <a:latin typeface="Baskerville Old Face" pitchFamily="18" charset="0"/>
              </a:rPr>
              <a:t>TIN HỌC LỚP 3</a:t>
            </a:r>
            <a:endParaRPr lang="en-US" sz="2700" b="1" dirty="0">
              <a:solidFill>
                <a:srgbClr val="0070C0"/>
              </a:solidFill>
              <a:latin typeface="Baskerville Old Face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5FB2F-AF93-4061-9757-6A6981ED98CB}"/>
              </a:ext>
            </a:extLst>
          </p:cNvPr>
          <p:cNvSpPr txBox="1"/>
          <p:nvPr/>
        </p:nvSpPr>
        <p:spPr>
          <a:xfrm>
            <a:off x="3771900" y="3768987"/>
            <a:ext cx="6778868" cy="539225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Giáo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: Đặng Quang Sáng</a:t>
            </a:r>
          </a:p>
        </p:txBody>
      </p:sp>
      <p:pic>
        <p:nvPicPr>
          <p:cNvPr id="8" name="Google Shape;2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638300" y="1555305"/>
            <a:ext cx="1002268" cy="159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20190-D726-56EF-9250-E81342FB7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>
            <a:extLst>
              <a:ext uri="{FF2B5EF4-FFF2-40B4-BE49-F238E27FC236}">
                <a16:creationId xmlns:a16="http://schemas.microsoft.com/office/drawing/2014/main" id="{FC5AE876-54EB-9BCF-DC71-F7E8D2896A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>
            <a:extLst>
              <a:ext uri="{FF2B5EF4-FFF2-40B4-BE49-F238E27FC236}">
                <a16:creationId xmlns:a16="http://schemas.microsoft.com/office/drawing/2014/main" id="{15F75CFE-E867-14E1-FAFC-7B8229DF93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913AE9-776B-83CB-5E64-E34F4EB8BA88}"/>
              </a:ext>
            </a:extLst>
          </p:cNvPr>
          <p:cNvSpPr/>
          <p:nvPr/>
        </p:nvSpPr>
        <p:spPr>
          <a:xfrm>
            <a:off x="545531" y="5397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8FBB32-BBA5-82FB-559F-4909F037F858}"/>
              </a:ext>
            </a:extLst>
          </p:cNvPr>
          <p:cNvSpPr/>
          <p:nvPr/>
        </p:nvSpPr>
        <p:spPr>
          <a:xfrm>
            <a:off x="833599" y="933799"/>
            <a:ext cx="11091974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 mấy </a:t>
            </a:r>
            <a:r>
              <a:rPr lang="en-US" sz="2400" b="1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 phím? </a:t>
            </a:r>
            <a:endParaRPr lang="vi-VN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5FE47-0EBF-7C65-D391-6560ABC87DEC}"/>
              </a:ext>
            </a:extLst>
          </p:cNvPr>
          <p:cNvSpPr/>
          <p:nvPr/>
        </p:nvSpPr>
        <p:spPr>
          <a:xfrm>
            <a:off x="833599" y="2445844"/>
            <a:ext cx="11091974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* Đó là những hàng phím nào?</a:t>
            </a:r>
            <a:endParaRPr lang="vi-VN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BB490-868C-C9B7-4C5B-C87A0CD0525B}"/>
              </a:ext>
            </a:extLst>
          </p:cNvPr>
          <p:cNvSpPr txBox="1"/>
          <p:nvPr/>
        </p:nvSpPr>
        <p:spPr>
          <a:xfrm>
            <a:off x="1076195" y="1792349"/>
            <a:ext cx="963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.....................................................................................................................................................................</a:t>
            </a:r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0E070-1C6B-BA99-6033-776CD7D25259}"/>
              </a:ext>
            </a:extLst>
          </p:cNvPr>
          <p:cNvSpPr txBox="1"/>
          <p:nvPr/>
        </p:nvSpPr>
        <p:spPr>
          <a:xfrm>
            <a:off x="1076195" y="3020232"/>
            <a:ext cx="9638522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.....................................................................................................................................................................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en-US"/>
              <a:t>..................................................................................................................................................................... .....................................................................................................................................................................</a:t>
            </a:r>
            <a:endParaRPr lang="vi-VN"/>
          </a:p>
          <a:p>
            <a:pPr>
              <a:lnSpc>
                <a:spcPct val="200000"/>
              </a:lnSpc>
            </a:pPr>
            <a:r>
              <a:rPr lang="en-US"/>
              <a:t>.....................................................................................................................................................................</a:t>
            </a:r>
            <a:endParaRPr lang="vi-VN"/>
          </a:p>
          <a:p>
            <a:pPr>
              <a:lnSpc>
                <a:spcPct val="200000"/>
              </a:lnSpc>
            </a:pPr>
            <a:r>
              <a:rPr lang="en-US"/>
              <a:t>.....................................................................................................................................................................</a:t>
            </a:r>
            <a:endParaRPr lang="vi-VN"/>
          </a:p>
          <a:p>
            <a:pPr>
              <a:lnSpc>
                <a:spcPct val="200000"/>
              </a:lnSpc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4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8" r="18423"/>
          <a:stretch/>
        </p:blipFill>
        <p:spPr bwMode="auto">
          <a:xfrm>
            <a:off x="3592286" y="1338940"/>
            <a:ext cx="8360229" cy="407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005943" y="2967492"/>
            <a:ext cx="7826828" cy="57626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155575" y="3143644"/>
            <a:ext cx="3850368" cy="400110"/>
            <a:chOff x="155575" y="3143644"/>
            <a:chExt cx="3850368" cy="400110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55575" y="3143644"/>
              <a:ext cx="2616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cs typeface="Arial" panose="020B0604020202020204" pitchFamily="34" charset="0"/>
                </a:rPr>
                <a:t>3. Hàng </a:t>
              </a:r>
              <a:r>
                <a:rPr lang="en-US" alt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phím</a:t>
              </a:r>
              <a:r>
                <a:rPr lang="en-US" alt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cơ</a:t>
              </a:r>
              <a:r>
                <a:rPr lang="en-US" alt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sở</a:t>
              </a:r>
              <a:endParaRPr lang="vi-VN" altLang="en-US" sz="20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2656114" y="3374568"/>
              <a:ext cx="1349829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07975" y="2392530"/>
            <a:ext cx="3697968" cy="400110"/>
            <a:chOff x="307975" y="3143644"/>
            <a:chExt cx="3697968" cy="400110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07975" y="3143644"/>
              <a:ext cx="2616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2. </a:t>
              </a:r>
              <a:r>
                <a:rPr lang="en-US" altLang="en-US" sz="2000" b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Hàng</a:t>
              </a:r>
              <a:r>
                <a:rPr lang="en-US" altLang="en-US" sz="20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phím</a:t>
              </a:r>
              <a:r>
                <a:rPr lang="en-US" altLang="en-US" sz="20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trên</a:t>
              </a:r>
              <a:endParaRPr lang="vi-VN" altLang="en-US" sz="2000" b="1" dirty="0">
                <a:solidFill>
                  <a:srgbClr val="7030A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656114" y="3374568"/>
              <a:ext cx="1349829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005939" y="2325214"/>
            <a:ext cx="7826832" cy="57626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55575" y="3802230"/>
            <a:ext cx="3697968" cy="400110"/>
            <a:chOff x="307975" y="3170858"/>
            <a:chExt cx="3697968" cy="400110"/>
          </a:xfrm>
        </p:grpSpPr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07975" y="3170858"/>
              <a:ext cx="2616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7030A0"/>
                  </a:solidFill>
                  <a:cs typeface="Arial" panose="020B0604020202020204" pitchFamily="34" charset="0"/>
                </a:rPr>
                <a:t>4. Hàng </a:t>
              </a:r>
              <a:r>
                <a:rPr lang="en-US" altLang="en-US" sz="2000" b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phím</a:t>
              </a:r>
              <a:r>
                <a:rPr lang="en-US" altLang="en-US" sz="2000" b="1" dirty="0">
                  <a:solidFill>
                    <a:srgbClr val="7030A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7030A0"/>
                  </a:solidFill>
                  <a:cs typeface="Arial" panose="020B0604020202020204" pitchFamily="34" charset="0"/>
                </a:rPr>
                <a:t>dưới</a:t>
              </a:r>
              <a:endParaRPr lang="vi-VN" altLang="en-US" sz="2000" b="1" dirty="0">
                <a:solidFill>
                  <a:srgbClr val="7030A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656114" y="3374568"/>
              <a:ext cx="1349829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60371" y="1750273"/>
            <a:ext cx="3545568" cy="400110"/>
            <a:chOff x="460375" y="3143644"/>
            <a:chExt cx="3545568" cy="400110"/>
          </a:xfrm>
        </p:grpSpPr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60375" y="3143644"/>
              <a:ext cx="2616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66FF"/>
                  </a:solidFill>
                  <a:cs typeface="Arial" panose="020B0604020202020204" pitchFamily="34" charset="0"/>
                </a:rPr>
                <a:t>1.Hàng </a:t>
              </a:r>
              <a:r>
                <a:rPr lang="en-US" altLang="en-US" sz="2000" b="1" dirty="0" err="1">
                  <a:solidFill>
                    <a:srgbClr val="0066FF"/>
                  </a:solidFill>
                  <a:cs typeface="Arial" panose="020B0604020202020204" pitchFamily="34" charset="0"/>
                </a:rPr>
                <a:t>phím</a:t>
              </a:r>
              <a:r>
                <a:rPr lang="en-US" altLang="en-US" sz="2000" b="1" dirty="0">
                  <a:solidFill>
                    <a:srgbClr val="0066FF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66FF"/>
                  </a:solidFill>
                  <a:cs typeface="Arial" panose="020B0604020202020204" pitchFamily="34" charset="0"/>
                </a:rPr>
                <a:t>số</a:t>
              </a:r>
              <a:endParaRPr lang="vi-VN" altLang="en-US" sz="2000" b="1" dirty="0">
                <a:solidFill>
                  <a:srgbClr val="0066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656114" y="3374568"/>
              <a:ext cx="1349829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50695" y="4479768"/>
            <a:ext cx="3855244" cy="707886"/>
            <a:chOff x="150699" y="3162596"/>
            <a:chExt cx="3855244" cy="707886"/>
          </a:xfrm>
        </p:grpSpPr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150699" y="3162596"/>
              <a:ext cx="276927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66FF"/>
                  </a:solidFill>
                  <a:cs typeface="Arial" panose="020B0604020202020204" pitchFamily="34" charset="0"/>
                </a:rPr>
                <a:t>5. </a:t>
              </a:r>
              <a:r>
                <a:rPr lang="en-US" altLang="en-US" sz="2000" b="1" dirty="0" err="1">
                  <a:solidFill>
                    <a:srgbClr val="0066FF"/>
                  </a:solidFill>
                  <a:cs typeface="Arial" panose="020B0604020202020204" pitchFamily="34" charset="0"/>
                </a:rPr>
                <a:t>Hàng</a:t>
              </a:r>
              <a:r>
                <a:rPr lang="en-US" altLang="en-US" sz="2000" b="1" dirty="0">
                  <a:solidFill>
                    <a:srgbClr val="0066FF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66FF"/>
                  </a:solidFill>
                  <a:cs typeface="Arial" panose="020B0604020202020204" pitchFamily="34" charset="0"/>
                </a:rPr>
                <a:t>phím</a:t>
              </a:r>
              <a:r>
                <a:rPr lang="en-US" altLang="en-US" sz="2000" b="1" dirty="0">
                  <a:solidFill>
                    <a:srgbClr val="0066FF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66FF"/>
                  </a:solidFill>
                  <a:cs typeface="Arial" panose="020B0604020202020204" pitchFamily="34" charset="0"/>
                </a:rPr>
                <a:t>chứa</a:t>
              </a:r>
              <a:r>
                <a:rPr lang="en-US" altLang="en-US" sz="2000" b="1" dirty="0">
                  <a:solidFill>
                    <a:srgbClr val="0066FF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000" b="1" err="1">
                  <a:solidFill>
                    <a:srgbClr val="0066FF"/>
                  </a:solidFill>
                  <a:cs typeface="Arial" panose="020B0604020202020204" pitchFamily="34" charset="0"/>
                </a:rPr>
                <a:t>phím</a:t>
              </a:r>
              <a:r>
                <a:rPr lang="en-US" altLang="en-US" sz="2000" b="1">
                  <a:solidFill>
                    <a:srgbClr val="0066FF"/>
                  </a:solidFill>
                  <a:cs typeface="Arial" panose="020B0604020202020204" pitchFamily="34" charset="0"/>
                </a:rPr>
                <a:t> dấu cách</a:t>
              </a:r>
              <a:endParaRPr lang="vi-VN" altLang="en-US" sz="2000" b="1" dirty="0">
                <a:solidFill>
                  <a:srgbClr val="0066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656114" y="3374568"/>
              <a:ext cx="1349829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4005943" y="1662197"/>
            <a:ext cx="7826828" cy="57626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4005943" y="3639090"/>
            <a:ext cx="7750627" cy="57626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4005944" y="4324890"/>
            <a:ext cx="7750626" cy="57626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545531" y="5397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7139403" y="5287373"/>
            <a:ext cx="105062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 VỰC CHÍNH</a:t>
            </a:r>
            <a:endParaRPr lang="vi-VN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460375" y="738778"/>
            <a:ext cx="1050626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9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8" r="18423"/>
          <a:stretch/>
        </p:blipFill>
        <p:spPr bwMode="auto">
          <a:xfrm>
            <a:off x="1004047" y="3750423"/>
            <a:ext cx="9843247" cy="288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360892" y="1497134"/>
            <a:ext cx="2616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1. </a:t>
            </a:r>
            <a:r>
              <a:rPr lang="en-US" altLang="en-US" sz="2000" b="1" dirty="0" err="1"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phím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cơ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sở</a:t>
            </a:r>
            <a:endParaRPr lang="vi-VN" altLang="en-US" sz="2000" b="1" dirty="0"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360892" y="1923281"/>
            <a:ext cx="2616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2. </a:t>
            </a:r>
            <a:r>
              <a:rPr lang="en-US" altLang="en-US" sz="2000" b="1" dirty="0" err="1"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phím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trên</a:t>
            </a:r>
            <a:endParaRPr lang="vi-VN" altLang="en-US" sz="2000" b="1" dirty="0">
              <a:cs typeface="Arial" panose="020B06040202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360892" y="2323391"/>
            <a:ext cx="2616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3. </a:t>
            </a:r>
            <a:r>
              <a:rPr lang="en-US" altLang="en-US" sz="2000" b="1" dirty="0" err="1"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phím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dưới</a:t>
            </a:r>
            <a:endParaRPr lang="vi-VN" altLang="en-US" sz="2000" b="1" dirty="0">
              <a:cs typeface="Arial" panose="020B0604020202020204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360892" y="2707469"/>
            <a:ext cx="2616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4. </a:t>
            </a:r>
            <a:r>
              <a:rPr lang="en-US" altLang="en-US" sz="2000" b="1" dirty="0" err="1"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phím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số</a:t>
            </a:r>
            <a:endParaRPr lang="vi-VN" altLang="en-US" sz="2000" b="1" dirty="0">
              <a:cs typeface="Arial" panose="020B060402020202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360891" y="3107579"/>
            <a:ext cx="506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5. </a:t>
            </a:r>
            <a:r>
              <a:rPr lang="en-US" altLang="en-US" sz="2000" b="1" dirty="0" err="1">
                <a:cs typeface="Arial" panose="020B0604020202020204" pitchFamily="34" charset="0"/>
              </a:rPr>
              <a:t>Hàng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cs typeface="Arial" panose="020B0604020202020204" pitchFamily="34" charset="0"/>
              </a:rPr>
              <a:t>phím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err="1">
                <a:cs typeface="Arial" panose="020B0604020202020204" pitchFamily="34" charset="0"/>
              </a:rPr>
              <a:t>chứa</a:t>
            </a:r>
            <a:r>
              <a:rPr lang="en-US" altLang="en-US" sz="2000" b="1">
                <a:cs typeface="Arial" panose="020B0604020202020204" pitchFamily="34" charset="0"/>
              </a:rPr>
              <a:t> phím dấu </a:t>
            </a:r>
            <a:r>
              <a:rPr lang="en-US" altLang="en-US" sz="2000" b="1" dirty="0" err="1">
                <a:cs typeface="Arial" panose="020B0604020202020204" pitchFamily="34" charset="0"/>
              </a:rPr>
              <a:t>cách</a:t>
            </a:r>
            <a:endParaRPr lang="vi-VN" altLang="en-US" sz="2000" b="1" dirty="0"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460375" y="738778"/>
            <a:ext cx="105062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280D31-952A-4DD5-81FD-16CD1460F8AB}"/>
              </a:ext>
            </a:extLst>
          </p:cNvPr>
          <p:cNvGrpSpPr/>
          <p:nvPr/>
        </p:nvGrpSpPr>
        <p:grpSpPr>
          <a:xfrm>
            <a:off x="1178833" y="2808514"/>
            <a:ext cx="10185854" cy="3476724"/>
            <a:chOff x="460375" y="1473623"/>
            <a:chExt cx="11731625" cy="46996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DF1E15-4D34-4726-867D-454820FF2EC3}"/>
                </a:ext>
              </a:extLst>
            </p:cNvPr>
            <p:cNvGrpSpPr/>
            <p:nvPr/>
          </p:nvGrpSpPr>
          <p:grpSpPr>
            <a:xfrm>
              <a:off x="460375" y="1473623"/>
              <a:ext cx="11731625" cy="4699648"/>
              <a:chOff x="460375" y="1079176"/>
              <a:chExt cx="11731625" cy="4699648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48" r="18423"/>
              <a:stretch/>
            </p:blipFill>
            <p:spPr bwMode="auto">
              <a:xfrm>
                <a:off x="460375" y="1079176"/>
                <a:ext cx="11731625" cy="46996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E048FDB-8EA2-4DB8-8AB0-B6A36228913A}"/>
                  </a:ext>
                </a:extLst>
              </p:cNvPr>
              <p:cNvCxnSpPr/>
              <p:nvPr/>
            </p:nvCxnSpPr>
            <p:spPr>
              <a:xfrm>
                <a:off x="4616824" y="3429000"/>
                <a:ext cx="1792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B49ABC1-888D-42BE-9570-C3537E2A4193}"/>
                  </a:ext>
                </a:extLst>
              </p:cNvPr>
              <p:cNvCxnSpPr/>
              <p:nvPr/>
            </p:nvCxnSpPr>
            <p:spPr>
              <a:xfrm>
                <a:off x="6849035" y="3424518"/>
                <a:ext cx="1792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7D2B4033-171E-4DC7-B138-0885F08ED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742" y="3348318"/>
              <a:ext cx="645458" cy="5762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9D311568-9784-4A2F-A698-D81CA70DA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953" y="3355319"/>
              <a:ext cx="645458" cy="5762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9934BD-81E2-414F-B596-FC17BD387F4A}"/>
              </a:ext>
            </a:extLst>
          </p:cNvPr>
          <p:cNvSpPr txBox="1"/>
          <p:nvPr/>
        </p:nvSpPr>
        <p:spPr>
          <a:xfrm>
            <a:off x="1091258" y="977758"/>
            <a:ext cx="6851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6CE9E-683B-411B-B4E5-E773233FC527}"/>
              </a:ext>
            </a:extLst>
          </p:cNvPr>
          <p:cNvSpPr txBox="1"/>
          <p:nvPr/>
        </p:nvSpPr>
        <p:spPr>
          <a:xfrm>
            <a:off x="1091258" y="1673604"/>
            <a:ext cx="10328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gờ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phím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460375" y="738778"/>
            <a:ext cx="1050626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8832B1-96A6-477D-BC8A-2628F4EE9EE1}"/>
              </a:ext>
            </a:extLst>
          </p:cNvPr>
          <p:cNvSpPr/>
          <p:nvPr/>
        </p:nvSpPr>
        <p:spPr>
          <a:xfrm>
            <a:off x="460375" y="1724897"/>
            <a:ext cx="10506269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C8BFDD-7B0B-45B5-BD5E-6AAB4F98479F}"/>
              </a:ext>
            </a:extLst>
          </p:cNvPr>
          <p:cNvGrpSpPr/>
          <p:nvPr/>
        </p:nvGrpSpPr>
        <p:grpSpPr>
          <a:xfrm>
            <a:off x="307975" y="2879059"/>
            <a:ext cx="11193560" cy="3713529"/>
            <a:chOff x="460375" y="1473623"/>
            <a:chExt cx="11731625" cy="46996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DA8859-6D2A-4BE6-8532-697BD03D15DD}"/>
                </a:ext>
              </a:extLst>
            </p:cNvPr>
            <p:cNvGrpSpPr/>
            <p:nvPr/>
          </p:nvGrpSpPr>
          <p:grpSpPr>
            <a:xfrm>
              <a:off x="460375" y="1473623"/>
              <a:ext cx="11731625" cy="4699648"/>
              <a:chOff x="460375" y="1079176"/>
              <a:chExt cx="11731625" cy="4699648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4D13C7A2-81AC-47E1-93E1-EE9EA151F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48" r="18423"/>
              <a:stretch/>
            </p:blipFill>
            <p:spPr bwMode="auto">
              <a:xfrm>
                <a:off x="460375" y="1079176"/>
                <a:ext cx="11731625" cy="46996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E2C3C26-152A-4788-A60B-3AF6B6E3DA71}"/>
                  </a:ext>
                </a:extLst>
              </p:cNvPr>
              <p:cNvCxnSpPr/>
              <p:nvPr/>
            </p:nvCxnSpPr>
            <p:spPr>
              <a:xfrm>
                <a:off x="4616824" y="3429000"/>
                <a:ext cx="1792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35C7128-2D9A-446F-ABC0-C0533F653E7B}"/>
                  </a:ext>
                </a:extLst>
              </p:cNvPr>
              <p:cNvCxnSpPr/>
              <p:nvPr/>
            </p:nvCxnSpPr>
            <p:spPr>
              <a:xfrm>
                <a:off x="6849035" y="3424518"/>
                <a:ext cx="1792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DE06F3B2-D7C3-4265-A453-071110CE5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742" y="3348318"/>
              <a:ext cx="645458" cy="5762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02E4639D-E6FC-4159-ACAC-787457ECD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953" y="3355319"/>
              <a:ext cx="645458" cy="5762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A761E48-9B69-4A42-805D-0269C2A1F273}"/>
              </a:ext>
            </a:extLst>
          </p:cNvPr>
          <p:cNvSpPr/>
          <p:nvPr/>
        </p:nvSpPr>
        <p:spPr>
          <a:xfrm>
            <a:off x="6181231" y="1915895"/>
            <a:ext cx="4467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3660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460375" y="-15646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612775" y="264802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8832B1-96A6-477D-BC8A-2628F4EE9EE1}"/>
              </a:ext>
            </a:extLst>
          </p:cNvPr>
          <p:cNvSpPr/>
          <p:nvPr/>
        </p:nvSpPr>
        <p:spPr>
          <a:xfrm>
            <a:off x="612774" y="599876"/>
            <a:ext cx="10506269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C8BFDD-7B0B-45B5-BD5E-6AAB4F98479F}"/>
              </a:ext>
            </a:extLst>
          </p:cNvPr>
          <p:cNvGrpSpPr/>
          <p:nvPr/>
        </p:nvGrpSpPr>
        <p:grpSpPr>
          <a:xfrm>
            <a:off x="307975" y="2879059"/>
            <a:ext cx="11193560" cy="3713529"/>
            <a:chOff x="460375" y="1473623"/>
            <a:chExt cx="11731625" cy="46996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DA8859-6D2A-4BE6-8532-697BD03D15DD}"/>
                </a:ext>
              </a:extLst>
            </p:cNvPr>
            <p:cNvGrpSpPr/>
            <p:nvPr/>
          </p:nvGrpSpPr>
          <p:grpSpPr>
            <a:xfrm>
              <a:off x="460375" y="1473623"/>
              <a:ext cx="11731625" cy="4699648"/>
              <a:chOff x="460375" y="1079176"/>
              <a:chExt cx="11731625" cy="4699648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4D13C7A2-81AC-47E1-93E1-EE9EA151F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48" r="18423"/>
              <a:stretch/>
            </p:blipFill>
            <p:spPr bwMode="auto">
              <a:xfrm>
                <a:off x="460375" y="1079176"/>
                <a:ext cx="11731625" cy="46996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E2C3C26-152A-4788-A60B-3AF6B6E3DA71}"/>
                  </a:ext>
                </a:extLst>
              </p:cNvPr>
              <p:cNvCxnSpPr/>
              <p:nvPr/>
            </p:nvCxnSpPr>
            <p:spPr>
              <a:xfrm>
                <a:off x="4616824" y="3429000"/>
                <a:ext cx="1792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35C7128-2D9A-446F-ABC0-C0533F653E7B}"/>
                  </a:ext>
                </a:extLst>
              </p:cNvPr>
              <p:cNvCxnSpPr/>
              <p:nvPr/>
            </p:nvCxnSpPr>
            <p:spPr>
              <a:xfrm>
                <a:off x="6849035" y="3424518"/>
                <a:ext cx="17929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DE06F3B2-D7C3-4265-A453-071110CE5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742" y="3348318"/>
              <a:ext cx="645458" cy="5762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02E4639D-E6FC-4159-ACAC-787457ECD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953" y="3355319"/>
              <a:ext cx="645458" cy="5762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A761E48-9B69-4A42-805D-0269C2A1F273}"/>
              </a:ext>
            </a:extLst>
          </p:cNvPr>
          <p:cNvSpPr/>
          <p:nvPr/>
        </p:nvSpPr>
        <p:spPr>
          <a:xfrm>
            <a:off x="6437576" y="725359"/>
            <a:ext cx="4467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 LUẬN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3C6787-719C-44E0-874D-6B3CC538DE48}"/>
              </a:ext>
            </a:extLst>
          </p:cNvPr>
          <p:cNvSpPr/>
          <p:nvPr/>
        </p:nvSpPr>
        <p:spPr>
          <a:xfrm>
            <a:off x="612773" y="1752699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1: Khi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F84C86-5533-4A8A-9CD3-BFA034335B8A}"/>
              </a:ext>
            </a:extLst>
          </p:cNvPr>
          <p:cNvSpPr/>
          <p:nvPr/>
        </p:nvSpPr>
        <p:spPr>
          <a:xfrm>
            <a:off x="612772" y="2193264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C21B1-9F7B-3D09-423E-7B0810B3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>
            <a:extLst>
              <a:ext uri="{FF2B5EF4-FFF2-40B4-BE49-F238E27FC236}">
                <a16:creationId xmlns:a16="http://schemas.microsoft.com/office/drawing/2014/main" id="{587AC50B-C3A2-5879-5ACC-E7B498F98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>
            <a:extLst>
              <a:ext uri="{FF2B5EF4-FFF2-40B4-BE49-F238E27FC236}">
                <a16:creationId xmlns:a16="http://schemas.microsoft.com/office/drawing/2014/main" id="{5D2E1725-FBA1-7246-C327-2CA19A9763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391545-5EAE-1660-FD48-B7F9EBE628C4}"/>
              </a:ext>
            </a:extLst>
          </p:cNvPr>
          <p:cNvSpPr/>
          <p:nvPr/>
        </p:nvSpPr>
        <p:spPr>
          <a:xfrm>
            <a:off x="509362" y="160337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6A35EC-ECC1-B058-77B6-724012C6D721}"/>
              </a:ext>
            </a:extLst>
          </p:cNvPr>
          <p:cNvSpPr/>
          <p:nvPr/>
        </p:nvSpPr>
        <p:spPr>
          <a:xfrm>
            <a:off x="661758" y="677099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3175C-EDDD-7CAC-E483-19B82B653211}"/>
              </a:ext>
            </a:extLst>
          </p:cNvPr>
          <p:cNvSpPr/>
          <p:nvPr/>
        </p:nvSpPr>
        <p:spPr>
          <a:xfrm>
            <a:off x="612771" y="1215987"/>
            <a:ext cx="10506269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FD398C-9F53-B9AE-445E-429860D3950A}"/>
              </a:ext>
            </a:extLst>
          </p:cNvPr>
          <p:cNvSpPr/>
          <p:nvPr/>
        </p:nvSpPr>
        <p:spPr>
          <a:xfrm>
            <a:off x="6437576" y="725359"/>
            <a:ext cx="4467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 LUẬN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3F435-6D2E-7D21-16AB-BC0FE2453CD0}"/>
              </a:ext>
            </a:extLst>
          </p:cNvPr>
          <p:cNvSpPr/>
          <p:nvPr/>
        </p:nvSpPr>
        <p:spPr>
          <a:xfrm>
            <a:off x="612772" y="1950884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1: Khi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AA4899-0F5D-1E00-AFBC-6A70293E0151}"/>
              </a:ext>
            </a:extLst>
          </p:cNvPr>
          <p:cNvSpPr/>
          <p:nvPr/>
        </p:nvSpPr>
        <p:spPr>
          <a:xfrm>
            <a:off x="710745" y="3641590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A0C546-C199-A3CA-98C0-11885E62D3A6}"/>
              </a:ext>
            </a:extLst>
          </p:cNvPr>
          <p:cNvSpPr txBox="1"/>
          <p:nvPr/>
        </p:nvSpPr>
        <p:spPr>
          <a:xfrm>
            <a:off x="710745" y="2771909"/>
            <a:ext cx="104082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UTM Avo" panose="02040603050506020204" pitchFamily="18" charset="0"/>
                <a:cs typeface="Times New Roman" panose="02020603050405020304" pitchFamily="18" charset="0"/>
              </a:rPr>
              <a:t>- Em đặt tay lên các phím xuất phát ở hàng phím...........................</a:t>
            </a:r>
            <a:endParaRPr lang="vi-VN" sz="25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0A892E-8277-E7B1-D2D7-FEDAFD5AE4F6}"/>
              </a:ext>
            </a:extLst>
          </p:cNvPr>
          <p:cNvSpPr/>
          <p:nvPr/>
        </p:nvSpPr>
        <p:spPr>
          <a:xfrm>
            <a:off x="710745" y="4228738"/>
            <a:ext cx="10888196" cy="1131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+  Hai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...............,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phím...................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115702-3E20-90E5-C469-7FD51FFBA8F9}"/>
              </a:ext>
            </a:extLst>
          </p:cNvPr>
          <p:cNvSpPr/>
          <p:nvPr/>
        </p:nvSpPr>
        <p:spPr>
          <a:xfrm>
            <a:off x="743798" y="5447532"/>
            <a:ext cx="7927723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+  Hai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 .............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9" grpId="0"/>
      <p:bldP spid="13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460375" y="-15646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8832B1-96A6-477D-BC8A-2628F4EE9EE1}"/>
              </a:ext>
            </a:extLst>
          </p:cNvPr>
          <p:cNvSpPr/>
          <p:nvPr/>
        </p:nvSpPr>
        <p:spPr>
          <a:xfrm>
            <a:off x="612775" y="395379"/>
            <a:ext cx="10506269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971DA92-165B-4250-87AB-CE47C4E9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8" y="3123392"/>
            <a:ext cx="11627993" cy="3685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1D5DB6-8340-40C1-AA1F-A59FCDEDBD55}"/>
              </a:ext>
            </a:extLst>
          </p:cNvPr>
          <p:cNvSpPr/>
          <p:nvPr/>
        </p:nvSpPr>
        <p:spPr>
          <a:xfrm>
            <a:off x="704213" y="909457"/>
            <a:ext cx="10506269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sở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591C1F-F076-4824-9681-6DD07851CE62}"/>
              </a:ext>
            </a:extLst>
          </p:cNvPr>
          <p:cNvSpPr/>
          <p:nvPr/>
        </p:nvSpPr>
        <p:spPr>
          <a:xfrm>
            <a:off x="704213" y="1341141"/>
            <a:ext cx="5687256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C7AF67-99A9-443E-99D9-747C3E1C2A69}"/>
              </a:ext>
            </a:extLst>
          </p:cNvPr>
          <p:cNvSpPr/>
          <p:nvPr/>
        </p:nvSpPr>
        <p:spPr>
          <a:xfrm>
            <a:off x="779930" y="1826915"/>
            <a:ext cx="10888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+  Hai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F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J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4D23F1-C21B-433D-A121-EA1D5BE5A638}"/>
              </a:ext>
            </a:extLst>
          </p:cNvPr>
          <p:cNvSpPr/>
          <p:nvPr/>
        </p:nvSpPr>
        <p:spPr>
          <a:xfrm>
            <a:off x="779929" y="2536244"/>
            <a:ext cx="7927723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+  Hai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921B4-EBBD-416E-8330-F23B4CE1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" y="1632833"/>
            <a:ext cx="11114979" cy="52251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83AA91-6278-41C4-BE40-68FE1744BA1E}"/>
              </a:ext>
            </a:extLst>
          </p:cNvPr>
          <p:cNvSpPr/>
          <p:nvPr/>
        </p:nvSpPr>
        <p:spPr>
          <a:xfrm>
            <a:off x="0" y="439288"/>
            <a:ext cx="119074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 HÀNH ĐẶT TAY TRÊN BÀN PHÍM</a:t>
            </a:r>
          </a:p>
        </p:txBody>
      </p:sp>
    </p:spTree>
    <p:extLst>
      <p:ext uri="{BB962C8B-B14F-4D97-AF65-F5344CB8AC3E}">
        <p14:creationId xmlns:p14="http://schemas.microsoft.com/office/powerpoint/2010/main" val="36820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921B4-EBBD-416E-8330-F23B4CE1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365"/>
            <a:ext cx="11620458" cy="46266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12182D-182B-40D0-BE8B-8C49296704C6}"/>
              </a:ext>
            </a:extLst>
          </p:cNvPr>
          <p:cNvSpPr/>
          <p:nvPr/>
        </p:nvSpPr>
        <p:spPr>
          <a:xfrm>
            <a:off x="739708" y="4465286"/>
            <a:ext cx="10447696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Để gõ nhanh và chính xác mỗi ngón tay chỉ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gõ một số phím nhất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342900">
              <a:lnSpc>
                <a:spcPct val="150000"/>
              </a:lnSpc>
            </a:pP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Mỗi khi gõ xong, em đưa ngón tay về vị trí xuất phát trên hàng phím 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ơ sở.</a:t>
            </a:r>
          </a:p>
        </p:txBody>
      </p:sp>
    </p:spTree>
    <p:extLst>
      <p:ext uri="{BB962C8B-B14F-4D97-AF65-F5344CB8AC3E}">
        <p14:creationId xmlns:p14="http://schemas.microsoft.com/office/powerpoint/2010/main" val="28701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514599" y="26989"/>
            <a:ext cx="7753525" cy="658813"/>
          </a:xfrm>
        </p:spPr>
        <p:txBody>
          <a:bodyPr lIns="76798" tIns="38399" rIns="76798" bIns="38399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767978" eaLnBrk="1" fontAlgn="auto" hangingPunct="1">
              <a:spcAft>
                <a:spcPts val="0"/>
              </a:spcAft>
              <a:defRPr/>
            </a:pPr>
            <a:r>
              <a:rPr lang="en-US" sz="3000" b="1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sz="3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Tư ngày 27 tháng 11 </a:t>
            </a:r>
            <a:r>
              <a:rPr lang="en-US" sz="3000" b="1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3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2024</a:t>
            </a:r>
            <a:endParaRPr lang="en-US" sz="3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54802" y="560388"/>
            <a:ext cx="2457450" cy="658812"/>
          </a:xfrm>
        </p:spPr>
        <p:txBody>
          <a:bodyPr lIns="76798" tIns="38399" rIns="76798" bIns="3839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767978" eaLnBrk="1" fontAlgn="auto" hangingPunct="1">
              <a:spcAft>
                <a:spcPts val="0"/>
              </a:spcAft>
              <a:defRPr/>
            </a:pPr>
            <a:r>
              <a:rPr lang="en-US" sz="3000" b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TIN HỌC</a:t>
            </a:r>
            <a:endParaRPr lang="en-US" sz="30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54611" y="1295401"/>
            <a:ext cx="5272087" cy="749019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76798" tIns="38399" rIns="76798" bIns="38399" anchor="ctr"/>
          <a:lstStyle/>
          <a:p>
            <a:pPr algn="ctr" defTabSz="76797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KIỂM TRA BÀI CŨ</a:t>
            </a:r>
            <a:endParaRPr lang="en-US" sz="27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590800" y="2189645"/>
            <a:ext cx="5410200" cy="49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798" tIns="38399" rIns="76798" bIns="38399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700" b="1">
              <a:solidFill>
                <a:srgbClr val="FF0000"/>
              </a:solidFill>
              <a:latin typeface=".VnTimeH" pitchFamily="34" charset="0"/>
              <a:cs typeface="Arial" pitchFamily="34" charset="0"/>
            </a:endParaRP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1497228" y="2298751"/>
            <a:ext cx="9143855" cy="1649043"/>
            <a:chOff x="-526" y="-1780"/>
            <a:chExt cx="5806" cy="5249"/>
          </a:xfrm>
        </p:grpSpPr>
        <p:sp>
          <p:nvSpPr>
            <p:cNvPr id="18" name="Rectangle 18" descr="Parchment"/>
            <p:cNvSpPr>
              <a:spLocks noChangeArrowheads="1"/>
            </p:cNvSpPr>
            <p:nvPr/>
          </p:nvSpPr>
          <p:spPr bwMode="auto">
            <a:xfrm>
              <a:off x="4569" y="-337"/>
              <a:ext cx="117" cy="380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AutoShape 19" descr="Parchment"/>
            <p:cNvSpPr>
              <a:spLocks noChangeArrowheads="1"/>
            </p:cNvSpPr>
            <p:nvPr/>
          </p:nvSpPr>
          <p:spPr bwMode="auto">
            <a:xfrm>
              <a:off x="-526" y="-1780"/>
              <a:ext cx="5806" cy="433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 1</a:t>
              </a:r>
              <a:r>
                <a:rPr lang="en-US" sz="27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2800">
                  <a:latin typeface="UTM Avo" panose="02040603050506020204" pitchFamily="18" charset="0"/>
                  <a:cs typeface="Times New Roman" panose="02020603050405020304" pitchFamily="18" charset="0"/>
                </a:rPr>
                <a:t>Tư thế nào sau đây là đúng khi sử dụng máy tính</a:t>
              </a:r>
              <a:r>
                <a:rPr lang="en-US" sz="280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vi-VN" sz="28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C392793-D2C7-4D96-8DE9-7694684D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75" y="3962007"/>
            <a:ext cx="8354868" cy="166480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D2837B1-4A2D-4872-BD39-754A879EDEA2}"/>
              </a:ext>
            </a:extLst>
          </p:cNvPr>
          <p:cNvSpPr/>
          <p:nvPr/>
        </p:nvSpPr>
        <p:spPr>
          <a:xfrm>
            <a:off x="2926564" y="5556591"/>
            <a:ext cx="617408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B68705-B6B9-4E98-B86C-61BA85E768D1}"/>
              </a:ext>
            </a:extLst>
          </p:cNvPr>
          <p:cNvSpPr/>
          <p:nvPr/>
        </p:nvSpPr>
        <p:spPr>
          <a:xfrm>
            <a:off x="7456745" y="5556592"/>
            <a:ext cx="617408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D88A45-6818-4A60-A770-6862B6307AC1}"/>
              </a:ext>
            </a:extLst>
          </p:cNvPr>
          <p:cNvSpPr/>
          <p:nvPr/>
        </p:nvSpPr>
        <p:spPr>
          <a:xfrm>
            <a:off x="5191654" y="5551414"/>
            <a:ext cx="617408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D4BBD8-2F8A-447E-B03E-CC591829F995}"/>
              </a:ext>
            </a:extLst>
          </p:cNvPr>
          <p:cNvSpPr/>
          <p:nvPr/>
        </p:nvSpPr>
        <p:spPr>
          <a:xfrm>
            <a:off x="9721835" y="5551413"/>
            <a:ext cx="617408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200" b="1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</a:t>
            </a: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3695DFF-B8CB-4E61-8E1E-E7C6418382C3}"/>
              </a:ext>
            </a:extLst>
          </p:cNvPr>
          <p:cNvSpPr/>
          <p:nvPr/>
        </p:nvSpPr>
        <p:spPr>
          <a:xfrm>
            <a:off x="7461434" y="5641028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77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875" y="-287346"/>
            <a:ext cx="8652287" cy="7348662"/>
          </a:xfrm>
          <a:custGeom>
            <a:avLst/>
            <a:gdLst/>
            <a:ahLst/>
            <a:cxnLst/>
            <a:rect l="l" t="t" r="r" b="b"/>
            <a:pathLst>
              <a:path w="12978431" h="11022993">
                <a:moveTo>
                  <a:pt x="0" y="0"/>
                </a:moveTo>
                <a:lnTo>
                  <a:pt x="12978430" y="0"/>
                </a:lnTo>
                <a:lnTo>
                  <a:pt x="12978430" y="11022993"/>
                </a:lnTo>
                <a:lnTo>
                  <a:pt x="0" y="11022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595" r="-25479" b="-1452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-2185063">
            <a:off x="-50948" y="443351"/>
            <a:ext cx="1701904" cy="3319316"/>
          </a:xfrm>
          <a:custGeom>
            <a:avLst/>
            <a:gdLst/>
            <a:ahLst/>
            <a:cxnLst/>
            <a:rect l="l" t="t" r="r" b="b"/>
            <a:pathLst>
              <a:path w="2552856" h="4978974">
                <a:moveTo>
                  <a:pt x="0" y="0"/>
                </a:moveTo>
                <a:lnTo>
                  <a:pt x="2552855" y="0"/>
                </a:lnTo>
                <a:lnTo>
                  <a:pt x="2552855" y="4978973"/>
                </a:lnTo>
                <a:lnTo>
                  <a:pt x="0" y="4978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60731" y="324744"/>
            <a:ext cx="6265472" cy="6208513"/>
          </a:xfrm>
          <a:custGeom>
            <a:avLst/>
            <a:gdLst/>
            <a:ahLst/>
            <a:cxnLst/>
            <a:rect l="l" t="t" r="r" b="b"/>
            <a:pathLst>
              <a:path w="9398208" h="9312770">
                <a:moveTo>
                  <a:pt x="0" y="0"/>
                </a:moveTo>
                <a:lnTo>
                  <a:pt x="9398208" y="0"/>
                </a:lnTo>
                <a:lnTo>
                  <a:pt x="9398208" y="9312770"/>
                </a:lnTo>
                <a:lnTo>
                  <a:pt x="0" y="9312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2208479">
            <a:off x="8415746" y="-1166401"/>
            <a:ext cx="6180909" cy="2982289"/>
          </a:xfrm>
          <a:custGeom>
            <a:avLst/>
            <a:gdLst/>
            <a:ahLst/>
            <a:cxnLst/>
            <a:rect l="l" t="t" r="r" b="b"/>
            <a:pathLst>
              <a:path w="9271364" h="4473433">
                <a:moveTo>
                  <a:pt x="0" y="0"/>
                </a:moveTo>
                <a:lnTo>
                  <a:pt x="9271364" y="0"/>
                </a:lnTo>
                <a:lnTo>
                  <a:pt x="9271364" y="4473433"/>
                </a:lnTo>
                <a:lnTo>
                  <a:pt x="0" y="4473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-238164" y="4870271"/>
            <a:ext cx="1975345" cy="1891393"/>
          </a:xfrm>
          <a:custGeom>
            <a:avLst/>
            <a:gdLst/>
            <a:ahLst/>
            <a:cxnLst/>
            <a:rect l="l" t="t" r="r" b="b"/>
            <a:pathLst>
              <a:path w="2963018" h="2837090">
                <a:moveTo>
                  <a:pt x="0" y="0"/>
                </a:moveTo>
                <a:lnTo>
                  <a:pt x="2963018" y="0"/>
                </a:lnTo>
                <a:lnTo>
                  <a:pt x="2963018" y="2837090"/>
                </a:lnTo>
                <a:lnTo>
                  <a:pt x="0" y="2837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10582054">
            <a:off x="8511582" y="-1041661"/>
            <a:ext cx="2857813" cy="2916135"/>
          </a:xfrm>
          <a:custGeom>
            <a:avLst/>
            <a:gdLst/>
            <a:ahLst/>
            <a:cxnLst/>
            <a:rect l="l" t="t" r="r" b="b"/>
            <a:pathLst>
              <a:path w="4286719" h="4374203">
                <a:moveTo>
                  <a:pt x="0" y="0"/>
                </a:moveTo>
                <a:lnTo>
                  <a:pt x="4286719" y="0"/>
                </a:lnTo>
                <a:lnTo>
                  <a:pt x="4286719" y="4374203"/>
                </a:lnTo>
                <a:lnTo>
                  <a:pt x="0" y="43742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7620000" y="2819400"/>
            <a:ext cx="3856495" cy="40386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A3784-4C08-29B7-39B7-7764774048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2" y="1562185"/>
            <a:ext cx="6955417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F402C-F58B-7D3A-4DA6-7202BFC6F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6" y="3265919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21" y="1015077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67" y="4602717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7" y="1397000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22036" y="5131231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234877" y="1397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766" y="10740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80983" y="594403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52657" y="49697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Notched Right Arrow 8">
            <a:hlinkClick r:id="rId21" action="ppaction://hlinksldjump"/>
            <a:extLst>
              <a:ext uri="{FF2B5EF4-FFF2-40B4-BE49-F238E27FC236}">
                <a16:creationId xmlns:a16="http://schemas.microsoft.com/office/drawing/2014/main" id="{511F998D-9AE0-332C-C8E2-3B0B503E9384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22401" y="473220"/>
            <a:ext cx="9419769" cy="1939779"/>
            <a:chOff x="1012373" y="354915"/>
            <a:chExt cx="7064827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2373" y="643894"/>
              <a:ext cx="6831872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Bàn phím máy tính có mấy khu vực ?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2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3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4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51711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 vực nào là khu vực chính và có nhiều phím nhất?</a:t>
              </a:r>
              <a:endParaRPr lang="en-US" sz="4267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Khu vực số 1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Khu vực số 2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Khu vực số 3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333" y="279401"/>
            <a:ext cx="8908268" cy="1422400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478933"/>
              <a:ext cx="6553200" cy="37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Hai phím có gờ là phím nào?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4065"/>
            <a:ext cx="8737600" cy="1286227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91491" y="2033255"/>
              <a:ext cx="6418218" cy="34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G và H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2076992" y="2209801"/>
            <a:ext cx="8737600" cy="14224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2027674"/>
              <a:ext cx="6418218" cy="31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F và J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90060" y="5428489"/>
            <a:ext cx="8737600" cy="1315816"/>
            <a:chOff x="1558045" y="1690472"/>
            <a:chExt cx="6553200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49483" y="202173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A và L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9" y="2388507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5" y="560697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4" y="4055739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 bắt đầu gõ bàn phím thì em đặt tay ở hàng phím nào?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Hàng phím trên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r>
                <a:rPr lang="vi-VN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Hàng phím dưới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297819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r>
                <a:rPr lang="vi-VN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Hàng phím cơ sở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44171" y="0"/>
            <a:ext cx="8737600" cy="1574506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Hai phím có gờ trên bàn phím dùng để đặt hai ngón tay gì?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37510" y="3779531"/>
            <a:ext cx="8737600" cy="1016000"/>
            <a:chOff x="1524000" y="1613806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711778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</a:t>
              </a:r>
              <a:r>
                <a:rPr lang="en-US" sz="2667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Ngón tay cái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1837512" y="2046789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847750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2667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Ngón trỏ</a:t>
              </a:r>
              <a:endParaRPr lang="en-US" sz="2667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837511" y="5303531"/>
            <a:ext cx="8737600" cy="1016000"/>
            <a:chOff x="1524000" y="2027464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125436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Ngón áp út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565" y="1952073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21" y="528436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110" y="3786920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333" y="279402"/>
            <a:ext cx="8908268" cy="1422399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418053"/>
              <a:ext cx="6553200" cy="37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 là cách đeo khẩu trang đúng?</a:t>
              </a:r>
              <a:endParaRPr lang="en-US" sz="3733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4066"/>
            <a:ext cx="8737600" cy="1286228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2491" y="2032583"/>
              <a:ext cx="6418218" cy="34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2076992" y="2209800"/>
            <a:ext cx="8737600" cy="14224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25238" y="2004251"/>
              <a:ext cx="6418218" cy="31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90059" y="5428488"/>
            <a:ext cx="8737600" cy="1315816"/>
            <a:chOff x="1558045" y="1690472"/>
            <a:chExt cx="6553200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95651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</a:t>
              </a:r>
              <a:endParaRPr lang="en-US" sz="32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705" y="2369656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75" y="5679533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47" y="4086592"/>
            <a:ext cx="1001484" cy="962880"/>
          </a:xfrm>
          <a:prstGeom prst="rect">
            <a:avLst/>
          </a:prstGeom>
        </p:spPr>
      </p:pic>
      <p:pic>
        <p:nvPicPr>
          <p:cNvPr id="1026" name="Picture 2" descr="How to Properly Wear, Store and Clean Face Masksã»Inceptiv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5" t="22665" r="9543" b="37431"/>
          <a:stretch/>
        </p:blipFill>
        <p:spPr bwMode="auto">
          <a:xfrm>
            <a:off x="4992460" y="5530378"/>
            <a:ext cx="1237673" cy="11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w to Properly Wear, Store and Clean Face Masksã»Inceptiv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t="25051" r="63993" b="37068"/>
          <a:stretch/>
        </p:blipFill>
        <p:spPr bwMode="auto">
          <a:xfrm>
            <a:off x="5053419" y="3980915"/>
            <a:ext cx="1115752" cy="111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w to Properly Wear, Store and Clean Face Masksã»Inceptiv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3" t="22180" r="35371" b="36844"/>
          <a:stretch/>
        </p:blipFill>
        <p:spPr bwMode="auto">
          <a:xfrm>
            <a:off x="4974191" y="2330250"/>
            <a:ext cx="1302327" cy="11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101" y="195775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0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C56621-5815-4F90-A76B-2D7D4D1D3A71}"/>
              </a:ext>
            </a:extLst>
          </p:cNvPr>
          <p:cNvGrpSpPr/>
          <p:nvPr/>
        </p:nvGrpSpPr>
        <p:grpSpPr>
          <a:xfrm>
            <a:off x="482926" y="1702520"/>
            <a:ext cx="11226147" cy="3093766"/>
            <a:chOff x="191274" y="435050"/>
            <a:chExt cx="11226147" cy="30937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CB5ADE-AF17-412C-B62E-1786F79D0558}"/>
                </a:ext>
              </a:extLst>
            </p:cNvPr>
            <p:cNvGrpSpPr/>
            <p:nvPr/>
          </p:nvGrpSpPr>
          <p:grpSpPr>
            <a:xfrm>
              <a:off x="191274" y="435050"/>
              <a:ext cx="11226147" cy="3093766"/>
              <a:chOff x="191274" y="435050"/>
              <a:chExt cx="11226147" cy="309376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A2968F1-B047-4344-B076-57BC169FC099}"/>
                  </a:ext>
                </a:extLst>
              </p:cNvPr>
              <p:cNvGrpSpPr/>
              <p:nvPr/>
            </p:nvGrpSpPr>
            <p:grpSpPr>
              <a:xfrm>
                <a:off x="552795" y="917810"/>
                <a:ext cx="10864626" cy="2611006"/>
                <a:chOff x="1338207" y="943284"/>
                <a:chExt cx="9774290" cy="3851953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BB72049-4C00-4153-8856-84F22C6B776B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9687786" cy="3731684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E99CE156-71C8-49A0-BD06-1C45543F5F32}"/>
                    </a:ext>
                  </a:extLst>
                </p:cNvPr>
                <p:cNvSpPr/>
                <p:nvPr/>
              </p:nvSpPr>
              <p:spPr>
                <a:xfrm>
                  <a:off x="1338207" y="943284"/>
                  <a:ext cx="9687790" cy="3731682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EE23D12-BEE6-4D47-8A7E-5BDC6A73C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1274" y="435050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55E12F-86FA-4EB5-B8A5-060E6260EBEF}"/>
                </a:ext>
              </a:extLst>
            </p:cNvPr>
            <p:cNvSpPr/>
            <p:nvPr/>
          </p:nvSpPr>
          <p:spPr>
            <a:xfrm>
              <a:off x="580100" y="1095321"/>
              <a:ext cx="10468612" cy="2211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Khu vực chính gồm: hàng phím số, hàng ph</a:t>
              </a:r>
              <a:r>
                <a:rPr lang="en-US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í</a:t>
              </a: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 trên, hàng ph</a:t>
              </a:r>
              <a:r>
                <a:rPr lang="en-US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í</a:t>
              </a: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 cơ</a:t>
              </a:r>
              <a:r>
                <a:rPr lang="en-US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sở</a:t>
              </a: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342900">
                <a:lnSpc>
                  <a:spcPct val="150000"/>
                </a:lnSpc>
              </a:pP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hàng phím dưới và hàng phím chứa phím dấu cách. </a:t>
              </a:r>
              <a:endParaRPr lang="en-US" sz="2200" b="1" dirty="0">
                <a:solidFill>
                  <a:srgbClr val="F03C69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342900">
                <a:lnSpc>
                  <a:spcPct val="150000"/>
                </a:lnSpc>
                <a:spcBef>
                  <a:spcPts val="1200"/>
                </a:spcBef>
              </a:pP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 ngón tay gõ đúng các phím phụ trách. Khi gõ xong, </a:t>
              </a:r>
              <a:endParaRPr lang="en-US" sz="2200" b="1" dirty="0">
                <a:solidFill>
                  <a:srgbClr val="F03C69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342900">
                <a:lnSpc>
                  <a:spcPct val="150000"/>
                </a:lnSpc>
              </a:pP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đưa ngón tay về vị trí xuất phát trên hàng phím cơ sở.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19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471A51E-662A-4682-B870-767D840D8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0" y="5082"/>
            <a:ext cx="1403349" cy="111507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54802" y="560388"/>
            <a:ext cx="2457450" cy="658812"/>
          </a:xfrm>
        </p:spPr>
        <p:txBody>
          <a:bodyPr lIns="76798" tIns="38399" rIns="76798" bIns="3839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767978" eaLnBrk="1" fontAlgn="auto" hangingPunct="1">
              <a:spcAft>
                <a:spcPts val="0"/>
              </a:spcAft>
              <a:defRPr/>
            </a:pPr>
            <a:r>
              <a:rPr lang="en-US" sz="3000" b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TIN HỌC</a:t>
            </a:r>
            <a:endParaRPr lang="en-US" sz="30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1882690" y="1915860"/>
            <a:ext cx="8629734" cy="619833"/>
            <a:chOff x="-629" y="-1177"/>
            <a:chExt cx="6032" cy="4646"/>
          </a:xfrm>
        </p:grpSpPr>
        <p:sp>
          <p:nvSpPr>
            <p:cNvPr id="10" name="Rectangle 18" descr="Parchment"/>
            <p:cNvSpPr>
              <a:spLocks noChangeArrowheads="1"/>
            </p:cNvSpPr>
            <p:nvPr/>
          </p:nvSpPr>
          <p:spPr bwMode="auto">
            <a:xfrm>
              <a:off x="4569" y="-337"/>
              <a:ext cx="129" cy="380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AutoShape 19" descr="Parchment"/>
            <p:cNvSpPr>
              <a:spLocks noChangeArrowheads="1"/>
            </p:cNvSpPr>
            <p:nvPr/>
          </p:nvSpPr>
          <p:spPr bwMode="auto">
            <a:xfrm>
              <a:off x="-629" y="-1177"/>
              <a:ext cx="6032" cy="4211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 2</a:t>
              </a:r>
              <a:r>
                <a:rPr lang="en-US" sz="27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Nháy chuột là</a:t>
              </a:r>
              <a:r>
                <a:rPr lang="en-US" sz="27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707990" y="2936564"/>
            <a:ext cx="4791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A. Nháy nút trái 1 lần 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667366" y="3582895"/>
            <a:ext cx="5848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B. Nháy nút trái 2 lần liên tiếp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707990" y="4243295"/>
            <a:ext cx="5083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C. Nháy nút phải 1 lần 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713916" y="2936564"/>
            <a:ext cx="479162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Nháy nút trái 1 lần </a:t>
            </a:r>
            <a:endParaRPr lang="vi-VN" sz="2400" b="1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6A65B9-97E7-C4BC-40FD-DF3EA663B849}"/>
              </a:ext>
            </a:extLst>
          </p:cNvPr>
          <p:cNvSpPr txBox="1">
            <a:spLocks/>
          </p:cNvSpPr>
          <p:nvPr/>
        </p:nvSpPr>
        <p:spPr>
          <a:xfrm>
            <a:off x="2514599" y="26989"/>
            <a:ext cx="7753525" cy="658813"/>
          </a:xfrm>
        </p:spPr>
        <p:txBody>
          <a:bodyPr lIns="76798" tIns="38399" rIns="76798" bIns="38399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767978" eaLnBrk="1" fontAlgn="auto" hangingPunct="1">
              <a:spcAft>
                <a:spcPts val="0"/>
              </a:spcAft>
              <a:defRPr/>
            </a:pPr>
            <a:r>
              <a:rPr lang="en-US" sz="3000" b="1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sz="3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Tư ngày 27 tháng 11 </a:t>
            </a:r>
            <a:r>
              <a:rPr lang="en-US" sz="3000" b="1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3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2024</a:t>
            </a:r>
            <a:endParaRPr lang="en-US" sz="3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0" y="5082"/>
            <a:ext cx="1403349" cy="111507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54802" y="560388"/>
            <a:ext cx="2457450" cy="658812"/>
          </a:xfrm>
        </p:spPr>
        <p:txBody>
          <a:bodyPr lIns="76798" tIns="38399" rIns="76798" bIns="3839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767978"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TIN HỌC</a:t>
            </a:r>
          </a:p>
        </p:txBody>
      </p:sp>
      <p:sp>
        <p:nvSpPr>
          <p:cNvPr id="2" name="AutoShape 2" descr="Kho phần mềm cần thiết cho máy tính, laptop win 7/10 mới nhất 202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1831975" y="1977133"/>
            <a:ext cx="8629734" cy="619833"/>
            <a:chOff x="-629" y="-1177"/>
            <a:chExt cx="6032" cy="4646"/>
          </a:xfrm>
        </p:grpSpPr>
        <p:sp>
          <p:nvSpPr>
            <p:cNvPr id="10" name="Rectangle 18" descr="Parchment"/>
            <p:cNvSpPr>
              <a:spLocks noChangeArrowheads="1"/>
            </p:cNvSpPr>
            <p:nvPr/>
          </p:nvSpPr>
          <p:spPr bwMode="auto">
            <a:xfrm>
              <a:off x="4569" y="-337"/>
              <a:ext cx="129" cy="3806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AutoShape 19" descr="Parchment"/>
            <p:cNvSpPr>
              <a:spLocks noChangeArrowheads="1"/>
            </p:cNvSpPr>
            <p:nvPr/>
          </p:nvSpPr>
          <p:spPr bwMode="auto">
            <a:xfrm>
              <a:off x="-629" y="-1177"/>
              <a:ext cx="6032" cy="4211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Câu 3</a:t>
              </a:r>
              <a:r>
                <a:rPr lang="en-US" sz="27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Nháy đúp chuột là</a:t>
              </a:r>
              <a:r>
                <a:rPr lang="en-US" sz="27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823900" y="2962740"/>
            <a:ext cx="4791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A. Nháy nút trái 1 lần 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808669" y="3609071"/>
            <a:ext cx="5848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B. Nháy nút trái 2 lần liên tiếp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823900" y="4269471"/>
            <a:ext cx="5083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C. Nháy nút phải 1 lần </a:t>
            </a:r>
            <a:endParaRPr lang="vi-VN" sz="24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46A651-8F2E-4396-83BF-8571A033FC46}"/>
              </a:ext>
            </a:extLst>
          </p:cNvPr>
          <p:cNvSpPr/>
          <p:nvPr/>
        </p:nvSpPr>
        <p:spPr>
          <a:xfrm>
            <a:off x="2808669" y="3609324"/>
            <a:ext cx="584825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Nháy nút trái 2 lần liên tiếp</a:t>
            </a:r>
            <a:endParaRPr lang="vi-VN" sz="2400" b="1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451443-3840-9E44-EAFA-A6A213B4B763}"/>
              </a:ext>
            </a:extLst>
          </p:cNvPr>
          <p:cNvSpPr txBox="1">
            <a:spLocks/>
          </p:cNvSpPr>
          <p:nvPr/>
        </p:nvSpPr>
        <p:spPr>
          <a:xfrm>
            <a:off x="2514599" y="26989"/>
            <a:ext cx="7753525" cy="658813"/>
          </a:xfrm>
        </p:spPr>
        <p:txBody>
          <a:bodyPr lIns="76798" tIns="38399" rIns="76798" bIns="38399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767978" eaLnBrk="1" fontAlgn="auto" hangingPunct="1">
              <a:spcAft>
                <a:spcPts val="0"/>
              </a:spcAft>
              <a:defRPr/>
            </a:pPr>
            <a:r>
              <a:rPr lang="en-US" sz="3000" b="1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sz="3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Tư ngày 27 tháng 11 </a:t>
            </a:r>
            <a:r>
              <a:rPr lang="en-US" sz="3000" b="1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3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2024</a:t>
            </a:r>
            <a:endParaRPr lang="en-US" sz="3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454739" y="-37749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A26C7-1147-42FC-AADF-4ABDE0CAC4CB}"/>
              </a:ext>
            </a:extLst>
          </p:cNvPr>
          <p:cNvGrpSpPr/>
          <p:nvPr/>
        </p:nvGrpSpPr>
        <p:grpSpPr>
          <a:xfrm>
            <a:off x="540267" y="1918952"/>
            <a:ext cx="9440859" cy="4939048"/>
            <a:chOff x="1768766" y="4552258"/>
            <a:chExt cx="7300588" cy="2237383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7463E55-27CE-4F53-84D3-A2D16AD8D959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A6C8193F-D622-4D36-935C-6910A39E3518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54828"/>
                <a:gd name="adj2" fmla="val -1068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00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E8E40-0C04-41D1-A809-0C5B1905F92A}"/>
              </a:ext>
            </a:extLst>
          </p:cNvPr>
          <p:cNvSpPr/>
          <p:nvPr/>
        </p:nvSpPr>
        <p:spPr>
          <a:xfrm>
            <a:off x="1273663" y="2024289"/>
            <a:ext cx="8395855" cy="4525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Sau buổi thực hành đầu tiên, Khoa quan sát thấy có nhiều bạn đặt tay vào hàng phím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ó bạn đặt vào hàng phím chữ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c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ó bạn gõ một tay. Khoa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băn khoăn muốn hỏi thầy giáo cách gõ bàn phím như thế nào cho đúng và nhanh. Chúng ta cùng tìm hiểu với bạn Khoa nhé.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1273663" y="682642"/>
            <a:ext cx="4760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A6B08-FE37-4400-8D20-98F9E6C6C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4" b="91379" l="9605" r="89831">
                        <a14:foregroundMark x1="44068" y1="7471" x2="44068" y2="7471"/>
                        <a14:foregroundMark x1="41808" y1="46264" x2="41808" y2="46264"/>
                        <a14:foregroundMark x1="41808" y1="45690" x2="42373" y2="64655"/>
                        <a14:foregroundMark x1="42373" y1="64655" x2="35028" y2="75862"/>
                        <a14:foregroundMark x1="58192" y1="39368" x2="58192" y2="39368"/>
                        <a14:foregroundMark x1="46328" y1="37069" x2="46328" y2="37069"/>
                        <a14:foregroundMark x1="66667" y1="90230" x2="66667" y2="90230"/>
                        <a14:foregroundMark x1="65537" y1="91092" x2="65537" y2="91092"/>
                        <a14:foregroundMark x1="33898" y1="91379" x2="3389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866" y="3567770"/>
            <a:ext cx="1605245" cy="3156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33" y="740863"/>
            <a:ext cx="1664763" cy="151221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F2FB119-5E53-4714-A6B6-455AA4640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7" y="828844"/>
            <a:ext cx="6815919" cy="2091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BF956-C03B-4D96-A23D-4FFB55639E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0658"/>
            <a:ext cx="1735904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932BD-7566-4DDC-A694-F2339BCDE2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FD2CC-174F-4BB2-911D-E4AA39EC31B9}"/>
              </a:ext>
            </a:extLst>
          </p:cNvPr>
          <p:cNvSpPr txBox="1"/>
          <p:nvPr/>
        </p:nvSpPr>
        <p:spPr>
          <a:xfrm>
            <a:off x="6856112" y="1622611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Tiết</a:t>
            </a:r>
            <a:r>
              <a:rPr lang="en-US" dirty="0"/>
              <a:t>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3A32F-B1A5-480C-B563-DE59E92ED7BE}"/>
              </a:ext>
            </a:extLst>
          </p:cNvPr>
          <p:cNvSpPr txBox="1"/>
          <p:nvPr/>
        </p:nvSpPr>
        <p:spPr>
          <a:xfrm>
            <a:off x="2931459" y="-99747"/>
            <a:ext cx="6329082" cy="118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1086" y="3318065"/>
            <a:ext cx="482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Sách giáo khoa trang: 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33" y="740863"/>
            <a:ext cx="1664763" cy="151221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F2FB119-5E53-4714-A6B6-455AA4640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7" y="828844"/>
            <a:ext cx="6815919" cy="2091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BF956-C03B-4D96-A23D-4FFB55639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0658"/>
            <a:ext cx="1735904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932BD-7566-4DDC-A694-F2339BCDE2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FD2CC-174F-4BB2-911D-E4AA39EC31B9}"/>
              </a:ext>
            </a:extLst>
          </p:cNvPr>
          <p:cNvSpPr txBox="1"/>
          <p:nvPr/>
        </p:nvSpPr>
        <p:spPr>
          <a:xfrm>
            <a:off x="6856112" y="1622611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Tiết</a:t>
            </a:r>
            <a:r>
              <a:rPr lang="en-US" dirty="0"/>
              <a:t>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3A32F-B1A5-480C-B563-DE59E92ED7BE}"/>
              </a:ext>
            </a:extLst>
          </p:cNvPr>
          <p:cNvSpPr txBox="1"/>
          <p:nvPr/>
        </p:nvSpPr>
        <p:spPr>
          <a:xfrm>
            <a:off x="2848020" y="3363045"/>
            <a:ext cx="7636894" cy="52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BA973C-F2C5-4875-91B9-AAF83E0FE842}"/>
              </a:ext>
            </a:extLst>
          </p:cNvPr>
          <p:cNvSpPr txBox="1"/>
          <p:nvPr/>
        </p:nvSpPr>
        <p:spPr>
          <a:xfrm>
            <a:off x="2848020" y="3816614"/>
            <a:ext cx="9577166" cy="52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52C03-0DF9-42D4-82DE-AB6560C888E2}"/>
              </a:ext>
            </a:extLst>
          </p:cNvPr>
          <p:cNvSpPr txBox="1"/>
          <p:nvPr/>
        </p:nvSpPr>
        <p:spPr>
          <a:xfrm>
            <a:off x="2848020" y="4351808"/>
            <a:ext cx="7342093" cy="52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C7238C-A8AC-456C-8851-4A459A44950D}"/>
              </a:ext>
            </a:extLst>
          </p:cNvPr>
          <p:cNvSpPr/>
          <p:nvPr/>
        </p:nvSpPr>
        <p:spPr>
          <a:xfrm>
            <a:off x="1975155" y="2756604"/>
            <a:ext cx="27911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Mục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tiêu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2DA13-7970-052E-090C-907333D7D3BE}"/>
              </a:ext>
            </a:extLst>
          </p:cNvPr>
          <p:cNvSpPr txBox="1"/>
          <p:nvPr/>
        </p:nvSpPr>
        <p:spPr>
          <a:xfrm>
            <a:off x="2931459" y="-109078"/>
            <a:ext cx="6329082" cy="118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6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B2ABA5-E39F-453B-A1F6-A8A302CF76CF}"/>
              </a:ext>
            </a:extLst>
          </p:cNvPr>
          <p:cNvSpPr/>
          <p:nvPr/>
        </p:nvSpPr>
        <p:spPr>
          <a:xfrm>
            <a:off x="3471705" y="1155250"/>
            <a:ext cx="7173355" cy="642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Tìm hiểu về bàn phím máy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604133" y="1090055"/>
            <a:ext cx="10962947" cy="5243295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DA43EF-4FDA-4CA6-88C0-2BCCF27C1E7C}"/>
              </a:ext>
            </a:extLst>
          </p:cNvPr>
          <p:cNvSpPr/>
          <p:nvPr/>
        </p:nvSpPr>
        <p:spPr>
          <a:xfrm>
            <a:off x="839755" y="1875856"/>
            <a:ext cx="10506269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Quan sát bàn phím và các khu vực của bàn phím ở Hình 31, em hãy chỉ ra khu vực nào có nhiều phím nhất?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981BEB-8658-4DB9-970A-DFF9F966A571}"/>
              </a:ext>
            </a:extLst>
          </p:cNvPr>
          <p:cNvGrpSpPr/>
          <p:nvPr/>
        </p:nvGrpSpPr>
        <p:grpSpPr>
          <a:xfrm>
            <a:off x="614526" y="968721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0485714-67DE-444C-AB85-04CC1EF99EEE}"/>
                </a:ext>
              </a:extLst>
            </p:cNvPr>
            <p:cNvGrpSpPr/>
            <p:nvPr/>
          </p:nvGrpSpPr>
          <p:grpSpPr>
            <a:xfrm>
              <a:off x="522612" y="1095583"/>
              <a:ext cx="2372989" cy="661656"/>
              <a:chOff x="5906375" y="1404722"/>
              <a:chExt cx="2372989" cy="661656"/>
            </a:xfrm>
          </p:grpSpPr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195ABAE6-A846-409B-85E5-4CD6FF370697}"/>
                  </a:ext>
                </a:extLst>
              </p:cNvPr>
              <p:cNvSpPr/>
              <p:nvPr/>
            </p:nvSpPr>
            <p:spPr>
              <a:xfrm>
                <a:off x="5981023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UTM Bienvenue" panose="020406030505060202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D5722D-C4D9-4D78-80B8-7026BEF70276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3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FE52EF-B45D-41EF-AD98-6772D8E16074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1F1A57E2-D857-4D89-A4EF-C44572F69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987D6516-EAFE-4645-8413-365F09D82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64793" y="565916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4984E6-5DDB-4389-BA4B-99FF68DE7565}"/>
                </a:ext>
              </a:extLst>
            </p:cNvPr>
            <p:cNvSpPr/>
            <p:nvPr/>
          </p:nvSpPr>
          <p:spPr>
            <a:xfrm>
              <a:off x="2792351" y="1002361"/>
              <a:ext cx="363894" cy="66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vi-VN" sz="2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AED0D9D-2AA2-4B57-9115-F9636D1C5E09}"/>
              </a:ext>
            </a:extLst>
          </p:cNvPr>
          <p:cNvSpPr/>
          <p:nvPr/>
        </p:nvSpPr>
        <p:spPr>
          <a:xfrm>
            <a:off x="3292485" y="5453027"/>
            <a:ext cx="1050626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77CB6-BD64-43E9-B440-9FCDAEB9A319}"/>
              </a:ext>
            </a:extLst>
          </p:cNvPr>
          <p:cNvSpPr/>
          <p:nvPr/>
        </p:nvSpPr>
        <p:spPr>
          <a:xfrm>
            <a:off x="138791" y="3785068"/>
            <a:ext cx="1050626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endParaRPr lang="vi-VN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2009BB-647F-46FB-BE93-05922FA95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2" y="2351018"/>
            <a:ext cx="7030504" cy="3215919"/>
          </a:xfrm>
          <a:prstGeom prst="rect">
            <a:avLst/>
          </a:prstGeom>
        </p:spPr>
      </p:pic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1AAF4534-E7E3-4D4E-944C-1497CEC2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95" y="5122488"/>
            <a:ext cx="403990" cy="4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D87A37-36E9-422D-BC77-1CE387719089}"/>
              </a:ext>
            </a:extLst>
          </p:cNvPr>
          <p:cNvCxnSpPr>
            <a:cxnSpLocks/>
          </p:cNvCxnSpPr>
          <p:nvPr/>
        </p:nvCxnSpPr>
        <p:spPr>
          <a:xfrm>
            <a:off x="2563760" y="4199245"/>
            <a:ext cx="32050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ò rỉ hình ảnh bàn phím của Microsoft sắp ra mắt có biểu tượng cảm x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55+ Hình ảnh bàn phím máy tính sắc nét làm ảnh tài liệu, hình n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8" r="18423"/>
          <a:stretch/>
        </p:blipFill>
        <p:spPr bwMode="auto">
          <a:xfrm>
            <a:off x="493230" y="1904455"/>
            <a:ext cx="11205540" cy="407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67D48C6-E787-4185-BC84-40C9A7A49189}"/>
              </a:ext>
            </a:extLst>
          </p:cNvPr>
          <p:cNvSpPr/>
          <p:nvPr/>
        </p:nvSpPr>
        <p:spPr>
          <a:xfrm>
            <a:off x="545531" y="53975"/>
            <a:ext cx="821114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BÀN PHÍM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MÁY TÍNH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3606178" y="5882406"/>
            <a:ext cx="105062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 VỰC CHÍNH</a:t>
            </a:r>
            <a:endParaRPr lang="vi-VN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03E6CD-E0D2-47D3-8A92-200BAF207783}"/>
              </a:ext>
            </a:extLst>
          </p:cNvPr>
          <p:cNvSpPr/>
          <p:nvPr/>
        </p:nvSpPr>
        <p:spPr>
          <a:xfrm>
            <a:off x="460375" y="738778"/>
            <a:ext cx="11091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 mấy </a:t>
            </a:r>
            <a:r>
              <a:rPr lang="en-US" sz="2400" b="1" err="1"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>
                <a:latin typeface="UTM Avo" panose="02040603050506020204" pitchFamily="18" charset="0"/>
                <a:cs typeface="Times New Roman" panose="02020603050405020304" pitchFamily="18" charset="0"/>
              </a:rPr>
              <a:t> phím? Đó là những hàng phím nào?</a:t>
            </a:r>
            <a:endParaRPr lang="vi-VN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1126</Words>
  <Application>Microsoft Office PowerPoint</Application>
  <PresentationFormat>Widescreen</PresentationFormat>
  <Paragraphs>151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等线</vt:lpstr>
      <vt:lpstr>.VnTimeH</vt:lpstr>
      <vt:lpstr>Arial</vt:lpstr>
      <vt:lpstr>AvantGarde</vt:lpstr>
      <vt:lpstr>Baskerville Old Face</vt:lpstr>
      <vt:lpstr>Calibri</vt:lpstr>
      <vt:lpstr>iCiel Cadena</vt:lpstr>
      <vt:lpstr>SVN-Androgyne</vt:lpstr>
      <vt:lpstr>SVN-SAF</vt:lpstr>
      <vt:lpstr>Symbol</vt:lpstr>
      <vt:lpstr>Tahoma</vt:lpstr>
      <vt:lpstr>Tiffany</vt:lpstr>
      <vt:lpstr>Times New Roman</vt:lpstr>
      <vt:lpstr>UTM Avo</vt:lpstr>
      <vt:lpstr>UTM Bienvenue</vt:lpstr>
      <vt:lpstr>UTM HelvetIns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Sang Dang Quang</cp:lastModifiedBy>
  <cp:revision>258</cp:revision>
  <dcterms:created xsi:type="dcterms:W3CDTF">2021-11-14T08:33:55Z</dcterms:created>
  <dcterms:modified xsi:type="dcterms:W3CDTF">2024-11-27T00:18:18Z</dcterms:modified>
</cp:coreProperties>
</file>