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99" r:id="rId3"/>
    <p:sldMasterId id="2147483701" r:id="rId4"/>
    <p:sldMasterId id="2147483725" r:id="rId5"/>
    <p:sldMasterId id="2147483737" r:id="rId6"/>
  </p:sldMasterIdLst>
  <p:notesMasterIdLst>
    <p:notesMasterId r:id="rId24"/>
  </p:notesMasterIdLst>
  <p:sldIdLst>
    <p:sldId id="336" r:id="rId7"/>
    <p:sldId id="335" r:id="rId8"/>
    <p:sldId id="267" r:id="rId9"/>
    <p:sldId id="319" r:id="rId10"/>
    <p:sldId id="288" r:id="rId11"/>
    <p:sldId id="322" r:id="rId12"/>
    <p:sldId id="301" r:id="rId13"/>
    <p:sldId id="289" r:id="rId14"/>
    <p:sldId id="330" r:id="rId15"/>
    <p:sldId id="331" r:id="rId16"/>
    <p:sldId id="290" r:id="rId17"/>
    <p:sldId id="329" r:id="rId18"/>
    <p:sldId id="291" r:id="rId19"/>
    <p:sldId id="324" r:id="rId20"/>
    <p:sldId id="303" r:id="rId21"/>
    <p:sldId id="328" r:id="rId22"/>
    <p:sldId id="285" r:id="rId23"/>
  </p:sldIdLst>
  <p:sldSz cx="12192000" cy="6858000"/>
  <p:notesSz cx="6858000" cy="9144000"/>
  <p:embeddedFontLst>
    <p:embeddedFont>
      <p:font typeface="黑体" charset="-122"/>
      <p:regular r:id="rId25"/>
    </p:embeddedFont>
    <p:embeddedFont>
      <p:font typeface="SimSun" pitchFamily="2" charset="-122"/>
      <p:regular r:id="rId26"/>
    </p:embeddedFont>
    <p:embeddedFont>
      <p:font typeface="等线" charset="-122"/>
      <p:regular r:id="rId27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Microsoft YaHei" pitchFamily="34" charset="-122"/>
      <p:regular r:id="rId33"/>
      <p:bold r:id="rId34"/>
    </p:embeddedFont>
    <p:embeddedFont>
      <p:font typeface="Tahoma" pitchFamily="34" charset="0"/>
      <p:regular r:id="rId35"/>
      <p:bold r:id="rId36"/>
    </p:embeddedFont>
    <p:embeddedFont>
      <p:font typeface="HP001 4 hàng" charset="0"/>
      <p:regular r:id="rId37"/>
      <p:bold r:id="rId38"/>
    </p:embeddedFont>
    <p:embeddedFont>
      <p:font typeface="Calibri Light" pitchFamily="34" charset="0"/>
      <p:regular r:id="rId39"/>
      <p: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>
        <p:scale>
          <a:sx n="90" d="100"/>
          <a:sy n="90" d="100"/>
        </p:scale>
        <p:origin x="-355" y="12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5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4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8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409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83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mtClean="0"/>
              <a:t>Các con được nghe thấy tiếng trống trường vào những thời điểm nào? Các con cảm thấy thế nào khi nghe thấy tiếng trống trường vào những thời điểm đó?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15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089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79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939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990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406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871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68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pPr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4D2169-C542-4B60-AD39-108FF6E9E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07B537-4185-4F36-8FC5-DE81E2667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DEA62E-71D4-4CCE-981A-FA0605412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08BCC89-E450-479D-AA12-ADE4439F0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7D25-A687-4013-B932-4CD4C26FA727}" type="datetimeFigureOut">
              <a:rPr lang="en-US" smtClean="0"/>
              <a:t>25/3/2025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28E386-C8AC-46CC-9F13-5DFDA650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8A9EA2-2383-4A2F-AD55-552F92E5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77B5-CE30-446D-BAE2-534904A4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52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37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A7268BB-C1B0-4A07-841E-B140DAEE97CE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5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pPr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2025/3/25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5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25/3/2025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5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3.xml"/><Relationship Id="rId7" Type="http://schemas.openxmlformats.org/officeDocument/2006/relationships/image" Target="../media/image2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27.png"/><Relationship Id="rId4" Type="http://schemas.openxmlformats.org/officeDocument/2006/relationships/tags" Target="../tags/tag4.xml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8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slide" Target="slide1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4B0D85F-EB4D-49DC-8A7F-78F6AEDF6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-76200" y="0"/>
            <a:ext cx="12192000" cy="6634352"/>
          </a:xfrm>
          <a:prstGeom prst="rect">
            <a:avLst/>
          </a:prstGeom>
        </p:spPr>
      </p:pic>
      <p:sp>
        <p:nvSpPr>
          <p:cNvPr id="3" name="文本框 7">
            <a:extLst>
              <a:ext uri="{FF2B5EF4-FFF2-40B4-BE49-F238E27FC236}">
                <a16:creationId xmlns:a16="http://schemas.microsoft.com/office/drawing/2014/main" xmlns="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357" y="1291533"/>
            <a:ext cx="90231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514419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TRƯỜNG PTDTBT TH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&amp;THCS MƯỜNG LUÂN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7">
            <a:extLst>
              <a:ext uri="{FF2B5EF4-FFF2-40B4-BE49-F238E27FC236}">
                <a16:creationId xmlns:a16="http://schemas.microsoft.com/office/drawing/2014/main" xmlns="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374" y="2351821"/>
            <a:ext cx="80155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CHÀO MỪNG QUÝ THẦY CÔ GIÁO </a:t>
            </a:r>
          </a:p>
          <a:p>
            <a:pPr algn="ctr" defTabSz="514419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ĐẾN THĂM VÀ DỰ GIỜ </a:t>
            </a: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xmlns="" id="{64792564-DF4A-4BA1-A29C-F39FC7D06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116" y="3458556"/>
            <a:ext cx="3607783" cy="715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514419"/>
            <a:r>
              <a:rPr lang="en-US" altLang="zh-CN" sz="4051" dirty="0" err="1">
                <a:solidFill>
                  <a:srgbClr val="24896B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Môn</a:t>
            </a:r>
            <a:r>
              <a:rPr lang="en-US" altLang="zh-CN" sz="4051" dirty="0">
                <a:solidFill>
                  <a:srgbClr val="24896B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4051" dirty="0" err="1" smtClean="0">
                <a:solidFill>
                  <a:srgbClr val="24896B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Tiếng</a:t>
            </a:r>
            <a:r>
              <a:rPr lang="en-US" altLang="zh-CN" sz="4051" dirty="0" smtClean="0">
                <a:solidFill>
                  <a:srgbClr val="24896B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51" dirty="0" err="1">
                <a:solidFill>
                  <a:srgbClr val="24896B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4051" dirty="0" err="1" smtClean="0">
                <a:solidFill>
                  <a:srgbClr val="24896B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iệt</a:t>
            </a:r>
            <a:endParaRPr lang="en-US" altLang="zh-CN" sz="4051" dirty="0">
              <a:solidFill>
                <a:srgbClr val="24896B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: 圆角 10">
            <a:extLst>
              <a:ext uri="{FF2B5EF4-FFF2-40B4-BE49-F238E27FC236}">
                <a16:creationId xmlns:a16="http://schemas.microsoft.com/office/drawing/2014/main" xmlns="" id="{A78A5398-FD46-4F0A-AE03-CF4F4B371ABB}"/>
              </a:ext>
            </a:extLst>
          </p:cNvPr>
          <p:cNvSpPr/>
          <p:nvPr/>
        </p:nvSpPr>
        <p:spPr>
          <a:xfrm>
            <a:off x="3251993" y="4382883"/>
            <a:ext cx="5726290" cy="1467584"/>
          </a:xfrm>
          <a:prstGeom prst="roundRect">
            <a:avLst>
              <a:gd name="adj" fmla="val 50000"/>
            </a:avLst>
          </a:prstGeom>
          <a:solidFill>
            <a:srgbClr val="248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solidFill>
                  <a:srgbClr val="FFFF00"/>
                </a:solidFill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Giáo</a:t>
            </a:r>
            <a:r>
              <a:rPr lang="en-US" altLang="zh-CN" sz="2800" b="1" dirty="0">
                <a:solidFill>
                  <a:srgbClr val="FFFF00"/>
                </a:solidFill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viên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itchFamily="18" charset="0"/>
                <a:ea typeface="华文中宋" panose="02010600040101010101" pitchFamily="2" charset="-122"/>
                <a:cs typeface="Times New Roman" pitchFamily="18" charset="0"/>
              </a:rPr>
              <a:t>:</a:t>
            </a:r>
            <a:r>
              <a:rPr lang="en-US" altLang="zh-CN" sz="2800" b="1" dirty="0" err="1" smtClean="0">
                <a:latin typeface="HP001 4 hàng"/>
                <a:ea typeface="华文中宋" panose="02010600040101010101" pitchFamily="2" charset="-122"/>
                <a:cs typeface="Times New Roman" panose="02020603050405020304" pitchFamily="18" charset="0"/>
              </a:rPr>
              <a:t>Vũ</a:t>
            </a:r>
            <a:r>
              <a:rPr lang="en-US" altLang="zh-CN" sz="2800" b="1" dirty="0" smtClean="0">
                <a:latin typeface="HP001 4 hàng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HP001 4 hàng"/>
                <a:ea typeface="华文中宋" panose="02010600040101010101" pitchFamily="2" charset="-122"/>
                <a:cs typeface="Times New Roman" panose="02020603050405020304" pitchFamily="18" charset="0"/>
              </a:rPr>
              <a:t>Thị</a:t>
            </a:r>
            <a:r>
              <a:rPr lang="en-US" altLang="zh-CN" sz="2800" b="1" dirty="0" smtClean="0">
                <a:latin typeface="HP001 4 hàng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HP001 4 hàng"/>
                <a:ea typeface="华文中宋" panose="02010600040101010101" pitchFamily="2" charset="-122"/>
                <a:cs typeface="Times New Roman" panose="02020603050405020304" pitchFamily="18" charset="0"/>
              </a:rPr>
              <a:t>Hồng</a:t>
            </a:r>
            <a:r>
              <a:rPr lang="en-US" altLang="zh-CN" sz="2800" b="1" dirty="0" smtClean="0">
                <a:latin typeface="HP001 4 hàng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latin typeface="HP001 4 hàng"/>
                <a:ea typeface="华文中宋" panose="02010600040101010101" pitchFamily="2" charset="-122"/>
                <a:cs typeface="Times New Roman" panose="02020603050405020304" pitchFamily="18" charset="0"/>
              </a:rPr>
              <a:t>Nhung</a:t>
            </a:r>
            <a:endParaRPr lang="zh-CN" altLang="en-US" sz="2800" b="1" dirty="0">
              <a:latin typeface="HP001 4 hàng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5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098" y="-70787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543" y="997938"/>
            <a:ext cx="10515600" cy="849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329401" y="111093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3706796" y="111093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046091" y="107968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647313" y="10964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loud 8"/>
          <p:cNvSpPr/>
          <p:nvPr/>
        </p:nvSpPr>
        <p:spPr>
          <a:xfrm>
            <a:off x="5259237" y="1422606"/>
            <a:ext cx="6919453" cy="244941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nhịp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2/2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1/3.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4655" y="3757246"/>
            <a:ext cx="7404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 trống trường em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932059" y="3965795"/>
            <a:ext cx="148328" cy="489993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55997" y="4664337"/>
            <a:ext cx="7404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 nằm ngẫm n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ghĩ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096317" y="4848497"/>
            <a:ext cx="148328" cy="489993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4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522669" y="439612"/>
            <a:ext cx="6916420" cy="2399246"/>
            <a:chOff x="3693569" y="1287910"/>
            <a:chExt cx="3822655" cy="2399227"/>
          </a:xfrm>
        </p:grpSpPr>
        <p:grpSp>
          <p:nvGrpSpPr>
            <p:cNvPr id="42" name="Group 41"/>
            <p:cNvGrpSpPr/>
            <p:nvPr/>
          </p:nvGrpSpPr>
          <p:grpSpPr>
            <a:xfrm>
              <a:off x="3693569" y="1287910"/>
              <a:ext cx="3822655" cy="2399227"/>
              <a:chOff x="114378" y="2306774"/>
              <a:chExt cx="2109019" cy="2185571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14378" y="2306774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48807" y="3398916"/>
                <a:ext cx="1808630" cy="1093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600" b="0" u="none" strike="noStrike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ngẫm</a:t>
                </a:r>
                <a:r>
                  <a:rPr lang="en-US" sz="3600" b="0" u="none" strike="noStrike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0" u="none" strike="noStrike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-Rounded" panose="020B0500000000000000" charset="0"/>
                    <a:cs typeface="Times New Roman" panose="02020603050405020304" pitchFamily="18" charset="0"/>
                  </a:rPr>
                  <a:t>nghĩ</a:t>
                </a:r>
                <a:endParaRPr lang="en-US" sz="3600" b="0" u="none" strike="noStrike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endParaRPr>
              </a:p>
              <a:p>
                <a:pPr algn="ctr" defTabSz="91313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vi-VN" sz="3600" b="0" i="0" u="none" strike="noStrike" dirty="0">
                  <a:solidFill>
                    <a:srgbClr val="231F20"/>
                  </a:solidFill>
                  <a:effectLst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390023" y="3197631"/>
            <a:ext cx="9055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vi-VN" sz="3600" b="0" i="0" u="none" strike="noStrike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Chúng ta nên </a:t>
            </a:r>
            <a:r>
              <a:rPr lang="vi-VN" altLang="vi-VN" sz="3600" b="0" i="0" u="none" strike="noStrike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ngẫm nghĩ </a:t>
            </a:r>
            <a:r>
              <a:rPr lang="vi-VN" altLang="vi-VN" sz="3600" b="0" i="0" u="none" strike="noStrike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về hành động của mình.</a:t>
            </a:r>
            <a:endParaRPr lang="en-US" altLang="vi-VN" sz="3600" b="0" i="0" u="none" strike="noStrike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98603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27330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6235774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336" y="4421875"/>
            <a:ext cx="2202311" cy="2470248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5" y="68580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1" y="2976562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59" y="566838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89" y="2948949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965619" y="5560363"/>
            <a:ext cx="7221523" cy="889626"/>
            <a:chOff x="783923" y="5995764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83923" y="6080410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38167" y="5995764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đoạn nối tiếp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158423" y="1671369"/>
            <a:ext cx="546397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98772" y="4055491"/>
            <a:ext cx="506048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477858" y="1548736"/>
            <a:ext cx="546374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516334" y="3970415"/>
            <a:ext cx="526280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887194" y="1192757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362336" y="1633165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884827" y="2104291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119830" y="2632647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125476" y="4055491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166669" y="3539232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743201" y="4525897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15823" y="4996303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438161" y="1662001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984445" y="2103520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937084" y="3548336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312839" y="3988476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410456" y="3991876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9480367" y="3949927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012836" y="4478333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294218" y="4954430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653807" y="1189094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08671" y="2990951"/>
            <a:ext cx="17108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873411" y="2602683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042736" y="86738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91920" y="1587152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Mùa hè cũng nghỉ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Suốt ba tháng liền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Trống nằm ngẫm nghĩ.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Buồn không hả trống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ngày hè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Bọn mình đi vắng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ve?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473106" y="1676277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lặng im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Nghiêng đầu trên giá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Chắc thấy chúng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Nó mừng vui quá!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Kìa trống đang gọi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Tùng! Tùng! Tùng! Tùng...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Vào năm học mới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Rộn vang tưng bừng.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4090" y="0"/>
            <a:ext cx="5203190" cy="792769"/>
            <a:chOff x="708943" y="5967234"/>
            <a:chExt cx="5825836" cy="792769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775851" y="5967234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Luyện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nhóm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 descr="图片包含 事情, 镜子&#10;&#10;已生成高可信度的说明">
            <a:extLst>
              <a:ext uri="{FF2B5EF4-FFF2-40B4-BE49-F238E27FC236}">
                <a16:creationId xmlns="" xmlns:a16="http://schemas.microsoft.com/office/drawing/2014/main" id="{916C06E1-820B-4282-A1B5-4B315EC45D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819" y="-383338"/>
            <a:ext cx="4104240" cy="31737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89999" y="842335"/>
            <a:ext cx="36516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800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endParaRPr lang="en-US" sz="8000" dirty="0">
              <a:ln w="66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A_图片 6">
            <a:extLst>
              <a:ext uri="{FF2B5EF4-FFF2-40B4-BE49-F238E27FC236}">
                <a16:creationId xmlns="" xmlns:a16="http://schemas.microsoft.com/office/drawing/2014/main" id="{DD632B64-BE5A-4DFC-A430-12DD7F4F80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980" y="1746190"/>
            <a:ext cx="3293021" cy="238646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="" xmlns:a16="http://schemas.microsoft.com/office/drawing/2014/main" id="{9F662E76-459C-4A8B-BBBD-FC40509816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20" y="3713989"/>
            <a:ext cx="3342843" cy="3342843"/>
          </a:xfrm>
          <a:prstGeom prst="rect">
            <a:avLst/>
          </a:prstGeom>
        </p:spPr>
      </p:pic>
      <p:pic>
        <p:nvPicPr>
          <p:cNvPr id="6" name="图片 4" descr="图片包含 事情, 餐桌&#10;&#10;已生成极高可信度的说明">
            <a:extLst>
              <a:ext uri="{FF2B5EF4-FFF2-40B4-BE49-F238E27FC236}">
                <a16:creationId xmlns="" xmlns:a16="http://schemas.microsoft.com/office/drawing/2014/main" id="{9B05B0F3-3973-434A-9264-2C1E2E1AD2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31" y="1203516"/>
            <a:ext cx="2313111" cy="2320355"/>
          </a:xfrm>
          <a:prstGeom prst="rect">
            <a:avLst/>
          </a:prstGeom>
        </p:spPr>
      </p:pic>
      <p:pic>
        <p:nvPicPr>
          <p:cNvPr id="7" name="PA_图片 10">
            <a:extLst>
              <a:ext uri="{FF2B5EF4-FFF2-40B4-BE49-F238E27FC236}">
                <a16:creationId xmlns="" xmlns:a16="http://schemas.microsoft.com/office/drawing/2014/main" id="{2E7C944A-1296-4331-BAE2-F99D8A7BE33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05" y="81916"/>
            <a:ext cx="1862960" cy="1862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8657" y="3072348"/>
            <a:ext cx="84459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 chí nhận xét:</a:t>
            </a:r>
          </a:p>
          <a:p>
            <a:pPr marL="285750" indent="-285750">
              <a:buFontTx/>
              <a:buChar char="-"/>
            </a:pPr>
            <a:r>
              <a:rPr 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đúng từ ngữ, đọc trôi chảy, đọc to rõ ràng.</a:t>
            </a:r>
          </a:p>
          <a:p>
            <a:pPr marL="285750" indent="-285750">
              <a:buFontTx/>
              <a:buChar char="-"/>
            </a:pPr>
            <a:r>
              <a:rPr 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Ngắt nghỉ câu đúng.</a:t>
            </a:r>
          </a:p>
          <a:p>
            <a:pPr marL="285750" indent="-285750">
              <a:buFontTx/>
              <a:buChar char="-"/>
            </a:pPr>
            <a:r>
              <a:rPr lang="vi-V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diễn cảm.</a:t>
            </a:r>
          </a:p>
          <a:p>
            <a:pPr marL="285750" indent="-285750">
              <a:buFontTx/>
              <a:buChar char="-"/>
            </a:pP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06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27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Mùa hè cũng nghỉ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Suốt ba tháng liền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Trống nằm ngẫm nghĩ.</a:t>
            </a:r>
          </a:p>
          <a:p>
            <a:pPr marL="0" indent="0">
              <a:buNone/>
            </a:pPr>
            <a:endParaRPr lang="en-US" sz="1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Buồn không hả trống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ngày hè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Bọn mình đi vắng</a:t>
            </a:r>
          </a:p>
          <a:p>
            <a:pPr marL="0" indent="0">
              <a:buNone/>
            </a:pPr>
            <a:r>
              <a:rPr lang="en-US" sz="12800">
                <a:latin typeface="Times New Roman" panose="02020603050405020304" pitchFamily="18" charset="0"/>
                <a:cs typeface="Times New Roman" panose="02020603050405020304" pitchFamily="18" charset="0"/>
              </a:rPr>
              <a:t>Chỉ còn tiếng ve?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230245" y="6180455"/>
            <a:ext cx="5203190" cy="768350"/>
            <a:chOff x="708943" y="6033135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toàn bài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49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98168" y="679245"/>
            <a:ext cx="11074400" cy="13477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chemeClr val="tx1"/>
                </a:solidFill>
                <a:latin typeface="+mj-lt"/>
              </a:rPr>
              <a:t>Khi nghỉ hè, không được thấy các bạn học sinh, cái trống cảm thấy như thế nào?</a:t>
            </a:r>
            <a:endParaRPr lang="en-US" sz="3600" b="1" dirty="0">
              <a:solidFill>
                <a:schemeClr val="tx1"/>
              </a:solidFill>
              <a:latin typeface="+mj-lt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00748" y="2654710"/>
            <a:ext cx="6715432" cy="1376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smtClean="0">
                <a:latin typeface="+mj-lt"/>
              </a:rPr>
              <a:t>A. Vui vẻ vì được nghỉ ngơi.</a:t>
            </a:r>
            <a:endParaRPr lang="en-US" sz="400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748" y="4365522"/>
            <a:ext cx="6715432" cy="1376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smtClean="0"/>
              <a:t>B. Buồn, nhớ các bạn học sinh.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4570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2" y="0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7" name="Am-thanh-tieng-tro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89094" y="3372757"/>
            <a:ext cx="725258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5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659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69" y="715323"/>
            <a:ext cx="9721755" cy="42475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60812" y="5318438"/>
            <a:ext cx="7970292" cy="11969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05149A5-451E-4E13-9907-E466149D6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23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FA95425-40F7-40FC-9BE3-F37D9F43D930}"/>
              </a:ext>
            </a:extLst>
          </p:cNvPr>
          <p:cNvSpPr txBox="1"/>
          <p:nvPr/>
        </p:nvSpPr>
        <p:spPr>
          <a:xfrm>
            <a:off x="355600" y="2089678"/>
            <a:ext cx="11110452" cy="1532145"/>
          </a:xfrm>
          <a:prstGeom prst="rect">
            <a:avLst/>
          </a:prstGeom>
          <a:noFill/>
        </p:spPr>
        <p:txBody>
          <a:bodyPr wrap="square" lIns="68499" tIns="34287" rIns="68499" bIns="34287" rtlCol="0">
            <a:spAutoFit/>
          </a:bodyPr>
          <a:lstStyle/>
          <a:p>
            <a:pPr algn="ctr" defTabSz="684886">
              <a:lnSpc>
                <a:spcPct val="150000"/>
              </a:lnSpc>
            </a:pPr>
            <a:r>
              <a:rPr lang="vi-VN" sz="7200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  <a:endParaRPr lang="en-US" sz="72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A95425-40F7-40FC-9BE3-F37D9F43D930}"/>
              </a:ext>
            </a:extLst>
          </p:cNvPr>
          <p:cNvSpPr txBox="1"/>
          <p:nvPr/>
        </p:nvSpPr>
        <p:spPr>
          <a:xfrm>
            <a:off x="0" y="672144"/>
            <a:ext cx="11110452" cy="963271"/>
          </a:xfrm>
          <a:prstGeom prst="rect">
            <a:avLst/>
          </a:prstGeom>
          <a:noFill/>
        </p:spPr>
        <p:txBody>
          <a:bodyPr wrap="square" lIns="68499" tIns="34287" rIns="68499" bIns="34287" rtlCol="0">
            <a:spAutoFit/>
          </a:bodyPr>
          <a:lstStyle/>
          <a:p>
            <a:pPr algn="ctr" defTabSz="684886">
              <a:lnSpc>
                <a:spcPct val="150000"/>
              </a:lnSpc>
            </a:pPr>
            <a:r>
              <a:rPr lang="en-US" sz="4400" b="1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sz="44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52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5512435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060" y="3520440"/>
            <a:ext cx="2567940" cy="28803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87EA48A-CC2E-4672-B04D-C6C8D5FE1DC9}"/>
              </a:ext>
            </a:extLst>
          </p:cNvPr>
          <p:cNvGrpSpPr/>
          <p:nvPr/>
        </p:nvGrpSpPr>
        <p:grpSpPr>
          <a:xfrm>
            <a:off x="3218956" y="5871845"/>
            <a:ext cx="5203190" cy="768350"/>
            <a:chOff x="708943" y="6033135"/>
            <a:chExt cx="5825836" cy="768350"/>
          </a:xfrm>
        </p:grpSpPr>
        <p:sp>
          <p:nvSpPr>
            <p:cNvPr id="8" name="TextBox 19">
              <a:extLst>
                <a:ext uri="{FF2B5EF4-FFF2-40B4-BE49-F238E27FC236}">
                  <a16:creationId xmlns="" xmlns:a16="http://schemas.microsoft.com/office/drawing/2014/main" id="{19B72960-5738-47AF-831A-C25BE5351432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="" xmlns:a16="http://schemas.microsoft.com/office/drawing/2014/main" id="{9C07137F-9A6D-42B4-A7BE-484D033E43D4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mẫu</a:t>
              </a:r>
              <a:endParaRPr lang="en-US" sz="4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V="1">
            <a:off x="2771254" y="3075709"/>
            <a:ext cx="1530452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84555" y="2521529"/>
            <a:ext cx="639445" cy="138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78518" y="5417129"/>
            <a:ext cx="777991" cy="138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431667" y="1579420"/>
            <a:ext cx="990479" cy="277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955767" y="2092035"/>
            <a:ext cx="895349" cy="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300470" y="3075709"/>
            <a:ext cx="18082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21103" y="4401648"/>
            <a:ext cx="639445" cy="138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851116" y="4374592"/>
            <a:ext cx="639445" cy="138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897228" y="4391143"/>
            <a:ext cx="639445" cy="138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936517" y="4374592"/>
            <a:ext cx="639445" cy="138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733303" y="5385320"/>
            <a:ext cx="1117813" cy="59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967">
            <a:off x="-56147" y="-419643"/>
            <a:ext cx="12243191" cy="7530695"/>
          </a:xfrm>
          <a:prstGeom prst="rect">
            <a:avLst/>
          </a:prstGeom>
        </p:spPr>
      </p:pic>
      <p:pic>
        <p:nvPicPr>
          <p:cNvPr id="6" name="图片 5" descr="图片包含 玩偶, 玩具, 室内, 天空&#10;&#10;已生成极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78" y="157552"/>
            <a:ext cx="3542059" cy="354205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94056" y="4005931"/>
            <a:ext cx="93593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Toàn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thơ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giọng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nhẹ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nhàng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trìu</a:t>
            </a:r>
            <a:r>
              <a:rPr lang="en-US" altLang="zh-CN" sz="3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mến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378">
            <a:off x="-332242" y="-218894"/>
            <a:ext cx="3519596" cy="27472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642">
            <a:off x="8645790" y="2192463"/>
            <a:ext cx="1799543" cy="11960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6026A51-BC21-4DA7-AFD8-7CEC6CC8A5EF}"/>
              </a:ext>
            </a:extLst>
          </p:cNvPr>
          <p:cNvSpPr txBox="1"/>
          <p:nvPr/>
        </p:nvSpPr>
        <p:spPr>
          <a:xfrm>
            <a:off x="4488299" y="3206440"/>
            <a:ext cx="370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0715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6163945" y="1252855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67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98603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Cái trống trường 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27330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Content Placeholder 1"/>
          <p:cNvSpPr/>
          <p:nvPr/>
        </p:nvSpPr>
        <p:spPr>
          <a:xfrm>
            <a:off x="6235774" y="1253490"/>
            <a:ext cx="47853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1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336" y="4421875"/>
            <a:ext cx="2202311" cy="2470248"/>
          </a:xfrm>
          <a:prstGeom prst="rect">
            <a:avLst/>
          </a:prstGeom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5" y="68580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1" y="2976562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59" y="566838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89" y="2948949"/>
            <a:ext cx="527050" cy="262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1965619" y="5560363"/>
            <a:ext cx="7221523" cy="889626"/>
            <a:chOff x="783923" y="5995764"/>
            <a:chExt cx="5825836" cy="768350"/>
          </a:xfrm>
        </p:grpSpPr>
        <p:sp>
          <p:nvSpPr>
            <p:cNvPr id="32" name="TextBox 19"/>
            <p:cNvSpPr txBox="1"/>
            <p:nvPr/>
          </p:nvSpPr>
          <p:spPr>
            <a:xfrm>
              <a:off x="783923" y="6080410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20"/>
            <p:cNvSpPr txBox="1"/>
            <p:nvPr/>
          </p:nvSpPr>
          <p:spPr>
            <a:xfrm>
              <a:off x="1038167" y="5995764"/>
              <a:ext cx="5167386" cy="7683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Đọc</a:t>
              </a:r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đoạn nối tiếp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158423" y="1671369"/>
            <a:ext cx="546397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98772" y="4055491"/>
            <a:ext cx="506048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477858" y="1548736"/>
            <a:ext cx="546374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516334" y="3970415"/>
            <a:ext cx="526280" cy="5322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887194" y="1192757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362336" y="1633165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884827" y="2104291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119830" y="2632647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125476" y="4055491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166669" y="3539232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743201" y="4525897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15823" y="4996303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438161" y="1662001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174748" y="2120854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937084" y="3548336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312839" y="3988476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8410456" y="3991876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9480367" y="3949927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012836" y="4478333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330071" y="4950281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653807" y="1189094"/>
            <a:ext cx="77224" cy="470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08671" y="2990951"/>
            <a:ext cx="17108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864536" y="2698687"/>
            <a:ext cx="55411" cy="4719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11208633" y="368964"/>
            <a:ext cx="540774" cy="39574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9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680" y="500062"/>
            <a:ext cx="6243320" cy="1325563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HP001 4 hàng" panose="020B0604020202020204" charset="0"/>
                <a:cs typeface="Times New Roman" panose="02020603050405020304" pitchFamily="18" charset="0"/>
              </a:rPr>
              <a:t>Từ</a:t>
            </a:r>
            <a:r>
              <a:rPr lang="en-US" sz="5400" b="1" dirty="0">
                <a:solidFill>
                  <a:srgbClr val="002060"/>
                </a:solidFill>
                <a:latin typeface="HP001 4 hàng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HP001 4 hàng" panose="020B0604020202020204" charset="0"/>
                <a:cs typeface="Times New Roman" panose="02020603050405020304" pitchFamily="18" charset="0"/>
              </a:rPr>
              <a:t>khó</a:t>
            </a:r>
            <a:r>
              <a:rPr lang="en-US" sz="5400" b="1" dirty="0">
                <a:solidFill>
                  <a:srgbClr val="002060"/>
                </a:solidFill>
                <a:latin typeface="HP001 4 hàng" panose="020B060402020202020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iền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ằm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ặng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ẫ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iêng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7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775</Words>
  <Application>Microsoft Office PowerPoint</Application>
  <PresentationFormat>Custom</PresentationFormat>
  <Paragraphs>180</Paragraphs>
  <Slides>17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Arial</vt:lpstr>
      <vt:lpstr>黑体</vt:lpstr>
      <vt:lpstr>SimSun</vt:lpstr>
      <vt:lpstr>等线</vt:lpstr>
      <vt:lpstr>Calibri</vt:lpstr>
      <vt:lpstr>Microsoft YaHei</vt:lpstr>
      <vt:lpstr>Tahoma</vt:lpstr>
      <vt:lpstr>HP001 4 hàng</vt:lpstr>
      <vt:lpstr>华文中宋</vt:lpstr>
      <vt:lpstr>Times New Roman</vt:lpstr>
      <vt:lpstr>Arial-Rounded</vt:lpstr>
      <vt:lpstr>等线 Light</vt:lpstr>
      <vt:lpstr>Calibri Light</vt:lpstr>
      <vt:lpstr>1_Office Theme</vt:lpstr>
      <vt:lpstr>1_Office 主题​​</vt:lpstr>
      <vt:lpstr>4_Office Theme</vt:lpstr>
      <vt:lpstr>2_Office 主题​​</vt:lpstr>
      <vt:lpstr>7_Office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Từ khó:</vt:lpstr>
      <vt:lpstr>Luyện đọc câu.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Administrator</dc:creator>
  <cp:lastModifiedBy>Admin</cp:lastModifiedBy>
  <cp:revision>87</cp:revision>
  <dcterms:created xsi:type="dcterms:W3CDTF">2021-05-24T09:52:12Z</dcterms:created>
  <dcterms:modified xsi:type="dcterms:W3CDTF">2025-03-25T07:31:26Z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