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83" r:id="rId2"/>
    <p:sldId id="261" r:id="rId3"/>
    <p:sldId id="256" r:id="rId4"/>
    <p:sldId id="277" r:id="rId5"/>
    <p:sldId id="335" r:id="rId6"/>
    <p:sldId id="333" r:id="rId7"/>
    <p:sldId id="288" r:id="rId8"/>
    <p:sldId id="350" r:id="rId9"/>
    <p:sldId id="345" r:id="rId10"/>
    <p:sldId id="262" r:id="rId11"/>
    <p:sldId id="336" r:id="rId12"/>
    <p:sldId id="287" r:id="rId13"/>
    <p:sldId id="313" r:id="rId14"/>
    <p:sldId id="314" r:id="rId15"/>
    <p:sldId id="315" r:id="rId16"/>
    <p:sldId id="270" r:id="rId17"/>
    <p:sldId id="342" r:id="rId18"/>
    <p:sldId id="318" r:id="rId19"/>
    <p:sldId id="266" r:id="rId20"/>
    <p:sldId id="267" r:id="rId21"/>
    <p:sldId id="319" r:id="rId22"/>
    <p:sldId id="341" r:id="rId23"/>
    <p:sldId id="278" r:id="rId24"/>
    <p:sldId id="337" r:id="rId25"/>
    <p:sldId id="347" r:id="rId26"/>
    <p:sldId id="338" r:id="rId27"/>
    <p:sldId id="349" r:id="rId28"/>
    <p:sldId id="340" r:id="rId29"/>
    <p:sldId id="339" r:id="rId30"/>
    <p:sldId id="280" r:id="rId31"/>
    <p:sldId id="281"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FFCC"/>
    <a:srgbClr val="0000FF"/>
    <a:srgbClr val="FF0000"/>
    <a:srgbClr val="00FFFF"/>
    <a:srgbClr val="99FFCC"/>
    <a:srgbClr val="FFDA65"/>
    <a:srgbClr val="000000"/>
    <a:srgbClr val="FF99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22" autoAdjust="0"/>
  </p:normalViewPr>
  <p:slideViewPr>
    <p:cSldViewPr>
      <p:cViewPr varScale="1">
        <p:scale>
          <a:sx n="54" d="100"/>
          <a:sy n="54" d="100"/>
        </p:scale>
        <p:origin x="768"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91291-DC61-46E6-A06C-9A8C828EA4AB}"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C545C-186C-4445-9833-7E8D73AA0B1B}" type="slidenum">
              <a:rPr lang="en-US" smtClean="0"/>
              <a:t>‹#›</a:t>
            </a:fld>
            <a:endParaRPr lang="en-US"/>
          </a:p>
        </p:txBody>
      </p:sp>
    </p:spTree>
    <p:extLst>
      <p:ext uri="{BB962C8B-B14F-4D97-AF65-F5344CB8AC3E}">
        <p14:creationId xmlns:p14="http://schemas.microsoft.com/office/powerpoint/2010/main" val="3033445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1957239c22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1957239c2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371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EC545C-186C-4445-9833-7E8D73AA0B1B}" type="slidenum">
              <a:rPr lang="en-US" smtClean="0"/>
              <a:t>9</a:t>
            </a:fld>
            <a:endParaRPr lang="en-US"/>
          </a:p>
        </p:txBody>
      </p:sp>
    </p:spTree>
    <p:extLst>
      <p:ext uri="{BB962C8B-B14F-4D97-AF65-F5344CB8AC3E}">
        <p14:creationId xmlns:p14="http://schemas.microsoft.com/office/powerpoint/2010/main" val="3924733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1957239c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1957239c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648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1957239c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1957239c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648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ADE-A309-9F5B-C205-C34E89DA4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42C5F-B89A-BB70-C0D0-232F902D9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A808E-43E7-55FB-3792-B8D07D5E59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6CFE91-4710-F40F-1C96-E366ACDB9708}"/>
              </a:ext>
            </a:extLst>
          </p:cNvPr>
          <p:cNvSpPr>
            <a:spLocks noGrp="1"/>
          </p:cNvSpPr>
          <p:nvPr>
            <p:ph type="sldNum" sz="quarter" idx="5"/>
          </p:nvPr>
        </p:nvSpPr>
        <p:spPr/>
        <p:txBody>
          <a:bodyPr/>
          <a:lstStyle/>
          <a:p>
            <a:fld id="{7AEC545C-186C-4445-9833-7E8D73AA0B1B}" type="slidenum">
              <a:rPr lang="en-US" smtClean="0"/>
              <a:t>13</a:t>
            </a:fld>
            <a:endParaRPr lang="en-US"/>
          </a:p>
        </p:txBody>
      </p:sp>
    </p:spTree>
    <p:extLst>
      <p:ext uri="{BB962C8B-B14F-4D97-AF65-F5344CB8AC3E}">
        <p14:creationId xmlns:p14="http://schemas.microsoft.com/office/powerpoint/2010/main" val="25726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0D66D-FA76-2522-4CB3-EB7A395CD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89E28-B8BE-35DF-0B53-CB10A9CB7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11E1D-8CFB-E7AB-3652-D4083B7353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232594-7610-FC9A-3EAD-B08F2DBEADD8}"/>
              </a:ext>
            </a:extLst>
          </p:cNvPr>
          <p:cNvSpPr>
            <a:spLocks noGrp="1"/>
          </p:cNvSpPr>
          <p:nvPr>
            <p:ph type="sldNum" sz="quarter" idx="5"/>
          </p:nvPr>
        </p:nvSpPr>
        <p:spPr/>
        <p:txBody>
          <a:bodyPr/>
          <a:lstStyle/>
          <a:p>
            <a:fld id="{7AEC545C-186C-4445-9833-7E8D73AA0B1B}" type="slidenum">
              <a:rPr lang="en-US" smtClean="0"/>
              <a:t>14</a:t>
            </a:fld>
            <a:endParaRPr lang="en-US"/>
          </a:p>
        </p:txBody>
      </p:sp>
    </p:spTree>
    <p:extLst>
      <p:ext uri="{BB962C8B-B14F-4D97-AF65-F5344CB8AC3E}">
        <p14:creationId xmlns:p14="http://schemas.microsoft.com/office/powerpoint/2010/main" val="230325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9A718-F116-0235-5850-366DD3A6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1ADAE-5694-CA08-EB88-4CCB881CC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CF758-5705-4A56-D4BD-C6D9E6E145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E216F1-4FBC-0DE8-FD96-0A2A811B45EC}"/>
              </a:ext>
            </a:extLst>
          </p:cNvPr>
          <p:cNvSpPr>
            <a:spLocks noGrp="1"/>
          </p:cNvSpPr>
          <p:nvPr>
            <p:ph type="sldNum" sz="quarter" idx="5"/>
          </p:nvPr>
        </p:nvSpPr>
        <p:spPr/>
        <p:txBody>
          <a:bodyPr/>
          <a:lstStyle/>
          <a:p>
            <a:fld id="{7AEC545C-186C-4445-9833-7E8D73AA0B1B}" type="slidenum">
              <a:rPr lang="en-US" smtClean="0"/>
              <a:t>15</a:t>
            </a:fld>
            <a:endParaRPr lang="en-US"/>
          </a:p>
        </p:txBody>
      </p:sp>
    </p:spTree>
    <p:extLst>
      <p:ext uri="{BB962C8B-B14F-4D97-AF65-F5344CB8AC3E}">
        <p14:creationId xmlns:p14="http://schemas.microsoft.com/office/powerpoint/2010/main" val="2178867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C545C-186C-4445-9833-7E8D73AA0B1B}" type="slidenum">
              <a:rPr lang="en-US" smtClean="0"/>
              <a:t>16</a:t>
            </a:fld>
            <a:endParaRPr lang="en-US"/>
          </a:p>
        </p:txBody>
      </p:sp>
    </p:spTree>
    <p:extLst>
      <p:ext uri="{BB962C8B-B14F-4D97-AF65-F5344CB8AC3E}">
        <p14:creationId xmlns:p14="http://schemas.microsoft.com/office/powerpoint/2010/main" val="1130163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FF6DA-6483-6A57-F4C8-2BF924CB7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57C5A-B943-826A-6818-E8352CA72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464AC9-8A5C-F9F6-5C4A-626C29A6C1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B25DA0-B0AE-FEDE-09EA-E22C6E3D5BBF}"/>
              </a:ext>
            </a:extLst>
          </p:cNvPr>
          <p:cNvSpPr>
            <a:spLocks noGrp="1"/>
          </p:cNvSpPr>
          <p:nvPr>
            <p:ph type="sldNum" sz="quarter" idx="5"/>
          </p:nvPr>
        </p:nvSpPr>
        <p:spPr/>
        <p:txBody>
          <a:bodyPr/>
          <a:lstStyle/>
          <a:p>
            <a:fld id="{7AEC545C-186C-4445-9833-7E8D73AA0B1B}" type="slidenum">
              <a:rPr lang="en-US" smtClean="0"/>
              <a:t>17</a:t>
            </a:fld>
            <a:endParaRPr lang="en-US"/>
          </a:p>
        </p:txBody>
      </p:sp>
    </p:spTree>
    <p:extLst>
      <p:ext uri="{BB962C8B-B14F-4D97-AF65-F5344CB8AC3E}">
        <p14:creationId xmlns:p14="http://schemas.microsoft.com/office/powerpoint/2010/main" val="160841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780"/>
        <p:cNvGrpSpPr/>
        <p:nvPr/>
      </p:nvGrpSpPr>
      <p:grpSpPr>
        <a:xfrm>
          <a:off x="0" y="0"/>
          <a:ext cx="0" cy="0"/>
          <a:chOff x="0" y="0"/>
          <a:chExt cx="0" cy="0"/>
        </a:xfrm>
      </p:grpSpPr>
      <p:sp>
        <p:nvSpPr>
          <p:cNvPr id="781" name="Google Shape;781;p28"/>
          <p:cNvSpPr/>
          <p:nvPr/>
        </p:nvSpPr>
        <p:spPr>
          <a:xfrm>
            <a:off x="0" y="0"/>
            <a:ext cx="18288000" cy="10287000"/>
          </a:xfrm>
          <a:prstGeom prst="rect">
            <a:avLst/>
          </a:prstGeom>
          <a:solidFill>
            <a:srgbClr val="FFFFFF">
              <a:alpha val="352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82" name="Google Shape;782;p28"/>
          <p:cNvGrpSpPr/>
          <p:nvPr/>
        </p:nvGrpSpPr>
        <p:grpSpPr>
          <a:xfrm rot="-556460">
            <a:off x="2967660" y="7228294"/>
            <a:ext cx="1681320" cy="2668648"/>
            <a:chOff x="2190225" y="236575"/>
            <a:chExt cx="3165475" cy="5024350"/>
          </a:xfrm>
        </p:grpSpPr>
        <p:sp>
          <p:nvSpPr>
            <p:cNvPr id="783" name="Google Shape;783;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 name="Google Shape;784;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 name="Google Shape;785;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 name="Google Shape;786;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 name="Google Shape;787;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8" name="Google Shape;788;p28"/>
          <p:cNvGrpSpPr/>
          <p:nvPr/>
        </p:nvGrpSpPr>
        <p:grpSpPr>
          <a:xfrm rot="451032">
            <a:off x="885491" y="6801244"/>
            <a:ext cx="1681838" cy="2597696"/>
            <a:chOff x="2144500" y="237375"/>
            <a:chExt cx="3245200" cy="5012400"/>
          </a:xfrm>
        </p:grpSpPr>
        <p:sp>
          <p:nvSpPr>
            <p:cNvPr id="789" name="Google Shape;789;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0" name="Google Shape;790;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1" name="Google Shape;791;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94" name="Google Shape;794;p28"/>
          <p:cNvGrpSpPr/>
          <p:nvPr/>
        </p:nvGrpSpPr>
        <p:grpSpPr>
          <a:xfrm>
            <a:off x="615434" y="549406"/>
            <a:ext cx="17749900" cy="9726912"/>
            <a:chOff x="307717" y="274703"/>
            <a:chExt cx="8874950" cy="4863456"/>
          </a:xfrm>
        </p:grpSpPr>
        <p:sp>
          <p:nvSpPr>
            <p:cNvPr id="795" name="Google Shape;795;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6" name="Google Shape;796;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7" name="Google Shape;797;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8" name="Google Shape;798;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9" name="Google Shape;799;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0" name="Google Shape;800;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01" name="Google Shape;801;p28"/>
          <p:cNvSpPr txBox="1">
            <a:spLocks noGrp="1"/>
          </p:cNvSpPr>
          <p:nvPr>
            <p:ph type="title"/>
          </p:nvPr>
        </p:nvSpPr>
        <p:spPr>
          <a:xfrm>
            <a:off x="4105800" y="2899476"/>
            <a:ext cx="10076400" cy="22872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24000"/>
            </a:lvl1pPr>
            <a:lvl2pPr lvl="1" rtl="0">
              <a:spcBef>
                <a:spcPts val="0"/>
              </a:spcBef>
              <a:spcAft>
                <a:spcPts val="0"/>
              </a:spcAft>
              <a:buSzPts val="5400"/>
              <a:buNone/>
              <a:defRPr sz="10800"/>
            </a:lvl2pPr>
            <a:lvl3pPr lvl="2" rtl="0">
              <a:spcBef>
                <a:spcPts val="0"/>
              </a:spcBef>
              <a:spcAft>
                <a:spcPts val="0"/>
              </a:spcAft>
              <a:buSzPts val="5400"/>
              <a:buNone/>
              <a:defRPr sz="10800"/>
            </a:lvl3pPr>
            <a:lvl4pPr lvl="3" rtl="0">
              <a:spcBef>
                <a:spcPts val="0"/>
              </a:spcBef>
              <a:spcAft>
                <a:spcPts val="0"/>
              </a:spcAft>
              <a:buSzPts val="5400"/>
              <a:buNone/>
              <a:defRPr sz="10800"/>
            </a:lvl4pPr>
            <a:lvl5pPr lvl="4" rtl="0">
              <a:spcBef>
                <a:spcPts val="0"/>
              </a:spcBef>
              <a:spcAft>
                <a:spcPts val="0"/>
              </a:spcAft>
              <a:buSzPts val="5400"/>
              <a:buNone/>
              <a:defRPr sz="10800"/>
            </a:lvl5pPr>
            <a:lvl6pPr lvl="5" rtl="0">
              <a:spcBef>
                <a:spcPts val="0"/>
              </a:spcBef>
              <a:spcAft>
                <a:spcPts val="0"/>
              </a:spcAft>
              <a:buSzPts val="5400"/>
              <a:buNone/>
              <a:defRPr sz="10800"/>
            </a:lvl6pPr>
            <a:lvl7pPr lvl="6" rtl="0">
              <a:spcBef>
                <a:spcPts val="0"/>
              </a:spcBef>
              <a:spcAft>
                <a:spcPts val="0"/>
              </a:spcAft>
              <a:buSzPts val="5400"/>
              <a:buNone/>
              <a:defRPr sz="10800"/>
            </a:lvl7pPr>
            <a:lvl8pPr lvl="7" rtl="0">
              <a:spcBef>
                <a:spcPts val="0"/>
              </a:spcBef>
              <a:spcAft>
                <a:spcPts val="0"/>
              </a:spcAft>
              <a:buSzPts val="5400"/>
              <a:buNone/>
              <a:defRPr sz="10800"/>
            </a:lvl8pPr>
            <a:lvl9pPr lvl="8" rtl="0">
              <a:spcBef>
                <a:spcPts val="0"/>
              </a:spcBef>
              <a:spcAft>
                <a:spcPts val="0"/>
              </a:spcAft>
              <a:buSzPts val="5400"/>
              <a:buNone/>
              <a:defRPr sz="10800"/>
            </a:lvl9pPr>
          </a:lstStyle>
          <a:p>
            <a:endParaRPr/>
          </a:p>
        </p:txBody>
      </p:sp>
      <p:sp>
        <p:nvSpPr>
          <p:cNvPr id="802" name="Google Shape;802;p28"/>
          <p:cNvSpPr txBox="1">
            <a:spLocks noGrp="1"/>
          </p:cNvSpPr>
          <p:nvPr>
            <p:ph type="subTitle" idx="1"/>
          </p:nvPr>
        </p:nvSpPr>
        <p:spPr>
          <a:xfrm>
            <a:off x="3961500" y="5186700"/>
            <a:ext cx="10365000" cy="238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03" name="Google Shape;803;p28"/>
          <p:cNvGrpSpPr/>
          <p:nvPr/>
        </p:nvGrpSpPr>
        <p:grpSpPr>
          <a:xfrm rot="2700000">
            <a:off x="15147032" y="827989"/>
            <a:ext cx="2504948" cy="1541870"/>
            <a:chOff x="230550" y="540800"/>
            <a:chExt cx="7068100" cy="4350625"/>
          </a:xfrm>
        </p:grpSpPr>
        <p:sp>
          <p:nvSpPr>
            <p:cNvPr id="804" name="Google Shape;804;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5" name="Google Shape;805;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6" name="Google Shape;806;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7" name="Google Shape;807;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8" name="Google Shape;808;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9" name="Google Shape;809;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0" name="Google Shape;810;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1" name="Google Shape;811;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2" name="Google Shape;812;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393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blipFill>
          <a:blip r:embed="rId2">
            <a:alphaModFix/>
          </a:blip>
          <a:stretch>
            <a:fillRect/>
          </a:stretch>
        </a:blipFill>
        <a:effectLst/>
      </p:bgPr>
    </p:bg>
    <p:spTree>
      <p:nvGrpSpPr>
        <p:cNvPr id="1" name="Shape 543"/>
        <p:cNvGrpSpPr/>
        <p:nvPr/>
      </p:nvGrpSpPr>
      <p:grpSpPr>
        <a:xfrm>
          <a:off x="0" y="0"/>
          <a:ext cx="0" cy="0"/>
          <a:chOff x="0" y="0"/>
          <a:chExt cx="0" cy="0"/>
        </a:xfrm>
      </p:grpSpPr>
      <p:sp>
        <p:nvSpPr>
          <p:cNvPr id="544" name="Google Shape;544;p19"/>
          <p:cNvSpPr/>
          <p:nvPr/>
        </p:nvSpPr>
        <p:spPr>
          <a:xfrm>
            <a:off x="0" y="0"/>
            <a:ext cx="18288000" cy="10287000"/>
          </a:xfrm>
          <a:prstGeom prst="rect">
            <a:avLst/>
          </a:prstGeom>
          <a:solidFill>
            <a:srgbClr val="FFFFFF">
              <a:alpha val="352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5" name="Google Shape;545;p19"/>
          <p:cNvSpPr txBox="1">
            <a:spLocks noGrp="1"/>
          </p:cNvSpPr>
          <p:nvPr>
            <p:ph type="title"/>
          </p:nvPr>
        </p:nvSpPr>
        <p:spPr>
          <a:xfrm>
            <a:off x="1928998" y="7010550"/>
            <a:ext cx="3550200" cy="578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4400"/>
            </a:lvl1pPr>
            <a:lvl2pPr lvl="1" algn="ctr" rtl="0">
              <a:spcBef>
                <a:spcPts val="0"/>
              </a:spcBef>
              <a:spcAft>
                <a:spcPts val="0"/>
              </a:spcAft>
              <a:buSzPts val="2200"/>
              <a:buNone/>
              <a:defRPr sz="4400"/>
            </a:lvl2pPr>
            <a:lvl3pPr lvl="2" algn="ctr" rtl="0">
              <a:spcBef>
                <a:spcPts val="0"/>
              </a:spcBef>
              <a:spcAft>
                <a:spcPts val="0"/>
              </a:spcAft>
              <a:buSzPts val="2200"/>
              <a:buNone/>
              <a:defRPr sz="4400"/>
            </a:lvl3pPr>
            <a:lvl4pPr lvl="3" algn="ctr" rtl="0">
              <a:spcBef>
                <a:spcPts val="0"/>
              </a:spcBef>
              <a:spcAft>
                <a:spcPts val="0"/>
              </a:spcAft>
              <a:buSzPts val="2200"/>
              <a:buNone/>
              <a:defRPr sz="4400"/>
            </a:lvl4pPr>
            <a:lvl5pPr lvl="4" algn="ctr" rtl="0">
              <a:spcBef>
                <a:spcPts val="0"/>
              </a:spcBef>
              <a:spcAft>
                <a:spcPts val="0"/>
              </a:spcAft>
              <a:buSzPts val="2200"/>
              <a:buNone/>
              <a:defRPr sz="4400"/>
            </a:lvl5pPr>
            <a:lvl6pPr lvl="5" algn="ctr" rtl="0">
              <a:spcBef>
                <a:spcPts val="0"/>
              </a:spcBef>
              <a:spcAft>
                <a:spcPts val="0"/>
              </a:spcAft>
              <a:buSzPts val="2200"/>
              <a:buNone/>
              <a:defRPr sz="4400"/>
            </a:lvl6pPr>
            <a:lvl7pPr lvl="6" algn="ctr" rtl="0">
              <a:spcBef>
                <a:spcPts val="0"/>
              </a:spcBef>
              <a:spcAft>
                <a:spcPts val="0"/>
              </a:spcAft>
              <a:buSzPts val="2200"/>
              <a:buNone/>
              <a:defRPr sz="4400"/>
            </a:lvl7pPr>
            <a:lvl8pPr lvl="7" algn="ctr" rtl="0">
              <a:spcBef>
                <a:spcPts val="0"/>
              </a:spcBef>
              <a:spcAft>
                <a:spcPts val="0"/>
              </a:spcAft>
              <a:buSzPts val="2200"/>
              <a:buNone/>
              <a:defRPr sz="4400"/>
            </a:lvl8pPr>
            <a:lvl9pPr lvl="8" algn="ctr" rtl="0">
              <a:spcBef>
                <a:spcPts val="0"/>
              </a:spcBef>
              <a:spcAft>
                <a:spcPts val="0"/>
              </a:spcAft>
              <a:buSzPts val="2200"/>
              <a:buNone/>
              <a:defRPr sz="4400"/>
            </a:lvl9pPr>
          </a:lstStyle>
          <a:p>
            <a:endParaRPr/>
          </a:p>
        </p:txBody>
      </p:sp>
      <p:sp>
        <p:nvSpPr>
          <p:cNvPr id="546" name="Google Shape;546;p19"/>
          <p:cNvSpPr txBox="1">
            <a:spLocks noGrp="1"/>
          </p:cNvSpPr>
          <p:nvPr>
            <p:ph type="subTitle" idx="1"/>
          </p:nvPr>
        </p:nvSpPr>
        <p:spPr>
          <a:xfrm>
            <a:off x="1528800" y="7681406"/>
            <a:ext cx="4350600" cy="12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47" name="Google Shape;547;p19"/>
          <p:cNvSpPr txBox="1">
            <a:spLocks noGrp="1"/>
          </p:cNvSpPr>
          <p:nvPr>
            <p:ph type="title" idx="2"/>
          </p:nvPr>
        </p:nvSpPr>
        <p:spPr>
          <a:xfrm>
            <a:off x="7324648" y="3329950"/>
            <a:ext cx="3550200" cy="578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4400"/>
            </a:lvl1pPr>
            <a:lvl2pPr lvl="1" algn="ctr" rtl="0">
              <a:spcBef>
                <a:spcPts val="0"/>
              </a:spcBef>
              <a:spcAft>
                <a:spcPts val="0"/>
              </a:spcAft>
              <a:buSzPts val="2200"/>
              <a:buNone/>
              <a:defRPr sz="4400"/>
            </a:lvl2pPr>
            <a:lvl3pPr lvl="2" algn="ctr" rtl="0">
              <a:spcBef>
                <a:spcPts val="0"/>
              </a:spcBef>
              <a:spcAft>
                <a:spcPts val="0"/>
              </a:spcAft>
              <a:buSzPts val="2200"/>
              <a:buNone/>
              <a:defRPr sz="4400"/>
            </a:lvl3pPr>
            <a:lvl4pPr lvl="3" algn="ctr" rtl="0">
              <a:spcBef>
                <a:spcPts val="0"/>
              </a:spcBef>
              <a:spcAft>
                <a:spcPts val="0"/>
              </a:spcAft>
              <a:buSzPts val="2200"/>
              <a:buNone/>
              <a:defRPr sz="4400"/>
            </a:lvl4pPr>
            <a:lvl5pPr lvl="4" algn="ctr" rtl="0">
              <a:spcBef>
                <a:spcPts val="0"/>
              </a:spcBef>
              <a:spcAft>
                <a:spcPts val="0"/>
              </a:spcAft>
              <a:buSzPts val="2200"/>
              <a:buNone/>
              <a:defRPr sz="4400"/>
            </a:lvl5pPr>
            <a:lvl6pPr lvl="5" algn="ctr" rtl="0">
              <a:spcBef>
                <a:spcPts val="0"/>
              </a:spcBef>
              <a:spcAft>
                <a:spcPts val="0"/>
              </a:spcAft>
              <a:buSzPts val="2200"/>
              <a:buNone/>
              <a:defRPr sz="4400"/>
            </a:lvl6pPr>
            <a:lvl7pPr lvl="6" algn="ctr" rtl="0">
              <a:spcBef>
                <a:spcPts val="0"/>
              </a:spcBef>
              <a:spcAft>
                <a:spcPts val="0"/>
              </a:spcAft>
              <a:buSzPts val="2200"/>
              <a:buNone/>
              <a:defRPr sz="4400"/>
            </a:lvl7pPr>
            <a:lvl8pPr lvl="7" algn="ctr" rtl="0">
              <a:spcBef>
                <a:spcPts val="0"/>
              </a:spcBef>
              <a:spcAft>
                <a:spcPts val="0"/>
              </a:spcAft>
              <a:buSzPts val="2200"/>
              <a:buNone/>
              <a:defRPr sz="4400"/>
            </a:lvl8pPr>
            <a:lvl9pPr lvl="8" algn="ctr" rtl="0">
              <a:spcBef>
                <a:spcPts val="0"/>
              </a:spcBef>
              <a:spcAft>
                <a:spcPts val="0"/>
              </a:spcAft>
              <a:buSzPts val="2200"/>
              <a:buNone/>
              <a:defRPr sz="4400"/>
            </a:lvl9pPr>
          </a:lstStyle>
          <a:p>
            <a:endParaRPr/>
          </a:p>
        </p:txBody>
      </p:sp>
      <p:sp>
        <p:nvSpPr>
          <p:cNvPr id="548" name="Google Shape;548;p19"/>
          <p:cNvSpPr txBox="1">
            <a:spLocks noGrp="1"/>
          </p:cNvSpPr>
          <p:nvPr>
            <p:ph type="subTitle" idx="3"/>
          </p:nvPr>
        </p:nvSpPr>
        <p:spPr>
          <a:xfrm>
            <a:off x="6924450" y="3999496"/>
            <a:ext cx="4350600" cy="12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49" name="Google Shape;549;p19"/>
          <p:cNvSpPr txBox="1">
            <a:spLocks noGrp="1"/>
          </p:cNvSpPr>
          <p:nvPr>
            <p:ph type="title" idx="4"/>
          </p:nvPr>
        </p:nvSpPr>
        <p:spPr>
          <a:xfrm>
            <a:off x="12608700" y="7010550"/>
            <a:ext cx="3950400" cy="578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4400"/>
            </a:lvl1pPr>
            <a:lvl2pPr lvl="1" algn="ctr" rtl="0">
              <a:spcBef>
                <a:spcPts val="0"/>
              </a:spcBef>
              <a:spcAft>
                <a:spcPts val="0"/>
              </a:spcAft>
              <a:buSzPts val="2200"/>
              <a:buNone/>
              <a:defRPr sz="4400"/>
            </a:lvl2pPr>
            <a:lvl3pPr lvl="2" algn="ctr" rtl="0">
              <a:spcBef>
                <a:spcPts val="0"/>
              </a:spcBef>
              <a:spcAft>
                <a:spcPts val="0"/>
              </a:spcAft>
              <a:buSzPts val="2200"/>
              <a:buNone/>
              <a:defRPr sz="4400"/>
            </a:lvl3pPr>
            <a:lvl4pPr lvl="3" algn="ctr" rtl="0">
              <a:spcBef>
                <a:spcPts val="0"/>
              </a:spcBef>
              <a:spcAft>
                <a:spcPts val="0"/>
              </a:spcAft>
              <a:buSzPts val="2200"/>
              <a:buNone/>
              <a:defRPr sz="4400"/>
            </a:lvl4pPr>
            <a:lvl5pPr lvl="4" algn="ctr" rtl="0">
              <a:spcBef>
                <a:spcPts val="0"/>
              </a:spcBef>
              <a:spcAft>
                <a:spcPts val="0"/>
              </a:spcAft>
              <a:buSzPts val="2200"/>
              <a:buNone/>
              <a:defRPr sz="4400"/>
            </a:lvl5pPr>
            <a:lvl6pPr lvl="5" algn="ctr" rtl="0">
              <a:spcBef>
                <a:spcPts val="0"/>
              </a:spcBef>
              <a:spcAft>
                <a:spcPts val="0"/>
              </a:spcAft>
              <a:buSzPts val="2200"/>
              <a:buNone/>
              <a:defRPr sz="4400"/>
            </a:lvl6pPr>
            <a:lvl7pPr lvl="6" algn="ctr" rtl="0">
              <a:spcBef>
                <a:spcPts val="0"/>
              </a:spcBef>
              <a:spcAft>
                <a:spcPts val="0"/>
              </a:spcAft>
              <a:buSzPts val="2200"/>
              <a:buNone/>
              <a:defRPr sz="4400"/>
            </a:lvl7pPr>
            <a:lvl8pPr lvl="7" algn="ctr" rtl="0">
              <a:spcBef>
                <a:spcPts val="0"/>
              </a:spcBef>
              <a:spcAft>
                <a:spcPts val="0"/>
              </a:spcAft>
              <a:buSzPts val="2200"/>
              <a:buNone/>
              <a:defRPr sz="4400"/>
            </a:lvl8pPr>
            <a:lvl9pPr lvl="8" algn="ctr" rtl="0">
              <a:spcBef>
                <a:spcPts val="0"/>
              </a:spcBef>
              <a:spcAft>
                <a:spcPts val="0"/>
              </a:spcAft>
              <a:buSzPts val="2200"/>
              <a:buNone/>
              <a:defRPr sz="4400"/>
            </a:lvl9pPr>
          </a:lstStyle>
          <a:p>
            <a:endParaRPr/>
          </a:p>
        </p:txBody>
      </p:sp>
      <p:grpSp>
        <p:nvGrpSpPr>
          <p:cNvPr id="550" name="Google Shape;550;p19"/>
          <p:cNvGrpSpPr/>
          <p:nvPr/>
        </p:nvGrpSpPr>
        <p:grpSpPr>
          <a:xfrm flipH="1">
            <a:off x="367772" y="-552054"/>
            <a:ext cx="17920216" cy="10998556"/>
            <a:chOff x="183880" y="-317977"/>
            <a:chExt cx="8960108" cy="5499278"/>
          </a:xfrm>
        </p:grpSpPr>
        <p:sp>
          <p:nvSpPr>
            <p:cNvPr id="551" name="Google Shape;551;p19"/>
            <p:cNvSpPr/>
            <p:nvPr/>
          </p:nvSpPr>
          <p:spPr>
            <a:xfrm>
              <a:off x="8286750" y="-222250"/>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 name="Google Shape;552;p19"/>
            <p:cNvSpPr/>
            <p:nvPr/>
          </p:nvSpPr>
          <p:spPr>
            <a:xfrm>
              <a:off x="281536" y="-317977"/>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19"/>
            <p:cNvSpPr/>
            <p:nvPr/>
          </p:nvSpPr>
          <p:spPr>
            <a:xfrm>
              <a:off x="183880" y="46116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19"/>
            <p:cNvSpPr/>
            <p:nvPr/>
          </p:nvSpPr>
          <p:spPr>
            <a:xfrm>
              <a:off x="525837" y="43661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19"/>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56" name="Google Shape;556;p19"/>
          <p:cNvSpPr txBox="1">
            <a:spLocks noGrp="1"/>
          </p:cNvSpPr>
          <p:nvPr>
            <p:ph type="subTitle" idx="5"/>
          </p:nvPr>
        </p:nvSpPr>
        <p:spPr>
          <a:xfrm>
            <a:off x="12408600" y="7681406"/>
            <a:ext cx="4350600" cy="12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57" name="Google Shape;557;p19"/>
          <p:cNvSpPr txBox="1">
            <a:spLocks noGrp="1"/>
          </p:cNvSpPr>
          <p:nvPr>
            <p:ph type="title" idx="6"/>
          </p:nvPr>
        </p:nvSpPr>
        <p:spPr>
          <a:xfrm>
            <a:off x="1426450" y="899950"/>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58" name="Google Shape;558;p19"/>
          <p:cNvGrpSpPr/>
          <p:nvPr/>
        </p:nvGrpSpPr>
        <p:grpSpPr>
          <a:xfrm rot="1177724">
            <a:off x="630316" y="69281"/>
            <a:ext cx="874992" cy="2673786"/>
            <a:chOff x="2927175" y="237525"/>
            <a:chExt cx="1675775" cy="5120800"/>
          </a:xfrm>
        </p:grpSpPr>
        <p:sp>
          <p:nvSpPr>
            <p:cNvPr id="559" name="Google Shape;559;p19"/>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19"/>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19"/>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19"/>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19"/>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19"/>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 name="Google Shape;565;p19"/>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 name="Google Shape;566;p19"/>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19"/>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8" name="Google Shape;568;p19"/>
          <p:cNvGrpSpPr/>
          <p:nvPr/>
        </p:nvGrpSpPr>
        <p:grpSpPr>
          <a:xfrm rot="2382617">
            <a:off x="17010779" y="7216060"/>
            <a:ext cx="2392342" cy="1939672"/>
            <a:chOff x="801950" y="234000"/>
            <a:chExt cx="5754825" cy="5011675"/>
          </a:xfrm>
        </p:grpSpPr>
        <p:sp>
          <p:nvSpPr>
            <p:cNvPr id="569" name="Google Shape;569;p19"/>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19"/>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19"/>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19"/>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19"/>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19"/>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19"/>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19"/>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 name="Google Shape;577;p19"/>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43983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w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8.sv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8.sv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sv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svg"/><Relationship Id="rId3" Type="http://schemas.openxmlformats.org/officeDocument/2006/relationships/image" Target="../media/image13.svg"/><Relationship Id="rId7" Type="http://schemas.openxmlformats.org/officeDocument/2006/relationships/image" Target="../media/image25.svg"/><Relationship Id="rId12"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5.svg"/><Relationship Id="rId5" Type="http://schemas.openxmlformats.org/officeDocument/2006/relationships/image" Target="../media/image23.sv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sp>
        <p:nvSpPr>
          <p:cNvPr id="3" name="TextBox 3"/>
          <p:cNvSpPr txBox="1"/>
          <p:nvPr/>
        </p:nvSpPr>
        <p:spPr>
          <a:xfrm>
            <a:off x="1818516" y="1943100"/>
            <a:ext cx="14650967" cy="5311839"/>
          </a:xfrm>
          <a:prstGeom prst="rect">
            <a:avLst/>
          </a:prstGeom>
        </p:spPr>
        <p:txBody>
          <a:bodyPr wrap="square" lIns="0" tIns="0" rIns="0" bIns="0" rtlCol="0" anchor="t">
            <a:spAutoFit/>
          </a:bodyPr>
          <a:lstStyle/>
          <a:p>
            <a:pPr algn="ctr">
              <a:lnSpc>
                <a:spcPct val="150000"/>
              </a:lnSpc>
            </a:pPr>
            <a:r>
              <a:rPr lang="en-US" sz="8000" b="1">
                <a:solidFill>
                  <a:schemeClr val="accent1">
                    <a:lumMod val="50000"/>
                  </a:schemeClr>
                </a:solidFill>
                <a:latin typeface="Arial" panose="020B0604020202020204" pitchFamily="34" charset="0"/>
                <a:cs typeface="Arial" panose="020B0604020202020204" pitchFamily="34" charset="0"/>
              </a:rPr>
              <a:t>CHÀO MỪNG QUÝ THẦY CÔ VÀ CÁC EM ĐẾN VỚI TIẾT HỌC HÔM NAY!</a:t>
            </a:r>
            <a:endParaRPr lang="en-US" sz="8000" b="1" dirty="0">
              <a:solidFill>
                <a:schemeClr val="accent1">
                  <a:lumMod val="50000"/>
                </a:schemeClr>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8682">
            <a:off x="16237533" y="5051889"/>
            <a:ext cx="2370122" cy="5742587"/>
          </a:xfrm>
          <a:prstGeom prst="rect">
            <a:avLst/>
          </a:prstGeom>
        </p:spPr>
      </p:pic>
    </p:spTree>
    <p:extLst>
      <p:ext uri="{BB962C8B-B14F-4D97-AF65-F5344CB8AC3E}">
        <p14:creationId xmlns:p14="http://schemas.microsoft.com/office/powerpoint/2010/main" val="4054648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7" name="Title 16"/>
          <p:cNvSpPr>
            <a:spLocks noGrp="1"/>
          </p:cNvSpPr>
          <p:nvPr>
            <p:ph type="title" idx="6"/>
          </p:nvPr>
        </p:nvSpPr>
        <p:spPr>
          <a:xfrm>
            <a:off x="1295400" y="266700"/>
            <a:ext cx="15435000" cy="1145400"/>
          </a:xfrm>
        </p:spPr>
        <p:txBody>
          <a:bodyPr/>
          <a:lstStyle/>
          <a:p>
            <a:r>
              <a:rPr lang="vi-VN" sz="5600">
                <a:solidFill>
                  <a:srgbClr val="C00000"/>
                </a:solidFill>
                <a:latin typeface="Arial" panose="020B0604020202020204" pitchFamily="34" charset="0"/>
                <a:cs typeface="Arial" panose="020B0604020202020204" pitchFamily="34" charset="0"/>
              </a:rPr>
              <a:t>GHI NHỚ</a:t>
            </a:r>
            <a:endParaRPr lang="en-US" sz="5600">
              <a:solidFill>
                <a:srgbClr val="C00000"/>
              </a:solidFill>
              <a:latin typeface="Arial" panose="020B0604020202020204" pitchFamily="34" charset="0"/>
              <a:cs typeface="Arial" panose="020B0604020202020204" pitchFamily="34" charset="0"/>
            </a:endParaRPr>
          </a:p>
        </p:txBody>
      </p:sp>
      <p:sp>
        <p:nvSpPr>
          <p:cNvPr id="18" name="Rounded Rectangle 17"/>
          <p:cNvSpPr/>
          <p:nvPr/>
        </p:nvSpPr>
        <p:spPr>
          <a:xfrm>
            <a:off x="1295400" y="1445437"/>
            <a:ext cx="16382999" cy="1905000"/>
          </a:xfrm>
          <a:prstGeom prst="roundRect">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rgbClr val="000000"/>
                </a:solidFill>
                <a:latin typeface="Arial" panose="020B0604020202020204" pitchFamily="34" charset="0"/>
                <a:cs typeface="Arial" panose="020B0604020202020204" pitchFamily="34" charset="0"/>
              </a:rPr>
              <a:t>Nhóm chức </a:t>
            </a:r>
            <a:r>
              <a:rPr lang="vi-VN" sz="3800">
                <a:solidFill>
                  <a:srgbClr val="000000"/>
                </a:solidFill>
                <a:latin typeface="Arial" panose="020B0604020202020204" pitchFamily="34" charset="0"/>
                <a:cs typeface="Arial" panose="020B0604020202020204" pitchFamily="34" charset="0"/>
              </a:rPr>
              <a:t>là </a:t>
            </a:r>
            <a:r>
              <a:rPr lang="vi-VN" sz="3800" b="1" u="sng">
                <a:solidFill>
                  <a:srgbClr val="000000"/>
                </a:solidFill>
                <a:latin typeface="Arial" panose="020B0604020202020204" pitchFamily="34" charset="0"/>
                <a:cs typeface="Arial" panose="020B0604020202020204" pitchFamily="34" charset="0"/>
              </a:rPr>
              <a:t>nguyên tử </a:t>
            </a:r>
            <a:r>
              <a:rPr lang="vi-VN" sz="3800">
                <a:solidFill>
                  <a:srgbClr val="000000"/>
                </a:solidFill>
                <a:latin typeface="Arial" panose="020B0604020202020204" pitchFamily="34" charset="0"/>
                <a:cs typeface="Arial" panose="020B0604020202020204" pitchFamily="34" charset="0"/>
              </a:rPr>
              <a:t>hoặc </a:t>
            </a:r>
            <a:r>
              <a:rPr lang="vi-VN" sz="3800" b="1" u="sng">
                <a:solidFill>
                  <a:srgbClr val="000000"/>
                </a:solidFill>
                <a:latin typeface="Arial" panose="020B0604020202020204" pitchFamily="34" charset="0"/>
                <a:cs typeface="Arial" panose="020B0604020202020204" pitchFamily="34" charset="0"/>
              </a:rPr>
              <a:t>nhóm nguyên tử </a:t>
            </a:r>
            <a:r>
              <a:rPr lang="vi-VN" sz="3800">
                <a:solidFill>
                  <a:srgbClr val="000000"/>
                </a:solidFill>
                <a:latin typeface="Arial" panose="020B0604020202020204" pitchFamily="34" charset="0"/>
                <a:cs typeface="Arial" panose="020B0604020202020204" pitchFamily="34" charset="0"/>
              </a:rPr>
              <a:t>gây ra những tính chất </a:t>
            </a:r>
            <a:r>
              <a:rPr lang="en-US" sz="3800">
                <a:solidFill>
                  <a:srgbClr val="000000"/>
                </a:solidFill>
                <a:latin typeface="Arial" panose="020B0604020202020204" pitchFamily="34" charset="0"/>
                <a:cs typeface="Arial" panose="020B0604020202020204" pitchFamily="34" charset="0"/>
              </a:rPr>
              <a:t>hóa học đặc trưng </a:t>
            </a:r>
            <a:r>
              <a:rPr lang="vi-VN" sz="3800">
                <a:solidFill>
                  <a:srgbClr val="000000"/>
                </a:solidFill>
                <a:latin typeface="Arial" panose="020B0604020202020204" pitchFamily="34" charset="0"/>
                <a:cs typeface="Arial" panose="020B0604020202020204" pitchFamily="34" charset="0"/>
              </a:rPr>
              <a:t>của hợp chất hữu cơ.</a:t>
            </a:r>
            <a:endParaRPr lang="en-US" sz="3800">
              <a:solidFill>
                <a:srgbClr val="000000"/>
              </a:solidFill>
              <a:latin typeface="Arial" panose="020B0604020202020204" pitchFamily="34" charset="0"/>
              <a:cs typeface="Arial" panose="020B0604020202020204" pitchFamily="34" charset="0"/>
            </a:endParaRPr>
          </a:p>
        </p:txBody>
      </p:sp>
      <p:sp>
        <p:nvSpPr>
          <p:cNvPr id="2" name="Rounded Rectangle 17">
            <a:extLst>
              <a:ext uri="{FF2B5EF4-FFF2-40B4-BE49-F238E27FC236}">
                <a16:creationId xmlns:a16="http://schemas.microsoft.com/office/drawing/2014/main" id="{299EF1B9-EA65-2BD3-0AAE-4464644A99D8}"/>
              </a:ext>
            </a:extLst>
          </p:cNvPr>
          <p:cNvSpPr/>
          <p:nvPr/>
        </p:nvSpPr>
        <p:spPr>
          <a:xfrm>
            <a:off x="609600" y="3771900"/>
            <a:ext cx="16382999" cy="5838825"/>
          </a:xfrm>
          <a:prstGeom prst="roundRect">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b="1">
              <a:solidFill>
                <a:srgbClr val="000000"/>
              </a:solidFill>
              <a:latin typeface="Arial" panose="020B0604020202020204" pitchFamily="34" charset="0"/>
              <a:cs typeface="Arial" panose="020B0604020202020204" pitchFamily="34" charset="0"/>
            </a:endParaRPr>
          </a:p>
          <a:p>
            <a:pPr algn="just">
              <a:lnSpc>
                <a:spcPct val="150000"/>
              </a:lnSpc>
            </a:pPr>
            <a:endParaRPr lang="en-US" sz="3300" b="1">
              <a:solidFill>
                <a:srgbClr val="000000"/>
              </a:solidFill>
              <a:latin typeface="Arial" panose="020B0604020202020204" pitchFamily="34" charset="0"/>
              <a:cs typeface="Arial" panose="020B0604020202020204" pitchFamily="34" charset="0"/>
            </a:endParaRPr>
          </a:p>
          <a:p>
            <a:pPr algn="just">
              <a:lnSpc>
                <a:spcPct val="150000"/>
              </a:lnSpc>
            </a:pPr>
            <a:r>
              <a:rPr lang="vi-VN" sz="3800" b="1">
                <a:solidFill>
                  <a:srgbClr val="000000"/>
                </a:solidFill>
                <a:latin typeface="Arial" panose="020B0604020202020204" pitchFamily="34" charset="0"/>
                <a:cs typeface="Arial" panose="020B0604020202020204" pitchFamily="34" charset="0"/>
              </a:rPr>
              <a:t>Nhóm chức </a:t>
            </a:r>
            <a:r>
              <a:rPr lang="en-US" sz="3800">
                <a:solidFill>
                  <a:srgbClr val="000000"/>
                </a:solidFill>
                <a:latin typeface="Arial" panose="020B0604020202020204" pitchFamily="34" charset="0"/>
                <a:cs typeface="Arial" panose="020B0604020202020204" pitchFamily="34" charset="0"/>
              </a:rPr>
              <a:t>kết hợp với gốc hydrocarbon (phần còn lại của phân tử hydrocarbon sau khi mất đi một nguyên tử Hydrogen) để tạo thành phân tử chất hữu cơ mang những tính chất hóa học đặc trưng của nhóm chức đó.</a:t>
            </a:r>
          </a:p>
          <a:p>
            <a:pPr>
              <a:lnSpc>
                <a:spcPct val="150000"/>
              </a:lnSpc>
            </a:pPr>
            <a:r>
              <a:rPr lang="en-US" sz="3800">
                <a:solidFill>
                  <a:srgbClr val="000000"/>
                </a:solidFill>
                <a:latin typeface="Arial" panose="020B0604020202020204" pitchFamily="34" charset="0"/>
                <a:cs typeface="Arial" panose="020B0604020202020204" pitchFamily="34" charset="0"/>
              </a:rPr>
              <a:t>VD:</a:t>
            </a:r>
            <a:r>
              <a:rPr lang="en-US" sz="3800">
                <a:solidFill>
                  <a:srgbClr val="000000"/>
                </a:solidFill>
              </a:rPr>
              <a:t> Phân tử chất hữu cơ: CH</a:t>
            </a:r>
            <a:r>
              <a:rPr lang="en-US" sz="3800" baseline="-25000">
                <a:solidFill>
                  <a:srgbClr val="000000"/>
                </a:solidFill>
              </a:rPr>
              <a:t>3</a:t>
            </a:r>
            <a:r>
              <a:rPr lang="en-US" sz="3800" b="1">
                <a:solidFill>
                  <a:srgbClr val="000000"/>
                </a:solidFill>
              </a:rPr>
              <a:t>OH</a:t>
            </a:r>
            <a:r>
              <a:rPr lang="en-US" sz="3800" b="1">
                <a:solidFill>
                  <a:srgbClr val="000000"/>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cs typeface="Arial" panose="020B0604020202020204" pitchFamily="34" charset="0"/>
              </a:rPr>
              <a:t>   + </a:t>
            </a:r>
            <a:r>
              <a:rPr lang="en-US" sz="3800">
                <a:solidFill>
                  <a:srgbClr val="000000"/>
                </a:solidFill>
              </a:rPr>
              <a:t>Gốc hydrocarbon: -CH</a:t>
            </a:r>
            <a:r>
              <a:rPr lang="en-US" sz="3800" baseline="-25000">
                <a:solidFill>
                  <a:srgbClr val="000000"/>
                </a:solidFill>
              </a:rPr>
              <a:t>3</a:t>
            </a:r>
            <a:r>
              <a:rPr lang="en-US" sz="3800">
                <a:solidFill>
                  <a:srgbClr val="000000"/>
                </a:solidFill>
              </a:rPr>
              <a:t>  </a:t>
            </a:r>
          </a:p>
          <a:p>
            <a:pPr>
              <a:lnSpc>
                <a:spcPct val="150000"/>
              </a:lnSpc>
            </a:pPr>
            <a:r>
              <a:rPr lang="en-US" sz="3800">
                <a:solidFill>
                  <a:srgbClr val="000000"/>
                </a:solidFill>
              </a:rPr>
              <a:t>                                                             + Nhóm chức: - OH      Loại hợp chất: alcohol</a:t>
            </a:r>
            <a:endParaRPr lang="en-US" sz="3300">
              <a:solidFill>
                <a:srgbClr val="000000"/>
              </a:solidFill>
            </a:endParaRPr>
          </a:p>
          <a:p>
            <a:pPr algn="just">
              <a:lnSpc>
                <a:spcPct val="150000"/>
              </a:lnSpc>
            </a:pPr>
            <a:endParaRPr lang="en-US" sz="4000">
              <a:solidFill>
                <a:srgbClr val="000000"/>
              </a:solidFill>
              <a:latin typeface="Arial" panose="020B0604020202020204" pitchFamily="34" charset="0"/>
              <a:cs typeface="Arial" panose="020B0604020202020204" pitchFamily="34" charset="0"/>
            </a:endParaRPr>
          </a:p>
          <a:p>
            <a:pPr algn="just">
              <a:lnSpc>
                <a:spcPct val="150000"/>
              </a:lnSpc>
            </a:pPr>
            <a:endParaRPr lang="en-US" sz="4000">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20" name="TextBox 19"/>
          <p:cNvSpPr txBox="1"/>
          <p:nvPr/>
        </p:nvSpPr>
        <p:spPr>
          <a:xfrm>
            <a:off x="2286000" y="723900"/>
            <a:ext cx="9220200" cy="707886"/>
          </a:xfrm>
          <a:prstGeom prst="rect">
            <a:avLst/>
          </a:prstGeom>
          <a:noFill/>
        </p:spPr>
        <p:txBody>
          <a:bodyPr wrap="square" rtlCol="0">
            <a:spAutoFit/>
          </a:bodyPr>
          <a:lstStyle/>
          <a:p>
            <a:r>
              <a:rPr lang="vi-VN" sz="4000" b="1">
                <a:solidFill>
                  <a:srgbClr val="000000"/>
                </a:solidFill>
              </a:rPr>
              <a:t>Một số nhóm chức cơ bản:</a:t>
            </a:r>
            <a:endParaRPr lang="en-US" sz="4000" b="1">
              <a:solidFill>
                <a:srgbClr val="000000"/>
              </a:solidFill>
            </a:endParaRPr>
          </a:p>
        </p:txBody>
      </p:sp>
      <p:graphicFrame>
        <p:nvGraphicFramePr>
          <p:cNvPr id="4" name="Table 3">
            <a:extLst>
              <a:ext uri="{FF2B5EF4-FFF2-40B4-BE49-F238E27FC236}">
                <a16:creationId xmlns:a16="http://schemas.microsoft.com/office/drawing/2014/main" id="{BF986E55-CC2F-FCDF-35A5-072C7DEC0D01}"/>
              </a:ext>
            </a:extLst>
          </p:cNvPr>
          <p:cNvGraphicFramePr>
            <a:graphicFrameLocks noGrp="1"/>
          </p:cNvGraphicFramePr>
          <p:nvPr>
            <p:extLst>
              <p:ext uri="{D42A27DB-BD31-4B8C-83A1-F6EECF244321}">
                <p14:modId xmlns:p14="http://schemas.microsoft.com/office/powerpoint/2010/main" val="3084214419"/>
              </p:ext>
            </p:extLst>
          </p:nvPr>
        </p:nvGraphicFramePr>
        <p:xfrm>
          <a:off x="1447800" y="1562100"/>
          <a:ext cx="15697200" cy="8229600"/>
        </p:xfrm>
        <a:graphic>
          <a:graphicData uri="http://schemas.openxmlformats.org/drawingml/2006/table">
            <a:tbl>
              <a:tblPr firstRow="1" firstCol="1" bandRow="1"/>
              <a:tblGrid>
                <a:gridCol w="4761614">
                  <a:extLst>
                    <a:ext uri="{9D8B030D-6E8A-4147-A177-3AD203B41FA5}">
                      <a16:colId xmlns:a16="http://schemas.microsoft.com/office/drawing/2014/main" val="723487576"/>
                    </a:ext>
                  </a:extLst>
                </a:gridCol>
                <a:gridCol w="4502516">
                  <a:extLst>
                    <a:ext uri="{9D8B030D-6E8A-4147-A177-3AD203B41FA5}">
                      <a16:colId xmlns:a16="http://schemas.microsoft.com/office/drawing/2014/main" val="222479771"/>
                    </a:ext>
                  </a:extLst>
                </a:gridCol>
                <a:gridCol w="6433070">
                  <a:extLst>
                    <a:ext uri="{9D8B030D-6E8A-4147-A177-3AD203B41FA5}">
                      <a16:colId xmlns:a16="http://schemas.microsoft.com/office/drawing/2014/main" val="1875596976"/>
                    </a:ext>
                  </a:extLst>
                </a:gridCol>
              </a:tblGrid>
              <a:tr h="914400">
                <a:tc>
                  <a:txBody>
                    <a:bodyPr/>
                    <a:lstStyle/>
                    <a:p>
                      <a:pPr algn="ctr">
                        <a:lnSpc>
                          <a:spcPct val="150000"/>
                        </a:lnSpc>
                        <a:spcBef>
                          <a:spcPts val="100"/>
                        </a:spcBef>
                        <a:spcAft>
                          <a:spcPts val="100"/>
                        </a:spcAft>
                      </a:pPr>
                      <a:r>
                        <a:rPr lang="fr-FR" sz="2800" b="1" dirty="0" err="1">
                          <a:effectLst/>
                          <a:latin typeface="Arial (Headings)"/>
                          <a:ea typeface="Quarzo" panose="04000000000000000000" pitchFamily="82" charset="0"/>
                        </a:rPr>
                        <a:t>Loại</a:t>
                      </a:r>
                      <a:r>
                        <a:rPr lang="fr-FR" sz="2800" b="1" dirty="0">
                          <a:effectLst/>
                          <a:latin typeface="Arial (Headings)"/>
                          <a:ea typeface="Quarzo" panose="04000000000000000000" pitchFamily="82" charset="0"/>
                        </a:rPr>
                        <a:t> </a:t>
                      </a:r>
                      <a:r>
                        <a:rPr lang="fr-FR" sz="2800" b="1" dirty="0" err="1">
                          <a:effectLst/>
                          <a:latin typeface="Arial (Headings)"/>
                          <a:ea typeface="Quarzo" panose="04000000000000000000" pitchFamily="82" charset="0"/>
                        </a:rPr>
                        <a:t>hợp</a:t>
                      </a:r>
                      <a:r>
                        <a:rPr lang="fr-FR" sz="2800" b="1" dirty="0">
                          <a:effectLst/>
                          <a:latin typeface="Arial (Headings)"/>
                          <a:ea typeface="Quarzo" panose="04000000000000000000" pitchFamily="82" charset="0"/>
                        </a:rPr>
                        <a:t> </a:t>
                      </a:r>
                      <a:r>
                        <a:rPr lang="fr-FR" sz="2800" b="1" dirty="0" err="1">
                          <a:effectLst/>
                          <a:latin typeface="Arial (Headings)"/>
                          <a:ea typeface="Quarzo" panose="04000000000000000000" pitchFamily="82" charset="0"/>
                        </a:rPr>
                        <a:t>chất</a:t>
                      </a:r>
                      <a:endParaRPr lang="en-US" sz="2800" b="1" dirty="0">
                        <a:effectLst/>
                        <a:latin typeface="Arial (Headings)"/>
                        <a:ea typeface="Quarzo" panose="04000000000000000000" pitchFamily="82" charset="0"/>
                      </a:endParaRPr>
                    </a:p>
                  </a:txBody>
                  <a:tcPr marL="53589" marR="53589" marT="0" marB="0">
                    <a:solidFill>
                      <a:srgbClr val="FFDA65"/>
                    </a:solidFill>
                  </a:tcPr>
                </a:tc>
                <a:tc>
                  <a:txBody>
                    <a:bodyPr/>
                    <a:lstStyle/>
                    <a:p>
                      <a:pPr algn="ctr">
                        <a:lnSpc>
                          <a:spcPct val="150000"/>
                        </a:lnSpc>
                        <a:spcBef>
                          <a:spcPts val="100"/>
                        </a:spcBef>
                        <a:spcAft>
                          <a:spcPts val="100"/>
                        </a:spcAft>
                      </a:pPr>
                      <a:r>
                        <a:rPr lang="fr-FR" sz="2800" b="1">
                          <a:effectLst/>
                          <a:latin typeface="Arial (Headings)"/>
                          <a:ea typeface="Quarzo" panose="04000000000000000000" pitchFamily="82" charset="0"/>
                        </a:rPr>
                        <a:t>Nhóm chức</a:t>
                      </a:r>
                      <a:endParaRPr lang="en-US" sz="2800" b="1">
                        <a:effectLst/>
                        <a:latin typeface="Arial (Headings)"/>
                        <a:ea typeface="Quarzo" panose="04000000000000000000" pitchFamily="82" charset="0"/>
                      </a:endParaRPr>
                    </a:p>
                  </a:txBody>
                  <a:tcPr marL="53589" marR="53589" marT="0" marB="0">
                    <a:solidFill>
                      <a:srgbClr val="FFDA65"/>
                    </a:solidFill>
                  </a:tcPr>
                </a:tc>
                <a:tc>
                  <a:txBody>
                    <a:bodyPr/>
                    <a:lstStyle/>
                    <a:p>
                      <a:pPr algn="ctr">
                        <a:lnSpc>
                          <a:spcPct val="150000"/>
                        </a:lnSpc>
                        <a:spcBef>
                          <a:spcPts val="100"/>
                        </a:spcBef>
                        <a:spcAft>
                          <a:spcPts val="100"/>
                        </a:spcAft>
                      </a:pPr>
                      <a:r>
                        <a:rPr lang="fr-FR" sz="2800" b="1">
                          <a:effectLst/>
                          <a:latin typeface="Arial (Headings)"/>
                          <a:ea typeface="Quarzo" panose="04000000000000000000" pitchFamily="82" charset="0"/>
                        </a:rPr>
                        <a:t>Ví dụ</a:t>
                      </a:r>
                      <a:endParaRPr lang="en-US" sz="2800" b="1" dirty="0">
                        <a:effectLst/>
                        <a:latin typeface="Arial (Headings)"/>
                        <a:ea typeface="Quarzo" panose="04000000000000000000" pitchFamily="82" charset="0"/>
                      </a:endParaRPr>
                    </a:p>
                  </a:txBody>
                  <a:tcPr marL="53589" marR="53589" marT="0" marB="0">
                    <a:solidFill>
                      <a:srgbClr val="FFDA65"/>
                    </a:solidFill>
                  </a:tcPr>
                </a:tc>
                <a:extLst>
                  <a:ext uri="{0D108BD9-81ED-4DB2-BD59-A6C34878D82A}">
                    <a16:rowId xmlns:a16="http://schemas.microsoft.com/office/drawing/2014/main" val="984787741"/>
                  </a:ext>
                </a:extLst>
              </a:tr>
              <a:tr h="914400">
                <a:tc>
                  <a:txBody>
                    <a:bodyPr/>
                    <a:lstStyle/>
                    <a:p>
                      <a:pPr algn="ctr">
                        <a:lnSpc>
                          <a:spcPct val="150000"/>
                        </a:lnSpc>
                        <a:spcBef>
                          <a:spcPts val="100"/>
                        </a:spcBef>
                        <a:spcAft>
                          <a:spcPts val="100"/>
                        </a:spcAft>
                      </a:pPr>
                      <a:r>
                        <a:rPr lang="fr-FR" sz="2800" dirty="0" err="1">
                          <a:effectLst/>
                          <a:latin typeface="Arial (Headings)"/>
                          <a:ea typeface="Quarzo" panose="04000000000000000000" pitchFamily="82" charset="0"/>
                        </a:rPr>
                        <a:t>Dẫn</a:t>
                      </a:r>
                      <a:r>
                        <a:rPr lang="fr-FR" sz="2800" dirty="0">
                          <a:effectLst/>
                          <a:latin typeface="Arial (Headings)"/>
                          <a:ea typeface="Quarzo" panose="04000000000000000000" pitchFamily="82" charset="0"/>
                        </a:rPr>
                        <a:t> </a:t>
                      </a:r>
                      <a:r>
                        <a:rPr lang="fr-FR" sz="2800" dirty="0" err="1">
                          <a:effectLst/>
                          <a:latin typeface="Arial (Headings)"/>
                          <a:ea typeface="Quarzo" panose="04000000000000000000" pitchFamily="82" charset="0"/>
                        </a:rPr>
                        <a:t>xuất</a:t>
                      </a:r>
                      <a:r>
                        <a:rPr lang="fr-FR" sz="2800" dirty="0">
                          <a:effectLst/>
                          <a:latin typeface="Arial (Headings)"/>
                          <a:ea typeface="Quarzo" panose="04000000000000000000" pitchFamily="82" charset="0"/>
                        </a:rPr>
                        <a:t> </a:t>
                      </a:r>
                      <a:r>
                        <a:rPr lang="fr-FR" sz="2800" dirty="0" err="1">
                          <a:effectLst/>
                          <a:latin typeface="Arial (Headings)"/>
                          <a:ea typeface="Quarzo" panose="04000000000000000000" pitchFamily="82" charset="0"/>
                        </a:rPr>
                        <a:t>halogen</a:t>
                      </a:r>
                      <a:endParaRPr lang="en-US" sz="2800" dirty="0">
                        <a:effectLst/>
                        <a:latin typeface="Arial (Headings)"/>
                        <a:ea typeface="Quarzo" panose="04000000000000000000" pitchFamily="82" charset="0"/>
                      </a:endParaRPr>
                    </a:p>
                  </a:txBody>
                  <a:tcPr marL="53589" marR="53589" marT="0" marB="0">
                    <a:solidFill>
                      <a:srgbClr val="CCFFCC"/>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–X (F, Cl, Br, I)  </a:t>
                      </a:r>
                      <a:endParaRPr lang="en-US" sz="2800" dirty="0">
                        <a:effectLst/>
                        <a:latin typeface="Arial (Headings)"/>
                        <a:ea typeface="Quarzo" panose="04000000000000000000" pitchFamily="82" charset="0"/>
                      </a:endParaRPr>
                    </a:p>
                  </a:txBody>
                  <a:tcPr marL="53589" marR="53589" marT="0" marB="0">
                    <a:solidFill>
                      <a:srgbClr val="FFB7B7"/>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CH</a:t>
                      </a:r>
                      <a:r>
                        <a:rPr lang="fr-FR" sz="2800" baseline="-25000" dirty="0">
                          <a:effectLst/>
                          <a:latin typeface="Arial (Headings)"/>
                          <a:ea typeface="Quarzo" panose="04000000000000000000" pitchFamily="82" charset="0"/>
                        </a:rPr>
                        <a:t>3</a:t>
                      </a:r>
                      <a:r>
                        <a:rPr lang="fr-FR" sz="2800" dirty="0">
                          <a:effectLst/>
                          <a:latin typeface="Arial (Headings)"/>
                          <a:ea typeface="Quarzo" panose="04000000000000000000" pitchFamily="82" charset="0"/>
                        </a:rPr>
                        <a:t>Cl</a:t>
                      </a:r>
                      <a:endParaRPr lang="en-US" sz="2800" dirty="0">
                        <a:effectLst/>
                        <a:latin typeface="Arial (Headings)"/>
                        <a:ea typeface="Quarzo" panose="04000000000000000000" pitchFamily="82" charset="0"/>
                      </a:endParaRPr>
                    </a:p>
                  </a:txBody>
                  <a:tcPr marL="53589" marR="53589" marT="0" marB="0">
                    <a:solidFill>
                      <a:srgbClr val="BCE292"/>
                    </a:solidFill>
                  </a:tcPr>
                </a:tc>
                <a:extLst>
                  <a:ext uri="{0D108BD9-81ED-4DB2-BD59-A6C34878D82A}">
                    <a16:rowId xmlns:a16="http://schemas.microsoft.com/office/drawing/2014/main" val="3082144929"/>
                  </a:ext>
                </a:extLst>
              </a:tr>
              <a:tr h="914400">
                <a:tc>
                  <a:txBody>
                    <a:bodyPr/>
                    <a:lstStyle/>
                    <a:p>
                      <a:pPr algn="ctr">
                        <a:lnSpc>
                          <a:spcPct val="150000"/>
                        </a:lnSpc>
                        <a:spcBef>
                          <a:spcPts val="100"/>
                        </a:spcBef>
                        <a:spcAft>
                          <a:spcPts val="100"/>
                        </a:spcAft>
                      </a:pPr>
                      <a:r>
                        <a:rPr lang="fr-FR" sz="2800" dirty="0" err="1">
                          <a:effectLst/>
                          <a:latin typeface="Arial (Headings)"/>
                          <a:ea typeface="Quarzo" panose="04000000000000000000" pitchFamily="82" charset="0"/>
                        </a:rPr>
                        <a:t>Alcohol</a:t>
                      </a:r>
                      <a:endParaRPr lang="en-US" sz="2800" dirty="0">
                        <a:effectLst/>
                        <a:latin typeface="Arial (Headings)"/>
                        <a:ea typeface="Quarzo" panose="04000000000000000000" pitchFamily="82" charset="0"/>
                      </a:endParaRPr>
                    </a:p>
                  </a:txBody>
                  <a:tcPr marL="53589" marR="53589" marT="0" marB="0">
                    <a:solidFill>
                      <a:srgbClr val="CCFFCC"/>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–OH </a:t>
                      </a:r>
                      <a:endParaRPr lang="en-US" sz="2800" dirty="0">
                        <a:effectLst/>
                        <a:latin typeface="Arial (Headings)"/>
                        <a:ea typeface="Quarzo" panose="04000000000000000000" pitchFamily="82" charset="0"/>
                      </a:endParaRPr>
                    </a:p>
                  </a:txBody>
                  <a:tcPr marL="53589" marR="53589" marT="0" marB="0">
                    <a:solidFill>
                      <a:srgbClr val="FFB7B7"/>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CH</a:t>
                      </a:r>
                      <a:r>
                        <a:rPr lang="fr-FR" sz="2800" baseline="-25000" dirty="0">
                          <a:effectLst/>
                          <a:latin typeface="Arial (Headings)"/>
                          <a:ea typeface="Quarzo" panose="04000000000000000000" pitchFamily="82" charset="0"/>
                        </a:rPr>
                        <a:t>3</a:t>
                      </a:r>
                      <a:r>
                        <a:rPr lang="fr-FR" sz="2800" dirty="0">
                          <a:effectLst/>
                          <a:latin typeface="Arial (Headings)"/>
                          <a:ea typeface="Quarzo" panose="04000000000000000000" pitchFamily="82" charset="0"/>
                        </a:rPr>
                        <a:t>OH</a:t>
                      </a:r>
                      <a:endParaRPr lang="en-US" sz="2800" dirty="0">
                        <a:effectLst/>
                        <a:latin typeface="Arial (Headings)"/>
                        <a:ea typeface="Quarzo" panose="04000000000000000000" pitchFamily="82" charset="0"/>
                      </a:endParaRPr>
                    </a:p>
                  </a:txBody>
                  <a:tcPr marL="53589" marR="53589" marT="0" marB="0">
                    <a:solidFill>
                      <a:srgbClr val="BCE292"/>
                    </a:solidFill>
                  </a:tcPr>
                </a:tc>
                <a:extLst>
                  <a:ext uri="{0D108BD9-81ED-4DB2-BD59-A6C34878D82A}">
                    <a16:rowId xmlns:a16="http://schemas.microsoft.com/office/drawing/2014/main" val="3637898894"/>
                  </a:ext>
                </a:extLst>
              </a:tr>
              <a:tr h="914400">
                <a:tc>
                  <a:txBody>
                    <a:bodyPr/>
                    <a:lstStyle/>
                    <a:p>
                      <a:pPr algn="ctr">
                        <a:lnSpc>
                          <a:spcPct val="150000"/>
                        </a:lnSpc>
                        <a:spcBef>
                          <a:spcPts val="100"/>
                        </a:spcBef>
                        <a:spcAft>
                          <a:spcPts val="100"/>
                        </a:spcAft>
                      </a:pPr>
                      <a:r>
                        <a:rPr lang="fr-FR" sz="2800" dirty="0" err="1">
                          <a:effectLst/>
                          <a:latin typeface="Arial (Headings)"/>
                          <a:ea typeface="Quarzo" panose="04000000000000000000" pitchFamily="82" charset="0"/>
                        </a:rPr>
                        <a:t>Aldehyde</a:t>
                      </a:r>
                      <a:endParaRPr lang="en-US" sz="2800" dirty="0">
                        <a:effectLst/>
                        <a:latin typeface="Arial (Headings)"/>
                        <a:ea typeface="Quarzo" panose="04000000000000000000" pitchFamily="82" charset="0"/>
                      </a:endParaRPr>
                    </a:p>
                  </a:txBody>
                  <a:tcPr marL="53589" marR="53589" marT="0" marB="0">
                    <a:solidFill>
                      <a:srgbClr val="CCFFCC"/>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 –CHO </a:t>
                      </a:r>
                      <a:endParaRPr lang="en-US" sz="2800" dirty="0">
                        <a:effectLst/>
                        <a:latin typeface="Arial (Headings)"/>
                        <a:ea typeface="Quarzo" panose="04000000000000000000" pitchFamily="82" charset="0"/>
                      </a:endParaRPr>
                    </a:p>
                  </a:txBody>
                  <a:tcPr marL="53589" marR="53589" marT="0" marB="0">
                    <a:solidFill>
                      <a:srgbClr val="FFB7B7"/>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CH</a:t>
                      </a:r>
                      <a:r>
                        <a:rPr lang="fr-FR" sz="2800" baseline="-25000" dirty="0">
                          <a:effectLst/>
                          <a:latin typeface="Arial (Headings)"/>
                          <a:ea typeface="Quarzo" panose="04000000000000000000" pitchFamily="82" charset="0"/>
                        </a:rPr>
                        <a:t>3</a:t>
                      </a:r>
                      <a:r>
                        <a:rPr lang="fr-FR" sz="2800" dirty="0">
                          <a:effectLst/>
                          <a:latin typeface="Arial (Headings)"/>
                          <a:ea typeface="Quarzo" panose="04000000000000000000" pitchFamily="82" charset="0"/>
                        </a:rPr>
                        <a:t>CHO</a:t>
                      </a:r>
                      <a:endParaRPr lang="en-US" sz="2800" dirty="0">
                        <a:effectLst/>
                        <a:latin typeface="Arial (Headings)"/>
                        <a:ea typeface="Quarzo" panose="04000000000000000000" pitchFamily="82" charset="0"/>
                      </a:endParaRPr>
                    </a:p>
                  </a:txBody>
                  <a:tcPr marL="53589" marR="53589" marT="0" marB="0">
                    <a:solidFill>
                      <a:srgbClr val="BCE292"/>
                    </a:solidFill>
                  </a:tcPr>
                </a:tc>
                <a:extLst>
                  <a:ext uri="{0D108BD9-81ED-4DB2-BD59-A6C34878D82A}">
                    <a16:rowId xmlns:a16="http://schemas.microsoft.com/office/drawing/2014/main" val="2484795415"/>
                  </a:ext>
                </a:extLst>
              </a:tr>
              <a:tr h="914400">
                <a:tc>
                  <a:txBody>
                    <a:bodyPr/>
                    <a:lstStyle/>
                    <a:p>
                      <a:pPr algn="ctr">
                        <a:lnSpc>
                          <a:spcPct val="150000"/>
                        </a:lnSpc>
                        <a:spcBef>
                          <a:spcPts val="100"/>
                        </a:spcBef>
                        <a:spcAft>
                          <a:spcPts val="100"/>
                        </a:spcAft>
                      </a:pPr>
                      <a:r>
                        <a:rPr lang="fr-FR" sz="2800" dirty="0" err="1">
                          <a:effectLst/>
                          <a:latin typeface="Arial (Headings)"/>
                          <a:ea typeface="Quarzo" panose="04000000000000000000" pitchFamily="82" charset="0"/>
                        </a:rPr>
                        <a:t>Ketone</a:t>
                      </a:r>
                      <a:endParaRPr lang="en-US" sz="2800" dirty="0">
                        <a:effectLst/>
                        <a:latin typeface="Arial (Headings)"/>
                        <a:ea typeface="Quarzo" panose="04000000000000000000" pitchFamily="82" charset="0"/>
                      </a:endParaRPr>
                    </a:p>
                  </a:txBody>
                  <a:tcPr marL="53589" marR="53589" marT="0" marB="0">
                    <a:solidFill>
                      <a:srgbClr val="CCFFCC"/>
                    </a:solidFill>
                  </a:tcPr>
                </a:tc>
                <a:tc>
                  <a:txBody>
                    <a:bodyPr/>
                    <a:lstStyle/>
                    <a:p>
                      <a:pPr algn="ctr">
                        <a:lnSpc>
                          <a:spcPct val="150000"/>
                        </a:lnSpc>
                        <a:spcBef>
                          <a:spcPts val="100"/>
                        </a:spcBef>
                        <a:spcAft>
                          <a:spcPts val="100"/>
                        </a:spcAft>
                      </a:pPr>
                      <a:endParaRPr lang="fr-FR" sz="2800" dirty="0">
                        <a:effectLst/>
                        <a:latin typeface="Arial (Headings)"/>
                        <a:ea typeface="Quarzo" panose="04000000000000000000" pitchFamily="82" charset="0"/>
                      </a:endParaRPr>
                    </a:p>
                  </a:txBody>
                  <a:tcPr marL="53589" marR="53589" marT="0" marB="0">
                    <a:solidFill>
                      <a:srgbClr val="FFB7B7"/>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CH</a:t>
                      </a:r>
                      <a:r>
                        <a:rPr lang="fr-FR" sz="2800" baseline="-25000" dirty="0">
                          <a:effectLst/>
                          <a:latin typeface="Arial (Headings)"/>
                          <a:ea typeface="Quarzo" panose="04000000000000000000" pitchFamily="82" charset="0"/>
                        </a:rPr>
                        <a:t>3</a:t>
                      </a:r>
                      <a:r>
                        <a:rPr lang="fr-FR" sz="2800" dirty="0">
                          <a:effectLst/>
                          <a:latin typeface="Arial (Headings)"/>
                          <a:ea typeface="Quarzo" panose="04000000000000000000" pitchFamily="82" charset="0"/>
                        </a:rPr>
                        <a:t>COCH</a:t>
                      </a:r>
                      <a:r>
                        <a:rPr lang="fr-FR" sz="2800" baseline="-25000" dirty="0">
                          <a:effectLst/>
                          <a:latin typeface="Arial (Headings)"/>
                          <a:ea typeface="Quarzo" panose="04000000000000000000" pitchFamily="82" charset="0"/>
                        </a:rPr>
                        <a:t>3</a:t>
                      </a:r>
                      <a:endParaRPr lang="en-US" sz="2800" dirty="0">
                        <a:effectLst/>
                        <a:latin typeface="Arial (Headings)"/>
                        <a:ea typeface="Quarzo" panose="04000000000000000000" pitchFamily="82" charset="0"/>
                      </a:endParaRPr>
                    </a:p>
                  </a:txBody>
                  <a:tcPr marL="53589" marR="53589" marT="0" marB="0">
                    <a:solidFill>
                      <a:srgbClr val="BCE292"/>
                    </a:solidFill>
                  </a:tcPr>
                </a:tc>
                <a:extLst>
                  <a:ext uri="{0D108BD9-81ED-4DB2-BD59-A6C34878D82A}">
                    <a16:rowId xmlns:a16="http://schemas.microsoft.com/office/drawing/2014/main" val="1041177980"/>
                  </a:ext>
                </a:extLst>
              </a:tr>
              <a:tr h="914400">
                <a:tc>
                  <a:txBody>
                    <a:bodyPr/>
                    <a:lstStyle/>
                    <a:p>
                      <a:pPr algn="ctr">
                        <a:lnSpc>
                          <a:spcPct val="150000"/>
                        </a:lnSpc>
                        <a:spcBef>
                          <a:spcPts val="100"/>
                        </a:spcBef>
                        <a:spcAft>
                          <a:spcPts val="100"/>
                        </a:spcAft>
                      </a:pPr>
                      <a:r>
                        <a:rPr lang="fr-FR" sz="2800">
                          <a:effectLst/>
                          <a:latin typeface="Arial (Headings)"/>
                          <a:ea typeface="Quarzo" panose="04000000000000000000" pitchFamily="82" charset="0"/>
                        </a:rPr>
                        <a:t>Carboxylic acid</a:t>
                      </a:r>
                      <a:endParaRPr lang="en-US" sz="2800">
                        <a:effectLst/>
                        <a:latin typeface="Arial (Headings)"/>
                        <a:ea typeface="Quarzo" panose="04000000000000000000" pitchFamily="82" charset="0"/>
                      </a:endParaRPr>
                    </a:p>
                  </a:txBody>
                  <a:tcPr marL="53589" marR="53589" marT="0" marB="0">
                    <a:solidFill>
                      <a:srgbClr val="CCFFCC"/>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–COOH </a:t>
                      </a:r>
                      <a:endParaRPr lang="en-US" sz="2800" dirty="0">
                        <a:effectLst/>
                        <a:latin typeface="Arial (Headings)"/>
                        <a:ea typeface="Quarzo" panose="04000000000000000000" pitchFamily="82" charset="0"/>
                      </a:endParaRPr>
                    </a:p>
                  </a:txBody>
                  <a:tcPr marL="53589" marR="53589" marT="0" marB="0">
                    <a:solidFill>
                      <a:srgbClr val="FFB7B7"/>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CH</a:t>
                      </a:r>
                      <a:r>
                        <a:rPr lang="fr-FR" sz="2800" baseline="-25000" dirty="0">
                          <a:effectLst/>
                          <a:latin typeface="Arial (Headings)"/>
                          <a:ea typeface="Quarzo" panose="04000000000000000000" pitchFamily="82" charset="0"/>
                        </a:rPr>
                        <a:t>3</a:t>
                      </a:r>
                      <a:r>
                        <a:rPr lang="fr-FR" sz="2800" dirty="0">
                          <a:effectLst/>
                          <a:latin typeface="Arial (Headings)"/>
                          <a:ea typeface="Quarzo" panose="04000000000000000000" pitchFamily="82" charset="0"/>
                        </a:rPr>
                        <a:t>COOH</a:t>
                      </a:r>
                      <a:endParaRPr lang="en-US" sz="2800" dirty="0">
                        <a:effectLst/>
                        <a:latin typeface="Arial (Headings)"/>
                        <a:ea typeface="Quarzo" panose="04000000000000000000" pitchFamily="82" charset="0"/>
                      </a:endParaRPr>
                    </a:p>
                  </a:txBody>
                  <a:tcPr marL="53589" marR="53589" marT="0" marB="0">
                    <a:solidFill>
                      <a:srgbClr val="BCE292"/>
                    </a:solidFill>
                  </a:tcPr>
                </a:tc>
                <a:extLst>
                  <a:ext uri="{0D108BD9-81ED-4DB2-BD59-A6C34878D82A}">
                    <a16:rowId xmlns:a16="http://schemas.microsoft.com/office/drawing/2014/main" val="2737077964"/>
                  </a:ext>
                </a:extLst>
              </a:tr>
              <a:tr h="914400">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Ester</a:t>
                      </a:r>
                      <a:endParaRPr lang="en-US" sz="2800" dirty="0">
                        <a:effectLst/>
                        <a:latin typeface="Arial (Headings)"/>
                        <a:ea typeface="Quarzo" panose="04000000000000000000" pitchFamily="82" charset="0"/>
                      </a:endParaRPr>
                    </a:p>
                  </a:txBody>
                  <a:tcPr marL="53589" marR="53589" marT="0" marB="0">
                    <a:solidFill>
                      <a:srgbClr val="CCFFCC"/>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–COO– </a:t>
                      </a:r>
                      <a:endParaRPr lang="en-US" sz="2800" dirty="0">
                        <a:effectLst/>
                        <a:latin typeface="Arial (Headings)"/>
                        <a:ea typeface="Quarzo" panose="04000000000000000000" pitchFamily="82" charset="0"/>
                      </a:endParaRPr>
                    </a:p>
                  </a:txBody>
                  <a:tcPr marL="53589" marR="53589" marT="0" marB="0">
                    <a:solidFill>
                      <a:srgbClr val="FFB7B7"/>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CH</a:t>
                      </a:r>
                      <a:r>
                        <a:rPr lang="fr-FR" sz="2800" baseline="-25000" dirty="0">
                          <a:effectLst/>
                          <a:latin typeface="Arial (Headings)"/>
                          <a:ea typeface="Quarzo" panose="04000000000000000000" pitchFamily="82" charset="0"/>
                        </a:rPr>
                        <a:t>3</a:t>
                      </a:r>
                      <a:r>
                        <a:rPr lang="fr-FR" sz="2800" dirty="0">
                          <a:effectLst/>
                          <a:latin typeface="Arial (Headings)"/>
                          <a:ea typeface="Quarzo" panose="04000000000000000000" pitchFamily="82" charset="0"/>
                        </a:rPr>
                        <a:t>COOCH</a:t>
                      </a:r>
                      <a:r>
                        <a:rPr lang="fr-FR" sz="2800" baseline="-25000" dirty="0">
                          <a:effectLst/>
                          <a:latin typeface="Arial (Headings)"/>
                          <a:ea typeface="Quarzo" panose="04000000000000000000" pitchFamily="82" charset="0"/>
                        </a:rPr>
                        <a:t>3</a:t>
                      </a:r>
                      <a:endParaRPr lang="en-US" sz="2800" dirty="0">
                        <a:effectLst/>
                        <a:latin typeface="Arial (Headings)"/>
                        <a:ea typeface="Quarzo" panose="04000000000000000000" pitchFamily="82" charset="0"/>
                      </a:endParaRPr>
                    </a:p>
                  </a:txBody>
                  <a:tcPr marL="53589" marR="53589" marT="0" marB="0">
                    <a:solidFill>
                      <a:srgbClr val="BCE292"/>
                    </a:solidFill>
                  </a:tcPr>
                </a:tc>
                <a:extLst>
                  <a:ext uri="{0D108BD9-81ED-4DB2-BD59-A6C34878D82A}">
                    <a16:rowId xmlns:a16="http://schemas.microsoft.com/office/drawing/2014/main" val="2206202452"/>
                  </a:ext>
                </a:extLst>
              </a:tr>
              <a:tr h="914400">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Amine </a:t>
                      </a:r>
                      <a:endParaRPr lang="en-US" sz="2800" dirty="0">
                        <a:effectLst/>
                        <a:latin typeface="Arial (Headings)"/>
                        <a:ea typeface="Quarzo" panose="04000000000000000000" pitchFamily="82" charset="0"/>
                      </a:endParaRPr>
                    </a:p>
                  </a:txBody>
                  <a:tcPr marL="53589" marR="53589" marT="0" marB="0">
                    <a:solidFill>
                      <a:srgbClr val="CCFFCC"/>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–NH</a:t>
                      </a:r>
                      <a:r>
                        <a:rPr lang="fr-FR" sz="2800" baseline="-25000" dirty="0">
                          <a:effectLst/>
                          <a:latin typeface="Arial (Headings)"/>
                          <a:ea typeface="Quarzo" panose="04000000000000000000" pitchFamily="82" charset="0"/>
                        </a:rPr>
                        <a:t>2</a:t>
                      </a:r>
                      <a:r>
                        <a:rPr lang="fr-FR" sz="2800" dirty="0">
                          <a:effectLst/>
                          <a:latin typeface="Arial (Headings)"/>
                          <a:ea typeface="Quarzo" panose="04000000000000000000" pitchFamily="82" charset="0"/>
                        </a:rPr>
                        <a:t> </a:t>
                      </a:r>
                      <a:endParaRPr lang="en-US" sz="2800" dirty="0">
                        <a:effectLst/>
                        <a:latin typeface="Arial (Headings)"/>
                        <a:ea typeface="Quarzo" panose="04000000000000000000" pitchFamily="82" charset="0"/>
                      </a:endParaRPr>
                    </a:p>
                  </a:txBody>
                  <a:tcPr marL="53589" marR="53589" marT="0" marB="0">
                    <a:solidFill>
                      <a:srgbClr val="FFB7B7"/>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CH</a:t>
                      </a:r>
                      <a:r>
                        <a:rPr lang="fr-FR" sz="2800" baseline="-25000" dirty="0">
                          <a:effectLst/>
                          <a:latin typeface="Arial (Headings)"/>
                          <a:ea typeface="Quarzo" panose="04000000000000000000" pitchFamily="82" charset="0"/>
                        </a:rPr>
                        <a:t>3</a:t>
                      </a:r>
                      <a:r>
                        <a:rPr lang="fr-FR" sz="2800" dirty="0">
                          <a:effectLst/>
                          <a:latin typeface="Arial (Headings)"/>
                          <a:ea typeface="Quarzo" panose="04000000000000000000" pitchFamily="82" charset="0"/>
                        </a:rPr>
                        <a:t>NH</a:t>
                      </a:r>
                      <a:r>
                        <a:rPr lang="fr-FR" sz="2800" baseline="-25000" dirty="0">
                          <a:effectLst/>
                          <a:latin typeface="Arial (Headings)"/>
                          <a:ea typeface="Quarzo" panose="04000000000000000000" pitchFamily="82" charset="0"/>
                        </a:rPr>
                        <a:t>2</a:t>
                      </a:r>
                      <a:endParaRPr lang="en-US" sz="2800" dirty="0">
                        <a:effectLst/>
                        <a:latin typeface="Arial (Headings)"/>
                        <a:ea typeface="Quarzo" panose="04000000000000000000" pitchFamily="82" charset="0"/>
                      </a:endParaRPr>
                    </a:p>
                  </a:txBody>
                  <a:tcPr marL="53589" marR="53589" marT="0" marB="0">
                    <a:solidFill>
                      <a:srgbClr val="BCE292"/>
                    </a:solidFill>
                  </a:tcPr>
                </a:tc>
                <a:extLst>
                  <a:ext uri="{0D108BD9-81ED-4DB2-BD59-A6C34878D82A}">
                    <a16:rowId xmlns:a16="http://schemas.microsoft.com/office/drawing/2014/main" val="285456341"/>
                  </a:ext>
                </a:extLst>
              </a:tr>
              <a:tr h="914400">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Ether</a:t>
                      </a:r>
                      <a:endParaRPr lang="en-US" sz="2800" dirty="0">
                        <a:effectLst/>
                        <a:latin typeface="Arial (Headings)"/>
                        <a:ea typeface="Quarzo" panose="04000000000000000000" pitchFamily="82" charset="0"/>
                      </a:endParaRPr>
                    </a:p>
                  </a:txBody>
                  <a:tcPr marL="53589" marR="53589" marT="0" marB="0">
                    <a:solidFill>
                      <a:srgbClr val="CCFFCC"/>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–O–</a:t>
                      </a:r>
                      <a:endParaRPr lang="en-US" sz="2800" dirty="0">
                        <a:effectLst/>
                        <a:latin typeface="Arial (Headings)"/>
                        <a:ea typeface="Quarzo" panose="04000000000000000000" pitchFamily="82" charset="0"/>
                      </a:endParaRPr>
                    </a:p>
                  </a:txBody>
                  <a:tcPr marL="53589" marR="53589" marT="0" marB="0">
                    <a:solidFill>
                      <a:srgbClr val="FFB7B7"/>
                    </a:solidFill>
                  </a:tcPr>
                </a:tc>
                <a:tc>
                  <a:txBody>
                    <a:bodyPr/>
                    <a:lstStyle/>
                    <a:p>
                      <a:pPr algn="ctr">
                        <a:lnSpc>
                          <a:spcPct val="150000"/>
                        </a:lnSpc>
                        <a:spcBef>
                          <a:spcPts val="100"/>
                        </a:spcBef>
                        <a:spcAft>
                          <a:spcPts val="100"/>
                        </a:spcAft>
                      </a:pPr>
                      <a:r>
                        <a:rPr lang="fr-FR" sz="2800" dirty="0">
                          <a:effectLst/>
                          <a:latin typeface="Arial (Headings)"/>
                          <a:ea typeface="Quarzo" panose="04000000000000000000" pitchFamily="82" charset="0"/>
                        </a:rPr>
                        <a:t>CH</a:t>
                      </a:r>
                      <a:r>
                        <a:rPr lang="fr-FR" sz="2800" baseline="-25000" dirty="0">
                          <a:effectLst/>
                          <a:latin typeface="Arial (Headings)"/>
                          <a:ea typeface="Quarzo" panose="04000000000000000000" pitchFamily="82" charset="0"/>
                        </a:rPr>
                        <a:t>3</a:t>
                      </a:r>
                      <a:r>
                        <a:rPr lang="fr-FR" sz="2800" dirty="0">
                          <a:effectLst/>
                          <a:latin typeface="Arial (Headings)"/>
                          <a:ea typeface="Quarzo" panose="04000000000000000000" pitchFamily="82" charset="0"/>
                        </a:rPr>
                        <a:t>OCH</a:t>
                      </a:r>
                      <a:r>
                        <a:rPr lang="fr-FR" sz="2800" baseline="-25000" dirty="0">
                          <a:effectLst/>
                          <a:latin typeface="Arial (Headings)"/>
                          <a:ea typeface="Quarzo" panose="04000000000000000000" pitchFamily="82" charset="0"/>
                        </a:rPr>
                        <a:t>3</a:t>
                      </a:r>
                      <a:endParaRPr lang="en-US" sz="2800" dirty="0">
                        <a:effectLst/>
                        <a:latin typeface="Arial (Headings)"/>
                        <a:ea typeface="Quarzo" panose="04000000000000000000" pitchFamily="82" charset="0"/>
                      </a:endParaRPr>
                    </a:p>
                  </a:txBody>
                  <a:tcPr marL="53589" marR="53589" marT="0" marB="0">
                    <a:solidFill>
                      <a:srgbClr val="BCE292"/>
                    </a:solidFill>
                  </a:tcPr>
                </a:tc>
                <a:extLst>
                  <a:ext uri="{0D108BD9-81ED-4DB2-BD59-A6C34878D82A}">
                    <a16:rowId xmlns:a16="http://schemas.microsoft.com/office/drawing/2014/main" val="2518763662"/>
                  </a:ext>
                </a:extLst>
              </a:tr>
            </a:tbl>
          </a:graphicData>
        </a:graphic>
      </p:graphicFrame>
      <p:graphicFrame>
        <p:nvGraphicFramePr>
          <p:cNvPr id="6" name="Object 5">
            <a:extLst>
              <a:ext uri="{FF2B5EF4-FFF2-40B4-BE49-F238E27FC236}">
                <a16:creationId xmlns:a16="http://schemas.microsoft.com/office/drawing/2014/main" id="{AA270CF7-B07D-F8BC-57A8-27C9B944F764}"/>
              </a:ext>
            </a:extLst>
          </p:cNvPr>
          <p:cNvGraphicFramePr>
            <a:graphicFrameLocks noChangeAspect="1"/>
          </p:cNvGraphicFramePr>
          <p:nvPr>
            <p:extLst>
              <p:ext uri="{D42A27DB-BD31-4B8C-83A1-F6EECF244321}">
                <p14:modId xmlns:p14="http://schemas.microsoft.com/office/powerpoint/2010/main" val="1688953648"/>
              </p:ext>
            </p:extLst>
          </p:nvPr>
        </p:nvGraphicFramePr>
        <p:xfrm>
          <a:off x="8077200" y="5372100"/>
          <a:ext cx="905302" cy="609600"/>
        </p:xfrm>
        <a:graphic>
          <a:graphicData uri="http://schemas.openxmlformats.org/presentationml/2006/ole">
            <mc:AlternateContent xmlns:mc="http://schemas.openxmlformats.org/markup-compatibility/2006">
              <mc:Choice xmlns:v="urn:schemas-microsoft-com:vml" Requires="v">
                <p:oleObj r:id="rId3" imgW="365760" imgH="190603" progId="ACD.ChemSketch.20">
                  <p:embed/>
                </p:oleObj>
              </mc:Choice>
              <mc:Fallback>
                <p:oleObj r:id="rId3" imgW="365760" imgH="190603" progId="ACD.ChemSketch.20">
                  <p:embed/>
                  <p:pic>
                    <p:nvPicPr>
                      <p:cNvPr id="6" name="Object 5">
                        <a:extLst>
                          <a:ext uri="{FF2B5EF4-FFF2-40B4-BE49-F238E27FC236}">
                            <a16:creationId xmlns:a16="http://schemas.microsoft.com/office/drawing/2014/main" id="{AA270CF7-B07D-F8BC-57A8-27C9B944F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372100"/>
                        <a:ext cx="905302" cy="609600"/>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62719" y="-196001"/>
            <a:ext cx="1831436" cy="2616337"/>
          </a:xfrm>
          <a:prstGeom prst="rect">
            <a:avLst/>
          </a:prstGeom>
        </p:spPr>
      </p:pic>
      <p:sp>
        <p:nvSpPr>
          <p:cNvPr id="4" name="TextBox 3">
            <a:extLst>
              <a:ext uri="{FF2B5EF4-FFF2-40B4-BE49-F238E27FC236}">
                <a16:creationId xmlns:a16="http://schemas.microsoft.com/office/drawing/2014/main" id="{0CF1AA28-7347-E884-DB96-06D7E9B72EDE}"/>
              </a:ext>
            </a:extLst>
          </p:cNvPr>
          <p:cNvSpPr txBox="1"/>
          <p:nvPr/>
        </p:nvSpPr>
        <p:spPr>
          <a:xfrm>
            <a:off x="1219200" y="1112167"/>
            <a:ext cx="16383000" cy="6610849"/>
          </a:xfrm>
          <a:prstGeom prst="rect">
            <a:avLst/>
          </a:prstGeom>
          <a:noFill/>
        </p:spPr>
        <p:txBody>
          <a:bodyPr wrap="square">
            <a:spAutoFit/>
          </a:bodyPr>
          <a:lstStyle/>
          <a:p>
            <a:pPr algn="just">
              <a:lnSpc>
                <a:spcPct val="150000"/>
              </a:lnSpc>
              <a:spcBef>
                <a:spcPts val="100"/>
              </a:spcBef>
              <a:spcAft>
                <a:spcPts val="100"/>
              </a:spcAft>
            </a:pPr>
            <a:r>
              <a:rPr lang="fr-FR" sz="4000">
                <a:effectLst/>
                <a:latin typeface="+mj-lt"/>
                <a:ea typeface="Times New Roman" panose="02020603050405020304" pitchFamily="18" charset="0"/>
              </a:rPr>
              <a:t>- Ví dụ:</a:t>
            </a:r>
            <a:endParaRPr lang="en-US" sz="4000">
              <a:effectLst/>
              <a:latin typeface="+mj-lt"/>
              <a:ea typeface="Times New Roman" panose="02020603050405020304" pitchFamily="18" charset="0"/>
            </a:endParaRPr>
          </a:p>
          <a:p>
            <a:pPr algn="just">
              <a:lnSpc>
                <a:spcPct val="150000"/>
              </a:lnSpc>
              <a:spcBef>
                <a:spcPts val="100"/>
              </a:spcBef>
              <a:spcAft>
                <a:spcPts val="100"/>
              </a:spcAft>
            </a:pPr>
            <a:r>
              <a:rPr lang="fr-FR" sz="4000">
                <a:effectLst/>
                <a:latin typeface="+mj-lt"/>
                <a:ea typeface="Times New Roman" panose="02020603050405020304" pitchFamily="18" charset="0"/>
              </a:rPr>
              <a:t>+ Dimethyl ether và ethanol đều có cùng CTPT C</a:t>
            </a:r>
            <a:r>
              <a:rPr lang="fr-FR" sz="4000" baseline="-25000">
                <a:effectLst/>
                <a:latin typeface="+mj-lt"/>
                <a:ea typeface="Times New Roman" panose="02020603050405020304" pitchFamily="18" charset="0"/>
              </a:rPr>
              <a:t>2</a:t>
            </a:r>
            <a:r>
              <a:rPr lang="fr-FR" sz="4000">
                <a:effectLst/>
                <a:latin typeface="+mj-lt"/>
                <a:ea typeface="Times New Roman" panose="02020603050405020304" pitchFamily="18" charset="0"/>
              </a:rPr>
              <a:t>H</a:t>
            </a:r>
            <a:r>
              <a:rPr lang="fr-FR" sz="4000" baseline="-25000">
                <a:effectLst/>
                <a:latin typeface="+mj-lt"/>
                <a:ea typeface="Times New Roman" panose="02020603050405020304" pitchFamily="18" charset="0"/>
              </a:rPr>
              <a:t>6</a:t>
            </a:r>
            <a:r>
              <a:rPr lang="fr-FR" sz="4000">
                <a:effectLst/>
                <a:latin typeface="+mj-lt"/>
                <a:ea typeface="Times New Roman" panose="02020603050405020304" pitchFamily="18" charset="0"/>
              </a:rPr>
              <a:t>O</a:t>
            </a:r>
            <a:endParaRPr lang="en-US" sz="4000">
              <a:effectLst/>
              <a:latin typeface="+mj-lt"/>
              <a:ea typeface="Times New Roman" panose="02020603050405020304" pitchFamily="18" charset="0"/>
            </a:endParaRPr>
          </a:p>
          <a:p>
            <a:pPr algn="just">
              <a:lnSpc>
                <a:spcPct val="150000"/>
              </a:lnSpc>
              <a:spcBef>
                <a:spcPts val="100"/>
              </a:spcBef>
              <a:spcAft>
                <a:spcPts val="100"/>
              </a:spcAft>
            </a:pPr>
            <a:r>
              <a:rPr lang="fr-FR" sz="4000">
                <a:effectLst/>
                <a:latin typeface="+mj-lt"/>
                <a:ea typeface="Times New Roman" panose="02020603050405020304" pitchFamily="18" charset="0"/>
              </a:rPr>
              <a:t>+ Cấu tạo ethanol (C</a:t>
            </a:r>
            <a:r>
              <a:rPr lang="fr-FR" sz="4000" baseline="-25000">
                <a:effectLst/>
                <a:latin typeface="+mj-lt"/>
                <a:ea typeface="Times New Roman" panose="02020603050405020304" pitchFamily="18" charset="0"/>
              </a:rPr>
              <a:t>2</a:t>
            </a:r>
            <a:r>
              <a:rPr lang="fr-FR" sz="4000">
                <a:effectLst/>
                <a:latin typeface="+mj-lt"/>
                <a:ea typeface="Times New Roman" panose="02020603050405020304" pitchFamily="18" charset="0"/>
              </a:rPr>
              <a:t>H</a:t>
            </a:r>
            <a:r>
              <a:rPr lang="fr-FR" sz="4000" baseline="-25000">
                <a:effectLst/>
                <a:latin typeface="+mj-lt"/>
                <a:ea typeface="Times New Roman" panose="02020603050405020304" pitchFamily="18" charset="0"/>
              </a:rPr>
              <a:t>5</a:t>
            </a:r>
            <a:r>
              <a:rPr lang="fr-FR" sz="4000" b="1">
                <a:effectLst/>
                <a:latin typeface="+mj-lt"/>
                <a:ea typeface="Times New Roman" panose="02020603050405020304" pitchFamily="18" charset="0"/>
              </a:rPr>
              <a:t>OH</a:t>
            </a:r>
            <a:r>
              <a:rPr lang="fr-FR" sz="4000">
                <a:effectLst/>
                <a:latin typeface="+mj-lt"/>
                <a:ea typeface="Times New Roman" panose="02020603050405020304" pitchFamily="18" charset="0"/>
              </a:rPr>
              <a:t>) có nhóm chức alcohol –OH</a:t>
            </a:r>
          </a:p>
          <a:p>
            <a:pPr algn="just">
              <a:lnSpc>
                <a:spcPct val="150000"/>
              </a:lnSpc>
              <a:spcBef>
                <a:spcPts val="100"/>
              </a:spcBef>
              <a:spcAft>
                <a:spcPts val="100"/>
              </a:spcAft>
            </a:pPr>
            <a:r>
              <a:rPr lang="fr-FR" sz="4000">
                <a:latin typeface="+mj-lt"/>
                <a:ea typeface="Times New Roman" panose="02020603050405020304" pitchFamily="18" charset="0"/>
              </a:rPr>
              <a:t> + Cấu tạo</a:t>
            </a:r>
            <a:r>
              <a:rPr lang="fr-FR" sz="4000">
                <a:effectLst/>
                <a:latin typeface="+mj-lt"/>
                <a:ea typeface="Times New Roman" panose="02020603050405020304" pitchFamily="18" charset="0"/>
              </a:rPr>
              <a:t> dimethyl ether (</a:t>
            </a:r>
            <a:r>
              <a:rPr lang="en-US" sz="4000">
                <a:effectLst/>
                <a:latin typeface="Times New Roman" panose="02020603050405020304" pitchFamily="18" charset="0"/>
                <a:ea typeface="Calibri" panose="020F0502020204030204" pitchFamily="34" charset="0"/>
              </a:rPr>
              <a:t>CH</a:t>
            </a:r>
            <a:r>
              <a:rPr lang="en-US" sz="4000" baseline="-25000">
                <a:effectLst/>
                <a:latin typeface="Times New Roman" panose="02020603050405020304" pitchFamily="18" charset="0"/>
                <a:ea typeface="Calibri" panose="020F0502020204030204" pitchFamily="34" charset="0"/>
              </a:rPr>
              <a:t>3</a:t>
            </a:r>
            <a:r>
              <a:rPr lang="en-US" sz="4000" b="1">
                <a:effectLst/>
                <a:latin typeface="Times New Roman" panose="02020603050405020304" pitchFamily="18" charset="0"/>
                <a:ea typeface="Calibri" panose="020F0502020204030204" pitchFamily="34" charset="0"/>
              </a:rPr>
              <a:t>O</a:t>
            </a:r>
            <a:r>
              <a:rPr lang="en-US" sz="4000">
                <a:effectLst/>
                <a:latin typeface="Times New Roman" panose="02020603050405020304" pitchFamily="18" charset="0"/>
                <a:ea typeface="Calibri" panose="020F0502020204030204" pitchFamily="34" charset="0"/>
              </a:rPr>
              <a:t>CH</a:t>
            </a:r>
            <a:r>
              <a:rPr lang="en-US" sz="4000" baseline="-25000">
                <a:effectLst/>
                <a:latin typeface="Times New Roman" panose="02020603050405020304" pitchFamily="18" charset="0"/>
                <a:ea typeface="Calibri" panose="020F0502020204030204" pitchFamily="34" charset="0"/>
              </a:rPr>
              <a:t>3</a:t>
            </a:r>
            <a:r>
              <a:rPr lang="en-US" sz="4000">
                <a:latin typeface="Times New Roman" panose="02020603050405020304" pitchFamily="18" charset="0"/>
                <a:ea typeface="Calibri" panose="020F0502020204030204" pitchFamily="34" charset="0"/>
              </a:rPr>
              <a:t>) </a:t>
            </a:r>
            <a:r>
              <a:rPr lang="fr-FR" sz="4000">
                <a:effectLst/>
                <a:latin typeface="+mj-lt"/>
                <a:ea typeface="Times New Roman" panose="02020603050405020304" pitchFamily="18" charset="0"/>
              </a:rPr>
              <a:t>có nhóm chức ether –O– </a:t>
            </a:r>
            <a:endParaRPr lang="en-US" sz="4000">
              <a:effectLst/>
              <a:latin typeface="+mj-lt"/>
              <a:ea typeface="Times New Roman" panose="02020603050405020304" pitchFamily="18" charset="0"/>
            </a:endParaRPr>
          </a:p>
          <a:p>
            <a:pPr algn="just">
              <a:lnSpc>
                <a:spcPct val="150000"/>
              </a:lnSpc>
              <a:spcBef>
                <a:spcPts val="100"/>
              </a:spcBef>
              <a:spcAft>
                <a:spcPts val="100"/>
              </a:spcAft>
            </a:pPr>
            <a:r>
              <a:rPr lang="fr-FR" sz="4000">
                <a:effectLst/>
                <a:latin typeface="+mj-lt"/>
                <a:ea typeface="Times New Roman" panose="02020603050405020304" pitchFamily="18" charset="0"/>
              </a:rPr>
              <a:t>+ Ethanol tác dụng được với Na, dimethyl ether không tác dụng được với Na  </a:t>
            </a:r>
            <a:endParaRPr lang="en-US" sz="4000">
              <a:effectLst/>
              <a:latin typeface="+mj-lt"/>
              <a:ea typeface="Times New Roman" panose="02020603050405020304" pitchFamily="18" charset="0"/>
            </a:endParaRPr>
          </a:p>
          <a:p>
            <a:pPr algn="ctr">
              <a:lnSpc>
                <a:spcPct val="150000"/>
              </a:lnSpc>
              <a:spcBef>
                <a:spcPts val="100"/>
              </a:spcBef>
              <a:spcAft>
                <a:spcPts val="100"/>
              </a:spcAft>
            </a:pPr>
            <a:r>
              <a:rPr lang="fr-FR" sz="4000">
                <a:effectLst/>
                <a:latin typeface="+mj-lt"/>
                <a:ea typeface="Times New Roman" panose="02020603050405020304" pitchFamily="18" charset="0"/>
              </a:rPr>
              <a:t>2C</a:t>
            </a:r>
            <a:r>
              <a:rPr lang="fr-FR" sz="4000" baseline="-25000">
                <a:effectLst/>
                <a:latin typeface="+mj-lt"/>
                <a:ea typeface="Times New Roman" panose="02020603050405020304" pitchFamily="18" charset="0"/>
              </a:rPr>
              <a:t>2</a:t>
            </a:r>
            <a:r>
              <a:rPr lang="fr-FR" sz="4000">
                <a:effectLst/>
                <a:latin typeface="+mj-lt"/>
                <a:ea typeface="Times New Roman" panose="02020603050405020304" pitchFamily="18" charset="0"/>
              </a:rPr>
              <a:t>H</a:t>
            </a:r>
            <a:r>
              <a:rPr lang="fr-FR" sz="4000" baseline="-25000">
                <a:effectLst/>
                <a:latin typeface="+mj-lt"/>
                <a:ea typeface="Times New Roman" panose="02020603050405020304" pitchFamily="18" charset="0"/>
              </a:rPr>
              <a:t>5</a:t>
            </a:r>
            <a:r>
              <a:rPr lang="fr-FR" sz="4000" b="1">
                <a:solidFill>
                  <a:srgbClr val="FF0000"/>
                </a:solidFill>
                <a:effectLst/>
                <a:latin typeface="+mj-lt"/>
                <a:ea typeface="Times New Roman" panose="02020603050405020304" pitchFamily="18" charset="0"/>
              </a:rPr>
              <a:t>OH</a:t>
            </a:r>
            <a:r>
              <a:rPr lang="fr-FR" sz="4000">
                <a:effectLst/>
                <a:latin typeface="+mj-lt"/>
                <a:ea typeface="Times New Roman" panose="02020603050405020304" pitchFamily="18" charset="0"/>
              </a:rPr>
              <a:t> + 2Na</a:t>
            </a:r>
            <a:r>
              <a:rPr lang="en-US" sz="4000">
                <a:effectLst/>
                <a:latin typeface="+mj-lt"/>
                <a:ea typeface="Times New Roman" panose="02020603050405020304" pitchFamily="18" charset="0"/>
              </a:rPr>
              <a:t>          </a:t>
            </a:r>
            <a:r>
              <a:rPr lang="fr-FR" sz="4000">
                <a:effectLst/>
                <a:latin typeface="+mj-lt"/>
                <a:ea typeface="Times New Roman" panose="02020603050405020304" pitchFamily="18" charset="0"/>
              </a:rPr>
              <a:t>2C</a:t>
            </a:r>
            <a:r>
              <a:rPr lang="fr-FR" sz="4000" baseline="-25000">
                <a:effectLst/>
                <a:latin typeface="+mj-lt"/>
                <a:ea typeface="Times New Roman" panose="02020603050405020304" pitchFamily="18" charset="0"/>
              </a:rPr>
              <a:t>2</a:t>
            </a:r>
            <a:r>
              <a:rPr lang="fr-FR" sz="4000">
                <a:effectLst/>
                <a:latin typeface="+mj-lt"/>
                <a:ea typeface="Times New Roman" panose="02020603050405020304" pitchFamily="18" charset="0"/>
              </a:rPr>
              <a:t>H</a:t>
            </a:r>
            <a:r>
              <a:rPr lang="fr-FR" sz="4000" baseline="-25000">
                <a:effectLst/>
                <a:latin typeface="+mj-lt"/>
                <a:ea typeface="Times New Roman" panose="02020603050405020304" pitchFamily="18" charset="0"/>
              </a:rPr>
              <a:t>5</a:t>
            </a:r>
            <a:r>
              <a:rPr lang="fr-FR" sz="4000" b="1">
                <a:solidFill>
                  <a:srgbClr val="FF0000"/>
                </a:solidFill>
                <a:effectLst/>
                <a:latin typeface="+mj-lt"/>
                <a:ea typeface="Times New Roman" panose="02020603050405020304" pitchFamily="18" charset="0"/>
              </a:rPr>
              <a:t>ONa</a:t>
            </a:r>
            <a:r>
              <a:rPr lang="fr-FR" sz="4000">
                <a:effectLst/>
                <a:latin typeface="+mj-lt"/>
                <a:ea typeface="Times New Roman" panose="02020603050405020304" pitchFamily="18" charset="0"/>
              </a:rPr>
              <a:t> + H</a:t>
            </a:r>
            <a:r>
              <a:rPr lang="fr-FR" sz="4000" baseline="-25000">
                <a:effectLst/>
                <a:latin typeface="+mj-lt"/>
                <a:ea typeface="Times New Roman" panose="02020603050405020304" pitchFamily="18" charset="0"/>
              </a:rPr>
              <a:t>2</a:t>
            </a:r>
            <a:endParaRPr lang="fr-FR" sz="4000">
              <a:effectLst/>
              <a:latin typeface="+mj-lt"/>
              <a:ea typeface="Times New Roman" panose="02020603050405020304" pitchFamily="18" charset="0"/>
            </a:endParaRPr>
          </a:p>
          <a:p>
            <a:pPr algn="ctr">
              <a:lnSpc>
                <a:spcPct val="150000"/>
              </a:lnSpc>
              <a:spcBef>
                <a:spcPts val="100"/>
              </a:spcBef>
              <a:spcAft>
                <a:spcPts val="100"/>
              </a:spcAft>
            </a:pPr>
            <a:r>
              <a:rPr lang="en-US" sz="4000">
                <a:effectLst/>
                <a:latin typeface="Times New Roman" panose="02020603050405020304" pitchFamily="18" charset="0"/>
                <a:ea typeface="Calibri" panose="020F0502020204030204" pitchFamily="34" charset="0"/>
              </a:rPr>
              <a:t>CH</a:t>
            </a:r>
            <a:r>
              <a:rPr lang="en-US" sz="4000" baseline="-25000">
                <a:effectLst/>
                <a:latin typeface="Times New Roman" panose="02020603050405020304" pitchFamily="18" charset="0"/>
                <a:ea typeface="Calibri" panose="020F0502020204030204" pitchFamily="34" charset="0"/>
              </a:rPr>
              <a:t>3</a:t>
            </a:r>
            <a:r>
              <a:rPr lang="en-US" sz="4000" b="1">
                <a:solidFill>
                  <a:srgbClr val="FF0000"/>
                </a:solidFill>
                <a:effectLst/>
                <a:latin typeface="Times New Roman" panose="02020603050405020304" pitchFamily="18" charset="0"/>
                <a:ea typeface="Calibri" panose="020F0502020204030204" pitchFamily="34" charset="0"/>
              </a:rPr>
              <a:t>O</a:t>
            </a:r>
            <a:r>
              <a:rPr lang="en-US" sz="4000">
                <a:effectLst/>
                <a:latin typeface="Times New Roman" panose="02020603050405020304" pitchFamily="18" charset="0"/>
                <a:ea typeface="Calibri" panose="020F0502020204030204" pitchFamily="34" charset="0"/>
              </a:rPr>
              <a:t>CH</a:t>
            </a:r>
            <a:r>
              <a:rPr lang="en-US" sz="4000" baseline="-25000">
                <a:effectLst/>
                <a:latin typeface="Times New Roman" panose="02020603050405020304" pitchFamily="18" charset="0"/>
                <a:ea typeface="Calibri" panose="020F0502020204030204" pitchFamily="34" charset="0"/>
              </a:rPr>
              <a:t>3</a:t>
            </a:r>
            <a:r>
              <a:rPr lang="fr-FR" sz="4000" baseline="-25000">
                <a:latin typeface="+mj-lt"/>
                <a:ea typeface="Calibri" panose="020F0502020204030204" pitchFamily="34" charset="0"/>
              </a:rPr>
              <a:t> </a:t>
            </a:r>
            <a:r>
              <a:rPr lang="fr-FR" sz="4000">
                <a:latin typeface="+mj-lt"/>
                <a:ea typeface="Calibri" panose="020F0502020204030204" pitchFamily="34" charset="0"/>
              </a:rPr>
              <a:t>+ Na        Không xảy ra phản ứng</a:t>
            </a:r>
            <a:endParaRPr lang="en-US" sz="4000"/>
          </a:p>
        </p:txBody>
      </p:sp>
      <p:graphicFrame>
        <p:nvGraphicFramePr>
          <p:cNvPr id="5" name="Object 4">
            <a:extLst>
              <a:ext uri="{FF2B5EF4-FFF2-40B4-BE49-F238E27FC236}">
                <a16:creationId xmlns:a16="http://schemas.microsoft.com/office/drawing/2014/main" id="{36DB9F8E-CECC-5B4A-7398-8591886C4EB1}"/>
              </a:ext>
            </a:extLst>
          </p:cNvPr>
          <p:cNvGraphicFramePr>
            <a:graphicFrameLocks noChangeAspect="1"/>
          </p:cNvGraphicFramePr>
          <p:nvPr>
            <p:extLst>
              <p:ext uri="{D42A27DB-BD31-4B8C-83A1-F6EECF244321}">
                <p14:modId xmlns:p14="http://schemas.microsoft.com/office/powerpoint/2010/main" val="2464385405"/>
              </p:ext>
            </p:extLst>
          </p:nvPr>
        </p:nvGraphicFramePr>
        <p:xfrm>
          <a:off x="9004300" y="6093518"/>
          <a:ext cx="812800" cy="422275"/>
        </p:xfrm>
        <a:graphic>
          <a:graphicData uri="http://schemas.openxmlformats.org/presentationml/2006/ole">
            <mc:AlternateContent xmlns:mc="http://schemas.openxmlformats.org/markup-compatibility/2006">
              <mc:Choice xmlns:v="urn:schemas-microsoft-com:vml" Requires="v">
                <p:oleObj name="Equation" r:id="rId4" imgW="393529" imgH="203112" progId="Equation.DSMT4">
                  <p:embed/>
                </p:oleObj>
              </mc:Choice>
              <mc:Fallback>
                <p:oleObj name="Equation" r:id="rId4" imgW="393529" imgH="203112" progId="Equation.DSMT4">
                  <p:embed/>
                  <p:pic>
                    <p:nvPicPr>
                      <p:cNvPr id="5" name="Object 4">
                        <a:extLst>
                          <a:ext uri="{FF2B5EF4-FFF2-40B4-BE49-F238E27FC236}">
                            <a16:creationId xmlns:a16="http://schemas.microsoft.com/office/drawing/2014/main" id="{36DB9F8E-CECC-5B4A-7398-8591886C4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4300" y="6093518"/>
                        <a:ext cx="812800" cy="422275"/>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5E16FCDC-88F7-A754-E15E-72B9DA5F9FBC}"/>
              </a:ext>
            </a:extLst>
          </p:cNvPr>
          <p:cNvGraphicFramePr>
            <a:graphicFrameLocks noChangeAspect="1"/>
          </p:cNvGraphicFramePr>
          <p:nvPr>
            <p:extLst>
              <p:ext uri="{D42A27DB-BD31-4B8C-83A1-F6EECF244321}">
                <p14:modId xmlns:p14="http://schemas.microsoft.com/office/powerpoint/2010/main" val="1994873131"/>
              </p:ext>
            </p:extLst>
          </p:nvPr>
        </p:nvGraphicFramePr>
        <p:xfrm>
          <a:off x="8197042" y="7124700"/>
          <a:ext cx="812800" cy="422275"/>
        </p:xfrm>
        <a:graphic>
          <a:graphicData uri="http://schemas.openxmlformats.org/presentationml/2006/ole">
            <mc:AlternateContent xmlns:mc="http://schemas.openxmlformats.org/markup-compatibility/2006">
              <mc:Choice xmlns:v="urn:schemas-microsoft-com:vml" Requires="v">
                <p:oleObj name="Equation" r:id="rId4" imgW="393529" imgH="203112" progId="Equation.DSMT4">
                  <p:embed/>
                </p:oleObj>
              </mc:Choice>
              <mc:Fallback>
                <p:oleObj name="Equation" r:id="rId4" imgW="393529" imgH="203112" progId="Equation.DSMT4">
                  <p:embed/>
                  <p:pic>
                    <p:nvPicPr>
                      <p:cNvPr id="6" name="Object 5">
                        <a:extLst>
                          <a:ext uri="{FF2B5EF4-FFF2-40B4-BE49-F238E27FC236}">
                            <a16:creationId xmlns:a16="http://schemas.microsoft.com/office/drawing/2014/main" id="{5E16FCDC-88F7-A754-E15E-72B9DA5F9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7042" y="7124700"/>
                        <a:ext cx="812800" cy="422275"/>
                      </a:xfrm>
                      <a:prstGeom prst="rect">
                        <a:avLst/>
                      </a:prstGeom>
                      <a:noFill/>
                    </p:spPr>
                  </p:pic>
                </p:oleObj>
              </mc:Fallback>
            </mc:AlternateContent>
          </a:graphicData>
        </a:graphic>
      </p:graphicFrame>
    </p:spTree>
    <p:extLst>
      <p:ext uri="{BB962C8B-B14F-4D97-AF65-F5344CB8AC3E}">
        <p14:creationId xmlns:p14="http://schemas.microsoft.com/office/powerpoint/2010/main" val="158054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a:extLst>
            <a:ext uri="{FF2B5EF4-FFF2-40B4-BE49-F238E27FC236}">
              <a16:creationId xmlns:a16="http://schemas.microsoft.com/office/drawing/2014/main" id="{869FF632-35F8-D844-4797-179413A336A8}"/>
            </a:ext>
          </a:extLst>
        </p:cNvPr>
        <p:cNvGrpSpPr/>
        <p:nvPr/>
      </p:nvGrpSpPr>
      <p:grpSpPr>
        <a:xfrm>
          <a:off x="0" y="0"/>
          <a:ext cx="0" cy="0"/>
          <a:chOff x="0" y="0"/>
          <a:chExt cx="0" cy="0"/>
        </a:xfrm>
      </p:grpSpPr>
      <p:pic>
        <p:nvPicPr>
          <p:cNvPr id="44" name="Picture 3">
            <a:extLst>
              <a:ext uri="{FF2B5EF4-FFF2-40B4-BE49-F238E27FC236}">
                <a16:creationId xmlns:a16="http://schemas.microsoft.com/office/drawing/2014/main" id="{26BCFC62-EB52-606F-8F02-B52C42DD4B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44" r="24646" b="38806"/>
          <a:stretch>
            <a:fillRect/>
          </a:stretch>
        </p:blipFill>
        <p:spPr>
          <a:xfrm rot="5400000">
            <a:off x="5104196" y="-3647428"/>
            <a:ext cx="8736275" cy="17936135"/>
          </a:xfrm>
          <a:prstGeom prst="rect">
            <a:avLst/>
          </a:prstGeom>
        </p:spPr>
      </p:pic>
      <p:pic>
        <p:nvPicPr>
          <p:cNvPr id="53" name="Picture 14">
            <a:extLst>
              <a:ext uri="{FF2B5EF4-FFF2-40B4-BE49-F238E27FC236}">
                <a16:creationId xmlns:a16="http://schemas.microsoft.com/office/drawing/2014/main" id="{B5334324-D4A5-5D56-1B69-2C0DC88A68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0589" y="9064230"/>
            <a:ext cx="2406411" cy="1222770"/>
          </a:xfrm>
          <a:prstGeom prst="rect">
            <a:avLst/>
          </a:prstGeom>
        </p:spPr>
      </p:pic>
      <p:sp>
        <p:nvSpPr>
          <p:cNvPr id="7" name="Rectangle 6">
            <a:extLst>
              <a:ext uri="{FF2B5EF4-FFF2-40B4-BE49-F238E27FC236}">
                <a16:creationId xmlns:a16="http://schemas.microsoft.com/office/drawing/2014/main" id="{A78F0EF0-2D7F-A592-A9E1-780429602250}"/>
              </a:ext>
            </a:extLst>
          </p:cNvPr>
          <p:cNvSpPr/>
          <p:nvPr/>
        </p:nvSpPr>
        <p:spPr>
          <a:xfrm>
            <a:off x="263360" y="250841"/>
            <a:ext cx="13150611" cy="584775"/>
          </a:xfrm>
          <a:prstGeom prst="rect">
            <a:avLst/>
          </a:prstGeom>
          <a:solidFill>
            <a:schemeClr val="bg2"/>
          </a:solidFill>
        </p:spPr>
        <p:txBody>
          <a:bodyPr wrap="square">
            <a:spAutoFit/>
          </a:bodyPr>
          <a:lstStyle/>
          <a:p>
            <a:pPr lvl="0"/>
            <a:r>
              <a:rPr lang="en-US" sz="3200" b="1">
                <a:latin typeface="Arial" panose="020B0604020202020204" pitchFamily="34" charset="0"/>
                <a:cs typeface="Arial" panose="020B0604020202020204" pitchFamily="34" charset="0"/>
              </a:rPr>
              <a:t>2. XÁC ĐỊNH NHÓM CHỨC DỰA VÀO PHỔ HỒNG NGOẠI </a:t>
            </a:r>
            <a:r>
              <a:rPr lang="vi-VN" sz="3200" b="1">
                <a:latin typeface="Arial" panose="020B0604020202020204" pitchFamily="34" charset="0"/>
                <a:cs typeface="Arial" panose="020B0604020202020204" pitchFamily="34" charset="0"/>
              </a:rPr>
              <a:t>(IR)</a:t>
            </a:r>
            <a:endParaRPr lang="en-US" sz="32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3065C34-AF14-0D04-F19E-8E15891160CD}"/>
              </a:ext>
            </a:extLst>
          </p:cNvPr>
          <p:cNvSpPr txBox="1"/>
          <p:nvPr/>
        </p:nvSpPr>
        <p:spPr>
          <a:xfrm>
            <a:off x="504266" y="1276514"/>
            <a:ext cx="17631334" cy="613245"/>
          </a:xfrm>
          <a:prstGeom prst="rect">
            <a:avLst/>
          </a:prstGeom>
          <a:noFill/>
        </p:spPr>
        <p:txBody>
          <a:bodyPr wrap="square">
            <a:spAutoFit/>
          </a:bodyPr>
          <a:lstStyle/>
          <a:p>
            <a:pPr>
              <a:lnSpc>
                <a:spcPct val="115000"/>
              </a:lnSpc>
              <a:spcBef>
                <a:spcPts val="600"/>
              </a:spcBef>
              <a:spcAft>
                <a:spcPts val="600"/>
              </a:spcAft>
            </a:pPr>
            <a:r>
              <a:rPr lang="en-US" sz="3200">
                <a:solidFill>
                  <a:srgbClr val="000000"/>
                </a:solidFill>
                <a:effectLst/>
                <a:latin typeface="Times New Roman" panose="02020603050405020304" pitchFamily="18" charset="0"/>
                <a:ea typeface="Calibri" panose="020F0502020204030204" pitchFamily="34" charset="0"/>
              </a:rPr>
              <a:t>- Mỗi liên kết trong phân tử hợp chất hữu cơ hấp thụ một vài bức xạ hồng ngoại đặc trưng cho liên kết đó. </a:t>
            </a:r>
          </a:p>
        </p:txBody>
      </p:sp>
      <p:sp>
        <p:nvSpPr>
          <p:cNvPr id="10" name="TextBox 9">
            <a:extLst>
              <a:ext uri="{FF2B5EF4-FFF2-40B4-BE49-F238E27FC236}">
                <a16:creationId xmlns:a16="http://schemas.microsoft.com/office/drawing/2014/main" id="{6835BC89-B14A-5173-EFCF-3B4A73DAC445}"/>
              </a:ext>
            </a:extLst>
          </p:cNvPr>
          <p:cNvSpPr txBox="1"/>
          <p:nvPr/>
        </p:nvSpPr>
        <p:spPr>
          <a:xfrm>
            <a:off x="504266" y="2186432"/>
            <a:ext cx="17631334" cy="1179554"/>
          </a:xfrm>
          <a:prstGeom prst="rect">
            <a:avLst/>
          </a:prstGeom>
          <a:noFill/>
        </p:spPr>
        <p:txBody>
          <a:bodyPr wrap="square">
            <a:spAutoFit/>
          </a:bodyPr>
          <a:lstStyle/>
          <a:p>
            <a:pPr>
              <a:lnSpc>
                <a:spcPct val="115000"/>
              </a:lnSpc>
              <a:spcBef>
                <a:spcPts val="600"/>
              </a:spcBef>
              <a:spcAft>
                <a:spcPts val="600"/>
              </a:spcAft>
            </a:pPr>
            <a:r>
              <a:rPr lang="en-US" sz="3200">
                <a:solidFill>
                  <a:srgbClr val="000000"/>
                </a:solidFill>
                <a:effectLst/>
                <a:latin typeface="Times New Roman" panose="02020603050405020304" pitchFamily="18" charset="0"/>
                <a:ea typeface="Calibri" panose="020F0502020204030204" pitchFamily="34" charset="0"/>
              </a:rPr>
              <a:t>- Phổ hồng ngoại thể hiện các hấp thụ hồng ngoại của các liên kết trong phân tử dưới dạng các tín hiệu (hoặc peak) của cực đại hấp thụ (hoặc cực tiểu truyền qua). </a:t>
            </a:r>
          </a:p>
        </p:txBody>
      </p:sp>
      <p:pic>
        <p:nvPicPr>
          <p:cNvPr id="11" name="Picture 10">
            <a:extLst>
              <a:ext uri="{FF2B5EF4-FFF2-40B4-BE49-F238E27FC236}">
                <a16:creationId xmlns:a16="http://schemas.microsoft.com/office/drawing/2014/main" id="{AD05FBF9-8E85-E4F0-952F-1A683F7859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3186" y="3606951"/>
            <a:ext cx="10254210" cy="5954722"/>
          </a:xfrm>
          <a:prstGeom prst="rect">
            <a:avLst/>
          </a:prstGeom>
        </p:spPr>
      </p:pic>
      <p:sp>
        <p:nvSpPr>
          <p:cNvPr id="14" name="TextBox 13">
            <a:extLst>
              <a:ext uri="{FF2B5EF4-FFF2-40B4-BE49-F238E27FC236}">
                <a16:creationId xmlns:a16="http://schemas.microsoft.com/office/drawing/2014/main" id="{7EF6AA64-D861-70C6-0EFD-945E6670590E}"/>
              </a:ext>
            </a:extLst>
          </p:cNvPr>
          <p:cNvSpPr txBox="1"/>
          <p:nvPr/>
        </p:nvSpPr>
        <p:spPr>
          <a:xfrm>
            <a:off x="592117" y="3473170"/>
            <a:ext cx="7373218" cy="1179554"/>
          </a:xfrm>
          <a:prstGeom prst="rect">
            <a:avLst/>
          </a:prstGeom>
          <a:noFill/>
        </p:spPr>
        <p:txBody>
          <a:bodyPr wrap="square">
            <a:spAutoFit/>
          </a:bodyPr>
          <a:lstStyle/>
          <a:p>
            <a:pPr>
              <a:lnSpc>
                <a:spcPct val="115000"/>
              </a:lnSpc>
              <a:spcBef>
                <a:spcPts val="600"/>
              </a:spcBef>
              <a:spcAft>
                <a:spcPts val="600"/>
              </a:spcAft>
            </a:pPr>
            <a:r>
              <a:rPr lang="en-US" sz="3200">
                <a:solidFill>
                  <a:srgbClr val="000000"/>
                </a:solidFill>
                <a:effectLst/>
                <a:latin typeface="Times New Roman" panose="02020603050405020304" pitchFamily="18" charset="0"/>
                <a:ea typeface="Calibri" panose="020F0502020204030204" pitchFamily="34" charset="0"/>
              </a:rPr>
              <a:t>+ </a:t>
            </a:r>
            <a:r>
              <a:rPr lang="en-US" sz="3200" b="1">
                <a:solidFill>
                  <a:srgbClr val="000000"/>
                </a:solidFill>
                <a:effectLst/>
                <a:latin typeface="Times New Roman" panose="02020603050405020304" pitchFamily="18" charset="0"/>
                <a:ea typeface="Calibri" panose="020F0502020204030204" pitchFamily="34" charset="0"/>
              </a:rPr>
              <a:t>Trục tung (trục thẳng đứng)</a:t>
            </a:r>
            <a:r>
              <a:rPr lang="en-US" sz="3200">
                <a:solidFill>
                  <a:srgbClr val="000000"/>
                </a:solidFill>
                <a:effectLst/>
                <a:latin typeface="Times New Roman" panose="02020603050405020304" pitchFamily="18" charset="0"/>
                <a:ea typeface="Calibri" panose="020F0502020204030204" pitchFamily="34" charset="0"/>
              </a:rPr>
              <a:t> biểu diễn </a:t>
            </a:r>
            <a:r>
              <a:rPr lang="en-US" sz="3200" b="1">
                <a:solidFill>
                  <a:srgbClr val="000000"/>
                </a:solidFill>
                <a:effectLst/>
                <a:latin typeface="Times New Roman" panose="02020603050405020304" pitchFamily="18" charset="0"/>
                <a:ea typeface="Calibri" panose="020F0502020204030204" pitchFamily="34" charset="0"/>
              </a:rPr>
              <a:t>độ truyền qua</a:t>
            </a:r>
            <a:r>
              <a:rPr lang="en-US" sz="3200">
                <a:solidFill>
                  <a:srgbClr val="000000"/>
                </a:solidFill>
                <a:effectLst/>
                <a:latin typeface="Times New Roman" panose="02020603050405020304" pitchFamily="18" charset="0"/>
                <a:ea typeface="Calibri" panose="020F0502020204030204" pitchFamily="34" charset="0"/>
              </a:rPr>
              <a:t> (hoặc độ hấp thụ) (theo </a:t>
            </a:r>
            <a:r>
              <a:rPr lang="en-US" sz="3200" b="1">
                <a:solidFill>
                  <a:srgbClr val="000000"/>
                </a:solidFill>
                <a:effectLst/>
                <a:latin typeface="Times New Roman" panose="02020603050405020304" pitchFamily="18" charset="0"/>
                <a:ea typeface="Calibri" panose="020F0502020204030204" pitchFamily="34" charset="0"/>
              </a:rPr>
              <a:t>%</a:t>
            </a:r>
            <a:r>
              <a:rPr lang="en-US" sz="3200">
                <a:solidFill>
                  <a:srgbClr val="000000"/>
                </a:solidFill>
                <a:effectLst/>
                <a:latin typeface="Times New Roman" panose="02020603050405020304" pitchFamily="18" charset="0"/>
                <a:ea typeface="Calibri" panose="020F0502020204030204" pitchFamily="34" charset="0"/>
              </a:rPr>
              <a:t>)</a:t>
            </a:r>
          </a:p>
        </p:txBody>
      </p:sp>
      <p:sp>
        <p:nvSpPr>
          <p:cNvPr id="26" name="TextBox 25">
            <a:extLst>
              <a:ext uri="{FF2B5EF4-FFF2-40B4-BE49-F238E27FC236}">
                <a16:creationId xmlns:a16="http://schemas.microsoft.com/office/drawing/2014/main" id="{65F59B95-6F21-0D8C-CA38-7EAC8AF54535}"/>
              </a:ext>
            </a:extLst>
          </p:cNvPr>
          <p:cNvSpPr txBox="1"/>
          <p:nvPr/>
        </p:nvSpPr>
        <p:spPr>
          <a:xfrm>
            <a:off x="592117" y="4849447"/>
            <a:ext cx="7506223"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000000"/>
                </a:solidFill>
                <a:effectLst/>
                <a:latin typeface="Times New Roman" panose="02020603050405020304" pitchFamily="18" charset="0"/>
                <a:ea typeface="Calibri" panose="020F0502020204030204" pitchFamily="34" charset="0"/>
              </a:rPr>
              <a:t>+ </a:t>
            </a:r>
            <a:r>
              <a:rPr lang="en-US" sz="3200" b="1">
                <a:solidFill>
                  <a:srgbClr val="000000"/>
                </a:solidFill>
                <a:effectLst/>
                <a:latin typeface="Times New Roman" panose="02020603050405020304" pitchFamily="18" charset="0"/>
                <a:ea typeface="Calibri" panose="020F0502020204030204" pitchFamily="34" charset="0"/>
              </a:rPr>
              <a:t>Trục hoành</a:t>
            </a:r>
            <a:r>
              <a:rPr lang="en-US" sz="3200" b="1">
                <a:solidFill>
                  <a:srgbClr val="000000"/>
                </a:solidFill>
                <a:latin typeface="Times New Roman" panose="02020603050405020304" pitchFamily="18" charset="0"/>
                <a:ea typeface="Calibri" panose="020F0502020204030204" pitchFamily="34" charset="0"/>
              </a:rPr>
              <a:t> (trục nằm ngang) </a:t>
            </a:r>
            <a:r>
              <a:rPr lang="en-US" sz="3200">
                <a:solidFill>
                  <a:srgbClr val="000000"/>
                </a:solidFill>
                <a:effectLst/>
                <a:latin typeface="Times New Roman" panose="02020603050405020304" pitchFamily="18" charset="0"/>
                <a:ea typeface="Calibri" panose="020F0502020204030204" pitchFamily="34" charset="0"/>
              </a:rPr>
              <a:t>biểu diễn </a:t>
            </a:r>
            <a:r>
              <a:rPr lang="en-US" sz="3200" b="1">
                <a:solidFill>
                  <a:srgbClr val="000000"/>
                </a:solidFill>
                <a:effectLst/>
                <a:latin typeface="Times New Roman" panose="02020603050405020304" pitchFamily="18" charset="0"/>
                <a:ea typeface="Calibri" panose="020F0502020204030204" pitchFamily="34" charset="0"/>
              </a:rPr>
              <a:t>số sóng</a:t>
            </a:r>
            <a:r>
              <a:rPr lang="en-US" sz="3200">
                <a:solidFill>
                  <a:srgbClr val="000000"/>
                </a:solidFill>
                <a:effectLst/>
                <a:latin typeface="Times New Roman" panose="02020603050405020304" pitchFamily="18" charset="0"/>
                <a:ea typeface="Calibri" panose="020F0502020204030204" pitchFamily="34" charset="0"/>
              </a:rPr>
              <a:t>  của các bức xạ trong vùng hồng ngoại. (theo </a:t>
            </a:r>
            <a:r>
              <a:rPr lang="en-US" sz="3200" b="1">
                <a:solidFill>
                  <a:srgbClr val="000000"/>
                </a:solidFill>
                <a:effectLst/>
                <a:latin typeface="Times New Roman" panose="02020603050405020304" pitchFamily="18" charset="0"/>
                <a:ea typeface="Calibri" panose="020F0502020204030204" pitchFamily="34" charset="0"/>
              </a:rPr>
              <a:t>cm</a:t>
            </a:r>
            <a:r>
              <a:rPr lang="en-US" sz="3200" b="1" baseline="30000">
                <a:solidFill>
                  <a:srgbClr val="000000"/>
                </a:solidFill>
                <a:effectLst/>
                <a:latin typeface="Times New Roman" panose="02020603050405020304" pitchFamily="18" charset="0"/>
                <a:ea typeface="Calibri" panose="020F0502020204030204" pitchFamily="34" charset="0"/>
              </a:rPr>
              <a:t>-1</a:t>
            </a:r>
            <a:r>
              <a:rPr lang="en-US" sz="3200">
                <a:solidFill>
                  <a:srgbClr val="000000"/>
                </a:solidFill>
                <a:effectLst/>
                <a:latin typeface="Times New Roman" panose="02020603050405020304" pitchFamily="18" charset="0"/>
                <a:ea typeface="Calibri" panose="020F0502020204030204" pitchFamily="34" charset="0"/>
              </a:rPr>
              <a:t>)</a:t>
            </a:r>
          </a:p>
        </p:txBody>
      </p:sp>
      <p:sp>
        <p:nvSpPr>
          <p:cNvPr id="28" name="TextBox 27">
            <a:extLst>
              <a:ext uri="{FF2B5EF4-FFF2-40B4-BE49-F238E27FC236}">
                <a16:creationId xmlns:a16="http://schemas.microsoft.com/office/drawing/2014/main" id="{BABC77AB-0A86-0B9D-2E4E-249DB3B54126}"/>
              </a:ext>
            </a:extLst>
          </p:cNvPr>
          <p:cNvSpPr txBox="1"/>
          <p:nvPr/>
        </p:nvSpPr>
        <p:spPr>
          <a:xfrm>
            <a:off x="528952" y="6584657"/>
            <a:ext cx="7373218" cy="2050561"/>
          </a:xfrm>
          <a:prstGeom prst="rect">
            <a:avLst/>
          </a:prstGeom>
          <a:noFill/>
        </p:spPr>
        <p:txBody>
          <a:bodyPr wrap="square">
            <a:spAutoFit/>
          </a:bodyPr>
          <a:lstStyle/>
          <a:p>
            <a:pPr>
              <a:lnSpc>
                <a:spcPct val="115000"/>
              </a:lnSpc>
              <a:spcBef>
                <a:spcPts val="600"/>
              </a:spcBef>
              <a:spcAft>
                <a:spcPts val="600"/>
              </a:spcAft>
            </a:pPr>
            <a:r>
              <a:rPr lang="en-US" sz="3000">
                <a:solidFill>
                  <a:srgbClr val="FF0000"/>
                </a:solidFill>
                <a:effectLst/>
                <a:latin typeface="Times New Roman" panose="02020603050405020304" pitchFamily="18" charset="0"/>
                <a:ea typeface="Calibri" panose="020F0502020204030204" pitchFamily="34" charset="0"/>
              </a:rPr>
              <a:t>→ Dựa vào </a:t>
            </a:r>
            <a:r>
              <a:rPr lang="en-US" sz="3000" b="1">
                <a:solidFill>
                  <a:srgbClr val="FF0000"/>
                </a:solidFill>
                <a:effectLst/>
                <a:latin typeface="Times New Roman" panose="02020603050405020304" pitchFamily="18" charset="0"/>
                <a:ea typeface="Calibri" panose="020F0502020204030204" pitchFamily="34" charset="0"/>
              </a:rPr>
              <a:t>cực đại</a:t>
            </a:r>
            <a:r>
              <a:rPr lang="en-US" sz="3000">
                <a:solidFill>
                  <a:srgbClr val="FF0000"/>
                </a:solidFill>
                <a:effectLst/>
                <a:latin typeface="Times New Roman" panose="02020603050405020304" pitchFamily="18" charset="0"/>
                <a:ea typeface="Calibri" panose="020F0502020204030204" pitchFamily="34" charset="0"/>
              </a:rPr>
              <a:t> hấp thụ (hoặc </a:t>
            </a:r>
            <a:r>
              <a:rPr lang="en-US" sz="3000" b="1">
                <a:solidFill>
                  <a:srgbClr val="FF0000"/>
                </a:solidFill>
                <a:effectLst/>
                <a:latin typeface="Times New Roman" panose="02020603050405020304" pitchFamily="18" charset="0"/>
                <a:ea typeface="Calibri" panose="020F0502020204030204" pitchFamily="34" charset="0"/>
              </a:rPr>
              <a:t>cực tiểu</a:t>
            </a:r>
            <a:r>
              <a:rPr lang="en-US" sz="3000">
                <a:solidFill>
                  <a:srgbClr val="FF0000"/>
                </a:solidFill>
                <a:effectLst/>
                <a:latin typeface="Times New Roman" panose="02020603050405020304" pitchFamily="18" charset="0"/>
                <a:ea typeface="Calibri" panose="020F0502020204030204" pitchFamily="34" charset="0"/>
              </a:rPr>
              <a:t> truyền qua) có thể dự đoán được sự có mặt của các </a:t>
            </a:r>
            <a:r>
              <a:rPr lang="en-US" sz="3000" b="1">
                <a:solidFill>
                  <a:srgbClr val="FF0000"/>
                </a:solidFill>
                <a:effectLst/>
                <a:latin typeface="Times New Roman" panose="02020603050405020304" pitchFamily="18" charset="0"/>
                <a:ea typeface="Calibri" panose="020F0502020204030204" pitchFamily="34" charset="0"/>
              </a:rPr>
              <a:t>nhóm chức </a:t>
            </a:r>
            <a:r>
              <a:rPr lang="en-US" sz="3000">
                <a:solidFill>
                  <a:srgbClr val="FF0000"/>
                </a:solidFill>
                <a:effectLst/>
                <a:latin typeface="Times New Roman" panose="02020603050405020304" pitchFamily="18" charset="0"/>
                <a:ea typeface="Calibri" panose="020F0502020204030204" pitchFamily="34" charset="0"/>
              </a:rPr>
              <a:t>trong hợp chất nghiên cứu.</a:t>
            </a:r>
          </a:p>
          <a:p>
            <a:pPr>
              <a:lnSpc>
                <a:spcPct val="115000"/>
              </a:lnSpc>
              <a:spcBef>
                <a:spcPts val="600"/>
              </a:spcBef>
              <a:spcAft>
                <a:spcPts val="600"/>
              </a:spcAft>
            </a:pPr>
            <a:r>
              <a:rPr lang="en-US" sz="1300">
                <a:solidFill>
                  <a:srgbClr val="000000"/>
                </a:solidFill>
                <a:effectLst/>
                <a:latin typeface="Times New Roman" panose="02020603050405020304" pitchFamily="18" charset="0"/>
                <a:ea typeface="Calibri" panose="020F0502020204030204" pitchFamily="34" charset="0"/>
              </a:rPr>
              <a:t> </a:t>
            </a:r>
            <a:endParaRPr lang="en-US" sz="14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7540591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p:tgtEl>
                                          <p:spTgt spid="28"/>
                                        </p:tgtEl>
                                        <p:attrNameLst>
                                          <p:attrName>ppt_y</p:attrName>
                                        </p:attrNameLst>
                                      </p:cBhvr>
                                      <p:tavLst>
                                        <p:tav tm="0">
                                          <p:val>
                                            <p:strVal val="#ppt_y+#ppt_h*1.125000"/>
                                          </p:val>
                                        </p:tav>
                                        <p:tav tm="100000">
                                          <p:val>
                                            <p:strVal val="#ppt_y"/>
                                          </p:val>
                                        </p:tav>
                                      </p:tavLst>
                                    </p:anim>
                                    <p:animEffect transition="in" filter="wipe(up)">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4"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a:extLst>
            <a:ext uri="{FF2B5EF4-FFF2-40B4-BE49-F238E27FC236}">
              <a16:creationId xmlns:a16="http://schemas.microsoft.com/office/drawing/2014/main" id="{0E5E7244-0F0D-0CEE-CB3A-D66B85BED3B5}"/>
            </a:ext>
          </a:extLst>
        </p:cNvPr>
        <p:cNvGrpSpPr/>
        <p:nvPr/>
      </p:nvGrpSpPr>
      <p:grpSpPr>
        <a:xfrm>
          <a:off x="0" y="0"/>
          <a:ext cx="0" cy="0"/>
          <a:chOff x="0" y="0"/>
          <a:chExt cx="0" cy="0"/>
        </a:xfrm>
      </p:grpSpPr>
      <p:pic>
        <p:nvPicPr>
          <p:cNvPr id="44" name="Picture 3">
            <a:extLst>
              <a:ext uri="{FF2B5EF4-FFF2-40B4-BE49-F238E27FC236}">
                <a16:creationId xmlns:a16="http://schemas.microsoft.com/office/drawing/2014/main" id="{6FB6031B-AF50-73C0-9A8B-0142F5780A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44" r="24646" b="38806"/>
          <a:stretch>
            <a:fillRect/>
          </a:stretch>
        </p:blipFill>
        <p:spPr>
          <a:xfrm rot="5400000">
            <a:off x="4457700" y="-3276600"/>
            <a:ext cx="9448800" cy="16687800"/>
          </a:xfrm>
          <a:prstGeom prst="rect">
            <a:avLst/>
          </a:prstGeom>
        </p:spPr>
      </p:pic>
      <p:pic>
        <p:nvPicPr>
          <p:cNvPr id="51" name="Picture 7">
            <a:extLst>
              <a:ext uri="{FF2B5EF4-FFF2-40B4-BE49-F238E27FC236}">
                <a16:creationId xmlns:a16="http://schemas.microsoft.com/office/drawing/2014/main" id="{637EF7B1-5C05-D3A8-85CF-D5F42FB3E6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57578">
            <a:off x="16229895" y="7049633"/>
            <a:ext cx="713457" cy="4844456"/>
          </a:xfrm>
          <a:prstGeom prst="rect">
            <a:avLst/>
          </a:prstGeom>
        </p:spPr>
      </p:pic>
      <p:pic>
        <p:nvPicPr>
          <p:cNvPr id="53" name="Picture 14">
            <a:extLst>
              <a:ext uri="{FF2B5EF4-FFF2-40B4-BE49-F238E27FC236}">
                <a16:creationId xmlns:a16="http://schemas.microsoft.com/office/drawing/2014/main" id="{50455FB9-9B2B-9313-4353-78BCB98A51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589" y="9064230"/>
            <a:ext cx="2406411" cy="1222770"/>
          </a:xfrm>
          <a:prstGeom prst="rect">
            <a:avLst/>
          </a:prstGeom>
        </p:spPr>
      </p:pic>
      <p:pic>
        <p:nvPicPr>
          <p:cNvPr id="6" name="Picture 5">
            <a:extLst>
              <a:ext uri="{FF2B5EF4-FFF2-40B4-BE49-F238E27FC236}">
                <a16:creationId xmlns:a16="http://schemas.microsoft.com/office/drawing/2014/main" id="{EC2BD6DA-1F8D-D5D6-78E0-B01EBAF1983C}"/>
              </a:ext>
            </a:extLst>
          </p:cNvPr>
          <p:cNvPicPr>
            <a:picLocks noChangeAspect="1"/>
          </p:cNvPicPr>
          <p:nvPr/>
        </p:nvPicPr>
        <p:blipFill>
          <a:blip r:embed="rId9"/>
          <a:stretch>
            <a:fillRect/>
          </a:stretch>
        </p:blipFill>
        <p:spPr>
          <a:xfrm>
            <a:off x="838200" y="342900"/>
            <a:ext cx="16611600" cy="9220200"/>
          </a:xfrm>
          <a:prstGeom prst="rect">
            <a:avLst/>
          </a:prstGeom>
        </p:spPr>
      </p:pic>
    </p:spTree>
    <p:extLst>
      <p:ext uri="{BB962C8B-B14F-4D97-AF65-F5344CB8AC3E}">
        <p14:creationId xmlns:p14="http://schemas.microsoft.com/office/powerpoint/2010/main" val="646757797"/>
      </p:ext>
    </p:extLst>
  </p:cSld>
  <p:clrMapOvr>
    <a:masterClrMapping/>
  </p:clrMapOvr>
  <p:transition spd="slow">
    <p:blinds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a:extLst>
            <a:ext uri="{FF2B5EF4-FFF2-40B4-BE49-F238E27FC236}">
              <a16:creationId xmlns:a16="http://schemas.microsoft.com/office/drawing/2014/main" id="{FE17B754-CDC8-A6CD-7E77-F75963330F3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2104AB9-2B0B-8E29-E850-37496977FE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055" y="1136224"/>
            <a:ext cx="14401800" cy="6972300"/>
          </a:xfrm>
          <a:prstGeom prst="rect">
            <a:avLst/>
          </a:prstGeom>
          <a:noFill/>
          <a:ln>
            <a:noFill/>
          </a:ln>
        </p:spPr>
      </p:pic>
      <p:sp>
        <p:nvSpPr>
          <p:cNvPr id="15" name="TextBox 14">
            <a:extLst>
              <a:ext uri="{FF2B5EF4-FFF2-40B4-BE49-F238E27FC236}">
                <a16:creationId xmlns:a16="http://schemas.microsoft.com/office/drawing/2014/main" id="{0143D764-90DB-44AB-E49A-63CAA86FEB8B}"/>
              </a:ext>
            </a:extLst>
          </p:cNvPr>
          <p:cNvSpPr txBox="1"/>
          <p:nvPr/>
        </p:nvSpPr>
        <p:spPr>
          <a:xfrm>
            <a:off x="1233054" y="8129999"/>
            <a:ext cx="17054945" cy="2157001"/>
          </a:xfrm>
          <a:prstGeom prst="rect">
            <a:avLst/>
          </a:prstGeom>
          <a:noFill/>
        </p:spPr>
        <p:txBody>
          <a:bodyPr wrap="square">
            <a:spAutoFit/>
          </a:bodyPr>
          <a:lstStyle/>
          <a:p>
            <a:pPr>
              <a:lnSpc>
                <a:spcPct val="115000"/>
              </a:lnSpc>
              <a:spcBef>
                <a:spcPts val="600"/>
              </a:spcBef>
              <a:spcAft>
                <a:spcPts val="600"/>
              </a:spcAft>
            </a:pPr>
            <a:r>
              <a:rPr lang="en-US" sz="3400" b="1">
                <a:solidFill>
                  <a:srgbClr val="000000"/>
                </a:solidFill>
                <a:effectLst/>
                <a:latin typeface="Times New Roman" panose="02020603050405020304" pitchFamily="18" charset="0"/>
                <a:ea typeface="Calibri" panose="020F0502020204030204" pitchFamily="34" charset="0"/>
              </a:rPr>
              <a:t>Các tín hiệu hấp thụ ở</a:t>
            </a:r>
          </a:p>
          <a:p>
            <a:pPr>
              <a:lnSpc>
                <a:spcPct val="115000"/>
              </a:lnSpc>
              <a:spcBef>
                <a:spcPts val="600"/>
              </a:spcBef>
              <a:spcAft>
                <a:spcPts val="600"/>
              </a:spcAft>
            </a:pPr>
            <a:r>
              <a:rPr lang="en-US" sz="3400" b="1">
                <a:solidFill>
                  <a:srgbClr val="000000"/>
                </a:solidFill>
                <a:latin typeface="Times New Roman" panose="02020603050405020304" pitchFamily="18" charset="0"/>
                <a:ea typeface="Calibri" panose="020F0502020204030204" pitchFamily="34" charset="0"/>
              </a:rPr>
              <a:t>+ 1 731 cm</a:t>
            </a:r>
            <a:r>
              <a:rPr lang="en-US" sz="3400" b="1" baseline="30000">
                <a:solidFill>
                  <a:srgbClr val="000000"/>
                </a:solidFill>
                <a:latin typeface="Times New Roman" panose="02020603050405020304" pitchFamily="18" charset="0"/>
                <a:ea typeface="Calibri" panose="020F0502020204030204" pitchFamily="34" charset="0"/>
              </a:rPr>
              <a:t>-1 </a:t>
            </a:r>
            <a:r>
              <a:rPr lang="en-US" sz="3400" b="1">
                <a:solidFill>
                  <a:srgbClr val="000000"/>
                </a:solidFill>
                <a:latin typeface="Times New Roman" panose="02020603050405020304" pitchFamily="18" charset="0"/>
                <a:ea typeface="Calibri" panose="020F0502020204030204" pitchFamily="34" charset="0"/>
              </a:rPr>
              <a:t>: tín hiệu đặc trưng của liên kết C=O</a:t>
            </a:r>
          </a:p>
          <a:p>
            <a:pPr>
              <a:lnSpc>
                <a:spcPct val="115000"/>
              </a:lnSpc>
              <a:spcBef>
                <a:spcPts val="600"/>
              </a:spcBef>
              <a:spcAft>
                <a:spcPts val="600"/>
              </a:spcAft>
            </a:pPr>
            <a:r>
              <a:rPr lang="en-US" sz="3400" b="1">
                <a:solidFill>
                  <a:srgbClr val="000000"/>
                </a:solidFill>
                <a:effectLst/>
                <a:latin typeface="Times New Roman" panose="02020603050405020304" pitchFamily="18" charset="0"/>
                <a:ea typeface="Calibri" panose="020F0502020204030204" pitchFamily="34" charset="0"/>
              </a:rPr>
              <a:t>+ 2 827 cm</a:t>
            </a:r>
            <a:r>
              <a:rPr lang="en-US" sz="3400" b="1" baseline="30000">
                <a:solidFill>
                  <a:srgbClr val="000000"/>
                </a:solidFill>
                <a:effectLst/>
                <a:latin typeface="Times New Roman" panose="02020603050405020304" pitchFamily="18" charset="0"/>
                <a:ea typeface="Calibri" panose="020F0502020204030204" pitchFamily="34" charset="0"/>
              </a:rPr>
              <a:t>-1</a:t>
            </a:r>
            <a:r>
              <a:rPr lang="en-US" sz="3400" b="1">
                <a:solidFill>
                  <a:srgbClr val="000000"/>
                </a:solidFill>
                <a:latin typeface="Times New Roman" panose="02020603050405020304" pitchFamily="18" charset="0"/>
                <a:ea typeface="Calibri" panose="020F0502020204030204" pitchFamily="34" charset="0"/>
              </a:rPr>
              <a:t> và</a:t>
            </a:r>
            <a:r>
              <a:rPr lang="en-US" sz="3400" b="1">
                <a:solidFill>
                  <a:srgbClr val="000000"/>
                </a:solidFill>
                <a:effectLst/>
                <a:latin typeface="Times New Roman" panose="02020603050405020304" pitchFamily="18" charset="0"/>
                <a:ea typeface="Calibri" panose="020F0502020204030204" pitchFamily="34" charset="0"/>
              </a:rPr>
              <a:t> 2 725 cm</a:t>
            </a:r>
            <a:r>
              <a:rPr lang="en-US" sz="3400" b="1" baseline="30000">
                <a:solidFill>
                  <a:srgbClr val="000000"/>
                </a:solidFill>
                <a:effectLst/>
                <a:latin typeface="Times New Roman" panose="02020603050405020304" pitchFamily="18" charset="0"/>
                <a:ea typeface="Calibri" panose="020F0502020204030204" pitchFamily="34" charset="0"/>
              </a:rPr>
              <a:t>-1</a:t>
            </a:r>
            <a:r>
              <a:rPr lang="en-US" sz="3400" b="1">
                <a:solidFill>
                  <a:srgbClr val="000000"/>
                </a:solidFill>
                <a:effectLst/>
                <a:latin typeface="Times New Roman" panose="02020603050405020304" pitchFamily="18" charset="0"/>
                <a:ea typeface="Calibri" panose="020F0502020204030204" pitchFamily="34" charset="0"/>
              </a:rPr>
              <a:t> là </a:t>
            </a:r>
            <a:r>
              <a:rPr lang="en-US" sz="3400" b="1" baseline="30000">
                <a:solidFill>
                  <a:srgbClr val="000000"/>
                </a:solidFill>
                <a:effectLst/>
                <a:latin typeface="Times New Roman" panose="02020603050405020304" pitchFamily="18" charset="0"/>
                <a:ea typeface="Calibri" panose="020F0502020204030204" pitchFamily="34" charset="0"/>
              </a:rPr>
              <a:t> </a:t>
            </a:r>
            <a:r>
              <a:rPr lang="en-US" sz="3400" b="1">
                <a:solidFill>
                  <a:srgbClr val="000000"/>
                </a:solidFill>
                <a:effectLst/>
                <a:latin typeface="Times New Roman" panose="02020603050405020304" pitchFamily="18" charset="0"/>
                <a:ea typeface="Calibri" panose="020F0502020204030204" pitchFamily="34" charset="0"/>
              </a:rPr>
              <a:t>tín hiệu đặc trưng của liên kết C – H trong nhóm -CHO</a:t>
            </a:r>
          </a:p>
        </p:txBody>
      </p:sp>
      <p:sp>
        <p:nvSpPr>
          <p:cNvPr id="20" name="TextBox 19">
            <a:extLst>
              <a:ext uri="{FF2B5EF4-FFF2-40B4-BE49-F238E27FC236}">
                <a16:creationId xmlns:a16="http://schemas.microsoft.com/office/drawing/2014/main" id="{1571C1C1-DE56-DE2D-A413-67F772FF0D92}"/>
              </a:ext>
            </a:extLst>
          </p:cNvPr>
          <p:cNvSpPr txBox="1"/>
          <p:nvPr/>
        </p:nvSpPr>
        <p:spPr>
          <a:xfrm>
            <a:off x="381000" y="342900"/>
            <a:ext cx="9144000" cy="646331"/>
          </a:xfrm>
          <a:prstGeom prst="rect">
            <a:avLst/>
          </a:prstGeom>
          <a:noFill/>
        </p:spPr>
        <p:txBody>
          <a:bodyPr wrap="square">
            <a:spAutoFit/>
          </a:bodyPr>
          <a:lstStyle/>
          <a:p>
            <a:pPr>
              <a:spcBef>
                <a:spcPts val="600"/>
              </a:spcBef>
              <a:spcAft>
                <a:spcPts val="600"/>
              </a:spcAft>
            </a:pPr>
            <a:r>
              <a:rPr lang="en-US" sz="3600" b="1">
                <a:solidFill>
                  <a:srgbClr val="000000"/>
                </a:solidFill>
                <a:effectLst/>
                <a:latin typeface="Times New Roman" panose="02020603050405020304" pitchFamily="18" charset="0"/>
                <a:ea typeface="Calibri" panose="020F0502020204030204" pitchFamily="34" charset="0"/>
              </a:rPr>
              <a:t>V</a:t>
            </a:r>
            <a:r>
              <a:rPr lang="en-US" sz="3600" b="1">
                <a:solidFill>
                  <a:srgbClr val="000000"/>
                </a:solidFill>
                <a:latin typeface="Times New Roman" panose="02020603050405020304" pitchFamily="18" charset="0"/>
                <a:ea typeface="Calibri" panose="020F0502020204030204" pitchFamily="34" charset="0"/>
              </a:rPr>
              <a:t>í dụ</a:t>
            </a:r>
            <a:r>
              <a:rPr lang="en-US" sz="3600" b="1">
                <a:solidFill>
                  <a:srgbClr val="000000"/>
                </a:solidFill>
                <a:effectLst/>
                <a:latin typeface="Times New Roman" panose="02020603050405020304" pitchFamily="18" charset="0"/>
                <a:ea typeface="Calibri" panose="020F0502020204030204" pitchFamily="34" charset="0"/>
              </a:rPr>
              <a:t> 2 (SGK – 54)</a:t>
            </a:r>
            <a:endParaRPr lang="en-US" sz="36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1350783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B5E998E-EDCD-009B-777C-5D3DF113C404}"/>
              </a:ext>
            </a:extLst>
          </p:cNvPr>
          <p:cNvSpPr txBox="1"/>
          <p:nvPr/>
        </p:nvSpPr>
        <p:spPr>
          <a:xfrm>
            <a:off x="260588" y="190500"/>
            <a:ext cx="17798812" cy="1353704"/>
          </a:xfrm>
          <a:prstGeom prst="rect">
            <a:avLst/>
          </a:prstGeom>
          <a:noFill/>
        </p:spPr>
        <p:txBody>
          <a:bodyPr wrap="square">
            <a:spAutoFit/>
          </a:bodyPr>
          <a:lstStyle/>
          <a:p>
            <a:pPr marL="228600" indent="-228600" algn="ctr">
              <a:lnSpc>
                <a:spcPct val="115000"/>
              </a:lnSpc>
              <a:spcBef>
                <a:spcPts val="600"/>
              </a:spcBef>
              <a:spcAft>
                <a:spcPts val="600"/>
              </a:spcAft>
              <a:tabLst>
                <a:tab pos="228600" algn="l"/>
                <a:tab pos="1828800" algn="l"/>
                <a:tab pos="3429000" algn="l"/>
                <a:tab pos="5029200" algn="l"/>
              </a:tabLst>
            </a:pPr>
            <a:r>
              <a:rPr lang="en-US" sz="4000" b="1">
                <a:solidFill>
                  <a:srgbClr val="FF0000"/>
                </a:solidFill>
                <a:effectLst/>
                <a:latin typeface="Times New Roman" panose="02020603050405020304" pitchFamily="18" charset="0"/>
                <a:ea typeface="Calibri" panose="020F0502020204030204" pitchFamily="34" charset="0"/>
              </a:rPr>
              <a:t>Vận dụng:</a:t>
            </a:r>
            <a:r>
              <a:rPr lang="en-US" sz="3400" b="1">
                <a:solidFill>
                  <a:srgbClr val="000000"/>
                </a:solidFill>
                <a:effectLst/>
                <a:latin typeface="Times New Roman" panose="02020603050405020304" pitchFamily="18" charset="0"/>
                <a:ea typeface="Calibri" panose="020F0502020204030204" pitchFamily="34" charset="0"/>
              </a:rPr>
              <a:t>Dựa vào phổ hồng ngoại (IR) của hợp chất X có công thức CH</a:t>
            </a:r>
            <a:r>
              <a:rPr lang="en-US" sz="3400" b="1" baseline="-25000">
                <a:solidFill>
                  <a:srgbClr val="000000"/>
                </a:solidFill>
                <a:effectLst/>
                <a:latin typeface="Times New Roman" panose="02020603050405020304" pitchFamily="18" charset="0"/>
                <a:ea typeface="Calibri" panose="020F0502020204030204" pitchFamily="34" charset="0"/>
              </a:rPr>
              <a:t>3</a:t>
            </a:r>
            <a:r>
              <a:rPr lang="en-US" sz="3400" b="1">
                <a:solidFill>
                  <a:srgbClr val="000000"/>
                </a:solidFill>
                <a:effectLst/>
                <a:latin typeface="Times New Roman" panose="02020603050405020304" pitchFamily="18" charset="0"/>
                <a:ea typeface="Calibri" panose="020F0502020204030204" pitchFamily="34" charset="0"/>
              </a:rPr>
              <a:t>CH(OH)CH</a:t>
            </a:r>
            <a:r>
              <a:rPr lang="en-US" sz="3400" b="1" baseline="-25000">
                <a:solidFill>
                  <a:srgbClr val="000000"/>
                </a:solidFill>
                <a:effectLst/>
                <a:latin typeface="Times New Roman" panose="02020603050405020304" pitchFamily="18" charset="0"/>
                <a:ea typeface="Calibri" panose="020F0502020204030204" pitchFamily="34" charset="0"/>
              </a:rPr>
              <a:t>3</a:t>
            </a:r>
            <a:r>
              <a:rPr lang="en-US" sz="3400" b="1">
                <a:solidFill>
                  <a:srgbClr val="000000"/>
                </a:solidFill>
                <a:effectLst/>
                <a:latin typeface="Times New Roman" panose="02020603050405020304" pitchFamily="18" charset="0"/>
                <a:ea typeface="Calibri" panose="020F0502020204030204" pitchFamily="34" charset="0"/>
              </a:rPr>
              <a:t> dưới đây, hãy chỉ ra peak nào giúp dự đoán X có nhóm -OH?</a:t>
            </a:r>
            <a:endParaRPr lang="en-US" sz="3400">
              <a:solidFill>
                <a:srgbClr val="000000"/>
              </a:solidFill>
              <a:effectLst/>
              <a:latin typeface="Times New Roman" panose="02020603050405020304" pitchFamily="18" charset="0"/>
              <a:ea typeface="Calibri" panose="020F0502020204030204" pitchFamily="34" charset="0"/>
            </a:endParaRPr>
          </a:p>
        </p:txBody>
      </p:sp>
      <p:pic>
        <p:nvPicPr>
          <p:cNvPr id="23" name="Picture 22" descr="A graph of a chemical reaction&#10;&#10;Description automatically generated">
            <a:extLst>
              <a:ext uri="{FF2B5EF4-FFF2-40B4-BE49-F238E27FC236}">
                <a16:creationId xmlns:a16="http://schemas.microsoft.com/office/drawing/2014/main" id="{F2AE645B-5D0F-55FE-A5A6-01C0BF1FA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544204"/>
            <a:ext cx="16306800" cy="6875896"/>
          </a:xfrm>
          <a:prstGeom prst="rect">
            <a:avLst/>
          </a:prstGeom>
        </p:spPr>
      </p:pic>
      <p:sp>
        <p:nvSpPr>
          <p:cNvPr id="26" name="TextBox 25">
            <a:extLst>
              <a:ext uri="{FF2B5EF4-FFF2-40B4-BE49-F238E27FC236}">
                <a16:creationId xmlns:a16="http://schemas.microsoft.com/office/drawing/2014/main" id="{041E42F5-B6EF-73C4-6BD1-AB04D9AE48B1}"/>
              </a:ext>
            </a:extLst>
          </p:cNvPr>
          <p:cNvSpPr txBox="1"/>
          <p:nvPr/>
        </p:nvSpPr>
        <p:spPr>
          <a:xfrm>
            <a:off x="282694" y="8645141"/>
            <a:ext cx="18027412" cy="1451359"/>
          </a:xfrm>
          <a:prstGeom prst="rect">
            <a:avLst/>
          </a:prstGeom>
          <a:noFill/>
        </p:spPr>
        <p:txBody>
          <a:bodyPr wrap="square">
            <a:spAutoFit/>
          </a:bodyPr>
          <a:lstStyle/>
          <a:p>
            <a:pPr marL="228600" marR="30480" indent="-228600" algn="ctr">
              <a:lnSpc>
                <a:spcPct val="115000"/>
              </a:lnSpc>
              <a:tabLst>
                <a:tab pos="228600" algn="l"/>
                <a:tab pos="1828800" algn="l"/>
                <a:tab pos="3429000" algn="l"/>
                <a:tab pos="5029200" algn="l"/>
              </a:tabLst>
            </a:pPr>
            <a:r>
              <a:rPr lang="en-US" sz="4000" b="1">
                <a:effectLst/>
                <a:latin typeface="Times New Roman" panose="02020603050405020304" pitchFamily="18" charset="0"/>
                <a:ea typeface="Times New Roman" panose="02020603050405020304" pitchFamily="18" charset="0"/>
              </a:rPr>
              <a:t>Peak số (1) </a:t>
            </a:r>
            <a:r>
              <a:rPr lang="en-US" sz="4000" b="1">
                <a:latin typeface="Times New Roman" panose="02020603050405020304" pitchFamily="18" charset="0"/>
                <a:ea typeface="Times New Roman" panose="02020603050405020304" pitchFamily="18" charset="0"/>
              </a:rPr>
              <a:t>là </a:t>
            </a:r>
            <a:r>
              <a:rPr lang="en-US" sz="4000" b="1">
                <a:effectLst/>
                <a:latin typeface="Times New Roman" panose="02020603050405020304" pitchFamily="18" charset="0"/>
                <a:ea typeface="Times New Roman" panose="02020603050405020304" pitchFamily="18" charset="0"/>
              </a:rPr>
              <a:t>sóng hấp thụ đặc trưng của nhóm -OH (alcohol) nằm trong khoảng </a:t>
            </a:r>
          </a:p>
          <a:p>
            <a:pPr marL="228600" marR="30480" indent="-228600" algn="ctr">
              <a:lnSpc>
                <a:spcPct val="115000"/>
              </a:lnSpc>
              <a:tabLst>
                <a:tab pos="228600" algn="l"/>
                <a:tab pos="1828800" algn="l"/>
                <a:tab pos="3429000" algn="l"/>
                <a:tab pos="5029200" algn="l"/>
              </a:tabLst>
            </a:pPr>
            <a:r>
              <a:rPr lang="en-US" sz="4000" b="1">
                <a:effectLst/>
                <a:latin typeface="Times New Roman" panose="02020603050405020304" pitchFamily="18" charset="0"/>
                <a:ea typeface="Times New Roman" panose="02020603050405020304" pitchFamily="18" charset="0"/>
              </a:rPr>
              <a:t>3 650 – 3 200 cm</a:t>
            </a:r>
            <a:r>
              <a:rPr lang="en-US" sz="4000" b="1" baseline="30000">
                <a:effectLst/>
                <a:latin typeface="Times New Roman" panose="02020603050405020304" pitchFamily="18" charset="0"/>
                <a:ea typeface="Times New Roman" panose="02020603050405020304" pitchFamily="18" charset="0"/>
              </a:rPr>
              <a:t>-1</a:t>
            </a:r>
            <a:r>
              <a:rPr lang="en-US" sz="4000" b="1">
                <a:effectLst/>
                <a:latin typeface="Times New Roman" panose="02020603050405020304" pitchFamily="18" charset="0"/>
                <a:ea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75FA0-73E4-6187-B011-B1861CDBFB47}"/>
            </a:ext>
          </a:extLst>
        </p:cNvPr>
        <p:cNvGrpSpPr/>
        <p:nvPr/>
      </p:nvGrpSpPr>
      <p:grpSpPr>
        <a:xfrm>
          <a:off x="0" y="0"/>
          <a:ext cx="0" cy="0"/>
          <a:chOff x="0" y="0"/>
          <a:chExt cx="0" cy="0"/>
        </a:xfrm>
      </p:grpSpPr>
      <p:pic>
        <p:nvPicPr>
          <p:cNvPr id="44" name="Picture 3">
            <a:extLst>
              <a:ext uri="{FF2B5EF4-FFF2-40B4-BE49-F238E27FC236}">
                <a16:creationId xmlns:a16="http://schemas.microsoft.com/office/drawing/2014/main" id="{D3D19801-3575-DA80-EF8C-F235BBA83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44" r="24646" b="38806"/>
          <a:stretch>
            <a:fillRect/>
          </a:stretch>
        </p:blipFill>
        <p:spPr>
          <a:xfrm rot="5400000">
            <a:off x="4457700" y="-3276600"/>
            <a:ext cx="9448800" cy="16687800"/>
          </a:xfrm>
          <a:prstGeom prst="rect">
            <a:avLst/>
          </a:prstGeom>
        </p:spPr>
      </p:pic>
      <p:pic>
        <p:nvPicPr>
          <p:cNvPr id="51" name="Picture 7">
            <a:extLst>
              <a:ext uri="{FF2B5EF4-FFF2-40B4-BE49-F238E27FC236}">
                <a16:creationId xmlns:a16="http://schemas.microsoft.com/office/drawing/2014/main" id="{522F7AEC-5BE6-AF9A-F023-8EF4CB7486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57578">
            <a:off x="16229895" y="7049633"/>
            <a:ext cx="713457" cy="4844456"/>
          </a:xfrm>
          <a:prstGeom prst="rect">
            <a:avLst/>
          </a:prstGeom>
        </p:spPr>
      </p:pic>
      <p:pic>
        <p:nvPicPr>
          <p:cNvPr id="53" name="Picture 14">
            <a:extLst>
              <a:ext uri="{FF2B5EF4-FFF2-40B4-BE49-F238E27FC236}">
                <a16:creationId xmlns:a16="http://schemas.microsoft.com/office/drawing/2014/main" id="{02BF64B0-EEB6-6DC9-D707-EEB5B21B06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589" y="9064230"/>
            <a:ext cx="2406411" cy="1222770"/>
          </a:xfrm>
          <a:prstGeom prst="rect">
            <a:avLst/>
          </a:prstGeom>
        </p:spPr>
      </p:pic>
      <p:pic>
        <p:nvPicPr>
          <p:cNvPr id="6" name="Picture 5">
            <a:extLst>
              <a:ext uri="{FF2B5EF4-FFF2-40B4-BE49-F238E27FC236}">
                <a16:creationId xmlns:a16="http://schemas.microsoft.com/office/drawing/2014/main" id="{D119AABF-7735-0B36-84AE-D8AB551BC5E5}"/>
              </a:ext>
            </a:extLst>
          </p:cNvPr>
          <p:cNvPicPr>
            <a:picLocks noChangeAspect="1"/>
          </p:cNvPicPr>
          <p:nvPr/>
        </p:nvPicPr>
        <p:blipFill>
          <a:blip r:embed="rId9"/>
          <a:stretch>
            <a:fillRect/>
          </a:stretch>
        </p:blipFill>
        <p:spPr>
          <a:xfrm>
            <a:off x="838200" y="342900"/>
            <a:ext cx="16611600" cy="9220200"/>
          </a:xfrm>
          <a:prstGeom prst="rect">
            <a:avLst/>
          </a:prstGeom>
        </p:spPr>
      </p:pic>
    </p:spTree>
    <p:extLst>
      <p:ext uri="{BB962C8B-B14F-4D97-AF65-F5344CB8AC3E}">
        <p14:creationId xmlns:p14="http://schemas.microsoft.com/office/powerpoint/2010/main" val="2945079563"/>
      </p:ext>
    </p:extLst>
  </p:cSld>
  <p:clrMapOvr>
    <a:masterClrMapping/>
  </p:clrMapOvr>
  <p:transition spd="slow">
    <p:blinds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a:extLst>
            <a:ext uri="{FF2B5EF4-FFF2-40B4-BE49-F238E27FC236}">
              <a16:creationId xmlns:a16="http://schemas.microsoft.com/office/drawing/2014/main" id="{2685054A-F9CB-024F-CC81-226526E7752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A0BADBF-A363-5BCA-5CFC-46FC4B12CE03}"/>
              </a:ext>
            </a:extLst>
          </p:cNvPr>
          <p:cNvSpPr txBox="1"/>
          <p:nvPr/>
        </p:nvSpPr>
        <p:spPr>
          <a:xfrm>
            <a:off x="304800" y="495300"/>
            <a:ext cx="17678400" cy="1451359"/>
          </a:xfrm>
          <a:prstGeom prst="rect">
            <a:avLst/>
          </a:prstGeom>
          <a:noFill/>
        </p:spPr>
        <p:txBody>
          <a:bodyPr wrap="square">
            <a:spAutoFit/>
          </a:bodyPr>
          <a:lstStyle/>
          <a:p>
            <a:pPr algn="ctr">
              <a:lnSpc>
                <a:spcPct val="115000"/>
              </a:lnSpc>
              <a:spcBef>
                <a:spcPts val="600"/>
              </a:spcBef>
              <a:spcAft>
                <a:spcPts val="600"/>
              </a:spcAft>
            </a:pPr>
            <a:r>
              <a:rPr lang="en-US" sz="4000" b="1">
                <a:solidFill>
                  <a:srgbClr val="000000"/>
                </a:solidFill>
                <a:effectLst/>
                <a:latin typeface="Times New Roman" panose="02020603050405020304" pitchFamily="18" charset="0"/>
                <a:ea typeface="Calibri" panose="020F0502020204030204" pitchFamily="34" charset="0"/>
              </a:rPr>
              <a:t>MỘT SỐ ĐIỂM CẦN LƯU Ý KHI XÁC ĐỊNH PHỔ HỒNG NGOẠI (IR) CỦA MỘT VÀI NHÓM CHỨC CƠ BẢN TRONG HỢP CHẤT HỮU CƠ</a:t>
            </a:r>
            <a:endParaRPr lang="en-US" sz="4000">
              <a:solidFill>
                <a:srgbClr val="000000"/>
              </a:solidFill>
              <a:effectLst/>
              <a:latin typeface="Times New Roman" panose="02020603050405020304" pitchFamily="18" charset="0"/>
              <a:ea typeface="Calibri" panose="020F0502020204030204" pitchFamily="34" charset="0"/>
            </a:endParaRPr>
          </a:p>
        </p:txBody>
      </p:sp>
      <p:sp>
        <p:nvSpPr>
          <p:cNvPr id="15" name="TextBox 14">
            <a:extLst>
              <a:ext uri="{FF2B5EF4-FFF2-40B4-BE49-F238E27FC236}">
                <a16:creationId xmlns:a16="http://schemas.microsoft.com/office/drawing/2014/main" id="{BBF57A69-B99E-8B0A-226D-AC39200610A4}"/>
              </a:ext>
            </a:extLst>
          </p:cNvPr>
          <p:cNvSpPr txBox="1"/>
          <p:nvPr/>
        </p:nvSpPr>
        <p:spPr>
          <a:xfrm>
            <a:off x="304800" y="2171700"/>
            <a:ext cx="17678400" cy="1111586"/>
          </a:xfrm>
          <a:prstGeom prst="rect">
            <a:avLst/>
          </a:prstGeom>
          <a:noFill/>
        </p:spPr>
        <p:txBody>
          <a:bodyPr wrap="square">
            <a:spAutoFit/>
          </a:bodyPr>
          <a:lstStyle/>
          <a:p>
            <a:pPr algn="ctr">
              <a:lnSpc>
                <a:spcPct val="115000"/>
              </a:lnSpc>
              <a:spcBef>
                <a:spcPts val="600"/>
              </a:spcBef>
              <a:spcAft>
                <a:spcPts val="600"/>
              </a:spcAft>
            </a:pPr>
            <a:r>
              <a:rPr lang="en-US" sz="3000" b="1">
                <a:solidFill>
                  <a:srgbClr val="000000"/>
                </a:solidFill>
                <a:effectLst/>
                <a:latin typeface="Times New Roman" panose="02020603050405020304" pitchFamily="18" charset="0"/>
                <a:ea typeface="Calibri" panose="020F0502020204030204" pitchFamily="34" charset="0"/>
              </a:rPr>
              <a:t>1.</a:t>
            </a:r>
            <a:r>
              <a:rPr lang="en-US" sz="3000">
                <a:solidFill>
                  <a:srgbClr val="000000"/>
                </a:solidFill>
                <a:effectLst/>
                <a:latin typeface="Times New Roman" panose="02020603050405020304" pitchFamily="18" charset="0"/>
                <a:ea typeface="Calibri" panose="020F0502020204030204" pitchFamily="34" charset="0"/>
              </a:rPr>
              <a:t> Hợp chất </a:t>
            </a:r>
            <a:r>
              <a:rPr lang="en-US" sz="3000" b="1">
                <a:solidFill>
                  <a:srgbClr val="000000"/>
                </a:solidFill>
                <a:effectLst/>
                <a:latin typeface="Times New Roman" panose="02020603050405020304" pitchFamily="18" charset="0"/>
                <a:ea typeface="Calibri" panose="020F0502020204030204" pitchFamily="34" charset="0"/>
              </a:rPr>
              <a:t>alcohol</a:t>
            </a:r>
            <a:r>
              <a:rPr lang="en-US" sz="3000">
                <a:solidFill>
                  <a:srgbClr val="000000"/>
                </a:solidFill>
                <a:effectLst/>
                <a:latin typeface="Times New Roman" panose="02020603050405020304" pitchFamily="18" charset="0"/>
                <a:ea typeface="Calibri" panose="020F0502020204030204" pitchFamily="34" charset="0"/>
              </a:rPr>
              <a:t> và </a:t>
            </a:r>
            <a:r>
              <a:rPr lang="en-US" sz="3000" b="1">
                <a:solidFill>
                  <a:srgbClr val="000000"/>
                </a:solidFill>
                <a:effectLst/>
                <a:latin typeface="Times New Roman" panose="02020603050405020304" pitchFamily="18" charset="0"/>
                <a:ea typeface="Calibri" panose="020F0502020204030204" pitchFamily="34" charset="0"/>
              </a:rPr>
              <a:t>carboxylic acid </a:t>
            </a:r>
            <a:r>
              <a:rPr lang="en-US" sz="3000">
                <a:solidFill>
                  <a:srgbClr val="000000"/>
                </a:solidFill>
                <a:effectLst/>
                <a:latin typeface="Times New Roman" panose="02020603050405020304" pitchFamily="18" charset="0"/>
                <a:ea typeface="Calibri" panose="020F0502020204030204" pitchFamily="34" charset="0"/>
              </a:rPr>
              <a:t>đều có nhóm </a:t>
            </a:r>
            <a:r>
              <a:rPr lang="en-US" sz="3000" b="1">
                <a:solidFill>
                  <a:srgbClr val="000000"/>
                </a:solidFill>
                <a:effectLst/>
                <a:latin typeface="Times New Roman" panose="02020603050405020304" pitchFamily="18" charset="0"/>
                <a:ea typeface="Calibri" panose="020F0502020204030204" pitchFamily="34" charset="0"/>
              </a:rPr>
              <a:t>O – H</a:t>
            </a:r>
            <a:r>
              <a:rPr lang="en-US" sz="3000" b="1">
                <a:solidFill>
                  <a:srgbClr val="000000"/>
                </a:solidFill>
                <a:latin typeface="Times New Roman" panose="02020603050405020304" pitchFamily="18" charset="0"/>
                <a:ea typeface="Calibri" panose="020F0502020204030204" pitchFamily="34" charset="0"/>
              </a:rPr>
              <a:t>, </a:t>
            </a:r>
            <a:r>
              <a:rPr lang="en-US" sz="3000">
                <a:solidFill>
                  <a:srgbClr val="000000"/>
                </a:solidFill>
                <a:effectLst/>
                <a:latin typeface="Times New Roman" panose="02020603050405020304" pitchFamily="18" charset="0"/>
                <a:ea typeface="Calibri" panose="020F0502020204030204" pitchFamily="34" charset="0"/>
              </a:rPr>
              <a:t>nhưng tín hiệu của liên kết O – H trong alcohol nằm trong khoảng rộng hơn: 3 650 – 3 200cm</a:t>
            </a:r>
            <a:r>
              <a:rPr lang="en-US" sz="3000" baseline="30000">
                <a:solidFill>
                  <a:srgbClr val="000000"/>
                </a:solidFill>
                <a:effectLst/>
                <a:latin typeface="Times New Roman" panose="02020603050405020304" pitchFamily="18" charset="0"/>
                <a:ea typeface="Calibri" panose="020F0502020204030204" pitchFamily="34" charset="0"/>
              </a:rPr>
              <a:t>-1</a:t>
            </a:r>
            <a:r>
              <a:rPr lang="en-US" sz="3000">
                <a:solidFill>
                  <a:srgbClr val="000000"/>
                </a:solidFill>
                <a:effectLst/>
                <a:latin typeface="Times New Roman" panose="02020603050405020304" pitchFamily="18" charset="0"/>
                <a:ea typeface="Calibri" panose="020F0502020204030204" pitchFamily="34" charset="0"/>
              </a:rPr>
              <a:t> , còn liên kết O – H trong -COOH khoảng 3000 – 2500cm</a:t>
            </a:r>
            <a:r>
              <a:rPr lang="en-US" sz="3000" baseline="30000">
                <a:solidFill>
                  <a:srgbClr val="000000"/>
                </a:solidFill>
                <a:effectLst/>
                <a:latin typeface="Times New Roman" panose="02020603050405020304" pitchFamily="18" charset="0"/>
                <a:ea typeface="Calibri" panose="020F0502020204030204" pitchFamily="34" charset="0"/>
              </a:rPr>
              <a:t>-1</a:t>
            </a:r>
            <a:endParaRPr lang="en-US" sz="3000">
              <a:solidFill>
                <a:srgbClr val="000000"/>
              </a:solidFill>
              <a:effectLst/>
              <a:latin typeface="Times New Roman" panose="02020603050405020304" pitchFamily="18" charset="0"/>
              <a:ea typeface="Calibri" panose="020F0502020204030204" pitchFamily="34" charset="0"/>
            </a:endParaRPr>
          </a:p>
        </p:txBody>
      </p:sp>
      <p:pic>
        <p:nvPicPr>
          <p:cNvPr id="16" name="Picture 15" descr="A graph of a chemical reaction&#10;&#10;Description automatically generated">
            <a:extLst>
              <a:ext uri="{FF2B5EF4-FFF2-40B4-BE49-F238E27FC236}">
                <a16:creationId xmlns:a16="http://schemas.microsoft.com/office/drawing/2014/main" id="{04BA1AEF-2316-2965-369A-DE65F5D017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3321386"/>
            <a:ext cx="13487400" cy="5098714"/>
          </a:xfrm>
          <a:prstGeom prst="rect">
            <a:avLst/>
          </a:prstGeom>
        </p:spPr>
      </p:pic>
      <p:sp>
        <p:nvSpPr>
          <p:cNvPr id="21" name="TextBox 20">
            <a:extLst>
              <a:ext uri="{FF2B5EF4-FFF2-40B4-BE49-F238E27FC236}">
                <a16:creationId xmlns:a16="http://schemas.microsoft.com/office/drawing/2014/main" id="{4B5229FE-BA62-16C3-110C-51D14EF673A7}"/>
              </a:ext>
            </a:extLst>
          </p:cNvPr>
          <p:cNvSpPr txBox="1"/>
          <p:nvPr/>
        </p:nvSpPr>
        <p:spPr>
          <a:xfrm>
            <a:off x="1066800" y="8648700"/>
            <a:ext cx="16459200" cy="1015663"/>
          </a:xfrm>
          <a:prstGeom prst="rect">
            <a:avLst/>
          </a:prstGeom>
          <a:noFill/>
        </p:spPr>
        <p:txBody>
          <a:bodyPr wrap="square">
            <a:spAutoFit/>
          </a:bodyPr>
          <a:lstStyle/>
          <a:p>
            <a:pPr algn="ctr">
              <a:spcBef>
                <a:spcPts val="600"/>
              </a:spcBef>
              <a:spcAft>
                <a:spcPts val="600"/>
              </a:spcAft>
            </a:pPr>
            <a:r>
              <a:rPr lang="en-US" sz="1800" i="1" spc="-10">
                <a:solidFill>
                  <a:srgbClr val="000000"/>
                </a:solidFill>
                <a:effectLst/>
                <a:latin typeface="Times New Roman" panose="02020603050405020304" pitchFamily="18" charset="0"/>
                <a:ea typeface="Calibri" panose="020F0502020204030204" pitchFamily="34" charset="0"/>
              </a:rPr>
              <a:t> </a:t>
            </a:r>
            <a:r>
              <a:rPr lang="en-US" sz="3000" b="1" i="1" spc="-10">
                <a:solidFill>
                  <a:srgbClr val="000000"/>
                </a:solidFill>
                <a:effectLst/>
                <a:latin typeface="Times New Roman" panose="02020603050405020304" pitchFamily="18" charset="0"/>
                <a:ea typeface="Calibri" panose="020F0502020204030204" pitchFamily="34" charset="0"/>
              </a:rPr>
              <a:t>Trong phổ hồng ngoại của Ethanol </a:t>
            </a:r>
            <a:r>
              <a:rPr lang="en-US" sz="3000" b="1" i="1" spc="-10">
                <a:effectLst/>
                <a:latin typeface="Times New Roman" panose="02020603050405020304" pitchFamily="18" charset="0"/>
                <a:ea typeface="Calibri" panose="020F0502020204030204" pitchFamily="34" charset="0"/>
              </a:rPr>
              <a:t>(C</a:t>
            </a:r>
            <a:r>
              <a:rPr lang="en-US" sz="3000" b="1" i="1" spc="-10" baseline="-25000">
                <a:effectLst/>
                <a:latin typeface="Times New Roman" panose="02020603050405020304" pitchFamily="18" charset="0"/>
                <a:ea typeface="Calibri" panose="020F0502020204030204" pitchFamily="34" charset="0"/>
              </a:rPr>
              <a:t>2</a:t>
            </a:r>
            <a:r>
              <a:rPr lang="en-US" sz="3000" b="1" i="1" spc="-10">
                <a:effectLst/>
                <a:latin typeface="Times New Roman" panose="02020603050405020304" pitchFamily="18" charset="0"/>
                <a:ea typeface="Calibri" panose="020F0502020204030204" pitchFamily="34" charset="0"/>
              </a:rPr>
              <a:t>H</a:t>
            </a:r>
            <a:r>
              <a:rPr lang="en-US" sz="3000" b="1" i="1" spc="-10" baseline="-25000">
                <a:effectLst/>
                <a:latin typeface="Times New Roman" panose="02020603050405020304" pitchFamily="18" charset="0"/>
                <a:ea typeface="Calibri" panose="020F0502020204030204" pitchFamily="34" charset="0"/>
              </a:rPr>
              <a:t>5</a:t>
            </a:r>
            <a:r>
              <a:rPr lang="en-US" sz="3000" b="1" i="1" spc="-10">
                <a:effectLst/>
                <a:latin typeface="Times New Roman" panose="02020603050405020304" pitchFamily="18" charset="0"/>
                <a:ea typeface="Calibri" panose="020F0502020204030204" pitchFamily="34" charset="0"/>
              </a:rPr>
              <a:t>OH)</a:t>
            </a:r>
            <a:r>
              <a:rPr lang="en-US" sz="3000" b="1" i="1" spc="-10">
                <a:solidFill>
                  <a:srgbClr val="000000"/>
                </a:solidFill>
                <a:effectLst/>
                <a:latin typeface="Times New Roman" panose="02020603050405020304" pitchFamily="18" charset="0"/>
                <a:ea typeface="Calibri" panose="020F0502020204030204" pitchFamily="34" charset="0"/>
              </a:rPr>
              <a:t>, ta có thể thấy peak đặc trưng c</a:t>
            </a:r>
            <a:r>
              <a:rPr lang="en-US" sz="3000" b="1" i="1" spc="-10">
                <a:solidFill>
                  <a:srgbClr val="000000"/>
                </a:solidFill>
                <a:latin typeface="Times New Roman" panose="02020603050405020304" pitchFamily="18" charset="0"/>
                <a:ea typeface="Calibri" panose="020F0502020204030204" pitchFamily="34" charset="0"/>
              </a:rPr>
              <a:t>ủa</a:t>
            </a:r>
            <a:r>
              <a:rPr lang="en-US" sz="3000" b="1" i="1" spc="-10">
                <a:solidFill>
                  <a:srgbClr val="000000"/>
                </a:solidFill>
                <a:effectLst/>
                <a:latin typeface="Times New Roman" panose="02020603050405020304" pitchFamily="18" charset="0"/>
                <a:ea typeface="Calibri" panose="020F0502020204030204" pitchFamily="34" charset="0"/>
              </a:rPr>
              <a:t> liên kết (O</a:t>
            </a:r>
            <a:r>
              <a:rPr lang="nl-NL" sz="3000" b="1" i="1" spc="-10">
                <a:solidFill>
                  <a:srgbClr val="000000"/>
                </a:solidFill>
                <a:effectLst/>
                <a:latin typeface="Times New Roman" panose="02020603050405020304" pitchFamily="18" charset="0"/>
                <a:ea typeface="Calibri" panose="020F0502020204030204" pitchFamily="34" charset="0"/>
              </a:rPr>
              <a:t>–</a:t>
            </a:r>
            <a:r>
              <a:rPr lang="en-US" sz="3000" b="1" i="1" spc="-10">
                <a:solidFill>
                  <a:srgbClr val="000000"/>
                </a:solidFill>
                <a:effectLst/>
                <a:latin typeface="Times New Roman" panose="02020603050405020304" pitchFamily="18" charset="0"/>
                <a:ea typeface="Calibri" panose="020F0502020204030204" pitchFamily="34" charset="0"/>
              </a:rPr>
              <a:t>H) alcohol là 3 391 cm</a:t>
            </a:r>
            <a:r>
              <a:rPr lang="en-US" sz="3000" b="1" i="1" spc="-10" baseline="30000">
                <a:solidFill>
                  <a:srgbClr val="000000"/>
                </a:solidFill>
                <a:effectLst/>
                <a:latin typeface="Times New Roman" panose="02020603050405020304" pitchFamily="18" charset="0"/>
                <a:ea typeface="Calibri" panose="020F0502020204030204" pitchFamily="34" charset="0"/>
              </a:rPr>
              <a:t>-1</a:t>
            </a:r>
            <a:r>
              <a:rPr lang="en-US" sz="3000" b="1" i="1" spc="-10">
                <a:solidFill>
                  <a:srgbClr val="000000"/>
                </a:solidFill>
                <a:effectLst/>
                <a:latin typeface="Times New Roman" panose="02020603050405020304" pitchFamily="18" charset="0"/>
                <a:ea typeface="Calibri" panose="020F0502020204030204" pitchFamily="34" charset="0"/>
              </a:rPr>
              <a:t> (trong khoảng 3 650 – 3 200 cm</a:t>
            </a:r>
            <a:r>
              <a:rPr lang="en-US" sz="3000" b="1" i="1" spc="-10" baseline="30000">
                <a:solidFill>
                  <a:srgbClr val="000000"/>
                </a:solidFill>
                <a:effectLst/>
                <a:latin typeface="Times New Roman" panose="02020603050405020304" pitchFamily="18" charset="0"/>
                <a:ea typeface="Calibri" panose="020F0502020204030204" pitchFamily="34" charset="0"/>
              </a:rPr>
              <a:t>-1</a:t>
            </a:r>
            <a:r>
              <a:rPr lang="en-US" sz="3000" b="1" i="1" spc="-10">
                <a:solidFill>
                  <a:srgbClr val="000000"/>
                </a:solidFill>
                <a:effectLst/>
                <a:latin typeface="Times New Roman" panose="02020603050405020304" pitchFamily="18" charset="0"/>
                <a:ea typeface="Calibri" panose="020F0502020204030204" pitchFamily="34" charset="0"/>
              </a:rPr>
              <a:t>).</a:t>
            </a:r>
            <a:endParaRPr lang="en-US" sz="3000" b="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12012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73400" y="-3086100"/>
            <a:ext cx="4259959" cy="4182505"/>
          </a:xfrm>
          <a:prstGeom prst="rect">
            <a:avLst/>
          </a:prstGeom>
        </p:spPr>
      </p:pic>
      <p:sp>
        <p:nvSpPr>
          <p:cNvPr id="7" name="TextBox 6">
            <a:extLst>
              <a:ext uri="{FF2B5EF4-FFF2-40B4-BE49-F238E27FC236}">
                <a16:creationId xmlns:a16="http://schemas.microsoft.com/office/drawing/2014/main" id="{B9631083-1827-AD01-75B4-DE81B0EDE919}"/>
              </a:ext>
            </a:extLst>
          </p:cNvPr>
          <p:cNvSpPr txBox="1"/>
          <p:nvPr/>
        </p:nvSpPr>
        <p:spPr>
          <a:xfrm>
            <a:off x="304800" y="266700"/>
            <a:ext cx="10016836" cy="678327"/>
          </a:xfrm>
          <a:prstGeom prst="rect">
            <a:avLst/>
          </a:prstGeom>
          <a:noFill/>
        </p:spPr>
        <p:txBody>
          <a:bodyPr wrap="square">
            <a:spAutoFit/>
          </a:bodyPr>
          <a:lstStyle/>
          <a:p>
            <a:pPr>
              <a:lnSpc>
                <a:spcPct val="115000"/>
              </a:lnSpc>
              <a:spcBef>
                <a:spcPts val="600"/>
              </a:spcBef>
              <a:spcAft>
                <a:spcPts val="600"/>
              </a:spcAft>
            </a:pPr>
            <a:r>
              <a:rPr lang="en-US" sz="3600" b="1">
                <a:solidFill>
                  <a:srgbClr val="000000"/>
                </a:solidFill>
                <a:effectLst/>
                <a:latin typeface="Times New Roman" panose="02020603050405020304" pitchFamily="18" charset="0"/>
                <a:ea typeface="Calibri" panose="020F0502020204030204" pitchFamily="34" charset="0"/>
              </a:rPr>
              <a:t>2. các nhóm C=O có tín hiệu gần như nhau</a:t>
            </a:r>
            <a:endParaRPr lang="en-US" sz="3600">
              <a:solidFill>
                <a:srgbClr val="000000"/>
              </a:solidFill>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F65AAC68-6ECD-414B-4BB3-2FA6424A64CF}"/>
              </a:ext>
            </a:extLst>
          </p:cNvPr>
          <p:cNvSpPr txBox="1"/>
          <p:nvPr/>
        </p:nvSpPr>
        <p:spPr>
          <a:xfrm>
            <a:off x="332509" y="1090170"/>
            <a:ext cx="16887305" cy="1015663"/>
          </a:xfrm>
          <a:prstGeom prst="rect">
            <a:avLst/>
          </a:prstGeom>
          <a:noFill/>
        </p:spPr>
        <p:txBody>
          <a:bodyPr wrap="square">
            <a:spAutoFit/>
          </a:bodyPr>
          <a:lstStyle/>
          <a:p>
            <a:r>
              <a:rPr lang="en-US" sz="3000">
                <a:effectLst/>
                <a:latin typeface="Times New Roman" panose="02020603050405020304" pitchFamily="18" charset="0"/>
                <a:ea typeface="Calibri" panose="020F0502020204030204" pitchFamily="34" charset="0"/>
              </a:rPr>
              <a:t>+ Nếu trong hợp chất </a:t>
            </a:r>
            <a:r>
              <a:rPr lang="en-US" sz="3000" b="1">
                <a:effectLst/>
                <a:latin typeface="Times New Roman" panose="02020603050405020304" pitchFamily="18" charset="0"/>
                <a:ea typeface="Calibri" panose="020F0502020204030204" pitchFamily="34" charset="0"/>
              </a:rPr>
              <a:t>aldehyde</a:t>
            </a:r>
            <a:r>
              <a:rPr lang="en-US" sz="3000">
                <a:effectLst/>
                <a:latin typeface="Times New Roman" panose="02020603050405020304" pitchFamily="18" charset="0"/>
                <a:ea typeface="Calibri" panose="020F0502020204030204" pitchFamily="34" charset="0"/>
              </a:rPr>
              <a:t> (</a:t>
            </a:r>
            <a:r>
              <a:rPr lang="en-US" sz="3000" b="1">
                <a:effectLst/>
                <a:latin typeface="Times New Roman" panose="02020603050405020304" pitchFamily="18" charset="0"/>
                <a:ea typeface="Calibri" panose="020F0502020204030204" pitchFamily="34" charset="0"/>
              </a:rPr>
              <a:t>-CHO) </a:t>
            </a:r>
            <a:r>
              <a:rPr lang="en-US" sz="3000">
                <a:effectLst/>
                <a:latin typeface="Times New Roman" panose="02020603050405020304" pitchFamily="18" charset="0"/>
                <a:ea typeface="Calibri" panose="020F0502020204030204" pitchFamily="34" charset="0"/>
              </a:rPr>
              <a:t>thì thường sẽ cho peak của 2 nhóm C=O và nhóm C-H trong -CHO để xét</a:t>
            </a:r>
            <a:endParaRPr lang="en-US" sz="3000"/>
          </a:p>
        </p:txBody>
      </p:sp>
      <p:pic>
        <p:nvPicPr>
          <p:cNvPr id="12" name="Picture 11">
            <a:extLst>
              <a:ext uri="{FF2B5EF4-FFF2-40B4-BE49-F238E27FC236}">
                <a16:creationId xmlns:a16="http://schemas.microsoft.com/office/drawing/2014/main" id="{766AA126-7046-591A-0D27-5433169DB3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1765131"/>
            <a:ext cx="13106400" cy="6178360"/>
          </a:xfrm>
          <a:prstGeom prst="rect">
            <a:avLst/>
          </a:prstGeom>
        </p:spPr>
      </p:pic>
      <p:sp>
        <p:nvSpPr>
          <p:cNvPr id="20" name="TextBox 19">
            <a:extLst>
              <a:ext uri="{FF2B5EF4-FFF2-40B4-BE49-F238E27FC236}">
                <a16:creationId xmlns:a16="http://schemas.microsoft.com/office/drawing/2014/main" id="{7FCF4196-C945-D2CA-8E45-8718E928A673}"/>
              </a:ext>
            </a:extLst>
          </p:cNvPr>
          <p:cNvSpPr txBox="1"/>
          <p:nvPr/>
        </p:nvSpPr>
        <p:spPr>
          <a:xfrm>
            <a:off x="943495" y="8451322"/>
            <a:ext cx="16887305" cy="1213537"/>
          </a:xfrm>
          <a:prstGeom prst="rect">
            <a:avLst/>
          </a:prstGeom>
          <a:noFill/>
        </p:spPr>
        <p:txBody>
          <a:bodyPr wrap="square">
            <a:spAutoFit/>
          </a:bodyPr>
          <a:lstStyle/>
          <a:p>
            <a:pPr algn="ctr">
              <a:lnSpc>
                <a:spcPct val="115000"/>
              </a:lnSpc>
              <a:spcBef>
                <a:spcPts val="600"/>
              </a:spcBef>
              <a:spcAft>
                <a:spcPts val="600"/>
              </a:spcAft>
            </a:pPr>
            <a:r>
              <a:rPr lang="en-US" sz="3300" b="1" i="1">
                <a:solidFill>
                  <a:srgbClr val="000000"/>
                </a:solidFill>
                <a:effectLst/>
                <a:latin typeface="Times New Roman" panose="02020603050405020304" pitchFamily="18" charset="0"/>
                <a:ea typeface="Calibri" panose="020F0502020204030204" pitchFamily="34" charset="0"/>
              </a:rPr>
              <a:t>Peak ở 2 725cm</a:t>
            </a:r>
            <a:r>
              <a:rPr lang="en-US" sz="3300" b="1" i="1" baseline="30000">
                <a:solidFill>
                  <a:srgbClr val="000000"/>
                </a:solidFill>
                <a:effectLst/>
                <a:latin typeface="Times New Roman" panose="02020603050405020304" pitchFamily="18" charset="0"/>
                <a:ea typeface="Calibri" panose="020F0502020204030204" pitchFamily="34" charset="0"/>
              </a:rPr>
              <a:t>-1</a:t>
            </a:r>
            <a:r>
              <a:rPr lang="en-US" sz="3300" b="1" i="1">
                <a:solidFill>
                  <a:srgbClr val="000000"/>
                </a:solidFill>
                <a:effectLst/>
                <a:latin typeface="Times New Roman" panose="02020603050405020304" pitchFamily="18" charset="0"/>
                <a:ea typeface="Calibri" panose="020F0502020204030204" pitchFamily="34" charset="0"/>
              </a:rPr>
              <a:t> và 2 827cm</a:t>
            </a:r>
            <a:r>
              <a:rPr lang="en-US" sz="3300" b="1" i="1" baseline="30000">
                <a:solidFill>
                  <a:srgbClr val="000000"/>
                </a:solidFill>
                <a:effectLst/>
                <a:latin typeface="Times New Roman" panose="02020603050405020304" pitchFamily="18" charset="0"/>
                <a:ea typeface="Calibri" panose="020F0502020204030204" pitchFamily="34" charset="0"/>
              </a:rPr>
              <a:t>-1</a:t>
            </a:r>
            <a:r>
              <a:rPr lang="en-US" sz="3300" b="1" i="1">
                <a:solidFill>
                  <a:srgbClr val="000000"/>
                </a:solidFill>
                <a:effectLst/>
                <a:latin typeface="Times New Roman" panose="02020603050405020304" pitchFamily="18" charset="0"/>
                <a:ea typeface="Calibri" panose="020F0502020204030204" pitchFamily="34" charset="0"/>
              </a:rPr>
              <a:t> là tín hiệu đặc trưng của liên kết C-H trong nhóm -CHO. Còn peak ở 1 731cm</a:t>
            </a:r>
            <a:r>
              <a:rPr lang="en-US" sz="3300" b="1" i="1" baseline="30000">
                <a:solidFill>
                  <a:srgbClr val="000000"/>
                </a:solidFill>
                <a:effectLst/>
                <a:latin typeface="Times New Roman" panose="02020603050405020304" pitchFamily="18" charset="0"/>
                <a:ea typeface="Calibri" panose="020F0502020204030204" pitchFamily="34" charset="0"/>
              </a:rPr>
              <a:t>-1</a:t>
            </a:r>
            <a:r>
              <a:rPr lang="en-US" sz="3300" b="1" i="1">
                <a:solidFill>
                  <a:srgbClr val="000000"/>
                </a:solidFill>
                <a:effectLst/>
                <a:latin typeface="Times New Roman" panose="02020603050405020304" pitchFamily="18" charset="0"/>
                <a:ea typeface="Calibri" panose="020F0502020204030204" pitchFamily="34" charset="0"/>
              </a:rPr>
              <a:t> là tín hiệu đặc trưng của liên kết C=O</a:t>
            </a:r>
            <a:endParaRPr lang="en-US" sz="3300" b="1">
              <a:solidFill>
                <a:srgbClr val="000000"/>
              </a:solidFill>
              <a:effectLst/>
              <a:latin typeface="Times New Roman" panose="02020603050405020304" pitchFamily="18" charset="0"/>
              <a:ea typeface="Calibri" panose="020F0502020204030204" pitchFamily="34" charset="0"/>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660">
            <a:off x="6811223" y="1710079"/>
            <a:ext cx="4726955" cy="223456"/>
          </a:xfrm>
          <a:prstGeom prst="rect">
            <a:avLst/>
          </a:prstGeom>
        </p:spPr>
      </p:pic>
      <p:sp>
        <p:nvSpPr>
          <p:cNvPr id="11" name="TextBox 10"/>
          <p:cNvSpPr txBox="1"/>
          <p:nvPr/>
        </p:nvSpPr>
        <p:spPr>
          <a:xfrm>
            <a:off x="5943600" y="723900"/>
            <a:ext cx="6705600" cy="769441"/>
          </a:xfrm>
          <a:prstGeom prst="rect">
            <a:avLst/>
          </a:prstGeom>
          <a:noFill/>
        </p:spPr>
        <p:txBody>
          <a:bodyPr wrap="square" rtlCol="0">
            <a:spAutoFit/>
          </a:bodyPr>
          <a:lstStyle/>
          <a:p>
            <a:pPr algn="ctr"/>
            <a:r>
              <a:rPr lang="en-US" sz="4400" b="1">
                <a:solidFill>
                  <a:schemeClr val="accent2">
                    <a:lumMod val="75000"/>
                  </a:schemeClr>
                </a:solidFill>
                <a:latin typeface="Arial" panose="020B0604020202020204" pitchFamily="34" charset="0"/>
                <a:cs typeface="Arial" panose="020B0604020202020204" pitchFamily="34" charset="0"/>
              </a:rPr>
              <a:t>KIỂM TRA BÀI CŨ</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143EDEA3-DC51-8684-0998-E1F84B151E76}"/>
              </a:ext>
            </a:extLst>
          </p:cNvPr>
          <p:cNvGraphicFramePr>
            <a:graphicFrameLocks noGrp="1"/>
          </p:cNvGraphicFramePr>
          <p:nvPr>
            <p:extLst>
              <p:ext uri="{D42A27DB-BD31-4B8C-83A1-F6EECF244321}">
                <p14:modId xmlns:p14="http://schemas.microsoft.com/office/powerpoint/2010/main" val="3205794623"/>
              </p:ext>
            </p:extLst>
          </p:nvPr>
        </p:nvGraphicFramePr>
        <p:xfrm>
          <a:off x="281332" y="5217250"/>
          <a:ext cx="11398050" cy="4091616"/>
        </p:xfrm>
        <a:graphic>
          <a:graphicData uri="http://schemas.openxmlformats.org/drawingml/2006/table">
            <a:tbl>
              <a:tblPr firstRow="1" firstCol="1" bandRow="1">
                <a:tableStyleId>{5C22544A-7EE6-4342-B048-85BDC9FD1C3A}</a:tableStyleId>
              </a:tblPr>
              <a:tblGrid>
                <a:gridCol w="4179956">
                  <a:extLst>
                    <a:ext uri="{9D8B030D-6E8A-4147-A177-3AD203B41FA5}">
                      <a16:colId xmlns:a16="http://schemas.microsoft.com/office/drawing/2014/main" val="3051407155"/>
                    </a:ext>
                  </a:extLst>
                </a:gridCol>
                <a:gridCol w="4000027">
                  <a:extLst>
                    <a:ext uri="{9D8B030D-6E8A-4147-A177-3AD203B41FA5}">
                      <a16:colId xmlns:a16="http://schemas.microsoft.com/office/drawing/2014/main" val="1732319159"/>
                    </a:ext>
                  </a:extLst>
                </a:gridCol>
                <a:gridCol w="3218067">
                  <a:extLst>
                    <a:ext uri="{9D8B030D-6E8A-4147-A177-3AD203B41FA5}">
                      <a16:colId xmlns:a16="http://schemas.microsoft.com/office/drawing/2014/main" val="3767033490"/>
                    </a:ext>
                  </a:extLst>
                </a:gridCol>
              </a:tblGrid>
              <a:tr h="4091616">
                <a:tc>
                  <a:txBody>
                    <a:bodyPr/>
                    <a:lstStyle/>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600">
                          <a:solidFill>
                            <a:schemeClr val="tx1"/>
                          </a:solidFill>
                          <a:effectLst/>
                          <a:latin typeface="Times New Roman" panose="02020603050405020304" pitchFamily="18" charset="0"/>
                          <a:cs typeface="Times New Roman" panose="02020603050405020304" pitchFamily="18" charset="0"/>
                        </a:rPr>
                        <a:t>CaCO</a:t>
                      </a:r>
                      <a:r>
                        <a:rPr lang="en-US" sz="2600" baseline="-25000">
                          <a:solidFill>
                            <a:schemeClr val="tx1"/>
                          </a:solidFill>
                          <a:effectLst/>
                          <a:latin typeface="Times New Roman" panose="02020603050405020304" pitchFamily="18" charset="0"/>
                          <a:cs typeface="Times New Roman" panose="02020603050405020304" pitchFamily="18" charset="0"/>
                        </a:rPr>
                        <a:t>3</a:t>
                      </a:r>
                      <a:r>
                        <a:rPr lang="en-US" sz="2600">
                          <a:solidFill>
                            <a:schemeClr val="tx1"/>
                          </a:solidFill>
                          <a:effectLst/>
                          <a:latin typeface="Times New Roman" panose="02020603050405020304" pitchFamily="18" charset="0"/>
                          <a:cs typeface="Times New Roman" panose="02020603050405020304" pitchFamily="18" charset="0"/>
                        </a:rPr>
                        <a:t> thành phần chính của đá vôi</a:t>
                      </a:r>
                      <a:endParaRPr lang="en-US" sz="2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600">
                          <a:solidFill>
                            <a:schemeClr val="tx1"/>
                          </a:solidFill>
                          <a:effectLst/>
                          <a:latin typeface="Times New Roman" panose="02020603050405020304" pitchFamily="18" charset="0"/>
                          <a:cs typeface="Times New Roman" panose="02020603050405020304" pitchFamily="18" charset="0"/>
                        </a:rPr>
                        <a:t>Dd sát khuẩn chứa ethanol C</a:t>
                      </a:r>
                      <a:r>
                        <a:rPr lang="en-US" sz="2600" baseline="-25000">
                          <a:solidFill>
                            <a:schemeClr val="tx1"/>
                          </a:solidFill>
                          <a:effectLst/>
                          <a:latin typeface="Times New Roman" panose="02020603050405020304" pitchFamily="18" charset="0"/>
                          <a:cs typeface="Times New Roman" panose="02020603050405020304" pitchFamily="18" charset="0"/>
                        </a:rPr>
                        <a:t>2</a:t>
                      </a:r>
                      <a:r>
                        <a:rPr lang="en-US" sz="2600">
                          <a:solidFill>
                            <a:schemeClr val="tx1"/>
                          </a:solidFill>
                          <a:effectLst/>
                          <a:latin typeface="Times New Roman" panose="02020603050405020304" pitchFamily="18" charset="0"/>
                          <a:cs typeface="Times New Roman" panose="02020603050405020304" pitchFamily="18" charset="0"/>
                        </a:rPr>
                        <a:t>H</a:t>
                      </a:r>
                      <a:r>
                        <a:rPr lang="en-US" sz="2600" baseline="-25000">
                          <a:solidFill>
                            <a:schemeClr val="tx1"/>
                          </a:solidFill>
                          <a:effectLst/>
                          <a:latin typeface="Times New Roman" panose="02020603050405020304" pitchFamily="18" charset="0"/>
                          <a:cs typeface="Times New Roman" panose="02020603050405020304" pitchFamily="18" charset="0"/>
                        </a:rPr>
                        <a:t>5</a:t>
                      </a:r>
                      <a:r>
                        <a:rPr lang="en-US" sz="2600">
                          <a:solidFill>
                            <a:schemeClr val="tx1"/>
                          </a:solidFill>
                          <a:effectLst/>
                          <a:latin typeface="Times New Roman" panose="02020603050405020304" pitchFamily="18" charset="0"/>
                          <a:cs typeface="Times New Roman" panose="02020603050405020304" pitchFamily="18" charset="0"/>
                        </a:rPr>
                        <a:t>OH (C</a:t>
                      </a:r>
                      <a:r>
                        <a:rPr lang="en-US" sz="2600" baseline="-25000">
                          <a:solidFill>
                            <a:schemeClr val="tx1"/>
                          </a:solidFill>
                          <a:effectLst/>
                          <a:latin typeface="Times New Roman" panose="02020603050405020304" pitchFamily="18" charset="0"/>
                          <a:cs typeface="Times New Roman" panose="02020603050405020304" pitchFamily="18" charset="0"/>
                        </a:rPr>
                        <a:t>2</a:t>
                      </a:r>
                      <a:r>
                        <a:rPr lang="en-US" sz="2600">
                          <a:solidFill>
                            <a:schemeClr val="tx1"/>
                          </a:solidFill>
                          <a:effectLst/>
                          <a:latin typeface="Times New Roman" panose="02020603050405020304" pitchFamily="18" charset="0"/>
                          <a:cs typeface="Times New Roman" panose="02020603050405020304" pitchFamily="18" charset="0"/>
                        </a:rPr>
                        <a:t>H</a:t>
                      </a:r>
                      <a:r>
                        <a:rPr lang="en-US" sz="2600" baseline="-25000">
                          <a:solidFill>
                            <a:schemeClr val="tx1"/>
                          </a:solidFill>
                          <a:effectLst/>
                          <a:latin typeface="Times New Roman" panose="02020603050405020304" pitchFamily="18" charset="0"/>
                          <a:cs typeface="Times New Roman" panose="02020603050405020304" pitchFamily="18" charset="0"/>
                        </a:rPr>
                        <a:t>6</a:t>
                      </a:r>
                      <a:r>
                        <a:rPr lang="en-US" sz="2600">
                          <a:solidFill>
                            <a:schemeClr val="tx1"/>
                          </a:solidFill>
                          <a:effectLst/>
                          <a:latin typeface="Times New Roman" panose="02020603050405020304" pitchFamily="18" charset="0"/>
                          <a:cs typeface="Times New Roman" panose="02020603050405020304" pitchFamily="18" charset="0"/>
                        </a:rPr>
                        <a:t>O)</a:t>
                      </a:r>
                      <a:endParaRPr lang="en-US" sz="2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6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600">
                          <a:solidFill>
                            <a:schemeClr val="tx1"/>
                          </a:solidFill>
                          <a:effectLst/>
                          <a:latin typeface="Times New Roman" panose="02020603050405020304" pitchFamily="18" charset="0"/>
                          <a:cs typeface="Times New Roman" panose="02020603050405020304" pitchFamily="18" charset="0"/>
                        </a:rPr>
                        <a:t>Benzene (C</a:t>
                      </a:r>
                      <a:r>
                        <a:rPr lang="en-US" sz="2600" baseline="-25000">
                          <a:solidFill>
                            <a:schemeClr val="tx1"/>
                          </a:solidFill>
                          <a:effectLst/>
                          <a:latin typeface="Times New Roman" panose="02020603050405020304" pitchFamily="18" charset="0"/>
                          <a:cs typeface="Times New Roman" panose="02020603050405020304" pitchFamily="18" charset="0"/>
                        </a:rPr>
                        <a:t>6</a:t>
                      </a:r>
                      <a:r>
                        <a:rPr lang="en-US" sz="2600">
                          <a:solidFill>
                            <a:schemeClr val="tx1"/>
                          </a:solidFill>
                          <a:effectLst/>
                          <a:latin typeface="Times New Roman" panose="02020603050405020304" pitchFamily="18" charset="0"/>
                          <a:cs typeface="Times New Roman" panose="02020603050405020304" pitchFamily="18" charset="0"/>
                        </a:rPr>
                        <a:t>H</a:t>
                      </a:r>
                      <a:r>
                        <a:rPr lang="en-US" sz="2600" baseline="-25000">
                          <a:solidFill>
                            <a:schemeClr val="tx1"/>
                          </a:solidFill>
                          <a:effectLst/>
                          <a:latin typeface="Times New Roman" panose="02020603050405020304" pitchFamily="18" charset="0"/>
                          <a:cs typeface="Times New Roman" panose="02020603050405020304" pitchFamily="18" charset="0"/>
                        </a:rPr>
                        <a:t>6</a:t>
                      </a:r>
                      <a:r>
                        <a:rPr lang="en-US" sz="2600">
                          <a:solidFill>
                            <a:schemeClr val="tx1"/>
                          </a:solidFill>
                          <a:effectLst/>
                          <a:latin typeface="Times New Roman" panose="02020603050405020304" pitchFamily="18" charset="0"/>
                          <a:cs typeface="Times New Roman" panose="02020603050405020304" pitchFamily="18" charset="0"/>
                        </a:rPr>
                        <a:t>)</a:t>
                      </a:r>
                      <a:endParaRPr lang="en-US" sz="2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65348263"/>
                  </a:ext>
                </a:extLst>
              </a:tr>
            </a:tbl>
          </a:graphicData>
        </a:graphic>
      </p:graphicFrame>
      <p:pic>
        <p:nvPicPr>
          <p:cNvPr id="2051" name="Picture 84">
            <a:extLst>
              <a:ext uri="{FF2B5EF4-FFF2-40B4-BE49-F238E27FC236}">
                <a16:creationId xmlns:a16="http://schemas.microsoft.com/office/drawing/2014/main" id="{E8A57948-6959-86A4-3526-6E94A8535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662" r="1282"/>
          <a:stretch>
            <a:fillRect/>
          </a:stretch>
        </p:blipFill>
        <p:spPr bwMode="auto">
          <a:xfrm>
            <a:off x="428801" y="5497876"/>
            <a:ext cx="3888045" cy="24520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4">
            <a:extLst>
              <a:ext uri="{FF2B5EF4-FFF2-40B4-BE49-F238E27FC236}">
                <a16:creationId xmlns:a16="http://schemas.microsoft.com/office/drawing/2014/main" id="{06D369D5-C5A2-CE69-2E51-EA9AA3E4A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314" y="5491443"/>
            <a:ext cx="3888046" cy="245845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Light Yellow Liquid Benzene Chemical at Rs 80/liter in Secunderabad | ID:  2852729824133">
            <a:extLst>
              <a:ext uri="{FF2B5EF4-FFF2-40B4-BE49-F238E27FC236}">
                <a16:creationId xmlns:a16="http://schemas.microsoft.com/office/drawing/2014/main" id="{017908F0-A7CB-E7CB-DEC0-05A1B4CB87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913"/>
          <a:stretch/>
        </p:blipFill>
        <p:spPr bwMode="auto">
          <a:xfrm>
            <a:off x="8713822" y="5346738"/>
            <a:ext cx="2709337" cy="262079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7">
            <a:extLst>
              <a:ext uri="{FF2B5EF4-FFF2-40B4-BE49-F238E27FC236}">
                <a16:creationId xmlns:a16="http://schemas.microsoft.com/office/drawing/2014/main" id="{CC474551-3A1E-6269-3F81-5923CB752962}"/>
              </a:ext>
            </a:extLst>
          </p:cNvPr>
          <p:cNvSpPr>
            <a:spLocks noChangeArrowheads="1"/>
          </p:cNvSpPr>
          <p:nvPr/>
        </p:nvSpPr>
        <p:spPr bwMode="auto">
          <a:xfrm>
            <a:off x="2514600" y="5667311"/>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Table 19">
            <a:extLst>
              <a:ext uri="{FF2B5EF4-FFF2-40B4-BE49-F238E27FC236}">
                <a16:creationId xmlns:a16="http://schemas.microsoft.com/office/drawing/2014/main" id="{19CCBAF0-E814-8A0F-1B5D-5E86625E875E}"/>
              </a:ext>
            </a:extLst>
          </p:cNvPr>
          <p:cNvGraphicFramePr>
            <a:graphicFrameLocks noGrp="1"/>
          </p:cNvGraphicFramePr>
          <p:nvPr>
            <p:extLst>
              <p:ext uri="{D42A27DB-BD31-4B8C-83A1-F6EECF244321}">
                <p14:modId xmlns:p14="http://schemas.microsoft.com/office/powerpoint/2010/main" val="286110873"/>
              </p:ext>
            </p:extLst>
          </p:nvPr>
        </p:nvGraphicFramePr>
        <p:xfrm>
          <a:off x="260549" y="1771567"/>
          <a:ext cx="11398051" cy="3280904"/>
        </p:xfrm>
        <a:graphic>
          <a:graphicData uri="http://schemas.openxmlformats.org/drawingml/2006/table">
            <a:tbl>
              <a:tblPr firstRow="1" firstCol="1" bandRow="1">
                <a:tableStyleId>{5C22544A-7EE6-4342-B048-85BDC9FD1C3A}</a:tableStyleId>
              </a:tblPr>
              <a:tblGrid>
                <a:gridCol w="3742775">
                  <a:extLst>
                    <a:ext uri="{9D8B030D-6E8A-4147-A177-3AD203B41FA5}">
                      <a16:colId xmlns:a16="http://schemas.microsoft.com/office/drawing/2014/main" val="47050862"/>
                    </a:ext>
                  </a:extLst>
                </a:gridCol>
                <a:gridCol w="3713859">
                  <a:extLst>
                    <a:ext uri="{9D8B030D-6E8A-4147-A177-3AD203B41FA5}">
                      <a16:colId xmlns:a16="http://schemas.microsoft.com/office/drawing/2014/main" val="1307589884"/>
                    </a:ext>
                  </a:extLst>
                </a:gridCol>
                <a:gridCol w="3941417">
                  <a:extLst>
                    <a:ext uri="{9D8B030D-6E8A-4147-A177-3AD203B41FA5}">
                      <a16:colId xmlns:a16="http://schemas.microsoft.com/office/drawing/2014/main" val="1985384278"/>
                    </a:ext>
                  </a:extLst>
                </a:gridCol>
              </a:tblGrid>
              <a:tr h="3280904">
                <a:tc>
                  <a:txBody>
                    <a:bodyPr/>
                    <a:lstStyle/>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600">
                          <a:solidFill>
                            <a:schemeClr val="tx1"/>
                          </a:solidFill>
                          <a:effectLst/>
                          <a:latin typeface="Times New Roman" panose="02020603050405020304" pitchFamily="18" charset="0"/>
                          <a:cs typeface="Times New Roman" panose="02020603050405020304" pitchFamily="18" charset="0"/>
                        </a:rPr>
                        <a:t>Khí gas có chứa CH</a:t>
                      </a:r>
                      <a:r>
                        <a:rPr lang="en-US" sz="2600" baseline="-25000">
                          <a:solidFill>
                            <a:schemeClr val="tx1"/>
                          </a:solidFill>
                          <a:effectLst/>
                          <a:latin typeface="Times New Roman" panose="02020603050405020304" pitchFamily="18" charset="0"/>
                          <a:cs typeface="Times New Roman" panose="02020603050405020304" pitchFamily="18" charset="0"/>
                        </a:rPr>
                        <a:t>4</a:t>
                      </a:r>
                      <a:endParaRPr lang="en-US" sz="2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600">
                          <a:solidFill>
                            <a:schemeClr val="tx1"/>
                          </a:solidFill>
                          <a:effectLst/>
                          <a:latin typeface="Times New Roman" panose="02020603050405020304" pitchFamily="18" charset="0"/>
                          <a:cs typeface="Times New Roman" panose="02020603050405020304" pitchFamily="18" charset="0"/>
                        </a:rPr>
                        <a:t>NaCl thành phần chính của muối ăn</a:t>
                      </a:r>
                      <a:endParaRPr lang="en-US" sz="2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600">
                          <a:solidFill>
                            <a:schemeClr val="tx1"/>
                          </a:solidFill>
                          <a:effectLst/>
                          <a:latin typeface="Times New Roman" panose="02020603050405020304" pitchFamily="18" charset="0"/>
                          <a:cs typeface="Times New Roman" panose="02020603050405020304" pitchFamily="18" charset="0"/>
                        </a:rPr>
                        <a:t>Giấm táo chứa acetic acid CH</a:t>
                      </a:r>
                      <a:r>
                        <a:rPr lang="en-US" sz="2600" baseline="-25000">
                          <a:solidFill>
                            <a:schemeClr val="tx1"/>
                          </a:solidFill>
                          <a:effectLst/>
                          <a:latin typeface="Times New Roman" panose="02020603050405020304" pitchFamily="18" charset="0"/>
                          <a:cs typeface="Times New Roman" panose="02020603050405020304" pitchFamily="18" charset="0"/>
                        </a:rPr>
                        <a:t>3</a:t>
                      </a:r>
                      <a:r>
                        <a:rPr lang="en-US" sz="2600">
                          <a:solidFill>
                            <a:schemeClr val="tx1"/>
                          </a:solidFill>
                          <a:effectLst/>
                          <a:latin typeface="Times New Roman" panose="02020603050405020304" pitchFamily="18" charset="0"/>
                          <a:cs typeface="Times New Roman" panose="02020603050405020304" pitchFamily="18" charset="0"/>
                        </a:rPr>
                        <a:t>COOH (C</a:t>
                      </a:r>
                      <a:r>
                        <a:rPr lang="en-US" sz="2600" baseline="-25000">
                          <a:solidFill>
                            <a:schemeClr val="tx1"/>
                          </a:solidFill>
                          <a:effectLst/>
                          <a:latin typeface="Times New Roman" panose="02020603050405020304" pitchFamily="18" charset="0"/>
                          <a:cs typeface="Times New Roman" panose="02020603050405020304" pitchFamily="18" charset="0"/>
                        </a:rPr>
                        <a:t>2</a:t>
                      </a:r>
                      <a:r>
                        <a:rPr lang="en-US" sz="2600">
                          <a:solidFill>
                            <a:schemeClr val="tx1"/>
                          </a:solidFill>
                          <a:effectLst/>
                          <a:latin typeface="Times New Roman" panose="02020603050405020304" pitchFamily="18" charset="0"/>
                          <a:cs typeface="Times New Roman" panose="02020603050405020304" pitchFamily="18" charset="0"/>
                        </a:rPr>
                        <a:t>H</a:t>
                      </a:r>
                      <a:r>
                        <a:rPr lang="en-US" sz="2600" baseline="-25000">
                          <a:solidFill>
                            <a:schemeClr val="tx1"/>
                          </a:solidFill>
                          <a:effectLst/>
                          <a:latin typeface="Times New Roman" panose="02020603050405020304" pitchFamily="18" charset="0"/>
                          <a:cs typeface="Times New Roman" panose="02020603050405020304" pitchFamily="18" charset="0"/>
                        </a:rPr>
                        <a:t>4</a:t>
                      </a:r>
                      <a:r>
                        <a:rPr lang="en-US" sz="2600">
                          <a:solidFill>
                            <a:schemeClr val="tx1"/>
                          </a:solidFill>
                          <a:effectLst/>
                          <a:latin typeface="Times New Roman" panose="02020603050405020304" pitchFamily="18" charset="0"/>
                          <a:cs typeface="Times New Roman" panose="02020603050405020304" pitchFamily="18" charset="0"/>
                        </a:rPr>
                        <a:t>O</a:t>
                      </a:r>
                      <a:r>
                        <a:rPr lang="en-US" sz="2600" baseline="-25000">
                          <a:solidFill>
                            <a:schemeClr val="tx1"/>
                          </a:solidFill>
                          <a:effectLst/>
                          <a:latin typeface="Times New Roman" panose="02020603050405020304" pitchFamily="18" charset="0"/>
                          <a:cs typeface="Times New Roman" panose="02020603050405020304" pitchFamily="18" charset="0"/>
                        </a:rPr>
                        <a:t>2</a:t>
                      </a:r>
                      <a:r>
                        <a:rPr lang="en-US" sz="2600">
                          <a:solidFill>
                            <a:schemeClr val="tx1"/>
                          </a:solidFill>
                          <a:effectLst/>
                          <a:latin typeface="Times New Roman" panose="02020603050405020304" pitchFamily="18" charset="0"/>
                          <a:cs typeface="Times New Roman" panose="02020603050405020304" pitchFamily="18" charset="0"/>
                        </a:rPr>
                        <a:t>)</a:t>
                      </a:r>
                      <a:endParaRPr lang="en-US" sz="2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139638045"/>
                  </a:ext>
                </a:extLst>
              </a:tr>
            </a:tbl>
          </a:graphicData>
        </a:graphic>
      </p:graphicFrame>
      <p:pic>
        <p:nvPicPr>
          <p:cNvPr id="21" name="Picture 457203687">
            <a:extLst>
              <a:ext uri="{FF2B5EF4-FFF2-40B4-BE49-F238E27FC236}">
                <a16:creationId xmlns:a16="http://schemas.microsoft.com/office/drawing/2014/main" id="{BC250921-F0E3-D24E-4237-0DAB7E4A0E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6384" b="3650"/>
          <a:stretch>
            <a:fillRect/>
          </a:stretch>
        </p:blipFill>
        <p:spPr bwMode="auto">
          <a:xfrm>
            <a:off x="362229" y="1844805"/>
            <a:ext cx="3643449" cy="2263912"/>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Oval 27">
            <a:extLst>
              <a:ext uri="{FF2B5EF4-FFF2-40B4-BE49-F238E27FC236}">
                <a16:creationId xmlns:a16="http://schemas.microsoft.com/office/drawing/2014/main" id="{8D7D3BCA-D8D8-6911-433F-2851254490F1}"/>
              </a:ext>
            </a:extLst>
          </p:cNvPr>
          <p:cNvSpPr/>
          <p:nvPr/>
        </p:nvSpPr>
        <p:spPr>
          <a:xfrm>
            <a:off x="11984236" y="876301"/>
            <a:ext cx="5597128" cy="4267199"/>
          </a:xfrm>
          <a:prstGeom prst="wedgeEllipse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b="1">
                <a:solidFill>
                  <a:srgbClr val="000000"/>
                </a:solidFill>
                <a:effectLst/>
                <a:latin typeface="Arial (Headings)"/>
                <a:ea typeface="Times New Roman" panose="02020603050405020304" pitchFamily="18" charset="0"/>
              </a:rPr>
              <a:t>Hãy cho biết trong các chất sau:</a:t>
            </a:r>
          </a:p>
          <a:p>
            <a:pPr algn="ctr"/>
            <a:r>
              <a:rPr lang="en-US" sz="3300" b="1">
                <a:solidFill>
                  <a:srgbClr val="000000"/>
                </a:solidFill>
                <a:effectLst/>
                <a:latin typeface="Arial (Headings)"/>
                <a:ea typeface="Times New Roman" panose="02020603050405020304" pitchFamily="18" charset="0"/>
              </a:rPr>
              <a:t>chất nào là hợp chất </a:t>
            </a:r>
            <a:r>
              <a:rPr lang="en-US" sz="3300" b="1">
                <a:solidFill>
                  <a:srgbClr val="FF0000"/>
                </a:solidFill>
                <a:effectLst/>
                <a:latin typeface="Arial (Headings)"/>
                <a:ea typeface="Times New Roman" panose="02020603050405020304" pitchFamily="18" charset="0"/>
              </a:rPr>
              <a:t>hữu cơ</a:t>
            </a:r>
            <a:r>
              <a:rPr lang="en-US" sz="3300" b="1">
                <a:solidFill>
                  <a:srgbClr val="000000"/>
                </a:solidFill>
                <a:effectLst/>
                <a:latin typeface="Arial (Headings)"/>
                <a:ea typeface="Times New Roman" panose="02020603050405020304" pitchFamily="18" charset="0"/>
              </a:rPr>
              <a:t>? </a:t>
            </a:r>
            <a:endParaRPr lang="en-US"/>
          </a:p>
        </p:txBody>
      </p:sp>
      <p:sp>
        <p:nvSpPr>
          <p:cNvPr id="29" name="Speech Bubble: Oval 28">
            <a:extLst>
              <a:ext uri="{FF2B5EF4-FFF2-40B4-BE49-F238E27FC236}">
                <a16:creationId xmlns:a16="http://schemas.microsoft.com/office/drawing/2014/main" id="{F2626C56-6DD6-DFCB-86F1-D3A25F91DC7B}"/>
              </a:ext>
            </a:extLst>
          </p:cNvPr>
          <p:cNvSpPr/>
          <p:nvPr/>
        </p:nvSpPr>
        <p:spPr>
          <a:xfrm>
            <a:off x="12139404" y="1209601"/>
            <a:ext cx="5559832" cy="3534320"/>
          </a:xfrm>
          <a:prstGeom prst="wedgeEllipse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600" b="1">
                <a:solidFill>
                  <a:srgbClr val="000000"/>
                </a:solidFill>
                <a:effectLst/>
                <a:latin typeface="Times New Roman" panose="02020603050405020304" pitchFamily="18" charset="0"/>
                <a:ea typeface="Times New Roman" panose="02020603050405020304" pitchFamily="18" charset="0"/>
              </a:rPr>
              <a:t>- </a:t>
            </a:r>
          </a:p>
          <a:p>
            <a:pPr algn="ctr">
              <a:lnSpc>
                <a:spcPct val="150000"/>
              </a:lnSpc>
            </a:pPr>
            <a:r>
              <a:rPr lang="en-US" sz="3000" b="1">
                <a:solidFill>
                  <a:srgbClr val="000000"/>
                </a:solidFill>
                <a:effectLst/>
                <a:latin typeface="Arial (Headings)"/>
                <a:ea typeface="Times New Roman" panose="02020603050405020304" pitchFamily="18" charset="0"/>
              </a:rPr>
              <a:t>- Hợp chất </a:t>
            </a:r>
            <a:r>
              <a:rPr lang="en-US" sz="3000" b="1">
                <a:solidFill>
                  <a:srgbClr val="FF0000"/>
                </a:solidFill>
                <a:effectLst/>
                <a:latin typeface="Arial (Headings)"/>
                <a:ea typeface="Times New Roman" panose="02020603050405020304" pitchFamily="18" charset="0"/>
              </a:rPr>
              <a:t>hữu cơ: </a:t>
            </a:r>
            <a:r>
              <a:rPr lang="en-US" sz="3000" b="1">
                <a:solidFill>
                  <a:schemeClr val="tx1"/>
                </a:solidFill>
                <a:effectLst/>
                <a:latin typeface="Arial (Headings)"/>
                <a:cs typeface="Times New Roman" panose="02020603050405020304" pitchFamily="18" charset="0"/>
              </a:rPr>
              <a:t>CH</a:t>
            </a:r>
            <a:r>
              <a:rPr lang="en-US" sz="3000" b="1" baseline="-25000">
                <a:solidFill>
                  <a:schemeClr val="tx1"/>
                </a:solidFill>
                <a:effectLst/>
                <a:latin typeface="Arial (Headings)"/>
                <a:cs typeface="Times New Roman" panose="02020603050405020304" pitchFamily="18" charset="0"/>
              </a:rPr>
              <a:t>4</a:t>
            </a:r>
            <a:r>
              <a:rPr lang="en-US" sz="3000" b="1">
                <a:solidFill>
                  <a:schemeClr val="tx1"/>
                </a:solidFill>
                <a:effectLst/>
                <a:latin typeface="Arial (Headings)"/>
                <a:cs typeface="Times New Roman" panose="02020603050405020304" pitchFamily="18" charset="0"/>
              </a:rPr>
              <a:t>, </a:t>
            </a:r>
            <a:r>
              <a:rPr lang="en-US" sz="3000" b="1">
                <a:solidFill>
                  <a:schemeClr val="tx1"/>
                </a:solidFill>
                <a:latin typeface="Arial (Headings)"/>
                <a:cs typeface="Times New Roman" panose="02020603050405020304" pitchFamily="18" charset="0"/>
              </a:rPr>
              <a:t>C</a:t>
            </a:r>
            <a:r>
              <a:rPr lang="en-US" sz="3000" b="1" baseline="-25000">
                <a:solidFill>
                  <a:schemeClr val="tx1"/>
                </a:solidFill>
                <a:latin typeface="Arial (Headings)"/>
                <a:cs typeface="Times New Roman" panose="02020603050405020304" pitchFamily="18" charset="0"/>
              </a:rPr>
              <a:t>6</a:t>
            </a:r>
            <a:r>
              <a:rPr lang="en-US" sz="3000" b="1">
                <a:solidFill>
                  <a:schemeClr val="tx1"/>
                </a:solidFill>
                <a:latin typeface="Arial (Headings)"/>
                <a:cs typeface="Times New Roman" panose="02020603050405020304" pitchFamily="18" charset="0"/>
              </a:rPr>
              <a:t>H</a:t>
            </a:r>
            <a:r>
              <a:rPr lang="en-US" sz="3000" b="1" baseline="-25000">
                <a:solidFill>
                  <a:schemeClr val="tx1"/>
                </a:solidFill>
                <a:latin typeface="Arial (Headings)"/>
                <a:cs typeface="Times New Roman" panose="02020603050405020304" pitchFamily="18" charset="0"/>
              </a:rPr>
              <a:t>6 </a:t>
            </a:r>
            <a:r>
              <a:rPr lang="en-US" sz="3000" b="1">
                <a:solidFill>
                  <a:schemeClr val="tx1"/>
                </a:solidFill>
                <a:latin typeface="Arial (Headings)"/>
                <a:cs typeface="Times New Roman" panose="02020603050405020304" pitchFamily="18" charset="0"/>
              </a:rPr>
              <a:t>, </a:t>
            </a:r>
            <a:r>
              <a:rPr lang="en-US" sz="3000" b="1">
                <a:solidFill>
                  <a:schemeClr val="tx1"/>
                </a:solidFill>
                <a:effectLst/>
                <a:latin typeface="Arial (Headings)"/>
                <a:cs typeface="Times New Roman" panose="02020603050405020304" pitchFamily="18" charset="0"/>
              </a:rPr>
              <a:t>CH</a:t>
            </a:r>
            <a:r>
              <a:rPr lang="en-US" sz="3000" b="1" baseline="-25000">
                <a:solidFill>
                  <a:schemeClr val="tx1"/>
                </a:solidFill>
                <a:effectLst/>
                <a:latin typeface="Arial (Headings)"/>
                <a:cs typeface="Times New Roman" panose="02020603050405020304" pitchFamily="18" charset="0"/>
              </a:rPr>
              <a:t>3</a:t>
            </a:r>
            <a:r>
              <a:rPr lang="en-US" sz="3000" b="1">
                <a:solidFill>
                  <a:schemeClr val="tx1"/>
                </a:solidFill>
                <a:effectLst/>
                <a:latin typeface="Arial (Headings)"/>
                <a:cs typeface="Times New Roman" panose="02020603050405020304" pitchFamily="18" charset="0"/>
              </a:rPr>
              <a:t>COOH (C</a:t>
            </a:r>
            <a:r>
              <a:rPr lang="en-US" sz="3000" b="1" baseline="-25000">
                <a:solidFill>
                  <a:schemeClr val="tx1"/>
                </a:solidFill>
                <a:effectLst/>
                <a:latin typeface="Arial (Headings)"/>
                <a:cs typeface="Times New Roman" panose="02020603050405020304" pitchFamily="18" charset="0"/>
              </a:rPr>
              <a:t>2</a:t>
            </a:r>
            <a:r>
              <a:rPr lang="en-US" sz="3000" b="1">
                <a:solidFill>
                  <a:schemeClr val="tx1"/>
                </a:solidFill>
                <a:effectLst/>
                <a:latin typeface="Arial (Headings)"/>
                <a:cs typeface="Times New Roman" panose="02020603050405020304" pitchFamily="18" charset="0"/>
              </a:rPr>
              <a:t>H</a:t>
            </a:r>
            <a:r>
              <a:rPr lang="en-US" sz="3000" b="1" baseline="-25000">
                <a:solidFill>
                  <a:schemeClr val="tx1"/>
                </a:solidFill>
                <a:effectLst/>
                <a:latin typeface="Arial (Headings)"/>
                <a:cs typeface="Times New Roman" panose="02020603050405020304" pitchFamily="18" charset="0"/>
              </a:rPr>
              <a:t>4</a:t>
            </a:r>
            <a:r>
              <a:rPr lang="en-US" sz="3000" b="1">
                <a:solidFill>
                  <a:schemeClr val="tx1"/>
                </a:solidFill>
                <a:effectLst/>
                <a:latin typeface="Arial (Headings)"/>
                <a:cs typeface="Times New Roman" panose="02020603050405020304" pitchFamily="18" charset="0"/>
              </a:rPr>
              <a:t>O</a:t>
            </a:r>
            <a:r>
              <a:rPr lang="en-US" sz="3000" b="1" baseline="-25000">
                <a:solidFill>
                  <a:schemeClr val="tx1"/>
                </a:solidFill>
                <a:effectLst/>
                <a:latin typeface="Arial (Headings)"/>
                <a:cs typeface="Times New Roman" panose="02020603050405020304" pitchFamily="18" charset="0"/>
              </a:rPr>
              <a:t>2</a:t>
            </a:r>
            <a:r>
              <a:rPr lang="en-US" sz="3000" b="1">
                <a:solidFill>
                  <a:schemeClr val="tx1"/>
                </a:solidFill>
                <a:effectLst/>
                <a:latin typeface="Arial (Headings)"/>
                <a:cs typeface="Times New Roman" panose="02020603050405020304" pitchFamily="18" charset="0"/>
              </a:rPr>
              <a:t>), C</a:t>
            </a:r>
            <a:r>
              <a:rPr lang="en-US" sz="3000" b="1" baseline="-25000">
                <a:solidFill>
                  <a:schemeClr val="tx1"/>
                </a:solidFill>
                <a:effectLst/>
                <a:latin typeface="Arial (Headings)"/>
                <a:cs typeface="Times New Roman" panose="02020603050405020304" pitchFamily="18" charset="0"/>
              </a:rPr>
              <a:t>2</a:t>
            </a:r>
            <a:r>
              <a:rPr lang="en-US" sz="3000" b="1">
                <a:solidFill>
                  <a:schemeClr val="tx1"/>
                </a:solidFill>
                <a:effectLst/>
                <a:latin typeface="Arial (Headings)"/>
                <a:cs typeface="Times New Roman" panose="02020603050405020304" pitchFamily="18" charset="0"/>
              </a:rPr>
              <a:t>H</a:t>
            </a:r>
            <a:r>
              <a:rPr lang="en-US" sz="3000" b="1" baseline="-25000">
                <a:solidFill>
                  <a:schemeClr val="tx1"/>
                </a:solidFill>
                <a:effectLst/>
                <a:latin typeface="Arial (Headings)"/>
                <a:cs typeface="Times New Roman" panose="02020603050405020304" pitchFamily="18" charset="0"/>
              </a:rPr>
              <a:t>5</a:t>
            </a:r>
            <a:r>
              <a:rPr lang="en-US" sz="3000" b="1">
                <a:solidFill>
                  <a:schemeClr val="tx1"/>
                </a:solidFill>
                <a:effectLst/>
                <a:latin typeface="Arial (Headings)"/>
                <a:cs typeface="Times New Roman" panose="02020603050405020304" pitchFamily="18" charset="0"/>
              </a:rPr>
              <a:t>OH (C</a:t>
            </a:r>
            <a:r>
              <a:rPr lang="en-US" sz="3000" b="1" baseline="-25000">
                <a:solidFill>
                  <a:schemeClr val="tx1"/>
                </a:solidFill>
                <a:effectLst/>
                <a:latin typeface="Arial (Headings)"/>
                <a:cs typeface="Times New Roman" panose="02020603050405020304" pitchFamily="18" charset="0"/>
              </a:rPr>
              <a:t>2</a:t>
            </a:r>
            <a:r>
              <a:rPr lang="en-US" sz="3000" b="1">
                <a:solidFill>
                  <a:schemeClr val="tx1"/>
                </a:solidFill>
                <a:effectLst/>
                <a:latin typeface="Arial (Headings)"/>
                <a:cs typeface="Times New Roman" panose="02020603050405020304" pitchFamily="18" charset="0"/>
              </a:rPr>
              <a:t>H</a:t>
            </a:r>
            <a:r>
              <a:rPr lang="en-US" sz="3000" b="1" baseline="-25000">
                <a:solidFill>
                  <a:schemeClr val="tx1"/>
                </a:solidFill>
                <a:effectLst/>
                <a:latin typeface="Arial (Headings)"/>
                <a:cs typeface="Times New Roman" panose="02020603050405020304" pitchFamily="18" charset="0"/>
              </a:rPr>
              <a:t>6</a:t>
            </a:r>
            <a:r>
              <a:rPr lang="en-US" sz="3000" b="1">
                <a:solidFill>
                  <a:schemeClr val="tx1"/>
                </a:solidFill>
                <a:effectLst/>
                <a:latin typeface="Arial (Headings)"/>
                <a:cs typeface="Times New Roman" panose="02020603050405020304" pitchFamily="18" charset="0"/>
              </a:rPr>
              <a:t>O), </a:t>
            </a:r>
            <a:endParaRPr lang="en-US" sz="3000" b="1">
              <a:solidFill>
                <a:srgbClr val="000000"/>
              </a:solidFill>
              <a:effectLst/>
              <a:latin typeface="Arial (Headings)"/>
              <a:ea typeface="Times New Roman" panose="02020603050405020304" pitchFamily="18" charset="0"/>
            </a:endParaRPr>
          </a:p>
          <a:p>
            <a:pPr algn="ctr"/>
            <a:endParaRPr lang="en-US"/>
          </a:p>
        </p:txBody>
      </p:sp>
      <p:pic>
        <p:nvPicPr>
          <p:cNvPr id="15" name="Picture 931593864">
            <a:extLst>
              <a:ext uri="{FF2B5EF4-FFF2-40B4-BE49-F238E27FC236}">
                <a16:creationId xmlns:a16="http://schemas.microsoft.com/office/drawing/2014/main" id="{CF81ADAC-EF79-22CF-BE32-5B6E4655B7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8064" y="1846572"/>
            <a:ext cx="3223903" cy="22660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F4CEEDBE-20C8-510D-444D-635E63BE64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595"/>
          <a:stretch>
            <a:fillRect/>
          </a:stretch>
        </p:blipFill>
        <p:spPr bwMode="auto">
          <a:xfrm>
            <a:off x="7751991" y="1850434"/>
            <a:ext cx="3788738" cy="2266076"/>
          </a:xfrm>
          <a:prstGeom prst="rect">
            <a:avLst/>
          </a:prstGeom>
          <a:noFill/>
          <a:extLst>
            <a:ext uri="{909E8E84-426E-40DD-AFC4-6F175D3DCCD1}">
              <a14:hiddenFill xmlns:a14="http://schemas.microsoft.com/office/drawing/2010/main">
                <a:solidFill>
                  <a:srgbClr val="FFFFFF"/>
                </a:solidFill>
              </a14:hiddenFill>
            </a:ext>
          </a:extLst>
        </p:spPr>
      </p:pic>
      <p:sp>
        <p:nvSpPr>
          <p:cNvPr id="19" name="Flowchart: Sequential Access Storage 18">
            <a:extLst>
              <a:ext uri="{FF2B5EF4-FFF2-40B4-BE49-F238E27FC236}">
                <a16:creationId xmlns:a16="http://schemas.microsoft.com/office/drawing/2014/main" id="{4EDCCCCC-0CC4-ECC0-2CB7-D396B39CBA28}"/>
              </a:ext>
            </a:extLst>
          </p:cNvPr>
          <p:cNvSpPr/>
          <p:nvPr/>
        </p:nvSpPr>
        <p:spPr>
          <a:xfrm>
            <a:off x="10958990" y="0"/>
            <a:ext cx="7329010" cy="6362699"/>
          </a:xfrm>
          <a:prstGeom prst="flowChartMagneticTape">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i="1">
                <a:solidFill>
                  <a:srgbClr val="000000"/>
                </a:solidFill>
                <a:latin typeface="Arial (Headings)"/>
                <a:ea typeface="Calibri" panose="020F0502020204030204" pitchFamily="34" charset="0"/>
              </a:rPr>
              <a:t>T</a:t>
            </a:r>
            <a:r>
              <a:rPr lang="en-US" sz="2800" b="1" i="1">
                <a:solidFill>
                  <a:srgbClr val="000000"/>
                </a:solidFill>
                <a:effectLst/>
                <a:latin typeface="Arial (Headings)"/>
                <a:ea typeface="Calibri" panose="020F0502020204030204" pitchFamily="34" charset="0"/>
              </a:rPr>
              <a:t>ại sao với các chất hữu cơ cụ thể ta phải viết rõ cấu tạo của chúng:  CH</a:t>
            </a:r>
            <a:r>
              <a:rPr lang="en-US" sz="2800" b="1" i="1" baseline="-25000">
                <a:solidFill>
                  <a:srgbClr val="000000"/>
                </a:solidFill>
                <a:effectLst/>
                <a:latin typeface="Arial (Headings)"/>
                <a:ea typeface="Calibri" panose="020F0502020204030204" pitchFamily="34" charset="0"/>
              </a:rPr>
              <a:t>3</a:t>
            </a:r>
            <a:r>
              <a:rPr lang="en-US" sz="2800" b="1" i="1">
                <a:solidFill>
                  <a:srgbClr val="000000"/>
                </a:solidFill>
                <a:effectLst/>
                <a:latin typeface="Arial (Headings)"/>
                <a:ea typeface="Calibri" panose="020F0502020204030204" pitchFamily="34" charset="0"/>
              </a:rPr>
              <a:t>COOH; C</a:t>
            </a:r>
            <a:r>
              <a:rPr lang="en-US" sz="2800" b="1" i="1" baseline="-25000">
                <a:solidFill>
                  <a:srgbClr val="000000"/>
                </a:solidFill>
                <a:effectLst/>
                <a:latin typeface="Arial (Headings)"/>
                <a:ea typeface="Calibri" panose="020F0502020204030204" pitchFamily="34" charset="0"/>
              </a:rPr>
              <a:t>2</a:t>
            </a:r>
            <a:r>
              <a:rPr lang="en-US" sz="2800" b="1" i="1">
                <a:solidFill>
                  <a:srgbClr val="000000"/>
                </a:solidFill>
                <a:effectLst/>
                <a:latin typeface="Arial (Headings)"/>
                <a:ea typeface="Calibri" panose="020F0502020204030204" pitchFamily="34" charset="0"/>
              </a:rPr>
              <a:t>H</a:t>
            </a:r>
            <a:r>
              <a:rPr lang="en-US" sz="2800" b="1" i="1" baseline="-25000">
                <a:solidFill>
                  <a:srgbClr val="000000"/>
                </a:solidFill>
                <a:effectLst/>
                <a:latin typeface="Arial (Headings)"/>
                <a:ea typeface="Calibri" panose="020F0502020204030204" pitchFamily="34" charset="0"/>
              </a:rPr>
              <a:t>5</a:t>
            </a:r>
            <a:r>
              <a:rPr lang="en-US" sz="2800" b="1" i="1">
                <a:solidFill>
                  <a:srgbClr val="000000"/>
                </a:solidFill>
                <a:effectLst/>
                <a:latin typeface="Arial (Headings)"/>
                <a:ea typeface="Calibri" panose="020F0502020204030204" pitchFamily="34" charset="0"/>
              </a:rPr>
              <a:t>OH; mà không viết các CTPT C</a:t>
            </a:r>
            <a:r>
              <a:rPr lang="en-US" sz="2800" b="1" i="1" baseline="-25000">
                <a:solidFill>
                  <a:srgbClr val="000000"/>
                </a:solidFill>
                <a:effectLst/>
                <a:latin typeface="Arial (Headings)"/>
                <a:ea typeface="Calibri" panose="020F0502020204030204" pitchFamily="34" charset="0"/>
              </a:rPr>
              <a:t>2</a:t>
            </a:r>
            <a:r>
              <a:rPr lang="en-US" sz="2800" b="1" i="1">
                <a:solidFill>
                  <a:srgbClr val="000000"/>
                </a:solidFill>
                <a:effectLst/>
                <a:latin typeface="Arial (Headings)"/>
                <a:ea typeface="Calibri" panose="020F0502020204030204" pitchFamily="34" charset="0"/>
              </a:rPr>
              <a:t>H</a:t>
            </a:r>
            <a:r>
              <a:rPr lang="en-US" sz="2800" b="1" i="1" baseline="-25000">
                <a:solidFill>
                  <a:srgbClr val="000000"/>
                </a:solidFill>
                <a:effectLst/>
                <a:latin typeface="Arial (Headings)"/>
                <a:ea typeface="Calibri" panose="020F0502020204030204" pitchFamily="34" charset="0"/>
              </a:rPr>
              <a:t>4</a:t>
            </a:r>
            <a:r>
              <a:rPr lang="en-US" sz="2800" b="1" i="1">
                <a:solidFill>
                  <a:srgbClr val="000000"/>
                </a:solidFill>
                <a:effectLst/>
                <a:latin typeface="Arial (Headings)"/>
                <a:ea typeface="Calibri" panose="020F0502020204030204" pitchFamily="34" charset="0"/>
              </a:rPr>
              <a:t>O</a:t>
            </a:r>
            <a:r>
              <a:rPr lang="en-US" sz="2800" b="1" i="1" baseline="-25000">
                <a:solidFill>
                  <a:srgbClr val="000000"/>
                </a:solidFill>
                <a:effectLst/>
                <a:latin typeface="Arial (Headings)"/>
                <a:ea typeface="Calibri" panose="020F0502020204030204" pitchFamily="34" charset="0"/>
              </a:rPr>
              <a:t>2</a:t>
            </a:r>
            <a:r>
              <a:rPr lang="en-US" sz="2800" b="1" i="1">
                <a:solidFill>
                  <a:srgbClr val="000000"/>
                </a:solidFill>
                <a:effectLst/>
                <a:latin typeface="Arial (Headings)"/>
                <a:ea typeface="Calibri" panose="020F0502020204030204" pitchFamily="34" charset="0"/>
              </a:rPr>
              <a:t>, C</a:t>
            </a:r>
            <a:r>
              <a:rPr lang="en-US" sz="2800" b="1" i="1" baseline="-25000">
                <a:solidFill>
                  <a:srgbClr val="000000"/>
                </a:solidFill>
                <a:effectLst/>
                <a:latin typeface="Arial (Headings)"/>
                <a:ea typeface="Calibri" panose="020F0502020204030204" pitchFamily="34" charset="0"/>
              </a:rPr>
              <a:t>2</a:t>
            </a:r>
            <a:r>
              <a:rPr lang="en-US" sz="2800" b="1" i="1">
                <a:solidFill>
                  <a:srgbClr val="000000"/>
                </a:solidFill>
                <a:effectLst/>
                <a:latin typeface="Arial (Headings)"/>
                <a:ea typeface="Calibri" panose="020F0502020204030204" pitchFamily="34" charset="0"/>
              </a:rPr>
              <a:t>H</a:t>
            </a:r>
            <a:r>
              <a:rPr lang="en-US" sz="2800" b="1" i="1" baseline="-25000">
                <a:solidFill>
                  <a:srgbClr val="000000"/>
                </a:solidFill>
                <a:effectLst/>
                <a:latin typeface="Arial (Headings)"/>
                <a:ea typeface="Calibri" panose="020F0502020204030204" pitchFamily="34" charset="0"/>
              </a:rPr>
              <a:t>6</a:t>
            </a:r>
            <a:r>
              <a:rPr lang="en-US" sz="2800" b="1" i="1">
                <a:solidFill>
                  <a:srgbClr val="000000"/>
                </a:solidFill>
                <a:effectLst/>
                <a:latin typeface="Arial (Headings)"/>
                <a:ea typeface="Calibri" panose="020F0502020204030204" pitchFamily="34" charset="0"/>
              </a:rPr>
              <a:t>O? Vậy các nhóm -COOH, -OH có vai trò như thế nào? Có quyết định gì đến tính chất của các hợp chất hữu cơ hay không?</a:t>
            </a:r>
            <a:endParaRPr lang="en-US" sz="2800" b="1">
              <a:solidFill>
                <a:srgbClr val="000000"/>
              </a:solidFill>
              <a:effectLst/>
              <a:latin typeface="Arial (Headings)"/>
              <a:ea typeface="Calibri" panose="020F0502020204030204" pitchFamily="34" charset="0"/>
            </a:endParaRPr>
          </a:p>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additive="base">
                                        <p:cTn id="23" dur="500" fill="hold"/>
                                        <p:tgtEl>
                                          <p:spTgt spid="2050"/>
                                        </p:tgtEl>
                                        <p:attrNameLst>
                                          <p:attrName>ppt_x</p:attrName>
                                        </p:attrNameLst>
                                      </p:cBhvr>
                                      <p:tavLst>
                                        <p:tav tm="0">
                                          <p:val>
                                            <p:strVal val="#ppt_x"/>
                                          </p:val>
                                        </p:tav>
                                        <p:tav tm="100000">
                                          <p:val>
                                            <p:strVal val="#ppt_x"/>
                                          </p:val>
                                        </p:tav>
                                      </p:tavLst>
                                    </p:anim>
                                    <p:anim calcmode="lin" valueType="num">
                                      <p:cBhvr additive="base">
                                        <p:cTn id="24" dur="500" fill="hold"/>
                                        <p:tgtEl>
                                          <p:spTgt spid="205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49"/>
                                        </p:tgtEl>
                                        <p:attrNameLst>
                                          <p:attrName>style.visibility</p:attrName>
                                        </p:attrNameLst>
                                      </p:cBhvr>
                                      <p:to>
                                        <p:strVal val="visible"/>
                                      </p:to>
                                    </p:set>
                                    <p:anim calcmode="lin" valueType="num">
                                      <p:cBhvr additive="base">
                                        <p:cTn id="27" dur="500" fill="hold"/>
                                        <p:tgtEl>
                                          <p:spTgt spid="2049"/>
                                        </p:tgtEl>
                                        <p:attrNameLst>
                                          <p:attrName>ppt_x</p:attrName>
                                        </p:attrNameLst>
                                      </p:cBhvr>
                                      <p:tavLst>
                                        <p:tav tm="0">
                                          <p:val>
                                            <p:strVal val="#ppt_x"/>
                                          </p:val>
                                        </p:tav>
                                        <p:tav tm="100000">
                                          <p:val>
                                            <p:strVal val="#ppt_x"/>
                                          </p:val>
                                        </p:tav>
                                      </p:tavLst>
                                    </p:anim>
                                    <p:anim calcmode="lin" valueType="num">
                                      <p:cBhvr additive="base">
                                        <p:cTn id="28" dur="500" fill="hold"/>
                                        <p:tgtEl>
                                          <p:spTgt spid="204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iterate type="lt">
                                    <p:tmPct val="0"/>
                                  </p:iterate>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iterate type="lt">
                                    <p:tmPct val="0"/>
                                  </p:iterate>
                                  <p:childTnLst>
                                    <p:animEffect transition="out" filter="barn(inVertical)">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grpId="1" nodeType="clickEffect">
                                  <p:stCondLst>
                                    <p:cond delay="0"/>
                                  </p:stCondLst>
                                  <p:childTnLst>
                                    <p:animEffect transition="out" filter="checkerboard(across)">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220877" y="-3733800"/>
            <a:ext cx="9745997" cy="17754600"/>
          </a:xfrm>
          <a:prstGeom prst="rect">
            <a:avLst/>
          </a:prstGeom>
        </p:spPr>
      </p:pic>
      <p:sp>
        <p:nvSpPr>
          <p:cNvPr id="5" name="TextBox 4">
            <a:extLst>
              <a:ext uri="{FF2B5EF4-FFF2-40B4-BE49-F238E27FC236}">
                <a16:creationId xmlns:a16="http://schemas.microsoft.com/office/drawing/2014/main" id="{7948BA00-E7D0-AD89-4153-1F7734C7B44A}"/>
              </a:ext>
            </a:extLst>
          </p:cNvPr>
          <p:cNvSpPr txBox="1"/>
          <p:nvPr/>
        </p:nvSpPr>
        <p:spPr>
          <a:xfrm>
            <a:off x="762000" y="647700"/>
            <a:ext cx="17068800" cy="1642501"/>
          </a:xfrm>
          <a:prstGeom prst="rect">
            <a:avLst/>
          </a:prstGeom>
          <a:noFill/>
        </p:spPr>
        <p:txBody>
          <a:bodyPr wrap="square">
            <a:spAutoFit/>
          </a:bodyPr>
          <a:lstStyle/>
          <a:p>
            <a:pPr>
              <a:lnSpc>
                <a:spcPct val="115000"/>
              </a:lnSpc>
              <a:spcBef>
                <a:spcPts val="600"/>
              </a:spcBef>
              <a:spcAft>
                <a:spcPts val="600"/>
              </a:spcAft>
            </a:pPr>
            <a:r>
              <a:rPr lang="en-US" sz="3000">
                <a:solidFill>
                  <a:srgbClr val="000000"/>
                </a:solidFill>
                <a:effectLst/>
                <a:latin typeface="Times New Roman" panose="02020603050405020304" pitchFamily="18" charset="0"/>
                <a:ea typeface="Calibri" panose="020F0502020204030204" pitchFamily="34" charset="0"/>
              </a:rPr>
              <a:t>+ Nếu trong hợp chất </a:t>
            </a:r>
            <a:r>
              <a:rPr lang="en-US" sz="3000" b="1">
                <a:solidFill>
                  <a:srgbClr val="000000"/>
                </a:solidFill>
                <a:effectLst/>
                <a:latin typeface="Times New Roman" panose="02020603050405020304" pitchFamily="18" charset="0"/>
                <a:ea typeface="Calibri" panose="020F0502020204030204" pitchFamily="34" charset="0"/>
              </a:rPr>
              <a:t>carboxylic acid (-COOH) </a:t>
            </a:r>
            <a:r>
              <a:rPr lang="en-US" sz="3000">
                <a:solidFill>
                  <a:srgbClr val="000000"/>
                </a:solidFill>
                <a:effectLst/>
                <a:latin typeface="Times New Roman" panose="02020603050405020304" pitchFamily="18" charset="0"/>
                <a:ea typeface="Calibri" panose="020F0502020204030204" pitchFamily="34" charset="0"/>
              </a:rPr>
              <a:t>thì cũng thường cho peak  của 2 nhóm C=O và nhóm O-H để xét nhưng số sóng hấp thụ của O-H trong acid (khoảng 3000 – 2500cm</a:t>
            </a:r>
            <a:r>
              <a:rPr lang="en-US" sz="3000" baseline="30000">
                <a:solidFill>
                  <a:srgbClr val="000000"/>
                </a:solidFill>
                <a:effectLst/>
                <a:latin typeface="Times New Roman" panose="02020603050405020304" pitchFamily="18" charset="0"/>
                <a:ea typeface="Calibri" panose="020F0502020204030204" pitchFamily="34" charset="0"/>
              </a:rPr>
              <a:t>-2</a:t>
            </a:r>
            <a:r>
              <a:rPr lang="en-US" sz="3000">
                <a:solidFill>
                  <a:srgbClr val="000000"/>
                </a:solidFill>
                <a:effectLst/>
                <a:latin typeface="Times New Roman" panose="02020603050405020304" pitchFamily="18" charset="0"/>
                <a:ea typeface="Calibri" panose="020F0502020204030204" pitchFamily="34" charset="0"/>
              </a:rPr>
              <a:t>)</a:t>
            </a:r>
            <a:r>
              <a:rPr lang="en-US" sz="3000" baseline="30000">
                <a:solidFill>
                  <a:srgbClr val="000000"/>
                </a:solidFill>
                <a:effectLst/>
                <a:latin typeface="Times New Roman" panose="02020603050405020304" pitchFamily="18" charset="0"/>
                <a:ea typeface="Calibri" panose="020F0502020204030204" pitchFamily="34" charset="0"/>
              </a:rPr>
              <a:t>  </a:t>
            </a:r>
            <a:r>
              <a:rPr lang="en-US" sz="3000">
                <a:solidFill>
                  <a:srgbClr val="000000"/>
                </a:solidFill>
                <a:effectLst/>
                <a:latin typeface="Times New Roman" panose="02020603050405020304" pitchFamily="18" charset="0"/>
                <a:ea typeface="Calibri" panose="020F0502020204030204" pitchFamily="34" charset="0"/>
              </a:rPr>
              <a:t>sẽ nhỏ hơn số sóng hấp thụ của O-H trong alcohol </a:t>
            </a:r>
          </a:p>
        </p:txBody>
      </p:sp>
      <p:sp>
        <p:nvSpPr>
          <p:cNvPr id="8" name="TextBox 7">
            <a:extLst>
              <a:ext uri="{FF2B5EF4-FFF2-40B4-BE49-F238E27FC236}">
                <a16:creationId xmlns:a16="http://schemas.microsoft.com/office/drawing/2014/main" id="{4AF2E710-7CA3-B3BF-618D-22E842D29E30}"/>
              </a:ext>
            </a:extLst>
          </p:cNvPr>
          <p:cNvSpPr txBox="1"/>
          <p:nvPr/>
        </p:nvSpPr>
        <p:spPr>
          <a:xfrm>
            <a:off x="762000" y="2321374"/>
            <a:ext cx="17068800" cy="1015663"/>
          </a:xfrm>
          <a:prstGeom prst="rect">
            <a:avLst/>
          </a:prstGeom>
          <a:noFill/>
        </p:spPr>
        <p:txBody>
          <a:bodyPr wrap="square">
            <a:spAutoFit/>
          </a:bodyPr>
          <a:lstStyle/>
          <a:p>
            <a:r>
              <a:rPr lang="en-US" sz="3000">
                <a:effectLst/>
                <a:latin typeface="Times New Roman" panose="02020603050405020304" pitchFamily="18" charset="0"/>
                <a:ea typeface="Calibri" panose="020F0502020204030204" pitchFamily="34" charset="0"/>
              </a:rPr>
              <a:t>+ Nếu trong hợp chất </a:t>
            </a:r>
            <a:r>
              <a:rPr lang="en-US" sz="3000" b="1">
                <a:effectLst/>
                <a:latin typeface="Times New Roman" panose="02020603050405020304" pitchFamily="18" charset="0"/>
                <a:ea typeface="Calibri" panose="020F0502020204030204" pitchFamily="34" charset="0"/>
              </a:rPr>
              <a:t>ketone (RCOR’) </a:t>
            </a:r>
            <a:r>
              <a:rPr lang="en-US" sz="3000">
                <a:effectLst/>
                <a:latin typeface="Times New Roman" panose="02020603050405020304" pitchFamily="18" charset="0"/>
                <a:ea typeface="Calibri" panose="020F0502020204030204" pitchFamily="34" charset="0"/>
              </a:rPr>
              <a:t>thì chỉ cho 1 tín hiệu của C=O và tín hiệu này là vân nhọn, dài nằm trong khoảng 1 740 – 1 670cm</a:t>
            </a:r>
            <a:r>
              <a:rPr lang="en-US" sz="3000" baseline="30000">
                <a:effectLst/>
                <a:latin typeface="Times New Roman" panose="02020603050405020304" pitchFamily="18" charset="0"/>
                <a:ea typeface="Calibri" panose="020F0502020204030204" pitchFamily="34" charset="0"/>
              </a:rPr>
              <a:t>-1</a:t>
            </a:r>
            <a:endParaRPr lang="en-US" sz="3000"/>
          </a:p>
        </p:txBody>
      </p:sp>
      <p:pic>
        <p:nvPicPr>
          <p:cNvPr id="9" name="Picture 8" descr="A graph of a chemical reaction&#10;&#10;Description automatically generated">
            <a:extLst>
              <a:ext uri="{FF2B5EF4-FFF2-40B4-BE49-F238E27FC236}">
                <a16:creationId xmlns:a16="http://schemas.microsoft.com/office/drawing/2014/main" id="{95B84E83-D6BF-3031-A6E5-074DA408F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543300"/>
            <a:ext cx="14173199" cy="4953000"/>
          </a:xfrm>
          <a:prstGeom prst="rect">
            <a:avLst/>
          </a:prstGeom>
        </p:spPr>
      </p:pic>
      <p:sp>
        <p:nvSpPr>
          <p:cNvPr id="19" name="TextBox 18">
            <a:extLst>
              <a:ext uri="{FF2B5EF4-FFF2-40B4-BE49-F238E27FC236}">
                <a16:creationId xmlns:a16="http://schemas.microsoft.com/office/drawing/2014/main" id="{87AA312E-A704-FC2E-DFC3-74EB3877FF94}"/>
              </a:ext>
            </a:extLst>
          </p:cNvPr>
          <p:cNvSpPr txBox="1"/>
          <p:nvPr/>
        </p:nvSpPr>
        <p:spPr>
          <a:xfrm>
            <a:off x="533400" y="8966063"/>
            <a:ext cx="17437776" cy="1213537"/>
          </a:xfrm>
          <a:prstGeom prst="rect">
            <a:avLst/>
          </a:prstGeom>
          <a:noFill/>
        </p:spPr>
        <p:txBody>
          <a:bodyPr wrap="square">
            <a:spAutoFit/>
          </a:bodyPr>
          <a:lstStyle/>
          <a:p>
            <a:pPr marL="228600" marR="30480" indent="-228600" algn="ctr">
              <a:lnSpc>
                <a:spcPct val="115000"/>
              </a:lnSpc>
              <a:tabLst>
                <a:tab pos="228600" algn="l"/>
                <a:tab pos="1828800" algn="l"/>
                <a:tab pos="3429000" algn="l"/>
                <a:tab pos="5029200" algn="l"/>
              </a:tabLst>
            </a:pPr>
            <a:r>
              <a:rPr lang="en-US" sz="3300" b="1" i="1">
                <a:effectLst/>
                <a:latin typeface="Times New Roman" panose="02020603050405020304" pitchFamily="18" charset="0"/>
                <a:ea typeface="Times New Roman" panose="02020603050405020304" pitchFamily="18" charset="0"/>
              </a:rPr>
              <a:t>Peak số (1) sóng hấp thụ đặc trưng của nhóm C = O (ketone) nằm trong khoảng 1 715 – 1 666 cm</a:t>
            </a:r>
            <a:r>
              <a:rPr lang="en-US" sz="3300" b="1" i="1" baseline="30000">
                <a:effectLst/>
                <a:latin typeface="Times New Roman" panose="02020603050405020304" pitchFamily="18" charset="0"/>
                <a:ea typeface="Times New Roman" panose="02020603050405020304" pitchFamily="18" charset="0"/>
              </a:rPr>
              <a:t>-1</a:t>
            </a:r>
            <a:r>
              <a:rPr lang="en-US" sz="3300" b="1" i="1">
                <a:effectLst/>
                <a:latin typeface="Times New Roman" panose="02020603050405020304" pitchFamily="18" charset="0"/>
                <a:ea typeface="Times New Roman" panose="02020603050405020304" pitchFamily="18" charset="0"/>
              </a:rPr>
              <a:t>.</a:t>
            </a:r>
            <a:endParaRPr lang="en-US" sz="3300" b="1">
              <a:effectLst/>
              <a:latin typeface="Times New Roman" panose="02020603050405020304" pitchFamily="18" charset="0"/>
              <a:ea typeface="Times New Roman" panose="02020603050405020304" pitchFamily="18" charset="0"/>
            </a:endParaRPr>
          </a:p>
        </p:txBody>
      </p:sp>
    </p:spTree>
  </p:cSld>
  <p:clrMapOvr>
    <a:masterClrMapping/>
  </p:clrMapOvr>
  <p:transition spd="slow">
    <p:split dir="in"/>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a:extLst>
            <a:ext uri="{FF2B5EF4-FFF2-40B4-BE49-F238E27FC236}">
              <a16:creationId xmlns:a16="http://schemas.microsoft.com/office/drawing/2014/main" id="{2C376703-0B15-4655-2CE5-0C8D51CEC9A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F61DDE2-2EC0-9519-B5BA-33A6034DC4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4004301" y="-3733799"/>
            <a:ext cx="9745997" cy="17754600"/>
          </a:xfrm>
          <a:prstGeom prst="rect">
            <a:avLst/>
          </a:prstGeom>
        </p:spPr>
      </p:pic>
      <p:sp>
        <p:nvSpPr>
          <p:cNvPr id="24" name="Rectangle 23">
            <a:extLst>
              <a:ext uri="{FF2B5EF4-FFF2-40B4-BE49-F238E27FC236}">
                <a16:creationId xmlns:a16="http://schemas.microsoft.com/office/drawing/2014/main" id="{4731118E-429B-297E-9207-D2D275AD0411}"/>
              </a:ext>
            </a:extLst>
          </p:cNvPr>
          <p:cNvSpPr/>
          <p:nvPr/>
        </p:nvSpPr>
        <p:spPr>
          <a:xfrm>
            <a:off x="3962400" y="2699559"/>
            <a:ext cx="11001944" cy="90159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827FC83-949E-E009-B528-519112BF8298}"/>
              </a:ext>
            </a:extLst>
          </p:cNvPr>
          <p:cNvSpPr txBox="1"/>
          <p:nvPr/>
        </p:nvSpPr>
        <p:spPr>
          <a:xfrm>
            <a:off x="762000" y="647700"/>
            <a:ext cx="16840200" cy="580672"/>
          </a:xfrm>
          <a:prstGeom prst="rect">
            <a:avLst/>
          </a:prstGeom>
          <a:noFill/>
        </p:spPr>
        <p:txBody>
          <a:bodyPr wrap="square">
            <a:spAutoFit/>
          </a:bodyPr>
          <a:lstStyle/>
          <a:p>
            <a:pPr>
              <a:lnSpc>
                <a:spcPct val="115000"/>
              </a:lnSpc>
              <a:spcBef>
                <a:spcPts val="600"/>
              </a:spcBef>
              <a:spcAft>
                <a:spcPts val="600"/>
              </a:spcAft>
            </a:pPr>
            <a:r>
              <a:rPr lang="en-US" sz="3000">
                <a:solidFill>
                  <a:srgbClr val="000000"/>
                </a:solidFill>
                <a:effectLst/>
                <a:latin typeface="Times New Roman" panose="02020603050405020304" pitchFamily="18" charset="0"/>
                <a:ea typeface="Calibri" panose="020F0502020204030204" pitchFamily="34" charset="0"/>
              </a:rPr>
              <a:t>+ Nếu trong hợp chất </a:t>
            </a:r>
            <a:r>
              <a:rPr lang="en-US" sz="3000" b="1">
                <a:solidFill>
                  <a:srgbClr val="000000"/>
                </a:solidFill>
                <a:effectLst/>
                <a:latin typeface="Times New Roman" panose="02020603050405020304" pitchFamily="18" charset="0"/>
                <a:ea typeface="Calibri" panose="020F0502020204030204" pitchFamily="34" charset="0"/>
              </a:rPr>
              <a:t>ester (RCOOR’) </a:t>
            </a:r>
            <a:r>
              <a:rPr lang="en-US" sz="3000">
                <a:solidFill>
                  <a:srgbClr val="000000"/>
                </a:solidFill>
                <a:effectLst/>
                <a:latin typeface="Times New Roman" panose="02020603050405020304" pitchFamily="18" charset="0"/>
                <a:ea typeface="Calibri" panose="020F0502020204030204" pitchFamily="34" charset="0"/>
              </a:rPr>
              <a:t>thì sẽ kèm theo 1 vài vân nhỏ để xét khác với các hợp khác</a:t>
            </a:r>
          </a:p>
        </p:txBody>
      </p:sp>
      <p:sp>
        <p:nvSpPr>
          <p:cNvPr id="17" name="TextBox 16">
            <a:extLst>
              <a:ext uri="{FF2B5EF4-FFF2-40B4-BE49-F238E27FC236}">
                <a16:creationId xmlns:a16="http://schemas.microsoft.com/office/drawing/2014/main" id="{1D12AC12-92D3-B41B-2014-18155B9A12AC}"/>
              </a:ext>
            </a:extLst>
          </p:cNvPr>
          <p:cNvSpPr txBox="1"/>
          <p:nvPr/>
        </p:nvSpPr>
        <p:spPr>
          <a:xfrm>
            <a:off x="1752600" y="1422637"/>
            <a:ext cx="15087600" cy="580672"/>
          </a:xfrm>
          <a:prstGeom prst="rect">
            <a:avLst/>
          </a:prstGeom>
          <a:noFill/>
        </p:spPr>
        <p:txBody>
          <a:bodyPr wrap="square">
            <a:spAutoFit/>
          </a:bodyPr>
          <a:lstStyle/>
          <a:p>
            <a:pPr>
              <a:lnSpc>
                <a:spcPct val="115000"/>
              </a:lnSpc>
              <a:spcBef>
                <a:spcPts val="600"/>
              </a:spcBef>
              <a:spcAft>
                <a:spcPts val="600"/>
              </a:spcAft>
            </a:pPr>
            <a:r>
              <a:rPr lang="nl-NL" sz="3000" b="1">
                <a:effectLst/>
                <a:latin typeface="Times New Roman" panose="02020603050405020304" pitchFamily="18" charset="0"/>
                <a:ea typeface="Calibri" panose="020F0502020204030204" pitchFamily="34" charset="0"/>
              </a:rPr>
              <a:t>Phổ hồng ngoại của nhóm chức ester (-COO) trong hợp chất C</a:t>
            </a:r>
            <a:r>
              <a:rPr lang="nl-NL" sz="3000" b="1" baseline="-25000">
                <a:effectLst/>
                <a:latin typeface="Times New Roman" panose="02020603050405020304" pitchFamily="18" charset="0"/>
                <a:ea typeface="Calibri" panose="020F0502020204030204" pitchFamily="34" charset="0"/>
              </a:rPr>
              <a:t>6</a:t>
            </a:r>
            <a:r>
              <a:rPr lang="nl-NL" sz="3000" b="1">
                <a:effectLst/>
                <a:latin typeface="Times New Roman" panose="02020603050405020304" pitchFamily="18" charset="0"/>
                <a:ea typeface="Calibri" panose="020F0502020204030204" pitchFamily="34" charset="0"/>
              </a:rPr>
              <a:t>H</a:t>
            </a:r>
            <a:r>
              <a:rPr lang="nl-NL" sz="3000" b="1" baseline="-25000">
                <a:effectLst/>
                <a:latin typeface="Times New Roman" panose="02020603050405020304" pitchFamily="18" charset="0"/>
                <a:ea typeface="Calibri" panose="020F0502020204030204" pitchFamily="34" charset="0"/>
              </a:rPr>
              <a:t>5</a:t>
            </a:r>
            <a:r>
              <a:rPr lang="nl-NL" sz="3000" b="1">
                <a:effectLst/>
                <a:latin typeface="Times New Roman" panose="02020603050405020304" pitchFamily="18" charset="0"/>
                <a:ea typeface="Calibri" panose="020F0502020204030204" pitchFamily="34" charset="0"/>
              </a:rPr>
              <a:t>COOC</a:t>
            </a:r>
            <a:r>
              <a:rPr lang="nl-NL" sz="3000" b="1" baseline="-25000">
                <a:effectLst/>
                <a:latin typeface="Times New Roman" panose="02020603050405020304" pitchFamily="18" charset="0"/>
                <a:ea typeface="Calibri" panose="020F0502020204030204" pitchFamily="34" charset="0"/>
              </a:rPr>
              <a:t>2</a:t>
            </a:r>
            <a:r>
              <a:rPr lang="nl-NL" sz="3000" b="1">
                <a:effectLst/>
                <a:latin typeface="Times New Roman" panose="02020603050405020304" pitchFamily="18" charset="0"/>
                <a:ea typeface="Calibri" panose="020F0502020204030204" pitchFamily="34" charset="0"/>
              </a:rPr>
              <a:t>H</a:t>
            </a:r>
            <a:r>
              <a:rPr lang="nl-NL" sz="3000" b="1" baseline="-25000">
                <a:effectLst/>
                <a:latin typeface="Times New Roman" panose="02020603050405020304" pitchFamily="18" charset="0"/>
                <a:ea typeface="Calibri" panose="020F0502020204030204" pitchFamily="34" charset="0"/>
              </a:rPr>
              <a:t>5</a:t>
            </a:r>
            <a:endParaRPr lang="en-US" sz="3000">
              <a:effectLst/>
              <a:latin typeface="Times New Roman" panose="02020603050405020304" pitchFamily="18" charset="0"/>
              <a:ea typeface="Calibri" panose="020F0502020204030204" pitchFamily="34" charset="0"/>
            </a:endParaRPr>
          </a:p>
        </p:txBody>
      </p:sp>
      <p:pic>
        <p:nvPicPr>
          <p:cNvPr id="18" name="Picture 17" descr="A graph of chemical formulas&#10;&#10;Description automatically generated">
            <a:extLst>
              <a:ext uri="{FF2B5EF4-FFF2-40B4-BE49-F238E27FC236}">
                <a16:creationId xmlns:a16="http://schemas.microsoft.com/office/drawing/2014/main" id="{CE364FF6-371E-E890-2D56-15B79CDCE0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2319833"/>
            <a:ext cx="14325600" cy="6024067"/>
          </a:xfrm>
          <a:prstGeom prst="rect">
            <a:avLst/>
          </a:prstGeom>
        </p:spPr>
      </p:pic>
      <p:sp>
        <p:nvSpPr>
          <p:cNvPr id="21" name="TextBox 20">
            <a:extLst>
              <a:ext uri="{FF2B5EF4-FFF2-40B4-BE49-F238E27FC236}">
                <a16:creationId xmlns:a16="http://schemas.microsoft.com/office/drawing/2014/main" id="{CBE66CB7-20D3-CF00-8FDC-0C399F2C7A26}"/>
              </a:ext>
            </a:extLst>
          </p:cNvPr>
          <p:cNvSpPr txBox="1"/>
          <p:nvPr/>
        </p:nvSpPr>
        <p:spPr>
          <a:xfrm>
            <a:off x="533400" y="8731246"/>
            <a:ext cx="17221200" cy="1111586"/>
          </a:xfrm>
          <a:prstGeom prst="rect">
            <a:avLst/>
          </a:prstGeom>
          <a:noFill/>
        </p:spPr>
        <p:txBody>
          <a:bodyPr wrap="square">
            <a:spAutoFit/>
          </a:bodyPr>
          <a:lstStyle/>
          <a:p>
            <a:pPr algn="ctr">
              <a:lnSpc>
                <a:spcPct val="115000"/>
              </a:lnSpc>
              <a:spcBef>
                <a:spcPts val="600"/>
              </a:spcBef>
              <a:spcAft>
                <a:spcPts val="600"/>
              </a:spcAft>
            </a:pPr>
            <a:r>
              <a:rPr lang="en-US" sz="3000" b="1" i="1">
                <a:solidFill>
                  <a:srgbClr val="000000"/>
                </a:solidFill>
                <a:effectLst/>
                <a:latin typeface="Times New Roman" panose="02020603050405020304" pitchFamily="18" charset="0"/>
                <a:ea typeface="Calibri" panose="020F0502020204030204" pitchFamily="34" charset="0"/>
              </a:rPr>
              <a:t>Peak ở 1 726cm</a:t>
            </a:r>
            <a:r>
              <a:rPr lang="en-US" sz="3000" b="1" i="1" baseline="30000">
                <a:solidFill>
                  <a:srgbClr val="000000"/>
                </a:solidFill>
                <a:effectLst/>
                <a:latin typeface="Times New Roman" panose="02020603050405020304" pitchFamily="18" charset="0"/>
                <a:ea typeface="Calibri" panose="020F0502020204030204" pitchFamily="34" charset="0"/>
              </a:rPr>
              <a:t>-1</a:t>
            </a:r>
            <a:r>
              <a:rPr lang="en-US" sz="3000" b="1" i="1">
                <a:solidFill>
                  <a:srgbClr val="000000"/>
                </a:solidFill>
                <a:effectLst/>
                <a:latin typeface="Times New Roman" panose="02020603050405020304" pitchFamily="18" charset="0"/>
                <a:ea typeface="Calibri" panose="020F0502020204030204" pitchFamily="34" charset="0"/>
              </a:rPr>
              <a:t> là tín hiệu đặc trưng của liên kết C=O , còn peak ở 1 117cm</a:t>
            </a:r>
            <a:r>
              <a:rPr lang="en-US" sz="3000" b="1" i="1" baseline="30000">
                <a:solidFill>
                  <a:srgbClr val="000000"/>
                </a:solidFill>
                <a:effectLst/>
                <a:latin typeface="Times New Roman" panose="02020603050405020304" pitchFamily="18" charset="0"/>
                <a:ea typeface="Calibri" panose="020F0502020204030204" pitchFamily="34" charset="0"/>
              </a:rPr>
              <a:t>-1</a:t>
            </a:r>
            <a:r>
              <a:rPr lang="en-US" sz="3000" b="1" i="1">
                <a:solidFill>
                  <a:srgbClr val="000000"/>
                </a:solidFill>
                <a:effectLst/>
                <a:latin typeface="Times New Roman" panose="02020603050405020304" pitchFamily="18" charset="0"/>
                <a:ea typeface="Calibri" panose="020F0502020204030204" pitchFamily="34" charset="0"/>
              </a:rPr>
              <a:t> là tín hiệu đặc trưng của liên kết C-O. Chứng tỏ hợp chất đã cho có nhóm chức ester -COO-</a:t>
            </a:r>
            <a:endParaRPr lang="en-US" sz="3000" b="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36210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52272-DDE3-7F24-469B-930806C02347}"/>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9B6B1A3-75C3-5A61-98E3-DED6304F28BB}"/>
              </a:ext>
            </a:extLst>
          </p:cNvPr>
          <p:cNvGrpSpPr/>
          <p:nvPr/>
        </p:nvGrpSpPr>
        <p:grpSpPr>
          <a:xfrm>
            <a:off x="835630" y="570464"/>
            <a:ext cx="16616739" cy="9146071"/>
            <a:chOff x="-3810" y="0"/>
            <a:chExt cx="24647317" cy="11965003"/>
          </a:xfrm>
        </p:grpSpPr>
        <p:sp>
          <p:nvSpPr>
            <p:cNvPr id="5" name="Freeform 5">
              <a:extLst>
                <a:ext uri="{FF2B5EF4-FFF2-40B4-BE49-F238E27FC236}">
                  <a16:creationId xmlns:a16="http://schemas.microsoft.com/office/drawing/2014/main" id="{4F6FAA5F-158F-8342-6DE2-3A713D8B4808}"/>
                </a:ext>
              </a:extLst>
            </p:cNvPr>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9937EE2-68C5-ACAE-1520-08B1D8EC44B3}"/>
                </a:ext>
              </a:extLst>
            </p:cNvPr>
            <p:cNvSpPr/>
            <p:nvPr/>
          </p:nvSpPr>
          <p:spPr>
            <a:xfrm>
              <a:off x="293995" y="37391"/>
              <a:ext cx="24349512"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EC7DDB27-8ACC-6E73-DC46-1979F5080921}"/>
                </a:ext>
              </a:extLst>
            </p:cNvPr>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4">
            <a:extLst>
              <a:ext uri="{FF2B5EF4-FFF2-40B4-BE49-F238E27FC236}">
                <a16:creationId xmlns:a16="http://schemas.microsoft.com/office/drawing/2014/main" id="{B396F300-C025-8CA7-52F3-612FA4A2E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489" y="-1328572"/>
            <a:ext cx="2206966" cy="2168344"/>
          </a:xfrm>
          <a:prstGeom prst="rect">
            <a:avLst/>
          </a:prstGeom>
        </p:spPr>
      </p:pic>
      <p:sp>
        <p:nvSpPr>
          <p:cNvPr id="8" name="TextBox 7">
            <a:extLst>
              <a:ext uri="{FF2B5EF4-FFF2-40B4-BE49-F238E27FC236}">
                <a16:creationId xmlns:a16="http://schemas.microsoft.com/office/drawing/2014/main" id="{E3091E7D-B037-A0A7-9A82-FCC33F2680D3}"/>
              </a:ext>
            </a:extLst>
          </p:cNvPr>
          <p:cNvSpPr txBox="1"/>
          <p:nvPr/>
        </p:nvSpPr>
        <p:spPr>
          <a:xfrm>
            <a:off x="1028512" y="876774"/>
            <a:ext cx="94016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B050"/>
                </a:solidFill>
                <a:effectLst/>
                <a:uLnTx/>
                <a:uFillTx/>
                <a:latin typeface="Arial (Headings)"/>
                <a:ea typeface="Calibri" panose="020F0502020204030204" pitchFamily="34" charset="0"/>
                <a:cs typeface="+mn-cs"/>
              </a:rPr>
              <a:t>Câu hỏi  7 (SGK -T55)</a:t>
            </a:r>
            <a:endParaRPr kumimoji="0" lang="en-US" sz="4000" b="0" i="0" u="none" strike="noStrike" kern="1200" cap="none" spc="0" normalizeH="0" baseline="0" noProof="0">
              <a:ln>
                <a:noFill/>
              </a:ln>
              <a:solidFill>
                <a:srgbClr val="00B050"/>
              </a:solidFill>
              <a:effectLst/>
              <a:uLnTx/>
              <a:uFillTx/>
              <a:latin typeface="Arial (Headings)"/>
              <a:ea typeface="+mn-ea"/>
              <a:cs typeface="+mn-cs"/>
            </a:endParaRPr>
          </a:p>
        </p:txBody>
      </p:sp>
      <p:sp>
        <p:nvSpPr>
          <p:cNvPr id="10" name="TextBox 9">
            <a:extLst>
              <a:ext uri="{FF2B5EF4-FFF2-40B4-BE49-F238E27FC236}">
                <a16:creationId xmlns:a16="http://schemas.microsoft.com/office/drawing/2014/main" id="{440DE101-4FB0-D231-1382-09F3ED5FB168}"/>
              </a:ext>
            </a:extLst>
          </p:cNvPr>
          <p:cNvSpPr txBox="1"/>
          <p:nvPr/>
        </p:nvSpPr>
        <p:spPr>
          <a:xfrm>
            <a:off x="1162840" y="1336033"/>
            <a:ext cx="16432171" cy="2363532"/>
          </a:xfrm>
          <a:prstGeom prst="rect">
            <a:avLst/>
          </a:prstGeom>
          <a:noFill/>
        </p:spPr>
        <p:txBody>
          <a:bodyPr wrap="square">
            <a:spAutoFit/>
          </a:bodyPr>
          <a:lstStyle/>
          <a:p>
            <a:pPr marL="0" marR="0" lvl="0" indent="0" algn="ctr" defTabSz="914400" rtl="0" eaLnBrk="1" fontAlgn="auto" latinLnBrk="0" hangingPunct="1">
              <a:lnSpc>
                <a:spcPct val="2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Headings)"/>
                <a:ea typeface="Calibri" panose="020F0502020204030204" pitchFamily="34" charset="0"/>
                <a:cs typeface="+mn-cs"/>
              </a:rPr>
              <a:t>Có 3 chất sau:        </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CH</a:t>
            </a:r>
            <a:r>
              <a:rPr kumimoji="0" lang="en-US" sz="4000" b="1" i="0" u="none" strike="noStrike" kern="1200" cap="none" spc="0" normalizeH="0" baseline="-25000" noProof="0">
                <a:ln>
                  <a:noFill/>
                </a:ln>
                <a:solidFill>
                  <a:prstClr val="black"/>
                </a:solidFill>
                <a:effectLst/>
                <a:uLnTx/>
                <a:uFillTx/>
                <a:latin typeface="Arial (Headings)"/>
                <a:ea typeface="Calibri" panose="020F0502020204030204" pitchFamily="34" charset="0"/>
                <a:cs typeface="Times New Roman" panose="02020603050405020304" pitchFamily="18" charset="0"/>
              </a:rPr>
              <a:t>3</a:t>
            </a:r>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COO</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CH</a:t>
            </a:r>
            <a:r>
              <a:rPr kumimoji="0" lang="en-US" sz="4000" b="1" i="0" u="none" strike="noStrike" kern="1200" cap="none" spc="0" normalizeH="0" baseline="-25000" noProof="0">
                <a:ln>
                  <a:noFill/>
                </a:ln>
                <a:solidFill>
                  <a:prstClr val="black"/>
                </a:solidFill>
                <a:effectLst/>
                <a:uLnTx/>
                <a:uFillTx/>
                <a:latin typeface="Arial (Headings)"/>
                <a:ea typeface="Calibri" panose="020F0502020204030204" pitchFamily="34" charset="0"/>
                <a:cs typeface="Times New Roman" panose="02020603050405020304" pitchFamily="18" charset="0"/>
              </a:rPr>
              <a:t>2</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CH</a:t>
            </a:r>
            <a:r>
              <a:rPr kumimoji="0" lang="en-US" sz="4000" b="1" i="0" u="none" strike="noStrike" kern="1200" cap="none" spc="0" normalizeH="0" baseline="-25000" noProof="0">
                <a:ln>
                  <a:noFill/>
                </a:ln>
                <a:solidFill>
                  <a:prstClr val="black"/>
                </a:solidFill>
                <a:effectLst/>
                <a:uLnTx/>
                <a:uFillTx/>
                <a:latin typeface="Arial (Headings)"/>
                <a:ea typeface="Calibri" panose="020F0502020204030204" pitchFamily="34" charset="0"/>
                <a:cs typeface="Times New Roman" panose="02020603050405020304" pitchFamily="18" charset="0"/>
              </a:rPr>
              <a:t>3</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  (A);      CH</a:t>
            </a:r>
            <a:r>
              <a:rPr kumimoji="0" lang="en-US" sz="4000" b="1" i="0" u="none" strike="noStrike" kern="1200" cap="none" spc="0" normalizeH="0" baseline="-25000" noProof="0">
                <a:ln>
                  <a:noFill/>
                </a:ln>
                <a:solidFill>
                  <a:prstClr val="black"/>
                </a:solidFill>
                <a:effectLst/>
                <a:uLnTx/>
                <a:uFillTx/>
                <a:latin typeface="Arial (Headings)"/>
                <a:ea typeface="Calibri" panose="020F0502020204030204" pitchFamily="34" charset="0"/>
                <a:cs typeface="Times New Roman" panose="02020603050405020304" pitchFamily="18" charset="0"/>
              </a:rPr>
              <a:t>3</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CH</a:t>
            </a:r>
            <a:r>
              <a:rPr kumimoji="0" lang="en-US" sz="4000" b="1" i="0" u="none" strike="noStrike" kern="1200" cap="none" spc="0" normalizeH="0" baseline="-25000" noProof="0">
                <a:ln>
                  <a:noFill/>
                </a:ln>
                <a:solidFill>
                  <a:prstClr val="black"/>
                </a:solidFill>
                <a:effectLst/>
                <a:uLnTx/>
                <a:uFillTx/>
                <a:latin typeface="Arial (Headings)"/>
                <a:ea typeface="Calibri" panose="020F0502020204030204" pitchFamily="34" charset="0"/>
                <a:cs typeface="Times New Roman" panose="02020603050405020304" pitchFamily="18" charset="0"/>
              </a:rPr>
              <a:t>2</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CH</a:t>
            </a:r>
            <a:r>
              <a:rPr kumimoji="0" lang="en-US" sz="4000" b="1" i="0" u="none" strike="noStrike" kern="1200" cap="none" spc="0" normalizeH="0" baseline="-25000" noProof="0">
                <a:ln>
                  <a:noFill/>
                </a:ln>
                <a:solidFill>
                  <a:prstClr val="black"/>
                </a:solidFill>
                <a:effectLst/>
                <a:uLnTx/>
                <a:uFillTx/>
                <a:latin typeface="Arial (Headings)"/>
                <a:ea typeface="Calibri" panose="020F0502020204030204" pitchFamily="34" charset="0"/>
                <a:cs typeface="Times New Roman" panose="02020603050405020304" pitchFamily="18" charset="0"/>
              </a:rPr>
              <a:t>2</a:t>
            </a:r>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COOH</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  (B);                 </a:t>
            </a:r>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HO</a:t>
            </a:r>
            <a:r>
              <a:rPr kumimoji="0" lang="en-US" sz="4000" b="0"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CH</a:t>
            </a:r>
            <a:r>
              <a:rPr kumimoji="0" lang="en-US" sz="4000" b="0" i="0" u="none" strike="noStrike" kern="1200" cap="none" spc="0" normalizeH="0" baseline="-25000" noProof="0">
                <a:ln>
                  <a:noFill/>
                </a:ln>
                <a:solidFill>
                  <a:prstClr val="black"/>
                </a:solidFill>
                <a:effectLst/>
                <a:uLnTx/>
                <a:uFillTx/>
                <a:latin typeface="Arial (Headings)"/>
                <a:ea typeface="Calibri" panose="020F0502020204030204" pitchFamily="34" charset="0"/>
                <a:cs typeface="Times New Roman" panose="02020603050405020304" pitchFamily="18" charset="0"/>
              </a:rPr>
              <a:t>2</a:t>
            </a:r>
            <a:r>
              <a:rPr kumimoji="0" lang="en-US" sz="4000" b="0"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CH=CHCH</a:t>
            </a:r>
            <a:r>
              <a:rPr kumimoji="0" lang="en-US" sz="4000" b="0" i="0" u="none" strike="noStrike" kern="1200" cap="none" spc="0" normalizeH="0" baseline="-25000" noProof="0">
                <a:ln>
                  <a:noFill/>
                </a:ln>
                <a:solidFill>
                  <a:prstClr val="black"/>
                </a:solidFill>
                <a:effectLst/>
                <a:uLnTx/>
                <a:uFillTx/>
                <a:latin typeface="Arial (Headings)"/>
                <a:ea typeface="Calibri" panose="020F0502020204030204" pitchFamily="34" charset="0"/>
                <a:cs typeface="Times New Roman" panose="02020603050405020304" pitchFamily="18" charset="0"/>
              </a:rPr>
              <a:t>2</a:t>
            </a:r>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OH</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rPr>
              <a:t>  (C)</a:t>
            </a:r>
            <a:endParaRPr kumimoji="0" lang="en-US" sz="4000" b="0" i="0" u="none" strike="noStrike" kern="1200" cap="none" spc="0" normalizeH="0" baseline="0" noProof="0">
              <a:ln>
                <a:noFill/>
              </a:ln>
              <a:solidFill>
                <a:prstClr val="black"/>
              </a:solidFill>
              <a:effectLst/>
              <a:uLnTx/>
              <a:uFillTx/>
              <a:latin typeface="Arial (Headings)"/>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085F5CB-7DE0-5951-1784-52F42B50894A}"/>
              </a:ext>
            </a:extLst>
          </p:cNvPr>
          <p:cNvSpPr txBox="1"/>
          <p:nvPr/>
        </p:nvSpPr>
        <p:spPr>
          <a:xfrm>
            <a:off x="1546167" y="5402018"/>
            <a:ext cx="888403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mn-cs"/>
              </a:rPr>
              <a:t>+ 2 971 cm</a:t>
            </a:r>
            <a:r>
              <a:rPr kumimoji="0" lang="en-US" sz="4000" b="1" i="0" u="none" strike="noStrike" kern="1200" cap="none" spc="0" normalizeH="0" baseline="30000" noProof="0">
                <a:ln>
                  <a:noFill/>
                </a:ln>
                <a:solidFill>
                  <a:prstClr val="black"/>
                </a:solidFill>
                <a:effectLst/>
                <a:uLnTx/>
                <a:uFillTx/>
                <a:latin typeface="Arial (Headings)"/>
                <a:ea typeface="Calibri" panose="020F0502020204030204" pitchFamily="34" charset="0"/>
                <a:cs typeface="+mn-cs"/>
              </a:rPr>
              <a:t>-1</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mn-cs"/>
              </a:rPr>
              <a:t>, 2 860 cm</a:t>
            </a:r>
            <a:r>
              <a:rPr kumimoji="0" lang="en-US" sz="4000" b="1" i="0" u="none" strike="noStrike" kern="1200" cap="none" spc="0" normalizeH="0" baseline="30000" noProof="0">
                <a:ln>
                  <a:noFill/>
                </a:ln>
                <a:solidFill>
                  <a:prstClr val="black"/>
                </a:solidFill>
                <a:effectLst/>
                <a:uLnTx/>
                <a:uFillTx/>
                <a:latin typeface="Arial (Headings)"/>
                <a:ea typeface="Calibri" panose="020F0502020204030204" pitchFamily="34" charset="0"/>
                <a:cs typeface="+mn-cs"/>
              </a:rPr>
              <a:t>-1</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mn-cs"/>
              </a:rPr>
              <a:t>, 2 668 cm</a:t>
            </a:r>
            <a:r>
              <a:rPr kumimoji="0" lang="en-US" sz="4000" b="1" i="0" u="none" strike="noStrike" kern="1200" cap="none" spc="0" normalizeH="0" baseline="30000" noProof="0">
                <a:ln>
                  <a:noFill/>
                </a:ln>
                <a:solidFill>
                  <a:prstClr val="black"/>
                </a:solidFill>
                <a:effectLst/>
                <a:uLnTx/>
                <a:uFillTx/>
                <a:latin typeface="Arial (Headings)"/>
                <a:ea typeface="Calibri" panose="020F0502020204030204" pitchFamily="34" charset="0"/>
                <a:cs typeface="+mn-cs"/>
              </a:rPr>
              <a:t>-1</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mn-cs"/>
              </a:rPr>
              <a:t>: </a:t>
            </a:r>
            <a:endParaRPr kumimoji="0" lang="en-US" sz="4000" b="1" i="0" u="none" strike="noStrike" kern="1200" cap="none" spc="0" normalizeH="0" baseline="0" noProof="0">
              <a:ln>
                <a:noFill/>
              </a:ln>
              <a:solidFill>
                <a:prstClr val="black"/>
              </a:solidFill>
              <a:effectLst/>
              <a:uLnTx/>
              <a:uFillTx/>
              <a:latin typeface="Arial (Headings)"/>
              <a:ea typeface="+mn-ea"/>
              <a:cs typeface="+mn-cs"/>
            </a:endParaRPr>
          </a:p>
        </p:txBody>
      </p:sp>
      <p:sp>
        <p:nvSpPr>
          <p:cNvPr id="19" name="TextBox 18">
            <a:extLst>
              <a:ext uri="{FF2B5EF4-FFF2-40B4-BE49-F238E27FC236}">
                <a16:creationId xmlns:a16="http://schemas.microsoft.com/office/drawing/2014/main" id="{6C5578D5-F0F4-15CE-90C3-827E65B183A3}"/>
              </a:ext>
            </a:extLst>
          </p:cNvPr>
          <p:cNvSpPr txBox="1"/>
          <p:nvPr/>
        </p:nvSpPr>
        <p:spPr>
          <a:xfrm>
            <a:off x="1446980" y="4019002"/>
            <a:ext cx="15850699" cy="740011"/>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Headings)"/>
                <a:ea typeface="Calibri" panose="020F0502020204030204" pitchFamily="34" charset="0"/>
                <a:cs typeface="+mn-cs"/>
              </a:rPr>
              <a:t>Phổ IR của 1 chất có các tín hiệu hấp thụ như sau:</a:t>
            </a:r>
          </a:p>
        </p:txBody>
      </p:sp>
      <p:sp>
        <p:nvSpPr>
          <p:cNvPr id="23" name="TextBox 22">
            <a:extLst>
              <a:ext uri="{FF2B5EF4-FFF2-40B4-BE49-F238E27FC236}">
                <a16:creationId xmlns:a16="http://schemas.microsoft.com/office/drawing/2014/main" id="{2A03B8EC-F974-A590-694C-F009E98B5961}"/>
              </a:ext>
            </a:extLst>
          </p:cNvPr>
          <p:cNvSpPr txBox="1"/>
          <p:nvPr/>
        </p:nvSpPr>
        <p:spPr>
          <a:xfrm>
            <a:off x="1687477" y="7548598"/>
            <a:ext cx="349412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mn-cs"/>
              </a:rPr>
              <a:t>+ 1 712 cm</a:t>
            </a:r>
            <a:r>
              <a:rPr kumimoji="0" lang="en-US" sz="4000" b="1" i="0" u="none" strike="noStrike" kern="1200" cap="none" spc="0" normalizeH="0" baseline="30000" noProof="0">
                <a:ln>
                  <a:noFill/>
                </a:ln>
                <a:solidFill>
                  <a:prstClr val="black"/>
                </a:solidFill>
                <a:effectLst/>
                <a:uLnTx/>
                <a:uFillTx/>
                <a:latin typeface="Arial (Headings)"/>
                <a:ea typeface="Calibri" panose="020F0502020204030204" pitchFamily="34" charset="0"/>
                <a:cs typeface="+mn-cs"/>
              </a:rPr>
              <a:t>-1</a:t>
            </a:r>
            <a:r>
              <a:rPr kumimoji="0" lang="en-US" sz="4000" b="1" i="0" u="none" strike="noStrike" kern="1200" cap="none" spc="0" normalizeH="0" baseline="0" noProof="0">
                <a:ln>
                  <a:noFill/>
                </a:ln>
                <a:solidFill>
                  <a:prstClr val="black"/>
                </a:solidFill>
                <a:effectLst/>
                <a:uLnTx/>
                <a:uFillTx/>
                <a:latin typeface="Arial (Headings)"/>
                <a:ea typeface="Calibri" panose="020F0502020204030204" pitchFamily="34" charset="0"/>
                <a:cs typeface="+mn-cs"/>
              </a:rPr>
              <a:t>:</a:t>
            </a:r>
            <a:r>
              <a:rPr kumimoji="0" lang="en-US" sz="4000" b="1" i="0" u="none" strike="noStrike" kern="1200" cap="none" spc="0" normalizeH="0" baseline="30000" noProof="0">
                <a:ln>
                  <a:noFill/>
                </a:ln>
                <a:solidFill>
                  <a:prstClr val="black"/>
                </a:solidFill>
                <a:effectLst/>
                <a:uLnTx/>
                <a:uFillTx/>
                <a:latin typeface="Arial (Headings)"/>
                <a:ea typeface="Calibri" panose="020F0502020204030204" pitchFamily="34" charset="0"/>
                <a:cs typeface="+mn-cs"/>
              </a:rPr>
              <a:t> </a:t>
            </a:r>
            <a:endParaRPr kumimoji="0" lang="en-US" sz="4000" b="1" i="0" u="none" strike="noStrike" kern="1200" cap="none" spc="0" normalizeH="0" baseline="0" noProof="0">
              <a:ln>
                <a:noFill/>
              </a:ln>
              <a:solidFill>
                <a:prstClr val="black"/>
              </a:solidFill>
              <a:effectLst/>
              <a:uLnTx/>
              <a:uFillTx/>
              <a:latin typeface="Arial (Headings)"/>
              <a:ea typeface="+mn-ea"/>
              <a:cs typeface="+mn-cs"/>
            </a:endParaRPr>
          </a:p>
        </p:txBody>
      </p:sp>
      <p:sp>
        <p:nvSpPr>
          <p:cNvPr id="27" name="TextBox 26">
            <a:extLst>
              <a:ext uri="{FF2B5EF4-FFF2-40B4-BE49-F238E27FC236}">
                <a16:creationId xmlns:a16="http://schemas.microsoft.com/office/drawing/2014/main" id="{554539BF-40E0-C979-82CC-DF908BAAC5AC}"/>
              </a:ext>
            </a:extLst>
          </p:cNvPr>
          <p:cNvSpPr txBox="1"/>
          <p:nvPr/>
        </p:nvSpPr>
        <p:spPr>
          <a:xfrm>
            <a:off x="10430206" y="5391627"/>
            <a:ext cx="6622512" cy="1447897"/>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Headings)"/>
                <a:ea typeface="Calibri" panose="020F0502020204030204" pitchFamily="34" charset="0"/>
                <a:cs typeface="+mn-cs"/>
              </a:rPr>
              <a:t>Chứng tỏ có liên kết O-H (trong nhóm –COOH)</a:t>
            </a:r>
          </a:p>
        </p:txBody>
      </p:sp>
      <p:sp>
        <p:nvSpPr>
          <p:cNvPr id="29" name="TextBox 28">
            <a:extLst>
              <a:ext uri="{FF2B5EF4-FFF2-40B4-BE49-F238E27FC236}">
                <a16:creationId xmlns:a16="http://schemas.microsoft.com/office/drawing/2014/main" id="{D3C83435-C930-553A-AA95-13FEBBB1D53A}"/>
              </a:ext>
            </a:extLst>
          </p:cNvPr>
          <p:cNvSpPr txBox="1"/>
          <p:nvPr/>
        </p:nvSpPr>
        <p:spPr>
          <a:xfrm>
            <a:off x="4953000" y="7572151"/>
            <a:ext cx="10257904" cy="740011"/>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Headings)"/>
                <a:ea typeface="Calibri" panose="020F0502020204030204" pitchFamily="34" charset="0"/>
                <a:cs typeface="+mn-cs"/>
              </a:rPr>
              <a:t>Chứng tỏ có liên kết C=O</a:t>
            </a:r>
          </a:p>
        </p:txBody>
      </p:sp>
      <p:sp>
        <p:nvSpPr>
          <p:cNvPr id="30" name="TextBox 29">
            <a:extLst>
              <a:ext uri="{FF2B5EF4-FFF2-40B4-BE49-F238E27FC236}">
                <a16:creationId xmlns:a16="http://schemas.microsoft.com/office/drawing/2014/main" id="{E4FDDDF9-4476-91B6-1C73-563277A54C20}"/>
              </a:ext>
            </a:extLst>
          </p:cNvPr>
          <p:cNvSpPr txBox="1"/>
          <p:nvPr/>
        </p:nvSpPr>
        <p:spPr>
          <a:xfrm>
            <a:off x="1897850" y="8605825"/>
            <a:ext cx="15782542" cy="740011"/>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mn-cs"/>
              </a:rPr>
              <a:t>Kết luận: Hợp chất hữu cơ đó là chất (B) </a:t>
            </a:r>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CH</a:t>
            </a:r>
            <a:r>
              <a:rPr kumimoji="0" lang="en-US" sz="4000" b="1" i="0" u="none" strike="noStrike" kern="1200" cap="none" spc="0" normalizeH="0" baseline="-2500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3</a:t>
            </a:r>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CH</a:t>
            </a:r>
            <a:r>
              <a:rPr kumimoji="0" lang="en-US" sz="4000" b="1" i="0" u="none" strike="noStrike" kern="1200" cap="none" spc="0" normalizeH="0" baseline="-2500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2</a:t>
            </a:r>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CH</a:t>
            </a:r>
            <a:r>
              <a:rPr kumimoji="0" lang="en-US" sz="4000" b="1" i="0" u="none" strike="noStrike" kern="1200" cap="none" spc="0" normalizeH="0" baseline="-2500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2</a:t>
            </a:r>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Times New Roman" panose="02020603050405020304" pitchFamily="18" charset="0"/>
              </a:rPr>
              <a:t>COOH </a:t>
            </a:r>
            <a:endPar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mn-cs"/>
            </a:endParaRPr>
          </a:p>
        </p:txBody>
      </p:sp>
    </p:spTree>
    <p:extLst>
      <p:ext uri="{BB962C8B-B14F-4D97-AF65-F5344CB8AC3E}">
        <p14:creationId xmlns:p14="http://schemas.microsoft.com/office/powerpoint/2010/main" val="30870049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p:tgtEl>
                                          <p:spTgt spid="27"/>
                                        </p:tgtEl>
                                        <p:attrNameLst>
                                          <p:attrName>ppt_y</p:attrName>
                                        </p:attrNameLst>
                                      </p:cBhvr>
                                      <p:tavLst>
                                        <p:tav tm="0">
                                          <p:val>
                                            <p:strVal val="#ppt_y+#ppt_h*1.125000"/>
                                          </p:val>
                                        </p:tav>
                                        <p:tav tm="100000">
                                          <p:val>
                                            <p:strVal val="#ppt_y"/>
                                          </p:val>
                                        </p:tav>
                                      </p:tavLst>
                                    </p:anim>
                                    <p:animEffect transition="in" filter="wipe(up)">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p:tgtEl>
                                          <p:spTgt spid="30"/>
                                        </p:tgtEl>
                                        <p:attrNameLst>
                                          <p:attrName>ppt_y</p:attrName>
                                        </p:attrNameLst>
                                      </p:cBhvr>
                                      <p:tavLst>
                                        <p:tav tm="0">
                                          <p:val>
                                            <p:strVal val="#ppt_y+#ppt_h*1.125000"/>
                                          </p:val>
                                        </p:tav>
                                        <p:tav tm="100000">
                                          <p:val>
                                            <p:strVal val="#ppt_y"/>
                                          </p:val>
                                        </p:tav>
                                      </p:tavLst>
                                    </p:anim>
                                    <p:animEffect transition="in" filter="wipe(up)">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9" grpId="0"/>
      <p:bldP spid="23" grpId="0"/>
      <p:bldP spid="27"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8" name="TextBox 28"/>
          <p:cNvSpPr txBox="1"/>
          <p:nvPr/>
        </p:nvSpPr>
        <p:spPr>
          <a:xfrm>
            <a:off x="3992092" y="31371"/>
            <a:ext cx="10303816" cy="1167179"/>
          </a:xfrm>
          <a:prstGeom prst="rect">
            <a:avLst/>
          </a:prstGeom>
        </p:spPr>
        <p:txBody>
          <a:bodyPr lIns="0" tIns="0" rIns="0" bIns="0" rtlCol="0" anchor="t">
            <a:spAutoFit/>
          </a:bodyPr>
          <a:lstStyle/>
          <a:p>
            <a:pPr algn="ctr">
              <a:lnSpc>
                <a:spcPts val="10800"/>
              </a:lnSpc>
            </a:pPr>
            <a:r>
              <a:rPr lang="en-US" sz="4400" b="1" dirty="0">
                <a:solidFill>
                  <a:srgbClr val="FF0000"/>
                </a:solidFill>
                <a:latin typeface="Arial" panose="020B0604020202020204" pitchFamily="34" charset="0"/>
                <a:cs typeface="Arial" panose="020B0604020202020204" pitchFamily="34" charset="0"/>
              </a:rPr>
              <a:t>LUYỆN TẬP</a:t>
            </a:r>
          </a:p>
        </p:txBody>
      </p:sp>
      <p:pic>
        <p:nvPicPr>
          <p:cNvPr id="2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632" y="-2336046"/>
            <a:ext cx="1834414" cy="3880492"/>
          </a:xfrm>
          <a:prstGeom prst="rect">
            <a:avLst/>
          </a:prstGeom>
        </p:spPr>
      </p:pic>
      <p:sp>
        <p:nvSpPr>
          <p:cNvPr id="7" name="TextBox 6">
            <a:extLst>
              <a:ext uri="{FF2B5EF4-FFF2-40B4-BE49-F238E27FC236}">
                <a16:creationId xmlns:a16="http://schemas.microsoft.com/office/drawing/2014/main" id="{0B757E4C-3F8B-76A1-BE42-B6375D2E7AFC}"/>
              </a:ext>
            </a:extLst>
          </p:cNvPr>
          <p:cNvSpPr txBox="1"/>
          <p:nvPr/>
        </p:nvSpPr>
        <p:spPr>
          <a:xfrm>
            <a:off x="1447800" y="1289087"/>
            <a:ext cx="16154400" cy="905056"/>
          </a:xfrm>
          <a:prstGeom prst="rect">
            <a:avLst/>
          </a:prstGeom>
          <a:noFill/>
        </p:spPr>
        <p:txBody>
          <a:bodyPr wrap="square">
            <a:spAutoFit/>
          </a:bodyPr>
          <a:lstStyle/>
          <a:p>
            <a:pPr algn="just">
              <a:lnSpc>
                <a:spcPct val="150000"/>
              </a:lnSpc>
              <a:spcBef>
                <a:spcPts val="600"/>
              </a:spcBef>
              <a:spcAft>
                <a:spcPts val="600"/>
              </a:spcAft>
            </a:pPr>
            <a:r>
              <a:rPr lang="en-US" sz="4000" b="1">
                <a:solidFill>
                  <a:srgbClr val="000000"/>
                </a:solidFill>
                <a:effectLst/>
                <a:latin typeface="Times New Roman" panose="02020603050405020304" pitchFamily="18" charset="0"/>
                <a:ea typeface="Calibri" panose="020F0502020204030204" pitchFamily="34" charset="0"/>
              </a:rPr>
              <a:t>Phần I: Chọn đúng (Đ) hoặc sai (S) cho mỗi ý a), b), c), d) ở mỗi câu</a:t>
            </a:r>
            <a:endParaRPr lang="en-US" sz="4000">
              <a:solidFill>
                <a:srgbClr val="000000"/>
              </a:solidFill>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48DED66F-796A-75D1-A69F-0CCD5EE4AA99}"/>
              </a:ext>
            </a:extLst>
          </p:cNvPr>
          <p:cNvSpPr txBox="1"/>
          <p:nvPr/>
        </p:nvSpPr>
        <p:spPr>
          <a:xfrm>
            <a:off x="304800" y="2406283"/>
            <a:ext cx="17526000" cy="6707798"/>
          </a:xfrm>
          <a:prstGeom prst="rect">
            <a:avLst/>
          </a:prstGeom>
          <a:noFill/>
        </p:spPr>
        <p:txBody>
          <a:bodyPr wrap="square">
            <a:spAutoFit/>
          </a:bodyPr>
          <a:lstStyle/>
          <a:p>
            <a:pPr>
              <a:lnSpc>
                <a:spcPct val="150000"/>
              </a:lnSpc>
              <a:spcBef>
                <a:spcPts val="600"/>
              </a:spcBef>
              <a:spcAft>
                <a:spcPts val="600"/>
              </a:spcAft>
            </a:pPr>
            <a:r>
              <a:rPr lang="en-US" sz="3300" b="1">
                <a:solidFill>
                  <a:srgbClr val="FF0066"/>
                </a:solidFill>
                <a:effectLst/>
                <a:latin typeface="Arial (Headings)"/>
                <a:ea typeface="Calibri" panose="020F0502020204030204" pitchFamily="34" charset="0"/>
              </a:rPr>
              <a:t>Câu 1.</a:t>
            </a:r>
            <a:r>
              <a:rPr lang="en-US" sz="3300" b="1">
                <a:effectLst/>
                <a:latin typeface="Arial (Headings)"/>
                <a:ea typeface="Calibri" panose="020F0502020204030204" pitchFamily="34" charset="0"/>
              </a:rPr>
              <a:t> </a:t>
            </a:r>
            <a:r>
              <a:rPr lang="en-US" sz="3300" b="1">
                <a:solidFill>
                  <a:srgbClr val="000000"/>
                </a:solidFill>
                <a:effectLst/>
                <a:latin typeface="Arial (Headings)"/>
                <a:ea typeface="Calibri" panose="020F0502020204030204" pitchFamily="34" charset="0"/>
              </a:rPr>
              <a:t>Dựa vào thành phần nguyên tố, hợp chất hữu cơ được chia thành hydrocarbon và dẫn xuất của hydrocarbon.</a:t>
            </a:r>
          </a:p>
          <a:p>
            <a:pPr>
              <a:lnSpc>
                <a:spcPct val="150000"/>
              </a:lnSpc>
              <a:spcBef>
                <a:spcPts val="600"/>
              </a:spcBef>
              <a:spcAft>
                <a:spcPts val="600"/>
              </a:spcAft>
            </a:pPr>
            <a:r>
              <a:rPr lang="en-US" sz="3300" b="1">
                <a:effectLst/>
                <a:latin typeface="Arial (Headings)"/>
                <a:ea typeface="Calibri" panose="020F0502020204030204" pitchFamily="34" charset="0"/>
              </a:rPr>
              <a:t>a. </a:t>
            </a:r>
            <a:r>
              <a:rPr lang="en-US" sz="3300" b="1">
                <a:solidFill>
                  <a:srgbClr val="000000"/>
                </a:solidFill>
                <a:effectLst/>
                <a:latin typeface="Arial (Headings)"/>
                <a:ea typeface="Calibri" panose="020F0502020204030204" pitchFamily="34" charset="0"/>
              </a:rPr>
              <a:t>Hydrocarbon là những hợp chất hữu cơ chỉ được tạo thành từ hai nguyên tố carbon và hydrogen.  </a:t>
            </a:r>
            <a:r>
              <a:rPr lang="en-US" sz="3000" b="1">
                <a:solidFill>
                  <a:srgbClr val="000000"/>
                </a:solidFill>
                <a:effectLst/>
                <a:latin typeface="Arial (Headings)"/>
                <a:ea typeface="Calibri" panose="020F0502020204030204" pitchFamily="34" charset="0"/>
              </a:rPr>
              <a:t>  </a:t>
            </a:r>
            <a:endParaRPr lang="en-US" sz="4000" b="1">
              <a:solidFill>
                <a:srgbClr val="FF0000"/>
              </a:solidFill>
              <a:effectLst/>
              <a:latin typeface="Arial (Headings)"/>
              <a:ea typeface="Calibri" panose="020F0502020204030204" pitchFamily="34" charset="0"/>
            </a:endParaRPr>
          </a:p>
          <a:p>
            <a:pPr>
              <a:lnSpc>
                <a:spcPct val="150000"/>
              </a:lnSpc>
              <a:spcBef>
                <a:spcPts val="600"/>
              </a:spcBef>
              <a:spcAft>
                <a:spcPts val="600"/>
              </a:spcAft>
            </a:pPr>
            <a:r>
              <a:rPr lang="en-US" sz="3300" b="1">
                <a:effectLst/>
                <a:latin typeface="Arial (Headings)"/>
                <a:ea typeface="Calibri" panose="020F0502020204030204" pitchFamily="34" charset="0"/>
              </a:rPr>
              <a:t>b. </a:t>
            </a:r>
            <a:r>
              <a:rPr lang="en-US" sz="3300" b="1">
                <a:solidFill>
                  <a:srgbClr val="000000"/>
                </a:solidFill>
                <a:effectLst/>
                <a:latin typeface="Arial (Headings)"/>
                <a:ea typeface="Calibri" panose="020F0502020204030204" pitchFamily="34" charset="0"/>
              </a:rPr>
              <a:t>Dẫn xuất của hydrocarbon là những hợp chất hữu cơ được tạo thành từ ba nguyên tố carbon, hydrogen và  oxygen.    </a:t>
            </a:r>
            <a:endParaRPr lang="en-US" sz="4500" b="1">
              <a:solidFill>
                <a:srgbClr val="FF0000"/>
              </a:solidFill>
              <a:effectLst/>
              <a:latin typeface="Arial (Headings)"/>
              <a:ea typeface="Calibri" panose="020F0502020204030204" pitchFamily="34" charset="0"/>
            </a:endParaRPr>
          </a:p>
          <a:p>
            <a:pPr>
              <a:lnSpc>
                <a:spcPct val="150000"/>
              </a:lnSpc>
              <a:spcBef>
                <a:spcPts val="600"/>
              </a:spcBef>
              <a:spcAft>
                <a:spcPts val="600"/>
              </a:spcAft>
            </a:pPr>
            <a:r>
              <a:rPr lang="en-US" sz="3300" b="1">
                <a:effectLst/>
                <a:latin typeface="Arial (Headings)"/>
                <a:ea typeface="Calibri" panose="020F0502020204030204" pitchFamily="34" charset="0"/>
              </a:rPr>
              <a:t>c.</a:t>
            </a:r>
            <a:r>
              <a:rPr lang="en-US" sz="3300" b="1">
                <a:solidFill>
                  <a:srgbClr val="FF0066"/>
                </a:solidFill>
                <a:effectLst/>
                <a:latin typeface="Arial (Headings)"/>
                <a:ea typeface="Calibri" panose="020F0502020204030204" pitchFamily="34" charset="0"/>
              </a:rPr>
              <a:t> </a:t>
            </a:r>
            <a:r>
              <a:rPr lang="en-US" sz="3300" b="1">
                <a:solidFill>
                  <a:srgbClr val="000000"/>
                </a:solidFill>
                <a:effectLst/>
                <a:latin typeface="Arial (Headings)"/>
                <a:ea typeface="Calibri" panose="020F0502020204030204" pitchFamily="34" charset="0"/>
              </a:rPr>
              <a:t>Methane (CH</a:t>
            </a:r>
            <a:r>
              <a:rPr lang="en-US" sz="3300" b="1" baseline="-25000">
                <a:solidFill>
                  <a:srgbClr val="000000"/>
                </a:solidFill>
                <a:effectLst/>
                <a:latin typeface="Arial (Headings)"/>
                <a:ea typeface="Calibri" panose="020F0502020204030204" pitchFamily="34" charset="0"/>
              </a:rPr>
              <a:t>4</a:t>
            </a:r>
            <a:r>
              <a:rPr lang="en-US" sz="3300" b="1">
                <a:solidFill>
                  <a:srgbClr val="000000"/>
                </a:solidFill>
                <a:effectLst/>
                <a:latin typeface="Arial (Headings)"/>
                <a:ea typeface="Calibri" panose="020F0502020204030204" pitchFamily="34" charset="0"/>
              </a:rPr>
              <a:t>) là một hydrocarbon. </a:t>
            </a:r>
          </a:p>
          <a:p>
            <a:pPr>
              <a:lnSpc>
                <a:spcPct val="150000"/>
              </a:lnSpc>
              <a:spcBef>
                <a:spcPts val="600"/>
              </a:spcBef>
              <a:spcAft>
                <a:spcPts val="600"/>
              </a:spcAft>
            </a:pPr>
            <a:r>
              <a:rPr lang="en-US" sz="3300" b="1">
                <a:effectLst/>
                <a:latin typeface="Arial (Headings)"/>
                <a:ea typeface="Calibri" panose="020F0502020204030204" pitchFamily="34" charset="0"/>
              </a:rPr>
              <a:t>d. </a:t>
            </a:r>
            <a:r>
              <a:rPr lang="en-US" sz="3300" b="1">
                <a:solidFill>
                  <a:srgbClr val="000000"/>
                </a:solidFill>
                <a:effectLst/>
                <a:latin typeface="Arial (Headings)"/>
                <a:ea typeface="Calibri" panose="020F0502020204030204" pitchFamily="34" charset="0"/>
              </a:rPr>
              <a:t>Ethyl alcohol (C</a:t>
            </a:r>
            <a:r>
              <a:rPr lang="en-US" sz="3300" b="1" baseline="-25000">
                <a:solidFill>
                  <a:srgbClr val="000000"/>
                </a:solidFill>
                <a:effectLst/>
                <a:latin typeface="Arial (Headings)"/>
                <a:ea typeface="Calibri" panose="020F0502020204030204" pitchFamily="34" charset="0"/>
              </a:rPr>
              <a:t>2</a:t>
            </a:r>
            <a:r>
              <a:rPr lang="en-US" sz="3300" b="1">
                <a:solidFill>
                  <a:srgbClr val="000000"/>
                </a:solidFill>
                <a:effectLst/>
                <a:latin typeface="Arial (Headings)"/>
                <a:ea typeface="Calibri" panose="020F0502020204030204" pitchFamily="34" charset="0"/>
              </a:rPr>
              <a:t>H</a:t>
            </a:r>
            <a:r>
              <a:rPr lang="en-US" sz="3300" b="1" baseline="-25000">
                <a:solidFill>
                  <a:srgbClr val="000000"/>
                </a:solidFill>
                <a:effectLst/>
                <a:latin typeface="Arial (Headings)"/>
                <a:ea typeface="Calibri" panose="020F0502020204030204" pitchFamily="34" charset="0"/>
              </a:rPr>
              <a:t>5</a:t>
            </a:r>
            <a:r>
              <a:rPr lang="en-US" sz="3300" b="1">
                <a:solidFill>
                  <a:srgbClr val="000000"/>
                </a:solidFill>
                <a:effectLst/>
                <a:latin typeface="Arial (Headings)"/>
                <a:ea typeface="Calibri" panose="020F0502020204030204" pitchFamily="34" charset="0"/>
              </a:rPr>
              <a:t>OH) là một dẫn xuất hydrocarbon.          </a:t>
            </a:r>
            <a:endParaRPr lang="en-US" sz="4000" b="1">
              <a:solidFill>
                <a:srgbClr val="000000"/>
              </a:solidFill>
              <a:effectLst/>
              <a:latin typeface="Arial (Headings)"/>
              <a:ea typeface="Calibri" panose="020F0502020204030204" pitchFamily="34" charset="0"/>
            </a:endParaRPr>
          </a:p>
        </p:txBody>
      </p:sp>
      <p:sp>
        <p:nvSpPr>
          <p:cNvPr id="12" name="TextBox 11">
            <a:extLst>
              <a:ext uri="{FF2B5EF4-FFF2-40B4-BE49-F238E27FC236}">
                <a16:creationId xmlns:a16="http://schemas.microsoft.com/office/drawing/2014/main" id="{2907E485-71A2-7CFF-FD19-BAE2FB8A742A}"/>
              </a:ext>
            </a:extLst>
          </p:cNvPr>
          <p:cNvSpPr txBox="1"/>
          <p:nvPr/>
        </p:nvSpPr>
        <p:spPr>
          <a:xfrm>
            <a:off x="3352800" y="4914900"/>
            <a:ext cx="1905000" cy="707886"/>
          </a:xfrm>
          <a:prstGeom prst="rect">
            <a:avLst/>
          </a:prstGeom>
          <a:noFill/>
        </p:spPr>
        <p:txBody>
          <a:bodyPr wrap="square">
            <a:spAutoFit/>
          </a:bodyPr>
          <a:lstStyle/>
          <a:p>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mn-cs"/>
              </a:rPr>
              <a:t>Đ</a:t>
            </a:r>
            <a:endParaRPr lang="en-US"/>
          </a:p>
        </p:txBody>
      </p:sp>
      <p:sp>
        <p:nvSpPr>
          <p:cNvPr id="16" name="TextBox 15">
            <a:extLst>
              <a:ext uri="{FF2B5EF4-FFF2-40B4-BE49-F238E27FC236}">
                <a16:creationId xmlns:a16="http://schemas.microsoft.com/office/drawing/2014/main" id="{75A4A5E4-1055-9822-AB1C-64364872D59E}"/>
              </a:ext>
            </a:extLst>
          </p:cNvPr>
          <p:cNvSpPr txBox="1"/>
          <p:nvPr/>
        </p:nvSpPr>
        <p:spPr>
          <a:xfrm>
            <a:off x="6934200" y="6529804"/>
            <a:ext cx="1143000" cy="784830"/>
          </a:xfrm>
          <a:prstGeom prst="rect">
            <a:avLst/>
          </a:prstGeom>
          <a:noFill/>
        </p:spPr>
        <p:txBody>
          <a:bodyPr wrap="square">
            <a:spAutoFit/>
          </a:bodyPr>
          <a:lstStyle/>
          <a:p>
            <a:r>
              <a:rPr lang="en-US" sz="4500" b="1">
                <a:solidFill>
                  <a:srgbClr val="FF0000"/>
                </a:solidFill>
                <a:latin typeface="Arial (Headings)"/>
                <a:ea typeface="Calibri" panose="020F0502020204030204" pitchFamily="34" charset="0"/>
              </a:rPr>
              <a:t>S</a:t>
            </a:r>
            <a:endParaRPr lang="en-US"/>
          </a:p>
        </p:txBody>
      </p:sp>
      <p:sp>
        <p:nvSpPr>
          <p:cNvPr id="18" name="TextBox 17">
            <a:extLst>
              <a:ext uri="{FF2B5EF4-FFF2-40B4-BE49-F238E27FC236}">
                <a16:creationId xmlns:a16="http://schemas.microsoft.com/office/drawing/2014/main" id="{836020F2-B5B8-9681-8585-0676FA3E8C37}"/>
              </a:ext>
            </a:extLst>
          </p:cNvPr>
          <p:cNvSpPr txBox="1"/>
          <p:nvPr/>
        </p:nvSpPr>
        <p:spPr>
          <a:xfrm>
            <a:off x="8077200" y="7506471"/>
            <a:ext cx="1981200" cy="707886"/>
          </a:xfrm>
          <a:prstGeom prst="rect">
            <a:avLst/>
          </a:prstGeom>
          <a:noFill/>
        </p:spPr>
        <p:txBody>
          <a:bodyPr wrap="square">
            <a:spAutoFit/>
          </a:bodyPr>
          <a:lstStyle/>
          <a:p>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mn-cs"/>
              </a:rPr>
              <a:t>Đ</a:t>
            </a:r>
            <a:endParaRPr lang="en-US"/>
          </a:p>
        </p:txBody>
      </p:sp>
      <p:sp>
        <p:nvSpPr>
          <p:cNvPr id="20" name="TextBox 19">
            <a:extLst>
              <a:ext uri="{FF2B5EF4-FFF2-40B4-BE49-F238E27FC236}">
                <a16:creationId xmlns:a16="http://schemas.microsoft.com/office/drawing/2014/main" id="{FBA81B7C-4872-8505-BDF6-22BBF9FE612F}"/>
              </a:ext>
            </a:extLst>
          </p:cNvPr>
          <p:cNvSpPr txBox="1"/>
          <p:nvPr/>
        </p:nvSpPr>
        <p:spPr>
          <a:xfrm>
            <a:off x="11430000" y="8380564"/>
            <a:ext cx="1752600" cy="707886"/>
          </a:xfrm>
          <a:prstGeom prst="rect">
            <a:avLst/>
          </a:prstGeom>
          <a:noFill/>
        </p:spPr>
        <p:txBody>
          <a:bodyPr wrap="square">
            <a:spAutoFit/>
          </a:bodyPr>
          <a:lstStyle/>
          <a:p>
            <a:r>
              <a:rPr kumimoji="0" lang="en-US" sz="4000" b="1" i="0" u="none" strike="noStrike" kern="1200" cap="none" spc="0" normalizeH="0" baseline="0" noProof="0">
                <a:ln>
                  <a:noFill/>
                </a:ln>
                <a:solidFill>
                  <a:srgbClr val="FF0000"/>
                </a:solidFill>
                <a:effectLst/>
                <a:uLnTx/>
                <a:uFillTx/>
                <a:latin typeface="Arial (Headings)"/>
                <a:ea typeface="Calibri" panose="020F0502020204030204" pitchFamily="34" charset="0"/>
                <a:cs typeface="+mn-cs"/>
              </a:rPr>
              <a:t>Đ</a:t>
            </a:r>
            <a:endParaRPr lang="en-US"/>
          </a:p>
        </p:txBody>
      </p:sp>
    </p:spTree>
    <p:extLst>
      <p:ext uri="{BB962C8B-B14F-4D97-AF65-F5344CB8AC3E}">
        <p14:creationId xmlns:p14="http://schemas.microsoft.com/office/powerpoint/2010/main" val="147161403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additive="base">
                                        <p:cTn id="2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 calcmode="lin" valueType="num">
                                      <p:cBhvr additive="base">
                                        <p:cTn id="2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additive="base">
                                        <p:cTn id="3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 calcmode="lin" valueType="num">
                                      <p:cBhvr additive="base">
                                        <p:cTn id="3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strips(downLeft)">
                                      <p:cBhvr>
                                        <p:cTn id="43" dur="500"/>
                                        <p:tgtEl>
                                          <p:spTgt spid="12"/>
                                        </p:tgtEl>
                                      </p:cBhvr>
                                    </p:animEffect>
                                  </p:childTnLst>
                                </p:cTn>
                              </p:par>
                            </p:childTnLst>
                          </p:cTn>
                        </p:par>
                        <p:par>
                          <p:cTn id="44" fill="hold">
                            <p:stCondLst>
                              <p:cond delay="500"/>
                            </p:stCondLst>
                            <p:childTnLst>
                              <p:par>
                                <p:cTn id="45" presetID="18" presetClass="entr" presetSubtype="12"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trips(downLeft)">
                                      <p:cBhvr>
                                        <p:cTn id="47" dur="500"/>
                                        <p:tgtEl>
                                          <p:spTgt spid="16"/>
                                        </p:tgtEl>
                                      </p:cBhvr>
                                    </p:animEffect>
                                  </p:childTnLst>
                                </p:cTn>
                              </p:par>
                            </p:childTnLst>
                          </p:cTn>
                        </p:par>
                        <p:par>
                          <p:cTn id="48" fill="hold">
                            <p:stCondLst>
                              <p:cond delay="1000"/>
                            </p:stCondLst>
                            <p:childTnLst>
                              <p:par>
                                <p:cTn id="49" presetID="18" presetClass="entr" presetSubtype="12"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strips(downLeft)">
                                      <p:cBhvr>
                                        <p:cTn id="51" dur="500"/>
                                        <p:tgtEl>
                                          <p:spTgt spid="18"/>
                                        </p:tgtEl>
                                      </p:cBhvr>
                                    </p:animEffect>
                                  </p:childTnLst>
                                </p:cTn>
                              </p:par>
                            </p:childTnLst>
                          </p:cTn>
                        </p:par>
                        <p:par>
                          <p:cTn id="52" fill="hold">
                            <p:stCondLst>
                              <p:cond delay="1500"/>
                            </p:stCondLst>
                            <p:childTnLst>
                              <p:par>
                                <p:cTn id="53" presetID="18" presetClass="entr" presetSubtype="12"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strips(downLeft)">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12" grpId="0"/>
      <p:bldP spid="16" grpId="0"/>
      <p:bldP spid="18"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C90D4-5A45-498C-7E51-8B00F5B7153C}"/>
            </a:ext>
          </a:extLst>
        </p:cNvPr>
        <p:cNvGrpSpPr/>
        <p:nvPr/>
      </p:nvGrpSpPr>
      <p:grpSpPr>
        <a:xfrm>
          <a:off x="0" y="0"/>
          <a:ext cx="0" cy="0"/>
          <a:chOff x="0" y="0"/>
          <a:chExt cx="0" cy="0"/>
        </a:xfrm>
      </p:grpSpPr>
      <p:pic>
        <p:nvPicPr>
          <p:cNvPr id="24" name="Picture 24">
            <a:extLst>
              <a:ext uri="{FF2B5EF4-FFF2-40B4-BE49-F238E27FC236}">
                <a16:creationId xmlns:a16="http://schemas.microsoft.com/office/drawing/2014/main" id="{CF6D7E1B-C317-BFEF-9B78-FFAFE6013C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489" y="-1328572"/>
            <a:ext cx="2206966" cy="2168344"/>
          </a:xfrm>
          <a:prstGeom prst="rect">
            <a:avLst/>
          </a:prstGeom>
        </p:spPr>
      </p:pic>
      <p:sp>
        <p:nvSpPr>
          <p:cNvPr id="8" name="TextBox 7">
            <a:extLst>
              <a:ext uri="{FF2B5EF4-FFF2-40B4-BE49-F238E27FC236}">
                <a16:creationId xmlns:a16="http://schemas.microsoft.com/office/drawing/2014/main" id="{452108E3-C28D-DF53-5388-0FD9649CE34C}"/>
              </a:ext>
            </a:extLst>
          </p:cNvPr>
          <p:cNvSpPr txBox="1"/>
          <p:nvPr/>
        </p:nvSpPr>
        <p:spPr>
          <a:xfrm>
            <a:off x="2209800" y="1047798"/>
            <a:ext cx="11506200" cy="905056"/>
          </a:xfrm>
          <a:prstGeom prst="rect">
            <a:avLst/>
          </a:prstGeom>
          <a:noFill/>
        </p:spPr>
        <p:txBody>
          <a:bodyPr wrap="square">
            <a:spAutoFit/>
          </a:bodyPr>
          <a:lstStyle/>
          <a:p>
            <a:pPr algn="just">
              <a:lnSpc>
                <a:spcPct val="150000"/>
              </a:lnSpc>
              <a:spcBef>
                <a:spcPts val="600"/>
              </a:spcBef>
              <a:spcAft>
                <a:spcPts val="600"/>
              </a:spcAft>
            </a:pPr>
            <a:r>
              <a:rPr lang="en-US" sz="4000" b="1">
                <a:solidFill>
                  <a:srgbClr val="FF0000"/>
                </a:solidFill>
                <a:effectLst/>
                <a:latin typeface="Arial (Headings)"/>
                <a:ea typeface="Calibri" panose="020F0502020204030204" pitchFamily="34" charset="0"/>
              </a:rPr>
              <a:t>Phần II. Trắc nghiệm trả lời ngắn</a:t>
            </a:r>
            <a:endParaRPr lang="en-US" sz="4000">
              <a:solidFill>
                <a:srgbClr val="FF0000"/>
              </a:solidFill>
              <a:effectLst/>
              <a:latin typeface="Arial (Headings)"/>
              <a:ea typeface="Calibri" panose="020F0502020204030204" pitchFamily="34" charset="0"/>
            </a:endParaRPr>
          </a:p>
        </p:txBody>
      </p:sp>
      <p:pic>
        <p:nvPicPr>
          <p:cNvPr id="79" name="Picture 78">
            <a:extLst>
              <a:ext uri="{FF2B5EF4-FFF2-40B4-BE49-F238E27FC236}">
                <a16:creationId xmlns:a16="http://schemas.microsoft.com/office/drawing/2014/main" id="{F586AA2D-0DA8-B083-461F-EEB4D1012B03}"/>
              </a:ext>
            </a:extLst>
          </p:cNvPr>
          <p:cNvPicPr>
            <a:picLocks noChangeAspect="1"/>
          </p:cNvPicPr>
          <p:nvPr/>
        </p:nvPicPr>
        <p:blipFill>
          <a:blip r:embed="rId4"/>
          <a:stretch>
            <a:fillRect/>
          </a:stretch>
        </p:blipFill>
        <p:spPr>
          <a:xfrm>
            <a:off x="4868912" y="4531498"/>
            <a:ext cx="6187976" cy="914479"/>
          </a:xfrm>
          <a:prstGeom prst="rect">
            <a:avLst/>
          </a:prstGeom>
        </p:spPr>
      </p:pic>
      <p:sp>
        <p:nvSpPr>
          <p:cNvPr id="272" name="TextBox 271">
            <a:extLst>
              <a:ext uri="{FF2B5EF4-FFF2-40B4-BE49-F238E27FC236}">
                <a16:creationId xmlns:a16="http://schemas.microsoft.com/office/drawing/2014/main" id="{01E6ADD4-C266-BA78-9501-4829987ABD94}"/>
              </a:ext>
            </a:extLst>
          </p:cNvPr>
          <p:cNvSpPr txBox="1"/>
          <p:nvPr/>
        </p:nvSpPr>
        <p:spPr>
          <a:xfrm>
            <a:off x="643191" y="2412492"/>
            <a:ext cx="16716071" cy="1839606"/>
          </a:xfrm>
          <a:prstGeom prst="rect">
            <a:avLst/>
          </a:prstGeom>
          <a:noFill/>
        </p:spPr>
        <p:txBody>
          <a:bodyPr wrap="square">
            <a:spAutoFit/>
          </a:bodyPr>
          <a:lstStyle/>
          <a:p>
            <a:pPr>
              <a:lnSpc>
                <a:spcPct val="150000"/>
              </a:lnSpc>
              <a:spcBef>
                <a:spcPts val="600"/>
              </a:spcBef>
              <a:spcAft>
                <a:spcPts val="600"/>
              </a:spcAft>
            </a:pPr>
            <a:r>
              <a:rPr lang="vi-VN" sz="4000" b="1">
                <a:solidFill>
                  <a:srgbClr val="FF0066"/>
                </a:solidFill>
                <a:latin typeface="Arial (Headings)"/>
                <a:ea typeface="Calibri" panose="020F0502020204030204" pitchFamily="34" charset="0"/>
              </a:rPr>
              <a:t>Câu 2. </a:t>
            </a:r>
            <a:r>
              <a:rPr lang="vi-VN" sz="4000" b="1">
                <a:latin typeface="Arial (Headings)"/>
                <a:ea typeface="Calibri" panose="020F0502020204030204" pitchFamily="34" charset="0"/>
              </a:rPr>
              <a:t>Cho các hợp chất hữu cơ: </a:t>
            </a:r>
            <a:r>
              <a:rPr lang="en-US" sz="4000" b="1"/>
              <a:t>CH</a:t>
            </a:r>
            <a:r>
              <a:rPr lang="en-US" sz="4000" b="1" baseline="-25000"/>
              <a:t>4</a:t>
            </a:r>
            <a:r>
              <a:rPr lang="en-US" sz="4000" b="1"/>
              <a:t>, CCl</a:t>
            </a:r>
            <a:r>
              <a:rPr lang="en-US" sz="4000" b="1" baseline="-25000"/>
              <a:t>4, </a:t>
            </a:r>
            <a:r>
              <a:rPr lang="en-US" sz="4000" b="1"/>
              <a:t>CH</a:t>
            </a:r>
            <a:r>
              <a:rPr lang="en-US" sz="4000" b="1" baseline="-25000"/>
              <a:t>3</a:t>
            </a:r>
            <a:r>
              <a:rPr lang="en-US" sz="4000" b="1"/>
              <a:t>OH, HCOOH, C</a:t>
            </a:r>
            <a:r>
              <a:rPr lang="en-US" sz="4000" b="1" baseline="-25000"/>
              <a:t>2</a:t>
            </a:r>
            <a:r>
              <a:rPr lang="en-US" sz="4000" b="1"/>
              <a:t>H</a:t>
            </a:r>
            <a:r>
              <a:rPr lang="en-US" sz="4000" b="1" baseline="-25000"/>
              <a:t>2</a:t>
            </a:r>
            <a:r>
              <a:rPr lang="en-US" sz="4000" b="1"/>
              <a:t>, C</a:t>
            </a:r>
            <a:r>
              <a:rPr lang="en-US" sz="4000" b="1" baseline="-25000"/>
              <a:t>8</a:t>
            </a:r>
            <a:r>
              <a:rPr lang="en-US" sz="4000" b="1"/>
              <a:t>H</a:t>
            </a:r>
            <a:r>
              <a:rPr lang="en-US" sz="4000" b="1" baseline="-25000"/>
              <a:t>18</a:t>
            </a:r>
            <a:r>
              <a:rPr lang="en-US" sz="4000" b="1"/>
              <a:t>, CH</a:t>
            </a:r>
            <a:r>
              <a:rPr lang="en-US" sz="4000" b="1" baseline="-25000"/>
              <a:t>3</a:t>
            </a:r>
            <a:r>
              <a:rPr lang="en-US" sz="4000" b="1"/>
              <a:t>NH</a:t>
            </a:r>
            <a:r>
              <a:rPr lang="en-US" sz="4000" b="1" baseline="-25000"/>
              <a:t>2</a:t>
            </a:r>
            <a:r>
              <a:rPr lang="en-US" sz="4000"/>
              <a:t>.</a:t>
            </a:r>
            <a:r>
              <a:rPr lang="vi-VN" sz="4000" b="1">
                <a:latin typeface="Arial (Headings)"/>
                <a:ea typeface="Calibri" panose="020F0502020204030204" pitchFamily="34" charset="0"/>
              </a:rPr>
              <a:t> Có bao nhiêu hợp chất hữu cơ thuộc loại hydrocarbon? </a:t>
            </a:r>
            <a:endParaRPr lang="en-US" sz="4000" b="1">
              <a:latin typeface="Arial (Headings)"/>
              <a:ea typeface="Calibri" panose="020F0502020204030204" pitchFamily="34" charset="0"/>
            </a:endParaRPr>
          </a:p>
        </p:txBody>
      </p:sp>
    </p:spTree>
    <p:extLst>
      <p:ext uri="{BB962C8B-B14F-4D97-AF65-F5344CB8AC3E}">
        <p14:creationId xmlns:p14="http://schemas.microsoft.com/office/powerpoint/2010/main" val="29456273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2">
                                            <p:txEl>
                                              <p:pRg st="0" end="0"/>
                                            </p:txEl>
                                          </p:spTgt>
                                        </p:tgtEl>
                                        <p:attrNameLst>
                                          <p:attrName>style.visibility</p:attrName>
                                        </p:attrNameLst>
                                      </p:cBhvr>
                                      <p:to>
                                        <p:strVal val="visible"/>
                                      </p:to>
                                    </p:set>
                                    <p:anim calcmode="lin" valueType="num">
                                      <p:cBhvr additive="base">
                                        <p:cTn id="13" dur="500" fill="hold"/>
                                        <p:tgtEl>
                                          <p:spTgt spid="27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strips(downLeft)">
                                      <p:cBhvr>
                                        <p:cTn id="1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7C395-151C-45AD-9FE0-4F4C126F67FB}"/>
            </a:ext>
          </a:extLst>
        </p:cNvPr>
        <p:cNvGrpSpPr/>
        <p:nvPr/>
      </p:nvGrpSpPr>
      <p:grpSpPr>
        <a:xfrm>
          <a:off x="0" y="0"/>
          <a:ext cx="0" cy="0"/>
          <a:chOff x="0" y="0"/>
          <a:chExt cx="0" cy="0"/>
        </a:xfrm>
      </p:grpSpPr>
      <p:pic>
        <p:nvPicPr>
          <p:cNvPr id="24" name="Picture 24">
            <a:extLst>
              <a:ext uri="{FF2B5EF4-FFF2-40B4-BE49-F238E27FC236}">
                <a16:creationId xmlns:a16="http://schemas.microsoft.com/office/drawing/2014/main" id="{46EB1FDD-AA97-51D1-DCFD-2EA1B8CDB5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489" y="-1328572"/>
            <a:ext cx="2206966" cy="2168344"/>
          </a:xfrm>
          <a:prstGeom prst="rect">
            <a:avLst/>
          </a:prstGeom>
        </p:spPr>
      </p:pic>
      <p:sp>
        <p:nvSpPr>
          <p:cNvPr id="14" name="TextBox 13">
            <a:extLst>
              <a:ext uri="{FF2B5EF4-FFF2-40B4-BE49-F238E27FC236}">
                <a16:creationId xmlns:a16="http://schemas.microsoft.com/office/drawing/2014/main" id="{170D6E0C-CFD9-9FB8-0DAB-6DF3E0D35CCD}"/>
              </a:ext>
            </a:extLst>
          </p:cNvPr>
          <p:cNvSpPr txBox="1"/>
          <p:nvPr/>
        </p:nvSpPr>
        <p:spPr>
          <a:xfrm>
            <a:off x="1295400" y="1373145"/>
            <a:ext cx="16001920" cy="905056"/>
          </a:xfrm>
          <a:prstGeom prst="rect">
            <a:avLst/>
          </a:prstGeom>
          <a:noFill/>
        </p:spPr>
        <p:txBody>
          <a:bodyPr wrap="square">
            <a:spAutoFit/>
          </a:bodyPr>
          <a:lstStyle/>
          <a:p>
            <a:pPr algn="just">
              <a:lnSpc>
                <a:spcPct val="150000"/>
              </a:lnSpc>
              <a:spcBef>
                <a:spcPts val="600"/>
              </a:spcBef>
              <a:spcAft>
                <a:spcPts val="600"/>
              </a:spcAft>
            </a:pPr>
            <a:r>
              <a:rPr lang="en-US" sz="4000" b="1">
                <a:solidFill>
                  <a:srgbClr val="FF0000"/>
                </a:solidFill>
                <a:effectLst/>
                <a:latin typeface="Arial (Headings)"/>
                <a:ea typeface="Calibri" panose="020F0502020204030204" pitchFamily="34" charset="0"/>
              </a:rPr>
              <a:t>Phần III. Trắc nghiệm lựa chọn 1 đáp án đúng.</a:t>
            </a:r>
            <a:endParaRPr lang="en-US" sz="4000">
              <a:solidFill>
                <a:srgbClr val="FF0000"/>
              </a:solidFill>
              <a:effectLst/>
              <a:latin typeface="Arial (Headings)"/>
              <a:ea typeface="Calibri" panose="020F0502020204030204" pitchFamily="34" charset="0"/>
            </a:endParaRPr>
          </a:p>
        </p:txBody>
      </p:sp>
      <p:sp>
        <p:nvSpPr>
          <p:cNvPr id="17" name="TextBox 16">
            <a:extLst>
              <a:ext uri="{FF2B5EF4-FFF2-40B4-BE49-F238E27FC236}">
                <a16:creationId xmlns:a16="http://schemas.microsoft.com/office/drawing/2014/main" id="{3506F58E-14F1-6389-EB0D-1240B37D43F7}"/>
              </a:ext>
            </a:extLst>
          </p:cNvPr>
          <p:cNvSpPr txBox="1"/>
          <p:nvPr/>
        </p:nvSpPr>
        <p:spPr>
          <a:xfrm>
            <a:off x="944240" y="2512948"/>
            <a:ext cx="16992520" cy="2902141"/>
          </a:xfrm>
          <a:prstGeom prst="rect">
            <a:avLst/>
          </a:prstGeom>
          <a:noFill/>
        </p:spPr>
        <p:txBody>
          <a:bodyPr wrap="square">
            <a:spAutoFit/>
          </a:bodyPr>
          <a:lstStyle/>
          <a:p>
            <a:pPr algn="just">
              <a:lnSpc>
                <a:spcPct val="150000"/>
              </a:lnSpc>
              <a:spcBef>
                <a:spcPts val="600"/>
              </a:spcBef>
              <a:spcAft>
                <a:spcPts val="600"/>
              </a:spcAft>
            </a:pPr>
            <a:r>
              <a:rPr lang="en-US" sz="4000" b="1">
                <a:solidFill>
                  <a:srgbClr val="FF0066"/>
                </a:solidFill>
                <a:effectLst/>
                <a:latin typeface="Arial (Headings)"/>
                <a:ea typeface="Calibri" panose="020F0502020204030204" pitchFamily="34" charset="0"/>
              </a:rPr>
              <a:t>Câu 3. </a:t>
            </a:r>
            <a:r>
              <a:rPr lang="en-US" sz="4000" b="1">
                <a:solidFill>
                  <a:srgbClr val="000000"/>
                </a:solidFill>
                <a:effectLst/>
                <a:latin typeface="Arial (Headings)"/>
                <a:ea typeface="Calibri" panose="020F0502020204030204" pitchFamily="34" charset="0"/>
              </a:rPr>
              <a:t>Trong các hợp chất sau, chất nào là dẫn xuất của hydrocarbon? </a:t>
            </a:r>
          </a:p>
          <a:p>
            <a:pPr algn="just">
              <a:lnSpc>
                <a:spcPct val="150000"/>
              </a:lnSpc>
              <a:spcBef>
                <a:spcPts val="600"/>
              </a:spcBef>
              <a:spcAft>
                <a:spcPts val="600"/>
              </a:spcAft>
              <a:tabLst>
                <a:tab pos="179705" algn="l"/>
                <a:tab pos="3420110" algn="l"/>
                <a:tab pos="5039995" algn="l"/>
              </a:tabLst>
            </a:pPr>
            <a:r>
              <a:rPr lang="en-US" sz="4000" b="1">
                <a:effectLst/>
                <a:latin typeface="Arial (Headings)"/>
                <a:ea typeface="Calibri" panose="020F0502020204030204" pitchFamily="34" charset="0"/>
              </a:rPr>
              <a:t>A.</a:t>
            </a:r>
            <a:r>
              <a:rPr lang="en-US" sz="4000" b="1">
                <a:solidFill>
                  <a:srgbClr val="000000"/>
                </a:solidFill>
                <a:effectLst/>
                <a:latin typeface="Arial (Headings)"/>
                <a:ea typeface="Calibri" panose="020F0502020204030204" pitchFamily="34" charset="0"/>
              </a:rPr>
              <a:t> CH</a:t>
            </a:r>
            <a:r>
              <a:rPr lang="en-US" sz="4000" b="1" baseline="-25000">
                <a:solidFill>
                  <a:srgbClr val="000000"/>
                </a:solidFill>
                <a:effectLst/>
                <a:latin typeface="Arial (Headings)"/>
                <a:ea typeface="Calibri" panose="020F0502020204030204" pitchFamily="34" charset="0"/>
              </a:rPr>
              <a:t>4</a:t>
            </a:r>
            <a:r>
              <a:rPr lang="en-US" sz="4000" b="1">
                <a:solidFill>
                  <a:srgbClr val="000000"/>
                </a:solidFill>
                <a:effectLst/>
                <a:latin typeface="Arial (Headings)"/>
                <a:ea typeface="Calibri" panose="020F0502020204030204" pitchFamily="34" charset="0"/>
              </a:rPr>
              <a:t>.	B. CH</a:t>
            </a:r>
            <a:r>
              <a:rPr lang="en-US" sz="4000" b="1" baseline="-25000">
                <a:solidFill>
                  <a:srgbClr val="000000"/>
                </a:solidFill>
                <a:effectLst/>
                <a:latin typeface="Arial (Headings)"/>
                <a:ea typeface="Calibri" panose="020F0502020204030204" pitchFamily="34" charset="0"/>
              </a:rPr>
              <a:t>3</a:t>
            </a:r>
            <a:r>
              <a:rPr lang="en-US" sz="4000" b="1">
                <a:solidFill>
                  <a:srgbClr val="000000"/>
                </a:solidFill>
                <a:effectLst/>
                <a:latin typeface="Arial (Headings)"/>
                <a:ea typeface="Calibri" panose="020F0502020204030204" pitchFamily="34" charset="0"/>
              </a:rPr>
              <a:t>OH.	               C. C</a:t>
            </a:r>
            <a:r>
              <a:rPr lang="en-US" sz="4000" b="1" baseline="-25000">
                <a:solidFill>
                  <a:srgbClr val="000000"/>
                </a:solidFill>
                <a:effectLst/>
                <a:latin typeface="Arial (Headings)"/>
                <a:ea typeface="Calibri" panose="020F0502020204030204" pitchFamily="34" charset="0"/>
              </a:rPr>
              <a:t>2</a:t>
            </a:r>
            <a:r>
              <a:rPr lang="en-US" sz="4000" b="1">
                <a:solidFill>
                  <a:srgbClr val="000000"/>
                </a:solidFill>
                <a:effectLst/>
                <a:latin typeface="Arial (Headings)"/>
                <a:ea typeface="Calibri" panose="020F0502020204030204" pitchFamily="34" charset="0"/>
              </a:rPr>
              <a:t>H</a:t>
            </a:r>
            <a:r>
              <a:rPr lang="en-US" sz="4000" b="1" baseline="-25000">
                <a:solidFill>
                  <a:srgbClr val="000000"/>
                </a:solidFill>
                <a:effectLst/>
                <a:latin typeface="Arial (Headings)"/>
                <a:ea typeface="Calibri" panose="020F0502020204030204" pitchFamily="34" charset="0"/>
              </a:rPr>
              <a:t>4</a:t>
            </a:r>
            <a:r>
              <a:rPr lang="en-US" sz="4000" b="1">
                <a:solidFill>
                  <a:srgbClr val="000000"/>
                </a:solidFill>
                <a:effectLst/>
                <a:latin typeface="Arial (Headings)"/>
                <a:ea typeface="Calibri" panose="020F0502020204030204" pitchFamily="34" charset="0"/>
              </a:rPr>
              <a:t>. 	                   D. C</a:t>
            </a:r>
            <a:r>
              <a:rPr lang="en-US" sz="4000" b="1" baseline="-25000">
                <a:solidFill>
                  <a:srgbClr val="000000"/>
                </a:solidFill>
                <a:effectLst/>
                <a:latin typeface="Arial (Headings)"/>
                <a:ea typeface="Calibri" panose="020F0502020204030204" pitchFamily="34" charset="0"/>
              </a:rPr>
              <a:t>3</a:t>
            </a:r>
            <a:r>
              <a:rPr lang="en-US" sz="4000" b="1">
                <a:solidFill>
                  <a:srgbClr val="000000"/>
                </a:solidFill>
                <a:effectLst/>
                <a:latin typeface="Arial (Headings)"/>
                <a:ea typeface="Calibri" panose="020F0502020204030204" pitchFamily="34" charset="0"/>
              </a:rPr>
              <a:t>H</a:t>
            </a:r>
            <a:r>
              <a:rPr lang="en-US" sz="4000" b="1" baseline="-25000">
                <a:solidFill>
                  <a:srgbClr val="000000"/>
                </a:solidFill>
                <a:effectLst/>
                <a:latin typeface="Arial (Headings)"/>
                <a:ea typeface="Calibri" panose="020F0502020204030204" pitchFamily="34" charset="0"/>
              </a:rPr>
              <a:t>8</a:t>
            </a:r>
            <a:r>
              <a:rPr lang="en-US" sz="4000" b="1">
                <a:solidFill>
                  <a:srgbClr val="000000"/>
                </a:solidFill>
                <a:effectLst/>
                <a:latin typeface="Arial (Headings)"/>
                <a:ea typeface="Calibri" panose="020F0502020204030204" pitchFamily="34" charset="0"/>
              </a:rPr>
              <a:t>.</a:t>
            </a:r>
          </a:p>
        </p:txBody>
      </p:sp>
      <p:sp>
        <p:nvSpPr>
          <p:cNvPr id="18" name="Oval 17">
            <a:extLst>
              <a:ext uri="{FF2B5EF4-FFF2-40B4-BE49-F238E27FC236}">
                <a16:creationId xmlns:a16="http://schemas.microsoft.com/office/drawing/2014/main" id="{0D5774AF-0BB2-FA39-3655-B3B0160186FE}"/>
              </a:ext>
            </a:extLst>
          </p:cNvPr>
          <p:cNvSpPr/>
          <p:nvPr/>
        </p:nvSpPr>
        <p:spPr>
          <a:xfrm>
            <a:off x="4114800" y="4545022"/>
            <a:ext cx="914400" cy="904045"/>
          </a:xfrm>
          <a:prstGeom prst="ellipse">
            <a:avLst/>
          </a:prstGeom>
          <a:solidFill>
            <a:srgbClr val="FF0066"/>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400" b="1">
                <a:solidFill>
                  <a:srgbClr val="000000"/>
                </a:solidFill>
                <a:latin typeface="Arial (Headings)"/>
                <a:ea typeface="Calibri" panose="020F0502020204030204" pitchFamily="34" charset="0"/>
              </a:rPr>
              <a:t>B</a:t>
            </a:r>
            <a:r>
              <a:rPr lang="en-US" sz="3400" b="1">
                <a:solidFill>
                  <a:srgbClr val="000000"/>
                </a:solidFill>
                <a:effectLst/>
                <a:latin typeface="Arial (Headings)"/>
                <a:ea typeface="Calibri" panose="020F0502020204030204" pitchFamily="34" charset="0"/>
              </a:rPr>
              <a:t>.</a:t>
            </a:r>
            <a:endParaRPr lang="en-US" sz="3400"/>
          </a:p>
        </p:txBody>
      </p:sp>
    </p:spTree>
    <p:extLst>
      <p:ext uri="{BB962C8B-B14F-4D97-AF65-F5344CB8AC3E}">
        <p14:creationId xmlns:p14="http://schemas.microsoft.com/office/powerpoint/2010/main" val="8008815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Lef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AACF8-6315-7D14-A58C-D5073FBF3BA8}"/>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081570C9-3350-6912-5E9D-912A5746004B}"/>
              </a:ext>
            </a:extLst>
          </p:cNvPr>
          <p:cNvGrpSpPr/>
          <p:nvPr/>
        </p:nvGrpSpPr>
        <p:grpSpPr>
          <a:xfrm>
            <a:off x="583994" y="419100"/>
            <a:ext cx="17399206" cy="9619776"/>
            <a:chOff x="0" y="0"/>
            <a:chExt cx="24074565" cy="11965003"/>
          </a:xfrm>
        </p:grpSpPr>
        <p:sp>
          <p:nvSpPr>
            <p:cNvPr id="5" name="Freeform 5">
              <a:extLst>
                <a:ext uri="{FF2B5EF4-FFF2-40B4-BE49-F238E27FC236}">
                  <a16:creationId xmlns:a16="http://schemas.microsoft.com/office/drawing/2014/main" id="{A21C8773-751D-76B9-FE65-11BE068E2FD2}"/>
                </a:ext>
              </a:extLst>
            </p:cNvPr>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txBody>
            <a:bodyPr/>
            <a:lstStyle/>
            <a:p>
              <a:endParaRPr lang="en-US"/>
            </a:p>
          </p:txBody>
        </p:sp>
        <p:sp>
          <p:nvSpPr>
            <p:cNvPr id="6" name="Freeform 6">
              <a:extLst>
                <a:ext uri="{FF2B5EF4-FFF2-40B4-BE49-F238E27FC236}">
                  <a16:creationId xmlns:a16="http://schemas.microsoft.com/office/drawing/2014/main" id="{2A989E9A-7731-EF34-0503-7A154D3E59D1}"/>
                </a:ext>
              </a:extLst>
            </p:cNvPr>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txBody>
            <a:bodyPr/>
            <a:lstStyle/>
            <a:p>
              <a:endParaRPr lang="en-US"/>
            </a:p>
          </p:txBody>
        </p:sp>
        <p:sp>
          <p:nvSpPr>
            <p:cNvPr id="7" name="Freeform 7">
              <a:extLst>
                <a:ext uri="{FF2B5EF4-FFF2-40B4-BE49-F238E27FC236}">
                  <a16:creationId xmlns:a16="http://schemas.microsoft.com/office/drawing/2014/main" id="{E6467BD2-B369-E43D-A61F-119F47670A57}"/>
                </a:ext>
              </a:extLst>
            </p:cNvPr>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txBody>
            <a:bodyPr/>
            <a:lstStyle/>
            <a:p>
              <a:endParaRPr lang="en-US"/>
            </a:p>
          </p:txBody>
        </p:sp>
      </p:grpSp>
      <p:pic>
        <p:nvPicPr>
          <p:cNvPr id="24" name="Picture 24">
            <a:extLst>
              <a:ext uri="{FF2B5EF4-FFF2-40B4-BE49-F238E27FC236}">
                <a16:creationId xmlns:a16="http://schemas.microsoft.com/office/drawing/2014/main" id="{780868EE-BAC2-5715-9B6F-D74793E8E6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489" y="-1328572"/>
            <a:ext cx="2206966" cy="2168344"/>
          </a:xfrm>
          <a:prstGeom prst="rect">
            <a:avLst/>
          </a:prstGeom>
        </p:spPr>
      </p:pic>
      <p:sp>
        <p:nvSpPr>
          <p:cNvPr id="8" name="TextBox 7">
            <a:extLst>
              <a:ext uri="{FF2B5EF4-FFF2-40B4-BE49-F238E27FC236}">
                <a16:creationId xmlns:a16="http://schemas.microsoft.com/office/drawing/2014/main" id="{2E9CD11E-01B9-A7E1-BA5A-AC9AFB3A5D9D}"/>
              </a:ext>
            </a:extLst>
          </p:cNvPr>
          <p:cNvSpPr txBox="1"/>
          <p:nvPr/>
        </p:nvSpPr>
        <p:spPr>
          <a:xfrm>
            <a:off x="2362200" y="1564758"/>
            <a:ext cx="15006493" cy="901593"/>
          </a:xfrm>
          <a:prstGeom prst="rect">
            <a:avLst/>
          </a:prstGeom>
          <a:noFill/>
        </p:spPr>
        <p:txBody>
          <a:bodyPr wrap="square">
            <a:spAutoFit/>
          </a:bodyPr>
          <a:lstStyle/>
          <a:p>
            <a:pPr algn="just">
              <a:lnSpc>
                <a:spcPct val="150000"/>
              </a:lnSpc>
              <a:spcBef>
                <a:spcPts val="600"/>
              </a:spcBef>
              <a:spcAft>
                <a:spcPts val="600"/>
              </a:spcAft>
            </a:pPr>
            <a:r>
              <a:rPr lang="en-US" sz="4000" b="1">
                <a:solidFill>
                  <a:srgbClr val="FF0066"/>
                </a:solidFill>
                <a:effectLst/>
                <a:latin typeface="Arial (Headings)"/>
                <a:ea typeface="Calibri" panose="020F0502020204030204" pitchFamily="34" charset="0"/>
              </a:rPr>
              <a:t>Câu 4. </a:t>
            </a:r>
            <a:r>
              <a:rPr lang="en-US" sz="4000" b="1">
                <a:solidFill>
                  <a:srgbClr val="000000"/>
                </a:solidFill>
                <a:effectLst/>
                <a:latin typeface="Arial (Headings)"/>
                <a:ea typeface="Calibri" panose="020F0502020204030204" pitchFamily="34" charset="0"/>
              </a:rPr>
              <a:t>Nhóm chức – COOH là của hợp chất nào sau đây?</a:t>
            </a:r>
          </a:p>
        </p:txBody>
      </p:sp>
      <p:sp>
        <p:nvSpPr>
          <p:cNvPr id="2" name="TextBox 1">
            <a:extLst>
              <a:ext uri="{FF2B5EF4-FFF2-40B4-BE49-F238E27FC236}">
                <a16:creationId xmlns:a16="http://schemas.microsoft.com/office/drawing/2014/main" id="{FF92A317-FBAB-6272-B7A4-615EFE6CD9EB}"/>
              </a:ext>
            </a:extLst>
          </p:cNvPr>
          <p:cNvSpPr txBox="1"/>
          <p:nvPr/>
        </p:nvSpPr>
        <p:spPr>
          <a:xfrm>
            <a:off x="2866719" y="3025151"/>
            <a:ext cx="15006493" cy="1978811"/>
          </a:xfrm>
          <a:prstGeom prst="rect">
            <a:avLst/>
          </a:prstGeom>
          <a:noFill/>
        </p:spPr>
        <p:txBody>
          <a:bodyPr wrap="square">
            <a:spAutoFit/>
          </a:bodyPr>
          <a:lstStyle/>
          <a:p>
            <a:pPr marL="514350" indent="-514350" algn="just">
              <a:lnSpc>
                <a:spcPct val="150000"/>
              </a:lnSpc>
              <a:spcBef>
                <a:spcPts val="600"/>
              </a:spcBef>
              <a:spcAft>
                <a:spcPts val="600"/>
              </a:spcAft>
              <a:buAutoNum type="alphaUcPeriod"/>
            </a:pPr>
            <a:r>
              <a:rPr lang="pt-BR" sz="4000" b="1">
                <a:solidFill>
                  <a:srgbClr val="000000"/>
                </a:solidFill>
                <a:effectLst/>
                <a:latin typeface="Arial (Headings)"/>
                <a:ea typeface="Calibri" panose="020F0502020204030204" pitchFamily="34" charset="0"/>
              </a:rPr>
              <a:t> Carboxylic acid.	                 B. Aldehyde.                  </a:t>
            </a:r>
          </a:p>
          <a:p>
            <a:pPr algn="just">
              <a:lnSpc>
                <a:spcPct val="150000"/>
              </a:lnSpc>
              <a:spcBef>
                <a:spcPts val="600"/>
              </a:spcBef>
              <a:spcAft>
                <a:spcPts val="600"/>
              </a:spcAft>
            </a:pPr>
            <a:r>
              <a:rPr lang="pt-BR" sz="4000" b="1">
                <a:solidFill>
                  <a:srgbClr val="000000"/>
                </a:solidFill>
                <a:effectLst/>
                <a:latin typeface="Arial (Headings)"/>
                <a:ea typeface="Calibri" panose="020F0502020204030204" pitchFamily="34" charset="0"/>
              </a:rPr>
              <a:t>C. Alcohol.                               D. Ketone.</a:t>
            </a:r>
            <a:endParaRPr lang="en-US" sz="4000" b="1">
              <a:solidFill>
                <a:srgbClr val="000000"/>
              </a:solidFill>
              <a:effectLst/>
              <a:latin typeface="Arial (Headings)"/>
              <a:ea typeface="Calibri" panose="020F0502020204030204" pitchFamily="34" charset="0"/>
            </a:endParaRPr>
          </a:p>
        </p:txBody>
      </p:sp>
      <p:sp>
        <p:nvSpPr>
          <p:cNvPr id="3" name="Oval 2">
            <a:extLst>
              <a:ext uri="{FF2B5EF4-FFF2-40B4-BE49-F238E27FC236}">
                <a16:creationId xmlns:a16="http://schemas.microsoft.com/office/drawing/2014/main" id="{FDC3E6D6-31D7-1938-42C9-959C2C03A8DA}"/>
              </a:ext>
            </a:extLst>
          </p:cNvPr>
          <p:cNvSpPr/>
          <p:nvPr/>
        </p:nvSpPr>
        <p:spPr>
          <a:xfrm>
            <a:off x="2667000" y="3143848"/>
            <a:ext cx="914400" cy="904045"/>
          </a:xfrm>
          <a:prstGeom prst="ellipse">
            <a:avLst/>
          </a:prstGeom>
          <a:solidFill>
            <a:srgbClr val="FF0066"/>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400" b="1">
                <a:solidFill>
                  <a:srgbClr val="000000"/>
                </a:solidFill>
                <a:latin typeface="Arial (Headings)"/>
                <a:ea typeface="Calibri" panose="020F0502020204030204" pitchFamily="34" charset="0"/>
              </a:rPr>
              <a:t>A</a:t>
            </a:r>
            <a:r>
              <a:rPr lang="en-US" sz="3400" b="1">
                <a:solidFill>
                  <a:srgbClr val="000000"/>
                </a:solidFill>
                <a:effectLst/>
                <a:latin typeface="Arial (Headings)"/>
                <a:ea typeface="Calibri" panose="020F0502020204030204" pitchFamily="34" charset="0"/>
              </a:rPr>
              <a:t>.</a:t>
            </a:r>
            <a:endParaRPr lang="en-US" sz="3400"/>
          </a:p>
        </p:txBody>
      </p:sp>
    </p:spTree>
    <p:extLst>
      <p:ext uri="{BB962C8B-B14F-4D97-AF65-F5344CB8AC3E}">
        <p14:creationId xmlns:p14="http://schemas.microsoft.com/office/powerpoint/2010/main" val="23192730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5936-37DF-AC74-27B7-CF16352938CB}"/>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629C4D47-D810-B693-29C1-8AA8ED82255F}"/>
              </a:ext>
            </a:extLst>
          </p:cNvPr>
          <p:cNvGrpSpPr/>
          <p:nvPr/>
        </p:nvGrpSpPr>
        <p:grpSpPr>
          <a:xfrm>
            <a:off x="652685" y="333612"/>
            <a:ext cx="17399206" cy="9619776"/>
            <a:chOff x="0" y="0"/>
            <a:chExt cx="24074565" cy="11965003"/>
          </a:xfrm>
        </p:grpSpPr>
        <p:sp>
          <p:nvSpPr>
            <p:cNvPr id="5" name="Freeform 5">
              <a:extLst>
                <a:ext uri="{FF2B5EF4-FFF2-40B4-BE49-F238E27FC236}">
                  <a16:creationId xmlns:a16="http://schemas.microsoft.com/office/drawing/2014/main" id="{1F0F3CDD-50FB-27C4-6DF5-0566C0C36F94}"/>
                </a:ext>
              </a:extLst>
            </p:cNvPr>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txBody>
            <a:bodyPr/>
            <a:lstStyle/>
            <a:p>
              <a:endParaRPr lang="en-US"/>
            </a:p>
          </p:txBody>
        </p:sp>
        <p:sp>
          <p:nvSpPr>
            <p:cNvPr id="6" name="Freeform 6">
              <a:extLst>
                <a:ext uri="{FF2B5EF4-FFF2-40B4-BE49-F238E27FC236}">
                  <a16:creationId xmlns:a16="http://schemas.microsoft.com/office/drawing/2014/main" id="{7B8E821A-19C0-EAD7-CD48-62724616C031}"/>
                </a:ext>
              </a:extLst>
            </p:cNvPr>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txBody>
            <a:bodyPr/>
            <a:lstStyle/>
            <a:p>
              <a:endParaRPr lang="en-US"/>
            </a:p>
          </p:txBody>
        </p:sp>
        <p:sp>
          <p:nvSpPr>
            <p:cNvPr id="7" name="Freeform 7">
              <a:extLst>
                <a:ext uri="{FF2B5EF4-FFF2-40B4-BE49-F238E27FC236}">
                  <a16:creationId xmlns:a16="http://schemas.microsoft.com/office/drawing/2014/main" id="{19FAEF1B-FED2-FEBC-D3C7-ABB2730DA031}"/>
                </a:ext>
              </a:extLst>
            </p:cNvPr>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txBody>
            <a:bodyPr/>
            <a:lstStyle/>
            <a:p>
              <a:endParaRPr lang="en-US"/>
            </a:p>
          </p:txBody>
        </p:sp>
      </p:grpSp>
      <p:pic>
        <p:nvPicPr>
          <p:cNvPr id="24" name="Picture 24">
            <a:extLst>
              <a:ext uri="{FF2B5EF4-FFF2-40B4-BE49-F238E27FC236}">
                <a16:creationId xmlns:a16="http://schemas.microsoft.com/office/drawing/2014/main" id="{2A978F1A-FF40-C9AF-1D30-22ECC1013F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489" y="-1328572"/>
            <a:ext cx="2206966" cy="2168344"/>
          </a:xfrm>
          <a:prstGeom prst="rect">
            <a:avLst/>
          </a:prstGeom>
        </p:spPr>
      </p:pic>
      <p:sp>
        <p:nvSpPr>
          <p:cNvPr id="11" name="TextBox 10">
            <a:extLst>
              <a:ext uri="{FF2B5EF4-FFF2-40B4-BE49-F238E27FC236}">
                <a16:creationId xmlns:a16="http://schemas.microsoft.com/office/drawing/2014/main" id="{D91BD5CA-8A8A-948C-1219-5B6583032374}"/>
              </a:ext>
            </a:extLst>
          </p:cNvPr>
          <p:cNvSpPr txBox="1"/>
          <p:nvPr/>
        </p:nvSpPr>
        <p:spPr>
          <a:xfrm>
            <a:off x="1178575" y="1638300"/>
            <a:ext cx="16347426" cy="1824923"/>
          </a:xfrm>
          <a:prstGeom prst="rect">
            <a:avLst/>
          </a:prstGeom>
          <a:noFill/>
        </p:spPr>
        <p:txBody>
          <a:bodyPr wrap="square">
            <a:spAutoFit/>
          </a:bodyPr>
          <a:lstStyle/>
          <a:p>
            <a:pPr algn="just">
              <a:lnSpc>
                <a:spcPct val="150000"/>
              </a:lnSpc>
              <a:spcBef>
                <a:spcPts val="600"/>
              </a:spcBef>
              <a:spcAft>
                <a:spcPts val="600"/>
              </a:spcAft>
            </a:pPr>
            <a:r>
              <a:rPr lang="en-US" sz="4000" b="1">
                <a:solidFill>
                  <a:srgbClr val="FF0066"/>
                </a:solidFill>
                <a:effectLst/>
                <a:latin typeface="Arial (Headings)"/>
                <a:ea typeface="Calibri" panose="020F0502020204030204" pitchFamily="34" charset="0"/>
              </a:rPr>
              <a:t>Câu 5. </a:t>
            </a:r>
            <a:r>
              <a:rPr lang="en-US" sz="4000" b="1">
                <a:solidFill>
                  <a:srgbClr val="000000"/>
                </a:solidFill>
                <a:effectLst/>
                <a:latin typeface="Arial (Headings)"/>
                <a:ea typeface="Calibri" panose="020F0502020204030204" pitchFamily="34" charset="0"/>
              </a:rPr>
              <a:t>Dựa vào các số sóng hấp thụ đặc trưng trên phổ IR ta có thể dự đoán được?</a:t>
            </a:r>
          </a:p>
        </p:txBody>
      </p:sp>
      <p:sp>
        <p:nvSpPr>
          <p:cNvPr id="16" name="Oval 15">
            <a:extLst>
              <a:ext uri="{FF2B5EF4-FFF2-40B4-BE49-F238E27FC236}">
                <a16:creationId xmlns:a16="http://schemas.microsoft.com/office/drawing/2014/main" id="{F9945BF1-FEB1-0D5F-542C-EF019A163256}"/>
              </a:ext>
            </a:extLst>
          </p:cNvPr>
          <p:cNvSpPr/>
          <p:nvPr/>
        </p:nvSpPr>
        <p:spPr>
          <a:xfrm>
            <a:off x="1178575" y="5905500"/>
            <a:ext cx="1048482" cy="1143000"/>
          </a:xfrm>
          <a:prstGeom prst="ellipse">
            <a:avLst/>
          </a:prstGeom>
          <a:solidFill>
            <a:srgbClr val="FF0066"/>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4000" b="1">
                <a:solidFill>
                  <a:srgbClr val="000000"/>
                </a:solidFill>
                <a:latin typeface="Arial (Headings)"/>
                <a:ea typeface="Calibri" panose="020F0502020204030204" pitchFamily="34" charset="0"/>
              </a:rPr>
              <a:t>C</a:t>
            </a:r>
            <a:r>
              <a:rPr lang="en-US" sz="4000" b="1">
                <a:solidFill>
                  <a:srgbClr val="000000"/>
                </a:solidFill>
                <a:effectLst/>
                <a:latin typeface="Arial (Headings)"/>
                <a:ea typeface="Calibri" panose="020F0502020204030204" pitchFamily="34" charset="0"/>
              </a:rPr>
              <a:t>.</a:t>
            </a:r>
            <a:endParaRPr lang="en-US" sz="4000"/>
          </a:p>
        </p:txBody>
      </p:sp>
      <p:sp>
        <p:nvSpPr>
          <p:cNvPr id="2" name="TextBox 1">
            <a:extLst>
              <a:ext uri="{FF2B5EF4-FFF2-40B4-BE49-F238E27FC236}">
                <a16:creationId xmlns:a16="http://schemas.microsoft.com/office/drawing/2014/main" id="{03E0331D-5EAF-1622-36FB-0EE4457775DA}"/>
              </a:ext>
            </a:extLst>
          </p:cNvPr>
          <p:cNvSpPr txBox="1"/>
          <p:nvPr/>
        </p:nvSpPr>
        <p:spPr>
          <a:xfrm>
            <a:off x="1405909" y="3798385"/>
            <a:ext cx="16554805" cy="5010731"/>
          </a:xfrm>
          <a:prstGeom prst="rect">
            <a:avLst/>
          </a:prstGeom>
          <a:noFill/>
        </p:spPr>
        <p:txBody>
          <a:bodyPr wrap="square">
            <a:spAutoFit/>
          </a:bodyPr>
          <a:lstStyle/>
          <a:p>
            <a:pPr marL="514350" indent="-514350" algn="just">
              <a:lnSpc>
                <a:spcPct val="150000"/>
              </a:lnSpc>
              <a:spcBef>
                <a:spcPts val="600"/>
              </a:spcBef>
              <a:spcAft>
                <a:spcPts val="600"/>
              </a:spcAft>
              <a:buAutoNum type="alphaUcPeriod"/>
            </a:pPr>
            <a:r>
              <a:rPr lang="pt-BR" sz="4000" b="1">
                <a:solidFill>
                  <a:srgbClr val="000000"/>
                </a:solidFill>
                <a:effectLst/>
                <a:latin typeface="Arial (Headings)"/>
                <a:ea typeface="Calibri" panose="020F0502020204030204" pitchFamily="34" charset="0"/>
              </a:rPr>
              <a:t>Thành phần cấu tạo nên hợp chất hữu cơ.	                          </a:t>
            </a:r>
          </a:p>
          <a:p>
            <a:pPr algn="just">
              <a:lnSpc>
                <a:spcPct val="150000"/>
              </a:lnSpc>
              <a:spcBef>
                <a:spcPts val="600"/>
              </a:spcBef>
              <a:spcAft>
                <a:spcPts val="600"/>
              </a:spcAft>
            </a:pPr>
            <a:r>
              <a:rPr lang="pt-BR" sz="4000" b="1">
                <a:solidFill>
                  <a:srgbClr val="000000"/>
                </a:solidFill>
                <a:effectLst/>
                <a:latin typeface="Arial (Headings)"/>
                <a:ea typeface="Calibri" panose="020F0502020204030204" pitchFamily="34" charset="0"/>
              </a:rPr>
              <a:t>B. Màu sắc của các hợp chất hữu cơ.</a:t>
            </a:r>
            <a:endParaRPr lang="en-US" sz="4000" b="1">
              <a:solidFill>
                <a:srgbClr val="000000"/>
              </a:solidFill>
              <a:effectLst/>
              <a:latin typeface="Arial (Headings)"/>
              <a:ea typeface="Calibri" panose="020F0502020204030204" pitchFamily="34" charset="0"/>
            </a:endParaRPr>
          </a:p>
          <a:p>
            <a:pPr algn="just">
              <a:lnSpc>
                <a:spcPct val="150000"/>
              </a:lnSpc>
              <a:spcBef>
                <a:spcPts val="600"/>
              </a:spcBef>
              <a:spcAft>
                <a:spcPts val="600"/>
              </a:spcAft>
            </a:pPr>
            <a:r>
              <a:rPr lang="pt-BR" sz="4000" b="1">
                <a:solidFill>
                  <a:srgbClr val="000000"/>
                </a:solidFill>
                <a:effectLst/>
                <a:latin typeface="Arial (Headings)"/>
                <a:ea typeface="Calibri" panose="020F0502020204030204" pitchFamily="34" charset="0"/>
              </a:rPr>
              <a:t>C. Nhóm chức trong phân tử hợp chất hữu cơ.                       </a:t>
            </a:r>
          </a:p>
          <a:p>
            <a:pPr algn="just">
              <a:lnSpc>
                <a:spcPct val="150000"/>
              </a:lnSpc>
              <a:spcBef>
                <a:spcPts val="600"/>
              </a:spcBef>
              <a:spcAft>
                <a:spcPts val="600"/>
              </a:spcAft>
            </a:pPr>
            <a:r>
              <a:rPr lang="pt-BR" sz="4000" b="1">
                <a:solidFill>
                  <a:srgbClr val="000000"/>
                </a:solidFill>
                <a:effectLst/>
                <a:latin typeface="Arial (Headings)"/>
                <a:ea typeface="Calibri" panose="020F0502020204030204" pitchFamily="34" charset="0"/>
              </a:rPr>
              <a:t> D. Tính chất của các hợp chất hữu cơ.</a:t>
            </a:r>
            <a:endParaRPr lang="en-US" sz="4000" b="1">
              <a:solidFill>
                <a:srgbClr val="000000"/>
              </a:solidFill>
              <a:effectLst/>
              <a:latin typeface="Arial (Headings)"/>
              <a:ea typeface="Calibri" panose="020F0502020204030204" pitchFamily="34" charset="0"/>
            </a:endParaRPr>
          </a:p>
          <a:p>
            <a:pPr algn="just">
              <a:lnSpc>
                <a:spcPct val="150000"/>
              </a:lnSpc>
              <a:spcBef>
                <a:spcPts val="600"/>
              </a:spcBef>
              <a:spcAft>
                <a:spcPts val="600"/>
              </a:spcAft>
            </a:pPr>
            <a:endParaRPr lang="en-US" sz="3000" b="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710768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trips(down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98EF1-4094-7EFA-44A1-B5464E06BC8F}"/>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D88A7BFC-BBC5-BC23-3918-6C0B1434E9CF}"/>
              </a:ext>
            </a:extLst>
          </p:cNvPr>
          <p:cNvGrpSpPr/>
          <p:nvPr/>
        </p:nvGrpSpPr>
        <p:grpSpPr>
          <a:xfrm>
            <a:off x="968937" y="692632"/>
            <a:ext cx="16615454" cy="9146071"/>
            <a:chOff x="0" y="0"/>
            <a:chExt cx="24074565" cy="11965003"/>
          </a:xfrm>
        </p:grpSpPr>
        <p:sp>
          <p:nvSpPr>
            <p:cNvPr id="5" name="Freeform 5">
              <a:extLst>
                <a:ext uri="{FF2B5EF4-FFF2-40B4-BE49-F238E27FC236}">
                  <a16:creationId xmlns:a16="http://schemas.microsoft.com/office/drawing/2014/main" id="{5B8AC9AA-7791-1382-BC78-1AF68BCECF0F}"/>
                </a:ext>
              </a:extLst>
            </p:cNvPr>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txBody>
            <a:bodyPr/>
            <a:lstStyle/>
            <a:p>
              <a:endParaRPr lang="en-US"/>
            </a:p>
          </p:txBody>
        </p:sp>
        <p:sp>
          <p:nvSpPr>
            <p:cNvPr id="6" name="Freeform 6">
              <a:extLst>
                <a:ext uri="{FF2B5EF4-FFF2-40B4-BE49-F238E27FC236}">
                  <a16:creationId xmlns:a16="http://schemas.microsoft.com/office/drawing/2014/main" id="{85872EE6-F733-087F-CF9B-43C2D3A15A73}"/>
                </a:ext>
              </a:extLst>
            </p:cNvPr>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txBody>
            <a:bodyPr/>
            <a:lstStyle/>
            <a:p>
              <a:endParaRPr lang="en-US"/>
            </a:p>
          </p:txBody>
        </p:sp>
        <p:sp>
          <p:nvSpPr>
            <p:cNvPr id="7" name="Freeform 7">
              <a:extLst>
                <a:ext uri="{FF2B5EF4-FFF2-40B4-BE49-F238E27FC236}">
                  <a16:creationId xmlns:a16="http://schemas.microsoft.com/office/drawing/2014/main" id="{82DF8B95-DA5A-E646-FA59-11782882A67F}"/>
                </a:ext>
              </a:extLst>
            </p:cNvPr>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txBody>
            <a:bodyPr/>
            <a:lstStyle/>
            <a:p>
              <a:endParaRPr lang="en-US"/>
            </a:p>
          </p:txBody>
        </p:sp>
      </p:grpSp>
      <p:pic>
        <p:nvPicPr>
          <p:cNvPr id="24" name="Picture 24">
            <a:extLst>
              <a:ext uri="{FF2B5EF4-FFF2-40B4-BE49-F238E27FC236}">
                <a16:creationId xmlns:a16="http://schemas.microsoft.com/office/drawing/2014/main" id="{F0372B42-33CF-3BFB-2C1A-AD720DFA51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489" y="-1328572"/>
            <a:ext cx="2206966" cy="2168344"/>
          </a:xfrm>
          <a:prstGeom prst="rect">
            <a:avLst/>
          </a:prstGeom>
        </p:spPr>
      </p:pic>
      <p:sp>
        <p:nvSpPr>
          <p:cNvPr id="2" name="TextBox 1">
            <a:extLst>
              <a:ext uri="{FF2B5EF4-FFF2-40B4-BE49-F238E27FC236}">
                <a16:creationId xmlns:a16="http://schemas.microsoft.com/office/drawing/2014/main" id="{99179DD7-B918-762C-3607-75EE8D2F4FFE}"/>
              </a:ext>
            </a:extLst>
          </p:cNvPr>
          <p:cNvSpPr txBox="1"/>
          <p:nvPr/>
        </p:nvSpPr>
        <p:spPr>
          <a:xfrm>
            <a:off x="1129560" y="1346114"/>
            <a:ext cx="16189503" cy="4517968"/>
          </a:xfrm>
          <a:prstGeom prst="rect">
            <a:avLst/>
          </a:prstGeom>
          <a:noFill/>
        </p:spPr>
        <p:txBody>
          <a:bodyPr wrap="square">
            <a:spAutoFit/>
          </a:bodyPr>
          <a:lstStyle/>
          <a:p>
            <a:pPr algn="just">
              <a:lnSpc>
                <a:spcPct val="150000"/>
              </a:lnSpc>
              <a:spcBef>
                <a:spcPts val="600"/>
              </a:spcBef>
              <a:spcAft>
                <a:spcPts val="600"/>
              </a:spcAft>
            </a:pPr>
            <a:r>
              <a:rPr lang="en-US" sz="4000" b="1">
                <a:solidFill>
                  <a:srgbClr val="FF0066"/>
                </a:solidFill>
                <a:effectLst/>
                <a:latin typeface="Arial (Headings)"/>
                <a:ea typeface="Calibri" panose="020F0502020204030204" pitchFamily="34" charset="0"/>
              </a:rPr>
              <a:t>Câu 6. </a:t>
            </a:r>
            <a:r>
              <a:rPr lang="en-US" sz="4000" b="1">
                <a:solidFill>
                  <a:srgbClr val="000000"/>
                </a:solidFill>
                <a:effectLst/>
                <a:latin typeface="Arial (Headings)"/>
                <a:ea typeface="Calibri" panose="020F0502020204030204" pitchFamily="34" charset="0"/>
              </a:rPr>
              <a:t>Nhóm chức ketone (C = O) có số sóng hấp thụ đặc trưng trên phổ hồng ngoại (IR) là </a:t>
            </a:r>
          </a:p>
          <a:p>
            <a:pPr algn="just">
              <a:lnSpc>
                <a:spcPct val="200000"/>
              </a:lnSpc>
              <a:spcBef>
                <a:spcPts val="600"/>
              </a:spcBef>
              <a:spcAft>
                <a:spcPts val="600"/>
              </a:spcAft>
            </a:pPr>
            <a:r>
              <a:rPr lang="pt-BR" sz="4000" b="1">
                <a:solidFill>
                  <a:srgbClr val="000000"/>
                </a:solidFill>
                <a:effectLst/>
                <a:latin typeface="Arial (Headings)"/>
                <a:ea typeface="Calibri" panose="020F0502020204030204" pitchFamily="34" charset="0"/>
              </a:rPr>
              <a:t>A. 3500 – 3200 </a:t>
            </a:r>
            <a:r>
              <a:rPr lang="en-US" sz="4000" b="1">
                <a:solidFill>
                  <a:srgbClr val="000000"/>
                </a:solidFill>
                <a:effectLst/>
                <a:latin typeface="Arial (Headings)"/>
                <a:ea typeface="Calibri" panose="020F0502020204030204" pitchFamily="34" charset="0"/>
              </a:rPr>
              <a:t>cm</a:t>
            </a:r>
            <a:r>
              <a:rPr lang="en-US" sz="4000" b="1" baseline="30000">
                <a:solidFill>
                  <a:srgbClr val="000000"/>
                </a:solidFill>
                <a:effectLst/>
                <a:latin typeface="Arial (Headings)"/>
                <a:ea typeface="Calibri" panose="020F0502020204030204" pitchFamily="34" charset="0"/>
              </a:rPr>
              <a:t>-1</a:t>
            </a:r>
            <a:r>
              <a:rPr lang="pt-BR" sz="4000" b="1">
                <a:solidFill>
                  <a:srgbClr val="000000"/>
                </a:solidFill>
                <a:effectLst/>
                <a:latin typeface="Arial (Headings)"/>
                <a:ea typeface="Calibri" panose="020F0502020204030204" pitchFamily="34" charset="0"/>
              </a:rPr>
              <a:t>.		                     B. 3300 – 3000 </a:t>
            </a:r>
            <a:r>
              <a:rPr lang="en-US" sz="4000" b="1">
                <a:solidFill>
                  <a:srgbClr val="000000"/>
                </a:solidFill>
                <a:effectLst/>
                <a:latin typeface="Arial (Headings)"/>
                <a:ea typeface="Calibri" panose="020F0502020204030204" pitchFamily="34" charset="0"/>
              </a:rPr>
              <a:t>cm</a:t>
            </a:r>
            <a:r>
              <a:rPr lang="en-US" sz="4000" b="1" baseline="30000">
                <a:solidFill>
                  <a:srgbClr val="000000"/>
                </a:solidFill>
                <a:effectLst/>
                <a:latin typeface="Arial (Headings)"/>
                <a:ea typeface="Calibri" panose="020F0502020204030204" pitchFamily="34" charset="0"/>
              </a:rPr>
              <a:t>-1</a:t>
            </a:r>
            <a:r>
              <a:rPr lang="pt-BR" sz="4000" b="1">
                <a:solidFill>
                  <a:srgbClr val="000000"/>
                </a:solidFill>
                <a:effectLst/>
                <a:latin typeface="Arial (Headings)"/>
                <a:ea typeface="Calibri" panose="020F0502020204030204" pitchFamily="34" charset="0"/>
              </a:rPr>
              <a:t>.</a:t>
            </a:r>
            <a:endParaRPr lang="en-US" sz="4000" b="1">
              <a:solidFill>
                <a:srgbClr val="000000"/>
              </a:solidFill>
              <a:effectLst/>
              <a:latin typeface="Arial (Headings)"/>
              <a:ea typeface="Calibri" panose="020F0502020204030204" pitchFamily="34" charset="0"/>
            </a:endParaRPr>
          </a:p>
          <a:p>
            <a:pPr algn="just">
              <a:lnSpc>
                <a:spcPct val="200000"/>
              </a:lnSpc>
              <a:spcBef>
                <a:spcPts val="600"/>
              </a:spcBef>
              <a:spcAft>
                <a:spcPts val="600"/>
              </a:spcAft>
            </a:pPr>
            <a:r>
              <a:rPr lang="pt-BR" sz="4000" b="1">
                <a:solidFill>
                  <a:srgbClr val="000000"/>
                </a:solidFill>
                <a:effectLst/>
                <a:latin typeface="Arial (Headings)"/>
                <a:ea typeface="Calibri" panose="020F0502020204030204" pitchFamily="34" charset="0"/>
              </a:rPr>
              <a:t>C. 1300 – 1000 </a:t>
            </a:r>
            <a:r>
              <a:rPr lang="en-US" sz="4000" b="1">
                <a:solidFill>
                  <a:srgbClr val="000000"/>
                </a:solidFill>
                <a:effectLst/>
                <a:latin typeface="Arial (Headings)"/>
                <a:ea typeface="Calibri" panose="020F0502020204030204" pitchFamily="34" charset="0"/>
              </a:rPr>
              <a:t>cm</a:t>
            </a:r>
            <a:r>
              <a:rPr lang="en-US" sz="4000" b="1" baseline="30000">
                <a:solidFill>
                  <a:srgbClr val="000000"/>
                </a:solidFill>
                <a:effectLst/>
                <a:latin typeface="Arial (Headings)"/>
                <a:ea typeface="Calibri" panose="020F0502020204030204" pitchFamily="34" charset="0"/>
              </a:rPr>
              <a:t>-1</a:t>
            </a:r>
            <a:r>
              <a:rPr lang="pt-BR" sz="4000" b="1">
                <a:solidFill>
                  <a:srgbClr val="000000"/>
                </a:solidFill>
                <a:effectLst/>
                <a:latin typeface="Arial (Headings)"/>
                <a:ea typeface="Calibri" panose="020F0502020204030204" pitchFamily="34" charset="0"/>
              </a:rPr>
              <a:t>.		                     D. 1715 – 1666 </a:t>
            </a:r>
            <a:r>
              <a:rPr lang="en-US" sz="4000" b="1">
                <a:solidFill>
                  <a:srgbClr val="000000"/>
                </a:solidFill>
                <a:effectLst/>
                <a:latin typeface="Arial (Headings)"/>
                <a:ea typeface="Calibri" panose="020F0502020204030204" pitchFamily="34" charset="0"/>
              </a:rPr>
              <a:t>cm</a:t>
            </a:r>
            <a:r>
              <a:rPr lang="en-US" sz="4000" b="1" baseline="30000">
                <a:solidFill>
                  <a:srgbClr val="000000"/>
                </a:solidFill>
                <a:effectLst/>
                <a:latin typeface="Arial (Headings)"/>
                <a:ea typeface="Calibri" panose="020F0502020204030204" pitchFamily="34" charset="0"/>
              </a:rPr>
              <a:t>-1</a:t>
            </a:r>
            <a:r>
              <a:rPr lang="pt-BR" sz="4000" b="1">
                <a:solidFill>
                  <a:srgbClr val="000000"/>
                </a:solidFill>
                <a:effectLst/>
                <a:latin typeface="Arial (Headings)"/>
                <a:ea typeface="Calibri" panose="020F0502020204030204" pitchFamily="34" charset="0"/>
              </a:rPr>
              <a:t>.</a:t>
            </a:r>
            <a:endParaRPr lang="en-US" sz="4000" b="1">
              <a:solidFill>
                <a:srgbClr val="000000"/>
              </a:solidFill>
              <a:effectLst/>
              <a:latin typeface="Arial (Headings)"/>
              <a:ea typeface="Calibri" panose="020F0502020204030204" pitchFamily="34" charset="0"/>
            </a:endParaRPr>
          </a:p>
        </p:txBody>
      </p:sp>
      <p:sp>
        <p:nvSpPr>
          <p:cNvPr id="3" name="Oval 2">
            <a:extLst>
              <a:ext uri="{FF2B5EF4-FFF2-40B4-BE49-F238E27FC236}">
                <a16:creationId xmlns:a16="http://schemas.microsoft.com/office/drawing/2014/main" id="{C76ECAD0-4215-A056-4723-55890C4AC785}"/>
              </a:ext>
            </a:extLst>
          </p:cNvPr>
          <p:cNvSpPr/>
          <p:nvPr/>
        </p:nvSpPr>
        <p:spPr>
          <a:xfrm>
            <a:off x="10058400" y="5010468"/>
            <a:ext cx="1219199" cy="1086677"/>
          </a:xfrm>
          <a:prstGeom prst="ellipse">
            <a:avLst/>
          </a:prstGeom>
          <a:solidFill>
            <a:srgbClr val="FF0066"/>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4000" b="1">
                <a:solidFill>
                  <a:srgbClr val="000000"/>
                </a:solidFill>
                <a:latin typeface="Arial (Headings)"/>
                <a:ea typeface="Calibri" panose="020F0502020204030204" pitchFamily="34" charset="0"/>
              </a:rPr>
              <a:t>D</a:t>
            </a:r>
            <a:r>
              <a:rPr lang="en-US" sz="4000" b="1">
                <a:solidFill>
                  <a:srgbClr val="000000"/>
                </a:solidFill>
                <a:effectLst/>
                <a:latin typeface="Arial (Headings)"/>
                <a:ea typeface="Calibri" panose="020F0502020204030204" pitchFamily="34" charset="0"/>
              </a:rPr>
              <a:t>.</a:t>
            </a:r>
            <a:endParaRPr lang="en-US" sz="4000"/>
          </a:p>
        </p:txBody>
      </p:sp>
    </p:spTree>
    <p:extLst>
      <p:ext uri="{BB962C8B-B14F-4D97-AF65-F5344CB8AC3E}">
        <p14:creationId xmlns:p14="http://schemas.microsoft.com/office/powerpoint/2010/main" val="41586107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3A51F-B79C-FDCA-0B44-C8942C574C7F}"/>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65204D4C-FB39-8E73-73CF-B2A8781D1123}"/>
              </a:ext>
            </a:extLst>
          </p:cNvPr>
          <p:cNvGrpSpPr/>
          <p:nvPr/>
        </p:nvGrpSpPr>
        <p:grpSpPr>
          <a:xfrm>
            <a:off x="-86341" y="-250416"/>
            <a:ext cx="18788158" cy="11433112"/>
            <a:chOff x="-3810" y="-951466"/>
            <a:chExt cx="24260501" cy="12888529"/>
          </a:xfrm>
        </p:grpSpPr>
        <p:sp>
          <p:nvSpPr>
            <p:cNvPr id="5" name="Freeform 5">
              <a:extLst>
                <a:ext uri="{FF2B5EF4-FFF2-40B4-BE49-F238E27FC236}">
                  <a16:creationId xmlns:a16="http://schemas.microsoft.com/office/drawing/2014/main" id="{5E2B9202-B524-F867-9243-AF560B9F44A4}"/>
                </a:ext>
              </a:extLst>
            </p:cNvPr>
            <p:cNvSpPr/>
            <p:nvPr/>
          </p:nvSpPr>
          <p:spPr>
            <a:xfrm>
              <a:off x="218954" y="-951466"/>
              <a:ext cx="24037737"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txBody>
            <a:bodyPr/>
            <a:lstStyle/>
            <a:p>
              <a:endParaRPr lang="en-US"/>
            </a:p>
          </p:txBody>
        </p:sp>
        <p:sp>
          <p:nvSpPr>
            <p:cNvPr id="6" name="Freeform 6">
              <a:extLst>
                <a:ext uri="{FF2B5EF4-FFF2-40B4-BE49-F238E27FC236}">
                  <a16:creationId xmlns:a16="http://schemas.microsoft.com/office/drawing/2014/main" id="{5DBDFD77-B9B3-2FD6-396B-1005F74E4E0F}"/>
                </a:ext>
              </a:extLst>
            </p:cNvPr>
            <p:cNvSpPr/>
            <p:nvPr/>
          </p:nvSpPr>
          <p:spPr>
            <a:xfrm>
              <a:off x="134243" y="-914463"/>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txBody>
            <a:bodyPr/>
            <a:lstStyle/>
            <a:p>
              <a:endParaRPr lang="en-US"/>
            </a:p>
          </p:txBody>
        </p:sp>
        <p:sp>
          <p:nvSpPr>
            <p:cNvPr id="7" name="Freeform 7">
              <a:extLst>
                <a:ext uri="{FF2B5EF4-FFF2-40B4-BE49-F238E27FC236}">
                  <a16:creationId xmlns:a16="http://schemas.microsoft.com/office/drawing/2014/main" id="{C5FD7785-C5CC-3789-A49B-5180090FDBDA}"/>
                </a:ext>
              </a:extLst>
            </p:cNvPr>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txBody>
            <a:bodyPr/>
            <a:lstStyle/>
            <a:p>
              <a:endParaRPr lang="en-US"/>
            </a:p>
          </p:txBody>
        </p:sp>
      </p:grpSp>
      <p:pic>
        <p:nvPicPr>
          <p:cNvPr id="24" name="Picture 24">
            <a:extLst>
              <a:ext uri="{FF2B5EF4-FFF2-40B4-BE49-F238E27FC236}">
                <a16:creationId xmlns:a16="http://schemas.microsoft.com/office/drawing/2014/main" id="{3F07FD30-8EA8-0456-71EB-6589AAB3CE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489" y="-1328572"/>
            <a:ext cx="2206966" cy="2168344"/>
          </a:xfrm>
          <a:prstGeom prst="rect">
            <a:avLst/>
          </a:prstGeom>
        </p:spPr>
      </p:pic>
      <p:sp>
        <p:nvSpPr>
          <p:cNvPr id="8" name="TextBox 7">
            <a:extLst>
              <a:ext uri="{FF2B5EF4-FFF2-40B4-BE49-F238E27FC236}">
                <a16:creationId xmlns:a16="http://schemas.microsoft.com/office/drawing/2014/main" id="{BB14CBFF-FA75-C904-A371-8112E80D6A54}"/>
              </a:ext>
            </a:extLst>
          </p:cNvPr>
          <p:cNvSpPr txBox="1"/>
          <p:nvPr/>
        </p:nvSpPr>
        <p:spPr>
          <a:xfrm>
            <a:off x="914400" y="571173"/>
            <a:ext cx="16995398" cy="1521763"/>
          </a:xfrm>
          <a:prstGeom prst="rect">
            <a:avLst/>
          </a:prstGeom>
          <a:noFill/>
        </p:spPr>
        <p:txBody>
          <a:bodyPr wrap="square">
            <a:spAutoFit/>
          </a:bodyPr>
          <a:lstStyle/>
          <a:p>
            <a:pPr>
              <a:lnSpc>
                <a:spcPct val="150000"/>
              </a:lnSpc>
              <a:spcBef>
                <a:spcPts val="600"/>
              </a:spcBef>
              <a:spcAft>
                <a:spcPts val="600"/>
              </a:spcAft>
            </a:pPr>
            <a:r>
              <a:rPr lang="en-US" sz="3300" b="1">
                <a:solidFill>
                  <a:srgbClr val="FF0066"/>
                </a:solidFill>
                <a:effectLst/>
                <a:latin typeface="Arial (Headings)"/>
                <a:ea typeface="Calibri" panose="020F0502020204030204" pitchFamily="34" charset="0"/>
              </a:rPr>
              <a:t>Câu 7. </a:t>
            </a:r>
            <a:r>
              <a:rPr lang="en-US" sz="3300" b="1">
                <a:solidFill>
                  <a:srgbClr val="000000"/>
                </a:solidFill>
                <a:effectLst/>
                <a:latin typeface="Arial (Headings)"/>
                <a:ea typeface="Calibri" panose="020F0502020204030204" pitchFamily="34" charset="0"/>
              </a:rPr>
              <a:t>Dựa vào phổ hồng ngoại (IR) của hợp chất X có công thức </a:t>
            </a:r>
            <a:r>
              <a:rPr lang="en-US" sz="3300" b="1">
                <a:solidFill>
                  <a:srgbClr val="FF0000"/>
                </a:solidFill>
                <a:effectLst/>
                <a:latin typeface="Arial (Headings)"/>
                <a:ea typeface="Calibri" panose="020F0502020204030204" pitchFamily="34" charset="0"/>
              </a:rPr>
              <a:t>CH</a:t>
            </a:r>
            <a:r>
              <a:rPr lang="en-US" sz="3300" b="1" baseline="-25000">
                <a:solidFill>
                  <a:srgbClr val="FF0000"/>
                </a:solidFill>
                <a:effectLst/>
                <a:latin typeface="Arial (Headings)"/>
                <a:ea typeface="Calibri" panose="020F0502020204030204" pitchFamily="34" charset="0"/>
              </a:rPr>
              <a:t>3</a:t>
            </a:r>
            <a:r>
              <a:rPr lang="en-US" sz="3300" b="1">
                <a:solidFill>
                  <a:srgbClr val="FF0000"/>
                </a:solidFill>
                <a:effectLst/>
                <a:latin typeface="Arial (Headings)"/>
                <a:ea typeface="Calibri" panose="020F0502020204030204" pitchFamily="34" charset="0"/>
              </a:rPr>
              <a:t>COCH</a:t>
            </a:r>
            <a:r>
              <a:rPr lang="en-US" sz="3300" b="1" baseline="-25000">
                <a:solidFill>
                  <a:srgbClr val="FF0000"/>
                </a:solidFill>
                <a:effectLst/>
                <a:latin typeface="Arial (Headings)"/>
                <a:ea typeface="Calibri" panose="020F0502020204030204" pitchFamily="34" charset="0"/>
              </a:rPr>
              <a:t>3</a:t>
            </a:r>
            <a:r>
              <a:rPr lang="en-US" sz="3300" b="1">
                <a:solidFill>
                  <a:srgbClr val="000000"/>
                </a:solidFill>
                <a:effectLst/>
                <a:latin typeface="Arial (Headings)"/>
                <a:ea typeface="Calibri" panose="020F0502020204030204" pitchFamily="34" charset="0"/>
              </a:rPr>
              <a:t> dưới đây, hãy chỉ ra peak nào giúp dự đoán X có liên kết </a:t>
            </a:r>
            <a:r>
              <a:rPr lang="en-US" sz="3300" b="1">
                <a:solidFill>
                  <a:srgbClr val="FF0000"/>
                </a:solidFill>
                <a:effectLst/>
                <a:latin typeface="Arial (Headings)"/>
                <a:ea typeface="Calibri" panose="020F0502020204030204" pitchFamily="34" charset="0"/>
              </a:rPr>
              <a:t>C=O</a:t>
            </a:r>
            <a:r>
              <a:rPr lang="en-US" sz="3300" b="1">
                <a:solidFill>
                  <a:srgbClr val="000000"/>
                </a:solidFill>
                <a:effectLst/>
                <a:latin typeface="Arial (Headings)"/>
                <a:ea typeface="Calibri" panose="020F0502020204030204" pitchFamily="34" charset="0"/>
              </a:rPr>
              <a:t>?</a:t>
            </a:r>
          </a:p>
        </p:txBody>
      </p:sp>
      <p:pic>
        <p:nvPicPr>
          <p:cNvPr id="9" name="Picture 8" descr="A graph of a chemical reaction&#10;&#10;Description automatically generated">
            <a:extLst>
              <a:ext uri="{FF2B5EF4-FFF2-40B4-BE49-F238E27FC236}">
                <a16:creationId xmlns:a16="http://schemas.microsoft.com/office/drawing/2014/main" id="{2FE583DE-AD78-E725-740E-7406E195EE3B}"/>
              </a:ext>
            </a:extLst>
          </p:cNvPr>
          <p:cNvPicPr>
            <a:picLocks noChangeAspect="1"/>
          </p:cNvPicPr>
          <p:nvPr/>
        </p:nvPicPr>
        <p:blipFill>
          <a:blip r:embed="rId4"/>
          <a:stretch>
            <a:fillRect/>
          </a:stretch>
        </p:blipFill>
        <p:spPr>
          <a:xfrm>
            <a:off x="357829" y="2271552"/>
            <a:ext cx="13258800" cy="5743895"/>
          </a:xfrm>
          <a:prstGeom prst="rect">
            <a:avLst/>
          </a:prstGeom>
        </p:spPr>
      </p:pic>
      <p:sp>
        <p:nvSpPr>
          <p:cNvPr id="12" name="TextBox 11">
            <a:extLst>
              <a:ext uri="{FF2B5EF4-FFF2-40B4-BE49-F238E27FC236}">
                <a16:creationId xmlns:a16="http://schemas.microsoft.com/office/drawing/2014/main" id="{E17AA781-E48A-3558-D94A-4E0D42A82A6A}"/>
              </a:ext>
            </a:extLst>
          </p:cNvPr>
          <p:cNvSpPr txBox="1"/>
          <p:nvPr/>
        </p:nvSpPr>
        <p:spPr>
          <a:xfrm>
            <a:off x="646301" y="8471569"/>
            <a:ext cx="16995397" cy="760016"/>
          </a:xfrm>
          <a:prstGeom prst="rect">
            <a:avLst/>
          </a:prstGeom>
          <a:noFill/>
        </p:spPr>
        <p:txBody>
          <a:bodyPr wrap="square">
            <a:spAutoFit/>
          </a:bodyPr>
          <a:lstStyle/>
          <a:p>
            <a:pPr marL="228600" indent="-228600">
              <a:lnSpc>
                <a:spcPct val="150000"/>
              </a:lnSpc>
              <a:spcBef>
                <a:spcPts val="600"/>
              </a:spcBef>
              <a:spcAft>
                <a:spcPts val="600"/>
              </a:spcAft>
            </a:pPr>
            <a:r>
              <a:rPr lang="en-US" sz="3300" b="1">
                <a:solidFill>
                  <a:srgbClr val="000000"/>
                </a:solidFill>
                <a:effectLst/>
                <a:latin typeface="Arial (Headings)"/>
                <a:ea typeface="Calibri" panose="020F0502020204030204" pitchFamily="34" charset="0"/>
              </a:rPr>
              <a:t>A. (1). 	                      B. (2).	                          C. (3).	                                 D. (4).</a:t>
            </a:r>
          </a:p>
        </p:txBody>
      </p:sp>
      <p:sp>
        <p:nvSpPr>
          <p:cNvPr id="15" name="TextBox 14">
            <a:extLst>
              <a:ext uri="{FF2B5EF4-FFF2-40B4-BE49-F238E27FC236}">
                <a16:creationId xmlns:a16="http://schemas.microsoft.com/office/drawing/2014/main" id="{8E969D05-485B-C732-F8D0-13ED11A8FDDB}"/>
              </a:ext>
            </a:extLst>
          </p:cNvPr>
          <p:cNvSpPr txBox="1"/>
          <p:nvPr/>
        </p:nvSpPr>
        <p:spPr>
          <a:xfrm>
            <a:off x="-54257" y="9366212"/>
            <a:ext cx="18615640" cy="699230"/>
          </a:xfrm>
          <a:prstGeom prst="rect">
            <a:avLst/>
          </a:prstGeom>
          <a:noFill/>
        </p:spPr>
        <p:txBody>
          <a:bodyPr wrap="square">
            <a:spAutoFit/>
          </a:bodyPr>
          <a:lstStyle/>
          <a:p>
            <a:pPr marL="228600" marR="30480" indent="-228600">
              <a:lnSpc>
                <a:spcPct val="150000"/>
              </a:lnSpc>
            </a:pPr>
            <a:r>
              <a:rPr lang="en-US" sz="3000" b="1" i="1">
                <a:solidFill>
                  <a:srgbClr val="FF0000"/>
                </a:solidFill>
                <a:effectLst/>
                <a:latin typeface="Arial (Headings)"/>
                <a:ea typeface="Times New Roman" panose="02020603050405020304" pitchFamily="18" charset="0"/>
              </a:rPr>
              <a:t>Peak số (1) sóng hấp thụ đặc trưng của liên kết C = O (ketone) nằm trong khoảng 1 715 – 1 666 cm</a:t>
            </a:r>
            <a:r>
              <a:rPr lang="en-US" sz="3000" b="1" i="1" baseline="30000">
                <a:solidFill>
                  <a:srgbClr val="FF0000"/>
                </a:solidFill>
                <a:effectLst/>
                <a:latin typeface="Arial (Headings)"/>
                <a:ea typeface="Times New Roman" panose="02020603050405020304" pitchFamily="18" charset="0"/>
              </a:rPr>
              <a:t>-1</a:t>
            </a:r>
            <a:r>
              <a:rPr lang="en-US" sz="3000" b="1" i="1">
                <a:solidFill>
                  <a:srgbClr val="FF0000"/>
                </a:solidFill>
                <a:effectLst/>
                <a:latin typeface="Arial (Headings)"/>
                <a:ea typeface="Times New Roman" panose="02020603050405020304" pitchFamily="18" charset="0"/>
              </a:rPr>
              <a:t>.</a:t>
            </a:r>
            <a:endParaRPr lang="en-US" sz="3000">
              <a:solidFill>
                <a:srgbClr val="FF0000"/>
              </a:solidFill>
              <a:effectLst/>
              <a:latin typeface="Arial (Headings)"/>
              <a:ea typeface="Times New Roman" panose="02020603050405020304" pitchFamily="18" charset="0"/>
            </a:endParaRPr>
          </a:p>
        </p:txBody>
      </p:sp>
      <p:sp>
        <p:nvSpPr>
          <p:cNvPr id="16" name="Oval 15">
            <a:extLst>
              <a:ext uri="{FF2B5EF4-FFF2-40B4-BE49-F238E27FC236}">
                <a16:creationId xmlns:a16="http://schemas.microsoft.com/office/drawing/2014/main" id="{639ABD89-0F43-DB42-381E-DA05ACDDFE9B}"/>
              </a:ext>
            </a:extLst>
          </p:cNvPr>
          <p:cNvSpPr/>
          <p:nvPr/>
        </p:nvSpPr>
        <p:spPr>
          <a:xfrm>
            <a:off x="357829" y="8453155"/>
            <a:ext cx="914400" cy="904045"/>
          </a:xfrm>
          <a:prstGeom prst="ellipse">
            <a:avLst/>
          </a:prstGeom>
          <a:solidFill>
            <a:srgbClr val="FF0066"/>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400" b="1">
                <a:solidFill>
                  <a:srgbClr val="000000"/>
                </a:solidFill>
                <a:latin typeface="Arial (Headings)"/>
                <a:ea typeface="Calibri" panose="020F0502020204030204" pitchFamily="34" charset="0"/>
              </a:rPr>
              <a:t>A</a:t>
            </a:r>
            <a:r>
              <a:rPr lang="en-US" sz="3400" b="1">
                <a:solidFill>
                  <a:srgbClr val="000000"/>
                </a:solidFill>
                <a:effectLst/>
                <a:latin typeface="Arial (Headings)"/>
                <a:ea typeface="Calibri" panose="020F0502020204030204" pitchFamily="34" charset="0"/>
              </a:rPr>
              <a:t>.</a:t>
            </a:r>
            <a:endParaRPr lang="en-US" sz="3400"/>
          </a:p>
        </p:txBody>
      </p:sp>
    </p:spTree>
    <p:extLst>
      <p:ext uri="{BB962C8B-B14F-4D97-AF65-F5344CB8AC3E}">
        <p14:creationId xmlns:p14="http://schemas.microsoft.com/office/powerpoint/2010/main" val="12214686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783"/>
          <a:stretch>
            <a:fillRect/>
          </a:stretch>
        </p:blipFill>
        <p:spPr>
          <a:xfrm rot="5400000">
            <a:off x="5782555" y="-3466786"/>
            <a:ext cx="6642675" cy="163830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12007">
            <a:off x="-937674" y="6974551"/>
            <a:ext cx="2506139" cy="6072144"/>
          </a:xfrm>
          <a:prstGeom prst="rect">
            <a:avLst/>
          </a:prstGeom>
        </p:spPr>
      </p:pic>
      <p:sp>
        <p:nvSpPr>
          <p:cNvPr id="6" name="TextBox 6"/>
          <p:cNvSpPr txBox="1"/>
          <p:nvPr/>
        </p:nvSpPr>
        <p:spPr>
          <a:xfrm>
            <a:off x="1679719" y="1900073"/>
            <a:ext cx="15131438" cy="5611664"/>
          </a:xfrm>
          <a:prstGeom prst="rect">
            <a:avLst/>
          </a:prstGeom>
        </p:spPr>
        <p:txBody>
          <a:bodyPr wrap="square" lIns="0" tIns="0" rIns="0" bIns="0" rtlCol="0" anchor="t">
            <a:spAutoFit/>
          </a:bodyPr>
          <a:lstStyle/>
          <a:p>
            <a:pPr algn="ctr">
              <a:lnSpc>
                <a:spcPct val="150000"/>
              </a:lnSpc>
            </a:pPr>
            <a:r>
              <a:rPr lang="vi-VN" sz="6000" b="1">
                <a:latin typeface="Arial" panose="020B0604020202020204" pitchFamily="34" charset="0"/>
                <a:cs typeface="Arial" panose="020B0604020202020204" pitchFamily="34" charset="0"/>
              </a:rPr>
              <a:t>Tiết </a:t>
            </a:r>
            <a:r>
              <a:rPr lang="en-US" sz="6000" b="1">
                <a:latin typeface="Arial" panose="020B0604020202020204" pitchFamily="34" charset="0"/>
                <a:cs typeface="Arial" panose="020B0604020202020204" pitchFamily="34" charset="0"/>
              </a:rPr>
              <a:t>23</a:t>
            </a:r>
          </a:p>
          <a:p>
            <a:pPr algn="ctr">
              <a:lnSpc>
                <a:spcPct val="150000"/>
              </a:lnSpc>
            </a:pPr>
            <a:r>
              <a:rPr lang="vi-VN" sz="6000" b="1">
                <a:latin typeface="Arial" panose="020B0604020202020204" pitchFamily="34" charset="0"/>
                <a:cs typeface="Arial" panose="020B0604020202020204" pitchFamily="34" charset="0"/>
              </a:rPr>
              <a:t> </a:t>
            </a:r>
            <a:r>
              <a:rPr lang="en-US" sz="6000" b="1" dirty="0">
                <a:latin typeface="Times New Roman" panose="02020603050405020304" pitchFamily="18" charset="0"/>
                <a:cs typeface="Times New Roman" panose="02020603050405020304" pitchFamily="18" charset="0"/>
              </a:rPr>
              <a:t>BÀI 8</a:t>
            </a:r>
            <a:r>
              <a:rPr lang="en-US" sz="6000" b="1">
                <a:latin typeface="Times New Roman" panose="02020603050405020304" pitchFamily="18" charset="0"/>
                <a:cs typeface="Times New Roman" panose="02020603050405020304" pitchFamily="18" charset="0"/>
              </a:rPr>
              <a:t>: </a:t>
            </a:r>
            <a:r>
              <a:rPr lang="en-US" sz="6000" b="1">
                <a:effectLst/>
                <a:latin typeface="Times New Roman" panose="02020603050405020304" pitchFamily="18" charset="0"/>
                <a:ea typeface="Calibri" panose="020F0502020204030204" pitchFamily="34" charset="0"/>
              </a:rPr>
              <a:t>HỢP CHẤT HỮU CƠ VÀ HÓA HỌC HỮU CƠ (TIẾT 2)</a:t>
            </a:r>
            <a:endParaRPr lang="en-US" sz="6000">
              <a:effectLst/>
              <a:latin typeface="Times New Roman" panose="02020603050405020304" pitchFamily="18" charset="0"/>
              <a:ea typeface="Calibri" panose="020F0502020204030204" pitchFamily="34" charset="0"/>
            </a:endParaRPr>
          </a:p>
          <a:p>
            <a:pPr algn="ctr">
              <a:lnSpc>
                <a:spcPct val="150000"/>
              </a:lnSpc>
            </a:pPr>
            <a:endParaRPr lang="vi-VN" sz="7200" b="1" dirty="0">
              <a:solidFill>
                <a:schemeClr val="accent4">
                  <a:lumMod val="50000"/>
                </a:schemeClr>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65178">
            <a:off x="16421061" y="6097378"/>
            <a:ext cx="2838056" cy="6876348"/>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478474">
            <a:off x="16974755" y="-1828935"/>
            <a:ext cx="1329320" cy="477860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11226" y="2657116"/>
            <a:ext cx="1902992" cy="312626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5334" y="3784935"/>
            <a:ext cx="3601458" cy="312626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638463">
            <a:off x="-484764" y="-3529373"/>
            <a:ext cx="969528" cy="6583212"/>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0626">
            <a:off x="3780607" y="3245011"/>
            <a:ext cx="3923877" cy="292507"/>
          </a:xfrm>
          <a:prstGeom prst="rect">
            <a:avLst/>
          </a:prstGeom>
        </p:spPr>
      </p:pic>
      <p:sp>
        <p:nvSpPr>
          <p:cNvPr id="35" name="TextBox 35"/>
          <p:cNvSpPr txBox="1"/>
          <p:nvPr/>
        </p:nvSpPr>
        <p:spPr>
          <a:xfrm>
            <a:off x="0" y="77734"/>
            <a:ext cx="5562601" cy="809261"/>
          </a:xfrm>
          <a:prstGeom prst="rect">
            <a:avLst/>
          </a:prstGeom>
        </p:spPr>
        <p:txBody>
          <a:bodyPr wrap="square" lIns="0" tIns="0" rIns="0" bIns="0" rtlCol="0" anchor="t">
            <a:spAutoFit/>
          </a:bodyPr>
          <a:lstStyle/>
          <a:p>
            <a:pPr algn="ctr">
              <a:lnSpc>
                <a:spcPct val="150000"/>
              </a:lnSpc>
              <a:spcBef>
                <a:spcPct val="0"/>
              </a:spcBef>
            </a:pPr>
            <a:r>
              <a:rPr lang="en-US" sz="4000" b="1" dirty="0">
                <a:solidFill>
                  <a:schemeClr val="accent1">
                    <a:lumMod val="50000"/>
                  </a:schemeClr>
                </a:solidFill>
                <a:latin typeface="Arial" panose="020B0604020202020204" pitchFamily="34" charset="0"/>
                <a:cs typeface="Arial" panose="020B0604020202020204" pitchFamily="34" charset="0"/>
              </a:rPr>
              <a:t>HƯỚNG DẪN VỀ NHÀ</a:t>
            </a:r>
          </a:p>
        </p:txBody>
      </p:sp>
      <p:pic>
        <p:nvPicPr>
          <p:cNvPr id="38" name="Picture 3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8530" b="37583"/>
          <a:stretch>
            <a:fillRect/>
          </a:stretch>
        </p:blipFill>
        <p:spPr>
          <a:xfrm rot="-705007">
            <a:off x="17581122" y="7736925"/>
            <a:ext cx="1027487" cy="1769033"/>
          </a:xfrm>
          <a:prstGeom prst="rect">
            <a:avLst/>
          </a:prstGeom>
        </p:spPr>
      </p:pic>
      <p:pic>
        <p:nvPicPr>
          <p:cNvPr id="39" name="Picture 3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8530" b="37583"/>
          <a:stretch>
            <a:fillRect/>
          </a:stretch>
        </p:blipFill>
        <p:spPr>
          <a:xfrm rot="-1741276">
            <a:off x="17385879" y="201980"/>
            <a:ext cx="1027487" cy="1769033"/>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8530" b="37583"/>
          <a:stretch>
            <a:fillRect/>
          </a:stretch>
        </p:blipFill>
        <p:spPr>
          <a:xfrm rot="-2948077">
            <a:off x="17903067" y="6333906"/>
            <a:ext cx="1027487" cy="1769033"/>
          </a:xfrm>
          <a:prstGeom prst="rect">
            <a:avLst/>
          </a:prstGeom>
        </p:spPr>
      </p:pic>
      <p:grpSp>
        <p:nvGrpSpPr>
          <p:cNvPr id="46" name="Group 45"/>
          <p:cNvGrpSpPr/>
          <p:nvPr/>
        </p:nvGrpSpPr>
        <p:grpSpPr>
          <a:xfrm>
            <a:off x="10439400" y="664677"/>
            <a:ext cx="6847970" cy="2228204"/>
            <a:chOff x="10969607" y="1086496"/>
            <a:chExt cx="6238370" cy="2228204"/>
          </a:xfrm>
        </p:grpSpPr>
        <p:grpSp>
          <p:nvGrpSpPr>
            <p:cNvPr id="3" name="Group 3"/>
            <p:cNvGrpSpPr/>
            <p:nvPr/>
          </p:nvGrpSpPr>
          <p:grpSpPr>
            <a:xfrm>
              <a:off x="10969607" y="1086496"/>
              <a:ext cx="6238370" cy="2228204"/>
              <a:chOff x="0" y="0"/>
              <a:chExt cx="7216693" cy="1913191"/>
            </a:xfrm>
          </p:grpSpPr>
          <p:sp>
            <p:nvSpPr>
              <p:cNvPr id="4" name="Freeform 4"/>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solidFill>
                <a:srgbClr val="2C2C2E"/>
              </a:solidFill>
            </p:spPr>
            <p:txBody>
              <a:bodyPr/>
              <a:lstStyle/>
              <a:p>
                <a:endParaRPr lang="en-US"/>
              </a:p>
            </p:txBody>
          </p:sp>
          <p:sp>
            <p:nvSpPr>
              <p:cNvPr id="5" name="Freeform 5"/>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solidFill>
                <a:srgbClr val="F6B1B3"/>
              </a:solidFill>
            </p:spPr>
            <p:txBody>
              <a:bodyPr/>
              <a:lstStyle/>
              <a:p>
                <a:endParaRPr lang="en-US"/>
              </a:p>
            </p:txBody>
          </p:sp>
          <p:sp>
            <p:nvSpPr>
              <p:cNvPr id="6" name="Freeform 6"/>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solidFill>
                <a:srgbClr val="F6B1B3"/>
              </a:solidFill>
            </p:spPr>
            <p:txBody>
              <a:bodyPr/>
              <a:lstStyle/>
              <a:p>
                <a:endParaRPr lang="en-US"/>
              </a:p>
            </p:txBody>
          </p:sp>
        </p:grpSp>
        <p:sp>
          <p:nvSpPr>
            <p:cNvPr id="42" name="TextBox 41"/>
            <p:cNvSpPr txBox="1"/>
            <p:nvPr/>
          </p:nvSpPr>
          <p:spPr>
            <a:xfrm>
              <a:off x="11206754" y="1914075"/>
              <a:ext cx="5823438" cy="120032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1. </a:t>
              </a:r>
              <a:r>
                <a:rPr lang="en-US" sz="3600" b="1" dirty="0" err="1">
                  <a:latin typeface="Arial" panose="020B0604020202020204" pitchFamily="34" charset="0"/>
                  <a:cs typeface="Arial" panose="020B0604020202020204" pitchFamily="34" charset="0"/>
                </a:rPr>
                <a:t>Ôn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tập</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kiến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thức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học</a:t>
              </a:r>
              <a:endParaRPr lang="en-US" sz="3600" b="1" dirty="0">
                <a:latin typeface="Arial" panose="020B0604020202020204" pitchFamily="34" charset="0"/>
                <a:cs typeface="Arial" panose="020B0604020202020204" pitchFamily="34" charset="0"/>
              </a:endParaRPr>
            </a:p>
          </p:txBody>
        </p:sp>
      </p:grpSp>
      <p:grpSp>
        <p:nvGrpSpPr>
          <p:cNvPr id="47" name="Group 46"/>
          <p:cNvGrpSpPr/>
          <p:nvPr/>
        </p:nvGrpSpPr>
        <p:grpSpPr>
          <a:xfrm>
            <a:off x="827490" y="3519667"/>
            <a:ext cx="17068800" cy="7941844"/>
            <a:chOff x="10926792" y="3749914"/>
            <a:chExt cx="6238370" cy="15201152"/>
          </a:xfrm>
          <a:solidFill>
            <a:schemeClr val="accent1">
              <a:lumMod val="20000"/>
              <a:lumOff val="80000"/>
            </a:schemeClr>
          </a:solidFill>
        </p:grpSpPr>
        <p:grpSp>
          <p:nvGrpSpPr>
            <p:cNvPr id="9" name="Group 9"/>
            <p:cNvGrpSpPr/>
            <p:nvPr/>
          </p:nvGrpSpPr>
          <p:grpSpPr>
            <a:xfrm>
              <a:off x="10926792" y="3749914"/>
              <a:ext cx="6238370" cy="2228204"/>
              <a:chOff x="0" y="0"/>
              <a:chExt cx="7216693" cy="1913191"/>
            </a:xfrm>
            <a:grpFill/>
          </p:grpSpPr>
          <p:sp>
            <p:nvSpPr>
              <p:cNvPr id="10" name="Freeform 10"/>
              <p:cNvSpPr/>
              <p:nvPr/>
            </p:nvSpPr>
            <p:spPr>
              <a:xfrm>
                <a:off x="38100" y="44450"/>
                <a:ext cx="7179863" cy="1868741"/>
              </a:xfrm>
              <a:custGeom>
                <a:avLst/>
                <a:gdLst/>
                <a:ahLst/>
                <a:cxnLst/>
                <a:rect l="l" t="t" r="r" b="b"/>
                <a:pathLst>
                  <a:path w="7179863" h="1868741">
                    <a:moveTo>
                      <a:pt x="2540" y="1838260"/>
                    </a:moveTo>
                    <a:cubicBezTo>
                      <a:pt x="0" y="1847150"/>
                      <a:pt x="5080" y="1853500"/>
                      <a:pt x="43764" y="1854771"/>
                    </a:cubicBezTo>
                    <a:cubicBezTo>
                      <a:pt x="88667" y="1856041"/>
                      <a:pt x="127958" y="1856041"/>
                      <a:pt x="172861" y="1856041"/>
                    </a:cubicBezTo>
                    <a:cubicBezTo>
                      <a:pt x="352473" y="1857310"/>
                      <a:pt x="532086" y="1857310"/>
                      <a:pt x="717311" y="1858581"/>
                    </a:cubicBezTo>
                    <a:cubicBezTo>
                      <a:pt x="818343" y="1859850"/>
                      <a:pt x="919375" y="1861121"/>
                      <a:pt x="1014794" y="1862391"/>
                    </a:cubicBezTo>
                    <a:cubicBezTo>
                      <a:pt x="1183181" y="1863660"/>
                      <a:pt x="1345955" y="1863660"/>
                      <a:pt x="1514341" y="1864931"/>
                    </a:cubicBezTo>
                    <a:cubicBezTo>
                      <a:pt x="1581696" y="1864931"/>
                      <a:pt x="1643438" y="1864931"/>
                      <a:pt x="1710793" y="1863660"/>
                    </a:cubicBezTo>
                    <a:cubicBezTo>
                      <a:pt x="1738857" y="1863660"/>
                      <a:pt x="1772534" y="1862391"/>
                      <a:pt x="1800599" y="1862391"/>
                    </a:cubicBezTo>
                    <a:cubicBezTo>
                      <a:pt x="1912857" y="1863660"/>
                      <a:pt x="4158013" y="1854771"/>
                      <a:pt x="4270271" y="1856041"/>
                    </a:cubicBezTo>
                    <a:cubicBezTo>
                      <a:pt x="4427432" y="1857310"/>
                      <a:pt x="4859624" y="1857310"/>
                      <a:pt x="5016785" y="1857310"/>
                    </a:cubicBezTo>
                    <a:cubicBezTo>
                      <a:pt x="5078527" y="1857310"/>
                      <a:pt x="5134656" y="1856041"/>
                      <a:pt x="5196398" y="1856041"/>
                    </a:cubicBezTo>
                    <a:lnTo>
                      <a:pt x="5499494" y="1859850"/>
                    </a:lnTo>
                    <a:cubicBezTo>
                      <a:pt x="5718397" y="1862391"/>
                      <a:pt x="5931686" y="1859850"/>
                      <a:pt x="6150589" y="1863660"/>
                    </a:cubicBezTo>
                    <a:cubicBezTo>
                      <a:pt x="6515427" y="1868741"/>
                      <a:pt x="6885878" y="1862391"/>
                      <a:pt x="7115094" y="1867471"/>
                    </a:cubicBezTo>
                    <a:cubicBezTo>
                      <a:pt x="7135413" y="1868741"/>
                      <a:pt x="7155734" y="1867471"/>
                      <a:pt x="7178594" y="1867471"/>
                    </a:cubicBezTo>
                    <a:lnTo>
                      <a:pt x="7178594" y="1807781"/>
                    </a:lnTo>
                    <a:cubicBezTo>
                      <a:pt x="7177323" y="1739112"/>
                      <a:pt x="7176053" y="1671597"/>
                      <a:pt x="7176053" y="1599863"/>
                    </a:cubicBezTo>
                    <a:cubicBezTo>
                      <a:pt x="7176053" y="1516875"/>
                      <a:pt x="7179863" y="1432481"/>
                      <a:pt x="7173513" y="1349494"/>
                    </a:cubicBezTo>
                    <a:cubicBezTo>
                      <a:pt x="7165894" y="1294638"/>
                      <a:pt x="7154463" y="212990"/>
                      <a:pt x="7154463" y="158134"/>
                    </a:cubicBezTo>
                    <a:cubicBezTo>
                      <a:pt x="7151923" y="120157"/>
                      <a:pt x="7150653" y="80773"/>
                      <a:pt x="7148113" y="42796"/>
                    </a:cubicBezTo>
                    <a:cubicBezTo>
                      <a:pt x="7148113" y="31544"/>
                      <a:pt x="7146844" y="20291"/>
                      <a:pt x="7145573" y="6350"/>
                    </a:cubicBezTo>
                    <a:cubicBezTo>
                      <a:pt x="7135413" y="3810"/>
                      <a:pt x="7126523" y="2540"/>
                      <a:pt x="7116363" y="1270"/>
                    </a:cubicBezTo>
                    <a:cubicBezTo>
                      <a:pt x="7108744" y="0"/>
                      <a:pt x="7101123" y="1270"/>
                      <a:pt x="7094773" y="1270"/>
                    </a:cubicBezTo>
                    <a:lnTo>
                      <a:pt x="15700" y="6350"/>
                    </a:lnTo>
                    <a:lnTo>
                      <a:pt x="2540" y="1838260"/>
                    </a:lnTo>
                    <a:close/>
                  </a:path>
                </a:pathLst>
              </a:custGeom>
              <a:grpFill/>
            </p:spPr>
            <p:txBody>
              <a:bodyPr/>
              <a:lstStyle/>
              <a:p>
                <a:endParaRPr lang="en-US"/>
              </a:p>
            </p:txBody>
          </p:sp>
          <p:sp>
            <p:nvSpPr>
              <p:cNvPr id="11" name="Freeform 11"/>
              <p:cNvSpPr/>
              <p:nvPr/>
            </p:nvSpPr>
            <p:spPr>
              <a:xfrm>
                <a:off x="11430" y="16510"/>
                <a:ext cx="7155733" cy="1858581"/>
              </a:xfrm>
              <a:custGeom>
                <a:avLst/>
                <a:gdLst/>
                <a:ahLst/>
                <a:cxnLst/>
                <a:rect l="l" t="t" r="r" b="b"/>
                <a:pathLst>
                  <a:path w="7155733" h="1858581">
                    <a:moveTo>
                      <a:pt x="7155733" y="1858581"/>
                    </a:moveTo>
                    <a:lnTo>
                      <a:pt x="0" y="1850961"/>
                    </a:lnTo>
                    <a:lnTo>
                      <a:pt x="0" y="658680"/>
                    </a:lnTo>
                    <a:lnTo>
                      <a:pt x="7620" y="20320"/>
                    </a:lnTo>
                    <a:lnTo>
                      <a:pt x="3595330" y="0"/>
                    </a:lnTo>
                    <a:lnTo>
                      <a:pt x="7134143" y="8890"/>
                    </a:lnTo>
                    <a:close/>
                  </a:path>
                </a:pathLst>
              </a:custGeom>
              <a:grpFill/>
            </p:spPr>
            <p:txBody>
              <a:bodyPr/>
              <a:lstStyle/>
              <a:p>
                <a:endParaRPr lang="en-US"/>
              </a:p>
            </p:txBody>
          </p:sp>
          <p:sp>
            <p:nvSpPr>
              <p:cNvPr id="12" name="Freeform 12"/>
              <p:cNvSpPr/>
              <p:nvPr/>
            </p:nvSpPr>
            <p:spPr>
              <a:xfrm>
                <a:off x="-3810" y="0"/>
                <a:ext cx="7184944" cy="1885250"/>
              </a:xfrm>
              <a:custGeom>
                <a:avLst/>
                <a:gdLst/>
                <a:ahLst/>
                <a:cxnLst/>
                <a:rect l="l" t="t" r="r" b="b"/>
                <a:pathLst>
                  <a:path w="7184944" h="1885250">
                    <a:moveTo>
                      <a:pt x="7150654" y="21590"/>
                    </a:moveTo>
                    <a:cubicBezTo>
                      <a:pt x="7151923" y="34290"/>
                      <a:pt x="7151923" y="44450"/>
                      <a:pt x="7153194" y="54895"/>
                    </a:cubicBezTo>
                    <a:cubicBezTo>
                      <a:pt x="7155733" y="92872"/>
                      <a:pt x="7157004" y="132256"/>
                      <a:pt x="7159544" y="170233"/>
                    </a:cubicBezTo>
                    <a:cubicBezTo>
                      <a:pt x="7159544" y="225089"/>
                      <a:pt x="7172244" y="1306737"/>
                      <a:pt x="7178594" y="1361593"/>
                    </a:cubicBezTo>
                    <a:cubicBezTo>
                      <a:pt x="7184944" y="1444581"/>
                      <a:pt x="7181133" y="1528974"/>
                      <a:pt x="7181133" y="1611962"/>
                    </a:cubicBezTo>
                    <a:cubicBezTo>
                      <a:pt x="7181133" y="1685103"/>
                      <a:pt x="7182404" y="1752618"/>
                      <a:pt x="7183673" y="1824290"/>
                    </a:cubicBezTo>
                    <a:lnTo>
                      <a:pt x="7183673" y="1883981"/>
                    </a:lnTo>
                    <a:cubicBezTo>
                      <a:pt x="7160813" y="1883981"/>
                      <a:pt x="7140494" y="1885250"/>
                      <a:pt x="7120173" y="1883981"/>
                    </a:cubicBezTo>
                    <a:cubicBezTo>
                      <a:pt x="6765014" y="1878900"/>
                      <a:pt x="6394563" y="1885250"/>
                      <a:pt x="6029726" y="1880171"/>
                    </a:cubicBezTo>
                    <a:cubicBezTo>
                      <a:pt x="5810823" y="1876360"/>
                      <a:pt x="5597533" y="1878900"/>
                      <a:pt x="5378630" y="1876360"/>
                    </a:cubicBezTo>
                    <a:lnTo>
                      <a:pt x="5075534" y="1872550"/>
                    </a:lnTo>
                    <a:cubicBezTo>
                      <a:pt x="5013792" y="1872550"/>
                      <a:pt x="4957663" y="1873821"/>
                      <a:pt x="4895921" y="1873821"/>
                    </a:cubicBezTo>
                    <a:cubicBezTo>
                      <a:pt x="4738761" y="1872550"/>
                      <a:pt x="4306568" y="1873821"/>
                      <a:pt x="4149407" y="1872550"/>
                    </a:cubicBezTo>
                    <a:cubicBezTo>
                      <a:pt x="4037149" y="1871281"/>
                      <a:pt x="1791993" y="1880171"/>
                      <a:pt x="1679735" y="1878900"/>
                    </a:cubicBezTo>
                    <a:cubicBezTo>
                      <a:pt x="1651671" y="1878900"/>
                      <a:pt x="1617993" y="1880171"/>
                      <a:pt x="1589929" y="1880171"/>
                    </a:cubicBezTo>
                    <a:cubicBezTo>
                      <a:pt x="1522574" y="1880171"/>
                      <a:pt x="1460832" y="1881440"/>
                      <a:pt x="1393478" y="1881440"/>
                    </a:cubicBezTo>
                    <a:cubicBezTo>
                      <a:pt x="1225091" y="1881440"/>
                      <a:pt x="1062317" y="1880171"/>
                      <a:pt x="893930" y="1878900"/>
                    </a:cubicBezTo>
                    <a:cubicBezTo>
                      <a:pt x="792898" y="1877631"/>
                      <a:pt x="691866" y="1876360"/>
                      <a:pt x="596447" y="1875090"/>
                    </a:cubicBezTo>
                    <a:cubicBezTo>
                      <a:pt x="416835" y="1873821"/>
                      <a:pt x="237222" y="1872550"/>
                      <a:pt x="51997" y="1872550"/>
                    </a:cubicBezTo>
                    <a:cubicBezTo>
                      <a:pt x="38100" y="1872550"/>
                      <a:pt x="29210" y="1872550"/>
                      <a:pt x="19050" y="1871281"/>
                    </a:cubicBezTo>
                    <a:cubicBezTo>
                      <a:pt x="10160" y="1870010"/>
                      <a:pt x="5080" y="1863660"/>
                      <a:pt x="7620" y="1854771"/>
                    </a:cubicBezTo>
                    <a:cubicBezTo>
                      <a:pt x="16510" y="1822946"/>
                      <a:pt x="12700" y="1787782"/>
                      <a:pt x="11430" y="1751212"/>
                    </a:cubicBezTo>
                    <a:cubicBezTo>
                      <a:pt x="10160" y="1676664"/>
                      <a:pt x="6350" y="1603522"/>
                      <a:pt x="7620" y="1528974"/>
                    </a:cubicBezTo>
                    <a:cubicBezTo>
                      <a:pt x="5080" y="1436141"/>
                      <a:pt x="0" y="286978"/>
                      <a:pt x="7620" y="192738"/>
                    </a:cubicBezTo>
                    <a:cubicBezTo>
                      <a:pt x="8890" y="174453"/>
                      <a:pt x="7620" y="154761"/>
                      <a:pt x="8890" y="136476"/>
                    </a:cubicBezTo>
                    <a:cubicBezTo>
                      <a:pt x="10160" y="106938"/>
                      <a:pt x="12700" y="74587"/>
                      <a:pt x="13970" y="44450"/>
                    </a:cubicBezTo>
                    <a:cubicBezTo>
                      <a:pt x="13970" y="41910"/>
                      <a:pt x="15240" y="39370"/>
                      <a:pt x="16510" y="38100"/>
                    </a:cubicBezTo>
                    <a:cubicBezTo>
                      <a:pt x="38100" y="35560"/>
                      <a:pt x="96900" y="30480"/>
                      <a:pt x="186706" y="29210"/>
                    </a:cubicBezTo>
                    <a:cubicBezTo>
                      <a:pt x="338254" y="25400"/>
                      <a:pt x="489802" y="22860"/>
                      <a:pt x="646963" y="20320"/>
                    </a:cubicBezTo>
                    <a:cubicBezTo>
                      <a:pt x="753608" y="17780"/>
                      <a:pt x="860253" y="16510"/>
                      <a:pt x="961285" y="13970"/>
                    </a:cubicBezTo>
                    <a:cubicBezTo>
                      <a:pt x="1062317" y="11430"/>
                      <a:pt x="1168962" y="8890"/>
                      <a:pt x="1269994" y="8890"/>
                    </a:cubicBezTo>
                    <a:cubicBezTo>
                      <a:pt x="1382252" y="7620"/>
                      <a:pt x="1494510" y="10160"/>
                      <a:pt x="1606768" y="8890"/>
                    </a:cubicBezTo>
                    <a:cubicBezTo>
                      <a:pt x="1747090" y="8890"/>
                      <a:pt x="4289729" y="6350"/>
                      <a:pt x="4430051" y="5080"/>
                    </a:cubicBezTo>
                    <a:cubicBezTo>
                      <a:pt x="4564761" y="3810"/>
                      <a:pt x="4699470" y="2540"/>
                      <a:pt x="4839793" y="2540"/>
                    </a:cubicBezTo>
                    <a:cubicBezTo>
                      <a:pt x="5069921" y="1270"/>
                      <a:pt x="5294437" y="0"/>
                      <a:pt x="5524565" y="0"/>
                    </a:cubicBezTo>
                    <a:cubicBezTo>
                      <a:pt x="5619984" y="0"/>
                      <a:pt x="5721016" y="2540"/>
                      <a:pt x="5816435" y="2540"/>
                    </a:cubicBezTo>
                    <a:cubicBezTo>
                      <a:pt x="6080241" y="3810"/>
                      <a:pt x="6349660" y="5080"/>
                      <a:pt x="6613466" y="7620"/>
                    </a:cubicBezTo>
                    <a:cubicBezTo>
                      <a:pt x="6753788" y="8890"/>
                      <a:pt x="6894110" y="12700"/>
                      <a:pt x="7034433" y="16510"/>
                    </a:cubicBezTo>
                    <a:lnTo>
                      <a:pt x="7120173" y="16510"/>
                    </a:lnTo>
                    <a:cubicBezTo>
                      <a:pt x="7131604" y="17780"/>
                      <a:pt x="7140494" y="20320"/>
                      <a:pt x="7150654" y="21590"/>
                    </a:cubicBezTo>
                    <a:close/>
                    <a:moveTo>
                      <a:pt x="7160813" y="1867471"/>
                    </a:moveTo>
                    <a:cubicBezTo>
                      <a:pt x="7162083" y="1850961"/>
                      <a:pt x="7163354" y="1838261"/>
                      <a:pt x="7163354" y="1825561"/>
                    </a:cubicBezTo>
                    <a:cubicBezTo>
                      <a:pt x="7162083" y="1745585"/>
                      <a:pt x="7160813" y="1671037"/>
                      <a:pt x="7160813" y="1590863"/>
                    </a:cubicBezTo>
                    <a:cubicBezTo>
                      <a:pt x="7160813" y="1554293"/>
                      <a:pt x="7163354" y="1517722"/>
                      <a:pt x="7162083" y="1481151"/>
                    </a:cubicBezTo>
                    <a:cubicBezTo>
                      <a:pt x="7162083" y="1447394"/>
                      <a:pt x="7160813" y="1412230"/>
                      <a:pt x="7159544" y="1378472"/>
                    </a:cubicBezTo>
                    <a:cubicBezTo>
                      <a:pt x="7154463" y="1326429"/>
                      <a:pt x="7143033" y="249001"/>
                      <a:pt x="7143033" y="196958"/>
                    </a:cubicBezTo>
                    <a:cubicBezTo>
                      <a:pt x="7140494" y="153355"/>
                      <a:pt x="7137954" y="108345"/>
                      <a:pt x="7135413" y="64741"/>
                    </a:cubicBezTo>
                    <a:cubicBezTo>
                      <a:pt x="7134144" y="44450"/>
                      <a:pt x="7132873" y="43180"/>
                      <a:pt x="7113013" y="41910"/>
                    </a:cubicBezTo>
                    <a:cubicBezTo>
                      <a:pt x="7096175" y="41910"/>
                      <a:pt x="7084949" y="41910"/>
                      <a:pt x="7068110" y="40640"/>
                    </a:cubicBezTo>
                    <a:cubicBezTo>
                      <a:pt x="6927788" y="36830"/>
                      <a:pt x="6781853" y="31750"/>
                      <a:pt x="6641530" y="30480"/>
                    </a:cubicBezTo>
                    <a:cubicBezTo>
                      <a:pt x="6299144" y="26670"/>
                      <a:pt x="5951145" y="25400"/>
                      <a:pt x="5608759" y="22860"/>
                    </a:cubicBezTo>
                    <a:lnTo>
                      <a:pt x="5204631" y="22860"/>
                    </a:lnTo>
                    <a:cubicBezTo>
                      <a:pt x="5025018" y="22860"/>
                      <a:pt x="4845406" y="22860"/>
                      <a:pt x="4671406" y="24130"/>
                    </a:cubicBezTo>
                    <a:cubicBezTo>
                      <a:pt x="4519858" y="25400"/>
                      <a:pt x="1965993" y="29210"/>
                      <a:pt x="1814444" y="29210"/>
                    </a:cubicBezTo>
                    <a:cubicBezTo>
                      <a:pt x="1567477" y="29210"/>
                      <a:pt x="1320510" y="26670"/>
                      <a:pt x="1073543" y="33020"/>
                    </a:cubicBezTo>
                    <a:cubicBezTo>
                      <a:pt x="944446" y="36830"/>
                      <a:pt x="820963" y="36830"/>
                      <a:pt x="697479" y="38100"/>
                    </a:cubicBezTo>
                    <a:cubicBezTo>
                      <a:pt x="484189" y="41910"/>
                      <a:pt x="270900" y="45720"/>
                      <a:pt x="57610" y="50800"/>
                    </a:cubicBezTo>
                    <a:cubicBezTo>
                      <a:pt x="36830" y="50800"/>
                      <a:pt x="34290" y="53489"/>
                      <a:pt x="33020" y="70367"/>
                    </a:cubicBezTo>
                    <a:cubicBezTo>
                      <a:pt x="31750" y="95686"/>
                      <a:pt x="31750" y="121004"/>
                      <a:pt x="30480" y="146322"/>
                    </a:cubicBezTo>
                    <a:cubicBezTo>
                      <a:pt x="29210" y="188519"/>
                      <a:pt x="26670" y="229309"/>
                      <a:pt x="25400" y="271506"/>
                    </a:cubicBezTo>
                    <a:cubicBezTo>
                      <a:pt x="20320" y="316516"/>
                      <a:pt x="26670" y="1416449"/>
                      <a:pt x="29210" y="1461459"/>
                    </a:cubicBezTo>
                    <a:cubicBezTo>
                      <a:pt x="29210" y="1509282"/>
                      <a:pt x="29210" y="1558512"/>
                      <a:pt x="30480" y="1606335"/>
                    </a:cubicBezTo>
                    <a:cubicBezTo>
                      <a:pt x="30480" y="1641500"/>
                      <a:pt x="33020" y="1676664"/>
                      <a:pt x="33020" y="1711828"/>
                    </a:cubicBezTo>
                    <a:cubicBezTo>
                      <a:pt x="33020" y="1749805"/>
                      <a:pt x="33020" y="1787782"/>
                      <a:pt x="31750" y="1825560"/>
                    </a:cubicBezTo>
                    <a:lnTo>
                      <a:pt x="31750" y="1835721"/>
                    </a:lnTo>
                    <a:cubicBezTo>
                      <a:pt x="31750" y="1845881"/>
                      <a:pt x="35560" y="1849691"/>
                      <a:pt x="44450" y="1849691"/>
                    </a:cubicBezTo>
                    <a:cubicBezTo>
                      <a:pt x="108126" y="1849691"/>
                      <a:pt x="186706" y="1850960"/>
                      <a:pt x="259674" y="1850960"/>
                    </a:cubicBezTo>
                    <a:cubicBezTo>
                      <a:pt x="366319" y="1850960"/>
                      <a:pt x="478577" y="1848421"/>
                      <a:pt x="585221" y="1850960"/>
                    </a:cubicBezTo>
                    <a:cubicBezTo>
                      <a:pt x="759221" y="1854771"/>
                      <a:pt x="933221" y="1857310"/>
                      <a:pt x="1107220" y="1856041"/>
                    </a:cubicBezTo>
                    <a:cubicBezTo>
                      <a:pt x="1219478" y="1854771"/>
                      <a:pt x="1326123" y="1857310"/>
                      <a:pt x="1438381" y="1857310"/>
                    </a:cubicBezTo>
                    <a:cubicBezTo>
                      <a:pt x="1601155" y="1857310"/>
                      <a:pt x="1763929" y="1856041"/>
                      <a:pt x="1926702" y="1857310"/>
                    </a:cubicBezTo>
                    <a:cubicBezTo>
                      <a:pt x="2168057" y="1858581"/>
                      <a:pt x="4817341" y="1848421"/>
                      <a:pt x="5064308" y="1850960"/>
                    </a:cubicBezTo>
                    <a:cubicBezTo>
                      <a:pt x="5170953" y="1852231"/>
                      <a:pt x="5277598" y="1853501"/>
                      <a:pt x="5378630" y="1853501"/>
                    </a:cubicBezTo>
                    <a:cubicBezTo>
                      <a:pt x="5563856" y="1856041"/>
                      <a:pt x="5743468" y="1852231"/>
                      <a:pt x="5928693" y="1856041"/>
                    </a:cubicBezTo>
                    <a:cubicBezTo>
                      <a:pt x="6080241" y="1858581"/>
                      <a:pt x="6231790" y="1858581"/>
                      <a:pt x="6383338" y="1861121"/>
                    </a:cubicBezTo>
                    <a:cubicBezTo>
                      <a:pt x="6607853" y="1864931"/>
                      <a:pt x="6832369" y="1867471"/>
                      <a:pt x="7056885" y="1868741"/>
                    </a:cubicBezTo>
                    <a:cubicBezTo>
                      <a:pt x="7122713" y="1868741"/>
                      <a:pt x="7140494" y="1867471"/>
                      <a:pt x="7160813" y="1867471"/>
                    </a:cubicBezTo>
                    <a:close/>
                  </a:path>
                </a:pathLst>
              </a:custGeom>
              <a:grpFill/>
            </p:spPr>
            <p:txBody>
              <a:bodyPr/>
              <a:lstStyle/>
              <a:p>
                <a:endParaRPr lang="en-US"/>
              </a:p>
            </p:txBody>
          </p:sp>
        </p:grpSp>
        <p:sp>
          <p:nvSpPr>
            <p:cNvPr id="43" name="TextBox 42"/>
            <p:cNvSpPr txBox="1"/>
            <p:nvPr/>
          </p:nvSpPr>
          <p:spPr>
            <a:xfrm>
              <a:off x="10959727" y="3978171"/>
              <a:ext cx="6162619" cy="14972895"/>
            </a:xfrm>
            <a:prstGeom prst="rect">
              <a:avLst/>
            </a:prstGeom>
            <a:grpFill/>
          </p:spPr>
          <p:txBody>
            <a:bodyPr wrap="square" rtlCol="0">
              <a:spAutoFit/>
            </a:bodyPr>
            <a:lstStyle/>
            <a:p>
              <a:pPr algn="ctr">
                <a:lnSpc>
                  <a:spcPct val="150000"/>
                </a:lnSpc>
              </a:pPr>
              <a:r>
                <a:rPr lang="en-US" sz="3000" b="1" dirty="0">
                  <a:latin typeface="Arial (Headings)"/>
                  <a:cs typeface="Arial" panose="020B0604020202020204" pitchFamily="34" charset="0"/>
                </a:rPr>
                <a:t>2</a:t>
              </a:r>
              <a:r>
                <a:rPr lang="en-US" sz="3000" b="1">
                  <a:latin typeface="Arial (Headings)"/>
                  <a:cs typeface="Arial" panose="020B0604020202020204" pitchFamily="34" charset="0"/>
                </a:rPr>
                <a:t>. </a:t>
              </a:r>
              <a:r>
                <a:rPr lang="en-US" sz="3000" b="1">
                  <a:solidFill>
                    <a:srgbClr val="000000"/>
                  </a:solidFill>
                  <a:effectLst/>
                  <a:latin typeface="Arial (Headings)"/>
                  <a:ea typeface="Calibri" panose="020F0502020204030204" pitchFamily="34" charset="0"/>
                </a:rPr>
                <a:t>Trong một số loại rau củ và quả chín có rất nhiều chất hóa học, đặc biệt trái cây có màu đỏ, cam hoặc vàng có chứa nhiều beta Carotene – đó là một chất rất tốt cho sức khỏe, em hãy tìm hiểu về tác dụng của nó.</a:t>
              </a:r>
            </a:p>
            <a:p>
              <a:pPr indent="457200" algn="just">
                <a:lnSpc>
                  <a:spcPct val="150000"/>
                </a:lnSpc>
                <a:spcBef>
                  <a:spcPts val="600"/>
                </a:spcBef>
                <a:spcAft>
                  <a:spcPts val="600"/>
                </a:spcAft>
              </a:pPr>
              <a:r>
                <a:rPr lang="en-US" sz="3000" b="1">
                  <a:solidFill>
                    <a:srgbClr val="FF0000"/>
                  </a:solidFill>
                  <a:effectLst/>
                  <a:latin typeface="Arial (Headings)"/>
                  <a:ea typeface="Calibri" panose="020F0502020204030204" pitchFamily="34" charset="0"/>
                </a:rPr>
                <a:t>- Beta carotene là gì?</a:t>
              </a:r>
            </a:p>
            <a:p>
              <a:pPr indent="457200" algn="just">
                <a:lnSpc>
                  <a:spcPct val="150000"/>
                </a:lnSpc>
                <a:spcBef>
                  <a:spcPts val="600"/>
                </a:spcBef>
                <a:spcAft>
                  <a:spcPts val="600"/>
                </a:spcAft>
              </a:pPr>
              <a:r>
                <a:rPr lang="en-US" sz="3000" b="1">
                  <a:solidFill>
                    <a:srgbClr val="FF0000"/>
                  </a:solidFill>
                  <a:effectLst/>
                  <a:latin typeface="Arial (Headings)"/>
                  <a:ea typeface="Calibri" panose="020F0502020204030204" pitchFamily="34" charset="0"/>
                </a:rPr>
                <a:t>- Tác dụng của Beta carotene</a:t>
              </a:r>
            </a:p>
            <a:p>
              <a:pPr indent="457200" algn="just">
                <a:lnSpc>
                  <a:spcPct val="150000"/>
                </a:lnSpc>
                <a:spcBef>
                  <a:spcPts val="600"/>
                </a:spcBef>
                <a:spcAft>
                  <a:spcPts val="600"/>
                </a:spcAft>
              </a:pPr>
              <a:r>
                <a:rPr lang="en-US" sz="3000" b="1">
                  <a:solidFill>
                    <a:srgbClr val="FF0000"/>
                  </a:solidFill>
                  <a:effectLst/>
                  <a:latin typeface="Arial (Headings)"/>
                  <a:ea typeface="Calibri" panose="020F0502020204030204" pitchFamily="34" charset="0"/>
                </a:rPr>
                <a:t>- Cách dùng beta carotene</a:t>
              </a:r>
            </a:p>
            <a:p>
              <a:pPr indent="457200" algn="just">
                <a:lnSpc>
                  <a:spcPct val="150000"/>
                </a:lnSpc>
                <a:spcBef>
                  <a:spcPts val="600"/>
                </a:spcBef>
                <a:spcAft>
                  <a:spcPts val="600"/>
                </a:spcAft>
              </a:pPr>
              <a:r>
                <a:rPr lang="en-US" sz="3000" b="1">
                  <a:solidFill>
                    <a:srgbClr val="FF0000"/>
                  </a:solidFill>
                  <a:effectLst/>
                  <a:latin typeface="Arial (Headings)"/>
                  <a:ea typeface="Calibri" panose="020F0502020204030204" pitchFamily="34" charset="0"/>
                </a:rPr>
                <a:t>- Tác dụng phụ của beta carotene</a:t>
              </a:r>
            </a:p>
            <a:p>
              <a:pPr indent="457200" algn="just">
                <a:lnSpc>
                  <a:spcPct val="150000"/>
                </a:lnSpc>
                <a:spcBef>
                  <a:spcPts val="600"/>
                </a:spcBef>
                <a:spcAft>
                  <a:spcPts val="600"/>
                </a:spcAft>
              </a:pPr>
              <a:r>
                <a:rPr lang="en-US" sz="3000" b="1">
                  <a:solidFill>
                    <a:srgbClr val="FF0000"/>
                  </a:solidFill>
                  <a:effectLst/>
                  <a:latin typeface="Arial (Headings)"/>
                  <a:ea typeface="Calibri" panose="020F0502020204030204" pitchFamily="34" charset="0"/>
                </a:rPr>
                <a:t>- Thực phẩm chứa nhiều beta carotene</a:t>
              </a:r>
            </a:p>
            <a:p>
              <a:pPr algn="ctr">
                <a:lnSpc>
                  <a:spcPct val="150000"/>
                </a:lnSpc>
              </a:pPr>
              <a:endParaRPr lang="en-US" sz="3000">
                <a:solidFill>
                  <a:srgbClr val="000000"/>
                </a:solidFill>
                <a:effectLst/>
                <a:latin typeface="Arial (Headings)"/>
                <a:ea typeface="Calibri" panose="020F0502020204030204" pitchFamily="34" charset="0"/>
              </a:endParaRPr>
            </a:p>
            <a:p>
              <a:pPr algn="ctr">
                <a:lnSpc>
                  <a:spcPct val="150000"/>
                </a:lnSpc>
              </a:pPr>
              <a:endParaRPr lang="en-US" sz="3600" dirty="0">
                <a:latin typeface="Arial" panose="020B0604020202020204" pitchFamily="34" charset="0"/>
                <a:cs typeface="Arial" panose="020B0604020202020204" pitchFamily="34" charset="0"/>
              </a:endParaRPr>
            </a:p>
          </p:txBody>
        </p:sp>
      </p:grpSp>
      <p:pic>
        <p:nvPicPr>
          <p:cNvPr id="45"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13492" y="167135"/>
            <a:ext cx="1944429" cy="2725746"/>
          </a:xfrm>
          <a:prstGeom prst="rect">
            <a:avLst/>
          </a:prstGeom>
        </p:spPr>
      </p:pic>
    </p:spTree>
    <p:extLst>
      <p:ext uri="{BB962C8B-B14F-4D97-AF65-F5344CB8AC3E}">
        <p14:creationId xmlns:p14="http://schemas.microsoft.com/office/powerpoint/2010/main" val="33517232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ppt_w+.3"/>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pic>
        <p:nvPicPr>
          <p:cNvPr id="4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212321">
            <a:off x="-517810" y="4720064"/>
            <a:ext cx="1975650" cy="4786818"/>
          </a:xfrm>
          <a:prstGeom prst="rect">
            <a:avLst/>
          </a:prstGeom>
        </p:spPr>
      </p:pic>
      <p:pic>
        <p:nvPicPr>
          <p:cNvPr id="44" name="Picture 4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27303">
            <a:off x="8793867" y="691702"/>
            <a:ext cx="585091" cy="1183089"/>
          </a:xfrm>
          <a:prstGeom prst="rect">
            <a:avLst/>
          </a:prstGeom>
        </p:spPr>
      </p:pic>
      <p:pic>
        <p:nvPicPr>
          <p:cNvPr id="45" name="Picture 4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971332">
            <a:off x="9402417" y="825223"/>
            <a:ext cx="585091" cy="1183089"/>
          </a:xfrm>
          <a:prstGeom prst="rect">
            <a:avLst/>
          </a:prstGeom>
        </p:spPr>
      </p:pic>
      <p:sp>
        <p:nvSpPr>
          <p:cNvPr id="51" name="TextBox 50"/>
          <p:cNvSpPr txBox="1"/>
          <p:nvPr/>
        </p:nvSpPr>
        <p:spPr>
          <a:xfrm>
            <a:off x="991359" y="1996080"/>
            <a:ext cx="17407205" cy="5005794"/>
          </a:xfrm>
          <a:prstGeom prst="rect">
            <a:avLst/>
          </a:prstGeom>
          <a:noFill/>
        </p:spPr>
        <p:txBody>
          <a:bodyPr wrap="square" rtlCol="0">
            <a:spAutoFit/>
          </a:bodyPr>
          <a:lstStyle/>
          <a:p>
            <a:pPr algn="ctr">
              <a:lnSpc>
                <a:spcPct val="150000"/>
              </a:lnSpc>
            </a:pPr>
            <a:r>
              <a:rPr lang="en-US" sz="7400" b="1">
                <a:solidFill>
                  <a:schemeClr val="accent2">
                    <a:lumMod val="75000"/>
                  </a:schemeClr>
                </a:solidFill>
                <a:latin typeface="Arial" panose="020B0604020202020204" pitchFamily="34" charset="0"/>
                <a:cs typeface="Arial" panose="020B0604020202020204" pitchFamily="34" charset="0"/>
              </a:rPr>
              <a:t>XIN CHÂN THÀNH CẢM ƠN QUÝ THẦY CÔ VÀ CÁC EM </a:t>
            </a:r>
          </a:p>
          <a:p>
            <a:pPr algn="ctr">
              <a:lnSpc>
                <a:spcPct val="150000"/>
              </a:lnSpc>
            </a:pPr>
            <a:r>
              <a:rPr lang="en-US" sz="7400" b="1">
                <a:solidFill>
                  <a:schemeClr val="accent2">
                    <a:lumMod val="75000"/>
                  </a:schemeClr>
                </a:solidFill>
                <a:latin typeface="Arial" panose="020B0604020202020204" pitchFamily="34" charset="0"/>
                <a:cs typeface="Arial" panose="020B0604020202020204" pitchFamily="34" charset="0"/>
              </a:rPr>
              <a:t>ĐÃ CHÚ Ý LẮNG NGHE BÀI </a:t>
            </a:r>
            <a:r>
              <a:rPr lang="en-US" sz="7400" b="1" dirty="0">
                <a:solidFill>
                  <a:schemeClr val="accent2">
                    <a:lumMod val="75000"/>
                  </a:schemeClr>
                </a:solidFill>
                <a:latin typeface="Arial" panose="020B0604020202020204" pitchFamily="34" charset="0"/>
                <a:cs typeface="Arial" panose="020B0604020202020204" pitchFamily="34" charset="0"/>
              </a:rPr>
              <a:t>GIẢNG!</a:t>
            </a:r>
          </a:p>
        </p:txBody>
      </p:sp>
      <p:sp>
        <p:nvSpPr>
          <p:cNvPr id="2" name="Freeform 4">
            <a:extLst>
              <a:ext uri="{FF2B5EF4-FFF2-40B4-BE49-F238E27FC236}">
                <a16:creationId xmlns:a16="http://schemas.microsoft.com/office/drawing/2014/main" id="{D1FC30A5-DAD4-2737-FDA7-20DA764F0709}"/>
              </a:ext>
            </a:extLst>
          </p:cNvPr>
          <p:cNvSpPr/>
          <p:nvPr/>
        </p:nvSpPr>
        <p:spPr>
          <a:xfrm>
            <a:off x="419972" y="681844"/>
            <a:ext cx="2629682" cy="2780464"/>
          </a:xfrm>
          <a:custGeom>
            <a:avLst/>
            <a:gdLst/>
            <a:ahLst/>
            <a:cxnLst/>
            <a:rect l="l" t="t" r="r" b="b"/>
            <a:pathLst>
              <a:path w="1110961" h="1689675">
                <a:moveTo>
                  <a:pt x="0" y="0"/>
                </a:moveTo>
                <a:lnTo>
                  <a:pt x="1110962" y="0"/>
                </a:lnTo>
                <a:lnTo>
                  <a:pt x="1110962" y="1689675"/>
                </a:lnTo>
                <a:lnTo>
                  <a:pt x="0" y="1689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15">
            <a:extLst>
              <a:ext uri="{FF2B5EF4-FFF2-40B4-BE49-F238E27FC236}">
                <a16:creationId xmlns:a16="http://schemas.microsoft.com/office/drawing/2014/main" id="{63CEA53E-77E2-2579-8957-1C07166A6785}"/>
              </a:ext>
            </a:extLst>
          </p:cNvPr>
          <p:cNvSpPr/>
          <p:nvPr/>
        </p:nvSpPr>
        <p:spPr>
          <a:xfrm>
            <a:off x="118795" y="6389921"/>
            <a:ext cx="2686542" cy="3464939"/>
          </a:xfrm>
          <a:custGeom>
            <a:avLst/>
            <a:gdLst/>
            <a:ahLst/>
            <a:cxnLst/>
            <a:rect l="l" t="t" r="r" b="b"/>
            <a:pathLst>
              <a:path w="2870073" h="4114800">
                <a:moveTo>
                  <a:pt x="0" y="0"/>
                </a:moveTo>
                <a:lnTo>
                  <a:pt x="2870073" y="0"/>
                </a:lnTo>
                <a:lnTo>
                  <a:pt x="287007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 name="Freeform 8">
            <a:extLst>
              <a:ext uri="{FF2B5EF4-FFF2-40B4-BE49-F238E27FC236}">
                <a16:creationId xmlns:a16="http://schemas.microsoft.com/office/drawing/2014/main" id="{BE2AE03E-D403-9609-25BD-928906D44FF4}"/>
              </a:ext>
            </a:extLst>
          </p:cNvPr>
          <p:cNvSpPr/>
          <p:nvPr/>
        </p:nvSpPr>
        <p:spPr>
          <a:xfrm>
            <a:off x="15697200" y="288086"/>
            <a:ext cx="2170828" cy="1990320"/>
          </a:xfrm>
          <a:custGeom>
            <a:avLst/>
            <a:gdLst/>
            <a:ahLst/>
            <a:cxnLst/>
            <a:rect l="l" t="t" r="r" b="b"/>
            <a:pathLst>
              <a:path w="1226233" h="1295886">
                <a:moveTo>
                  <a:pt x="0" y="0"/>
                </a:moveTo>
                <a:lnTo>
                  <a:pt x="1226232" y="0"/>
                </a:lnTo>
                <a:lnTo>
                  <a:pt x="1226232" y="1295886"/>
                </a:lnTo>
                <a:lnTo>
                  <a:pt x="0" y="1295886"/>
                </a:lnTo>
                <a:lnTo>
                  <a:pt x="0" y="0"/>
                </a:lnTo>
                <a:close/>
              </a:path>
            </a:pathLst>
          </a:custGeom>
          <a:blipFill>
            <a:blip r:embed="rId10"/>
            <a:stretch>
              <a:fillRect/>
            </a:stretch>
          </a:blipFill>
        </p:spPr>
        <p:txBody>
          <a:bodyPr/>
          <a:lstStyle/>
          <a:p>
            <a:endParaRPr lang="en-US"/>
          </a:p>
        </p:txBody>
      </p:sp>
      <p:pic>
        <p:nvPicPr>
          <p:cNvPr id="6" name="Picture 4" descr="Dimethyl Ether Molecule Photograph by Molekuul/science Photo Library - Fine  Art America">
            <a:extLst>
              <a:ext uri="{FF2B5EF4-FFF2-40B4-BE49-F238E27FC236}">
                <a16:creationId xmlns:a16="http://schemas.microsoft.com/office/drawing/2014/main" id="{DB4980C9-E4A2-51A6-4393-8BFDAF9C7964}"/>
              </a:ext>
            </a:extLst>
          </p:cNvPr>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699335">
            <a:off x="13982912" y="6390585"/>
            <a:ext cx="3763160" cy="376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32510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23712">
            <a:off x="3246485" y="-2315878"/>
            <a:ext cx="3705071" cy="3216208"/>
          </a:xfrm>
          <a:prstGeom prst="rect">
            <a:avLst/>
          </a:prstGeom>
        </p:spPr>
      </p:pic>
      <p:grpSp>
        <p:nvGrpSpPr>
          <p:cNvPr id="4" name="Group 4"/>
          <p:cNvGrpSpPr/>
          <p:nvPr/>
        </p:nvGrpSpPr>
        <p:grpSpPr>
          <a:xfrm>
            <a:off x="1028700" y="1043620"/>
            <a:ext cx="16230600" cy="8066571"/>
            <a:chOff x="0" y="0"/>
            <a:chExt cx="24074565" cy="11965003"/>
          </a:xfrm>
        </p:grpSpPr>
        <p:sp>
          <p:nvSpPr>
            <p:cNvPr id="5" name="Freeform 5"/>
            <p:cNvSpPr/>
            <p:nvPr/>
          </p:nvSpPr>
          <p:spPr>
            <a:xfrm>
              <a:off x="38100" y="44450"/>
              <a:ext cx="24037736" cy="11920553"/>
            </a:xfrm>
            <a:custGeom>
              <a:avLst/>
              <a:gdLst/>
              <a:ahLst/>
              <a:cxnLst/>
              <a:rect l="l" t="t" r="r" b="b"/>
              <a:pathLst>
                <a:path w="24037736" h="11920553">
                  <a:moveTo>
                    <a:pt x="2540" y="11890073"/>
                  </a:moveTo>
                  <a:cubicBezTo>
                    <a:pt x="0" y="11898963"/>
                    <a:pt x="5080" y="11905313"/>
                    <a:pt x="135579" y="11906583"/>
                  </a:cubicBezTo>
                  <a:cubicBezTo>
                    <a:pt x="287547" y="11907853"/>
                    <a:pt x="420520" y="11907853"/>
                    <a:pt x="572488" y="11907853"/>
                  </a:cubicBezTo>
                  <a:cubicBezTo>
                    <a:pt x="1180362" y="11909123"/>
                    <a:pt x="1788236" y="11909123"/>
                    <a:pt x="2415106" y="11910393"/>
                  </a:cubicBezTo>
                  <a:cubicBezTo>
                    <a:pt x="2757036" y="11911663"/>
                    <a:pt x="3098965" y="11912933"/>
                    <a:pt x="3421898" y="11914203"/>
                  </a:cubicBezTo>
                  <a:cubicBezTo>
                    <a:pt x="3991780" y="11915473"/>
                    <a:pt x="4542666" y="11915473"/>
                    <a:pt x="5112548" y="11916743"/>
                  </a:cubicBezTo>
                  <a:cubicBezTo>
                    <a:pt x="5340500" y="11916743"/>
                    <a:pt x="5549457" y="11916743"/>
                    <a:pt x="5777410" y="11915473"/>
                  </a:cubicBezTo>
                  <a:cubicBezTo>
                    <a:pt x="5872390" y="11915473"/>
                    <a:pt x="5986366" y="11914203"/>
                    <a:pt x="6081347" y="11914203"/>
                  </a:cubicBezTo>
                  <a:cubicBezTo>
                    <a:pt x="6461268" y="11915473"/>
                    <a:pt x="14059694" y="11906583"/>
                    <a:pt x="14439615" y="11907853"/>
                  </a:cubicBezTo>
                  <a:cubicBezTo>
                    <a:pt x="14971505" y="11909123"/>
                    <a:pt x="16434202" y="11909123"/>
                    <a:pt x="16966092" y="11909123"/>
                  </a:cubicBezTo>
                  <a:cubicBezTo>
                    <a:pt x="17175048" y="11909123"/>
                    <a:pt x="17365010" y="11907853"/>
                    <a:pt x="17573966" y="11907853"/>
                  </a:cubicBezTo>
                  <a:lnTo>
                    <a:pt x="18599753" y="11911663"/>
                  </a:lnTo>
                  <a:cubicBezTo>
                    <a:pt x="19340599" y="11914203"/>
                    <a:pt x="20062450" y="11911663"/>
                    <a:pt x="20803296" y="11915473"/>
                  </a:cubicBezTo>
                  <a:cubicBezTo>
                    <a:pt x="22038041" y="11920553"/>
                    <a:pt x="23291781" y="11914203"/>
                    <a:pt x="23972965" y="11919283"/>
                  </a:cubicBezTo>
                  <a:cubicBezTo>
                    <a:pt x="23993286" y="11920553"/>
                    <a:pt x="24013606" y="11919283"/>
                    <a:pt x="24036465" y="11919283"/>
                  </a:cubicBezTo>
                  <a:lnTo>
                    <a:pt x="24036465" y="11859593"/>
                  </a:lnTo>
                  <a:cubicBezTo>
                    <a:pt x="24035195" y="11563148"/>
                    <a:pt x="24033925" y="11112595"/>
                    <a:pt x="24033925" y="10633881"/>
                  </a:cubicBezTo>
                  <a:cubicBezTo>
                    <a:pt x="24033925" y="10080076"/>
                    <a:pt x="24037736" y="9516885"/>
                    <a:pt x="24031386" y="8963080"/>
                  </a:cubicBezTo>
                  <a:cubicBezTo>
                    <a:pt x="24023765" y="8597005"/>
                    <a:pt x="24012336" y="1378768"/>
                    <a:pt x="24012336" y="1012694"/>
                  </a:cubicBezTo>
                  <a:cubicBezTo>
                    <a:pt x="24009795" y="759258"/>
                    <a:pt x="24008525" y="496435"/>
                    <a:pt x="24005986" y="242999"/>
                  </a:cubicBezTo>
                  <a:cubicBezTo>
                    <a:pt x="24005986" y="167907"/>
                    <a:pt x="24004715" y="92815"/>
                    <a:pt x="24003445" y="6350"/>
                  </a:cubicBezTo>
                  <a:cubicBezTo>
                    <a:pt x="23993286" y="3810"/>
                    <a:pt x="23984395" y="2540"/>
                    <a:pt x="23974236" y="1270"/>
                  </a:cubicBezTo>
                  <a:cubicBezTo>
                    <a:pt x="23966615" y="0"/>
                    <a:pt x="23958995" y="1270"/>
                    <a:pt x="23952645" y="1270"/>
                  </a:cubicBezTo>
                  <a:lnTo>
                    <a:pt x="40598" y="6350"/>
                  </a:lnTo>
                  <a:lnTo>
                    <a:pt x="2540" y="11890073"/>
                  </a:lnTo>
                  <a:close/>
                </a:path>
              </a:pathLst>
            </a:custGeom>
            <a:solidFill>
              <a:srgbClr val="2C2C2E"/>
            </a:solidFill>
          </p:spPr>
          <p:txBody>
            <a:bodyPr/>
            <a:lstStyle/>
            <a:p>
              <a:endParaRPr lang="en-US"/>
            </a:p>
          </p:txBody>
        </p:sp>
        <p:sp>
          <p:nvSpPr>
            <p:cNvPr id="6" name="Freeform 6"/>
            <p:cNvSpPr/>
            <p:nvPr/>
          </p:nvSpPr>
          <p:spPr>
            <a:xfrm>
              <a:off x="11430" y="16510"/>
              <a:ext cx="24013606" cy="11910393"/>
            </a:xfrm>
            <a:custGeom>
              <a:avLst/>
              <a:gdLst/>
              <a:ahLst/>
              <a:cxnLst/>
              <a:rect l="l" t="t" r="r" b="b"/>
              <a:pathLst>
                <a:path w="24013606" h="11910393">
                  <a:moveTo>
                    <a:pt x="24013606" y="11910393"/>
                  </a:moveTo>
                  <a:lnTo>
                    <a:pt x="0" y="11902773"/>
                  </a:lnTo>
                  <a:lnTo>
                    <a:pt x="0" y="4194506"/>
                  </a:lnTo>
                  <a:lnTo>
                    <a:pt x="7620" y="20320"/>
                  </a:lnTo>
                  <a:lnTo>
                    <a:pt x="12091778" y="0"/>
                  </a:lnTo>
                  <a:lnTo>
                    <a:pt x="23992015" y="8890"/>
                  </a:lnTo>
                  <a:close/>
                </a:path>
              </a:pathLst>
            </a:custGeom>
            <a:solidFill>
              <a:srgbClr val="FEF9DD"/>
            </a:solidFill>
          </p:spPr>
          <p:txBody>
            <a:bodyPr/>
            <a:lstStyle/>
            <a:p>
              <a:endParaRPr lang="en-US"/>
            </a:p>
          </p:txBody>
        </p:sp>
        <p:sp>
          <p:nvSpPr>
            <p:cNvPr id="7" name="Freeform 7"/>
            <p:cNvSpPr/>
            <p:nvPr/>
          </p:nvSpPr>
          <p:spPr>
            <a:xfrm>
              <a:off x="-3810" y="0"/>
              <a:ext cx="24042816" cy="11937063"/>
            </a:xfrm>
            <a:custGeom>
              <a:avLst/>
              <a:gdLst/>
              <a:ahLst/>
              <a:cxnLst/>
              <a:rect l="l" t="t" r="r" b="b"/>
              <a:pathLst>
                <a:path w="24042816" h="11937063">
                  <a:moveTo>
                    <a:pt x="24008525" y="21590"/>
                  </a:moveTo>
                  <a:cubicBezTo>
                    <a:pt x="24009796" y="34290"/>
                    <a:pt x="24009796" y="44450"/>
                    <a:pt x="24011066" y="71559"/>
                  </a:cubicBezTo>
                  <a:cubicBezTo>
                    <a:pt x="24013605" y="324995"/>
                    <a:pt x="24014875" y="587818"/>
                    <a:pt x="24017416" y="841254"/>
                  </a:cubicBezTo>
                  <a:cubicBezTo>
                    <a:pt x="24017416" y="1207328"/>
                    <a:pt x="24030116" y="8425566"/>
                    <a:pt x="24036466" y="8791640"/>
                  </a:cubicBezTo>
                  <a:cubicBezTo>
                    <a:pt x="24042816" y="9345445"/>
                    <a:pt x="24039005" y="9908636"/>
                    <a:pt x="24039005" y="10462441"/>
                  </a:cubicBezTo>
                  <a:cubicBezTo>
                    <a:pt x="24039005" y="10950541"/>
                    <a:pt x="24040275" y="11401094"/>
                    <a:pt x="24041546" y="11876103"/>
                  </a:cubicBezTo>
                  <a:lnTo>
                    <a:pt x="24041546" y="11935793"/>
                  </a:lnTo>
                  <a:cubicBezTo>
                    <a:pt x="24018685" y="11935793"/>
                    <a:pt x="23998366" y="11937063"/>
                    <a:pt x="23978046" y="11935793"/>
                  </a:cubicBezTo>
                  <a:cubicBezTo>
                    <a:pt x="22782806" y="11930713"/>
                    <a:pt x="21529065" y="11937063"/>
                    <a:pt x="20294320" y="11931983"/>
                  </a:cubicBezTo>
                  <a:cubicBezTo>
                    <a:pt x="19553474" y="11928173"/>
                    <a:pt x="18831624" y="11930713"/>
                    <a:pt x="18090777" y="11928173"/>
                  </a:cubicBezTo>
                  <a:lnTo>
                    <a:pt x="17064990" y="11924363"/>
                  </a:lnTo>
                  <a:cubicBezTo>
                    <a:pt x="16856033" y="11924363"/>
                    <a:pt x="16666072" y="11925633"/>
                    <a:pt x="16457116" y="11925633"/>
                  </a:cubicBezTo>
                  <a:cubicBezTo>
                    <a:pt x="15925226" y="11924363"/>
                    <a:pt x="14462529" y="11925633"/>
                    <a:pt x="13930639" y="11924363"/>
                  </a:cubicBezTo>
                  <a:cubicBezTo>
                    <a:pt x="13550718" y="11923093"/>
                    <a:pt x="5952292" y="11931983"/>
                    <a:pt x="5572371" y="11930713"/>
                  </a:cubicBezTo>
                  <a:cubicBezTo>
                    <a:pt x="5477391" y="11930713"/>
                    <a:pt x="5363414" y="11931983"/>
                    <a:pt x="5268434" y="11931983"/>
                  </a:cubicBezTo>
                  <a:cubicBezTo>
                    <a:pt x="5040481" y="11931983"/>
                    <a:pt x="4831524" y="11933253"/>
                    <a:pt x="4603571" y="11933253"/>
                  </a:cubicBezTo>
                  <a:cubicBezTo>
                    <a:pt x="4033690" y="11933253"/>
                    <a:pt x="3482804" y="11931983"/>
                    <a:pt x="2912922" y="11930713"/>
                  </a:cubicBezTo>
                  <a:cubicBezTo>
                    <a:pt x="2570993" y="11929443"/>
                    <a:pt x="2229064" y="11928173"/>
                    <a:pt x="1906130" y="11926903"/>
                  </a:cubicBezTo>
                  <a:cubicBezTo>
                    <a:pt x="1298256" y="11925633"/>
                    <a:pt x="690382" y="11924363"/>
                    <a:pt x="63512" y="11924363"/>
                  </a:cubicBezTo>
                  <a:cubicBezTo>
                    <a:pt x="38100" y="11924363"/>
                    <a:pt x="29210" y="11924363"/>
                    <a:pt x="19050" y="11923093"/>
                  </a:cubicBezTo>
                  <a:cubicBezTo>
                    <a:pt x="10160" y="11921823"/>
                    <a:pt x="5080" y="11915473"/>
                    <a:pt x="7620" y="11906583"/>
                  </a:cubicBezTo>
                  <a:cubicBezTo>
                    <a:pt x="16510" y="11870420"/>
                    <a:pt x="12700" y="11635757"/>
                    <a:pt x="11430" y="11391707"/>
                  </a:cubicBezTo>
                  <a:cubicBezTo>
                    <a:pt x="10160" y="10894221"/>
                    <a:pt x="6350" y="10406122"/>
                    <a:pt x="7620" y="9908636"/>
                  </a:cubicBezTo>
                  <a:cubicBezTo>
                    <a:pt x="5080" y="9289126"/>
                    <a:pt x="0" y="1620335"/>
                    <a:pt x="7620" y="991438"/>
                  </a:cubicBezTo>
                  <a:cubicBezTo>
                    <a:pt x="8890" y="869413"/>
                    <a:pt x="7620" y="738002"/>
                    <a:pt x="8890" y="615977"/>
                  </a:cubicBezTo>
                  <a:cubicBezTo>
                    <a:pt x="10160" y="418860"/>
                    <a:pt x="12700" y="202970"/>
                    <a:pt x="13970" y="44450"/>
                  </a:cubicBezTo>
                  <a:cubicBezTo>
                    <a:pt x="13970" y="41910"/>
                    <a:pt x="15240" y="39370"/>
                    <a:pt x="16510" y="38100"/>
                  </a:cubicBezTo>
                  <a:cubicBezTo>
                    <a:pt x="38100" y="35560"/>
                    <a:pt x="215481" y="30480"/>
                    <a:pt x="519418" y="29210"/>
                  </a:cubicBezTo>
                  <a:cubicBezTo>
                    <a:pt x="1032312" y="25400"/>
                    <a:pt x="1545205" y="22860"/>
                    <a:pt x="2077095" y="20320"/>
                  </a:cubicBezTo>
                  <a:cubicBezTo>
                    <a:pt x="2438020" y="17780"/>
                    <a:pt x="2798946" y="16510"/>
                    <a:pt x="3140875" y="13970"/>
                  </a:cubicBezTo>
                  <a:cubicBezTo>
                    <a:pt x="3482804" y="11430"/>
                    <a:pt x="3843729" y="8890"/>
                    <a:pt x="4185658" y="8890"/>
                  </a:cubicBezTo>
                  <a:cubicBezTo>
                    <a:pt x="4565580" y="7620"/>
                    <a:pt x="4945501" y="10160"/>
                    <a:pt x="5325422" y="8890"/>
                  </a:cubicBezTo>
                  <a:cubicBezTo>
                    <a:pt x="5800324" y="8890"/>
                    <a:pt x="14405542" y="6350"/>
                    <a:pt x="14880443" y="5080"/>
                  </a:cubicBezTo>
                  <a:cubicBezTo>
                    <a:pt x="15336349" y="3810"/>
                    <a:pt x="15792254" y="2540"/>
                    <a:pt x="16267155" y="2540"/>
                  </a:cubicBezTo>
                  <a:cubicBezTo>
                    <a:pt x="17045995" y="1270"/>
                    <a:pt x="17805837" y="0"/>
                    <a:pt x="18584676" y="0"/>
                  </a:cubicBezTo>
                  <a:cubicBezTo>
                    <a:pt x="18907608" y="0"/>
                    <a:pt x="19249538" y="2540"/>
                    <a:pt x="19572470" y="2540"/>
                  </a:cubicBezTo>
                  <a:cubicBezTo>
                    <a:pt x="20465285" y="3810"/>
                    <a:pt x="21377096" y="5080"/>
                    <a:pt x="22269911" y="7620"/>
                  </a:cubicBezTo>
                  <a:cubicBezTo>
                    <a:pt x="22744813" y="8890"/>
                    <a:pt x="23219715" y="12700"/>
                    <a:pt x="23694617" y="16510"/>
                  </a:cubicBezTo>
                  <a:lnTo>
                    <a:pt x="23978046" y="16510"/>
                  </a:lnTo>
                  <a:cubicBezTo>
                    <a:pt x="23989475" y="17780"/>
                    <a:pt x="23998366" y="20320"/>
                    <a:pt x="24008525" y="21590"/>
                  </a:cubicBezTo>
                  <a:close/>
                  <a:moveTo>
                    <a:pt x="24018685" y="11919283"/>
                  </a:moveTo>
                  <a:cubicBezTo>
                    <a:pt x="24019955" y="11902773"/>
                    <a:pt x="24021225" y="11890073"/>
                    <a:pt x="24021225" y="11877373"/>
                  </a:cubicBezTo>
                  <a:cubicBezTo>
                    <a:pt x="24019955" y="11354162"/>
                    <a:pt x="24018685" y="10856676"/>
                    <a:pt x="24018685" y="10321644"/>
                  </a:cubicBezTo>
                  <a:cubicBezTo>
                    <a:pt x="24018685" y="10077594"/>
                    <a:pt x="24021225" y="9833545"/>
                    <a:pt x="24019955" y="9589495"/>
                  </a:cubicBezTo>
                  <a:cubicBezTo>
                    <a:pt x="24019955" y="9364218"/>
                    <a:pt x="24018685" y="9129555"/>
                    <a:pt x="24017416" y="8904279"/>
                  </a:cubicBezTo>
                  <a:cubicBezTo>
                    <a:pt x="24012335" y="8556978"/>
                    <a:pt x="24000905" y="1366899"/>
                    <a:pt x="24000905" y="1019598"/>
                  </a:cubicBezTo>
                  <a:cubicBezTo>
                    <a:pt x="23998366" y="728616"/>
                    <a:pt x="23995825" y="428247"/>
                    <a:pt x="23993285" y="137265"/>
                  </a:cubicBezTo>
                  <a:cubicBezTo>
                    <a:pt x="23992016" y="44450"/>
                    <a:pt x="23990746" y="43180"/>
                    <a:pt x="23960562" y="41910"/>
                  </a:cubicBezTo>
                  <a:cubicBezTo>
                    <a:pt x="23903573" y="41910"/>
                    <a:pt x="23865581" y="41910"/>
                    <a:pt x="23808593" y="40640"/>
                  </a:cubicBezTo>
                  <a:cubicBezTo>
                    <a:pt x="23333691" y="36830"/>
                    <a:pt x="22839794" y="31750"/>
                    <a:pt x="22364892" y="30480"/>
                  </a:cubicBezTo>
                  <a:cubicBezTo>
                    <a:pt x="21206131" y="26670"/>
                    <a:pt x="20028375" y="25400"/>
                    <a:pt x="18869617" y="22860"/>
                  </a:cubicBezTo>
                  <a:lnTo>
                    <a:pt x="17501900" y="22860"/>
                  </a:lnTo>
                  <a:cubicBezTo>
                    <a:pt x="16894026" y="22860"/>
                    <a:pt x="16286151" y="22860"/>
                    <a:pt x="15697274" y="24130"/>
                  </a:cubicBezTo>
                  <a:cubicBezTo>
                    <a:pt x="15184380" y="25400"/>
                    <a:pt x="6541170" y="29210"/>
                    <a:pt x="6028276" y="29210"/>
                  </a:cubicBezTo>
                  <a:cubicBezTo>
                    <a:pt x="5192449" y="29210"/>
                    <a:pt x="4356623" y="26670"/>
                    <a:pt x="3520796" y="33020"/>
                  </a:cubicBezTo>
                  <a:cubicBezTo>
                    <a:pt x="3083887" y="36830"/>
                    <a:pt x="2665973" y="36830"/>
                    <a:pt x="2248060" y="38100"/>
                  </a:cubicBezTo>
                  <a:cubicBezTo>
                    <a:pt x="1526209" y="41910"/>
                    <a:pt x="804359" y="45720"/>
                    <a:pt x="82508" y="50800"/>
                  </a:cubicBezTo>
                  <a:cubicBezTo>
                    <a:pt x="36830" y="50800"/>
                    <a:pt x="34290" y="62173"/>
                    <a:pt x="33020" y="174811"/>
                  </a:cubicBezTo>
                  <a:cubicBezTo>
                    <a:pt x="31750" y="343768"/>
                    <a:pt x="31750" y="512726"/>
                    <a:pt x="30480" y="681683"/>
                  </a:cubicBezTo>
                  <a:cubicBezTo>
                    <a:pt x="29210" y="963279"/>
                    <a:pt x="26670" y="1235488"/>
                    <a:pt x="25400" y="1517084"/>
                  </a:cubicBezTo>
                  <a:cubicBezTo>
                    <a:pt x="20320" y="1817453"/>
                    <a:pt x="26670" y="9157715"/>
                    <a:pt x="29210" y="9458084"/>
                  </a:cubicBezTo>
                  <a:cubicBezTo>
                    <a:pt x="29210" y="9777226"/>
                    <a:pt x="29210" y="10105754"/>
                    <a:pt x="30480" y="10424895"/>
                  </a:cubicBezTo>
                  <a:cubicBezTo>
                    <a:pt x="30480" y="10659559"/>
                    <a:pt x="33020" y="10894222"/>
                    <a:pt x="33020" y="11128885"/>
                  </a:cubicBezTo>
                  <a:cubicBezTo>
                    <a:pt x="33020" y="11382322"/>
                    <a:pt x="33020" y="11635757"/>
                    <a:pt x="31750" y="11877373"/>
                  </a:cubicBezTo>
                  <a:lnTo>
                    <a:pt x="31750" y="11887533"/>
                  </a:lnTo>
                  <a:cubicBezTo>
                    <a:pt x="31750" y="11897693"/>
                    <a:pt x="35560" y="11901503"/>
                    <a:pt x="44450" y="11901503"/>
                  </a:cubicBezTo>
                  <a:cubicBezTo>
                    <a:pt x="253473" y="11901503"/>
                    <a:pt x="519418" y="11902773"/>
                    <a:pt x="766367" y="11902773"/>
                  </a:cubicBezTo>
                  <a:cubicBezTo>
                    <a:pt x="1127292" y="11902773"/>
                    <a:pt x="1507213" y="11900233"/>
                    <a:pt x="1868138" y="11902773"/>
                  </a:cubicBezTo>
                  <a:cubicBezTo>
                    <a:pt x="2457016" y="11906583"/>
                    <a:pt x="3045894" y="11909123"/>
                    <a:pt x="3634772" y="11907853"/>
                  </a:cubicBezTo>
                  <a:cubicBezTo>
                    <a:pt x="4014694" y="11906583"/>
                    <a:pt x="4375619" y="11909123"/>
                    <a:pt x="4755541" y="11909123"/>
                  </a:cubicBezTo>
                  <a:cubicBezTo>
                    <a:pt x="5306426" y="11909123"/>
                    <a:pt x="5857312" y="11907853"/>
                    <a:pt x="6408198" y="11909123"/>
                  </a:cubicBezTo>
                  <a:cubicBezTo>
                    <a:pt x="7225029" y="11910393"/>
                    <a:pt x="16191171" y="11900233"/>
                    <a:pt x="17026999" y="11902773"/>
                  </a:cubicBezTo>
                  <a:cubicBezTo>
                    <a:pt x="17387924" y="11904043"/>
                    <a:pt x="17748849" y="11905313"/>
                    <a:pt x="18090777" y="11905313"/>
                  </a:cubicBezTo>
                  <a:cubicBezTo>
                    <a:pt x="18717648" y="11907853"/>
                    <a:pt x="19325522" y="11904043"/>
                    <a:pt x="19952392" y="11907853"/>
                  </a:cubicBezTo>
                  <a:cubicBezTo>
                    <a:pt x="20465285" y="11910393"/>
                    <a:pt x="20978179" y="11910393"/>
                    <a:pt x="21491074" y="11912933"/>
                  </a:cubicBezTo>
                  <a:cubicBezTo>
                    <a:pt x="22250916" y="11916743"/>
                    <a:pt x="23010759" y="11919283"/>
                    <a:pt x="23770601" y="11920553"/>
                  </a:cubicBezTo>
                  <a:cubicBezTo>
                    <a:pt x="23980585" y="11920553"/>
                    <a:pt x="23998366" y="11919283"/>
                    <a:pt x="24018685" y="11919283"/>
                  </a:cubicBezTo>
                  <a:close/>
                </a:path>
              </a:pathLst>
            </a:custGeom>
            <a:solidFill>
              <a:srgbClr val="FEF9DD"/>
            </a:solidFill>
          </p:spPr>
          <p:txBody>
            <a:bodyPr/>
            <a:lstStyle/>
            <a:p>
              <a:endParaRPr lang="en-US"/>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91943" flipV="1">
            <a:off x="16536582" y="2907233"/>
            <a:ext cx="1085190" cy="7368574"/>
          </a:xfrm>
          <a:prstGeom prst="rect">
            <a:avLst/>
          </a:prstGeom>
        </p:spPr>
      </p:pic>
      <p:sp>
        <p:nvSpPr>
          <p:cNvPr id="10" name="TextBox 10"/>
          <p:cNvSpPr txBox="1"/>
          <p:nvPr/>
        </p:nvSpPr>
        <p:spPr>
          <a:xfrm>
            <a:off x="5200560" y="919088"/>
            <a:ext cx="8067377" cy="1673792"/>
          </a:xfrm>
          <a:prstGeom prst="rect">
            <a:avLst/>
          </a:prstGeom>
        </p:spPr>
        <p:txBody>
          <a:bodyPr lIns="0" tIns="0" rIns="0" bIns="0" rtlCol="0" anchor="t">
            <a:spAutoFit/>
          </a:bodyPr>
          <a:lstStyle/>
          <a:p>
            <a:pPr algn="ctr">
              <a:lnSpc>
                <a:spcPts val="15400"/>
              </a:lnSpc>
            </a:pPr>
            <a:r>
              <a:rPr lang="en-US" sz="6600" b="1" dirty="0">
                <a:solidFill>
                  <a:schemeClr val="tx2">
                    <a:lumMod val="75000"/>
                  </a:schemeClr>
                </a:solidFill>
                <a:latin typeface="Arial" panose="020B0604020202020204" pitchFamily="34" charset="0"/>
                <a:cs typeface="Arial" panose="020B0604020202020204" pitchFamily="34" charset="0"/>
              </a:rPr>
              <a:t>NỘI DUNG BÀI HỌC</a:t>
            </a:r>
          </a:p>
        </p:txBody>
      </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0626">
            <a:off x="5893495" y="2613270"/>
            <a:ext cx="6491082" cy="483881"/>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6433" y="203713"/>
            <a:ext cx="3513626" cy="3452138"/>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212321">
            <a:off x="66561" y="6828188"/>
            <a:ext cx="1975650" cy="4786818"/>
          </a:xfrm>
          <a:prstGeom prst="rect">
            <a:avLst/>
          </a:prstGeom>
        </p:spPr>
      </p:pic>
      <p:grpSp>
        <p:nvGrpSpPr>
          <p:cNvPr id="41" name="Group 40"/>
          <p:cNvGrpSpPr/>
          <p:nvPr/>
        </p:nvGrpSpPr>
        <p:grpSpPr>
          <a:xfrm>
            <a:off x="9448800" y="4661395"/>
            <a:ext cx="6244224" cy="3377705"/>
            <a:chOff x="2285080" y="4508995"/>
            <a:chExt cx="6244224" cy="3377705"/>
          </a:xfrm>
        </p:grpSpPr>
        <p:sp>
          <p:nvSpPr>
            <p:cNvPr id="42" name="Rounded Rectangle 41"/>
            <p:cNvSpPr/>
            <p:nvPr/>
          </p:nvSpPr>
          <p:spPr>
            <a:xfrm>
              <a:off x="2285080" y="4508995"/>
              <a:ext cx="6244224" cy="33777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398476" y="5523392"/>
              <a:ext cx="6017432" cy="982513"/>
            </a:xfrm>
            <a:prstGeom prst="rect">
              <a:avLst/>
            </a:prstGeom>
            <a:noFill/>
          </p:spPr>
          <p:txBody>
            <a:bodyPr wrap="square" rtlCol="0">
              <a:spAutoFit/>
            </a:bodyPr>
            <a:lstStyle/>
            <a:p>
              <a:pPr algn="ctr">
                <a:lnSpc>
                  <a:spcPct val="150000"/>
                </a:lnSpc>
              </a:pPr>
              <a:r>
                <a:rPr lang="en-US" sz="4400" b="1">
                  <a:solidFill>
                    <a:srgbClr val="002060"/>
                  </a:solidFill>
                  <a:latin typeface="Times New Roman" panose="02020603050405020304" pitchFamily="18" charset="0"/>
                  <a:cs typeface="Times New Roman" panose="02020603050405020304" pitchFamily="18" charset="0"/>
                </a:rPr>
                <a:t>IV. NHÓM CHỨC</a:t>
              </a:r>
              <a:endParaRPr lang="en-US" sz="4400" b="1" dirty="0">
                <a:solidFill>
                  <a:srgbClr val="002060"/>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2325193" y="4804909"/>
            <a:ext cx="6244224" cy="3234191"/>
            <a:chOff x="2325193" y="4804909"/>
            <a:chExt cx="6244224" cy="3782132"/>
          </a:xfrm>
        </p:grpSpPr>
        <p:sp>
          <p:nvSpPr>
            <p:cNvPr id="37" name="Rounded Rectangle 36"/>
            <p:cNvSpPr/>
            <p:nvPr/>
          </p:nvSpPr>
          <p:spPr>
            <a:xfrm>
              <a:off x="2325193" y="4804909"/>
              <a:ext cx="6244224" cy="378213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438589" y="5208437"/>
              <a:ext cx="6017432" cy="2341208"/>
            </a:xfrm>
            <a:prstGeom prst="rect">
              <a:avLst/>
            </a:prstGeom>
            <a:noFill/>
          </p:spPr>
          <p:txBody>
            <a:bodyPr wrap="square" rtlCol="0">
              <a:spAutoFit/>
            </a:bodyPr>
            <a:lstStyle/>
            <a:p>
              <a:pPr algn="ctr">
                <a:lnSpc>
                  <a:spcPct val="150000"/>
                </a:lnSpc>
              </a:pPr>
              <a:r>
                <a:rPr lang="en-US" sz="4400" b="1">
                  <a:solidFill>
                    <a:srgbClr val="002060"/>
                  </a:solidFill>
                  <a:latin typeface="Arial" panose="020B0604020202020204" pitchFamily="34" charset="0"/>
                  <a:cs typeface="Arial" panose="020B0604020202020204" pitchFamily="34" charset="0"/>
                </a:rPr>
                <a:t>II</a:t>
              </a:r>
              <a:r>
                <a:rPr lang="en-US" sz="4400" b="1" dirty="0">
                  <a:solidFill>
                    <a:srgbClr val="002060"/>
                  </a:solidFill>
                  <a:latin typeface="Arial" panose="020B0604020202020204" pitchFamily="34" charset="0"/>
                  <a:cs typeface="Arial" panose="020B0604020202020204" pitchFamily="34" charset="0"/>
                </a:rPr>
                <a:t>I</a:t>
              </a:r>
              <a:r>
                <a:rPr lang="en-US" sz="4400" b="1">
                  <a:solidFill>
                    <a:srgbClr val="002060"/>
                  </a:solidFill>
                  <a:latin typeface="Arial" panose="020B0604020202020204" pitchFamily="34" charset="0"/>
                  <a:cs typeface="Arial" panose="020B0604020202020204" pitchFamily="34" charset="0"/>
                </a:rPr>
                <a:t>. </a:t>
              </a:r>
              <a:r>
                <a:rPr lang="en-US" sz="4400" b="1">
                  <a:solidFill>
                    <a:srgbClr val="002060"/>
                  </a:solidFill>
                  <a:latin typeface="Times New Roman" panose="02020603050405020304" pitchFamily="18" charset="0"/>
                  <a:cs typeface="Times New Roman" panose="02020603050405020304" pitchFamily="18" charset="0"/>
                </a:rPr>
                <a:t>PHÂN LOẠI HỢP CHẤT HỮU CƠ</a:t>
              </a:r>
              <a:endParaRPr lang="en-US" sz="4400" b="1" dirty="0">
                <a:solidFill>
                  <a:srgbClr val="002060"/>
                </a:solidFill>
                <a:latin typeface="Times New Roman" panose="02020603050405020304" pitchFamily="18" charset="0"/>
                <a:cs typeface="Times New Roman" panose="02020603050405020304" pitchFamily="18" charset="0"/>
              </a:endParaRPr>
            </a:p>
          </p:txBody>
        </p:sp>
      </p:grpSp>
      <p:pic>
        <p:nvPicPr>
          <p:cNvPr id="38"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052548">
            <a:off x="4878620" y="3989770"/>
            <a:ext cx="1137371" cy="1089805"/>
          </a:xfrm>
          <a:prstGeom prst="rect">
            <a:avLst/>
          </a:prstGeom>
        </p:spPr>
      </p:pic>
      <p:pic>
        <p:nvPicPr>
          <p:cNvPr id="44" name="Picture 2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20407">
            <a:off x="12151587" y="3999916"/>
            <a:ext cx="1137371" cy="1089805"/>
          </a:xfrm>
          <a:prstGeom prst="rect">
            <a:avLst/>
          </a:prstGeom>
        </p:spPr>
      </p:pic>
    </p:spTree>
    <p:extLst>
      <p:ext uri="{BB962C8B-B14F-4D97-AF65-F5344CB8AC3E}">
        <p14:creationId xmlns:p14="http://schemas.microsoft.com/office/powerpoint/2010/main" val="689259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796" y="1291168"/>
            <a:ext cx="10076400" cy="2287200"/>
          </a:xfrm>
        </p:spPr>
        <p:txBody>
          <a:bodyPr/>
          <a:lstStyle/>
          <a:p>
            <a:r>
              <a:rPr lang="en-US" sz="17600">
                <a:latin typeface="Arial" panose="020B0604020202020204" pitchFamily="34" charset="0"/>
                <a:cs typeface="Arial" panose="020B0604020202020204" pitchFamily="34" charset="0"/>
              </a:rPr>
              <a:t>III</a:t>
            </a:r>
          </a:p>
        </p:txBody>
      </p:sp>
      <p:sp>
        <p:nvSpPr>
          <p:cNvPr id="5" name="Subtitle 4"/>
          <p:cNvSpPr>
            <a:spLocks noGrp="1"/>
          </p:cNvSpPr>
          <p:nvPr>
            <p:ph type="subTitle" idx="1"/>
          </p:nvPr>
        </p:nvSpPr>
        <p:spPr>
          <a:xfrm>
            <a:off x="2650597" y="4310306"/>
            <a:ext cx="12986798" cy="2380200"/>
          </a:xfrm>
        </p:spPr>
        <p:txBody>
          <a:bodyPr/>
          <a:lstStyle/>
          <a:p>
            <a:pPr>
              <a:lnSpc>
                <a:spcPct val="150000"/>
              </a:lnSpc>
            </a:pPr>
            <a:r>
              <a:rPr lang="en-US" sz="8000" b="1">
                <a:latin typeface="Arial" panose="020B0604020202020204" pitchFamily="34" charset="0"/>
                <a:cs typeface="Arial" panose="020B0604020202020204" pitchFamily="34" charset="0"/>
              </a:rPr>
              <a:t>PHÂN LOẠI HỢP CHẤT HỮU CƠ</a:t>
            </a:r>
          </a:p>
        </p:txBody>
      </p:sp>
      <p:sp>
        <p:nvSpPr>
          <p:cNvPr id="2" name="Rectangle 1"/>
          <p:cNvSpPr/>
          <p:nvPr/>
        </p:nvSpPr>
        <p:spPr>
          <a:xfrm>
            <a:off x="15194604" y="369653"/>
            <a:ext cx="2529192" cy="2217906"/>
          </a:xfrm>
          <a:prstGeom prst="rect">
            <a:avLst/>
          </a:prstGeom>
          <a:solidFill>
            <a:srgbClr val="F5F0E5"/>
          </a:solidFill>
          <a:ln>
            <a:solidFill>
              <a:srgbClr val="F5F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 name="Picture 2"/>
          <p:cNvPicPr>
            <a:picLocks noChangeAspect="1"/>
          </p:cNvPicPr>
          <p:nvPr/>
        </p:nvPicPr>
        <p:blipFill>
          <a:blip r:embed="rId2"/>
          <a:stretch>
            <a:fillRect/>
          </a:stretch>
        </p:blipFill>
        <p:spPr>
          <a:xfrm>
            <a:off x="15489852" y="208485"/>
            <a:ext cx="2067064" cy="2379074"/>
          </a:xfrm>
          <a:prstGeom prst="rect">
            <a:avLst/>
          </a:prstGeom>
        </p:spPr>
      </p:pic>
    </p:spTree>
    <p:extLst>
      <p:ext uri="{BB962C8B-B14F-4D97-AF65-F5344CB8AC3E}">
        <p14:creationId xmlns:p14="http://schemas.microsoft.com/office/powerpoint/2010/main" val="2786870322"/>
      </p:ext>
    </p:extLst>
  </p:cSld>
  <p:clrMapOvr>
    <a:masterClrMapping/>
  </p:clrMapOvr>
  <p:transition spd="med">
    <p:plus/>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41" name="Google Shape;2234;p64"/>
          <p:cNvSpPr txBox="1">
            <a:spLocks noGrp="1"/>
          </p:cNvSpPr>
          <p:nvPr>
            <p:ph type="title"/>
          </p:nvPr>
        </p:nvSpPr>
        <p:spPr>
          <a:xfrm>
            <a:off x="1416226" y="647700"/>
            <a:ext cx="15435000" cy="1182498"/>
          </a:xfrm>
          <a:prstGeom prst="rect">
            <a:avLst/>
          </a:prstGeom>
        </p:spPr>
        <p:txBody>
          <a:bodyPr spcFirstLastPara="1" vert="horz" wrap="square" lIns="182850" tIns="182850" rIns="182850" bIns="182850" rtlCol="0" anchor="t" anchorCtr="0">
            <a:noAutofit/>
          </a:bodyPr>
          <a:lstStyle/>
          <a:p>
            <a:pPr>
              <a:spcBef>
                <a:spcPts val="0"/>
              </a:spcBef>
            </a:pPr>
            <a:r>
              <a:rPr lang="en-US" b="1">
                <a:solidFill>
                  <a:srgbClr val="C00000"/>
                </a:solidFill>
                <a:latin typeface="Arial" panose="020B0604020202020204" pitchFamily="34" charset="0"/>
                <a:cs typeface="Arial" panose="020B0604020202020204" pitchFamily="34" charset="0"/>
              </a:rPr>
              <a:t>VẬN DỤNG</a:t>
            </a:r>
            <a:endParaRPr b="1">
              <a:solidFill>
                <a:srgbClr val="C00000"/>
              </a:solidFill>
              <a:latin typeface="Arial" panose="020B0604020202020204" pitchFamily="34" charset="0"/>
              <a:cs typeface="Arial" panose="020B0604020202020204" pitchFamily="34" charset="0"/>
            </a:endParaRPr>
          </a:p>
        </p:txBody>
      </p:sp>
      <p:sp>
        <p:nvSpPr>
          <p:cNvPr id="42" name="Rounded Rectangle 41"/>
          <p:cNvSpPr/>
          <p:nvPr/>
        </p:nvSpPr>
        <p:spPr>
          <a:xfrm>
            <a:off x="2122063" y="1997993"/>
            <a:ext cx="14023326" cy="3172034"/>
          </a:xfrm>
          <a:prstGeom prst="roundRect">
            <a:avLst>
              <a:gd name="adj" fmla="val 8131"/>
            </a:avLst>
          </a:prstGeom>
          <a:solidFill>
            <a:schemeClr val="accent6">
              <a:lumMod val="40000"/>
              <a:lumOff val="60000"/>
            </a:schemeClr>
          </a:solidFill>
          <a:ln w="1905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a:solidFill>
                  <a:srgbClr val="000000"/>
                </a:solidFill>
              </a:rPr>
              <a:t>Cho các chất sau:</a:t>
            </a:r>
            <a:r>
              <a:rPr lang="en-US" sz="4400" b="1">
                <a:solidFill>
                  <a:srgbClr val="000000"/>
                </a:solidFill>
              </a:rPr>
              <a:t> </a:t>
            </a:r>
            <a:r>
              <a:rPr lang="en-US" sz="4400">
                <a:solidFill>
                  <a:srgbClr val="000000"/>
                </a:solidFill>
              </a:rPr>
              <a:t>C</a:t>
            </a:r>
            <a:r>
              <a:rPr lang="en-US" sz="4400" baseline="-25000">
                <a:solidFill>
                  <a:srgbClr val="000000"/>
                </a:solidFill>
              </a:rPr>
              <a:t>3</a:t>
            </a:r>
            <a:r>
              <a:rPr lang="en-US" sz="4400">
                <a:solidFill>
                  <a:srgbClr val="000000"/>
                </a:solidFill>
              </a:rPr>
              <a:t>H</a:t>
            </a:r>
            <a:r>
              <a:rPr lang="en-US" sz="4400" baseline="-25000">
                <a:solidFill>
                  <a:srgbClr val="000000"/>
                </a:solidFill>
              </a:rPr>
              <a:t>6  </a:t>
            </a:r>
            <a:r>
              <a:rPr lang="en-US" sz="4400" b="1">
                <a:solidFill>
                  <a:srgbClr val="000000"/>
                </a:solidFill>
              </a:rPr>
              <a:t>(1)</a:t>
            </a:r>
            <a:r>
              <a:rPr lang="vi-VN" sz="4400">
                <a:solidFill>
                  <a:srgbClr val="000000"/>
                </a:solidFill>
              </a:rPr>
              <a:t>, </a:t>
            </a:r>
            <a:r>
              <a:rPr lang="en-US" sz="4400">
                <a:solidFill>
                  <a:srgbClr val="000000"/>
                </a:solidFill>
              </a:rPr>
              <a:t>C</a:t>
            </a:r>
            <a:r>
              <a:rPr lang="en-US" sz="4400" baseline="-25000">
                <a:solidFill>
                  <a:srgbClr val="000000"/>
                </a:solidFill>
              </a:rPr>
              <a:t>7</a:t>
            </a:r>
            <a:r>
              <a:rPr lang="en-US" sz="4400">
                <a:solidFill>
                  <a:srgbClr val="000000"/>
                </a:solidFill>
              </a:rPr>
              <a:t>H</a:t>
            </a:r>
            <a:r>
              <a:rPr lang="en-US" sz="4400" baseline="-25000">
                <a:solidFill>
                  <a:srgbClr val="000000"/>
                </a:solidFill>
              </a:rPr>
              <a:t>6</a:t>
            </a:r>
            <a:r>
              <a:rPr lang="en-US" sz="4400">
                <a:solidFill>
                  <a:srgbClr val="000000"/>
                </a:solidFill>
              </a:rPr>
              <a:t>O</a:t>
            </a:r>
            <a:r>
              <a:rPr lang="en-US" sz="4400" baseline="-25000">
                <a:solidFill>
                  <a:srgbClr val="000000"/>
                </a:solidFill>
              </a:rPr>
              <a:t>2</a:t>
            </a:r>
            <a:r>
              <a:rPr lang="en-US" sz="4400">
                <a:solidFill>
                  <a:srgbClr val="000000"/>
                </a:solidFill>
              </a:rPr>
              <a:t> </a:t>
            </a:r>
            <a:r>
              <a:rPr lang="en-US" sz="4400" b="1">
                <a:solidFill>
                  <a:srgbClr val="000000"/>
                </a:solidFill>
              </a:rPr>
              <a:t>(2)</a:t>
            </a:r>
            <a:r>
              <a:rPr lang="vi-VN" sz="4400">
                <a:solidFill>
                  <a:srgbClr val="000000"/>
                </a:solidFill>
              </a:rPr>
              <a:t>, </a:t>
            </a:r>
            <a:r>
              <a:rPr lang="en-US" sz="4400">
                <a:solidFill>
                  <a:srgbClr val="000000"/>
                </a:solidFill>
              </a:rPr>
              <a:t> CCl</a:t>
            </a:r>
            <a:r>
              <a:rPr lang="en-US" sz="4400" baseline="-25000">
                <a:solidFill>
                  <a:srgbClr val="000000"/>
                </a:solidFill>
              </a:rPr>
              <a:t>4</a:t>
            </a:r>
            <a:r>
              <a:rPr lang="en-US" sz="4400">
                <a:solidFill>
                  <a:srgbClr val="000000"/>
                </a:solidFill>
              </a:rPr>
              <a:t> </a:t>
            </a:r>
            <a:r>
              <a:rPr lang="en-US" sz="4400" b="1">
                <a:solidFill>
                  <a:srgbClr val="000000"/>
                </a:solidFill>
              </a:rPr>
              <a:t>(3),</a:t>
            </a:r>
            <a:r>
              <a:rPr lang="en-US" sz="4400">
                <a:solidFill>
                  <a:srgbClr val="000000"/>
                </a:solidFill>
              </a:rPr>
              <a:t> C</a:t>
            </a:r>
            <a:r>
              <a:rPr lang="en-US" sz="4400" baseline="-25000">
                <a:solidFill>
                  <a:srgbClr val="000000"/>
                </a:solidFill>
              </a:rPr>
              <a:t>6</a:t>
            </a:r>
            <a:r>
              <a:rPr lang="en-US" sz="4400">
                <a:solidFill>
                  <a:srgbClr val="000000"/>
                </a:solidFill>
              </a:rPr>
              <a:t>H</a:t>
            </a:r>
            <a:r>
              <a:rPr lang="en-US" sz="4400" baseline="-25000">
                <a:solidFill>
                  <a:srgbClr val="000000"/>
                </a:solidFill>
              </a:rPr>
              <a:t>7</a:t>
            </a:r>
            <a:r>
              <a:rPr lang="en-US" sz="4400">
                <a:solidFill>
                  <a:srgbClr val="000000"/>
                </a:solidFill>
              </a:rPr>
              <a:t>N </a:t>
            </a:r>
            <a:r>
              <a:rPr lang="vi-VN" sz="4400" b="1">
                <a:solidFill>
                  <a:srgbClr val="000000"/>
                </a:solidFill>
              </a:rPr>
              <a:t>(</a:t>
            </a:r>
            <a:r>
              <a:rPr lang="en-US" sz="4400" b="1">
                <a:solidFill>
                  <a:srgbClr val="000000"/>
                </a:solidFill>
              </a:rPr>
              <a:t>4</a:t>
            </a:r>
            <a:r>
              <a:rPr lang="vi-VN" sz="4400" b="1">
                <a:solidFill>
                  <a:srgbClr val="000000"/>
                </a:solidFill>
              </a:rPr>
              <a:t>)</a:t>
            </a:r>
            <a:r>
              <a:rPr lang="en-US" sz="4400" b="1">
                <a:solidFill>
                  <a:srgbClr val="000000"/>
                </a:solidFill>
              </a:rPr>
              <a:t>, </a:t>
            </a:r>
            <a:r>
              <a:rPr lang="en-US" sz="4400">
                <a:solidFill>
                  <a:srgbClr val="000000"/>
                </a:solidFill>
              </a:rPr>
              <a:t>C</a:t>
            </a:r>
            <a:r>
              <a:rPr lang="en-US" sz="4400" baseline="-25000">
                <a:solidFill>
                  <a:srgbClr val="000000"/>
                </a:solidFill>
              </a:rPr>
              <a:t>6</a:t>
            </a:r>
            <a:r>
              <a:rPr lang="en-US" sz="4400">
                <a:solidFill>
                  <a:srgbClr val="000000"/>
                </a:solidFill>
              </a:rPr>
              <a:t>H</a:t>
            </a:r>
            <a:r>
              <a:rPr lang="en-US" sz="4400" baseline="-25000">
                <a:solidFill>
                  <a:srgbClr val="000000"/>
                </a:solidFill>
              </a:rPr>
              <a:t>6</a:t>
            </a:r>
            <a:r>
              <a:rPr lang="en-US" sz="4400" b="1">
                <a:solidFill>
                  <a:srgbClr val="000000"/>
                </a:solidFill>
              </a:rPr>
              <a:t> (5)</a:t>
            </a:r>
            <a:r>
              <a:rPr lang="en-US" sz="4400">
                <a:solidFill>
                  <a:srgbClr val="000000"/>
                </a:solidFill>
              </a:rPr>
              <a:t> hợp chất nào là </a:t>
            </a:r>
            <a:r>
              <a:rPr lang="en-US" sz="4400" b="1" u="sng">
                <a:solidFill>
                  <a:srgbClr val="000000"/>
                </a:solidFill>
              </a:rPr>
              <a:t>hydrocarbon</a:t>
            </a:r>
            <a:r>
              <a:rPr lang="en-US" sz="4400">
                <a:solidFill>
                  <a:srgbClr val="000000"/>
                </a:solidFill>
              </a:rPr>
              <a:t> và hợp chất nào là </a:t>
            </a:r>
            <a:r>
              <a:rPr lang="en-US" sz="4400" b="1" u="sng">
                <a:solidFill>
                  <a:srgbClr val="000000"/>
                </a:solidFill>
              </a:rPr>
              <a:t>dẫn xuất của hydrocarbon</a:t>
            </a:r>
            <a:r>
              <a:rPr lang="en-US" sz="4400">
                <a:solidFill>
                  <a:srgbClr val="000000"/>
                </a:solidFill>
              </a:rPr>
              <a:t>? </a:t>
            </a:r>
          </a:p>
        </p:txBody>
      </p:sp>
      <p:pic>
        <p:nvPicPr>
          <p:cNvPr id="43" name="Picture 42"/>
          <p:cNvPicPr>
            <a:picLocks noChangeAspect="1"/>
          </p:cNvPicPr>
          <p:nvPr/>
        </p:nvPicPr>
        <p:blipFill>
          <a:blip r:embed="rId3"/>
          <a:stretch>
            <a:fillRect/>
          </a:stretch>
        </p:blipFill>
        <p:spPr>
          <a:xfrm flipH="1">
            <a:off x="16541472" y="517005"/>
            <a:ext cx="1459596" cy="1871910"/>
          </a:xfrm>
          <a:prstGeom prst="rect">
            <a:avLst/>
          </a:prstGeom>
        </p:spPr>
      </p:pic>
      <p:pic>
        <p:nvPicPr>
          <p:cNvPr id="3" name="Picture 2"/>
          <p:cNvPicPr>
            <a:picLocks noChangeAspect="1"/>
          </p:cNvPicPr>
          <p:nvPr/>
        </p:nvPicPr>
        <p:blipFill>
          <a:blip r:embed="rId4"/>
          <a:stretch>
            <a:fillRect/>
          </a:stretch>
        </p:blipFill>
        <p:spPr>
          <a:xfrm>
            <a:off x="-38775" y="-83365"/>
            <a:ext cx="1682642" cy="1536326"/>
          </a:xfrm>
          <a:prstGeom prst="rect">
            <a:avLst/>
          </a:prstGeom>
        </p:spPr>
      </p:pic>
      <p:sp>
        <p:nvSpPr>
          <p:cNvPr id="8" name="Rounded Rectangle 7"/>
          <p:cNvSpPr/>
          <p:nvPr/>
        </p:nvSpPr>
        <p:spPr>
          <a:xfrm>
            <a:off x="2122063" y="6576116"/>
            <a:ext cx="6321546" cy="1212352"/>
          </a:xfrm>
          <a:prstGeom prst="roundRect">
            <a:avLst/>
          </a:prstGeom>
          <a:solidFill>
            <a:srgbClr val="99FF99"/>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a:solidFill>
                  <a:srgbClr val="000000"/>
                </a:solidFill>
              </a:rPr>
              <a:t>Hydrocarbon</a:t>
            </a:r>
            <a:endParaRPr lang="en-US" sz="4000" b="1">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8852167" y="6555457"/>
            <a:ext cx="7293218" cy="1212352"/>
          </a:xfrm>
          <a:prstGeom prst="roundRect">
            <a:avLst/>
          </a:prstGeom>
          <a:solidFill>
            <a:srgbClr val="FF99CC"/>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4000" b="1">
                <a:solidFill>
                  <a:srgbClr val="000000"/>
                </a:solidFill>
              </a:rPr>
              <a:t>Dẫn xuất của hydrocarbon</a:t>
            </a:r>
            <a:endParaRPr lang="en-US" sz="4000" b="1">
              <a:solidFill>
                <a:srgbClr val="000000"/>
              </a:solidFill>
              <a:latin typeface="Arial" panose="020B0604020202020204" pitchFamily="34" charset="0"/>
              <a:cs typeface="Arial" panose="020B0604020202020204" pitchFamily="34" charset="0"/>
            </a:endParaRPr>
          </a:p>
        </p:txBody>
      </p:sp>
      <p:sp>
        <p:nvSpPr>
          <p:cNvPr id="2" name="Rectangle 1"/>
          <p:cNvSpPr/>
          <p:nvPr/>
        </p:nvSpPr>
        <p:spPr>
          <a:xfrm>
            <a:off x="3835003" y="8213642"/>
            <a:ext cx="2593980" cy="707886"/>
          </a:xfrm>
          <a:prstGeom prst="rect">
            <a:avLst/>
          </a:prstGeom>
        </p:spPr>
        <p:txBody>
          <a:bodyPr wrap="none">
            <a:spAutoFit/>
          </a:bodyPr>
          <a:lstStyle/>
          <a:p>
            <a:r>
              <a:rPr lang="en-US" sz="4000">
                <a:solidFill>
                  <a:srgbClr val="000000"/>
                </a:solidFill>
              </a:rPr>
              <a:t>C</a:t>
            </a:r>
            <a:r>
              <a:rPr lang="en-US" sz="4000" baseline="-25000">
                <a:solidFill>
                  <a:srgbClr val="000000"/>
                </a:solidFill>
              </a:rPr>
              <a:t>3</a:t>
            </a:r>
            <a:r>
              <a:rPr lang="en-US" sz="4000">
                <a:solidFill>
                  <a:srgbClr val="000000"/>
                </a:solidFill>
              </a:rPr>
              <a:t>H</a:t>
            </a:r>
            <a:r>
              <a:rPr lang="en-US" sz="4000" baseline="-25000">
                <a:solidFill>
                  <a:srgbClr val="000000"/>
                </a:solidFill>
              </a:rPr>
              <a:t>6 </a:t>
            </a:r>
            <a:r>
              <a:rPr lang="en-US" sz="4000">
                <a:solidFill>
                  <a:srgbClr val="000000"/>
                </a:solidFill>
              </a:rPr>
              <a:t>,</a:t>
            </a:r>
            <a:r>
              <a:rPr lang="en-US" sz="4000">
                <a:latin typeface="Arial" panose="020B0604020202020204" pitchFamily="34" charset="0"/>
                <a:ea typeface="Times New Roman" panose="02020603050405020304" pitchFamily="18" charset="0"/>
                <a:cs typeface="Arial" panose="020B0604020202020204" pitchFamily="34" charset="0"/>
              </a:rPr>
              <a:t> C</a:t>
            </a:r>
            <a:r>
              <a:rPr lang="en-US" sz="4000" baseline="-25000">
                <a:latin typeface="Arial" panose="020B0604020202020204" pitchFamily="34" charset="0"/>
                <a:ea typeface="Times New Roman" panose="02020603050405020304" pitchFamily="18" charset="0"/>
                <a:cs typeface="Arial" panose="020B0604020202020204" pitchFamily="34" charset="0"/>
              </a:rPr>
              <a:t>6</a:t>
            </a:r>
            <a:r>
              <a:rPr lang="en-US" sz="4000">
                <a:latin typeface="Arial" panose="020B0604020202020204" pitchFamily="34" charset="0"/>
                <a:ea typeface="Times New Roman" panose="02020603050405020304" pitchFamily="18" charset="0"/>
                <a:cs typeface="Arial" panose="020B0604020202020204" pitchFamily="34" charset="0"/>
              </a:rPr>
              <a:t>H</a:t>
            </a:r>
            <a:r>
              <a:rPr lang="en-US" sz="4000" baseline="-25000">
                <a:latin typeface="Arial" panose="020B0604020202020204" pitchFamily="34" charset="0"/>
                <a:ea typeface="Times New Roman" panose="02020603050405020304" pitchFamily="18" charset="0"/>
                <a:cs typeface="Arial" panose="020B0604020202020204" pitchFamily="34" charset="0"/>
              </a:rPr>
              <a:t>6</a:t>
            </a:r>
            <a:endParaRPr lang="en-US" sz="4000">
              <a:latin typeface="Arial" panose="020B0604020202020204" pitchFamily="34" charset="0"/>
              <a:cs typeface="Arial" panose="020B0604020202020204" pitchFamily="34" charset="0"/>
            </a:endParaRPr>
          </a:p>
        </p:txBody>
      </p:sp>
      <p:sp>
        <p:nvSpPr>
          <p:cNvPr id="6" name="Rectangle 5"/>
          <p:cNvSpPr/>
          <p:nvPr/>
        </p:nvSpPr>
        <p:spPr>
          <a:xfrm>
            <a:off x="9035731" y="8055203"/>
            <a:ext cx="6926094" cy="916276"/>
          </a:xfrm>
          <a:prstGeom prst="rect">
            <a:avLst/>
          </a:prstGeom>
        </p:spPr>
        <p:txBody>
          <a:bodyPr wrap="square">
            <a:spAutoFit/>
          </a:bodyPr>
          <a:lstStyle/>
          <a:p>
            <a:pPr algn="ctr">
              <a:lnSpc>
                <a:spcPct val="150000"/>
              </a:lnSpc>
            </a:pPr>
            <a:r>
              <a:rPr lang="en-US" sz="4000">
                <a:solidFill>
                  <a:srgbClr val="000000"/>
                </a:solidFill>
              </a:rPr>
              <a:t>C</a:t>
            </a:r>
            <a:r>
              <a:rPr lang="en-US" sz="4000" baseline="-25000">
                <a:solidFill>
                  <a:srgbClr val="000000"/>
                </a:solidFill>
              </a:rPr>
              <a:t>7</a:t>
            </a:r>
            <a:r>
              <a:rPr lang="en-US" sz="4000">
                <a:solidFill>
                  <a:srgbClr val="000000"/>
                </a:solidFill>
              </a:rPr>
              <a:t>H</a:t>
            </a:r>
            <a:r>
              <a:rPr lang="en-US" sz="4000" baseline="-25000">
                <a:solidFill>
                  <a:srgbClr val="000000"/>
                </a:solidFill>
              </a:rPr>
              <a:t>6</a:t>
            </a:r>
            <a:r>
              <a:rPr lang="en-US" sz="4000">
                <a:solidFill>
                  <a:srgbClr val="000000"/>
                </a:solidFill>
              </a:rPr>
              <a:t>O</a:t>
            </a:r>
            <a:r>
              <a:rPr lang="en-US" sz="4000" baseline="-25000">
                <a:solidFill>
                  <a:srgbClr val="000000"/>
                </a:solidFill>
              </a:rPr>
              <a:t>2</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rPr>
              <a:t>CCl</a:t>
            </a:r>
            <a:r>
              <a:rPr lang="en-US" sz="4000" baseline="-25000">
                <a:solidFill>
                  <a:srgbClr val="000000"/>
                </a:solidFill>
              </a:rPr>
              <a:t>4</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rPr>
              <a:t>C</a:t>
            </a:r>
            <a:r>
              <a:rPr lang="en-US" sz="4000" baseline="-25000">
                <a:solidFill>
                  <a:srgbClr val="000000"/>
                </a:solidFill>
              </a:rPr>
              <a:t>6</a:t>
            </a:r>
            <a:r>
              <a:rPr lang="en-US" sz="4000">
                <a:solidFill>
                  <a:srgbClr val="000000"/>
                </a:solidFill>
              </a:rPr>
              <a:t>H</a:t>
            </a:r>
            <a:r>
              <a:rPr lang="en-US" sz="4000" baseline="-25000">
                <a:solidFill>
                  <a:srgbClr val="000000"/>
                </a:solidFill>
              </a:rPr>
              <a:t>7</a:t>
            </a:r>
            <a:r>
              <a:rPr lang="en-US" sz="4000">
                <a:solidFill>
                  <a:srgbClr val="000000"/>
                </a:solidFill>
              </a:rPr>
              <a:t>N</a:t>
            </a:r>
            <a:endParaRPr lang="en-US" sz="4000">
              <a:latin typeface="Arial" panose="020B0604020202020204" pitchFamily="34" charset="0"/>
              <a:cs typeface="Arial" panose="020B0604020202020204" pitchFamily="34" charset="0"/>
            </a:endParaRPr>
          </a:p>
        </p:txBody>
      </p:sp>
      <p:sp>
        <p:nvSpPr>
          <p:cNvPr id="7" name="Down Arrow 6"/>
          <p:cNvSpPr/>
          <p:nvPr/>
        </p:nvSpPr>
        <p:spPr>
          <a:xfrm>
            <a:off x="4952094" y="5337820"/>
            <a:ext cx="661480" cy="1066360"/>
          </a:xfrm>
          <a:prstGeom prst="downArrow">
            <a:avLst/>
          </a:prstGeom>
          <a:solidFill>
            <a:srgbClr val="FF0000"/>
          </a:solid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a:p>
        </p:txBody>
      </p:sp>
      <p:sp>
        <p:nvSpPr>
          <p:cNvPr id="13" name="Down Arrow 12"/>
          <p:cNvSpPr/>
          <p:nvPr/>
        </p:nvSpPr>
        <p:spPr>
          <a:xfrm>
            <a:off x="12168036" y="5337820"/>
            <a:ext cx="661480" cy="1066360"/>
          </a:xfrm>
          <a:prstGeom prst="downArrow">
            <a:avLst/>
          </a:prstGeom>
          <a:solidFill>
            <a:srgbClr val="FF0000"/>
          </a:solid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barn(inVertical)">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8" grpId="0" animBg="1"/>
      <p:bldP spid="9" grpId="0" animBg="1"/>
      <p:bldP spid="2" grpId="0"/>
      <p:bldP spid="6" grpId="0"/>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336174" y="1790700"/>
            <a:ext cx="14427826" cy="4267200"/>
          </a:xfrm>
        </p:spPr>
        <p:txBody>
          <a:bodyPr/>
          <a:lstStyle/>
          <a:p>
            <a:pPr>
              <a:lnSpc>
                <a:spcPct val="150000"/>
              </a:lnSpc>
            </a:pPr>
            <a:r>
              <a:rPr lang="en-US" sz="8000" b="1">
                <a:latin typeface="Arial" panose="020B0604020202020204" pitchFamily="34" charset="0"/>
                <a:cs typeface="Arial" panose="020B0604020202020204" pitchFamily="34" charset="0"/>
              </a:rPr>
              <a:t>IV. </a:t>
            </a:r>
            <a:r>
              <a:rPr lang="vi-VN" sz="8000" b="1">
                <a:latin typeface="Arial" panose="020B0604020202020204" pitchFamily="34" charset="0"/>
                <a:cs typeface="Arial" panose="020B0604020202020204" pitchFamily="34" charset="0"/>
              </a:rPr>
              <a:t>NHÓM CHỨC</a:t>
            </a:r>
            <a:endParaRPr lang="en-US" sz="8000" b="1">
              <a:latin typeface="Arial" panose="020B0604020202020204" pitchFamily="34" charset="0"/>
              <a:cs typeface="Arial" panose="020B0604020202020204" pitchFamily="34" charset="0"/>
            </a:endParaRPr>
          </a:p>
        </p:txBody>
      </p:sp>
      <p:sp>
        <p:nvSpPr>
          <p:cNvPr id="2" name="Rectangle 1"/>
          <p:cNvSpPr/>
          <p:nvPr/>
        </p:nvSpPr>
        <p:spPr>
          <a:xfrm>
            <a:off x="15194604" y="369653"/>
            <a:ext cx="2529192" cy="2217906"/>
          </a:xfrm>
          <a:prstGeom prst="rect">
            <a:avLst/>
          </a:prstGeom>
          <a:solidFill>
            <a:srgbClr val="F5F0E5"/>
          </a:solidFill>
          <a:ln>
            <a:solidFill>
              <a:srgbClr val="F5F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 name="Picture 2"/>
          <p:cNvPicPr>
            <a:picLocks noChangeAspect="1"/>
          </p:cNvPicPr>
          <p:nvPr/>
        </p:nvPicPr>
        <p:blipFill>
          <a:blip r:embed="rId2"/>
          <a:stretch>
            <a:fillRect/>
          </a:stretch>
        </p:blipFill>
        <p:spPr>
          <a:xfrm>
            <a:off x="15489852" y="208485"/>
            <a:ext cx="2067064" cy="2379074"/>
          </a:xfrm>
          <a:prstGeom prst="rect">
            <a:avLst/>
          </a:prstGeom>
        </p:spPr>
      </p:pic>
    </p:spTree>
    <p:extLst>
      <p:ext uri="{BB962C8B-B14F-4D97-AF65-F5344CB8AC3E}">
        <p14:creationId xmlns:p14="http://schemas.microsoft.com/office/powerpoint/2010/main" val="3171670070"/>
      </p:ext>
    </p:extLst>
  </p:cSld>
  <p:clrMapOvr>
    <a:masterClrMapping/>
  </p:clrMapOvr>
  <p:transition spd="med">
    <p:plu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A3B5-6450-9804-0041-C3051AB5CE32}"/>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122E5699-03A6-5A97-0D9D-8083BEA38AE4}"/>
              </a:ext>
            </a:extLst>
          </p:cNvPr>
          <p:cNvSpPr>
            <a:spLocks noGrp="1"/>
          </p:cNvSpPr>
          <p:nvPr>
            <p:ph type="subTitle" idx="1"/>
          </p:nvPr>
        </p:nvSpPr>
        <p:spPr>
          <a:xfrm>
            <a:off x="304800" y="952500"/>
            <a:ext cx="15163800" cy="4191000"/>
          </a:xfrm>
        </p:spPr>
        <p:txBody>
          <a:bodyPr/>
          <a:lstStyle/>
          <a:p>
            <a:pPr>
              <a:lnSpc>
                <a:spcPct val="150000"/>
              </a:lnSpc>
            </a:pPr>
            <a:r>
              <a:rPr lang="en-US" sz="4400" b="1">
                <a:solidFill>
                  <a:srgbClr val="FF0000"/>
                </a:solidFill>
                <a:effectLst/>
                <a:latin typeface="Times New Roman" panose="02020603050405020304" pitchFamily="18" charset="0"/>
                <a:ea typeface="Calibri" panose="020F0502020204030204" pitchFamily="34" charset="0"/>
              </a:rPr>
              <a:t>? 5 (sgk – 53) </a:t>
            </a:r>
            <a:r>
              <a:rPr lang="en-US" sz="4000">
                <a:solidFill>
                  <a:srgbClr val="000000"/>
                </a:solidFill>
                <a:effectLst/>
                <a:latin typeface="Times New Roman" panose="02020603050405020304" pitchFamily="18" charset="0"/>
                <a:ea typeface="Calibri" panose="020F0502020204030204" pitchFamily="34" charset="0"/>
              </a:rPr>
              <a:t>Các hợp chất CH</a:t>
            </a:r>
            <a:r>
              <a:rPr lang="en-US" sz="4000" baseline="-25000">
                <a:solidFill>
                  <a:srgbClr val="000000"/>
                </a:solidFill>
                <a:effectLst/>
                <a:latin typeface="Times New Roman" panose="02020603050405020304" pitchFamily="18" charset="0"/>
                <a:ea typeface="Calibri" panose="020F0502020204030204" pitchFamily="34" charset="0"/>
              </a:rPr>
              <a:t>3</a:t>
            </a:r>
            <a:r>
              <a:rPr lang="en-US" sz="4000" b="1">
                <a:solidFill>
                  <a:srgbClr val="FF0000"/>
                </a:solidFill>
                <a:effectLst/>
                <a:latin typeface="Times New Roman" panose="02020603050405020304" pitchFamily="18" charset="0"/>
                <a:ea typeface="Calibri" panose="020F0502020204030204" pitchFamily="34" charset="0"/>
              </a:rPr>
              <a:t>CHO</a:t>
            </a:r>
            <a:r>
              <a:rPr lang="en-US" sz="4000">
                <a:solidFill>
                  <a:srgbClr val="000000"/>
                </a:solidFill>
                <a:effectLst/>
                <a:latin typeface="Times New Roman" panose="02020603050405020304" pitchFamily="18" charset="0"/>
                <a:ea typeface="Calibri" panose="020F0502020204030204" pitchFamily="34" charset="0"/>
              </a:rPr>
              <a:t>; C</a:t>
            </a:r>
            <a:r>
              <a:rPr lang="en-US" sz="4000" baseline="-25000">
                <a:solidFill>
                  <a:srgbClr val="000000"/>
                </a:solidFill>
                <a:effectLst/>
                <a:latin typeface="Times New Roman" panose="02020603050405020304" pitchFamily="18" charset="0"/>
                <a:ea typeface="Calibri" panose="020F0502020204030204" pitchFamily="34" charset="0"/>
              </a:rPr>
              <a:t>2</a:t>
            </a:r>
            <a:r>
              <a:rPr lang="en-US" sz="4000">
                <a:solidFill>
                  <a:srgbClr val="000000"/>
                </a:solidFill>
                <a:effectLst/>
                <a:latin typeface="Times New Roman" panose="02020603050405020304" pitchFamily="18" charset="0"/>
                <a:ea typeface="Calibri" panose="020F0502020204030204" pitchFamily="34" charset="0"/>
              </a:rPr>
              <a:t>H</a:t>
            </a:r>
            <a:r>
              <a:rPr lang="en-US" sz="4000" baseline="-25000">
                <a:solidFill>
                  <a:srgbClr val="000000"/>
                </a:solidFill>
                <a:effectLst/>
                <a:latin typeface="Times New Roman" panose="02020603050405020304" pitchFamily="18" charset="0"/>
                <a:ea typeface="Calibri" panose="020F0502020204030204" pitchFamily="34" charset="0"/>
              </a:rPr>
              <a:t>5</a:t>
            </a:r>
            <a:r>
              <a:rPr lang="en-US" sz="4000" b="1">
                <a:solidFill>
                  <a:srgbClr val="FF0000"/>
                </a:solidFill>
                <a:effectLst/>
                <a:latin typeface="Times New Roman" panose="02020603050405020304" pitchFamily="18" charset="0"/>
                <a:ea typeface="Calibri" panose="020F0502020204030204" pitchFamily="34" charset="0"/>
              </a:rPr>
              <a:t>CHO</a:t>
            </a:r>
            <a:r>
              <a:rPr lang="en-US" sz="4000">
                <a:solidFill>
                  <a:srgbClr val="000000"/>
                </a:solidFill>
                <a:effectLst/>
                <a:latin typeface="Times New Roman" panose="02020603050405020304" pitchFamily="18" charset="0"/>
                <a:ea typeface="Calibri" panose="020F0502020204030204" pitchFamily="34" charset="0"/>
              </a:rPr>
              <a:t>, C</a:t>
            </a:r>
            <a:r>
              <a:rPr lang="en-US" sz="4000" baseline="-25000">
                <a:solidFill>
                  <a:srgbClr val="000000"/>
                </a:solidFill>
                <a:effectLst/>
                <a:latin typeface="Times New Roman" panose="02020603050405020304" pitchFamily="18" charset="0"/>
                <a:ea typeface="Calibri" panose="020F0502020204030204" pitchFamily="34" charset="0"/>
              </a:rPr>
              <a:t>3</a:t>
            </a:r>
            <a:r>
              <a:rPr lang="en-US" sz="4000">
                <a:solidFill>
                  <a:srgbClr val="000000"/>
                </a:solidFill>
                <a:effectLst/>
                <a:latin typeface="Times New Roman" panose="02020603050405020304" pitchFamily="18" charset="0"/>
                <a:ea typeface="Calibri" panose="020F0502020204030204" pitchFamily="34" charset="0"/>
              </a:rPr>
              <a:t>H</a:t>
            </a:r>
            <a:r>
              <a:rPr lang="en-US" sz="4000" baseline="-25000">
                <a:solidFill>
                  <a:srgbClr val="000000"/>
                </a:solidFill>
                <a:effectLst/>
                <a:latin typeface="Times New Roman" panose="02020603050405020304" pitchFamily="18" charset="0"/>
                <a:ea typeface="Calibri" panose="020F0502020204030204" pitchFamily="34" charset="0"/>
              </a:rPr>
              <a:t>7</a:t>
            </a:r>
            <a:r>
              <a:rPr lang="en-US" sz="4000" b="1">
                <a:solidFill>
                  <a:srgbClr val="FF0000"/>
                </a:solidFill>
                <a:effectLst/>
                <a:latin typeface="Times New Roman" panose="02020603050405020304" pitchFamily="18" charset="0"/>
                <a:ea typeface="Calibri" panose="020F0502020204030204" pitchFamily="34" charset="0"/>
              </a:rPr>
              <a:t>CHO</a:t>
            </a:r>
            <a:r>
              <a:rPr lang="en-US" sz="4000">
                <a:solidFill>
                  <a:srgbClr val="000000"/>
                </a:solidFill>
                <a:effectLst/>
                <a:latin typeface="Times New Roman" panose="02020603050405020304" pitchFamily="18" charset="0"/>
                <a:ea typeface="Calibri" panose="020F0502020204030204" pitchFamily="34" charset="0"/>
              </a:rPr>
              <a:t> và C</a:t>
            </a:r>
            <a:r>
              <a:rPr lang="en-US" sz="4000" baseline="-25000">
                <a:solidFill>
                  <a:srgbClr val="000000"/>
                </a:solidFill>
                <a:effectLst/>
                <a:latin typeface="Times New Roman" panose="02020603050405020304" pitchFamily="18" charset="0"/>
                <a:ea typeface="Calibri" panose="020F0502020204030204" pitchFamily="34" charset="0"/>
              </a:rPr>
              <a:t>6</a:t>
            </a:r>
            <a:r>
              <a:rPr lang="en-US" sz="4000">
                <a:solidFill>
                  <a:srgbClr val="000000"/>
                </a:solidFill>
                <a:effectLst/>
                <a:latin typeface="Times New Roman" panose="02020603050405020304" pitchFamily="18" charset="0"/>
                <a:ea typeface="Calibri" panose="020F0502020204030204" pitchFamily="34" charset="0"/>
              </a:rPr>
              <a:t>H</a:t>
            </a:r>
            <a:r>
              <a:rPr lang="en-US" sz="4000" baseline="-25000">
                <a:solidFill>
                  <a:srgbClr val="000000"/>
                </a:solidFill>
                <a:effectLst/>
                <a:latin typeface="Times New Roman" panose="02020603050405020304" pitchFamily="18" charset="0"/>
                <a:ea typeface="Calibri" panose="020F0502020204030204" pitchFamily="34" charset="0"/>
              </a:rPr>
              <a:t>13</a:t>
            </a:r>
            <a:r>
              <a:rPr lang="en-US" sz="4000" b="1">
                <a:solidFill>
                  <a:srgbClr val="FF0000"/>
                </a:solidFill>
                <a:effectLst/>
                <a:latin typeface="Times New Roman" panose="02020603050405020304" pitchFamily="18" charset="0"/>
                <a:ea typeface="Calibri" panose="020F0502020204030204" pitchFamily="34" charset="0"/>
              </a:rPr>
              <a:t>CHO</a:t>
            </a:r>
            <a:r>
              <a:rPr lang="en-US" sz="4000">
                <a:solidFill>
                  <a:srgbClr val="000000"/>
                </a:solidFill>
                <a:effectLst/>
                <a:latin typeface="Times New Roman" panose="02020603050405020304" pitchFamily="18" charset="0"/>
                <a:ea typeface="Calibri" panose="020F0502020204030204" pitchFamily="34" charset="0"/>
              </a:rPr>
              <a:t> có một số tính chất giống nhau (bị oxi hóa thành carboxylic acid, bị khử thành alcohol,…) Vậy nhóm nguyên tử nào có trong thành phần của những chất trên đã làm cho chúng có tính chất giống nhau? </a:t>
            </a:r>
          </a:p>
        </p:txBody>
      </p:sp>
      <p:pic>
        <p:nvPicPr>
          <p:cNvPr id="3" name="Picture 2">
            <a:extLst>
              <a:ext uri="{FF2B5EF4-FFF2-40B4-BE49-F238E27FC236}">
                <a16:creationId xmlns:a16="http://schemas.microsoft.com/office/drawing/2014/main" id="{798436C0-78A6-94D2-9490-43226AACDD0C}"/>
              </a:ext>
            </a:extLst>
          </p:cNvPr>
          <p:cNvPicPr>
            <a:picLocks noChangeAspect="1"/>
          </p:cNvPicPr>
          <p:nvPr/>
        </p:nvPicPr>
        <p:blipFill>
          <a:blip r:embed="rId2"/>
          <a:stretch>
            <a:fillRect/>
          </a:stretch>
        </p:blipFill>
        <p:spPr>
          <a:xfrm>
            <a:off x="12954000" y="7353300"/>
            <a:ext cx="2067064" cy="2379074"/>
          </a:xfrm>
          <a:prstGeom prst="rect">
            <a:avLst/>
          </a:prstGeom>
        </p:spPr>
      </p:pic>
      <p:sp>
        <p:nvSpPr>
          <p:cNvPr id="4" name="TextBox 3">
            <a:extLst>
              <a:ext uri="{FF2B5EF4-FFF2-40B4-BE49-F238E27FC236}">
                <a16:creationId xmlns:a16="http://schemas.microsoft.com/office/drawing/2014/main" id="{3781BF7C-FDCC-071D-CAB5-062C283CF88B}"/>
              </a:ext>
            </a:extLst>
          </p:cNvPr>
          <p:cNvSpPr txBox="1"/>
          <p:nvPr/>
        </p:nvSpPr>
        <p:spPr>
          <a:xfrm>
            <a:off x="4724400" y="4914900"/>
            <a:ext cx="3689713" cy="784830"/>
          </a:xfrm>
          <a:prstGeom prst="rect">
            <a:avLst/>
          </a:prstGeom>
          <a:noFill/>
        </p:spPr>
        <p:txBody>
          <a:bodyPr wrap="square">
            <a:spAutoFit/>
          </a:bodyPr>
          <a:lstStyle/>
          <a:p>
            <a:r>
              <a:rPr lang="en-US" sz="4500" b="1">
                <a:solidFill>
                  <a:srgbClr val="FF0000"/>
                </a:solidFill>
                <a:effectLst/>
                <a:latin typeface="Times New Roman" panose="02020603050405020304" pitchFamily="18" charset="0"/>
                <a:ea typeface="Calibri" panose="020F0502020204030204" pitchFamily="34" charset="0"/>
              </a:rPr>
              <a:t>Nhóm -CHO</a:t>
            </a:r>
            <a:endParaRPr lang="en-US" sz="4500" b="1">
              <a:solidFill>
                <a:srgbClr val="FF0000"/>
              </a:solidFill>
            </a:endParaRPr>
          </a:p>
        </p:txBody>
      </p:sp>
    </p:spTree>
    <p:extLst>
      <p:ext uri="{BB962C8B-B14F-4D97-AF65-F5344CB8AC3E}">
        <p14:creationId xmlns:p14="http://schemas.microsoft.com/office/powerpoint/2010/main" val="251996280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89AD-9627-AA14-CE70-0E4F6B02CD6B}"/>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4128FA91-8DB7-A34A-C2A4-8CDD2CAEABD3}"/>
              </a:ext>
            </a:extLst>
          </p:cNvPr>
          <p:cNvSpPr txBox="1">
            <a:spLocks/>
          </p:cNvSpPr>
          <p:nvPr/>
        </p:nvSpPr>
        <p:spPr>
          <a:xfrm>
            <a:off x="685800" y="1213766"/>
            <a:ext cx="8991600" cy="888273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spcBef>
                <a:spcPts val="600"/>
              </a:spcBef>
              <a:spcAft>
                <a:spcPts val="600"/>
              </a:spcAft>
              <a:buNone/>
            </a:pPr>
            <a:endParaRPr lang="en-US" sz="1800">
              <a:solidFill>
                <a:srgbClr val="000000"/>
              </a:solidFill>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9FB90A9D-D52A-5B78-CA90-10ACE2FD11F5}"/>
              </a:ext>
            </a:extLst>
          </p:cNvPr>
          <p:cNvSpPr txBox="1"/>
          <p:nvPr/>
        </p:nvSpPr>
        <p:spPr>
          <a:xfrm>
            <a:off x="5715000" y="166894"/>
            <a:ext cx="5559447" cy="718466"/>
          </a:xfrm>
          <a:prstGeom prst="rect">
            <a:avLst/>
          </a:prstGeom>
          <a:noFill/>
        </p:spPr>
        <p:txBody>
          <a:bodyPr wrap="square">
            <a:spAutoFit/>
          </a:bodyPr>
          <a:lstStyle/>
          <a:p>
            <a:pPr>
              <a:lnSpc>
                <a:spcPct val="107000"/>
              </a:lnSpc>
              <a:spcAft>
                <a:spcPts val="800"/>
              </a:spcAft>
              <a:tabLst>
                <a:tab pos="1697355" algn="l"/>
              </a:tabLs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4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4F3A9166-3BE0-B59A-B362-D8CDB3805B30}"/>
              </a:ext>
            </a:extLst>
          </p:cNvPr>
          <p:cNvSpPr/>
          <p:nvPr/>
        </p:nvSpPr>
        <p:spPr>
          <a:xfrm>
            <a:off x="152400" y="1213765"/>
            <a:ext cx="8686800" cy="903790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150000"/>
              </a:lnSpc>
              <a:spcBef>
                <a:spcPts val="600"/>
              </a:spcBef>
              <a:spcAft>
                <a:spcPts val="600"/>
              </a:spcAft>
              <a:buNone/>
            </a:pPr>
            <a:endParaRPr lang="en-US" sz="2500" b="1">
              <a:solidFill>
                <a:srgbClr val="000000"/>
              </a:solidFill>
              <a:latin typeface="Times New Roman" panose="02020603050405020304" pitchFamily="18" charset="0"/>
              <a:ea typeface="Times New Roman" panose="02020603050405020304" pitchFamily="18" charset="0"/>
            </a:endParaRPr>
          </a:p>
          <a:p>
            <a:pPr marL="0" indent="0" algn="ctr">
              <a:spcBef>
                <a:spcPts val="600"/>
              </a:spcBef>
              <a:spcAft>
                <a:spcPts val="600"/>
              </a:spcAft>
              <a:buNone/>
            </a:pPr>
            <a:r>
              <a:rPr lang="en-US" sz="2800" b="1">
                <a:solidFill>
                  <a:srgbClr val="000000"/>
                </a:solidFill>
                <a:latin typeface="Times New Roman" panose="02020603050405020304" pitchFamily="18" charset="0"/>
                <a:ea typeface="Times New Roman" panose="02020603050405020304" pitchFamily="18" charset="0"/>
              </a:rPr>
              <a:t>NHÓM 1, 3</a:t>
            </a:r>
          </a:p>
          <a:p>
            <a:pPr marL="0" indent="0">
              <a:spcBef>
                <a:spcPts val="600"/>
              </a:spcBef>
              <a:spcAft>
                <a:spcPts val="600"/>
              </a:spcAft>
              <a:buNone/>
            </a:pPr>
            <a:r>
              <a:rPr lang="en-US" sz="2800" b="1">
                <a:solidFill>
                  <a:srgbClr val="000000"/>
                </a:solidFill>
                <a:latin typeface="Times New Roman" panose="02020603050405020304" pitchFamily="18" charset="0"/>
                <a:ea typeface="Times New Roman" panose="02020603050405020304" pitchFamily="18" charset="0"/>
              </a:rPr>
              <a:t>Câu 1: </a:t>
            </a:r>
            <a:r>
              <a:rPr lang="en-US" sz="2800">
                <a:solidFill>
                  <a:srgbClr val="000000"/>
                </a:solidFill>
                <a:latin typeface="Times New Roman" panose="02020603050405020304" pitchFamily="18" charset="0"/>
                <a:ea typeface="Times New Roman" panose="02020603050405020304" pitchFamily="18" charset="0"/>
              </a:rPr>
              <a:t>Lựa chọn những từ hoặc cụm từ thích hợp dưới đây để điền vào dấu ba chấm </a:t>
            </a:r>
            <a:endParaRPr lang="en-US" sz="2800">
              <a:solidFill>
                <a:srgbClr val="000000"/>
              </a:solidFill>
              <a:latin typeface="Times New Roman" panose="02020603050405020304" pitchFamily="18" charset="0"/>
              <a:ea typeface="Calibri" panose="020F0502020204030204" pitchFamily="34" charset="0"/>
            </a:endParaRPr>
          </a:p>
          <a:p>
            <a:pPr marL="0" indent="0">
              <a:lnSpc>
                <a:spcPct val="150000"/>
              </a:lnSpc>
              <a:spcBef>
                <a:spcPts val="600"/>
              </a:spcBef>
              <a:spcAft>
                <a:spcPts val="600"/>
              </a:spcAft>
              <a:buNone/>
            </a:pPr>
            <a:r>
              <a:rPr lang="en-US" sz="2500" b="1">
                <a:solidFill>
                  <a:srgbClr val="000000"/>
                </a:solidFill>
                <a:latin typeface="Times New Roman" panose="02020603050405020304" pitchFamily="18" charset="0"/>
                <a:ea typeface="Times New Roman" panose="02020603050405020304" pitchFamily="18" charset="0"/>
              </a:rPr>
              <a:t>Alcohol; nhóm nguyên tử; gốc hydrocarbon;  nguyên tử, tính chất hóa học; phân tử;  -CH</a:t>
            </a:r>
            <a:r>
              <a:rPr lang="en-US" sz="2500" b="1" baseline="-25000">
                <a:solidFill>
                  <a:srgbClr val="000000"/>
                </a:solidFill>
                <a:latin typeface="Times New Roman" panose="02020603050405020304" pitchFamily="18" charset="0"/>
                <a:ea typeface="Times New Roman" panose="02020603050405020304" pitchFamily="18" charset="0"/>
              </a:rPr>
              <a:t>3</a:t>
            </a:r>
            <a:r>
              <a:rPr lang="en-US" sz="2500" b="1">
                <a:solidFill>
                  <a:srgbClr val="000000"/>
                </a:solidFill>
                <a:latin typeface="Times New Roman" panose="02020603050405020304" pitchFamily="18" charset="0"/>
                <a:ea typeface="Times New Roman" panose="02020603050405020304" pitchFamily="18" charset="0"/>
              </a:rPr>
              <a:t>; -OH.</a:t>
            </a:r>
            <a:endParaRPr lang="en-US" sz="2500">
              <a:solidFill>
                <a:srgbClr val="000000"/>
              </a:solidFill>
              <a:latin typeface="Times New Roman" panose="02020603050405020304" pitchFamily="18" charset="0"/>
              <a:ea typeface="Calibri" panose="020F0502020204030204" pitchFamily="34" charset="0"/>
            </a:endParaRPr>
          </a:p>
          <a:p>
            <a:pPr>
              <a:lnSpc>
                <a:spcPct val="150000"/>
              </a:lnSpc>
              <a:spcBef>
                <a:spcPts val="600"/>
              </a:spcBef>
              <a:spcAft>
                <a:spcPts val="600"/>
              </a:spcAft>
            </a:pPr>
            <a:r>
              <a:rPr lang="en-US" sz="2500">
                <a:solidFill>
                  <a:srgbClr val="000000"/>
                </a:solidFill>
                <a:latin typeface="Times New Roman" panose="02020603050405020304" pitchFamily="18" charset="0"/>
                <a:ea typeface="Calibri" panose="020F0502020204030204" pitchFamily="34" charset="0"/>
              </a:rPr>
              <a:t>- Nhóm chức là ……….hay ……….. gây ra những ……………..đặc trưng của hợp chất hữu cơ.</a:t>
            </a:r>
          </a:p>
          <a:p>
            <a:pPr>
              <a:lnSpc>
                <a:spcPct val="150000"/>
              </a:lnSpc>
              <a:spcBef>
                <a:spcPts val="600"/>
              </a:spcBef>
              <a:spcAft>
                <a:spcPts val="600"/>
              </a:spcAft>
            </a:pPr>
            <a:r>
              <a:rPr lang="en-US" sz="2500">
                <a:solidFill>
                  <a:srgbClr val="000000"/>
                </a:solidFill>
                <a:latin typeface="Times New Roman" panose="02020603050405020304" pitchFamily="18" charset="0"/>
                <a:ea typeface="Calibri" panose="020F0502020204030204" pitchFamily="34" charset="0"/>
              </a:rPr>
              <a:t>- Nhóm chức kết hợp với …………. (phần còn lại của phân tử hydrocarbon sau khi mất đi một hay nhiều nguyên tử hydrogen) để tạo thành ……… chất hữu cơ mang những…….. đặc trưng của nhóm chức đó.</a:t>
            </a:r>
          </a:p>
          <a:p>
            <a:pPr>
              <a:lnSpc>
                <a:spcPct val="150000"/>
              </a:lnSpc>
              <a:spcBef>
                <a:spcPts val="600"/>
              </a:spcBef>
              <a:spcAft>
                <a:spcPts val="600"/>
              </a:spcAft>
            </a:pPr>
            <a:r>
              <a:rPr lang="en-US" sz="2500">
                <a:solidFill>
                  <a:srgbClr val="000000"/>
                </a:solidFill>
                <a:latin typeface="Times New Roman" panose="02020603050405020304" pitchFamily="18" charset="0"/>
                <a:ea typeface="Calibri" panose="020F0502020204030204" pitchFamily="34" charset="0"/>
              </a:rPr>
              <a:t>VD: CH</a:t>
            </a:r>
            <a:r>
              <a:rPr lang="en-US" sz="2500" baseline="-25000">
                <a:solidFill>
                  <a:srgbClr val="000000"/>
                </a:solidFill>
                <a:latin typeface="Times New Roman" panose="02020603050405020304" pitchFamily="18" charset="0"/>
                <a:ea typeface="Calibri" panose="020F0502020204030204" pitchFamily="34" charset="0"/>
              </a:rPr>
              <a:t>3</a:t>
            </a:r>
            <a:r>
              <a:rPr lang="en-US" sz="2500" b="1">
                <a:solidFill>
                  <a:srgbClr val="000000"/>
                </a:solidFill>
                <a:latin typeface="Times New Roman" panose="02020603050405020304" pitchFamily="18" charset="0"/>
                <a:ea typeface="Calibri" panose="020F0502020204030204" pitchFamily="34" charset="0"/>
              </a:rPr>
              <a:t>OH</a:t>
            </a:r>
            <a:r>
              <a:rPr lang="en-US" sz="2500">
                <a:solidFill>
                  <a:srgbClr val="000000"/>
                </a:solidFill>
                <a:latin typeface="Times New Roman" panose="02020603050405020304" pitchFamily="18" charset="0"/>
                <a:ea typeface="Calibri" panose="020F0502020204030204" pitchFamily="34" charset="0"/>
              </a:rPr>
              <a:t>      + Gốc hydrocarbon:………………………</a:t>
            </a:r>
          </a:p>
          <a:p>
            <a:pPr marL="0" indent="0">
              <a:lnSpc>
                <a:spcPct val="150000"/>
              </a:lnSpc>
              <a:spcBef>
                <a:spcPts val="600"/>
              </a:spcBef>
              <a:spcAft>
                <a:spcPts val="600"/>
              </a:spcAft>
              <a:buNone/>
            </a:pPr>
            <a:r>
              <a:rPr lang="en-US" sz="2500">
                <a:solidFill>
                  <a:srgbClr val="000000"/>
                </a:solidFill>
                <a:latin typeface="Times New Roman" panose="02020603050405020304" pitchFamily="18" charset="0"/>
                <a:ea typeface="Calibri" panose="020F0502020204030204" pitchFamily="34" charset="0"/>
              </a:rPr>
              <a:t>         + Nhóm chức: …………… Loại hợp chất………….</a:t>
            </a:r>
          </a:p>
          <a:p>
            <a:pPr>
              <a:lnSpc>
                <a:spcPct val="150000"/>
              </a:lnSpc>
              <a:spcBef>
                <a:spcPts val="600"/>
              </a:spcBef>
              <a:spcAft>
                <a:spcPts val="600"/>
              </a:spcAft>
            </a:pPr>
            <a:r>
              <a:rPr lang="en-US" sz="2500">
                <a:solidFill>
                  <a:srgbClr val="000000"/>
                </a:solidFill>
                <a:latin typeface="Times New Roman" panose="02020603050405020304" pitchFamily="18" charset="0"/>
                <a:ea typeface="Calibri" panose="020F0502020204030204" pitchFamily="34" charset="0"/>
              </a:rPr>
              <a:t> </a:t>
            </a:r>
          </a:p>
          <a:p>
            <a:pPr algn="ctr"/>
            <a:endParaRPr lang="en-US"/>
          </a:p>
        </p:txBody>
      </p:sp>
      <p:sp>
        <p:nvSpPr>
          <p:cNvPr id="19" name="Rectangle: Rounded Corners 18">
            <a:extLst>
              <a:ext uri="{FF2B5EF4-FFF2-40B4-BE49-F238E27FC236}">
                <a16:creationId xmlns:a16="http://schemas.microsoft.com/office/drawing/2014/main" id="{65478AE6-1D9D-3815-7E24-7B74A077BE85}"/>
              </a:ext>
            </a:extLst>
          </p:cNvPr>
          <p:cNvSpPr/>
          <p:nvPr/>
        </p:nvSpPr>
        <p:spPr>
          <a:xfrm>
            <a:off x="9171708" y="1249095"/>
            <a:ext cx="8686800" cy="903790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tabLst>
                <a:tab pos="1697355" algn="l"/>
              </a:tabLs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NHÓM 2, 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0BF201C1-F6B9-8165-0A0E-DD53D6953ECA}"/>
              </a:ext>
            </a:extLst>
          </p:cNvPr>
          <p:cNvGraphicFramePr>
            <a:graphicFrameLocks noGrp="1"/>
          </p:cNvGraphicFramePr>
          <p:nvPr>
            <p:extLst>
              <p:ext uri="{D42A27DB-BD31-4B8C-83A1-F6EECF244321}">
                <p14:modId xmlns:p14="http://schemas.microsoft.com/office/powerpoint/2010/main" val="3300124901"/>
              </p:ext>
            </p:extLst>
          </p:nvPr>
        </p:nvGraphicFramePr>
        <p:xfrm>
          <a:off x="9432176" y="2687831"/>
          <a:ext cx="8170024" cy="7232028"/>
        </p:xfrm>
        <a:graphic>
          <a:graphicData uri="http://schemas.openxmlformats.org/drawingml/2006/table">
            <a:tbl>
              <a:tblPr>
                <a:tableStyleId>{5C22544A-7EE6-4342-B048-85BDC9FD1C3A}</a:tableStyleId>
              </a:tblPr>
              <a:tblGrid>
                <a:gridCol w="688138">
                  <a:extLst>
                    <a:ext uri="{9D8B030D-6E8A-4147-A177-3AD203B41FA5}">
                      <a16:colId xmlns:a16="http://schemas.microsoft.com/office/drawing/2014/main" val="1939010140"/>
                    </a:ext>
                  </a:extLst>
                </a:gridCol>
                <a:gridCol w="4318850">
                  <a:extLst>
                    <a:ext uri="{9D8B030D-6E8A-4147-A177-3AD203B41FA5}">
                      <a16:colId xmlns:a16="http://schemas.microsoft.com/office/drawing/2014/main" val="3761875154"/>
                    </a:ext>
                  </a:extLst>
                </a:gridCol>
                <a:gridCol w="1528478">
                  <a:extLst>
                    <a:ext uri="{9D8B030D-6E8A-4147-A177-3AD203B41FA5}">
                      <a16:colId xmlns:a16="http://schemas.microsoft.com/office/drawing/2014/main" val="494913969"/>
                    </a:ext>
                  </a:extLst>
                </a:gridCol>
                <a:gridCol w="1634558">
                  <a:extLst>
                    <a:ext uri="{9D8B030D-6E8A-4147-A177-3AD203B41FA5}">
                      <a16:colId xmlns:a16="http://schemas.microsoft.com/office/drawing/2014/main" val="4102682957"/>
                    </a:ext>
                  </a:extLst>
                </a:gridCol>
              </a:tblGrid>
              <a:tr h="2635213">
                <a:tc>
                  <a:txBody>
                    <a:bodyPr/>
                    <a:lstStyle/>
                    <a:p>
                      <a:pPr algn="ctr">
                        <a:lnSpc>
                          <a:spcPct val="115000"/>
                        </a:lnSpc>
                        <a:spcBef>
                          <a:spcPts val="600"/>
                        </a:spcBef>
                        <a:spcAft>
                          <a:spcPts val="600"/>
                        </a:spcAft>
                      </a:pPr>
                      <a:r>
                        <a:rPr lang="en-US" sz="2500" b="1">
                          <a:effectLst/>
                        </a:rPr>
                        <a:t>STT</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Phân tử (Gốc hydrocarbon – nhóm chức)</a:t>
                      </a:r>
                    </a:p>
                    <a:p>
                      <a:pPr algn="ctr">
                        <a:lnSpc>
                          <a:spcPct val="115000"/>
                        </a:lnSpc>
                        <a:spcBef>
                          <a:spcPts val="600"/>
                        </a:spcBef>
                        <a:spcAft>
                          <a:spcPts val="600"/>
                        </a:spcAft>
                      </a:pPr>
                      <a:r>
                        <a:rPr lang="en-US" sz="2500" b="1">
                          <a:effectLst/>
                        </a:rPr>
                        <a:t>/ Loại hợp chất</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Nhóm chức</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nchor="ctr">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Gốc hydrocarbon</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4121368816"/>
                  </a:ext>
                </a:extLst>
              </a:tr>
              <a:tr h="919363">
                <a:tc>
                  <a:txBody>
                    <a:bodyPr/>
                    <a:lstStyle/>
                    <a:p>
                      <a:pPr algn="ctr">
                        <a:lnSpc>
                          <a:spcPct val="115000"/>
                        </a:lnSpc>
                        <a:spcBef>
                          <a:spcPts val="600"/>
                        </a:spcBef>
                        <a:spcAft>
                          <a:spcPts val="600"/>
                        </a:spcAft>
                      </a:pPr>
                      <a:r>
                        <a:rPr lang="en-US" sz="2500" b="1">
                          <a:effectLst/>
                        </a:rPr>
                        <a:t>VD</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nSpc>
                          <a:spcPct val="115000"/>
                        </a:lnSpc>
                        <a:spcBef>
                          <a:spcPts val="600"/>
                        </a:spcBef>
                        <a:spcAft>
                          <a:spcPts val="600"/>
                        </a:spcAft>
                      </a:pPr>
                      <a:r>
                        <a:rPr lang="en-US" sz="2500" b="1">
                          <a:effectLst/>
                        </a:rPr>
                        <a:t>  </a:t>
                      </a:r>
                      <a:r>
                        <a:rPr lang="en-US" sz="2500" b="1" baseline="-25000">
                          <a:effectLst/>
                        </a:rPr>
                        <a:t>    </a:t>
                      </a:r>
                      <a:r>
                        <a:rPr lang="en-US" sz="2500" b="1">
                          <a:effectLst/>
                        </a:rPr>
                        <a:t>          C</a:t>
                      </a:r>
                      <a:r>
                        <a:rPr lang="en-US" sz="2500" b="1" baseline="-25000">
                          <a:effectLst/>
                        </a:rPr>
                        <a:t>2</a:t>
                      </a:r>
                      <a:r>
                        <a:rPr lang="en-US" sz="2500" b="1">
                          <a:effectLst/>
                        </a:rPr>
                        <a:t>H</a:t>
                      </a:r>
                      <a:r>
                        <a:rPr lang="en-US" sz="2500" b="1" baseline="-25000">
                          <a:effectLst/>
                        </a:rPr>
                        <a:t>5</a:t>
                      </a:r>
                      <a:r>
                        <a:rPr lang="en-US" sz="2500" b="1">
                          <a:effectLst/>
                        </a:rPr>
                        <a:t>OH /Alcohol</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-OH</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-C</a:t>
                      </a:r>
                      <a:r>
                        <a:rPr lang="en-US" sz="2500" b="1" baseline="-25000">
                          <a:effectLst/>
                        </a:rPr>
                        <a:t>2</a:t>
                      </a:r>
                      <a:r>
                        <a:rPr lang="en-US" sz="2500" b="1">
                          <a:effectLst/>
                        </a:rPr>
                        <a:t>H</a:t>
                      </a:r>
                      <a:r>
                        <a:rPr lang="en-US" sz="2500" b="1" baseline="-25000">
                          <a:effectLst/>
                        </a:rPr>
                        <a:t>5</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817515448"/>
                  </a:ext>
                </a:extLst>
              </a:tr>
              <a:tr h="919363">
                <a:tc>
                  <a:txBody>
                    <a:bodyPr/>
                    <a:lstStyle/>
                    <a:p>
                      <a:pPr algn="ctr">
                        <a:lnSpc>
                          <a:spcPct val="115000"/>
                        </a:lnSpc>
                        <a:spcBef>
                          <a:spcPts val="600"/>
                        </a:spcBef>
                        <a:spcAft>
                          <a:spcPts val="600"/>
                        </a:spcAft>
                      </a:pPr>
                      <a:r>
                        <a:rPr lang="en-US" sz="2500" b="1">
                          <a:effectLst/>
                        </a:rPr>
                        <a:t>1</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 Alcohol</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-OH</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-CH</a:t>
                      </a:r>
                      <a:r>
                        <a:rPr lang="en-US" sz="2500" b="1" baseline="-25000">
                          <a:effectLst/>
                        </a:rPr>
                        <a:t>3</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653435979"/>
                  </a:ext>
                </a:extLst>
              </a:tr>
              <a:tr h="919363">
                <a:tc>
                  <a:txBody>
                    <a:bodyPr/>
                    <a:lstStyle/>
                    <a:p>
                      <a:pPr algn="ctr">
                        <a:lnSpc>
                          <a:spcPct val="115000"/>
                        </a:lnSpc>
                        <a:spcBef>
                          <a:spcPts val="600"/>
                        </a:spcBef>
                        <a:spcAft>
                          <a:spcPts val="600"/>
                        </a:spcAft>
                      </a:pPr>
                      <a:r>
                        <a:rPr lang="en-US" sz="2500" b="1">
                          <a:effectLst/>
                        </a:rPr>
                        <a:t>2</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C</a:t>
                      </a:r>
                      <a:r>
                        <a:rPr lang="en-US" sz="2500" b="1" baseline="-25000">
                          <a:effectLst/>
                        </a:rPr>
                        <a:t>2</a:t>
                      </a:r>
                      <a:r>
                        <a:rPr lang="en-US" sz="2500" b="1">
                          <a:effectLst/>
                        </a:rPr>
                        <a:t>H</a:t>
                      </a:r>
                      <a:r>
                        <a:rPr lang="en-US" sz="2500" b="1" baseline="-25000">
                          <a:effectLst/>
                        </a:rPr>
                        <a:t>5</a:t>
                      </a:r>
                      <a:r>
                        <a:rPr lang="en-US" sz="2500" b="1">
                          <a:effectLst/>
                        </a:rPr>
                        <a:t>CHO /……….</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-CHO</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912582366"/>
                  </a:ext>
                </a:extLst>
              </a:tr>
              <a:tr h="919363">
                <a:tc>
                  <a:txBody>
                    <a:bodyPr/>
                    <a:lstStyle/>
                    <a:p>
                      <a:pPr algn="ctr">
                        <a:lnSpc>
                          <a:spcPct val="115000"/>
                        </a:lnSpc>
                        <a:spcBef>
                          <a:spcPts val="600"/>
                        </a:spcBef>
                        <a:spcAft>
                          <a:spcPts val="600"/>
                        </a:spcAft>
                      </a:pPr>
                      <a:r>
                        <a:rPr lang="en-US" sz="2500" b="1">
                          <a:effectLst/>
                        </a:rPr>
                        <a:t>3</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CH</a:t>
                      </a:r>
                      <a:r>
                        <a:rPr lang="en-US" sz="2500" b="1" baseline="-25000">
                          <a:effectLst/>
                        </a:rPr>
                        <a:t>3</a:t>
                      </a:r>
                      <a:r>
                        <a:rPr lang="en-US" sz="2500" b="1">
                          <a:effectLst/>
                        </a:rPr>
                        <a:t>COOH / ……….</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nSpc>
                          <a:spcPct val="115000"/>
                        </a:lnSpc>
                        <a:spcBef>
                          <a:spcPts val="600"/>
                        </a:spcBef>
                        <a:spcAft>
                          <a:spcPts val="600"/>
                        </a:spcAft>
                      </a:pPr>
                      <a:r>
                        <a:rPr lang="en-US" sz="2500" b="1">
                          <a:effectLst/>
                        </a:rPr>
                        <a:t>-CH</a:t>
                      </a:r>
                      <a:r>
                        <a:rPr lang="en-US" sz="2500" b="1" baseline="-25000">
                          <a:effectLst/>
                        </a:rPr>
                        <a:t>3</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480915193"/>
                  </a:ext>
                </a:extLst>
              </a:tr>
              <a:tr h="919363">
                <a:tc>
                  <a:txBody>
                    <a:bodyPr/>
                    <a:lstStyle/>
                    <a:p>
                      <a:pPr algn="ctr">
                        <a:lnSpc>
                          <a:spcPct val="115000"/>
                        </a:lnSpc>
                        <a:spcBef>
                          <a:spcPts val="600"/>
                        </a:spcBef>
                        <a:spcAft>
                          <a:spcPts val="600"/>
                        </a:spcAft>
                      </a:pPr>
                      <a:r>
                        <a:rPr lang="en-US" sz="2500" b="1">
                          <a:effectLst/>
                        </a:rPr>
                        <a:t>4</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 Amine</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-NH</a:t>
                      </a:r>
                      <a:r>
                        <a:rPr lang="en-US" sz="2500" b="1" baseline="-25000">
                          <a:effectLst/>
                        </a:rPr>
                        <a:t>2</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tc>
                  <a:txBody>
                    <a:bodyPr/>
                    <a:lstStyle/>
                    <a:p>
                      <a:pPr algn="ctr">
                        <a:lnSpc>
                          <a:spcPct val="115000"/>
                        </a:lnSpc>
                        <a:spcBef>
                          <a:spcPts val="600"/>
                        </a:spcBef>
                        <a:spcAft>
                          <a:spcPts val="600"/>
                        </a:spcAft>
                      </a:pPr>
                      <a:r>
                        <a:rPr lang="en-US" sz="2500" b="1">
                          <a:effectLst/>
                        </a:rPr>
                        <a:t>-C</a:t>
                      </a:r>
                      <a:r>
                        <a:rPr lang="en-US" sz="2500" b="1" baseline="-25000">
                          <a:effectLst/>
                        </a:rPr>
                        <a:t>6</a:t>
                      </a:r>
                      <a:r>
                        <a:rPr lang="en-US" sz="2500" b="1">
                          <a:effectLst/>
                        </a:rPr>
                        <a:t>H</a:t>
                      </a:r>
                      <a:r>
                        <a:rPr lang="en-US" sz="2500" b="1" baseline="-25000">
                          <a:effectLst/>
                        </a:rPr>
                        <a:t>5</a:t>
                      </a:r>
                      <a:endParaRPr lang="en-US" sz="2500" b="1">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711981852"/>
                  </a:ext>
                </a:extLst>
              </a:tr>
            </a:tbl>
          </a:graphicData>
        </a:graphic>
      </p:graphicFrame>
      <p:sp>
        <p:nvSpPr>
          <p:cNvPr id="25" name="TextBox 24">
            <a:extLst>
              <a:ext uri="{FF2B5EF4-FFF2-40B4-BE49-F238E27FC236}">
                <a16:creationId xmlns:a16="http://schemas.microsoft.com/office/drawing/2014/main" id="{1D6D62BD-8FD8-F13A-9CE4-2797DCA4283D}"/>
              </a:ext>
            </a:extLst>
          </p:cNvPr>
          <p:cNvSpPr txBox="1"/>
          <p:nvPr/>
        </p:nvSpPr>
        <p:spPr>
          <a:xfrm>
            <a:off x="12729556" y="1284532"/>
            <a:ext cx="2057400" cy="530594"/>
          </a:xfrm>
          <a:prstGeom prst="rect">
            <a:avLst/>
          </a:prstGeom>
          <a:noFill/>
        </p:spPr>
        <p:txBody>
          <a:bodyPr wrap="square">
            <a:spAutoFit/>
          </a:bodyPr>
          <a:lstStyle/>
          <a:p>
            <a:pPr>
              <a:lnSpc>
                <a:spcPct val="107000"/>
              </a:lnSpc>
              <a:spcAft>
                <a:spcPts val="800"/>
              </a:spcAft>
              <a:tabLst>
                <a:tab pos="1697355" algn="l"/>
              </a:tabLs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NHÓM 2, 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85EEA537-4A4C-CD40-29A2-E56553A20327}"/>
              </a:ext>
            </a:extLst>
          </p:cNvPr>
          <p:cNvSpPr txBox="1"/>
          <p:nvPr/>
        </p:nvSpPr>
        <p:spPr>
          <a:xfrm>
            <a:off x="9669088" y="1733724"/>
            <a:ext cx="7952508" cy="954107"/>
          </a:xfrm>
          <a:prstGeom prst="rect">
            <a:avLst/>
          </a:prstGeom>
          <a:noFill/>
        </p:spPr>
        <p:txBody>
          <a:bodyPr wrap="square">
            <a:spAutoFit/>
          </a:bodyPr>
          <a:lstStyle/>
          <a:p>
            <a:pPr>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Câu 2:</a:t>
            </a:r>
            <a:r>
              <a:rPr lang="en-US" sz="2800" b="1">
                <a:solidFill>
                  <a:srgbClr val="000000"/>
                </a:solidFill>
                <a:latin typeface="Times New Roman" panose="02020603050405020304" pitchFamily="18" charset="0"/>
                <a:ea typeface="Calibri" panose="020F0502020204030204" pitchFamily="34" charset="0"/>
              </a:rPr>
              <a:t>   </a:t>
            </a:r>
            <a:r>
              <a:rPr lang="en-US" sz="2800">
                <a:solidFill>
                  <a:srgbClr val="000000"/>
                </a:solidFill>
                <a:effectLst/>
                <a:latin typeface="Times New Roman" panose="02020603050405020304" pitchFamily="18" charset="0"/>
                <a:ea typeface="Times New Roman" panose="02020603050405020304" pitchFamily="18" charset="0"/>
              </a:rPr>
              <a:t>Xác định nhóm chức, gốc hydrocarbon và loại hợp chất của một số chất hữu cơ</a:t>
            </a:r>
            <a:endParaRPr lang="en-US" sz="28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419625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2864</TotalTime>
  <Words>2144</Words>
  <Application>Microsoft Office PowerPoint</Application>
  <PresentationFormat>Custom</PresentationFormat>
  <Paragraphs>221</Paragraphs>
  <Slides>31</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8" baseType="lpstr">
      <vt:lpstr>Arial</vt:lpstr>
      <vt:lpstr>Calibri</vt:lpstr>
      <vt:lpstr>Arial (Headings)</vt:lpstr>
      <vt:lpstr>Times New Roman</vt:lpstr>
      <vt:lpstr>Office Theme</vt:lpstr>
      <vt:lpstr>ACD/ChemSketch</vt:lpstr>
      <vt:lpstr>Equation</vt:lpstr>
      <vt:lpstr>PowerPoint Presentation</vt:lpstr>
      <vt:lpstr>PowerPoint Presentation</vt:lpstr>
      <vt:lpstr>PowerPoint Presentation</vt:lpstr>
      <vt:lpstr>PowerPoint Presentation</vt:lpstr>
      <vt:lpstr>III</vt:lpstr>
      <vt:lpstr>VẬN DỤNG</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Lê Thị Thanh Huyền</cp:lastModifiedBy>
  <cp:revision>134</cp:revision>
  <dcterms:created xsi:type="dcterms:W3CDTF">2006-08-16T00:00:00Z</dcterms:created>
  <dcterms:modified xsi:type="dcterms:W3CDTF">2024-11-27T01:30:06Z</dcterms:modified>
  <dc:identifier>DAFCm-7J2_Y</dc:identifier>
</cp:coreProperties>
</file>