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45" r:id="rId2"/>
    <p:sldMasterId id="2147483761" r:id="rId3"/>
    <p:sldMasterId id="2147483785" r:id="rId4"/>
  </p:sldMasterIdLst>
  <p:notesMasterIdLst>
    <p:notesMasterId r:id="rId44"/>
  </p:notesMasterIdLst>
  <p:sldIdLst>
    <p:sldId id="437" r:id="rId5"/>
    <p:sldId id="2007577642" r:id="rId6"/>
    <p:sldId id="2007577649" r:id="rId7"/>
    <p:sldId id="2007577650" r:id="rId8"/>
    <p:sldId id="2007577651" r:id="rId9"/>
    <p:sldId id="2007577652" r:id="rId10"/>
    <p:sldId id="256" r:id="rId11"/>
    <p:sldId id="322" r:id="rId12"/>
    <p:sldId id="2007577585" r:id="rId13"/>
    <p:sldId id="2007577623" r:id="rId14"/>
    <p:sldId id="2007577624" r:id="rId15"/>
    <p:sldId id="2007577653" r:id="rId16"/>
    <p:sldId id="2007577654" r:id="rId17"/>
    <p:sldId id="2007577627" r:id="rId18"/>
    <p:sldId id="2007577628" r:id="rId19"/>
    <p:sldId id="2007577629" r:id="rId20"/>
    <p:sldId id="2007577630" r:id="rId21"/>
    <p:sldId id="2007577633" r:id="rId22"/>
    <p:sldId id="2007577632" r:id="rId23"/>
    <p:sldId id="2007577662" r:id="rId24"/>
    <p:sldId id="2007577622" r:id="rId25"/>
    <p:sldId id="2007577634" r:id="rId26"/>
    <p:sldId id="316" r:id="rId27"/>
    <p:sldId id="2007577663" r:id="rId28"/>
    <p:sldId id="2007577664" r:id="rId29"/>
    <p:sldId id="2007577665" r:id="rId30"/>
    <p:sldId id="2007577666" r:id="rId31"/>
    <p:sldId id="2007577667" r:id="rId32"/>
    <p:sldId id="2007577655" r:id="rId33"/>
    <p:sldId id="2007577656" r:id="rId34"/>
    <p:sldId id="2007577657" r:id="rId35"/>
    <p:sldId id="2007577658" r:id="rId36"/>
    <p:sldId id="2007577645" r:id="rId37"/>
    <p:sldId id="2007577659" r:id="rId38"/>
    <p:sldId id="2007577660" r:id="rId39"/>
    <p:sldId id="2007577646" r:id="rId40"/>
    <p:sldId id="2007577661" r:id="rId41"/>
    <p:sldId id="2007577648" r:id="rId42"/>
    <p:sldId id="2007577644" r:id="rId43"/>
  </p:sldIdLst>
  <p:sldSz cx="12192000" cy="6858000"/>
  <p:notesSz cx="6735763" cy="9869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8" autoAdjust="0"/>
    <p:restoredTop sz="94353" autoAdjust="0"/>
  </p:normalViewPr>
  <p:slideViewPr>
    <p:cSldViewPr showGuides="1">
      <p:cViewPr varScale="1">
        <p:scale>
          <a:sx n="70" d="100"/>
          <a:sy n="70" d="100"/>
        </p:scale>
        <p:origin x="768"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02E30B93-9971-4D77-B983-B03EF2978859}" type="datetimeFigureOut">
              <a:rPr lang="en-US" smtClean="0"/>
              <a:t>11/14/2024</a:t>
            </a:fld>
            <a:endParaRPr lang="en-US"/>
          </a:p>
        </p:txBody>
      </p:sp>
      <p:sp>
        <p:nvSpPr>
          <p:cNvPr id="4" name="Slide Image Placeholder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2C9823D6-4476-4498-93E6-464C390EE7F5}" type="slidenum">
              <a:rPr lang="en-US" smtClean="0"/>
              <a:t>‹#›</a:t>
            </a:fld>
            <a:endParaRPr lang="en-US"/>
          </a:p>
        </p:txBody>
      </p:sp>
    </p:spTree>
    <p:extLst>
      <p:ext uri="{BB962C8B-B14F-4D97-AF65-F5344CB8AC3E}">
        <p14:creationId xmlns:p14="http://schemas.microsoft.com/office/powerpoint/2010/main" val="167316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77788" y="739775"/>
            <a:ext cx="6580187"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73577" y="4688007"/>
            <a:ext cx="5388610" cy="44412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486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9357-0145-450E-9593-BFC06C143468}"/>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DF427A-7F68-4F4B-8CEC-12A192F9BA79}"/>
              </a:ext>
            </a:extLst>
          </p:cNvPr>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FAA46F-5F9D-4A7D-BB7D-942B4E9122C3}"/>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a:extLst>
              <a:ext uri="{FF2B5EF4-FFF2-40B4-BE49-F238E27FC236}">
                <a16:creationId xmlns:a16="http://schemas.microsoft.com/office/drawing/2014/main" id="{553B6828-DDC4-4BE9-9808-06CE09AA8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BCB66-E8DE-4CA6-A68D-3A29C06C6F07}"/>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870209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34B5-F014-49F4-9C88-C1B70A7860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A373F4-9B9B-4A41-8C24-896AEE679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F99D3-2CF8-4459-A9F2-171FD913B828}"/>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a:extLst>
              <a:ext uri="{FF2B5EF4-FFF2-40B4-BE49-F238E27FC236}">
                <a16:creationId xmlns:a16="http://schemas.microsoft.com/office/drawing/2014/main" id="{28ACCC70-27A7-4C7F-8342-0620159A6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14F6A-82D8-4C35-99A4-8086BFF1C302}"/>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2885359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9E8F3B-B515-4F1A-AFFE-7B644DFC40CC}"/>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055C8A-0F91-4F7F-9E0C-40CAAECF5E02}"/>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50C5A-2563-4A1E-B0FB-6202B6C45742}"/>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a:extLst>
              <a:ext uri="{FF2B5EF4-FFF2-40B4-BE49-F238E27FC236}">
                <a16:creationId xmlns:a16="http://schemas.microsoft.com/office/drawing/2014/main" id="{D0FAA784-AB6B-4A0B-8FC3-B57B5FA8C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4E54C-25DB-4E3A-9223-AE4E590AB080}"/>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444842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951759" y="1805535"/>
            <a:ext cx="2288480" cy="869075"/>
          </a:xfrm>
        </p:spPr>
        <p:txBody>
          <a:bodyPr lIns="0" tIns="0" rIns="0" bIns="0"/>
          <a:lstStyle>
            <a:lvl1pPr>
              <a:defRPr sz="5647" b="1" i="0">
                <a:solidFill>
                  <a:srgbClr val="260303"/>
                </a:solidFill>
                <a:latin typeface="Calibri"/>
                <a:cs typeface="Calibri"/>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7" name="Holder 7"/>
          <p:cNvSpPr>
            <a:spLocks noGrp="1"/>
          </p:cNvSpPr>
          <p:nvPr>
            <p:ph type="sldNum" sz="quarter" idx="7"/>
          </p:nvPr>
        </p:nvSpPr>
        <p:spPr/>
        <p:txBody>
          <a:bodyPr lIns="0" tIns="0" rIns="0" bIns="0"/>
          <a:lstStyle>
            <a:lvl1pPr>
              <a:defRPr sz="2274" b="1" i="0">
                <a:solidFill>
                  <a:srgbClr val="0070BF"/>
                </a:solidFill>
                <a:latin typeface="Calibri"/>
                <a:cs typeface="Calibri"/>
              </a:defRPr>
            </a:lvl1p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204514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5628A7AF-4AAB-4D58-8A89-14333B628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541338"/>
            <a:ext cx="10160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图文框 7">
            <a:extLst>
              <a:ext uri="{FF2B5EF4-FFF2-40B4-BE49-F238E27FC236}">
                <a16:creationId xmlns:a16="http://schemas.microsoft.com/office/drawing/2014/main" id="{7693DA05-A61A-48D6-AA5D-62ED9F1C2D4D}"/>
              </a:ext>
            </a:extLst>
          </p:cNvPr>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Tree>
    <p:extLst>
      <p:ext uri="{BB962C8B-B14F-4D97-AF65-F5344CB8AC3E}">
        <p14:creationId xmlns:p14="http://schemas.microsoft.com/office/powerpoint/2010/main" val="336320058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自定义版式">
    <p:spTree>
      <p:nvGrpSpPr>
        <p:cNvPr id="1" name=""/>
        <p:cNvGrpSpPr/>
        <p:nvPr/>
      </p:nvGrpSpPr>
      <p:grpSpPr>
        <a:xfrm>
          <a:off x="0" y="0"/>
          <a:ext cx="0" cy="0"/>
          <a:chOff x="0" y="0"/>
          <a:chExt cx="0" cy="0"/>
        </a:xfrm>
      </p:grpSpPr>
      <p:sp>
        <p:nvSpPr>
          <p:cNvPr id="2" name="图文框 2">
            <a:extLst>
              <a:ext uri="{FF2B5EF4-FFF2-40B4-BE49-F238E27FC236}">
                <a16:creationId xmlns:a16="http://schemas.microsoft.com/office/drawing/2014/main" id="{051DCFF5-60DF-4628-8899-617BA9417943}"/>
              </a:ext>
            </a:extLst>
          </p:cNvPr>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pic>
        <p:nvPicPr>
          <p:cNvPr id="3" name="图片 3">
            <a:extLst>
              <a:ext uri="{FF2B5EF4-FFF2-40B4-BE49-F238E27FC236}">
                <a16:creationId xmlns:a16="http://schemas.microsoft.com/office/drawing/2014/main" id="{058CB634-70F6-4E5F-9494-79C57F26E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3"/>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10845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32503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pPr lvl="0"/>
            <a:r>
              <a:rPr lang="en-US" altLang="zh-CN" noProof="0"/>
              <a:t>Click icon to add picture</a:t>
            </a:r>
            <a:endParaRPr lang="zh-CN" altLang="en-US" noProof="0"/>
          </a:p>
        </p:txBody>
      </p:sp>
      <p:sp>
        <p:nvSpPr>
          <p:cNvPr id="8" name="任意多边形: 形状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pPr lvl="0"/>
            <a:r>
              <a:rPr lang="en-US" altLang="zh-CN" noProof="0"/>
              <a:t>Click icon to add picture</a:t>
            </a:r>
            <a:endParaRPr lang="zh-CN" altLang="en-US" noProof="0"/>
          </a:p>
        </p:txBody>
      </p:sp>
    </p:spTree>
    <p:extLst>
      <p:ext uri="{BB962C8B-B14F-4D97-AF65-F5344CB8AC3E}">
        <p14:creationId xmlns:p14="http://schemas.microsoft.com/office/powerpoint/2010/main" val="277064555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pPr lvl="0"/>
            <a:r>
              <a:rPr lang="en-US" altLang="zh-CN" noProof="0"/>
              <a:t>Click icon to add picture</a:t>
            </a:r>
            <a:endParaRPr lang="zh-CN" altLang="en-US" noProof="0"/>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pPr lvl="0"/>
            <a:r>
              <a:rPr lang="en-US" altLang="zh-CN" noProof="0"/>
              <a:t>Click icon to add picture</a:t>
            </a:r>
            <a:endParaRPr lang="zh-CN" altLang="en-US" noProof="0"/>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pPr lvl="0"/>
            <a:r>
              <a:rPr lang="en-US" altLang="zh-CN" noProof="0"/>
              <a:t>Click icon to add picture</a:t>
            </a:r>
            <a:endParaRPr lang="zh-CN" altLang="en-US" noProof="0"/>
          </a:p>
        </p:txBody>
      </p:sp>
    </p:spTree>
    <p:extLst>
      <p:ext uri="{BB962C8B-B14F-4D97-AF65-F5344CB8AC3E}">
        <p14:creationId xmlns:p14="http://schemas.microsoft.com/office/powerpoint/2010/main" val="155948068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r>
              <a:rPr lang="en-US" altLang="zh-CN" noProof="0"/>
              <a:t>Click icon to add picture</a:t>
            </a:r>
            <a:endParaRPr lang="zh-CN" altLang="en-US" noProof="0"/>
          </a:p>
        </p:txBody>
      </p:sp>
      <p:sp>
        <p:nvSpPr>
          <p:cNvPr id="14" name="任意多边形: 形状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r>
              <a:rPr lang="en-US" altLang="zh-CN" noProof="0"/>
              <a:t>Click icon to add picture</a:t>
            </a:r>
            <a:endParaRPr lang="zh-CN" altLang="en-US" noProof="0"/>
          </a:p>
        </p:txBody>
      </p:sp>
      <p:sp>
        <p:nvSpPr>
          <p:cNvPr id="15" name="任意多边形: 形状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r>
              <a:rPr lang="en-US" altLang="zh-CN" noProof="0"/>
              <a:t>Click icon to add picture</a:t>
            </a:r>
            <a:endParaRPr lang="zh-CN" altLang="en-US" noProof="0"/>
          </a:p>
        </p:txBody>
      </p:sp>
      <p:sp>
        <p:nvSpPr>
          <p:cNvPr id="16" name="任意多边形: 形状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pPr lvl="0"/>
            <a:r>
              <a:rPr lang="en-US" altLang="zh-CN" noProof="0"/>
              <a:t>Click icon to add picture</a:t>
            </a:r>
            <a:endParaRPr lang="zh-CN" altLang="en-US" noProof="0"/>
          </a:p>
        </p:txBody>
      </p:sp>
    </p:spTree>
    <p:extLst>
      <p:ext uri="{BB962C8B-B14F-4D97-AF65-F5344CB8AC3E}">
        <p14:creationId xmlns:p14="http://schemas.microsoft.com/office/powerpoint/2010/main" val="408599656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pPr lvl="0"/>
            <a:r>
              <a:rPr lang="en-US" altLang="zh-CN" noProof="0"/>
              <a:t>Click icon to add picture</a:t>
            </a:r>
            <a:endParaRPr lang="zh-CN" altLang="en-US" noProof="0"/>
          </a:p>
        </p:txBody>
      </p:sp>
    </p:spTree>
    <p:extLst>
      <p:ext uri="{BB962C8B-B14F-4D97-AF65-F5344CB8AC3E}">
        <p14:creationId xmlns:p14="http://schemas.microsoft.com/office/powerpoint/2010/main" val="416757180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5071-978A-434A-A779-982E1D2E1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E00AB-E21F-4ABB-9993-E088978358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E9E90-61F9-4360-9EC1-4ECEFB993954}"/>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a:extLst>
              <a:ext uri="{FF2B5EF4-FFF2-40B4-BE49-F238E27FC236}">
                <a16:creationId xmlns:a16="http://schemas.microsoft.com/office/drawing/2014/main" id="{2F8ED224-77D1-43EE-B4FF-48DC79277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D1F9E-8E2D-4127-81AF-19BB3E66E1EB}"/>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1301659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pPr lvl="0"/>
            <a:r>
              <a:rPr lang="en-US" altLang="zh-CN" noProof="0"/>
              <a:t>Click icon to add picture</a:t>
            </a:r>
            <a:endParaRPr lang="zh-CN" altLang="en-US" noProof="0"/>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pPr lvl="0"/>
            <a:r>
              <a:rPr lang="en-US" altLang="zh-CN" noProof="0"/>
              <a:t>Click icon to add picture</a:t>
            </a:r>
            <a:endParaRPr lang="zh-CN" altLang="en-US" noProof="0"/>
          </a:p>
        </p:txBody>
      </p:sp>
    </p:spTree>
    <p:extLst>
      <p:ext uri="{BB962C8B-B14F-4D97-AF65-F5344CB8AC3E}">
        <p14:creationId xmlns:p14="http://schemas.microsoft.com/office/powerpoint/2010/main" val="246494875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pPr lvl="0"/>
            <a:r>
              <a:rPr lang="en-US" altLang="zh-CN" noProof="0"/>
              <a:t>Click icon to add picture</a:t>
            </a:r>
            <a:endParaRPr lang="zh-CN" altLang="en-US" noProof="0"/>
          </a:p>
        </p:txBody>
      </p:sp>
    </p:spTree>
    <p:extLst>
      <p:ext uri="{BB962C8B-B14F-4D97-AF65-F5344CB8AC3E}">
        <p14:creationId xmlns:p14="http://schemas.microsoft.com/office/powerpoint/2010/main" val="161706905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pPr lvl="0"/>
            <a:r>
              <a:rPr lang="en-US" altLang="zh-CN" noProof="0"/>
              <a:t>Click icon to add picture</a:t>
            </a:r>
            <a:endParaRPr lang="zh-CN" altLang="en-US" noProof="0"/>
          </a:p>
        </p:txBody>
      </p:sp>
    </p:spTree>
    <p:extLst>
      <p:ext uri="{BB962C8B-B14F-4D97-AF65-F5344CB8AC3E}">
        <p14:creationId xmlns:p14="http://schemas.microsoft.com/office/powerpoint/2010/main" val="85517201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07622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pPr lvl="0"/>
            <a:r>
              <a:rPr lang="en-US" altLang="zh-CN" noProof="0"/>
              <a:t>Click icon to add picture</a:t>
            </a:r>
            <a:endParaRPr lang="zh-CN" altLang="en-US" noProof="0"/>
          </a:p>
        </p:txBody>
      </p:sp>
    </p:spTree>
    <p:extLst>
      <p:ext uri="{BB962C8B-B14F-4D97-AF65-F5344CB8AC3E}">
        <p14:creationId xmlns:p14="http://schemas.microsoft.com/office/powerpoint/2010/main" val="73177905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6AEFB94-10D1-4974-907C-8077D89CA6C5}"/>
              </a:ext>
            </a:extLst>
          </p:cNvPr>
          <p:cNvSpPr>
            <a:spLocks noGrp="1"/>
          </p:cNvSpPr>
          <p:nvPr>
            <p:ph type="dt" sz="half" idx="10"/>
          </p:nvPr>
        </p:nvSpPr>
        <p:spPr>
          <a:xfrm>
            <a:off x="0" y="0"/>
            <a:ext cx="0" cy="0"/>
          </a:xfrm>
        </p:spPr>
        <p:txBody>
          <a:bodyPr/>
          <a:lstStyle>
            <a:lvl1pPr>
              <a:defRPr>
                <a:ea typeface="+mn-ea"/>
              </a:defRPr>
            </a:lvl1pPr>
          </a:lstStyle>
          <a:p>
            <a:pPr>
              <a:defRPr/>
            </a:pPr>
            <a:endParaRPr lang="en-US" altLang="en-US"/>
          </a:p>
        </p:txBody>
      </p:sp>
      <p:sp>
        <p:nvSpPr>
          <p:cNvPr id="5" name="Footer Placeholder 4">
            <a:extLst>
              <a:ext uri="{FF2B5EF4-FFF2-40B4-BE49-F238E27FC236}">
                <a16:creationId xmlns:a16="http://schemas.microsoft.com/office/drawing/2014/main" id="{24EA0BF8-EC8A-4B50-876A-6752E432C9D5}"/>
              </a:ext>
            </a:extLst>
          </p:cNvPr>
          <p:cNvSpPr>
            <a:spLocks noGrp="1"/>
          </p:cNvSpPr>
          <p:nvPr>
            <p:ph type="ftr" sz="quarter" idx="11"/>
          </p:nvPr>
        </p:nvSpPr>
        <p:spPr>
          <a:xfrm>
            <a:off x="0" y="0"/>
            <a:ext cx="0" cy="0"/>
          </a:xfrm>
        </p:spPr>
        <p:txBody>
          <a:bodyPr/>
          <a:lstStyle>
            <a:lvl1pPr>
              <a:defRPr>
                <a:ea typeface="+mn-ea"/>
              </a:defRPr>
            </a:lvl1pPr>
          </a:lstStyle>
          <a:p>
            <a:pPr>
              <a:defRPr/>
            </a:pPr>
            <a:endParaRPr lang="en-US" altLang="en-US"/>
          </a:p>
        </p:txBody>
      </p:sp>
      <p:sp>
        <p:nvSpPr>
          <p:cNvPr id="6" name="Slide Number Placeholder 5">
            <a:extLst>
              <a:ext uri="{FF2B5EF4-FFF2-40B4-BE49-F238E27FC236}">
                <a16:creationId xmlns:a16="http://schemas.microsoft.com/office/drawing/2014/main" id="{0C91027B-EF47-4229-A99B-CAB990101815}"/>
              </a:ext>
            </a:extLst>
          </p:cNvPr>
          <p:cNvSpPr>
            <a:spLocks noGrp="1"/>
          </p:cNvSpPr>
          <p:nvPr>
            <p:ph type="sldNum" sz="quarter" idx="12"/>
          </p:nvPr>
        </p:nvSpPr>
        <p:spPr>
          <a:xfrm>
            <a:off x="0" y="0"/>
            <a:ext cx="0" cy="0"/>
          </a:xfrm>
        </p:spPr>
        <p:txBody>
          <a:bodyPr/>
          <a:lstStyle>
            <a:lvl1pPr>
              <a:defRPr>
                <a:ea typeface="+mn-ea"/>
              </a:defRPr>
            </a:lvl1pPr>
          </a:lstStyle>
          <a:p>
            <a:pPr>
              <a:defRPr/>
            </a:pPr>
            <a:fld id="{D6014D6C-C8B1-4105-A171-B0E1EF021286}" type="slidenum">
              <a:rPr lang="en-US" altLang="en-US"/>
              <a:pPr>
                <a:defRPr/>
              </a:pPr>
              <a:t>‹#›</a:t>
            </a:fld>
            <a:endParaRPr lang="en-US" altLang="en-US"/>
          </a:p>
        </p:txBody>
      </p:sp>
    </p:spTree>
    <p:extLst>
      <p:ext uri="{BB962C8B-B14F-4D97-AF65-F5344CB8AC3E}">
        <p14:creationId xmlns:p14="http://schemas.microsoft.com/office/powerpoint/2010/main" val="4266914628"/>
      </p:ext>
    </p:extLst>
  </p:cSld>
  <p:clrMapOvr>
    <a:masterClrMapping/>
  </p:clrMapOvr>
  <p:transition>
    <p:push dir="r"/>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3A26C18-4FEA-466C-B34A-3449AA1CC23D}"/>
              </a:ext>
            </a:extLst>
          </p:cNvPr>
          <p:cNvSpPr>
            <a:spLocks noGrp="1"/>
          </p:cNvSpPr>
          <p:nvPr>
            <p:ph type="dt" sz="half" idx="10"/>
          </p:nvPr>
        </p:nvSpPr>
        <p:spPr>
          <a:xfrm>
            <a:off x="0" y="0"/>
            <a:ext cx="0" cy="0"/>
          </a:xfrm>
        </p:spPr>
        <p:txBody>
          <a:bodyPr/>
          <a:lstStyle>
            <a:lvl1pPr>
              <a:defRPr>
                <a:ea typeface="+mn-ea"/>
              </a:defRPr>
            </a:lvl1pPr>
          </a:lstStyle>
          <a:p>
            <a:fld id="{913090DD-AFBC-4644-AAAC-40C8ED764D8C}" type="datetimeFigureOut">
              <a:rPr lang="en-US" smtClean="0"/>
              <a:t>11/14/2024</a:t>
            </a:fld>
            <a:endParaRPr lang="en-US"/>
          </a:p>
        </p:txBody>
      </p:sp>
      <p:sp>
        <p:nvSpPr>
          <p:cNvPr id="5" name="Footer Placeholder 4">
            <a:extLst>
              <a:ext uri="{FF2B5EF4-FFF2-40B4-BE49-F238E27FC236}">
                <a16:creationId xmlns:a16="http://schemas.microsoft.com/office/drawing/2014/main" id="{F529C636-89C1-4746-ACC4-C384246AE240}"/>
              </a:ext>
            </a:extLst>
          </p:cNvPr>
          <p:cNvSpPr>
            <a:spLocks noGrp="1"/>
          </p:cNvSpPr>
          <p:nvPr>
            <p:ph type="ftr" sz="quarter" idx="11"/>
          </p:nvPr>
        </p:nvSpPr>
        <p:spPr>
          <a:xfrm>
            <a:off x="0" y="0"/>
            <a:ext cx="0" cy="0"/>
          </a:xfrm>
        </p:spPr>
        <p:txBody>
          <a:bodyPr/>
          <a:lstStyle>
            <a:lvl1pPr>
              <a:defRPr>
                <a:ea typeface="+mn-ea"/>
              </a:defRPr>
            </a:lvl1pPr>
          </a:lstStyle>
          <a:p>
            <a:endParaRPr lang="en-US"/>
          </a:p>
        </p:txBody>
      </p:sp>
      <p:sp>
        <p:nvSpPr>
          <p:cNvPr id="6" name="Slide Number Placeholder 5">
            <a:extLst>
              <a:ext uri="{FF2B5EF4-FFF2-40B4-BE49-F238E27FC236}">
                <a16:creationId xmlns:a16="http://schemas.microsoft.com/office/drawing/2014/main" id="{6E14ACD3-A173-493D-BDAB-FF36C89D0AF7}"/>
              </a:ext>
            </a:extLst>
          </p:cNvPr>
          <p:cNvSpPr>
            <a:spLocks noGrp="1"/>
          </p:cNvSpPr>
          <p:nvPr>
            <p:ph type="sldNum" sz="quarter" idx="12"/>
          </p:nvPr>
        </p:nvSpPr>
        <p:spPr>
          <a:xfrm>
            <a:off x="0" y="0"/>
            <a:ext cx="0" cy="0"/>
          </a:xfrm>
        </p:spPr>
        <p:txBody>
          <a:bodyPr/>
          <a:lstStyle>
            <a:lvl1pPr>
              <a:defRPr>
                <a:ea typeface="+mn-ea"/>
              </a:defRPr>
            </a:lvl1pPr>
          </a:lstStyle>
          <a:p>
            <a:fld id="{007EB267-AF34-464C-A970-98A3A25E7E0D}" type="slidenum">
              <a:rPr lang="en-US" smtClean="0"/>
              <a:t>‹#›</a:t>
            </a:fld>
            <a:endParaRPr lang="en-US"/>
          </a:p>
        </p:txBody>
      </p:sp>
    </p:spTree>
    <p:extLst>
      <p:ext uri="{BB962C8B-B14F-4D97-AF65-F5344CB8AC3E}">
        <p14:creationId xmlns:p14="http://schemas.microsoft.com/office/powerpoint/2010/main" val="2413029425"/>
      </p:ext>
    </p:extLst>
  </p:cSld>
  <p:clrMapOvr>
    <a:masterClrMapping/>
  </p:clrMapOvr>
  <p:transition>
    <p:push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8_自定义版式">
    <p:spTree>
      <p:nvGrpSpPr>
        <p:cNvPr id="1" name=""/>
        <p:cNvGrpSpPr/>
        <p:nvPr/>
      </p:nvGrpSpPr>
      <p:grpSpPr>
        <a:xfrm>
          <a:off x="0" y="0"/>
          <a:ext cx="0" cy="0"/>
          <a:chOff x="0" y="0"/>
          <a:chExt cx="0" cy="0"/>
        </a:xfrm>
      </p:grpSpPr>
      <p:sp>
        <p:nvSpPr>
          <p:cNvPr id="2" name="图文框 2">
            <a:extLst>
              <a:ext uri="{FF2B5EF4-FFF2-40B4-BE49-F238E27FC236}">
                <a16:creationId xmlns:a16="http://schemas.microsoft.com/office/drawing/2014/main" id="{FF9A27B3-DF31-406E-A49D-42B4474BD22E}"/>
              </a:ext>
            </a:extLst>
          </p:cNvPr>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pic>
        <p:nvPicPr>
          <p:cNvPr id="3" name="图片 3">
            <a:extLst>
              <a:ext uri="{FF2B5EF4-FFF2-40B4-BE49-F238E27FC236}">
                <a16:creationId xmlns:a16="http://schemas.microsoft.com/office/drawing/2014/main" id="{C49DCBBD-7FA7-4EEB-B6BC-88AF84818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849" t="7222" r="7066" b="14722"/>
          <a:stretch>
            <a:fillRect/>
          </a:stretch>
        </p:blipFill>
        <p:spPr bwMode="auto">
          <a:xfrm>
            <a:off x="6096000" y="1071563"/>
            <a:ext cx="6096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128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167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901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E36B-B1AC-4E90-9BB1-5DD407EC8572}"/>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0C74FA-08E8-4CB0-AE02-0FC3CADFC2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98" indent="0">
              <a:buNone/>
              <a:defRPr sz="2000">
                <a:solidFill>
                  <a:schemeClr val="tx1">
                    <a:tint val="75000"/>
                  </a:schemeClr>
                </a:solidFill>
              </a:defRPr>
            </a:lvl2pPr>
            <a:lvl3pPr marL="914396" indent="0">
              <a:buNone/>
              <a:defRPr sz="1800">
                <a:solidFill>
                  <a:schemeClr val="tx1">
                    <a:tint val="75000"/>
                  </a:schemeClr>
                </a:solidFill>
              </a:defRPr>
            </a:lvl3pPr>
            <a:lvl4pPr marL="1371595"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9" indent="0">
              <a:buNone/>
              <a:defRPr sz="1600">
                <a:solidFill>
                  <a:schemeClr val="tx1">
                    <a:tint val="75000"/>
                  </a:schemeClr>
                </a:solidFill>
              </a:defRPr>
            </a:lvl7pPr>
            <a:lvl8pPr marL="3200388" indent="0">
              <a:buNone/>
              <a:defRPr sz="1600">
                <a:solidFill>
                  <a:schemeClr val="tx1">
                    <a:tint val="75000"/>
                  </a:schemeClr>
                </a:solidFill>
              </a:defRPr>
            </a:lvl8pPr>
            <a:lvl9pPr marL="36575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0F2491-D51D-4A62-A5D3-F1C16C5B8287}"/>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5" name="Footer Placeholder 4">
            <a:extLst>
              <a:ext uri="{FF2B5EF4-FFF2-40B4-BE49-F238E27FC236}">
                <a16:creationId xmlns:a16="http://schemas.microsoft.com/office/drawing/2014/main" id="{D7DB5F31-6DF6-466B-A75D-1C58ED5E5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425D7-86A6-410D-906B-AF6B7C5E2EB1}"/>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4048387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343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059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418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M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883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078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71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5EFC56-AE9C-4745-93B7-D2B0C900840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186236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EFC56-AE9C-4745-93B7-D2B0C900840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3601320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5EFC56-AE9C-4745-93B7-D2B0C900840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1004302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5EFC56-AE9C-4745-93B7-D2B0C900840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349583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A1F1-BFFF-41CF-8D7B-935941E93C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ACB8D-A01F-4D04-AE32-CAC52AAE41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D07C41-1A83-4BD1-B840-BB486E0DB3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24D246-908F-4174-BD7E-E02BEBE8ECB6}"/>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6" name="Footer Placeholder 5">
            <a:extLst>
              <a:ext uri="{FF2B5EF4-FFF2-40B4-BE49-F238E27FC236}">
                <a16:creationId xmlns:a16="http://schemas.microsoft.com/office/drawing/2014/main" id="{F94B8356-BA36-4A77-B2D5-BA185EB38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E6D13-4BF5-49DB-95CE-56113C3B9159}"/>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2388346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5EFC56-AE9C-4745-93B7-D2B0C9008402}"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1419676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5EFC56-AE9C-4745-93B7-D2B0C9008402}"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366854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5EFC56-AE9C-4745-93B7-D2B0C9008402}" type="datetimeFigureOut">
              <a:rPr lang="en-US" smtClean="0"/>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1480523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5EFC56-AE9C-4745-93B7-D2B0C900840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311249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5EFC56-AE9C-4745-93B7-D2B0C900840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2877500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EFC56-AE9C-4745-93B7-D2B0C900840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1466219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5EFC56-AE9C-4745-93B7-D2B0C900840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92973-0145-41D6-B527-6A45A8811055}" type="slidenum">
              <a:rPr lang="en-US" smtClean="0"/>
              <a:t>‹#›</a:t>
            </a:fld>
            <a:endParaRPr lang="en-US"/>
          </a:p>
        </p:txBody>
      </p:sp>
    </p:spTree>
    <p:extLst>
      <p:ext uri="{BB962C8B-B14F-4D97-AF65-F5344CB8AC3E}">
        <p14:creationId xmlns:p14="http://schemas.microsoft.com/office/powerpoint/2010/main" val="2714136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913090DD-AFBC-4644-AAAC-40C8ED764D8C}" type="datetimeFigureOut">
              <a:rPr lang="en-US" smtClean="0"/>
              <a:t>11/14/2024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007EB267-AF34-464C-A970-98A3A25E7E0D}" type="slidenum">
              <a:rPr lang="en-US" smtClean="0"/>
              <a:t>‹#›</a:t>
            </a:fld>
            <a:endParaRPr lang="en-US"/>
          </a:p>
        </p:txBody>
      </p:sp>
    </p:spTree>
    <p:extLst>
      <p:ext uri="{BB962C8B-B14F-4D97-AF65-F5344CB8AC3E}">
        <p14:creationId xmlns:p14="http://schemas.microsoft.com/office/powerpoint/2010/main" val="2293172909"/>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913090DD-AFBC-4644-AAAC-40C8ED764D8C}" type="datetimeFigureOut">
              <a:rPr lang="en-US" smtClean="0"/>
              <a:t>11/14/2024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007EB267-AF34-464C-A970-98A3A25E7E0D}" type="slidenum">
              <a:rPr lang="en-US" smtClean="0"/>
              <a:t>‹#›</a:t>
            </a:fld>
            <a:endParaRPr lang="en-US"/>
          </a:p>
        </p:txBody>
      </p:sp>
    </p:spTree>
    <p:extLst>
      <p:ext uri="{BB962C8B-B14F-4D97-AF65-F5344CB8AC3E}">
        <p14:creationId xmlns:p14="http://schemas.microsoft.com/office/powerpoint/2010/main" val="330408785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913090DD-AFBC-4644-AAAC-40C8ED764D8C}" type="datetimeFigureOut">
              <a:rPr lang="en-US" smtClean="0"/>
              <a:t>11/14/2024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007EB267-AF34-464C-A970-98A3A25E7E0D}" type="slidenum">
              <a:rPr lang="en-US" smtClean="0"/>
              <a:t>‹#›</a:t>
            </a:fld>
            <a:endParaRPr lang="en-US"/>
          </a:p>
        </p:txBody>
      </p:sp>
    </p:spTree>
    <p:extLst>
      <p:ext uri="{BB962C8B-B14F-4D97-AF65-F5344CB8AC3E}">
        <p14:creationId xmlns:p14="http://schemas.microsoft.com/office/powerpoint/2010/main" val="371614242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88F3-342A-438E-8E27-F1947E99DEC7}"/>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729A7A-EAA6-44E1-965D-5F327D99351E}"/>
              </a:ext>
            </a:extLst>
          </p:cNvPr>
          <p:cNvSpPr>
            <a:spLocks noGrp="1"/>
          </p:cNvSpPr>
          <p:nvPr>
            <p:ph type="body" idx="1"/>
          </p:nvPr>
        </p:nvSpPr>
        <p:spPr>
          <a:xfrm>
            <a:off x="839789" y="1681163"/>
            <a:ext cx="515778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2F5623-87E4-4E13-B1C0-C4CF94DF820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BD7B58-BD7D-42AD-B60E-DC9BE6CE43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78B8B7-AD46-423C-A551-29D259134E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752E5A-4A34-42B9-BD5D-8C6D8106C454}"/>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8" name="Footer Placeholder 7">
            <a:extLst>
              <a:ext uri="{FF2B5EF4-FFF2-40B4-BE49-F238E27FC236}">
                <a16:creationId xmlns:a16="http://schemas.microsoft.com/office/drawing/2014/main" id="{BAE0E940-A0B0-4811-83F2-F67F0E54C1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E99920-5C55-4AE7-AAE2-4A3CD3BA7784}"/>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327966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7"/>
            <a:ext cx="6172200" cy="4873625"/>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913090DD-AFBC-4644-AAAC-40C8ED764D8C}" type="datetimeFigureOut">
              <a:rPr lang="en-US" smtClean="0"/>
              <a:t>11/14/2024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007EB267-AF34-464C-A970-98A3A25E7E0D}" type="slidenum">
              <a:rPr lang="en-US" smtClean="0"/>
              <a:t>‹#›</a:t>
            </a:fld>
            <a:endParaRPr lang="en-US"/>
          </a:p>
        </p:txBody>
      </p:sp>
    </p:spTree>
    <p:extLst>
      <p:ext uri="{BB962C8B-B14F-4D97-AF65-F5344CB8AC3E}">
        <p14:creationId xmlns:p14="http://schemas.microsoft.com/office/powerpoint/2010/main" val="380339509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913090DD-AFBC-4644-AAAC-40C8ED764D8C}" type="datetimeFigureOut">
              <a:rPr lang="en-US" smtClean="0"/>
              <a:t>11/14/2024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007EB267-AF34-464C-A970-98A3A25E7E0D}" type="slidenum">
              <a:rPr lang="en-US" smtClean="0"/>
              <a:t>‹#›</a:t>
            </a:fld>
            <a:endParaRPr lang="en-US"/>
          </a:p>
        </p:txBody>
      </p:sp>
    </p:spTree>
    <p:extLst>
      <p:ext uri="{BB962C8B-B14F-4D97-AF65-F5344CB8AC3E}">
        <p14:creationId xmlns:p14="http://schemas.microsoft.com/office/powerpoint/2010/main" val="160735175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913090DD-AFBC-4644-AAAC-40C8ED764D8C}" type="datetimeFigureOut">
              <a:rPr lang="en-US" smtClean="0"/>
              <a:t>11/14/2024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007EB267-AF34-464C-A970-98A3A25E7E0D}" type="slidenum">
              <a:rPr lang="en-US" smtClean="0"/>
              <a:t>‹#›</a:t>
            </a:fld>
            <a:endParaRPr lang="en-US"/>
          </a:p>
        </p:txBody>
      </p:sp>
    </p:spTree>
    <p:extLst>
      <p:ext uri="{BB962C8B-B14F-4D97-AF65-F5344CB8AC3E}">
        <p14:creationId xmlns:p14="http://schemas.microsoft.com/office/powerpoint/2010/main" val="859710887"/>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924961"/>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88881"/>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185515"/>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5903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BCE8-7068-4B63-BD25-FB8CD1FC30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F2859-B351-4CDC-B71D-69DC2FE04574}"/>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4" name="Footer Placeholder 3">
            <a:extLst>
              <a:ext uri="{FF2B5EF4-FFF2-40B4-BE49-F238E27FC236}">
                <a16:creationId xmlns:a16="http://schemas.microsoft.com/office/drawing/2014/main" id="{33D7026C-F9A8-47C7-B9A6-6D740DEA75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BBE19B-0472-45C2-862C-1970785D8E89}"/>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2343397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CFD553-0E0A-4ED0-9E83-8DB3339FD16C}"/>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3" name="Footer Placeholder 2">
            <a:extLst>
              <a:ext uri="{FF2B5EF4-FFF2-40B4-BE49-F238E27FC236}">
                <a16:creationId xmlns:a16="http://schemas.microsoft.com/office/drawing/2014/main" id="{BA39F2B2-2094-4AF0-AAD3-90C5A047D3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83FB31-8041-40F2-AA27-6F6EEE517F61}"/>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158985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DB81-0C67-4E88-914C-ECC019E9B12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25CEE9-BDF3-4753-9B99-026CFC2D660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DC4D4E-F49C-403B-8732-E3B7736E178F}"/>
              </a:ext>
            </a:extLst>
          </p:cNvPr>
          <p:cNvSpPr>
            <a:spLocks noGrp="1"/>
          </p:cNvSpPr>
          <p:nvPr>
            <p:ph type="body" sz="half" idx="2"/>
          </p:nvPr>
        </p:nvSpPr>
        <p:spPr>
          <a:xfrm>
            <a:off x="839789" y="2057400"/>
            <a:ext cx="393223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D4A41D-6C90-4321-82F2-5DF88CE95992}"/>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6" name="Footer Placeholder 5">
            <a:extLst>
              <a:ext uri="{FF2B5EF4-FFF2-40B4-BE49-F238E27FC236}">
                <a16:creationId xmlns:a16="http://schemas.microsoft.com/office/drawing/2014/main" id="{6E0274CC-EE42-4F78-88F8-8399FF553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5359C-8183-417C-8A51-5FA74F6AC8FA}"/>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87843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6704-AE60-4CC6-8DD3-B49AE379EDD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88D80-344C-4933-AB27-5213C4DBF49B}"/>
              </a:ext>
            </a:extLst>
          </p:cNvPr>
          <p:cNvSpPr>
            <a:spLocks noGrp="1"/>
          </p:cNvSpPr>
          <p:nvPr>
            <p:ph type="pic" idx="1"/>
          </p:nvPr>
        </p:nvSpPr>
        <p:spPr>
          <a:xfrm>
            <a:off x="5183188"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endParaRPr lang="en-US"/>
          </a:p>
        </p:txBody>
      </p:sp>
      <p:sp>
        <p:nvSpPr>
          <p:cNvPr id="4" name="Text Placeholder 3">
            <a:extLst>
              <a:ext uri="{FF2B5EF4-FFF2-40B4-BE49-F238E27FC236}">
                <a16:creationId xmlns:a16="http://schemas.microsoft.com/office/drawing/2014/main" id="{40F726A2-2DB8-44F7-98B2-C3032C954D89}"/>
              </a:ext>
            </a:extLst>
          </p:cNvPr>
          <p:cNvSpPr>
            <a:spLocks noGrp="1"/>
          </p:cNvSpPr>
          <p:nvPr>
            <p:ph type="body" sz="half" idx="2"/>
          </p:nvPr>
        </p:nvSpPr>
        <p:spPr>
          <a:xfrm>
            <a:off x="839789" y="2057400"/>
            <a:ext cx="393223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DE60B-AE29-4EB8-8C3E-0190B4D14F3E}"/>
              </a:ext>
            </a:extLst>
          </p:cNvPr>
          <p:cNvSpPr>
            <a:spLocks noGrp="1"/>
          </p:cNvSpPr>
          <p:nvPr>
            <p:ph type="dt" sz="half" idx="10"/>
          </p:nvPr>
        </p:nvSpPr>
        <p:spPr/>
        <p:txBody>
          <a:bodyPr/>
          <a:lstStyle/>
          <a:p>
            <a:fld id="{1D8BD707-D9CF-40AE-B4C6-C98DA3205C09}" type="datetimeFigureOut">
              <a:rPr lang="en-US" smtClean="0"/>
              <a:t>11/14/2024</a:t>
            </a:fld>
            <a:endParaRPr lang="en-US"/>
          </a:p>
        </p:txBody>
      </p:sp>
      <p:sp>
        <p:nvSpPr>
          <p:cNvPr id="6" name="Footer Placeholder 5">
            <a:extLst>
              <a:ext uri="{FF2B5EF4-FFF2-40B4-BE49-F238E27FC236}">
                <a16:creationId xmlns:a16="http://schemas.microsoft.com/office/drawing/2014/main" id="{250F3E06-704F-40F0-8B73-994C0D5A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0C363-2E95-48DF-BFA5-811B4616E008}"/>
              </a:ext>
            </a:extLst>
          </p:cNvPr>
          <p:cNvSpPr>
            <a:spLocks noGrp="1"/>
          </p:cNvSpPr>
          <p:nvPr>
            <p:ph type="sldNum" sz="quarter" idx="12"/>
          </p:nvPr>
        </p:nvSpPr>
        <p:spPr/>
        <p:txBody>
          <a:body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254589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2.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ags" Target="../tags/tag1.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4.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738799-5280-4226-B92F-906C2CE99D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A88233D-2F2B-472F-B5D5-73F784A62A8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74BDD9-9C39-4D93-84A5-18FA395D5D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5F713-6380-4859-906A-AA12B6BAA8E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11/14/2024</a:t>
            </a:fld>
            <a:endParaRPr lang="en-US"/>
          </a:p>
        </p:txBody>
      </p:sp>
      <p:sp>
        <p:nvSpPr>
          <p:cNvPr id="5" name="Footer Placeholder 4">
            <a:extLst>
              <a:ext uri="{FF2B5EF4-FFF2-40B4-BE49-F238E27FC236}">
                <a16:creationId xmlns:a16="http://schemas.microsoft.com/office/drawing/2014/main" id="{B4FCE48E-9401-4BC2-8DCE-BE4C207778D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416E3A-2EEA-4ED5-9BDB-604A8413142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59765">
              <a:lnSpc>
                <a:spcPts val="2306"/>
              </a:lnSpc>
            </a:pPr>
            <a:fld id="{81D60167-4931-47E6-BA6A-407CBD079E47}" type="slidenum">
              <a:rPr lang="en-US" spc="8" smtClean="0"/>
              <a:pPr marL="59765">
                <a:lnSpc>
                  <a:spcPts val="2306"/>
                </a:lnSpc>
              </a:pPr>
              <a:t>‹#›</a:t>
            </a:fld>
            <a:endParaRPr lang="en-US" spc="8" dirty="0"/>
          </a:p>
        </p:txBody>
      </p:sp>
    </p:spTree>
    <p:extLst>
      <p:ext uri="{BB962C8B-B14F-4D97-AF65-F5344CB8AC3E}">
        <p14:creationId xmlns:p14="http://schemas.microsoft.com/office/powerpoint/2010/main" val="1398412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28C23BE-C679-4106-98CA-D636BD9B12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图文框 6">
            <a:extLst>
              <a:ext uri="{FF2B5EF4-FFF2-40B4-BE49-F238E27FC236}">
                <a16:creationId xmlns:a16="http://schemas.microsoft.com/office/drawing/2014/main" id="{8AE61234-745A-4575-8983-0DFCDE41BF58}"/>
              </a:ext>
            </a:extLst>
          </p:cNvPr>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pic>
        <p:nvPicPr>
          <p:cNvPr id="8" name="图片 7">
            <a:extLst>
              <a:ext uri="{FF2B5EF4-FFF2-40B4-BE49-F238E27FC236}">
                <a16:creationId xmlns:a16="http://schemas.microsoft.com/office/drawing/2014/main" id="{B450A25E-3DF4-4200-A0FE-C7E6004D1BC2}"/>
              </a:ext>
            </a:extLst>
          </p:cNvPr>
          <p:cNvPicPr>
            <a:picLocks noChangeAspect="1"/>
          </p:cNvPicPr>
          <p:nvPr/>
        </p:nvPicPr>
        <p:blipFill>
          <a:blip r:embed="rId25"/>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a:extLst>
              <a:ext uri="{FF2B5EF4-FFF2-40B4-BE49-F238E27FC236}">
                <a16:creationId xmlns:a16="http://schemas.microsoft.com/office/drawing/2014/main" id="{B154CD6B-FFE3-4018-9A0B-1C781C50AF9D}"/>
              </a:ext>
            </a:extLst>
          </p:cNvPr>
          <p:cNvPicPr>
            <a:picLocks noChangeAspect="1"/>
          </p:cNvPicPr>
          <p:nvPr/>
        </p:nvPicPr>
        <p:blipFill>
          <a:blip r:embed="rId26"/>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22164226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687" r:id="rId16"/>
    <p:sldLayoutId id="2147483688" r:id="rId17"/>
    <p:sldLayoutId id="2147483689" r:id="rId18"/>
    <p:sldLayoutId id="2147483690" r:id="rId19"/>
    <p:sldLayoutId id="2147483665" r:id="rId20"/>
    <p:sldLayoutId id="2147483666" r:id="rId21"/>
    <p:sldLayoutId id="2147483667" r:id="rId22"/>
    <p:sldLayoutId id="2147483668" r:id="rId23"/>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8E05003-CF7A-482C-8F7F-510B0DF372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5EFC56-AE9C-4745-93B7-D2B0C9008402}" type="datetimeFigureOut">
              <a:rPr lang="en-US" smtClean="0"/>
              <a:t>11/14/2024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92973-0145-41D6-B527-6A45A8811055}" type="slidenum">
              <a:rPr lang="en-US" smtClean="0"/>
              <a:t>‹#›</a:t>
            </a:fld>
            <a:endParaRPr lang="en-US"/>
          </a:p>
        </p:txBody>
      </p:sp>
    </p:spTree>
    <p:extLst>
      <p:ext uri="{BB962C8B-B14F-4D97-AF65-F5344CB8AC3E}">
        <p14:creationId xmlns:p14="http://schemas.microsoft.com/office/powerpoint/2010/main" val="375026594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A8E8881D-B73F-4244-9157-880528D424D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913090DD-AFBC-4644-AAAC-40C8ED764D8C}" type="datetimeFigureOut">
              <a:rPr lang="en-US" smtClean="0"/>
              <a:t>11/14/2024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07EB267-AF34-464C-A970-98A3A25E7E0D}"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p:nvSpPr>
        <p:spPr>
          <a:xfrm>
            <a:off x="-23164799" y="-1303019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Oval 7">
            <a:extLst>
              <a:ext uri="{FF2B5EF4-FFF2-40B4-BE49-F238E27FC236}">
                <a16:creationId xmlns:a16="http://schemas.microsoft.com/office/drawing/2014/main" id="{C1B1CA3B-4E43-438A-9AA3-C4D817313CF4}"/>
              </a:ext>
            </a:extLst>
          </p:cNvPr>
          <p:cNvSpPr/>
          <p:nvPr/>
        </p:nvSpPr>
        <p:spPr>
          <a:xfrm>
            <a:off x="34961781" y="-1303019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Oval 8">
            <a:extLst>
              <a:ext uri="{FF2B5EF4-FFF2-40B4-BE49-F238E27FC236}">
                <a16:creationId xmlns:a16="http://schemas.microsoft.com/office/drawing/2014/main" id="{23004496-AE44-4F53-BEA8-30179F68F210}"/>
              </a:ext>
            </a:extLst>
          </p:cNvPr>
          <p:cNvSpPr/>
          <p:nvPr/>
        </p:nvSpPr>
        <p:spPr>
          <a:xfrm>
            <a:off x="34961781" y="19493181"/>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Oval 9">
            <a:extLst>
              <a:ext uri="{FF2B5EF4-FFF2-40B4-BE49-F238E27FC236}">
                <a16:creationId xmlns:a16="http://schemas.microsoft.com/office/drawing/2014/main" id="{B4C10C7B-BAE9-4433-8761-500EAC3C28A0}"/>
              </a:ext>
            </a:extLst>
          </p:cNvPr>
          <p:cNvSpPr/>
          <p:nvPr/>
        </p:nvSpPr>
        <p:spPr>
          <a:xfrm>
            <a:off x="-23164799" y="19493181"/>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12"/>
            </p:custDataLst>
          </p:nvPr>
        </p:nvGrpSpPr>
        <p:grpSpPr>
          <a:xfrm>
            <a:off x="-2202100" y="-2224222"/>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2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49909902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transition spd="slow">
    <p:fade/>
  </p:transition>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20000"/>
              </a:spcBef>
              <a:tabLst>
                <a:tab pos="2789127" algn="ctr"/>
                <a:tab pos="2971681" algn="ctr"/>
                <a:tab pos="5579840" algn="r"/>
                <a:tab pos="5943362" algn="r"/>
              </a:tabLst>
              <a:defRPr/>
            </a:pPr>
            <a:br>
              <a:rPr lang="en-US" sz="2800" b="1">
                <a:solidFill>
                  <a:srgbClr val="000000"/>
                </a:solidFill>
                <a:latin typeface="Times New Roman" pitchFamily="18" charset="0"/>
                <a:ea typeface="+mn-ea"/>
                <a:cs typeface="Times New Roman" pitchFamily="18" charset="0"/>
              </a:rPr>
            </a:br>
            <a:endParaRPr lang="en-US"/>
          </a:p>
        </p:txBody>
      </p:sp>
      <p:sp>
        <p:nvSpPr>
          <p:cNvPr id="3" name="Content Placeholder 2"/>
          <p:cNvSpPr>
            <a:spLocks noGrp="1"/>
          </p:cNvSpPr>
          <p:nvPr>
            <p:ph idx="1"/>
          </p:nvPr>
        </p:nvSpPr>
        <p:spPr>
          <a:xfrm>
            <a:off x="0" y="609600"/>
            <a:ext cx="12192000" cy="4691063"/>
          </a:xfrm>
        </p:spPr>
        <p:txBody>
          <a:bodyPr>
            <a:normAutofit/>
          </a:bodyPr>
          <a:lstStyle/>
          <a:p>
            <a:pPr marL="0" indent="0" algn="ctr">
              <a:buNone/>
              <a:tabLst>
                <a:tab pos="2789127" algn="ctr"/>
                <a:tab pos="2971681" algn="ctr"/>
                <a:tab pos="5579840" algn="r"/>
                <a:tab pos="5943362" algn="r"/>
              </a:tabLst>
              <a:defRPr/>
            </a:pPr>
            <a:r>
              <a:rPr lang="en-US" sz="4800" b="1">
                <a:solidFill>
                  <a:srgbClr val="FF0000"/>
                </a:solidFill>
                <a:latin typeface="Times New Roman" pitchFamily="18" charset="0"/>
                <a:cs typeface="Times New Roman" pitchFamily="18" charset="0"/>
              </a:rPr>
              <a:t>CHÀO MỪNG QUÝ THẦY CÔ </a:t>
            </a:r>
          </a:p>
          <a:p>
            <a:pPr marL="0" indent="0" algn="ctr">
              <a:buNone/>
              <a:tabLst>
                <a:tab pos="2789127" algn="ctr"/>
                <a:tab pos="2971681" algn="ctr"/>
                <a:tab pos="5579840" algn="r"/>
                <a:tab pos="5943362" algn="r"/>
              </a:tabLst>
              <a:defRPr/>
            </a:pPr>
            <a:r>
              <a:rPr lang="en-US" sz="4800" b="1">
                <a:solidFill>
                  <a:srgbClr val="FF0000"/>
                </a:solidFill>
                <a:latin typeface="Times New Roman" pitchFamily="18" charset="0"/>
                <a:cs typeface="Times New Roman" pitchFamily="18" charset="0"/>
              </a:rPr>
              <a:t>VỀ DỰ TIẾT THAO GIẢNG </a:t>
            </a:r>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752600"/>
            <a:ext cx="6248400" cy="4724400"/>
          </a:xfrm>
          <a:prstGeom prst="roundRect">
            <a:avLst/>
          </a:prstGeom>
          <a:noFill/>
          <a:ln>
            <a:noFill/>
          </a:ln>
          <a:effectLst/>
          <a:scene3d>
            <a:camera prst="perspectiveRelaxedModerately"/>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3F87B3E-7BBA-4631-88EB-EC60A94EBE23}"/>
              </a:ext>
            </a:extLst>
          </p:cNvPr>
          <p:cNvSpPr txBox="1"/>
          <p:nvPr/>
        </p:nvSpPr>
        <p:spPr>
          <a:xfrm>
            <a:off x="1447800" y="1600200"/>
            <a:ext cx="7802418" cy="556434"/>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2. Các loại lỗi thành phần câu và cách sửa</a:t>
            </a:r>
            <a:endParaRPr lang="en-US" sz="280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4EEFB275-BC56-4737-BE35-B768856069FA}"/>
              </a:ext>
            </a:extLst>
          </p:cNvPr>
          <p:cNvSpPr txBox="1"/>
          <p:nvPr/>
        </p:nvSpPr>
        <p:spPr>
          <a:xfrm>
            <a:off x="1524000" y="2209800"/>
            <a:ext cx="7802418" cy="556434"/>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a. Tìm hiểu ngữ liệu</a:t>
            </a:r>
            <a:endParaRPr lang="en-US" sz="280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937233C3-5317-4C9F-8639-486226A0E57B}"/>
              </a:ext>
            </a:extLst>
          </p:cNvPr>
          <p:cNvSpPr txBox="1"/>
          <p:nvPr/>
        </p:nvSpPr>
        <p:spPr>
          <a:xfrm>
            <a:off x="1600200" y="457200"/>
            <a:ext cx="7802418" cy="556434"/>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LỖI VỀ THÀNH PHẦN CÂU VÀ CÁCH SỬA</a:t>
            </a:r>
            <a:endParaRPr lang="en-US" sz="28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70292561-A4BA-4195-9538-D78C799D1EB0}"/>
              </a:ext>
            </a:extLst>
          </p:cNvPr>
          <p:cNvSpPr txBox="1"/>
          <p:nvPr/>
        </p:nvSpPr>
        <p:spPr>
          <a:xfrm>
            <a:off x="1447800" y="990600"/>
            <a:ext cx="7802418" cy="556434"/>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1. Ôn tập, củng cố kiến thức</a:t>
            </a:r>
            <a:endParaRPr lang="en-US" sz="280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30446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910638" cy="895350"/>
          </a:xfrm>
          <a:prstGeom prst="rect">
            <a:avLst/>
          </a:prstGeom>
        </p:spPr>
        <p:txBody>
          <a:bodyPr>
            <a:noAutofit/>
          </a:bodyPr>
          <a:lstStyle/>
          <a:p>
            <a:br>
              <a:rPr lang="en-US" sz="3200" b="1"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E1F1099-5927-4BE1-BAD0-19544409C2DF}"/>
              </a:ext>
            </a:extLst>
          </p:cNvPr>
          <p:cNvGraphicFramePr>
            <a:graphicFrameLocks noGrp="1"/>
          </p:cNvGraphicFramePr>
          <p:nvPr>
            <p:extLst>
              <p:ext uri="{D42A27DB-BD31-4B8C-83A1-F6EECF244321}">
                <p14:modId xmlns:p14="http://schemas.microsoft.com/office/powerpoint/2010/main" val="1399289469"/>
              </p:ext>
            </p:extLst>
          </p:nvPr>
        </p:nvGraphicFramePr>
        <p:xfrm>
          <a:off x="609600" y="838200"/>
          <a:ext cx="10685122" cy="5302695"/>
        </p:xfrm>
        <a:graphic>
          <a:graphicData uri="http://schemas.openxmlformats.org/drawingml/2006/table">
            <a:tbl>
              <a:tblPr firstRow="1" firstCol="1" bandRow="1">
                <a:tableStyleId>{5940675A-B579-460E-94D1-54222C63F5DA}</a:tableStyleId>
              </a:tblPr>
              <a:tblGrid>
                <a:gridCol w="4038600">
                  <a:extLst>
                    <a:ext uri="{9D8B030D-6E8A-4147-A177-3AD203B41FA5}">
                      <a16:colId xmlns:a16="http://schemas.microsoft.com/office/drawing/2014/main" val="3674680762"/>
                    </a:ext>
                  </a:extLst>
                </a:gridCol>
                <a:gridCol w="1752600">
                  <a:extLst>
                    <a:ext uri="{9D8B030D-6E8A-4147-A177-3AD203B41FA5}">
                      <a16:colId xmlns:a16="http://schemas.microsoft.com/office/drawing/2014/main" val="3026231675"/>
                    </a:ext>
                  </a:extLst>
                </a:gridCol>
                <a:gridCol w="1752600">
                  <a:extLst>
                    <a:ext uri="{9D8B030D-6E8A-4147-A177-3AD203B41FA5}">
                      <a16:colId xmlns:a16="http://schemas.microsoft.com/office/drawing/2014/main" val="1686685332"/>
                    </a:ext>
                  </a:extLst>
                </a:gridCol>
                <a:gridCol w="1447800">
                  <a:extLst>
                    <a:ext uri="{9D8B030D-6E8A-4147-A177-3AD203B41FA5}">
                      <a16:colId xmlns:a16="http://schemas.microsoft.com/office/drawing/2014/main" val="3075526257"/>
                    </a:ext>
                  </a:extLst>
                </a:gridCol>
                <a:gridCol w="1693522">
                  <a:extLst>
                    <a:ext uri="{9D8B030D-6E8A-4147-A177-3AD203B41FA5}">
                      <a16:colId xmlns:a16="http://schemas.microsoft.com/office/drawing/2014/main" val="1179968524"/>
                    </a:ext>
                  </a:extLst>
                </a:gridCol>
              </a:tblGrid>
              <a:tr h="254235">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Ngữ liệu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PT cấu tạo NP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Chỉ ra lỗi về TP câu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Nguyên nhân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gn="ctr">
                        <a:lnSpc>
                          <a:spcPct val="100000"/>
                        </a:lnSpc>
                      </a:pPr>
                      <a:r>
                        <a:rPr lang="en-US" sz="2400">
                          <a:effectLst/>
                          <a:latin typeface="Times New Roman" panose="02020603050405020304" pitchFamily="18" charset="0"/>
                          <a:cs typeface="Times New Roman" panose="02020603050405020304" pitchFamily="18" charset="0"/>
                        </a:rPr>
                        <a:t>Sửa lỗi, viết lại câu đúng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extLst>
                  <a:ext uri="{0D108BD9-81ED-4DB2-BD59-A6C34878D82A}">
                    <a16:rowId xmlns:a16="http://schemas.microsoft.com/office/drawing/2014/main" val="4084273204"/>
                  </a:ext>
                </a:extLst>
              </a:tr>
              <a:tr h="483286">
                <a:tc>
                  <a:txBody>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Bằng những khảo sát đáng tin cậy đã chỉ ra rằng, các con sông lớn đang dần khô cạn.</a:t>
                      </a:r>
                      <a:endPar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extLst>
                  <a:ext uri="{0D108BD9-81ED-4DB2-BD59-A6C34878D82A}">
                    <a16:rowId xmlns:a16="http://schemas.microsoft.com/office/drawing/2014/main" val="64269932"/>
                  </a:ext>
                </a:extLst>
              </a:tr>
              <a:tr h="323425">
                <a:tc>
                  <a:txBody>
                    <a:bodyPr/>
                    <a:lstStyle/>
                    <a:p>
                      <a:pPr algn="just"/>
                      <a:r>
                        <a:rPr lang="en-US" sz="2400">
                          <a:effectLst/>
                          <a:latin typeface="Times New Roman" panose="02020603050405020304" pitchFamily="18" charset="0"/>
                          <a:cs typeface="Times New Roman" panose="02020603050405020304" pitchFamily="18" charset="0"/>
                        </a:rPr>
                        <a:t>Lục bát, một thể thơ “đặc sản” của dân tộc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extLst>
                  <a:ext uri="{0D108BD9-81ED-4DB2-BD59-A6C34878D82A}">
                    <a16:rowId xmlns:a16="http://schemas.microsoft.com/office/drawing/2014/main" val="3657134117"/>
                  </a:ext>
                </a:extLst>
              </a:tr>
              <a:tr h="407368">
                <a:tc>
                  <a:txBody>
                    <a:bodyPr/>
                    <a:lstStyle/>
                    <a:p>
                      <a:r>
                        <a:rPr lang="en-US" sz="2400">
                          <a:effectLst/>
                          <a:latin typeface="Times New Roman" panose="02020603050405020304" pitchFamily="18" charset="0"/>
                          <a:cs typeface="Times New Roman" panose="02020603050405020304" pitchFamily="18" charset="0"/>
                        </a:rPr>
                        <a:t>Trong hoàn cảnh nước sôi lửa bỏng như thế.</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extLst>
                  <a:ext uri="{0D108BD9-81ED-4DB2-BD59-A6C34878D82A}">
                    <a16:rowId xmlns:a16="http://schemas.microsoft.com/office/drawing/2014/main" val="3129620797"/>
                  </a:ext>
                </a:extLst>
              </a:tr>
              <a:tr h="782640">
                <a:tc>
                  <a:txBody>
                    <a:bodyPr/>
                    <a:lstStyle/>
                    <a:p>
                      <a:r>
                        <a:rPr lang="en-US" sz="2400">
                          <a:effectLst/>
                          <a:latin typeface="Times New Roman" panose="02020603050405020304" pitchFamily="18" charset="0"/>
                          <a:cs typeface="Times New Roman" panose="02020603050405020304" pitchFamily="18" charset="0"/>
                        </a:rPr>
                        <a:t>Trong cái hang tối tăm bẩn thỉu ấy, sống một đời khốn nạn những người gầy gò, rách rưới.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extLst>
                  <a:ext uri="{0D108BD9-81ED-4DB2-BD59-A6C34878D82A}">
                    <a16:rowId xmlns:a16="http://schemas.microsoft.com/office/drawing/2014/main" val="2898882048"/>
                  </a:ext>
                </a:extLst>
              </a:tr>
              <a:tr h="550564">
                <a:tc>
                  <a:txBody>
                    <a:bodyPr/>
                    <a:lstStyle/>
                    <a:p>
                      <a:r>
                        <a:rPr lang="en-US" sz="2400" i="1">
                          <a:effectLst/>
                          <a:latin typeface="Times New Roman" panose="02020603050405020304" pitchFamily="18" charset="0"/>
                          <a:cs typeface="Times New Roman" panose="02020603050405020304" pitchFamily="18" charset="0"/>
                        </a:rPr>
                        <a:t>Chí Phèo</a:t>
                      </a:r>
                      <a:r>
                        <a:rPr lang="en-US" sz="2400">
                          <a:effectLst/>
                          <a:latin typeface="Times New Roman" panose="02020603050405020304" pitchFamily="18" charset="0"/>
                          <a:cs typeface="Times New Roman" panose="02020603050405020304" pitchFamily="18" charset="0"/>
                        </a:rPr>
                        <a:t> không chỉ là tác phẩm xuất sắc của Nam Cao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tc>
                  <a:txBody>
                    <a:bodyPr/>
                    <a:lstStyle/>
                    <a:p>
                      <a:pPr>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60" marR="66660" marT="0" marB="0"/>
                </a:tc>
                <a:extLst>
                  <a:ext uri="{0D108BD9-81ED-4DB2-BD59-A6C34878D82A}">
                    <a16:rowId xmlns:a16="http://schemas.microsoft.com/office/drawing/2014/main" val="1542741275"/>
                  </a:ext>
                </a:extLst>
              </a:tr>
            </a:tbl>
          </a:graphicData>
        </a:graphic>
      </p:graphicFrame>
      <p:sp>
        <p:nvSpPr>
          <p:cNvPr id="7" name="TextBox 6">
            <a:extLst>
              <a:ext uri="{FF2B5EF4-FFF2-40B4-BE49-F238E27FC236}">
                <a16:creationId xmlns:a16="http://schemas.microsoft.com/office/drawing/2014/main" id="{ED1DA507-B6DD-4589-9308-C7FAC925F1AB}"/>
              </a:ext>
            </a:extLst>
          </p:cNvPr>
          <p:cNvSpPr txBox="1"/>
          <p:nvPr/>
        </p:nvSpPr>
        <p:spPr>
          <a:xfrm>
            <a:off x="-8610600" y="304800"/>
            <a:ext cx="29260800" cy="490199"/>
          </a:xfrm>
          <a:prstGeom prst="rect">
            <a:avLst/>
          </a:prstGeom>
          <a:noFill/>
        </p:spPr>
        <p:txBody>
          <a:bodyPr wrap="square">
            <a:spAutoFit/>
          </a:bodyPr>
          <a:lstStyle/>
          <a:p>
            <a:pPr algn="ctr">
              <a:lnSpc>
                <a:spcPct val="115000"/>
              </a:lnSpc>
              <a:spcAft>
                <a:spcPts val="10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PHIẾU HỌC TẬP SỐ 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33063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92166A-B4AC-4B93-8AF4-8DA519824CF5}"/>
              </a:ext>
            </a:extLst>
          </p:cNvPr>
          <p:cNvSpPr txBox="1"/>
          <p:nvPr/>
        </p:nvSpPr>
        <p:spPr>
          <a:xfrm>
            <a:off x="1371600" y="685800"/>
            <a:ext cx="7802418" cy="548099"/>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b. Phân tích và nhận xét ngữ liệu</a:t>
            </a:r>
          </a:p>
        </p:txBody>
      </p:sp>
      <p:sp>
        <p:nvSpPr>
          <p:cNvPr id="5" name="TextBox 4">
            <a:extLst>
              <a:ext uri="{FF2B5EF4-FFF2-40B4-BE49-F238E27FC236}">
                <a16:creationId xmlns:a16="http://schemas.microsoft.com/office/drawing/2014/main" id="{6EC9F387-08C3-4C4D-9300-CADE5DFB2138}"/>
              </a:ext>
            </a:extLst>
          </p:cNvPr>
          <p:cNvSpPr txBox="1"/>
          <p:nvPr/>
        </p:nvSpPr>
        <p:spPr>
          <a:xfrm>
            <a:off x="533400" y="1752600"/>
            <a:ext cx="11277600" cy="499304"/>
          </a:xfrm>
          <a:prstGeom prst="rect">
            <a:avLst/>
          </a:prstGeom>
          <a:noFill/>
        </p:spPr>
        <p:txBody>
          <a:bodyPr wrap="square">
            <a:spAutoFit/>
          </a:bodyPr>
          <a:lstStyle/>
          <a:p>
            <a:pPr algn="just" defTabSz="761970">
              <a:lnSpc>
                <a:spcPct val="115000"/>
              </a:lnSpc>
              <a:spcBef>
                <a:spcPts val="500"/>
              </a:spcBef>
              <a:spcAft>
                <a:spcPts val="500"/>
              </a:spcAft>
            </a:pPr>
            <a:r>
              <a:rPr lang="en-US" sz="2500">
                <a:latin typeface="Times New Roman" panose="02020603050405020304" pitchFamily="18" charset="0"/>
                <a:cs typeface="Times New Roman" panose="02020603050405020304" pitchFamily="18" charset="0"/>
              </a:rPr>
              <a:t>Bằng những khảo sát đáng tin cậy đã chỉ ra rằng, các con sông lớn đang dần khô cạn.</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80806BAB-C43A-4E6E-B5DB-8158A9FB2FF3}"/>
              </a:ext>
            </a:extLst>
          </p:cNvPr>
          <p:cNvCxnSpPr/>
          <p:nvPr/>
        </p:nvCxnSpPr>
        <p:spPr>
          <a:xfrm flipH="1">
            <a:off x="2893325" y="2286000"/>
            <a:ext cx="2275" cy="34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3E3590-550E-4E67-A066-AB770ADAB1A4}"/>
              </a:ext>
            </a:extLst>
          </p:cNvPr>
          <p:cNvCxnSpPr/>
          <p:nvPr/>
        </p:nvCxnSpPr>
        <p:spPr>
          <a:xfrm>
            <a:off x="609600" y="2362200"/>
            <a:ext cx="426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E0285E-F9D0-4EAE-966A-DADE6265EE6B}"/>
              </a:ext>
            </a:extLst>
          </p:cNvPr>
          <p:cNvCxnSpPr/>
          <p:nvPr/>
        </p:nvCxnSpPr>
        <p:spPr>
          <a:xfrm>
            <a:off x="5181600" y="2362200"/>
            <a:ext cx="64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1E05078-0498-40E1-B133-17269F720FD9}"/>
              </a:ext>
            </a:extLst>
          </p:cNvPr>
          <p:cNvSpPr txBox="1"/>
          <p:nvPr/>
        </p:nvSpPr>
        <p:spPr>
          <a:xfrm>
            <a:off x="2057400" y="2514600"/>
            <a:ext cx="9906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TN</a:t>
            </a:r>
          </a:p>
        </p:txBody>
      </p:sp>
      <p:sp>
        <p:nvSpPr>
          <p:cNvPr id="13" name="TextBox 12">
            <a:extLst>
              <a:ext uri="{FF2B5EF4-FFF2-40B4-BE49-F238E27FC236}">
                <a16:creationId xmlns:a16="http://schemas.microsoft.com/office/drawing/2014/main" id="{1B20E88A-6DA7-4F1E-B9ED-BB6CDFC595A0}"/>
              </a:ext>
            </a:extLst>
          </p:cNvPr>
          <p:cNvSpPr txBox="1"/>
          <p:nvPr/>
        </p:nvSpPr>
        <p:spPr>
          <a:xfrm>
            <a:off x="6858000" y="2438400"/>
            <a:ext cx="9144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VN</a:t>
            </a:r>
          </a:p>
        </p:txBody>
      </p:sp>
      <p:sp>
        <p:nvSpPr>
          <p:cNvPr id="14" name="TextBox 13">
            <a:extLst>
              <a:ext uri="{FF2B5EF4-FFF2-40B4-BE49-F238E27FC236}">
                <a16:creationId xmlns:a16="http://schemas.microsoft.com/office/drawing/2014/main" id="{BC367CB9-3C14-4B50-AB95-4D874ACF5A37}"/>
              </a:ext>
            </a:extLst>
          </p:cNvPr>
          <p:cNvSpPr txBox="1"/>
          <p:nvPr/>
        </p:nvSpPr>
        <p:spPr>
          <a:xfrm>
            <a:off x="914400" y="3276600"/>
            <a:ext cx="472440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Lỗi câu thiếu CN</a:t>
            </a:r>
          </a:p>
        </p:txBody>
      </p:sp>
      <p:sp>
        <p:nvSpPr>
          <p:cNvPr id="17" name="TextBox 16">
            <a:extLst>
              <a:ext uri="{FF2B5EF4-FFF2-40B4-BE49-F238E27FC236}">
                <a16:creationId xmlns:a16="http://schemas.microsoft.com/office/drawing/2014/main" id="{F2A32B67-17B9-4A79-8804-ACC7B52F96BC}"/>
              </a:ext>
            </a:extLst>
          </p:cNvPr>
          <p:cNvSpPr txBox="1"/>
          <p:nvPr/>
        </p:nvSpPr>
        <p:spPr>
          <a:xfrm>
            <a:off x="838200" y="3962400"/>
            <a:ext cx="167640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Cách sửa</a:t>
            </a:r>
          </a:p>
        </p:txBody>
      </p:sp>
      <p:sp>
        <p:nvSpPr>
          <p:cNvPr id="18" name="TextBox 17">
            <a:extLst>
              <a:ext uri="{FF2B5EF4-FFF2-40B4-BE49-F238E27FC236}">
                <a16:creationId xmlns:a16="http://schemas.microsoft.com/office/drawing/2014/main" id="{43970D89-358E-43EF-8797-D7982F12CC7E}"/>
              </a:ext>
            </a:extLst>
          </p:cNvPr>
          <p:cNvSpPr txBox="1"/>
          <p:nvPr/>
        </p:nvSpPr>
        <p:spPr>
          <a:xfrm>
            <a:off x="2819400" y="3733800"/>
            <a:ext cx="228600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Bỏ từ "Bằng"</a:t>
            </a:r>
          </a:p>
        </p:txBody>
      </p:sp>
      <p:sp>
        <p:nvSpPr>
          <p:cNvPr id="19" name="TextBox 18">
            <a:extLst>
              <a:ext uri="{FF2B5EF4-FFF2-40B4-BE49-F238E27FC236}">
                <a16:creationId xmlns:a16="http://schemas.microsoft.com/office/drawing/2014/main" id="{F67C273C-A92E-427F-8CE9-6EE3F1C9451C}"/>
              </a:ext>
            </a:extLst>
          </p:cNvPr>
          <p:cNvSpPr txBox="1"/>
          <p:nvPr/>
        </p:nvSpPr>
        <p:spPr>
          <a:xfrm>
            <a:off x="2819400" y="4495800"/>
            <a:ext cx="472440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thêm CN phù hợp</a:t>
            </a:r>
          </a:p>
        </p:txBody>
      </p:sp>
      <p:cxnSp>
        <p:nvCxnSpPr>
          <p:cNvPr id="21" name="Straight Arrow Connector 20">
            <a:extLst>
              <a:ext uri="{FF2B5EF4-FFF2-40B4-BE49-F238E27FC236}">
                <a16:creationId xmlns:a16="http://schemas.microsoft.com/office/drawing/2014/main" id="{5909E816-ECF3-474D-9449-5A4616F60C24}"/>
              </a:ext>
            </a:extLst>
          </p:cNvPr>
          <p:cNvCxnSpPr>
            <a:cxnSpLocks/>
          </p:cNvCxnSpPr>
          <p:nvPr/>
        </p:nvCxnSpPr>
        <p:spPr>
          <a:xfrm flipV="1">
            <a:off x="2133600" y="4038600"/>
            <a:ext cx="685800" cy="1501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7EE67B5-DF3C-437C-B3FF-1261277A245D}"/>
              </a:ext>
            </a:extLst>
          </p:cNvPr>
          <p:cNvCxnSpPr>
            <a:endCxn id="19" idx="1"/>
          </p:cNvCxnSpPr>
          <p:nvPr/>
        </p:nvCxnSpPr>
        <p:spPr>
          <a:xfrm>
            <a:off x="2209800" y="4191000"/>
            <a:ext cx="609600" cy="5356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682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92166A-B4AC-4B93-8AF4-8DA519824CF5}"/>
              </a:ext>
            </a:extLst>
          </p:cNvPr>
          <p:cNvSpPr txBox="1"/>
          <p:nvPr/>
        </p:nvSpPr>
        <p:spPr>
          <a:xfrm>
            <a:off x="1371600" y="685800"/>
            <a:ext cx="7802418" cy="548099"/>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b. Phân tích và nhận xét ngữ liệu</a:t>
            </a:r>
          </a:p>
        </p:txBody>
      </p:sp>
      <p:sp>
        <p:nvSpPr>
          <p:cNvPr id="5" name="TextBox 4">
            <a:extLst>
              <a:ext uri="{FF2B5EF4-FFF2-40B4-BE49-F238E27FC236}">
                <a16:creationId xmlns:a16="http://schemas.microsoft.com/office/drawing/2014/main" id="{6EC9F387-08C3-4C4D-9300-CADE5DFB2138}"/>
              </a:ext>
            </a:extLst>
          </p:cNvPr>
          <p:cNvSpPr txBox="1"/>
          <p:nvPr/>
        </p:nvSpPr>
        <p:spPr>
          <a:xfrm>
            <a:off x="533400" y="1752600"/>
            <a:ext cx="11277600" cy="499304"/>
          </a:xfrm>
          <a:prstGeom prst="rect">
            <a:avLst/>
          </a:prstGeom>
          <a:noFill/>
        </p:spPr>
        <p:txBody>
          <a:bodyPr wrap="square">
            <a:spAutoFit/>
          </a:bodyPr>
          <a:lstStyle/>
          <a:p>
            <a:pPr algn="just" defTabSz="761970">
              <a:lnSpc>
                <a:spcPct val="115000"/>
              </a:lnSpc>
              <a:spcBef>
                <a:spcPts val="500"/>
              </a:spcBef>
              <a:spcAft>
                <a:spcPts val="500"/>
              </a:spcAft>
            </a:pPr>
            <a:r>
              <a:rPr lang="en-US" sz="2500">
                <a:latin typeface="Times New Roman" panose="02020603050405020304" pitchFamily="18" charset="0"/>
                <a:cs typeface="Times New Roman" panose="02020603050405020304" pitchFamily="18" charset="0"/>
              </a:rPr>
              <a:t>Bằng những khảo sát đáng tin cậy, đã chỉ ra rằng, các con sông lớn đang dần khô cạn.</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80806BAB-C43A-4E6E-B5DB-8158A9FB2FF3}"/>
              </a:ext>
            </a:extLst>
          </p:cNvPr>
          <p:cNvCxnSpPr/>
          <p:nvPr/>
        </p:nvCxnSpPr>
        <p:spPr>
          <a:xfrm flipH="1">
            <a:off x="2893325" y="2286000"/>
            <a:ext cx="2275" cy="3411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3E3590-550E-4E67-A066-AB770ADAB1A4}"/>
              </a:ext>
            </a:extLst>
          </p:cNvPr>
          <p:cNvCxnSpPr/>
          <p:nvPr/>
        </p:nvCxnSpPr>
        <p:spPr>
          <a:xfrm>
            <a:off x="609600" y="2362200"/>
            <a:ext cx="426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E0285E-F9D0-4EAE-966A-DADE6265EE6B}"/>
              </a:ext>
            </a:extLst>
          </p:cNvPr>
          <p:cNvCxnSpPr/>
          <p:nvPr/>
        </p:nvCxnSpPr>
        <p:spPr>
          <a:xfrm>
            <a:off x="5181600" y="2362200"/>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1E05078-0498-40E1-B133-17269F720FD9}"/>
              </a:ext>
            </a:extLst>
          </p:cNvPr>
          <p:cNvSpPr txBox="1"/>
          <p:nvPr/>
        </p:nvSpPr>
        <p:spPr>
          <a:xfrm>
            <a:off x="2057400" y="2514600"/>
            <a:ext cx="9906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TN</a:t>
            </a:r>
          </a:p>
        </p:txBody>
      </p:sp>
      <p:sp>
        <p:nvSpPr>
          <p:cNvPr id="13" name="TextBox 12">
            <a:extLst>
              <a:ext uri="{FF2B5EF4-FFF2-40B4-BE49-F238E27FC236}">
                <a16:creationId xmlns:a16="http://schemas.microsoft.com/office/drawing/2014/main" id="{1B20E88A-6DA7-4F1E-B9ED-BB6CDFC595A0}"/>
              </a:ext>
            </a:extLst>
          </p:cNvPr>
          <p:cNvSpPr txBox="1"/>
          <p:nvPr/>
        </p:nvSpPr>
        <p:spPr>
          <a:xfrm>
            <a:off x="6858000" y="2438400"/>
            <a:ext cx="9144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VN</a:t>
            </a:r>
          </a:p>
        </p:txBody>
      </p:sp>
      <p:sp>
        <p:nvSpPr>
          <p:cNvPr id="15" name="TextBox 14">
            <a:extLst>
              <a:ext uri="{FF2B5EF4-FFF2-40B4-BE49-F238E27FC236}">
                <a16:creationId xmlns:a16="http://schemas.microsoft.com/office/drawing/2014/main" id="{E52B1C0A-A164-4742-8C06-77A97D5173EE}"/>
              </a:ext>
            </a:extLst>
          </p:cNvPr>
          <p:cNvSpPr txBox="1"/>
          <p:nvPr/>
        </p:nvSpPr>
        <p:spPr>
          <a:xfrm>
            <a:off x="609600" y="3733800"/>
            <a:ext cx="11277600" cy="499304"/>
          </a:xfrm>
          <a:prstGeom prst="rect">
            <a:avLst/>
          </a:prstGeom>
          <a:noFill/>
        </p:spPr>
        <p:txBody>
          <a:bodyPr wrap="square">
            <a:spAutoFit/>
          </a:bodyPr>
          <a:lstStyle/>
          <a:p>
            <a:pPr algn="just" defTabSz="761970">
              <a:lnSpc>
                <a:spcPct val="115000"/>
              </a:lnSpc>
              <a:spcBef>
                <a:spcPts val="500"/>
              </a:spcBef>
              <a:spcAft>
                <a:spcPts val="500"/>
              </a:spcAft>
            </a:pPr>
            <a:r>
              <a:rPr lang="en-US" sz="2500">
                <a:latin typeface="Times New Roman" panose="02020603050405020304" pitchFamily="18" charset="0"/>
                <a:cs typeface="Times New Roman" panose="02020603050405020304" pitchFamily="18" charset="0"/>
              </a:rPr>
              <a:t>Những khảo sát đáng tin cậy đã chỉ ra rằng các con sông lớn đang dần khô cạn.</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DF13F07-C8EA-4065-8053-AC42873B3315}"/>
              </a:ext>
            </a:extLst>
          </p:cNvPr>
          <p:cNvSpPr txBox="1"/>
          <p:nvPr/>
        </p:nvSpPr>
        <p:spPr>
          <a:xfrm>
            <a:off x="609600" y="4495800"/>
            <a:ext cx="11277600" cy="941733"/>
          </a:xfrm>
          <a:prstGeom prst="rect">
            <a:avLst/>
          </a:prstGeom>
          <a:noFill/>
        </p:spPr>
        <p:txBody>
          <a:bodyPr wrap="square">
            <a:spAutoFit/>
          </a:bodyPr>
          <a:lstStyle/>
          <a:p>
            <a:pPr algn="just" defTabSz="761970">
              <a:lnSpc>
                <a:spcPct val="115000"/>
              </a:lnSpc>
              <a:spcBef>
                <a:spcPts val="500"/>
              </a:spcBef>
              <a:spcAft>
                <a:spcPts val="500"/>
              </a:spcAft>
            </a:pPr>
            <a:r>
              <a:rPr lang="en-US" sz="2500">
                <a:latin typeface="Times New Roman" panose="02020603050405020304" pitchFamily="18" charset="0"/>
                <a:cs typeface="Times New Roman" panose="02020603050405020304" pitchFamily="18" charset="0"/>
              </a:rPr>
              <a:t>Bằng những khảo sát đáng tin cậy, </a:t>
            </a:r>
            <a:r>
              <a:rPr lang="en-US" sz="2500">
                <a:solidFill>
                  <a:srgbClr val="FF0000"/>
                </a:solidFill>
                <a:latin typeface="Times New Roman" panose="02020603050405020304" pitchFamily="18" charset="0"/>
                <a:cs typeface="Times New Roman" panose="02020603050405020304" pitchFamily="18" charset="0"/>
              </a:rPr>
              <a:t>các nhà khoa học</a:t>
            </a:r>
            <a:r>
              <a:rPr lang="en-US" sz="2500">
                <a:latin typeface="Times New Roman" panose="02020603050405020304" pitchFamily="18" charset="0"/>
                <a:cs typeface="Times New Roman" panose="02020603050405020304" pitchFamily="18" charset="0"/>
              </a:rPr>
              <a:t> /</a:t>
            </a:r>
            <a:r>
              <a:rPr lang="en-US" sz="2500">
                <a:solidFill>
                  <a:srgbClr val="FF0000"/>
                </a:solidFill>
                <a:latin typeface="Times New Roman" panose="02020603050405020304" pitchFamily="18" charset="0"/>
                <a:cs typeface="Times New Roman" panose="02020603050405020304" pitchFamily="18" charset="0"/>
              </a:rPr>
              <a:t>các nhà nghiên cứu</a:t>
            </a:r>
            <a:r>
              <a:rPr lang="en-US" sz="2500">
                <a:latin typeface="Times New Roman" panose="02020603050405020304" pitchFamily="18" charset="0"/>
                <a:cs typeface="Times New Roman" panose="02020603050405020304" pitchFamily="18" charset="0"/>
              </a:rPr>
              <a:t> đã chỉ ra rằng, các con sông lớn đang dần khô cạn.</a:t>
            </a:r>
            <a:endParaRPr lang="en-US" sz="25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30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EEFB275-BC56-4737-BE35-B768856069FA}"/>
              </a:ext>
            </a:extLst>
          </p:cNvPr>
          <p:cNvSpPr txBox="1"/>
          <p:nvPr/>
        </p:nvSpPr>
        <p:spPr>
          <a:xfrm>
            <a:off x="1371600" y="228600"/>
            <a:ext cx="7802418" cy="548099"/>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 Phân tích và nhận xét ngữ liệu</a:t>
            </a:r>
          </a:p>
        </p:txBody>
      </p:sp>
      <p:sp>
        <p:nvSpPr>
          <p:cNvPr id="12" name="TextBox 11">
            <a:extLst>
              <a:ext uri="{FF2B5EF4-FFF2-40B4-BE49-F238E27FC236}">
                <a16:creationId xmlns:a16="http://schemas.microsoft.com/office/drawing/2014/main" id="{E17DB414-3B16-472C-92DF-85A1BD80E0C2}"/>
              </a:ext>
            </a:extLst>
          </p:cNvPr>
          <p:cNvSpPr txBox="1"/>
          <p:nvPr/>
        </p:nvSpPr>
        <p:spPr>
          <a:xfrm>
            <a:off x="1219200" y="990600"/>
            <a:ext cx="9829800" cy="523220"/>
          </a:xfrm>
          <a:prstGeom prst="rect">
            <a:avLst/>
          </a:prstGeom>
          <a:noFill/>
        </p:spPr>
        <p:txBody>
          <a:bodyPr wrap="square">
            <a:spAutoFit/>
          </a:bodyPr>
          <a:lstStyle/>
          <a:p>
            <a:pPr algn="just"/>
            <a:r>
              <a:rPr lang="en-US" sz="2800">
                <a:effectLst/>
                <a:latin typeface="Times New Roman" panose="02020603050405020304" pitchFamily="18" charset="0"/>
                <a:cs typeface="Times New Roman" panose="02020603050405020304" pitchFamily="18" charset="0"/>
              </a:rPr>
              <a:t>Lục bát, một thể thơ “đặc sản” của dân tộc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165EEE4C-7C46-4703-9D4A-1445EBABA29D}"/>
              </a:ext>
            </a:extLst>
          </p:cNvPr>
          <p:cNvCxnSpPr>
            <a:cxnSpLocks/>
          </p:cNvCxnSpPr>
          <p:nvPr/>
        </p:nvCxnSpPr>
        <p:spPr>
          <a:xfrm>
            <a:off x="1371600" y="1524000"/>
            <a:ext cx="990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CD017B1-16A8-4C8A-BE12-143918ED916D}"/>
              </a:ext>
            </a:extLst>
          </p:cNvPr>
          <p:cNvCxnSpPr>
            <a:cxnSpLocks/>
          </p:cNvCxnSpPr>
          <p:nvPr/>
        </p:nvCxnSpPr>
        <p:spPr>
          <a:xfrm>
            <a:off x="2590800" y="152400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74500D-8FAC-40E2-AB0F-ECABBA821B9B}"/>
              </a:ext>
            </a:extLst>
          </p:cNvPr>
          <p:cNvSpPr txBox="1"/>
          <p:nvPr/>
        </p:nvSpPr>
        <p:spPr>
          <a:xfrm>
            <a:off x="1600200" y="1752600"/>
            <a:ext cx="8382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Times New Roman" panose="02020603050405020304" pitchFamily="18" charset="0"/>
                <a:cs typeface="Times New Roman" panose="02020603050405020304" pitchFamily="18" charset="0"/>
              </a:rPr>
              <a:t>C</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a:t>
            </a:r>
          </a:p>
        </p:txBody>
      </p:sp>
      <p:sp>
        <p:nvSpPr>
          <p:cNvPr id="23" name="TextBox 22">
            <a:extLst>
              <a:ext uri="{FF2B5EF4-FFF2-40B4-BE49-F238E27FC236}">
                <a16:creationId xmlns:a16="http://schemas.microsoft.com/office/drawing/2014/main" id="{33B9B138-D777-420F-A903-D6FF8A9FCB97}"/>
              </a:ext>
            </a:extLst>
          </p:cNvPr>
          <p:cNvSpPr txBox="1"/>
          <p:nvPr/>
        </p:nvSpPr>
        <p:spPr>
          <a:xfrm>
            <a:off x="3581400" y="1676400"/>
            <a:ext cx="25146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a:solidFill>
                  <a:prstClr val="black"/>
                </a:solidFill>
                <a:latin typeface="Times New Roman" panose="02020603050405020304" pitchFamily="18" charset="0"/>
                <a:cs typeface="Times New Roman" panose="02020603050405020304" pitchFamily="18" charset="0"/>
              </a:rPr>
              <a:t>thành phần phụ</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ABA34703-997F-4C51-841C-EE744F3487FB}"/>
              </a:ext>
            </a:extLst>
          </p:cNvPr>
          <p:cNvSpPr txBox="1"/>
          <p:nvPr/>
        </p:nvSpPr>
        <p:spPr>
          <a:xfrm>
            <a:off x="8534400" y="1143000"/>
            <a:ext cx="3048000" cy="430887"/>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Lỗi câu</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thiếu VN</a:t>
            </a:r>
          </a:p>
        </p:txBody>
      </p:sp>
      <p:sp>
        <p:nvSpPr>
          <p:cNvPr id="33" name="TextBox 32">
            <a:extLst>
              <a:ext uri="{FF2B5EF4-FFF2-40B4-BE49-F238E27FC236}">
                <a16:creationId xmlns:a16="http://schemas.microsoft.com/office/drawing/2014/main" id="{05499CAF-A800-4B68-9A11-3D0AD6856C64}"/>
              </a:ext>
            </a:extLst>
          </p:cNvPr>
          <p:cNvSpPr txBox="1"/>
          <p:nvPr/>
        </p:nvSpPr>
        <p:spPr>
          <a:xfrm>
            <a:off x="1066800" y="3276600"/>
            <a:ext cx="2286000" cy="430887"/>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Cách sửa</a:t>
            </a:r>
          </a:p>
        </p:txBody>
      </p:sp>
      <p:sp>
        <p:nvSpPr>
          <p:cNvPr id="34" name="TextBox 33">
            <a:extLst>
              <a:ext uri="{FF2B5EF4-FFF2-40B4-BE49-F238E27FC236}">
                <a16:creationId xmlns:a16="http://schemas.microsoft.com/office/drawing/2014/main" id="{D8488099-E782-4C74-B596-BD101540FAE0}"/>
              </a:ext>
            </a:extLst>
          </p:cNvPr>
          <p:cNvSpPr txBox="1"/>
          <p:nvPr/>
        </p:nvSpPr>
        <p:spPr>
          <a:xfrm>
            <a:off x="4191000" y="2743200"/>
            <a:ext cx="5791200" cy="430887"/>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Times New Roman" panose="02020603050405020304" pitchFamily="18" charset="0"/>
                <a:cs typeface="Times New Roman" panose="02020603050405020304" pitchFamily="18" charset="0"/>
              </a:rPr>
              <a:t> thêm từ "là", bỏ dấu phẩy</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32E16A4A-7AFB-4DD7-9917-CF3DBE965DAB}"/>
              </a:ext>
            </a:extLst>
          </p:cNvPr>
          <p:cNvSpPr txBox="1"/>
          <p:nvPr/>
        </p:nvSpPr>
        <p:spPr>
          <a:xfrm>
            <a:off x="3962400" y="4495800"/>
            <a:ext cx="5562600" cy="430887"/>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Giữ nguyên, thêm VN phù hợp</a:t>
            </a:r>
          </a:p>
        </p:txBody>
      </p:sp>
      <p:cxnSp>
        <p:nvCxnSpPr>
          <p:cNvPr id="36" name="Straight Arrow Connector 35">
            <a:extLst>
              <a:ext uri="{FF2B5EF4-FFF2-40B4-BE49-F238E27FC236}">
                <a16:creationId xmlns:a16="http://schemas.microsoft.com/office/drawing/2014/main" id="{06C605F4-C646-4E9D-8F4E-D43F81E24F25}"/>
              </a:ext>
            </a:extLst>
          </p:cNvPr>
          <p:cNvCxnSpPr>
            <a:cxnSpLocks/>
          </p:cNvCxnSpPr>
          <p:nvPr/>
        </p:nvCxnSpPr>
        <p:spPr>
          <a:xfrm flipV="1">
            <a:off x="2743200" y="3124200"/>
            <a:ext cx="1143000" cy="457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DF9557D-3A81-486C-AC11-AE008F367FE4}"/>
              </a:ext>
            </a:extLst>
          </p:cNvPr>
          <p:cNvCxnSpPr>
            <a:cxnSpLocks/>
          </p:cNvCxnSpPr>
          <p:nvPr/>
        </p:nvCxnSpPr>
        <p:spPr>
          <a:xfrm>
            <a:off x="2667000" y="3657600"/>
            <a:ext cx="990600" cy="914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0270CFC-C0CA-4C35-816F-1CD9C875FE42}"/>
              </a:ext>
            </a:extLst>
          </p:cNvPr>
          <p:cNvCxnSpPr/>
          <p:nvPr/>
        </p:nvCxnSpPr>
        <p:spPr>
          <a:xfrm flipH="1">
            <a:off x="2362200" y="1066800"/>
            <a:ext cx="2286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reeform 9">
            <a:extLst>
              <a:ext uri="{FF2B5EF4-FFF2-40B4-BE49-F238E27FC236}">
                <a16:creationId xmlns:a16="http://schemas.microsoft.com/office/drawing/2014/main" id="{7A08794A-373C-48F2-9823-6F617AF4182D}"/>
              </a:ext>
            </a:extLst>
          </p:cNvPr>
          <p:cNvSpPr/>
          <p:nvPr/>
        </p:nvSpPr>
        <p:spPr>
          <a:xfrm rot="5400000">
            <a:off x="7962900" y="1104900"/>
            <a:ext cx="228600" cy="609600"/>
          </a:xfrm>
          <a:custGeom>
            <a:avLst/>
            <a:gdLst/>
            <a:ahLst/>
            <a:cxnLst/>
            <a:rect l="l" t="t" r="r" b="b"/>
            <a:pathLst>
              <a:path w="344955" h="920997">
                <a:moveTo>
                  <a:pt x="0" y="0"/>
                </a:moveTo>
                <a:lnTo>
                  <a:pt x="344955" y="0"/>
                </a:lnTo>
                <a:lnTo>
                  <a:pt x="344955" y="920996"/>
                </a:lnTo>
                <a:lnTo>
                  <a:pt x="0" y="9209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19E6F064-06F6-4BC7-AA43-8D7F98CE31B7}"/>
              </a:ext>
            </a:extLst>
          </p:cNvPr>
          <p:cNvSpPr txBox="1"/>
          <p:nvPr/>
        </p:nvSpPr>
        <p:spPr>
          <a:xfrm>
            <a:off x="4114800" y="3352800"/>
            <a:ext cx="6934200" cy="523220"/>
          </a:xfrm>
          <a:prstGeom prst="rect">
            <a:avLst/>
          </a:prstGeom>
          <a:noFill/>
        </p:spPr>
        <p:txBody>
          <a:bodyPr wrap="square">
            <a:spAutoFit/>
          </a:bodyPr>
          <a:lstStyle/>
          <a:p>
            <a:pPr algn="just"/>
            <a:r>
              <a:rPr lang="en-US" sz="2800">
                <a:effectLst/>
                <a:latin typeface="Times New Roman" panose="02020603050405020304" pitchFamily="18" charset="0"/>
                <a:cs typeface="Times New Roman" panose="02020603050405020304" pitchFamily="18" charset="0"/>
              </a:rPr>
              <a:t>Lục bát </a:t>
            </a:r>
            <a:r>
              <a:rPr lang="en-US" sz="2800">
                <a:solidFill>
                  <a:srgbClr val="FF0000"/>
                </a:solidFill>
                <a:effectLst/>
                <a:latin typeface="Times New Roman" panose="02020603050405020304" pitchFamily="18" charset="0"/>
                <a:cs typeface="Times New Roman" panose="02020603050405020304" pitchFamily="18" charset="0"/>
              </a:rPr>
              <a:t>là </a:t>
            </a:r>
            <a:r>
              <a:rPr lang="en-US" sz="2800">
                <a:effectLst/>
                <a:latin typeface="Times New Roman" panose="02020603050405020304" pitchFamily="18" charset="0"/>
                <a:cs typeface="Times New Roman" panose="02020603050405020304" pitchFamily="18" charset="0"/>
              </a:rPr>
              <a:t>một thể thơ “đặc sản” của dân tộc.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9A172B7-F494-4134-BD32-19F2C7A16F18}"/>
              </a:ext>
            </a:extLst>
          </p:cNvPr>
          <p:cNvSpPr txBox="1"/>
          <p:nvPr/>
        </p:nvSpPr>
        <p:spPr>
          <a:xfrm>
            <a:off x="4191000" y="5181600"/>
            <a:ext cx="6934200" cy="954107"/>
          </a:xfrm>
          <a:prstGeom prst="rect">
            <a:avLst/>
          </a:prstGeom>
          <a:noFill/>
        </p:spPr>
        <p:txBody>
          <a:bodyPr wrap="square">
            <a:spAutoFit/>
          </a:bodyPr>
          <a:lstStyle/>
          <a:p>
            <a:pPr algn="just"/>
            <a:r>
              <a:rPr lang="en-US" sz="2800">
                <a:effectLst/>
                <a:latin typeface="Times New Roman" panose="02020603050405020304" pitchFamily="18" charset="0"/>
                <a:cs typeface="Times New Roman" panose="02020603050405020304" pitchFamily="18" charset="0"/>
              </a:rPr>
              <a:t>Lục bát, một thể thơ “đặc sản” của dân tộc</a:t>
            </a:r>
            <a:r>
              <a:rPr lang="en-US" sz="2800">
                <a:solidFill>
                  <a:srgbClr val="FF0000"/>
                </a:solidFill>
                <a:effectLst/>
                <a:latin typeface="Times New Roman" panose="02020603050405020304" pitchFamily="18" charset="0"/>
                <a:cs typeface="Times New Roman" panose="02020603050405020304" pitchFamily="18" charset="0"/>
              </a:rPr>
              <a:t> đã được Tố Hữu vận dụng sáng tạo. </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643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down)">
                                      <p:cBhvr>
                                        <p:cTn id="50" dur="500"/>
                                        <p:tgtEl>
                                          <p:spTgt spid="3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down)">
                                      <p:cBhvr>
                                        <p:cTn id="63" dur="500"/>
                                        <p:tgtEl>
                                          <p:spTgt spid="38"/>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down)">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3" grpId="0"/>
      <p:bldP spid="20" grpId="0" animBg="1"/>
      <p:bldP spid="33" grpId="0" animBg="1"/>
      <p:bldP spid="34" grpId="0" animBg="1"/>
      <p:bldP spid="35" grpId="0" animBg="1"/>
      <p:bldP spid="21" grpId="0" animBg="1"/>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EEFB275-BC56-4737-BE35-B768856069FA}"/>
              </a:ext>
            </a:extLst>
          </p:cNvPr>
          <p:cNvSpPr txBox="1"/>
          <p:nvPr/>
        </p:nvSpPr>
        <p:spPr>
          <a:xfrm>
            <a:off x="1676400" y="533400"/>
            <a:ext cx="7802418" cy="548099"/>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b. Phân tích và nhận xét ngữ liệu</a:t>
            </a:r>
          </a:p>
        </p:txBody>
      </p:sp>
      <p:sp>
        <p:nvSpPr>
          <p:cNvPr id="12" name="TextBox 11">
            <a:extLst>
              <a:ext uri="{FF2B5EF4-FFF2-40B4-BE49-F238E27FC236}">
                <a16:creationId xmlns:a16="http://schemas.microsoft.com/office/drawing/2014/main" id="{E17DB414-3B16-472C-92DF-85A1BD80E0C2}"/>
              </a:ext>
            </a:extLst>
          </p:cNvPr>
          <p:cNvSpPr txBox="1"/>
          <p:nvPr/>
        </p:nvSpPr>
        <p:spPr>
          <a:xfrm>
            <a:off x="1447800" y="1295400"/>
            <a:ext cx="9829800" cy="548099"/>
          </a:xfrm>
          <a:prstGeom prst="rect">
            <a:avLst/>
          </a:prstGeom>
          <a:noFill/>
        </p:spPr>
        <p:txBody>
          <a:bodyPr wrap="square">
            <a:spAutoFit/>
          </a:bodyPr>
          <a:lstStyle/>
          <a:p>
            <a:pPr algn="just" defTabSz="761970">
              <a:lnSpc>
                <a:spcPct val="115000"/>
              </a:lnSpc>
              <a:spcBef>
                <a:spcPts val="500"/>
              </a:spcBef>
              <a:spcAft>
                <a:spcPts val="5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Trong hoàn cảnh ngàn cân treo sợi tóc như thế</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F74500D-8FAC-40E2-AB0F-ECABBA821B9B}"/>
              </a:ext>
            </a:extLst>
          </p:cNvPr>
          <p:cNvSpPr txBox="1"/>
          <p:nvPr/>
        </p:nvSpPr>
        <p:spPr>
          <a:xfrm>
            <a:off x="3593910" y="1865194"/>
            <a:ext cx="1447800" cy="430887"/>
          </a:xfrm>
          <a:prstGeom prst="rect">
            <a:avLst/>
          </a:prstGeom>
          <a:noFill/>
        </p:spPr>
        <p:txBody>
          <a:bodyPr wrap="square" lIns="0" tIns="0" rIns="0" bIns="0" rtlCol="0">
            <a:spAutoFit/>
          </a:bodyPr>
          <a:lstStyle/>
          <a:p>
            <a:pPr algn="l"/>
            <a:r>
              <a:rPr lang="en-US" sz="2800">
                <a:latin typeface="Times New Roman" panose="02020603050405020304" pitchFamily="18" charset="0"/>
                <a:cs typeface="Times New Roman" panose="02020603050405020304" pitchFamily="18" charset="0"/>
              </a:rPr>
              <a:t>Cụm từ</a:t>
            </a:r>
          </a:p>
        </p:txBody>
      </p:sp>
      <p:sp>
        <p:nvSpPr>
          <p:cNvPr id="16" name="TextBox 15">
            <a:extLst>
              <a:ext uri="{FF2B5EF4-FFF2-40B4-BE49-F238E27FC236}">
                <a16:creationId xmlns:a16="http://schemas.microsoft.com/office/drawing/2014/main" id="{277828CE-7970-4238-8929-1534DFF7C251}"/>
              </a:ext>
            </a:extLst>
          </p:cNvPr>
          <p:cNvSpPr txBox="1"/>
          <p:nvPr/>
        </p:nvSpPr>
        <p:spPr>
          <a:xfrm>
            <a:off x="1600200" y="2743200"/>
            <a:ext cx="7739063" cy="548099"/>
          </a:xfrm>
          <a:prstGeom prst="rect">
            <a:avLst/>
          </a:prstGeom>
          <a:noFill/>
        </p:spPr>
        <p:txBody>
          <a:bodyPr wrap="square">
            <a:spAutoFit/>
          </a:bodyPr>
          <a:lstStyle/>
          <a:p>
            <a:pPr algn="just" defTabSz="761970">
              <a:lnSpc>
                <a:spcPct val="115000"/>
              </a:lnSpc>
              <a:spcBef>
                <a:spcPts val="500"/>
              </a:spcBef>
              <a:spcAft>
                <a:spcPts val="500"/>
              </a:spcAft>
            </a:pPr>
            <a:r>
              <a:rPr lang="en-US" sz="2800">
                <a:latin typeface="Times New Roman" panose="02020603050405020304" pitchFamily="18" charset="0"/>
                <a:cs typeface="Times New Roman" panose="02020603050405020304" pitchFamily="18" charset="0"/>
              </a:rPr>
              <a:t>Lỗi câu thiếu CN, VN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A66FB571-22B7-4CEA-A47D-2E35C8901456}"/>
              </a:ext>
            </a:extLst>
          </p:cNvPr>
          <p:cNvSpPr txBox="1"/>
          <p:nvPr/>
        </p:nvSpPr>
        <p:spPr>
          <a:xfrm>
            <a:off x="1143000" y="4114800"/>
            <a:ext cx="9013209" cy="1043619"/>
          </a:xfrm>
          <a:prstGeom prst="rect">
            <a:avLst/>
          </a:prstGeom>
          <a:noFill/>
        </p:spPr>
        <p:txBody>
          <a:bodyPr wrap="square">
            <a:spAutoFit/>
          </a:bodyPr>
          <a:lstStyle/>
          <a:p>
            <a:pPr indent="450850" algn="just" defTabSz="761970">
              <a:lnSpc>
                <a:spcPct val="115000"/>
              </a:lnSpc>
              <a:spcBef>
                <a:spcPts val="500"/>
              </a:spcBef>
              <a:spcAft>
                <a:spcPts val="5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Trong hoàn cảnh nước sôi lửa bỏng như thế, người anh hùng đã bình tĩnh xử lý tình huống.</a:t>
            </a:r>
          </a:p>
        </p:txBody>
      </p:sp>
      <p:cxnSp>
        <p:nvCxnSpPr>
          <p:cNvPr id="3" name="Straight Connector 2">
            <a:extLst>
              <a:ext uri="{FF2B5EF4-FFF2-40B4-BE49-F238E27FC236}">
                <a16:creationId xmlns:a16="http://schemas.microsoft.com/office/drawing/2014/main" id="{A396344E-FD3D-4C42-8E85-07A13E519F1D}"/>
              </a:ext>
            </a:extLst>
          </p:cNvPr>
          <p:cNvCxnSpPr/>
          <p:nvPr/>
        </p:nvCxnSpPr>
        <p:spPr>
          <a:xfrm>
            <a:off x="1981200" y="1905000"/>
            <a:ext cx="5943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C8C38C7-AB42-4E23-9269-22C27832DA1E}"/>
              </a:ext>
            </a:extLst>
          </p:cNvPr>
          <p:cNvSpPr txBox="1"/>
          <p:nvPr/>
        </p:nvSpPr>
        <p:spPr>
          <a:xfrm>
            <a:off x="1600200" y="3276600"/>
            <a:ext cx="9067800" cy="548099"/>
          </a:xfrm>
          <a:prstGeom prst="rect">
            <a:avLst/>
          </a:prstGeom>
          <a:noFill/>
        </p:spPr>
        <p:txBody>
          <a:bodyPr wrap="square">
            <a:spAutoFit/>
          </a:bodyPr>
          <a:lstStyle/>
          <a:p>
            <a:pPr algn="just" defTabSz="761970">
              <a:lnSpc>
                <a:spcPct val="115000"/>
              </a:lnSpc>
              <a:spcBef>
                <a:spcPts val="500"/>
              </a:spcBef>
              <a:spcAft>
                <a:spcPts val="500"/>
              </a:spcAft>
            </a:pPr>
            <a:r>
              <a:rPr lang="en-US" sz="2800">
                <a:latin typeface="Times New Roman" panose="02020603050405020304" pitchFamily="18" charset="0"/>
                <a:cs typeface="Times New Roman" panose="02020603050405020304" pitchFamily="18" charset="0"/>
              </a:rPr>
              <a:t>Cách sửa: dựa vào ngữ cảnh, bổ sung CN, VN phù hợp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5720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ircle(in)">
                                      <p:cBhvr>
                                        <p:cTn id="2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3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EEFB275-BC56-4737-BE35-B768856069FA}"/>
              </a:ext>
            </a:extLst>
          </p:cNvPr>
          <p:cNvSpPr txBox="1"/>
          <p:nvPr/>
        </p:nvSpPr>
        <p:spPr>
          <a:xfrm>
            <a:off x="1828800" y="304800"/>
            <a:ext cx="7802418" cy="548099"/>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b. Phân tích và nhận xét ngữ liệu</a:t>
            </a:r>
          </a:p>
        </p:txBody>
      </p:sp>
      <p:sp>
        <p:nvSpPr>
          <p:cNvPr id="12" name="TextBox 11">
            <a:extLst>
              <a:ext uri="{FF2B5EF4-FFF2-40B4-BE49-F238E27FC236}">
                <a16:creationId xmlns:a16="http://schemas.microsoft.com/office/drawing/2014/main" id="{E17DB414-3B16-472C-92DF-85A1BD80E0C2}"/>
              </a:ext>
            </a:extLst>
          </p:cNvPr>
          <p:cNvSpPr txBox="1"/>
          <p:nvPr/>
        </p:nvSpPr>
        <p:spPr>
          <a:xfrm>
            <a:off x="457200" y="1143000"/>
            <a:ext cx="11506200" cy="483017"/>
          </a:xfrm>
          <a:prstGeom prst="rect">
            <a:avLst/>
          </a:prstGeom>
          <a:noFill/>
        </p:spPr>
        <p:txBody>
          <a:bodyPr wrap="square">
            <a:spAutoFit/>
          </a:bodyPr>
          <a:lstStyle/>
          <a:p>
            <a:pPr algn="just" defTabSz="761970">
              <a:lnSpc>
                <a:spcPct val="115000"/>
              </a:lnSpc>
              <a:spcBef>
                <a:spcPts val="500"/>
              </a:spcBef>
              <a:spcAft>
                <a:spcPts val="500"/>
              </a:spcAft>
            </a:pPr>
            <a:r>
              <a:rPr lang="en-US" sz="2400">
                <a:effectLst/>
                <a:latin typeface="Times New Roman" panose="02020603050405020304" pitchFamily="18" charset="0"/>
                <a:ea typeface="Times New Roman" panose="02020603050405020304" pitchFamily="18" charset="0"/>
              </a:rPr>
              <a:t>Trong cái hang tối tăm bẩn thỉu ấy, sống một đời khốn nạn những người gầy gò, rách rưới.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165EEE4C-7C46-4703-9D4A-1445EBABA29D}"/>
              </a:ext>
            </a:extLst>
          </p:cNvPr>
          <p:cNvCxnSpPr>
            <a:cxnSpLocks/>
          </p:cNvCxnSpPr>
          <p:nvPr/>
        </p:nvCxnSpPr>
        <p:spPr>
          <a:xfrm>
            <a:off x="685800" y="1752600"/>
            <a:ext cx="388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74500D-8FAC-40E2-AB0F-ECABBA821B9B}"/>
              </a:ext>
            </a:extLst>
          </p:cNvPr>
          <p:cNvSpPr txBox="1"/>
          <p:nvPr/>
        </p:nvSpPr>
        <p:spPr>
          <a:xfrm>
            <a:off x="1219200" y="1828800"/>
            <a:ext cx="838200" cy="430887"/>
          </a:xfrm>
          <a:prstGeom prst="rect">
            <a:avLst/>
          </a:prstGeom>
          <a:noFill/>
        </p:spPr>
        <p:txBody>
          <a:bodyPr wrap="square" lIns="0" tIns="0" rIns="0" bIns="0" rtlCol="0">
            <a:spAutoFit/>
          </a:bodyPr>
          <a:lstStyle/>
          <a:p>
            <a:pPr algn="l"/>
            <a:r>
              <a:rPr lang="en-US" sz="2800">
                <a:latin typeface="Times New Roman" panose="02020603050405020304" pitchFamily="18" charset="0"/>
                <a:cs typeface="Times New Roman" panose="02020603050405020304" pitchFamily="18" charset="0"/>
              </a:rPr>
              <a:t>TN</a:t>
            </a:r>
          </a:p>
        </p:txBody>
      </p:sp>
      <p:sp>
        <p:nvSpPr>
          <p:cNvPr id="16" name="TextBox 15">
            <a:extLst>
              <a:ext uri="{FF2B5EF4-FFF2-40B4-BE49-F238E27FC236}">
                <a16:creationId xmlns:a16="http://schemas.microsoft.com/office/drawing/2014/main" id="{277828CE-7970-4238-8929-1534DFF7C251}"/>
              </a:ext>
            </a:extLst>
          </p:cNvPr>
          <p:cNvSpPr txBox="1"/>
          <p:nvPr/>
        </p:nvSpPr>
        <p:spPr>
          <a:xfrm>
            <a:off x="1219200" y="2743200"/>
            <a:ext cx="9872663" cy="548099"/>
          </a:xfrm>
          <a:prstGeom prst="rect">
            <a:avLst/>
          </a:prstGeom>
          <a:noFill/>
        </p:spPr>
        <p:txBody>
          <a:bodyPr wrap="square">
            <a:spAutoFit/>
          </a:bodyPr>
          <a:lstStyle/>
          <a:p>
            <a:pPr algn="just" defTabSz="761970">
              <a:lnSpc>
                <a:spcPct val="115000"/>
              </a:lnSpc>
              <a:spcBef>
                <a:spcPts val="500"/>
              </a:spcBef>
              <a:spcAft>
                <a:spcPts val="500"/>
              </a:spcAft>
            </a:pPr>
            <a:r>
              <a:rPr lang="en-US" sz="2800">
                <a:latin typeface="Times New Roman" panose="02020603050405020304" pitchFamily="18" charset="0"/>
                <a:cs typeface="Times New Roman" panose="02020603050405020304" pitchFamily="18" charset="0"/>
              </a:rPr>
              <a:t>Lỗi sắp xếp các vị trí thành phần trong câu không hợp lý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C0DB89D-3F32-4E79-ABC9-DD4F1A27E5CB}"/>
              </a:ext>
            </a:extLst>
          </p:cNvPr>
          <p:cNvCxnSpPr>
            <a:cxnSpLocks/>
          </p:cNvCxnSpPr>
          <p:nvPr/>
        </p:nvCxnSpPr>
        <p:spPr>
          <a:xfrm>
            <a:off x="7924800" y="1752600"/>
            <a:ext cx="3505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C38D25-36F1-4D9B-B7C5-CCAAEE8F16B3}"/>
              </a:ext>
            </a:extLst>
          </p:cNvPr>
          <p:cNvCxnSpPr>
            <a:cxnSpLocks/>
          </p:cNvCxnSpPr>
          <p:nvPr/>
        </p:nvCxnSpPr>
        <p:spPr>
          <a:xfrm>
            <a:off x="4953000" y="1676400"/>
            <a:ext cx="2438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74775E-7229-4051-B00A-676A460A22A1}"/>
              </a:ext>
            </a:extLst>
          </p:cNvPr>
          <p:cNvCxnSpPr/>
          <p:nvPr/>
        </p:nvCxnSpPr>
        <p:spPr>
          <a:xfrm flipH="1">
            <a:off x="4724400" y="1219200"/>
            <a:ext cx="1524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70D8F2-AE93-493A-9FEB-22DE24A6D8EA}"/>
              </a:ext>
            </a:extLst>
          </p:cNvPr>
          <p:cNvCxnSpPr>
            <a:cxnSpLocks/>
          </p:cNvCxnSpPr>
          <p:nvPr/>
        </p:nvCxnSpPr>
        <p:spPr>
          <a:xfrm flipH="1">
            <a:off x="7696200" y="1143000"/>
            <a:ext cx="152399"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8AC55FB-8AFB-4C13-A3FB-F6FD371D905E}"/>
              </a:ext>
            </a:extLst>
          </p:cNvPr>
          <p:cNvSpPr txBox="1"/>
          <p:nvPr/>
        </p:nvSpPr>
        <p:spPr>
          <a:xfrm>
            <a:off x="9525000" y="1905000"/>
            <a:ext cx="914400" cy="430887"/>
          </a:xfrm>
          <a:prstGeom prst="rect">
            <a:avLst/>
          </a:prstGeom>
          <a:noFill/>
        </p:spPr>
        <p:txBody>
          <a:bodyPr wrap="square" lIns="0" tIns="0" rIns="0" bIns="0" rtlCol="0">
            <a:spAutoFit/>
          </a:bodyPr>
          <a:lstStyle/>
          <a:p>
            <a:pPr algn="l"/>
            <a:r>
              <a:rPr lang="en-US" sz="2800">
                <a:latin typeface="Times New Roman" panose="02020603050405020304" pitchFamily="18" charset="0"/>
                <a:cs typeface="Times New Roman" panose="02020603050405020304" pitchFamily="18" charset="0"/>
              </a:rPr>
              <a:t>CN</a:t>
            </a:r>
          </a:p>
        </p:txBody>
      </p:sp>
      <p:sp>
        <p:nvSpPr>
          <p:cNvPr id="31" name="TextBox 30">
            <a:extLst>
              <a:ext uri="{FF2B5EF4-FFF2-40B4-BE49-F238E27FC236}">
                <a16:creationId xmlns:a16="http://schemas.microsoft.com/office/drawing/2014/main" id="{3611B6C2-D4E1-4D5F-8806-93B528407EC7}"/>
              </a:ext>
            </a:extLst>
          </p:cNvPr>
          <p:cNvSpPr txBox="1"/>
          <p:nvPr/>
        </p:nvSpPr>
        <p:spPr>
          <a:xfrm>
            <a:off x="5638800" y="1828800"/>
            <a:ext cx="914400" cy="430887"/>
          </a:xfrm>
          <a:prstGeom prst="rect">
            <a:avLst/>
          </a:prstGeom>
          <a:noFill/>
        </p:spPr>
        <p:txBody>
          <a:bodyPr wrap="square" lIns="0" tIns="0" rIns="0" bIns="0" rtlCol="0">
            <a:spAutoFit/>
          </a:bodyPr>
          <a:lstStyle/>
          <a:p>
            <a:pPr algn="l"/>
            <a:r>
              <a:rPr lang="en-US" sz="2800">
                <a:latin typeface="Times New Roman" panose="02020603050405020304" pitchFamily="18" charset="0"/>
                <a:cs typeface="Times New Roman" panose="02020603050405020304" pitchFamily="18" charset="0"/>
              </a:rPr>
              <a:t>VN</a:t>
            </a:r>
          </a:p>
        </p:txBody>
      </p:sp>
      <p:sp>
        <p:nvSpPr>
          <p:cNvPr id="32" name="TextBox 31">
            <a:extLst>
              <a:ext uri="{FF2B5EF4-FFF2-40B4-BE49-F238E27FC236}">
                <a16:creationId xmlns:a16="http://schemas.microsoft.com/office/drawing/2014/main" id="{A66FB571-22B7-4CEA-A47D-2E35C8901456}"/>
              </a:ext>
            </a:extLst>
          </p:cNvPr>
          <p:cNvSpPr txBox="1"/>
          <p:nvPr/>
        </p:nvSpPr>
        <p:spPr>
          <a:xfrm>
            <a:off x="914400" y="4114800"/>
            <a:ext cx="10210800" cy="1043619"/>
          </a:xfrm>
          <a:prstGeom prst="rect">
            <a:avLst/>
          </a:prstGeom>
          <a:noFill/>
        </p:spPr>
        <p:txBody>
          <a:bodyPr wrap="square">
            <a:spAutoFit/>
          </a:bodyPr>
          <a:lstStyle/>
          <a:p>
            <a:pPr indent="627063" algn="just" defTabSz="761970">
              <a:lnSpc>
                <a:spcPct val="115000"/>
              </a:lnSpc>
              <a:spcBef>
                <a:spcPts val="500"/>
              </a:spcBef>
              <a:spcAft>
                <a:spcPts val="500"/>
              </a:spcAft>
            </a:pPr>
            <a:r>
              <a:rPr lang="en-US" sz="2800">
                <a:effectLst/>
                <a:latin typeface="Times New Roman" panose="02020603050405020304" pitchFamily="18" charset="0"/>
                <a:cs typeface="Times New Roman" panose="02020603050405020304" pitchFamily="18" charset="0"/>
              </a:rPr>
              <a:t>Trong cái hang tối tăm bẩn thỉu ấy, những người gày gò, rách rưới sống một đời khốn nạn.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383CF18-F461-4742-A8CC-616A0435BC0A}"/>
              </a:ext>
            </a:extLst>
          </p:cNvPr>
          <p:cNvSpPr txBox="1"/>
          <p:nvPr/>
        </p:nvSpPr>
        <p:spPr>
          <a:xfrm>
            <a:off x="1219200" y="3352800"/>
            <a:ext cx="9872663" cy="548099"/>
          </a:xfrm>
          <a:prstGeom prst="rect">
            <a:avLst/>
          </a:prstGeom>
          <a:noFill/>
        </p:spPr>
        <p:txBody>
          <a:bodyPr wrap="square">
            <a:spAutoFit/>
          </a:bodyPr>
          <a:lstStyle/>
          <a:p>
            <a:pPr algn="just" defTabSz="761970">
              <a:lnSpc>
                <a:spcPct val="115000"/>
              </a:lnSpc>
              <a:spcBef>
                <a:spcPts val="500"/>
              </a:spcBef>
              <a:spcAft>
                <a:spcPts val="500"/>
              </a:spcAft>
            </a:pPr>
            <a:r>
              <a:rPr lang="en-US" sz="2800">
                <a:latin typeface="Times New Roman" panose="02020603050405020304" pitchFamily="18" charset="0"/>
                <a:cs typeface="Times New Roman" panose="02020603050405020304" pitchFamily="18" charset="0"/>
              </a:rPr>
              <a:t>Cách sửa: sắp xếp lại theo quy định của tiếng Việt.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09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circle(in)">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30" grpId="0"/>
      <p:bldP spid="31" grpId="0"/>
      <p:bldP spid="32"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EEFB275-BC56-4737-BE35-B768856069FA}"/>
              </a:ext>
            </a:extLst>
          </p:cNvPr>
          <p:cNvSpPr txBox="1"/>
          <p:nvPr/>
        </p:nvSpPr>
        <p:spPr>
          <a:xfrm>
            <a:off x="1371600" y="228600"/>
            <a:ext cx="7802418" cy="548099"/>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b. Phân tích và nhận xét ngữ liệu</a:t>
            </a:r>
          </a:p>
        </p:txBody>
      </p:sp>
      <p:sp>
        <p:nvSpPr>
          <p:cNvPr id="12" name="TextBox 11">
            <a:extLst>
              <a:ext uri="{FF2B5EF4-FFF2-40B4-BE49-F238E27FC236}">
                <a16:creationId xmlns:a16="http://schemas.microsoft.com/office/drawing/2014/main" id="{E17DB414-3B16-472C-92DF-85A1BD80E0C2}"/>
              </a:ext>
            </a:extLst>
          </p:cNvPr>
          <p:cNvSpPr txBox="1"/>
          <p:nvPr/>
        </p:nvSpPr>
        <p:spPr>
          <a:xfrm>
            <a:off x="1828800" y="990600"/>
            <a:ext cx="11506200" cy="548099"/>
          </a:xfrm>
          <a:prstGeom prst="rect">
            <a:avLst/>
          </a:prstGeom>
          <a:noFill/>
        </p:spPr>
        <p:txBody>
          <a:bodyPr wrap="square">
            <a:spAutoFit/>
          </a:bodyPr>
          <a:lstStyle/>
          <a:p>
            <a:pPr algn="just" defTabSz="761970">
              <a:lnSpc>
                <a:spcPct val="115000"/>
              </a:lnSpc>
              <a:spcBef>
                <a:spcPts val="500"/>
              </a:spcBef>
              <a:spcAft>
                <a:spcPts val="50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Chí Phèo</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không chỉ là tác phẩm xuất sắc của Nam Cao </a:t>
            </a:r>
          </a:p>
        </p:txBody>
      </p:sp>
      <p:cxnSp>
        <p:nvCxnSpPr>
          <p:cNvPr id="14" name="Straight Connector 13">
            <a:extLst>
              <a:ext uri="{FF2B5EF4-FFF2-40B4-BE49-F238E27FC236}">
                <a16:creationId xmlns:a16="http://schemas.microsoft.com/office/drawing/2014/main" id="{165EEE4C-7C46-4703-9D4A-1445EBABA29D}"/>
              </a:ext>
            </a:extLst>
          </p:cNvPr>
          <p:cNvCxnSpPr>
            <a:cxnSpLocks/>
          </p:cNvCxnSpPr>
          <p:nvPr/>
        </p:nvCxnSpPr>
        <p:spPr>
          <a:xfrm>
            <a:off x="2133600" y="160020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74500D-8FAC-40E2-AB0F-ECABBA821B9B}"/>
              </a:ext>
            </a:extLst>
          </p:cNvPr>
          <p:cNvSpPr txBox="1"/>
          <p:nvPr/>
        </p:nvSpPr>
        <p:spPr>
          <a:xfrm>
            <a:off x="2286000" y="1676400"/>
            <a:ext cx="838200" cy="430887"/>
          </a:xfrm>
          <a:prstGeom prst="rect">
            <a:avLst/>
          </a:prstGeom>
          <a:noFill/>
        </p:spPr>
        <p:txBody>
          <a:bodyPr wrap="square" lIns="0" tIns="0" rIns="0" bIns="0" rtlCol="0">
            <a:spAutoFit/>
          </a:bodyPr>
          <a:lstStyle/>
          <a:p>
            <a:pPr algn="l"/>
            <a:r>
              <a:rPr lang="en-US" sz="2800">
                <a:latin typeface="Times New Roman" panose="02020603050405020304" pitchFamily="18" charset="0"/>
                <a:cs typeface="Times New Roman" panose="02020603050405020304" pitchFamily="18" charset="0"/>
              </a:rPr>
              <a:t>CN</a:t>
            </a:r>
          </a:p>
        </p:txBody>
      </p:sp>
      <p:sp>
        <p:nvSpPr>
          <p:cNvPr id="16" name="TextBox 15">
            <a:extLst>
              <a:ext uri="{FF2B5EF4-FFF2-40B4-BE49-F238E27FC236}">
                <a16:creationId xmlns:a16="http://schemas.microsoft.com/office/drawing/2014/main" id="{277828CE-7970-4238-8929-1534DFF7C251}"/>
              </a:ext>
            </a:extLst>
          </p:cNvPr>
          <p:cNvSpPr txBox="1"/>
          <p:nvPr/>
        </p:nvSpPr>
        <p:spPr>
          <a:xfrm>
            <a:off x="1600200" y="2667000"/>
            <a:ext cx="9872663" cy="548099"/>
          </a:xfrm>
          <a:prstGeom prst="rect">
            <a:avLst/>
          </a:prstGeom>
          <a:noFill/>
        </p:spPr>
        <p:txBody>
          <a:bodyPr wrap="square">
            <a:spAutoFit/>
          </a:bodyPr>
          <a:lstStyle/>
          <a:p>
            <a:pPr algn="just" defTabSz="761970">
              <a:lnSpc>
                <a:spcPct val="115000"/>
              </a:lnSpc>
              <a:spcBef>
                <a:spcPts val="500"/>
              </a:spcBef>
              <a:spcAft>
                <a:spcPts val="500"/>
              </a:spcAft>
            </a:pPr>
            <a:r>
              <a:rPr lang="en-US" sz="2800">
                <a:latin typeface="Times New Roman" panose="02020603050405020304" pitchFamily="18" charset="0"/>
                <a:cs typeface="Times New Roman" panose="02020603050405020304" pitchFamily="18" charset="0"/>
              </a:rPr>
              <a:t>Lỗi thiếu một vế của câu ghép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45C38D25-36F1-4D9B-B7C5-CCAAEE8F16B3}"/>
              </a:ext>
            </a:extLst>
          </p:cNvPr>
          <p:cNvCxnSpPr>
            <a:cxnSpLocks/>
          </p:cNvCxnSpPr>
          <p:nvPr/>
        </p:nvCxnSpPr>
        <p:spPr>
          <a:xfrm>
            <a:off x="4953000" y="1600200"/>
            <a:ext cx="4648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74775E-7229-4051-B00A-676A460A22A1}"/>
              </a:ext>
            </a:extLst>
          </p:cNvPr>
          <p:cNvCxnSpPr/>
          <p:nvPr/>
        </p:nvCxnSpPr>
        <p:spPr>
          <a:xfrm flipH="1">
            <a:off x="3200400" y="990600"/>
            <a:ext cx="1524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611B6C2-D4E1-4D5F-8806-93B528407EC7}"/>
              </a:ext>
            </a:extLst>
          </p:cNvPr>
          <p:cNvSpPr txBox="1"/>
          <p:nvPr/>
        </p:nvSpPr>
        <p:spPr>
          <a:xfrm>
            <a:off x="6629400" y="1676400"/>
            <a:ext cx="914400" cy="430887"/>
          </a:xfrm>
          <a:prstGeom prst="rect">
            <a:avLst/>
          </a:prstGeom>
          <a:noFill/>
        </p:spPr>
        <p:txBody>
          <a:bodyPr wrap="square" lIns="0" tIns="0" rIns="0" bIns="0" rtlCol="0">
            <a:spAutoFit/>
          </a:bodyPr>
          <a:lstStyle/>
          <a:p>
            <a:pPr algn="l"/>
            <a:r>
              <a:rPr lang="en-US" sz="2800">
                <a:latin typeface="Times New Roman" panose="02020603050405020304" pitchFamily="18" charset="0"/>
                <a:cs typeface="Times New Roman" panose="02020603050405020304" pitchFamily="18" charset="0"/>
              </a:rPr>
              <a:t>VN</a:t>
            </a:r>
          </a:p>
        </p:txBody>
      </p:sp>
      <p:sp>
        <p:nvSpPr>
          <p:cNvPr id="32" name="TextBox 31">
            <a:extLst>
              <a:ext uri="{FF2B5EF4-FFF2-40B4-BE49-F238E27FC236}">
                <a16:creationId xmlns:a16="http://schemas.microsoft.com/office/drawing/2014/main" id="{A66FB571-22B7-4CEA-A47D-2E35C8901456}"/>
              </a:ext>
            </a:extLst>
          </p:cNvPr>
          <p:cNvSpPr txBox="1"/>
          <p:nvPr/>
        </p:nvSpPr>
        <p:spPr>
          <a:xfrm>
            <a:off x="1600200" y="3810000"/>
            <a:ext cx="9829800" cy="1043619"/>
          </a:xfrm>
          <a:prstGeom prst="rect">
            <a:avLst/>
          </a:prstGeom>
          <a:noFill/>
        </p:spPr>
        <p:txBody>
          <a:bodyPr wrap="square">
            <a:spAutoFit/>
          </a:bodyPr>
          <a:lstStyle/>
          <a:p>
            <a:pPr algn="just" defTabSz="761970">
              <a:lnSpc>
                <a:spcPct val="115000"/>
              </a:lnSpc>
              <a:spcBef>
                <a:spcPts val="500"/>
              </a:spcBef>
              <a:spcAft>
                <a:spcPts val="50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Chí Phèo</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chỉ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là tác phẩm xuất sắc của Nam Cao </a:t>
            </a: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 còn</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là tác phẩm xuất sắc của văn học hiện thực phê phán Việt Nam. </a:t>
            </a:r>
          </a:p>
        </p:txBody>
      </p:sp>
      <p:sp>
        <p:nvSpPr>
          <p:cNvPr id="11" name="TextBox 10">
            <a:extLst>
              <a:ext uri="{FF2B5EF4-FFF2-40B4-BE49-F238E27FC236}">
                <a16:creationId xmlns:a16="http://schemas.microsoft.com/office/drawing/2014/main" id="{0E1CE52D-E6C1-4E74-9044-548153731C48}"/>
              </a:ext>
            </a:extLst>
          </p:cNvPr>
          <p:cNvSpPr txBox="1"/>
          <p:nvPr/>
        </p:nvSpPr>
        <p:spPr>
          <a:xfrm>
            <a:off x="1600200" y="3200400"/>
            <a:ext cx="9872663" cy="548099"/>
          </a:xfrm>
          <a:prstGeom prst="rect">
            <a:avLst/>
          </a:prstGeom>
          <a:noFill/>
        </p:spPr>
        <p:txBody>
          <a:bodyPr wrap="square">
            <a:spAutoFit/>
          </a:bodyPr>
          <a:lstStyle/>
          <a:p>
            <a:pPr algn="just" defTabSz="761970">
              <a:lnSpc>
                <a:spcPct val="115000"/>
              </a:lnSpc>
              <a:spcBef>
                <a:spcPts val="500"/>
              </a:spcBef>
              <a:spcAft>
                <a:spcPts val="500"/>
              </a:spcAft>
            </a:pPr>
            <a:r>
              <a:rPr lang="en-US" sz="2800">
                <a:latin typeface="Times New Roman" panose="02020603050405020304" pitchFamily="18" charset="0"/>
                <a:cs typeface="Times New Roman" panose="02020603050405020304" pitchFamily="18" charset="0"/>
              </a:rPr>
              <a:t>Cách sửa: bổ sung quan hệ từ và vế còn lại phù hợp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4060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ircle(in)">
                                      <p:cBhvr>
                                        <p:cTn id="27" dur="20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31" grpId="0"/>
      <p:bldP spid="3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D5045D-0F56-4AF9-B50A-FAC084C42BFC}"/>
              </a:ext>
            </a:extLst>
          </p:cNvPr>
          <p:cNvSpPr/>
          <p:nvPr/>
        </p:nvSpPr>
        <p:spPr>
          <a:xfrm>
            <a:off x="3429000" y="4343400"/>
            <a:ext cx="25908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761970">
              <a:spcAft>
                <a:spcPts val="833"/>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Lỗi thiếu vế của câu ghép</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21D4FEAB-006B-4CB1-B672-ADA1D1FF2FEC}"/>
              </a:ext>
            </a:extLst>
          </p:cNvPr>
          <p:cNvSpPr txBox="1"/>
          <p:nvPr/>
        </p:nvSpPr>
        <p:spPr>
          <a:xfrm>
            <a:off x="3429000" y="914400"/>
            <a:ext cx="2667000" cy="954107"/>
          </a:xfrm>
          <a:prstGeom prst="rect">
            <a:avLst/>
          </a:prstGeom>
          <a:noFill/>
          <a:ln>
            <a:solidFill>
              <a:schemeClr val="tx1"/>
            </a:solidFill>
          </a:ln>
        </p:spPr>
        <p:txBody>
          <a:bodyPr wrap="square" rtlCol="0">
            <a:spAutoFit/>
          </a:bodyPr>
          <a:lstStyle/>
          <a:p>
            <a:pPr defTabSz="761970"/>
            <a:r>
              <a:rPr lang="en-US" sz="2800">
                <a:solidFill>
                  <a:prstClr val="black"/>
                </a:solidFill>
                <a:latin typeface="Times New Roman" panose="02020603050405020304" pitchFamily="18" charset="0"/>
                <a:cs typeface="Times New Roman" panose="02020603050405020304" pitchFamily="18" charset="0"/>
              </a:rPr>
              <a:t>Lỗi thiếu thành phần nòng cốt</a:t>
            </a:r>
          </a:p>
        </p:txBody>
      </p:sp>
      <p:sp>
        <p:nvSpPr>
          <p:cNvPr id="41" name="TextBox 40">
            <a:extLst>
              <a:ext uri="{FF2B5EF4-FFF2-40B4-BE49-F238E27FC236}">
                <a16:creationId xmlns:a16="http://schemas.microsoft.com/office/drawing/2014/main" id="{1EE20BEE-7F9A-4015-A369-61E25FBD1329}"/>
              </a:ext>
            </a:extLst>
          </p:cNvPr>
          <p:cNvSpPr txBox="1"/>
          <p:nvPr/>
        </p:nvSpPr>
        <p:spPr>
          <a:xfrm>
            <a:off x="7391400" y="304800"/>
            <a:ext cx="4038600" cy="430887"/>
          </a:xfrm>
          <a:prstGeom prst="rect">
            <a:avLst/>
          </a:prstGeom>
          <a:noFill/>
          <a:ln>
            <a:solidFill>
              <a:schemeClr val="tx1"/>
            </a:solidFill>
          </a:ln>
        </p:spPr>
        <p:txBody>
          <a:bodyPr wrap="square" rtlCol="0">
            <a:spAutoFit/>
          </a:bodyPr>
          <a:lstStyle/>
          <a:p>
            <a:pPr algn="just" defTabSz="761970"/>
            <a:r>
              <a:rPr lang="en-US" sz="2200">
                <a:solidFill>
                  <a:sysClr val="windowText" lastClr="000000"/>
                </a:solidFill>
                <a:latin typeface="Times New Roman" panose="02020603050405020304" pitchFamily="18" charset="0"/>
                <a:cs typeface="Times New Roman" panose="02020603050405020304" pitchFamily="18" charset="0"/>
              </a:rPr>
              <a:t>Bổ sung thành phần thiếu của câu</a:t>
            </a:r>
          </a:p>
        </p:txBody>
      </p:sp>
      <p:sp>
        <p:nvSpPr>
          <p:cNvPr id="43" name="TextBox 42">
            <a:extLst>
              <a:ext uri="{FF2B5EF4-FFF2-40B4-BE49-F238E27FC236}">
                <a16:creationId xmlns:a16="http://schemas.microsoft.com/office/drawing/2014/main" id="{A9B84ECF-5719-43A8-904D-2D53E3EC9F64}"/>
              </a:ext>
            </a:extLst>
          </p:cNvPr>
          <p:cNvSpPr txBox="1"/>
          <p:nvPr/>
        </p:nvSpPr>
        <p:spPr>
          <a:xfrm>
            <a:off x="7391400" y="943970"/>
            <a:ext cx="3962400" cy="769441"/>
          </a:xfrm>
          <a:prstGeom prst="rect">
            <a:avLst/>
          </a:prstGeom>
          <a:noFill/>
          <a:ln>
            <a:solidFill>
              <a:schemeClr val="tx1"/>
            </a:solidFill>
          </a:ln>
        </p:spPr>
        <p:txBody>
          <a:bodyPr wrap="square" rtlCol="0">
            <a:spAutoFit/>
          </a:bodyPr>
          <a:lstStyle/>
          <a:p>
            <a:pPr defTabSz="761970"/>
            <a:r>
              <a:rPr lang="en-US" sz="2200">
                <a:solidFill>
                  <a:prstClr val="black"/>
                </a:solidFill>
                <a:latin typeface="Times New Roman" panose="02020603050405020304" pitchFamily="18" charset="0"/>
                <a:cs typeface="Times New Roman" panose="02020603050405020304" pitchFamily="18" charset="0"/>
              </a:rPr>
              <a:t>Cắt bỏ những từ ngữ dễ gây hiểu lầm coi đó là thành phần câu</a:t>
            </a:r>
          </a:p>
        </p:txBody>
      </p:sp>
      <p:sp>
        <p:nvSpPr>
          <p:cNvPr id="31" name="TextBox 30">
            <a:extLst>
              <a:ext uri="{FF2B5EF4-FFF2-40B4-BE49-F238E27FC236}">
                <a16:creationId xmlns:a16="http://schemas.microsoft.com/office/drawing/2014/main" id="{C41F1363-1EB2-4382-8E66-C807E673F845}"/>
              </a:ext>
            </a:extLst>
          </p:cNvPr>
          <p:cNvSpPr txBox="1"/>
          <p:nvPr/>
        </p:nvSpPr>
        <p:spPr>
          <a:xfrm>
            <a:off x="7162800" y="3981734"/>
            <a:ext cx="4114800" cy="430887"/>
          </a:xfrm>
          <a:prstGeom prst="rect">
            <a:avLst/>
          </a:prstGeom>
          <a:noFill/>
          <a:ln>
            <a:solidFill>
              <a:schemeClr val="tx1"/>
            </a:solidFill>
          </a:ln>
        </p:spPr>
        <p:txBody>
          <a:bodyPr wrap="square" rtlCol="0">
            <a:spAutoFit/>
          </a:bodyPr>
          <a:lstStyle/>
          <a:p>
            <a:pPr defTabSz="761970"/>
            <a:r>
              <a:rPr lang="en-US" sz="2200">
                <a:solidFill>
                  <a:prstClr val="black"/>
                </a:solidFill>
                <a:latin typeface="Times New Roman" panose="02020603050405020304" pitchFamily="18" charset="0"/>
                <a:cs typeface="Times New Roman" panose="02020603050405020304" pitchFamily="18" charset="0"/>
              </a:rPr>
              <a:t> Bổ sung hợp lý vế của câu ghép</a:t>
            </a:r>
          </a:p>
        </p:txBody>
      </p:sp>
      <p:sp>
        <p:nvSpPr>
          <p:cNvPr id="26" name="Text Box 20">
            <a:extLst>
              <a:ext uri="{FF2B5EF4-FFF2-40B4-BE49-F238E27FC236}">
                <a16:creationId xmlns:a16="http://schemas.microsoft.com/office/drawing/2014/main" id="{2692EE91-B3C4-4E0A-BAE4-8BDCB81E759F}"/>
              </a:ext>
            </a:extLst>
          </p:cNvPr>
          <p:cNvSpPr txBox="1">
            <a:spLocks noChangeArrowheads="1"/>
          </p:cNvSpPr>
          <p:nvPr/>
        </p:nvSpPr>
        <p:spPr bwMode="auto">
          <a:xfrm>
            <a:off x="533400" y="2286000"/>
            <a:ext cx="1905000" cy="3124200"/>
          </a:xfrm>
          <a:prstGeom prst="rect">
            <a:avLst/>
          </a:prstGeom>
          <a:solidFill>
            <a:schemeClr val="bg1"/>
          </a:solidFill>
          <a:ln w="9525">
            <a:solidFill>
              <a:schemeClr val="tx1"/>
            </a:solidFill>
            <a:miter lim="800000"/>
            <a:headEnd/>
            <a:tailEnd/>
          </a:ln>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761970" fontAlgn="base">
              <a:spcBef>
                <a:spcPct val="0"/>
              </a:spcBef>
              <a:spcAft>
                <a:spcPct val="0"/>
              </a:spcAft>
              <a:defRPr/>
            </a:pPr>
            <a:r>
              <a:rPr lang="en-US" sz="2800" b="1">
                <a:solidFill>
                  <a:prstClr val="black"/>
                </a:solidFill>
                <a:latin typeface="Times New Roman" pitchFamily="18" charset="0"/>
              </a:rPr>
              <a:t>* Những lỗi sai về thành phần câu và cách sửa</a:t>
            </a:r>
          </a:p>
        </p:txBody>
      </p:sp>
      <p:sp>
        <p:nvSpPr>
          <p:cNvPr id="29" name="TextBox 28">
            <a:extLst>
              <a:ext uri="{FF2B5EF4-FFF2-40B4-BE49-F238E27FC236}">
                <a16:creationId xmlns:a16="http://schemas.microsoft.com/office/drawing/2014/main" id="{BB77049F-8E2E-49D4-928A-1EC1990928E2}"/>
              </a:ext>
            </a:extLst>
          </p:cNvPr>
          <p:cNvSpPr txBox="1"/>
          <p:nvPr/>
        </p:nvSpPr>
        <p:spPr>
          <a:xfrm>
            <a:off x="7391400" y="1828800"/>
            <a:ext cx="3962400" cy="769441"/>
          </a:xfrm>
          <a:prstGeom prst="rect">
            <a:avLst/>
          </a:prstGeom>
          <a:noFill/>
          <a:ln>
            <a:solidFill>
              <a:schemeClr val="tx1"/>
            </a:solidFill>
          </a:ln>
        </p:spPr>
        <p:txBody>
          <a:bodyPr wrap="square" rtlCol="0">
            <a:spAutoFit/>
          </a:bodyPr>
          <a:lstStyle/>
          <a:p>
            <a:pPr algn="just" defTabSz="761970"/>
            <a:r>
              <a:rPr lang="en-US" sz="2200">
                <a:solidFill>
                  <a:sysClr val="windowText" lastClr="000000"/>
                </a:solidFill>
                <a:latin typeface="Times New Roman" panose="02020603050405020304" pitchFamily="18" charset="0"/>
                <a:cs typeface="Times New Roman" panose="02020603050405020304" pitchFamily="18" charset="0"/>
              </a:rPr>
              <a:t>Chỉnh sửa những cụm từ, dấu câu để tạo thành câu đủ thành phần</a:t>
            </a:r>
          </a:p>
        </p:txBody>
      </p:sp>
      <p:sp>
        <p:nvSpPr>
          <p:cNvPr id="34" name="TextBox 33">
            <a:extLst>
              <a:ext uri="{FF2B5EF4-FFF2-40B4-BE49-F238E27FC236}">
                <a16:creationId xmlns:a16="http://schemas.microsoft.com/office/drawing/2014/main" id="{0D644719-CBA5-4B0F-BF6E-798ACF4D2553}"/>
              </a:ext>
            </a:extLst>
          </p:cNvPr>
          <p:cNvSpPr txBox="1"/>
          <p:nvPr/>
        </p:nvSpPr>
        <p:spPr>
          <a:xfrm>
            <a:off x="7162800" y="4724400"/>
            <a:ext cx="4114800" cy="1477328"/>
          </a:xfrm>
          <a:prstGeom prst="rect">
            <a:avLst/>
          </a:prstGeom>
          <a:noFill/>
          <a:ln>
            <a:solidFill>
              <a:schemeClr val="tx1"/>
            </a:solidFill>
          </a:ln>
        </p:spPr>
        <p:txBody>
          <a:bodyPr wrap="square" rtlCol="0">
            <a:spAutoFit/>
          </a:bodyPr>
          <a:lstStyle/>
          <a:p>
            <a:pPr algn="just" defTabSz="761970"/>
            <a:r>
              <a:rPr lang="en-US" sz="2200">
                <a:solidFill>
                  <a:prstClr val="black"/>
                </a:solidFill>
                <a:latin typeface="Times New Roman" panose="02020603050405020304" pitchFamily="18" charset="0"/>
                <a:cs typeface="Times New Roman" panose="02020603050405020304" pitchFamily="18" charset="0"/>
              </a:rPr>
              <a:t>Bổ sung quan hệ từ /cặp quan hệ từ phù hợp, tương ứng với quan hệ từ đã sử dụng đã có ở vế câu trước</a:t>
            </a:r>
            <a:r>
              <a:rPr lang="en-US" sz="2400">
                <a:solidFill>
                  <a:prstClr val="black"/>
                </a:solidFill>
                <a:latin typeface="Times New Roman" panose="02020603050405020304" pitchFamily="18" charset="0"/>
                <a:cs typeface="Times New Roman" panose="02020603050405020304" pitchFamily="18" charset="0"/>
              </a:rPr>
              <a:t>. </a:t>
            </a:r>
          </a:p>
        </p:txBody>
      </p:sp>
      <p:sp>
        <p:nvSpPr>
          <p:cNvPr id="51" name="Rectangle 50">
            <a:extLst>
              <a:ext uri="{FF2B5EF4-FFF2-40B4-BE49-F238E27FC236}">
                <a16:creationId xmlns:a16="http://schemas.microsoft.com/office/drawing/2014/main" id="{1D5D16FE-1CD8-42FC-8705-9466563A406A}"/>
              </a:ext>
            </a:extLst>
          </p:cNvPr>
          <p:cNvSpPr/>
          <p:nvPr/>
        </p:nvSpPr>
        <p:spPr>
          <a:xfrm>
            <a:off x="3352800" y="2895600"/>
            <a:ext cx="26670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761970">
              <a:spcAft>
                <a:spcPts val="833"/>
              </a:spcAft>
            </a:pPr>
            <a:r>
              <a:rPr lang="en-US" sz="260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Lỗi sắp xếp sai vị trí thành phần câu</a:t>
            </a:r>
            <a:endParaRPr lang="en-US" sz="2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Rectangle 51">
            <a:extLst>
              <a:ext uri="{FF2B5EF4-FFF2-40B4-BE49-F238E27FC236}">
                <a16:creationId xmlns:a16="http://schemas.microsoft.com/office/drawing/2014/main" id="{A8D173E3-5C8E-46EF-8831-A3B3785DA4B0}"/>
              </a:ext>
            </a:extLst>
          </p:cNvPr>
          <p:cNvSpPr/>
          <p:nvPr/>
        </p:nvSpPr>
        <p:spPr>
          <a:xfrm>
            <a:off x="7162800" y="3124200"/>
            <a:ext cx="4137546"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761970">
              <a:spcAft>
                <a:spcPts val="833"/>
              </a:spcAft>
            </a:pPr>
            <a:r>
              <a:rPr lang="en-US" sz="2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Sắp xếp lại thành phần câu theo quy tắc ngữ pháp tiếng Việt</a:t>
            </a:r>
            <a:endPar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C659356A-A115-44A8-B46A-715C1CA2124D}"/>
              </a:ext>
            </a:extLst>
          </p:cNvPr>
          <p:cNvSpPr txBox="1"/>
          <p:nvPr/>
        </p:nvSpPr>
        <p:spPr>
          <a:xfrm>
            <a:off x="533400" y="228600"/>
            <a:ext cx="2362200" cy="556434"/>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c. Kết luận</a:t>
            </a:r>
            <a:endParaRPr lang="en-US" sz="280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Connector: Elbow 2">
            <a:extLst>
              <a:ext uri="{FF2B5EF4-FFF2-40B4-BE49-F238E27FC236}">
                <a16:creationId xmlns:a16="http://schemas.microsoft.com/office/drawing/2014/main" id="{A7BD2F4F-B3B7-4DE4-8038-10F0A1370282}"/>
              </a:ext>
            </a:extLst>
          </p:cNvPr>
          <p:cNvCxnSpPr>
            <a:stCxn id="26" idx="0"/>
          </p:cNvCxnSpPr>
          <p:nvPr/>
        </p:nvCxnSpPr>
        <p:spPr>
          <a:xfrm rot="5400000" flipH="1" flipV="1">
            <a:off x="1924050" y="704850"/>
            <a:ext cx="1143000" cy="20193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A1E3E016-279A-473E-BF40-BDF59D09B57B}"/>
              </a:ext>
            </a:extLst>
          </p:cNvPr>
          <p:cNvCxnSpPr>
            <a:cxnSpLocks/>
            <a:endCxn id="51" idx="1"/>
          </p:cNvCxnSpPr>
          <p:nvPr/>
        </p:nvCxnSpPr>
        <p:spPr>
          <a:xfrm flipV="1">
            <a:off x="2438400" y="3390900"/>
            <a:ext cx="914400" cy="72390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B1E32246-863D-4E48-9E87-792C4283D62C}"/>
              </a:ext>
            </a:extLst>
          </p:cNvPr>
          <p:cNvCxnSpPr>
            <a:cxnSpLocks/>
          </p:cNvCxnSpPr>
          <p:nvPr/>
        </p:nvCxnSpPr>
        <p:spPr>
          <a:xfrm rot="16200000" flipH="1">
            <a:off x="2514600" y="3962400"/>
            <a:ext cx="1295400" cy="5334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646D93-1DB1-4A9C-AFB6-A73FC5EB7990}"/>
              </a:ext>
            </a:extLst>
          </p:cNvPr>
          <p:cNvCxnSpPr>
            <a:cxnSpLocks/>
            <a:stCxn id="38" idx="3"/>
          </p:cNvCxnSpPr>
          <p:nvPr/>
        </p:nvCxnSpPr>
        <p:spPr>
          <a:xfrm flipV="1">
            <a:off x="6096000" y="685802"/>
            <a:ext cx="1066800" cy="705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C5BCDC0-C96D-4CBB-A9EA-C1266CE80756}"/>
              </a:ext>
            </a:extLst>
          </p:cNvPr>
          <p:cNvCxnSpPr>
            <a:cxnSpLocks/>
            <a:stCxn id="38" idx="3"/>
            <a:endCxn id="43" idx="1"/>
          </p:cNvCxnSpPr>
          <p:nvPr/>
        </p:nvCxnSpPr>
        <p:spPr>
          <a:xfrm flipV="1">
            <a:off x="6096000" y="1328691"/>
            <a:ext cx="1295400" cy="62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ACA48E6-662F-447C-9639-E9AC5EB4F3EA}"/>
              </a:ext>
            </a:extLst>
          </p:cNvPr>
          <p:cNvCxnSpPr>
            <a:cxnSpLocks/>
            <a:stCxn id="38" idx="3"/>
          </p:cNvCxnSpPr>
          <p:nvPr/>
        </p:nvCxnSpPr>
        <p:spPr>
          <a:xfrm>
            <a:off x="6096000" y="1391454"/>
            <a:ext cx="1219200" cy="7421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57DD54E-994A-4EC2-ABC4-F175656C600C}"/>
              </a:ext>
            </a:extLst>
          </p:cNvPr>
          <p:cNvCxnSpPr/>
          <p:nvPr/>
        </p:nvCxnSpPr>
        <p:spPr>
          <a:xfrm>
            <a:off x="6019800" y="3429000"/>
            <a:ext cx="1143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86E306D-8109-48E1-BE02-7EFB8E2BBB62}"/>
              </a:ext>
            </a:extLst>
          </p:cNvPr>
          <p:cNvCxnSpPr>
            <a:cxnSpLocks/>
          </p:cNvCxnSpPr>
          <p:nvPr/>
        </p:nvCxnSpPr>
        <p:spPr>
          <a:xfrm flipV="1">
            <a:off x="6019800" y="4191000"/>
            <a:ext cx="1143000" cy="56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2F7B4E1-5E99-44DE-A236-07148E735EFA}"/>
              </a:ext>
            </a:extLst>
          </p:cNvPr>
          <p:cNvCxnSpPr>
            <a:cxnSpLocks/>
            <a:stCxn id="16" idx="3"/>
            <a:endCxn id="34" idx="1"/>
          </p:cNvCxnSpPr>
          <p:nvPr/>
        </p:nvCxnSpPr>
        <p:spPr>
          <a:xfrm>
            <a:off x="6019800" y="4762500"/>
            <a:ext cx="1143000" cy="700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63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circle(in)">
                                      <p:cBhvr>
                                        <p:cTn id="27" dur="2000"/>
                                        <p:tgtEl>
                                          <p:spTgt spid="37"/>
                                        </p:tgtEl>
                                      </p:cBhvr>
                                    </p:animEffect>
                                  </p:childTnLst>
                                </p:cTn>
                              </p:par>
                              <p:par>
                                <p:cTn id="28" presetID="6" presetClass="entr" presetSubtype="16"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circle(in)">
                                      <p:cBhvr>
                                        <p:cTn id="30" dur="2000"/>
                                        <p:tgtEl>
                                          <p:spTgt spid="42"/>
                                        </p:tgtEl>
                                      </p:cBhvr>
                                    </p:animEffect>
                                  </p:childTnLst>
                                </p:cTn>
                              </p:par>
                              <p:par>
                                <p:cTn id="31" presetID="6" presetClass="entr" presetSubtype="16"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circle(in)">
                                      <p:cBhvr>
                                        <p:cTn id="33" dur="2000"/>
                                        <p:tgtEl>
                                          <p:spTgt spid="4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circle(in)">
                                      <p:cBhvr>
                                        <p:cTn id="36" dur="2000"/>
                                        <p:tgtEl>
                                          <p:spTgt spid="2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circle(in)">
                                      <p:cBhvr>
                                        <p:cTn id="39" dur="2000"/>
                                        <p:tgtEl>
                                          <p:spTgt spid="43"/>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circle(in)">
                                      <p:cBhvr>
                                        <p:cTn id="42" dur="2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circle(in)">
                                      <p:cBhvr>
                                        <p:cTn id="47" dur="2000"/>
                                        <p:tgtEl>
                                          <p:spTgt spid="53"/>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circle(in)">
                                      <p:cBhvr>
                                        <p:cTn id="50" dur="20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circle(in)">
                                      <p:cBhvr>
                                        <p:cTn id="55" dur="2000"/>
                                        <p:tgtEl>
                                          <p:spTgt spid="55"/>
                                        </p:tgtEl>
                                      </p:cBhvr>
                                    </p:animEffect>
                                  </p:childTnLst>
                                </p:cTn>
                              </p:par>
                              <p:par>
                                <p:cTn id="56" presetID="6" presetClass="entr" presetSubtype="16"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circle(in)">
                                      <p:cBhvr>
                                        <p:cTn id="58" dur="2000"/>
                                        <p:tgtEl>
                                          <p:spTgt spid="57"/>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circle(in)">
                                      <p:cBhvr>
                                        <p:cTn id="61" dur="2000"/>
                                        <p:tgtEl>
                                          <p:spTgt spid="34"/>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circle(in)">
                                      <p:cBhvr>
                                        <p:cTn id="64"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animBg="1"/>
      <p:bldP spid="41" grpId="0" animBg="1"/>
      <p:bldP spid="43" grpId="0" animBg="1"/>
      <p:bldP spid="31" grpId="0" animBg="1"/>
      <p:bldP spid="29" grpId="0" animBg="1"/>
      <p:bldP spid="34" grpId="0" animBg="1"/>
      <p:bldP spid="51"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640FB3-D844-4D00-A7BC-1F86B51264D6}"/>
              </a:ext>
            </a:extLst>
          </p:cNvPr>
          <p:cNvSpPr txBox="1"/>
          <p:nvPr/>
        </p:nvSpPr>
        <p:spPr>
          <a:xfrm>
            <a:off x="6172200" y="762000"/>
            <a:ext cx="5029200" cy="3108543"/>
          </a:xfrm>
          <a:prstGeom prst="rect">
            <a:avLst/>
          </a:prstGeom>
          <a:noFill/>
          <a:ln>
            <a:noFill/>
          </a:ln>
        </p:spPr>
        <p:txBody>
          <a:bodyPr wrap="square" rtlCol="0">
            <a:spAutoFit/>
          </a:bodyPr>
          <a:lstStyle/>
          <a:p>
            <a:pPr indent="542925" algn="just"/>
            <a:r>
              <a:rPr lang="vi-VN" sz="2800" i="1">
                <a:latin typeface="Times New Roman" panose="02020603050405020304" pitchFamily="18" charset="0"/>
                <a:cs typeface="Times New Roman" panose="02020603050405020304" pitchFamily="18" charset="0"/>
              </a:rPr>
              <a:t>Lần ấy là lần đầu tôi bước vào một chỗ nghèo nàn, khổ sở như thế. </a:t>
            </a:r>
            <a:r>
              <a:rPr lang="vi-VN" sz="2800" b="1" i="1">
                <a:latin typeface="Times New Roman" panose="02020603050405020304" pitchFamily="18" charset="0"/>
                <a:cs typeface="Times New Roman" panose="02020603050405020304" pitchFamily="18" charset="0"/>
              </a:rPr>
              <a:t>Trong cái hang tối tăm bẩn thỉu ấy, sống một đời khốn nạn những người gầy gò, rách rưới</a:t>
            </a:r>
            <a:r>
              <a:rPr lang="en-US" sz="2800" b="1" i="1">
                <a:latin typeface="Times New Roman" panose="02020603050405020304" pitchFamily="18" charset="0"/>
                <a:cs typeface="Times New Roman" panose="02020603050405020304" pitchFamily="18" charset="0"/>
              </a:rPr>
              <a:t>.</a:t>
            </a:r>
            <a:r>
              <a:rPr lang="en-US" sz="2800" i="1">
                <a:latin typeface="Times New Roman" panose="02020603050405020304" pitchFamily="18" charset="0"/>
                <a:cs typeface="Times New Roman" panose="02020603050405020304" pitchFamily="18" charset="0"/>
              </a:rPr>
              <a:t>...</a:t>
            </a:r>
            <a:r>
              <a:rPr lang="vi-VN" sz="2800" i="1">
                <a:latin typeface="Times New Roman" panose="02020603050405020304" pitchFamily="18" charset="0"/>
                <a:cs typeface="Times New Roman" panose="02020603050405020304" pitchFamily="18" charset="0"/>
              </a:rPr>
              <a:t> Người phu xe Dư ở trong ấy</a:t>
            </a:r>
            <a:r>
              <a:rPr lang="vi-VN" sz="2800">
                <a:latin typeface="Times New Roman" panose="02020603050405020304" pitchFamily="18" charset="0"/>
                <a:cs typeface="Times New Roman" panose="02020603050405020304" pitchFamily="18" charset="0"/>
              </a:rPr>
              <a:t>.</a:t>
            </a:r>
            <a:r>
              <a:rPr lang="vi-VN" sz="2800" i="1">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(Trích </a:t>
            </a:r>
            <a:r>
              <a:rPr lang="en-US" sz="2400" i="1">
                <a:latin typeface="Times New Roman" panose="02020603050405020304" pitchFamily="18" charset="0"/>
                <a:cs typeface="Times New Roman" panose="02020603050405020304" pitchFamily="18" charset="0"/>
              </a:rPr>
              <a:t>Một cơn giận</a:t>
            </a:r>
            <a:r>
              <a:rPr lang="en-US" sz="2400">
                <a:latin typeface="Times New Roman" panose="02020603050405020304" pitchFamily="18" charset="0"/>
                <a:cs typeface="Times New Roman" panose="02020603050405020304" pitchFamily="18" charset="0"/>
              </a:rPr>
              <a:t>, Thạch Lam)</a:t>
            </a:r>
          </a:p>
        </p:txBody>
      </p:sp>
      <p:sp>
        <p:nvSpPr>
          <p:cNvPr id="6" name="TextBox 5">
            <a:extLst>
              <a:ext uri="{FF2B5EF4-FFF2-40B4-BE49-F238E27FC236}">
                <a16:creationId xmlns:a16="http://schemas.microsoft.com/office/drawing/2014/main" id="{AB07246A-7314-48DD-9906-DE0184A13724}"/>
              </a:ext>
            </a:extLst>
          </p:cNvPr>
          <p:cNvSpPr txBox="1"/>
          <p:nvPr/>
        </p:nvSpPr>
        <p:spPr>
          <a:xfrm>
            <a:off x="1143000" y="914400"/>
            <a:ext cx="4038600" cy="1815882"/>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Trong cái hang tối tăm bẩn thỉu ấy, sống một đời khốn nạn những người gầy gò, rách rưới</a:t>
            </a:r>
            <a:r>
              <a:rPr lang="en-US" sz="2800">
                <a:latin typeface="Times New Roman" panose="02020603050405020304" pitchFamily="18" charset="0"/>
                <a:cs typeface="Times New Roman" panose="02020603050405020304" pitchFamily="18" charset="0"/>
              </a:rPr>
              <a:t>.</a:t>
            </a:r>
            <a:endParaRPr lang="en-US" sz="2800"/>
          </a:p>
        </p:txBody>
      </p:sp>
      <p:cxnSp>
        <p:nvCxnSpPr>
          <p:cNvPr id="10" name="Straight Connector 9">
            <a:extLst>
              <a:ext uri="{FF2B5EF4-FFF2-40B4-BE49-F238E27FC236}">
                <a16:creationId xmlns:a16="http://schemas.microsoft.com/office/drawing/2014/main" id="{161944EA-E714-438D-BEC2-BF1E10768850}"/>
              </a:ext>
            </a:extLst>
          </p:cNvPr>
          <p:cNvCxnSpPr/>
          <p:nvPr/>
        </p:nvCxnSpPr>
        <p:spPr>
          <a:xfrm>
            <a:off x="5791200" y="838200"/>
            <a:ext cx="0" cy="33528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2855988-7D3D-4FBA-9BAD-BFAD93CF1CFA}"/>
              </a:ext>
            </a:extLst>
          </p:cNvPr>
          <p:cNvSpPr txBox="1"/>
          <p:nvPr/>
        </p:nvSpPr>
        <p:spPr>
          <a:xfrm>
            <a:off x="609600" y="4495800"/>
            <a:ext cx="4648199" cy="1043619"/>
          </a:xfrm>
          <a:prstGeom prst="rect">
            <a:avLst/>
          </a:prstGeom>
          <a:noFill/>
        </p:spPr>
        <p:txBody>
          <a:bodyPr wrap="square">
            <a:spAutoFit/>
          </a:bodyPr>
          <a:lstStyle/>
          <a:p>
            <a:pPr algn="just" defTabSz="761970">
              <a:lnSpc>
                <a:spcPct val="115000"/>
              </a:lnSpc>
              <a:spcBef>
                <a:spcPts val="500"/>
              </a:spcBef>
              <a:spcAft>
                <a:spcPts val="500"/>
              </a:spcAft>
            </a:pPr>
            <a:r>
              <a:rPr lang="en-US" sz="2800">
                <a:latin typeface="Times New Roman" panose="02020603050405020304" pitchFamily="18" charset="0"/>
                <a:cs typeface="Times New Roman" panose="02020603050405020304" pitchFamily="18" charset="0"/>
              </a:rPr>
              <a:t>-&gt; Lỗi sắp xếp các vị trí thành phần trong câu không hợp lý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D90491C-B392-460B-8B50-B59BAA115D7E}"/>
              </a:ext>
            </a:extLst>
          </p:cNvPr>
          <p:cNvSpPr txBox="1"/>
          <p:nvPr/>
        </p:nvSpPr>
        <p:spPr>
          <a:xfrm>
            <a:off x="5943600" y="4419600"/>
            <a:ext cx="5029200" cy="1539139"/>
          </a:xfrm>
          <a:prstGeom prst="rect">
            <a:avLst/>
          </a:prstGeom>
          <a:noFill/>
        </p:spPr>
        <p:txBody>
          <a:bodyPr wrap="square">
            <a:spAutoFit/>
          </a:bodyPr>
          <a:lstStyle/>
          <a:p>
            <a:pPr algn="just" defTabSz="761970">
              <a:lnSpc>
                <a:spcPct val="115000"/>
              </a:lnSpc>
              <a:spcBef>
                <a:spcPts val="500"/>
              </a:spcBef>
              <a:spcAft>
                <a:spcPts val="500"/>
              </a:spcAft>
            </a:pPr>
            <a:r>
              <a:rPr lang="en-US" sz="2800">
                <a:latin typeface="Times New Roman" panose="02020603050405020304" pitchFamily="18" charset="0"/>
                <a:cs typeface="Times New Roman" panose="02020603050405020304" pitchFamily="18" charset="0"/>
              </a:rPr>
              <a:t>-&gt; Hiện tượng biến đổi câu trong văn bản nghệ thuật (đảo các thành phần 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3637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A94026-C49A-4A92-99F1-05F36B84CCCF}"/>
              </a:ext>
            </a:extLst>
          </p:cNvPr>
          <p:cNvSpPr/>
          <p:nvPr/>
        </p:nvSpPr>
        <p:spPr>
          <a:xfrm>
            <a:off x="3733800" y="4876800"/>
            <a:ext cx="5029200" cy="1143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3606FD8-CE95-48AC-8100-6E1DFD87235A}"/>
              </a:ext>
            </a:extLst>
          </p:cNvPr>
          <p:cNvSpPr/>
          <p:nvPr/>
        </p:nvSpPr>
        <p:spPr>
          <a:xfrm>
            <a:off x="2819400" y="3886200"/>
            <a:ext cx="6705600" cy="1219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B8281A-70CC-4222-BA1E-8C0B4323490A}"/>
              </a:ext>
            </a:extLst>
          </p:cNvPr>
          <p:cNvSpPr txBox="1"/>
          <p:nvPr/>
        </p:nvSpPr>
        <p:spPr>
          <a:xfrm>
            <a:off x="4114800" y="4114800"/>
            <a:ext cx="4615218"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mùa/Quả/lịm/đầu/ngọt</a:t>
            </a:r>
          </a:p>
        </p:txBody>
      </p:sp>
      <p:sp>
        <p:nvSpPr>
          <p:cNvPr id="12" name="TextBox 11">
            <a:extLst>
              <a:ext uri="{FF2B5EF4-FFF2-40B4-BE49-F238E27FC236}">
                <a16:creationId xmlns:a16="http://schemas.microsoft.com/office/drawing/2014/main" id="{BECD400C-14A7-4D00-B3D2-B81978038BEB}"/>
              </a:ext>
            </a:extLst>
          </p:cNvPr>
          <p:cNvSpPr txBox="1"/>
          <p:nvPr/>
        </p:nvSpPr>
        <p:spPr>
          <a:xfrm>
            <a:off x="4267200" y="5257800"/>
            <a:ext cx="4234218"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Quả đầu mùa ngọt lịm.</a:t>
            </a:r>
          </a:p>
          <a:p>
            <a:endParaRPr lang="en-US" sz="32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3E8D5EE-76BF-41E8-A6E9-B35FA3B1C702}"/>
              </a:ext>
            </a:extLst>
          </p:cNvPr>
          <p:cNvSpPr/>
          <p:nvPr/>
        </p:nvSpPr>
        <p:spPr>
          <a:xfrm>
            <a:off x="2590800" y="533400"/>
            <a:ext cx="914400" cy="9253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211141-4141-428A-A647-8BE4ABEDBADF}"/>
              </a:ext>
            </a:extLst>
          </p:cNvPr>
          <p:cNvSpPr txBox="1"/>
          <p:nvPr/>
        </p:nvSpPr>
        <p:spPr>
          <a:xfrm flipH="1">
            <a:off x="2743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17" name="Rectangle 16">
            <a:extLst>
              <a:ext uri="{FF2B5EF4-FFF2-40B4-BE49-F238E27FC236}">
                <a16:creationId xmlns:a16="http://schemas.microsoft.com/office/drawing/2014/main" id="{EA26489D-6385-484B-924A-EB9D39A589D0}"/>
              </a:ext>
            </a:extLst>
          </p:cNvPr>
          <p:cNvSpPr/>
          <p:nvPr/>
        </p:nvSpPr>
        <p:spPr>
          <a:xfrm>
            <a:off x="35052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820459-FC5E-48A6-9697-EB84411D1936}"/>
              </a:ext>
            </a:extLst>
          </p:cNvPr>
          <p:cNvSpPr/>
          <p:nvPr/>
        </p:nvSpPr>
        <p:spPr>
          <a:xfrm>
            <a:off x="44196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CBD56F-CFC3-4F0F-9811-083819847991}"/>
              </a:ext>
            </a:extLst>
          </p:cNvPr>
          <p:cNvSpPr/>
          <p:nvPr/>
        </p:nvSpPr>
        <p:spPr>
          <a:xfrm>
            <a:off x="15240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3320EE-CAED-437F-8809-8E63AC903ED1}"/>
              </a:ext>
            </a:extLst>
          </p:cNvPr>
          <p:cNvSpPr/>
          <p:nvPr/>
        </p:nvSpPr>
        <p:spPr>
          <a:xfrm>
            <a:off x="25146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02072C-10F0-4D3B-8B5E-5A2818B449F2}"/>
              </a:ext>
            </a:extLst>
          </p:cNvPr>
          <p:cNvSpPr/>
          <p:nvPr/>
        </p:nvSpPr>
        <p:spPr>
          <a:xfrm>
            <a:off x="35052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0AB6A9-0CA4-4221-8B31-7D327A695E25}"/>
              </a:ext>
            </a:extLst>
          </p:cNvPr>
          <p:cNvSpPr/>
          <p:nvPr/>
        </p:nvSpPr>
        <p:spPr>
          <a:xfrm>
            <a:off x="44958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E90263-9D2F-4C24-84C0-C322BC1483F8}"/>
              </a:ext>
            </a:extLst>
          </p:cNvPr>
          <p:cNvSpPr/>
          <p:nvPr/>
        </p:nvSpPr>
        <p:spPr>
          <a:xfrm>
            <a:off x="54864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1A1FF34-DFDA-4447-A72C-5C8BE91E2FB4}"/>
              </a:ext>
            </a:extLst>
          </p:cNvPr>
          <p:cNvSpPr txBox="1"/>
          <p:nvPr/>
        </p:nvSpPr>
        <p:spPr>
          <a:xfrm flipH="1">
            <a:off x="3733800" y="457200"/>
            <a:ext cx="851848"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5" name="TextBox 24">
            <a:extLst>
              <a:ext uri="{FF2B5EF4-FFF2-40B4-BE49-F238E27FC236}">
                <a16:creationId xmlns:a16="http://schemas.microsoft.com/office/drawing/2014/main" id="{F7AB65D7-63E3-4FC4-8FB2-861F5EEB63C8}"/>
              </a:ext>
            </a:extLst>
          </p:cNvPr>
          <p:cNvSpPr txBox="1"/>
          <p:nvPr/>
        </p:nvSpPr>
        <p:spPr>
          <a:xfrm flipH="1">
            <a:off x="44958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26" name="TextBox 25">
            <a:extLst>
              <a:ext uri="{FF2B5EF4-FFF2-40B4-BE49-F238E27FC236}">
                <a16:creationId xmlns:a16="http://schemas.microsoft.com/office/drawing/2014/main" id="{C7DD609D-68CB-4AF6-BC74-6603D1DD541E}"/>
              </a:ext>
            </a:extLst>
          </p:cNvPr>
          <p:cNvSpPr txBox="1"/>
          <p:nvPr/>
        </p:nvSpPr>
        <p:spPr>
          <a:xfrm flipH="1">
            <a:off x="16764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27" name="TextBox 26">
            <a:extLst>
              <a:ext uri="{FF2B5EF4-FFF2-40B4-BE49-F238E27FC236}">
                <a16:creationId xmlns:a16="http://schemas.microsoft.com/office/drawing/2014/main" id="{3643D4C9-14D8-4381-8EBE-3DDD7438B706}"/>
              </a:ext>
            </a:extLst>
          </p:cNvPr>
          <p:cNvSpPr txBox="1"/>
          <p:nvPr/>
        </p:nvSpPr>
        <p:spPr>
          <a:xfrm flipH="1">
            <a:off x="2743200" y="1678675"/>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9" name="TextBox 28">
            <a:extLst>
              <a:ext uri="{FF2B5EF4-FFF2-40B4-BE49-F238E27FC236}">
                <a16:creationId xmlns:a16="http://schemas.microsoft.com/office/drawing/2014/main" id="{C5802F10-CE5A-406F-BC5F-81A31314BE2B}"/>
              </a:ext>
            </a:extLst>
          </p:cNvPr>
          <p:cNvSpPr txBox="1"/>
          <p:nvPr/>
        </p:nvSpPr>
        <p:spPr>
          <a:xfrm flipH="1">
            <a:off x="3657600" y="17526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0" name="TextBox 29">
            <a:extLst>
              <a:ext uri="{FF2B5EF4-FFF2-40B4-BE49-F238E27FC236}">
                <a16:creationId xmlns:a16="http://schemas.microsoft.com/office/drawing/2014/main" id="{95FC3545-6324-4DDA-AC71-B9C11C518B01}"/>
              </a:ext>
            </a:extLst>
          </p:cNvPr>
          <p:cNvSpPr txBox="1"/>
          <p:nvPr/>
        </p:nvSpPr>
        <p:spPr>
          <a:xfrm flipH="1">
            <a:off x="4648200" y="17526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31" name="TextBox 30">
            <a:extLst>
              <a:ext uri="{FF2B5EF4-FFF2-40B4-BE49-F238E27FC236}">
                <a16:creationId xmlns:a16="http://schemas.microsoft.com/office/drawing/2014/main" id="{F9E2E888-E2C0-4AC7-B4E0-8AB94FD47C81}"/>
              </a:ext>
            </a:extLst>
          </p:cNvPr>
          <p:cNvSpPr txBox="1"/>
          <p:nvPr/>
        </p:nvSpPr>
        <p:spPr>
          <a:xfrm flipH="1">
            <a:off x="56388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G</a:t>
            </a:r>
          </a:p>
        </p:txBody>
      </p:sp>
      <p:sp>
        <p:nvSpPr>
          <p:cNvPr id="28" name="Rectangle 27">
            <a:extLst>
              <a:ext uri="{FF2B5EF4-FFF2-40B4-BE49-F238E27FC236}">
                <a16:creationId xmlns:a16="http://schemas.microsoft.com/office/drawing/2014/main" id="{A5907559-7A6C-4C28-B9FE-27466F1F98CE}"/>
              </a:ext>
            </a:extLst>
          </p:cNvPr>
          <p:cNvSpPr/>
          <p:nvPr/>
        </p:nvSpPr>
        <p:spPr>
          <a:xfrm>
            <a:off x="53340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09BC51C-0228-45CD-AF6B-E9103E00E683}"/>
              </a:ext>
            </a:extLst>
          </p:cNvPr>
          <p:cNvSpPr txBox="1"/>
          <p:nvPr/>
        </p:nvSpPr>
        <p:spPr>
          <a:xfrm flipH="1">
            <a:off x="5410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H</a:t>
            </a:r>
          </a:p>
        </p:txBody>
      </p:sp>
      <p:sp>
        <p:nvSpPr>
          <p:cNvPr id="33" name="Rectangle 32">
            <a:extLst>
              <a:ext uri="{FF2B5EF4-FFF2-40B4-BE49-F238E27FC236}">
                <a16:creationId xmlns:a16="http://schemas.microsoft.com/office/drawing/2014/main" id="{13EAB998-3C9B-44DC-9697-CF4BFB2F5316}"/>
              </a:ext>
            </a:extLst>
          </p:cNvPr>
          <p:cNvSpPr/>
          <p:nvPr/>
        </p:nvSpPr>
        <p:spPr>
          <a:xfrm>
            <a:off x="76962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324DC30-E2B0-4274-BC57-B424EA939CE9}"/>
              </a:ext>
            </a:extLst>
          </p:cNvPr>
          <p:cNvSpPr/>
          <p:nvPr/>
        </p:nvSpPr>
        <p:spPr>
          <a:xfrm>
            <a:off x="8610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A492363-6B1A-479C-8276-DC3BD1893B6E}"/>
              </a:ext>
            </a:extLst>
          </p:cNvPr>
          <p:cNvSpPr/>
          <p:nvPr/>
        </p:nvSpPr>
        <p:spPr>
          <a:xfrm>
            <a:off x="6705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1332E0-0D1A-488B-9D73-E7A57B69A746}"/>
              </a:ext>
            </a:extLst>
          </p:cNvPr>
          <p:cNvSpPr txBox="1"/>
          <p:nvPr/>
        </p:nvSpPr>
        <p:spPr>
          <a:xfrm flipH="1">
            <a:off x="6781800" y="457200"/>
            <a:ext cx="457200"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Y</a:t>
            </a:r>
          </a:p>
        </p:txBody>
      </p:sp>
      <p:sp>
        <p:nvSpPr>
          <p:cNvPr id="37" name="TextBox 36">
            <a:extLst>
              <a:ext uri="{FF2B5EF4-FFF2-40B4-BE49-F238E27FC236}">
                <a16:creationId xmlns:a16="http://schemas.microsoft.com/office/drawing/2014/main" id="{B81EFF15-E1E8-420E-9A79-DE10A1743416}"/>
              </a:ext>
            </a:extLst>
          </p:cNvPr>
          <p:cNvSpPr txBox="1"/>
          <p:nvPr/>
        </p:nvSpPr>
        <p:spPr>
          <a:xfrm flipH="1">
            <a:off x="7772400" y="533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8" name="TextBox 37">
            <a:extLst>
              <a:ext uri="{FF2B5EF4-FFF2-40B4-BE49-F238E27FC236}">
                <a16:creationId xmlns:a16="http://schemas.microsoft.com/office/drawing/2014/main" id="{53D19294-0642-47FE-BF33-3297D57FF9BA}"/>
              </a:ext>
            </a:extLst>
          </p:cNvPr>
          <p:cNvSpPr txBox="1"/>
          <p:nvPr/>
        </p:nvSpPr>
        <p:spPr>
          <a:xfrm flipH="1">
            <a:off x="8686800" y="5334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U</a:t>
            </a:r>
          </a:p>
        </p:txBody>
      </p:sp>
      <p:sp>
        <p:nvSpPr>
          <p:cNvPr id="39" name="Rectangle 38">
            <a:extLst>
              <a:ext uri="{FF2B5EF4-FFF2-40B4-BE49-F238E27FC236}">
                <a16:creationId xmlns:a16="http://schemas.microsoft.com/office/drawing/2014/main" id="{4E682482-15F6-48B1-AB5F-C1E210102782}"/>
              </a:ext>
            </a:extLst>
          </p:cNvPr>
          <p:cNvSpPr/>
          <p:nvPr/>
        </p:nvSpPr>
        <p:spPr>
          <a:xfrm>
            <a:off x="79248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E9C730C-3C52-441E-A3AE-BCDE2387BD72}"/>
              </a:ext>
            </a:extLst>
          </p:cNvPr>
          <p:cNvSpPr/>
          <p:nvPr/>
        </p:nvSpPr>
        <p:spPr>
          <a:xfrm>
            <a:off x="69342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4B2BF05-D165-4D62-9292-C7F351534A57}"/>
              </a:ext>
            </a:extLst>
          </p:cNvPr>
          <p:cNvSpPr/>
          <p:nvPr/>
        </p:nvSpPr>
        <p:spPr>
          <a:xfrm>
            <a:off x="8915400" y="17526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E5C9366-7F7D-4B77-A30D-4D5537F77607}"/>
              </a:ext>
            </a:extLst>
          </p:cNvPr>
          <p:cNvSpPr txBox="1"/>
          <p:nvPr/>
        </p:nvSpPr>
        <p:spPr>
          <a:xfrm flipH="1">
            <a:off x="7010400" y="1600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V</a:t>
            </a:r>
          </a:p>
        </p:txBody>
      </p:sp>
      <p:sp>
        <p:nvSpPr>
          <p:cNvPr id="43" name="Rectangle 42">
            <a:extLst>
              <a:ext uri="{FF2B5EF4-FFF2-40B4-BE49-F238E27FC236}">
                <a16:creationId xmlns:a16="http://schemas.microsoft.com/office/drawing/2014/main" id="{E7DF9BD4-BD6B-4953-A8BE-912246A41491}"/>
              </a:ext>
            </a:extLst>
          </p:cNvPr>
          <p:cNvSpPr/>
          <p:nvPr/>
        </p:nvSpPr>
        <p:spPr>
          <a:xfrm>
            <a:off x="9753600" y="16764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645C620-8F8A-41F7-915A-93B8FE240A70}"/>
              </a:ext>
            </a:extLst>
          </p:cNvPr>
          <p:cNvSpPr txBox="1"/>
          <p:nvPr/>
        </p:nvSpPr>
        <p:spPr>
          <a:xfrm flipH="1">
            <a:off x="8153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45" name="TextBox 44">
            <a:extLst>
              <a:ext uri="{FF2B5EF4-FFF2-40B4-BE49-F238E27FC236}">
                <a16:creationId xmlns:a16="http://schemas.microsoft.com/office/drawing/2014/main" id="{9DF0A389-0100-4A46-BA3C-338D4EE00E47}"/>
              </a:ext>
            </a:extLst>
          </p:cNvPr>
          <p:cNvSpPr txBox="1"/>
          <p:nvPr/>
        </p:nvSpPr>
        <p:spPr>
          <a:xfrm flipH="1">
            <a:off x="8915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46" name="TextBox 45">
            <a:extLst>
              <a:ext uri="{FF2B5EF4-FFF2-40B4-BE49-F238E27FC236}">
                <a16:creationId xmlns:a16="http://schemas.microsoft.com/office/drawing/2014/main" id="{80F1C22A-CF0F-4918-AB49-A243AE84C455}"/>
              </a:ext>
            </a:extLst>
          </p:cNvPr>
          <p:cNvSpPr txBox="1"/>
          <p:nvPr/>
        </p:nvSpPr>
        <p:spPr>
          <a:xfrm flipH="1">
            <a:off x="98298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2" name="TextBox 1">
            <a:extLst>
              <a:ext uri="{FF2B5EF4-FFF2-40B4-BE49-F238E27FC236}">
                <a16:creationId xmlns:a16="http://schemas.microsoft.com/office/drawing/2014/main" id="{C4CB624F-BA78-4FF1-803E-F837709B8459}"/>
              </a:ext>
            </a:extLst>
          </p:cNvPr>
          <p:cNvSpPr txBox="1"/>
          <p:nvPr/>
        </p:nvSpPr>
        <p:spPr>
          <a:xfrm>
            <a:off x="1405719" y="3029804"/>
            <a:ext cx="8863084" cy="602972"/>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Sắp xếp chuỗi từ sau thành câu có nghĩa</a:t>
            </a:r>
          </a:p>
        </p:txBody>
      </p:sp>
    </p:spTree>
    <p:extLst>
      <p:ext uri="{BB962C8B-B14F-4D97-AF65-F5344CB8AC3E}">
        <p14:creationId xmlns:p14="http://schemas.microsoft.com/office/powerpoint/2010/main" val="2723936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p:bldP spid="1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21D4FEAB-006B-4CB1-B672-ADA1D1FF2FEC}"/>
              </a:ext>
            </a:extLst>
          </p:cNvPr>
          <p:cNvSpPr txBox="1"/>
          <p:nvPr/>
        </p:nvSpPr>
        <p:spPr>
          <a:xfrm>
            <a:off x="1219200" y="1828800"/>
            <a:ext cx="9372600" cy="1384995"/>
          </a:xfrm>
          <a:prstGeom prst="rect">
            <a:avLst/>
          </a:prstGeom>
          <a:noFill/>
          <a:ln>
            <a:noFill/>
          </a:ln>
        </p:spPr>
        <p:txBody>
          <a:bodyPr wrap="square" rtlCol="0">
            <a:spAutoFit/>
          </a:bodyPr>
          <a:lstStyle/>
          <a:p>
            <a:pPr indent="714375" algn="just"/>
            <a:r>
              <a:rPr lang="en-US" sz="2800" i="1">
                <a:latin typeface="Times New Roman" panose="02020603050405020304" pitchFamily="18" charset="0"/>
                <a:cs typeface="Times New Roman" panose="02020603050405020304" pitchFamily="18" charset="0"/>
              </a:rPr>
              <a:t> Ban đêm chúng tôi khóc rền</a:t>
            </a:r>
            <a:r>
              <a:rPr lang="en-US" sz="2800">
                <a:latin typeface="Times New Roman" panose="02020603050405020304" pitchFamily="18" charset="0"/>
                <a:cs typeface="Times New Roman" panose="02020603050405020304" pitchFamily="18" charset="0"/>
              </a:rPr>
              <a:t>.</a:t>
            </a:r>
            <a:r>
              <a:rPr lang="en-US" sz="2800" b="1" i="1">
                <a:latin typeface="Times New Roman" panose="02020603050405020304" pitchFamily="18" charset="0"/>
                <a:cs typeface="Times New Roman" panose="02020603050405020304" pitchFamily="18" charset="0"/>
              </a:rPr>
              <a:t> Gọi ba gọi mẹ</a:t>
            </a:r>
            <a:r>
              <a:rPr lang="en-US" sz="2800" i="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(Trích</a:t>
            </a:r>
            <a:r>
              <a:rPr lang="en-US" sz="2800" i="1">
                <a:latin typeface="Times New Roman" panose="02020603050405020304" pitchFamily="18" charset="0"/>
                <a:cs typeface="Times New Roman" panose="02020603050405020304" pitchFamily="18" charset="0"/>
              </a:rPr>
              <a:t> Những nhân chứng cuối cùng - Solo cho giọng trẻ em</a:t>
            </a:r>
            <a:r>
              <a:rPr lang="en-US" sz="2800">
                <a:latin typeface="Times New Roman" panose="02020603050405020304" pitchFamily="18" charset="0"/>
                <a:cs typeface="Times New Roman" panose="02020603050405020304" pitchFamily="18" charset="0"/>
              </a:rPr>
              <a:t>, Svetlana Alexievich)</a:t>
            </a:r>
          </a:p>
        </p:txBody>
      </p:sp>
      <p:sp>
        <p:nvSpPr>
          <p:cNvPr id="7" name="TextBox 6">
            <a:extLst>
              <a:ext uri="{FF2B5EF4-FFF2-40B4-BE49-F238E27FC236}">
                <a16:creationId xmlns:a16="http://schemas.microsoft.com/office/drawing/2014/main" id="{5CF9EF97-3435-411E-98F4-DC8B8262B139}"/>
              </a:ext>
            </a:extLst>
          </p:cNvPr>
          <p:cNvSpPr txBox="1"/>
          <p:nvPr/>
        </p:nvSpPr>
        <p:spPr>
          <a:xfrm>
            <a:off x="1371600" y="3657600"/>
            <a:ext cx="9144000" cy="954107"/>
          </a:xfrm>
          <a:prstGeom prst="rect">
            <a:avLst/>
          </a:prstGeom>
          <a:noFill/>
          <a:ln>
            <a:noFill/>
          </a:ln>
        </p:spPr>
        <p:txBody>
          <a:bodyPr wrap="square" rtlCol="0">
            <a:spAutoFit/>
          </a:bodyPr>
          <a:lstStyle/>
          <a:p>
            <a:r>
              <a:rPr lang="en-US" sz="2800">
                <a:latin typeface="Times New Roman" panose="02020603050405020304" pitchFamily="18" charset="0"/>
                <a:cs typeface="Times New Roman" panose="02020603050405020304" pitchFamily="18" charset="0"/>
              </a:rPr>
              <a:t>-&gt; Hiện tượng biến đổi câu trong văn bản nghệ thuật (tỉnh lược chủ ngữ).</a:t>
            </a:r>
          </a:p>
        </p:txBody>
      </p:sp>
    </p:spTree>
    <p:extLst>
      <p:ext uri="{BB962C8B-B14F-4D97-AF65-F5344CB8AC3E}">
        <p14:creationId xmlns:p14="http://schemas.microsoft.com/office/powerpoint/2010/main" val="3237861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21D4FEAB-006B-4CB1-B672-ADA1D1FF2FEC}"/>
              </a:ext>
            </a:extLst>
          </p:cNvPr>
          <p:cNvSpPr txBox="1"/>
          <p:nvPr/>
        </p:nvSpPr>
        <p:spPr>
          <a:xfrm>
            <a:off x="1295400" y="1676400"/>
            <a:ext cx="9372600" cy="954107"/>
          </a:xfrm>
          <a:prstGeom prst="rect">
            <a:avLst/>
          </a:prstGeom>
          <a:noFill/>
          <a:ln>
            <a:noFill/>
          </a:ln>
        </p:spPr>
        <p:txBody>
          <a:bodyPr wrap="square" rtlCol="0">
            <a:spAutoFit/>
          </a:bodyPr>
          <a:lstStyle/>
          <a:p>
            <a:pPr indent="355600" algn="just" defTabSz="761970"/>
            <a:r>
              <a:rPr lang="en-US" sz="2800">
                <a:solidFill>
                  <a:prstClr val="black"/>
                </a:solidFill>
                <a:latin typeface="Times New Roman" panose="02020603050405020304" pitchFamily="18" charset="0"/>
                <a:cs typeface="Times New Roman" panose="02020603050405020304" pitchFamily="18" charset="0"/>
              </a:rPr>
              <a:t>- Phân biệt lỗi thành phần câu với một số hiện tượng phá vỡ quy tắc ngôn ngữ thông thường trong văn bản nghệ thuật.</a:t>
            </a:r>
          </a:p>
        </p:txBody>
      </p:sp>
      <p:sp>
        <p:nvSpPr>
          <p:cNvPr id="26" name="Text Box 20">
            <a:extLst>
              <a:ext uri="{FF2B5EF4-FFF2-40B4-BE49-F238E27FC236}">
                <a16:creationId xmlns:a16="http://schemas.microsoft.com/office/drawing/2014/main" id="{2692EE91-B3C4-4E0A-BAE4-8BDCB81E759F}"/>
              </a:ext>
            </a:extLst>
          </p:cNvPr>
          <p:cNvSpPr txBox="1">
            <a:spLocks noChangeArrowheads="1"/>
          </p:cNvSpPr>
          <p:nvPr/>
        </p:nvSpPr>
        <p:spPr bwMode="auto">
          <a:xfrm>
            <a:off x="1295400" y="990600"/>
            <a:ext cx="2057400" cy="457200"/>
          </a:xfrm>
          <a:prstGeom prst="rect">
            <a:avLst/>
          </a:prstGeom>
          <a:solidFill>
            <a:schemeClr val="bg1"/>
          </a:solidFill>
          <a:ln w="9525">
            <a:noFill/>
            <a:miter lim="800000"/>
            <a:headEnd/>
            <a:tailEnd/>
          </a:ln>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761970" fontAlgn="base">
              <a:spcBef>
                <a:spcPct val="0"/>
              </a:spcBef>
              <a:spcAft>
                <a:spcPct val="0"/>
              </a:spcAft>
              <a:defRPr/>
            </a:pPr>
            <a:r>
              <a:rPr lang="en-US" sz="2800" b="1">
                <a:solidFill>
                  <a:prstClr val="black"/>
                </a:solidFill>
                <a:latin typeface="Times New Roman" pitchFamily="18" charset="0"/>
              </a:rPr>
              <a:t>* Lưu ý</a:t>
            </a:r>
          </a:p>
        </p:txBody>
      </p:sp>
      <p:sp>
        <p:nvSpPr>
          <p:cNvPr id="11" name="TextBox 10">
            <a:extLst>
              <a:ext uri="{FF2B5EF4-FFF2-40B4-BE49-F238E27FC236}">
                <a16:creationId xmlns:a16="http://schemas.microsoft.com/office/drawing/2014/main" id="{CB640FB3-D844-4D00-A7BC-1F86B51264D6}"/>
              </a:ext>
            </a:extLst>
          </p:cNvPr>
          <p:cNvSpPr txBox="1"/>
          <p:nvPr/>
        </p:nvSpPr>
        <p:spPr>
          <a:xfrm>
            <a:off x="1371600" y="2667000"/>
            <a:ext cx="9296400" cy="954107"/>
          </a:xfrm>
          <a:prstGeom prst="rect">
            <a:avLst/>
          </a:prstGeom>
          <a:noFill/>
          <a:ln>
            <a:noFill/>
          </a:ln>
        </p:spPr>
        <p:txBody>
          <a:bodyPr wrap="square" rtlCol="0">
            <a:spAutoFit/>
          </a:bodyPr>
          <a:lstStyle/>
          <a:p>
            <a:pPr indent="355600" algn="just" defTabSz="761970"/>
            <a:r>
              <a:rPr lang="en-US" sz="2800">
                <a:solidFill>
                  <a:prstClr val="black"/>
                </a:solidFill>
                <a:latin typeface="Times New Roman" panose="02020603050405020304" pitchFamily="18" charset="0"/>
                <a:cs typeface="Times New Roman" panose="02020603050405020304" pitchFamily="18" charset="0"/>
              </a:rPr>
              <a:t>- Căn cứ vào ngữ cảnh và mục đích giao tiếp, vẫn có hiện tượng biến đổi thành phần câu.</a:t>
            </a:r>
          </a:p>
        </p:txBody>
      </p:sp>
    </p:spTree>
    <p:extLst>
      <p:ext uri="{BB962C8B-B14F-4D97-AF65-F5344CB8AC3E}">
        <p14:creationId xmlns:p14="http://schemas.microsoft.com/office/powerpoint/2010/main" val="145046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3F87B3E-7BBA-4631-88EB-EC60A94EBE23}"/>
              </a:ext>
            </a:extLst>
          </p:cNvPr>
          <p:cNvSpPr txBox="1"/>
          <p:nvPr/>
        </p:nvSpPr>
        <p:spPr>
          <a:xfrm>
            <a:off x="1219200" y="25908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Nhóm 1: Phiếu học tập số 1</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4EEFB275-BC56-4737-BE35-B768856069FA}"/>
              </a:ext>
            </a:extLst>
          </p:cNvPr>
          <p:cNvSpPr txBox="1"/>
          <p:nvPr/>
        </p:nvSpPr>
        <p:spPr>
          <a:xfrm>
            <a:off x="1219200" y="32766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Nhóm 2: Phiếu học tập số 2</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937233C3-5317-4C9F-8639-486226A0E57B}"/>
              </a:ext>
            </a:extLst>
          </p:cNvPr>
          <p:cNvSpPr txBox="1"/>
          <p:nvPr/>
        </p:nvSpPr>
        <p:spPr>
          <a:xfrm>
            <a:off x="1447800" y="6858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LUYỆN TẬP</a:t>
            </a:r>
            <a:endPar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70292561-A4BA-4195-9538-D78C799D1EB0}"/>
              </a:ext>
            </a:extLst>
          </p:cNvPr>
          <p:cNvSpPr txBox="1"/>
          <p:nvPr/>
        </p:nvSpPr>
        <p:spPr>
          <a:xfrm>
            <a:off x="4572000" y="1371600"/>
            <a:ext cx="4800600"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THẢO LUẬN NHÓM</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82A3B2B-71D0-47CD-A5FC-105026397CFC}"/>
              </a:ext>
            </a:extLst>
          </p:cNvPr>
          <p:cNvSpPr txBox="1"/>
          <p:nvPr/>
        </p:nvSpPr>
        <p:spPr>
          <a:xfrm>
            <a:off x="1295400" y="39624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Nhóm 3: Phiếu học tập số 3</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565AF66-9BF2-4C98-BD64-4250AF38C9B0}"/>
              </a:ext>
            </a:extLst>
          </p:cNvPr>
          <p:cNvSpPr txBox="1"/>
          <p:nvPr/>
        </p:nvSpPr>
        <p:spPr>
          <a:xfrm>
            <a:off x="1371600" y="46482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Nhóm 4: Phiếu học tập số 4</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5-mins digital">
            <a:hlinkClick r:id="" action="ppaction://media"/>
            <a:extLst>
              <a:ext uri="{FF2B5EF4-FFF2-40B4-BE49-F238E27FC236}">
                <a16:creationId xmlns:a16="http://schemas.microsoft.com/office/drawing/2014/main" id="{2F7D0452-9D9B-47EC-8B59-1B41447653F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43" t="5699" r="2218" b="5699"/>
          <a:stretch/>
        </p:blipFill>
        <p:spPr>
          <a:xfrm>
            <a:off x="8610600" y="2667000"/>
            <a:ext cx="2779251" cy="1296834"/>
          </a:xfrm>
          <a:prstGeom prst="rect">
            <a:avLst/>
          </a:prstGeom>
        </p:spPr>
      </p:pic>
    </p:spTree>
    <p:extLst>
      <p:ext uri="{BB962C8B-B14F-4D97-AF65-F5344CB8AC3E}">
        <p14:creationId xmlns:p14="http://schemas.microsoft.com/office/powerpoint/2010/main" val="3539038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21B558-6400-42D0-84D4-8C6B68F4889A}"/>
              </a:ext>
            </a:extLst>
          </p:cNvPr>
          <p:cNvGraphicFramePr>
            <a:graphicFrameLocks noGrp="1"/>
          </p:cNvGraphicFramePr>
          <p:nvPr>
            <p:extLst>
              <p:ext uri="{D42A27DB-BD31-4B8C-83A1-F6EECF244321}">
                <p14:modId xmlns:p14="http://schemas.microsoft.com/office/powerpoint/2010/main" val="223369174"/>
              </p:ext>
            </p:extLst>
          </p:nvPr>
        </p:nvGraphicFramePr>
        <p:xfrm>
          <a:off x="381000" y="838200"/>
          <a:ext cx="11368585" cy="5547360"/>
        </p:xfrm>
        <a:graphic>
          <a:graphicData uri="http://schemas.openxmlformats.org/drawingml/2006/table">
            <a:tbl>
              <a:tblPr firstRow="1" firstCol="1" bandRow="1">
                <a:tableStyleId>{2D5ABB26-0587-4C30-8999-92F81FD0307C}</a:tableStyleId>
              </a:tblPr>
              <a:tblGrid>
                <a:gridCol w="5562600">
                  <a:extLst>
                    <a:ext uri="{9D8B030D-6E8A-4147-A177-3AD203B41FA5}">
                      <a16:colId xmlns:a16="http://schemas.microsoft.com/office/drawing/2014/main" val="1987800739"/>
                    </a:ext>
                  </a:extLst>
                </a:gridCol>
                <a:gridCol w="2057400">
                  <a:extLst>
                    <a:ext uri="{9D8B030D-6E8A-4147-A177-3AD203B41FA5}">
                      <a16:colId xmlns:a16="http://schemas.microsoft.com/office/drawing/2014/main" val="3264403238"/>
                    </a:ext>
                  </a:extLst>
                </a:gridCol>
                <a:gridCol w="1353883">
                  <a:extLst>
                    <a:ext uri="{9D8B030D-6E8A-4147-A177-3AD203B41FA5}">
                      <a16:colId xmlns:a16="http://schemas.microsoft.com/office/drawing/2014/main" val="2777805838"/>
                    </a:ext>
                  </a:extLst>
                </a:gridCol>
                <a:gridCol w="2394702">
                  <a:extLst>
                    <a:ext uri="{9D8B030D-6E8A-4147-A177-3AD203B41FA5}">
                      <a16:colId xmlns:a16="http://schemas.microsoft.com/office/drawing/2014/main" val="3919191183"/>
                    </a:ext>
                  </a:extLst>
                </a:gridCol>
              </a:tblGrid>
              <a:tr h="787853">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Ngữ liệu</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Phân tích cấu tạo NP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Lỗi về TP câu</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Sửa lỗi /viết lại câu cho đúng</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317631"/>
                  </a:ext>
                </a:extLst>
              </a:tr>
              <a:tr h="660021">
                <a:tc>
                  <a:txBody>
                    <a:bodyPr/>
                    <a:lstStyle/>
                    <a:p>
                      <a:pPr algn="just">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a. Với những tin tức lan truyền trên mạng xã hội, không phải bao giờ cũng chính xác.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70510">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259100"/>
                  </a:ext>
                </a:extLst>
              </a:tr>
              <a:tr h="845734">
                <a:tc>
                  <a:txBody>
                    <a:bodyPr/>
                    <a:lstStyle/>
                    <a:p>
                      <a:pPr algn="just">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b. Theo đồng chí chủ tịch ủy ban nhân dân xã cho biết số người đến tuổi lao động ở địa phương là 1200</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4420873"/>
                  </a:ext>
                </a:extLst>
              </a:tr>
              <a:tr h="436316">
                <a:tc>
                  <a:txBody>
                    <a:bodyPr/>
                    <a:lstStyle/>
                    <a:p>
                      <a:pPr algn="just">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c. Đã vẽ bức tranh tường hoành tráng này một nhóm họa sĩ đến từ thành phố.</a:t>
                      </a: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071373"/>
                  </a:ext>
                </a:extLst>
              </a:tr>
              <a:tr h="852593">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d. </a:t>
                      </a:r>
                      <a:r>
                        <a:rPr lang="en-US" sz="2800" kern="1200">
                          <a:solidFill>
                            <a:schemeClr val="tx1"/>
                          </a:solidFill>
                          <a:effectLst/>
                          <a:latin typeface="Times New Roman" panose="02020603050405020304" pitchFamily="18" charset="0"/>
                          <a:ea typeface="+mn-ea"/>
                          <a:cs typeface="Times New Roman" panose="02020603050405020304" pitchFamily="18" charset="0"/>
                        </a:rPr>
                        <a:t>Trả lời phỏng vấn của Thủ tướng Chính phủ nhân chuyến đi thăm Lào.</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7589795"/>
                  </a:ext>
                </a:extLst>
              </a:tr>
            </a:tbl>
          </a:graphicData>
        </a:graphic>
      </p:graphicFrame>
      <p:sp>
        <p:nvSpPr>
          <p:cNvPr id="2" name="TextBox 1">
            <a:extLst>
              <a:ext uri="{FF2B5EF4-FFF2-40B4-BE49-F238E27FC236}">
                <a16:creationId xmlns:a16="http://schemas.microsoft.com/office/drawing/2014/main" id="{D5E43400-0495-4A70-9526-B9972C7DFC48}"/>
              </a:ext>
            </a:extLst>
          </p:cNvPr>
          <p:cNvSpPr txBox="1"/>
          <p:nvPr/>
        </p:nvSpPr>
        <p:spPr>
          <a:xfrm>
            <a:off x="4038600" y="304800"/>
            <a:ext cx="43434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PHIẾU HỌC TẬP SỐ 1</a:t>
            </a:r>
          </a:p>
        </p:txBody>
      </p:sp>
    </p:spTree>
    <p:extLst>
      <p:ext uri="{BB962C8B-B14F-4D97-AF65-F5344CB8AC3E}">
        <p14:creationId xmlns:p14="http://schemas.microsoft.com/office/powerpoint/2010/main" val="77981388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21B558-6400-42D0-84D4-8C6B68F4889A}"/>
              </a:ext>
            </a:extLst>
          </p:cNvPr>
          <p:cNvGraphicFramePr>
            <a:graphicFrameLocks noGrp="1"/>
          </p:cNvGraphicFramePr>
          <p:nvPr/>
        </p:nvGraphicFramePr>
        <p:xfrm>
          <a:off x="381000" y="1371600"/>
          <a:ext cx="11368585" cy="4693920"/>
        </p:xfrm>
        <a:graphic>
          <a:graphicData uri="http://schemas.openxmlformats.org/drawingml/2006/table">
            <a:tbl>
              <a:tblPr firstRow="1" firstCol="1" bandRow="1">
                <a:tableStyleId>{2D5ABB26-0587-4C30-8999-92F81FD0307C}</a:tableStyleId>
              </a:tblPr>
              <a:tblGrid>
                <a:gridCol w="5283958">
                  <a:extLst>
                    <a:ext uri="{9D8B030D-6E8A-4147-A177-3AD203B41FA5}">
                      <a16:colId xmlns:a16="http://schemas.microsoft.com/office/drawing/2014/main" val="1987800739"/>
                    </a:ext>
                  </a:extLst>
                </a:gridCol>
                <a:gridCol w="2020683">
                  <a:extLst>
                    <a:ext uri="{9D8B030D-6E8A-4147-A177-3AD203B41FA5}">
                      <a16:colId xmlns:a16="http://schemas.microsoft.com/office/drawing/2014/main" val="3264403238"/>
                    </a:ext>
                  </a:extLst>
                </a:gridCol>
                <a:gridCol w="1669242">
                  <a:extLst>
                    <a:ext uri="{9D8B030D-6E8A-4147-A177-3AD203B41FA5}">
                      <a16:colId xmlns:a16="http://schemas.microsoft.com/office/drawing/2014/main" val="2777805838"/>
                    </a:ext>
                  </a:extLst>
                </a:gridCol>
                <a:gridCol w="2394702">
                  <a:extLst>
                    <a:ext uri="{9D8B030D-6E8A-4147-A177-3AD203B41FA5}">
                      <a16:colId xmlns:a16="http://schemas.microsoft.com/office/drawing/2014/main" val="3919191183"/>
                    </a:ext>
                  </a:extLst>
                </a:gridCol>
              </a:tblGrid>
              <a:tr h="787853">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Ngữ liệu</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Phân tích cấu tạo NP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Lỗi về TP câu</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Sửa lỗi /viết lại câu cho đúng</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317631"/>
                  </a:ext>
                </a:extLst>
              </a:tr>
              <a:tr h="660021">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a. Đất ở đây không những tốt cho cây lúa.</a:t>
                      </a: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70510">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259100"/>
                  </a:ext>
                </a:extLst>
              </a:tr>
              <a:tr h="845734">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b. Do vai trò của đứt gãy lớn gây chấn động mạnh thường gặp ở những vùng đất thuộc kiến tạo địa chất mới.</a:t>
                      </a: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4420873"/>
                  </a:ext>
                </a:extLst>
              </a:tr>
              <a:tr h="436316">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c. </a:t>
                      </a:r>
                      <a:r>
                        <a:rPr lang="en-US" sz="2800" i="1" kern="1200">
                          <a:solidFill>
                            <a:schemeClr val="tx1"/>
                          </a:solidFill>
                          <a:effectLst/>
                          <a:latin typeface="Times New Roman" panose="02020603050405020304" pitchFamily="18" charset="0"/>
                          <a:ea typeface="+mn-ea"/>
                          <a:cs typeface="Times New Roman" panose="02020603050405020304" pitchFamily="18" charset="0"/>
                        </a:rPr>
                        <a:t>Số đỏ</a:t>
                      </a:r>
                      <a:r>
                        <a:rPr lang="en-US" sz="2800" kern="1200">
                          <a:solidFill>
                            <a:schemeClr val="tx1"/>
                          </a:solidFill>
                          <a:effectLst/>
                          <a:latin typeface="Times New Roman" panose="02020603050405020304" pitchFamily="18" charset="0"/>
                          <a:ea typeface="+mn-ea"/>
                          <a:cs typeface="Times New Roman" panose="02020603050405020304" pitchFamily="18" charset="0"/>
                        </a:rPr>
                        <a:t> không chỉ là một tác phẩm trào phúng đặc sắc vào bậc nhất trong văn học Việt Nam trước 1945.</a:t>
                      </a: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071373"/>
                  </a:ext>
                </a:extLst>
              </a:tr>
            </a:tbl>
          </a:graphicData>
        </a:graphic>
      </p:graphicFrame>
      <p:sp>
        <p:nvSpPr>
          <p:cNvPr id="2" name="TextBox 1">
            <a:extLst>
              <a:ext uri="{FF2B5EF4-FFF2-40B4-BE49-F238E27FC236}">
                <a16:creationId xmlns:a16="http://schemas.microsoft.com/office/drawing/2014/main" id="{D5E43400-0495-4A70-9526-B9972C7DFC48}"/>
              </a:ext>
            </a:extLst>
          </p:cNvPr>
          <p:cNvSpPr txBox="1"/>
          <p:nvPr/>
        </p:nvSpPr>
        <p:spPr>
          <a:xfrm>
            <a:off x="3962400" y="457200"/>
            <a:ext cx="4343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PHIẾU HỌC TẬP SỐ 2</a:t>
            </a:r>
          </a:p>
        </p:txBody>
      </p:sp>
    </p:spTree>
    <p:extLst>
      <p:ext uri="{BB962C8B-B14F-4D97-AF65-F5344CB8AC3E}">
        <p14:creationId xmlns:p14="http://schemas.microsoft.com/office/powerpoint/2010/main" val="364626338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43400-0495-4A70-9526-B9972C7DFC48}"/>
              </a:ext>
            </a:extLst>
          </p:cNvPr>
          <p:cNvSpPr txBox="1"/>
          <p:nvPr/>
        </p:nvSpPr>
        <p:spPr>
          <a:xfrm>
            <a:off x="3962400" y="762000"/>
            <a:ext cx="4343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PHIẾU HỌC TẬP SỐ 3</a:t>
            </a:r>
          </a:p>
        </p:txBody>
      </p:sp>
      <p:sp>
        <p:nvSpPr>
          <p:cNvPr id="5" name="TextBox 4">
            <a:extLst>
              <a:ext uri="{FF2B5EF4-FFF2-40B4-BE49-F238E27FC236}">
                <a16:creationId xmlns:a16="http://schemas.microsoft.com/office/drawing/2014/main" id="{3D2C63B7-BACF-4755-8950-9C041BD50308}"/>
              </a:ext>
            </a:extLst>
          </p:cNvPr>
          <p:cNvSpPr txBox="1"/>
          <p:nvPr/>
        </p:nvSpPr>
        <p:spPr>
          <a:xfrm>
            <a:off x="304800" y="1066800"/>
            <a:ext cx="10515600" cy="5693866"/>
          </a:xfrm>
          <a:prstGeom prst="rect">
            <a:avLst/>
          </a:prstGeom>
          <a:noFill/>
        </p:spPr>
        <p:txBody>
          <a:bodyPr wrap="square">
            <a:spAutoFit/>
          </a:bodyPr>
          <a:lstStyle/>
          <a:p>
            <a:pPr marL="0" marR="0" lvl="0" indent="380365"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Đọc ngữ liệu sau:</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80365"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Mắt mèo hoang.</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Em thích mẹ nói em có con mắt mèo hoang và dã thú (Nguyễn Ngọc Thuần) </a:t>
            </a:r>
          </a:p>
          <a:p>
            <a:pPr marL="0" marR="0" lvl="0" indent="380365"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 Đó là người câm của quán rượu.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Anh Ba Hoành!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(Nguyễn Quang Sáng)</a:t>
            </a:r>
          </a:p>
          <a:p>
            <a:pPr marL="0" marR="0" lvl="0" indent="380365"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 Trăng lên.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Cong vút và kiêu bạc ở một góc trời.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(Nguyễn Thị Thu Huệ)</a:t>
            </a:r>
          </a:p>
          <a:p>
            <a:pPr marL="0" marR="0" lvl="0" indent="27051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Thực hiện các yêu cầu: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Nếu tách riêng, phần in đậm trong ngữ liệu trên là cụm từ, vì chưa có nội dung thông 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2. Đặt vào ngữ cảnh, những câu đó, mặc dù không đầy đủ thành phần nhưng vẫn không bị xem là câu sai? Vì sao?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776435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44150B0-D7C1-4E2C-B190-A6EDA5A49E32}"/>
              </a:ext>
            </a:extLst>
          </p:cNvPr>
          <p:cNvSpPr>
            <a:spLocks noChangeArrowheads="1"/>
          </p:cNvSpPr>
          <p:nvPr/>
        </p:nvSpPr>
        <p:spPr bwMode="auto">
          <a:xfrm>
            <a:off x="914400" y="381000"/>
            <a:ext cx="105156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PHIẾU HỌC TẬP SỐ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Thực hành TV. LỖI VỀ THÀNH PHẦN CÂU VÀ CÁCH SỬA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Họ và tên:..................................Lớp:.....................................</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Yêu cầu:</a:t>
            </a: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Viết đoạn văn 5-7 câu trình bày suy nghĩ của em về một trong các vấn đề sau: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Vai trò của ước mơ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Sức mạnh của ý chí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BÀI LÀM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graphicFrame>
        <p:nvGraphicFramePr>
          <p:cNvPr id="6" name="Table 5">
            <a:extLst>
              <a:ext uri="{FF2B5EF4-FFF2-40B4-BE49-F238E27FC236}">
                <a16:creationId xmlns:a16="http://schemas.microsoft.com/office/drawing/2014/main" id="{1269BF4C-F453-4E86-AC93-396FB62933B8}"/>
              </a:ext>
            </a:extLst>
          </p:cNvPr>
          <p:cNvGraphicFramePr>
            <a:graphicFrameLocks noGrp="1"/>
          </p:cNvGraphicFramePr>
          <p:nvPr/>
        </p:nvGraphicFramePr>
        <p:xfrm>
          <a:off x="1828800" y="1828800"/>
          <a:ext cx="6172200" cy="1203452"/>
        </p:xfrm>
        <a:graphic>
          <a:graphicData uri="http://schemas.openxmlformats.org/drawingml/2006/table">
            <a:tbl>
              <a:tblPr firstRow="1" firstCol="1" bandRow="1">
                <a:tableStyleId>{5940675A-B579-460E-94D1-54222C63F5DA}</a:tableStyleId>
              </a:tblPr>
              <a:tblGrid>
                <a:gridCol w="1596131">
                  <a:extLst>
                    <a:ext uri="{9D8B030D-6E8A-4147-A177-3AD203B41FA5}">
                      <a16:colId xmlns:a16="http://schemas.microsoft.com/office/drawing/2014/main" val="2115718752"/>
                    </a:ext>
                  </a:extLst>
                </a:gridCol>
                <a:gridCol w="4576069">
                  <a:extLst>
                    <a:ext uri="{9D8B030D-6E8A-4147-A177-3AD203B41FA5}">
                      <a16:colId xmlns:a16="http://schemas.microsoft.com/office/drawing/2014/main" val="4201515380"/>
                    </a:ext>
                  </a:extLst>
                </a:gridCol>
              </a:tblGrid>
              <a:tr h="990600">
                <a:tc>
                  <a:txBody>
                    <a:bodyPr/>
                    <a:lstStyle/>
                    <a:p>
                      <a:pPr>
                        <a:lnSpc>
                          <a:spcPct val="150000"/>
                        </a:lnSpc>
                      </a:pPr>
                      <a:r>
                        <a:rPr lang="en-US" sz="2800">
                          <a:effectLst/>
                          <a:latin typeface="Times New Roman" panose="02020603050405020304" pitchFamily="18" charset="0"/>
                          <a:cs typeface="Times New Roman" panose="02020603050405020304" pitchFamily="18" charset="0"/>
                        </a:rPr>
                        <a:t>Điểm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2800">
                          <a:effectLst/>
                          <a:latin typeface="Times New Roman" panose="02020603050405020304" pitchFamily="18" charset="0"/>
                          <a:cs typeface="Times New Roman" panose="02020603050405020304" pitchFamily="18" charset="0"/>
                        </a:rPr>
                        <a:t>Nhận xét của giáo viên</a:t>
                      </a:r>
                    </a:p>
                    <a:p>
                      <a:pPr>
                        <a:lnSpc>
                          <a:spcPct val="150000"/>
                        </a:lnSpc>
                      </a:pPr>
                      <a:r>
                        <a:rPr lang="en-US" sz="2800">
                          <a:effectLst/>
                          <a:latin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1077591142"/>
                  </a:ext>
                </a:extLst>
              </a:tr>
            </a:tbl>
          </a:graphicData>
        </a:graphic>
      </p:graphicFrame>
    </p:spTree>
    <p:extLst>
      <p:ext uri="{BB962C8B-B14F-4D97-AF65-F5344CB8AC3E}">
        <p14:creationId xmlns:p14="http://schemas.microsoft.com/office/powerpoint/2010/main" val="34466954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3F87B3E-7BBA-4631-88EB-EC60A94EBE23}"/>
              </a:ext>
            </a:extLst>
          </p:cNvPr>
          <p:cNvSpPr txBox="1"/>
          <p:nvPr/>
        </p:nvSpPr>
        <p:spPr>
          <a:xfrm>
            <a:off x="1219200" y="25908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Nhóm 1: Phiếu học tập số 1</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4EEFB275-BC56-4737-BE35-B768856069FA}"/>
              </a:ext>
            </a:extLst>
          </p:cNvPr>
          <p:cNvSpPr txBox="1"/>
          <p:nvPr/>
        </p:nvSpPr>
        <p:spPr>
          <a:xfrm>
            <a:off x="1219200" y="32766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Nhóm 2: Phiếu học tập số 2</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937233C3-5317-4C9F-8639-486226A0E57B}"/>
              </a:ext>
            </a:extLst>
          </p:cNvPr>
          <p:cNvSpPr txBox="1"/>
          <p:nvPr/>
        </p:nvSpPr>
        <p:spPr>
          <a:xfrm>
            <a:off x="1447800" y="6858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LUYỆN TẬP</a:t>
            </a:r>
            <a:endPar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70292561-A4BA-4195-9538-D78C799D1EB0}"/>
              </a:ext>
            </a:extLst>
          </p:cNvPr>
          <p:cNvSpPr txBox="1"/>
          <p:nvPr/>
        </p:nvSpPr>
        <p:spPr>
          <a:xfrm>
            <a:off x="4572000" y="1371600"/>
            <a:ext cx="4800600"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THẢO LUẬN NHÓM</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82A3B2B-71D0-47CD-A5FC-105026397CFC}"/>
              </a:ext>
            </a:extLst>
          </p:cNvPr>
          <p:cNvSpPr txBox="1"/>
          <p:nvPr/>
        </p:nvSpPr>
        <p:spPr>
          <a:xfrm>
            <a:off x="1295400" y="39624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Nhóm 3: Phiếu học tập số 3</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565AF66-9BF2-4C98-BD64-4250AF38C9B0}"/>
              </a:ext>
            </a:extLst>
          </p:cNvPr>
          <p:cNvSpPr txBox="1"/>
          <p:nvPr/>
        </p:nvSpPr>
        <p:spPr>
          <a:xfrm>
            <a:off x="1371600" y="4648200"/>
            <a:ext cx="7802418" cy="556434"/>
          </a:xfrm>
          <a:prstGeom prst="rect">
            <a:avLst/>
          </a:prstGeom>
          <a:noFill/>
        </p:spPr>
        <p:txBody>
          <a:bodyPr wrap="square">
            <a:spAutoFit/>
          </a:bodyPr>
          <a:lstStyle/>
          <a:p>
            <a:pPr marL="0" marR="0" lvl="0" indent="0" algn="just" defTabSz="761970" rtl="0" eaLnBrk="1" fontAlgn="auto" latinLnBrk="0" hangingPunct="1">
              <a:lnSpc>
                <a:spcPct val="115000"/>
              </a:lnSpc>
              <a:spcBef>
                <a:spcPts val="500"/>
              </a:spcBef>
              <a:spcAft>
                <a:spcPts val="50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Nhóm 4: Phiếu học tập số 4</a:t>
            </a:r>
            <a:endParaRPr kumimoji="0" lang="en-US" sz="2800" b="0" i="0" u="none" strike="noStrike" kern="120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5-mins digital">
            <a:hlinkClick r:id="" action="ppaction://media"/>
            <a:extLst>
              <a:ext uri="{FF2B5EF4-FFF2-40B4-BE49-F238E27FC236}">
                <a16:creationId xmlns:a16="http://schemas.microsoft.com/office/drawing/2014/main" id="{2F7D0452-9D9B-47EC-8B59-1B41447653F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43" t="5699" r="2218" b="5699"/>
          <a:stretch/>
        </p:blipFill>
        <p:spPr>
          <a:xfrm>
            <a:off x="8610600" y="2667000"/>
            <a:ext cx="2779251" cy="1296834"/>
          </a:xfrm>
          <a:prstGeom prst="rect">
            <a:avLst/>
          </a:prstGeom>
        </p:spPr>
      </p:pic>
    </p:spTree>
    <p:extLst>
      <p:ext uri="{BB962C8B-B14F-4D97-AF65-F5344CB8AC3E}">
        <p14:creationId xmlns:p14="http://schemas.microsoft.com/office/powerpoint/2010/main" val="101044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21B558-6400-42D0-84D4-8C6B68F4889A}"/>
              </a:ext>
            </a:extLst>
          </p:cNvPr>
          <p:cNvGraphicFramePr>
            <a:graphicFrameLocks noGrp="1"/>
          </p:cNvGraphicFramePr>
          <p:nvPr/>
        </p:nvGraphicFramePr>
        <p:xfrm>
          <a:off x="381000" y="838200"/>
          <a:ext cx="11368585" cy="5547360"/>
        </p:xfrm>
        <a:graphic>
          <a:graphicData uri="http://schemas.openxmlformats.org/drawingml/2006/table">
            <a:tbl>
              <a:tblPr firstRow="1" firstCol="1" bandRow="1">
                <a:tableStyleId>{2D5ABB26-0587-4C30-8999-92F81FD0307C}</a:tableStyleId>
              </a:tblPr>
              <a:tblGrid>
                <a:gridCol w="5562600">
                  <a:extLst>
                    <a:ext uri="{9D8B030D-6E8A-4147-A177-3AD203B41FA5}">
                      <a16:colId xmlns:a16="http://schemas.microsoft.com/office/drawing/2014/main" val="1987800739"/>
                    </a:ext>
                  </a:extLst>
                </a:gridCol>
                <a:gridCol w="2057400">
                  <a:extLst>
                    <a:ext uri="{9D8B030D-6E8A-4147-A177-3AD203B41FA5}">
                      <a16:colId xmlns:a16="http://schemas.microsoft.com/office/drawing/2014/main" val="3264403238"/>
                    </a:ext>
                  </a:extLst>
                </a:gridCol>
                <a:gridCol w="1353883">
                  <a:extLst>
                    <a:ext uri="{9D8B030D-6E8A-4147-A177-3AD203B41FA5}">
                      <a16:colId xmlns:a16="http://schemas.microsoft.com/office/drawing/2014/main" val="2777805838"/>
                    </a:ext>
                  </a:extLst>
                </a:gridCol>
                <a:gridCol w="2394702">
                  <a:extLst>
                    <a:ext uri="{9D8B030D-6E8A-4147-A177-3AD203B41FA5}">
                      <a16:colId xmlns:a16="http://schemas.microsoft.com/office/drawing/2014/main" val="3919191183"/>
                    </a:ext>
                  </a:extLst>
                </a:gridCol>
              </a:tblGrid>
              <a:tr h="787853">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Ngữ liệu</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Phân tích cấu tạo NP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Lỗi về TP câu</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Sửa lỗi /viết lại câu cho đúng</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317631"/>
                  </a:ext>
                </a:extLst>
              </a:tr>
              <a:tr h="660021">
                <a:tc>
                  <a:txBody>
                    <a:bodyPr/>
                    <a:lstStyle/>
                    <a:p>
                      <a:pPr algn="just">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a. Với những tin tức lan truyền trên mạng xã hội, không phải bao giờ cũng chính xác.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70510">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259100"/>
                  </a:ext>
                </a:extLst>
              </a:tr>
              <a:tr h="845734">
                <a:tc>
                  <a:txBody>
                    <a:bodyPr/>
                    <a:lstStyle/>
                    <a:p>
                      <a:pPr algn="just">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b. Theo đồng chí chủ tịch ủy ban nhân dân xã cho biết số người đến tuổi lao động ở địa phương là 1200</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4420873"/>
                  </a:ext>
                </a:extLst>
              </a:tr>
              <a:tr h="436316">
                <a:tc>
                  <a:txBody>
                    <a:bodyPr/>
                    <a:lstStyle/>
                    <a:p>
                      <a:pPr algn="just">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c. Đã vẽ bức tranh tường hoành tráng này một nhóm họa sĩ đến từ thành phố.</a:t>
                      </a: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071373"/>
                  </a:ext>
                </a:extLst>
              </a:tr>
              <a:tr h="852593">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d. </a:t>
                      </a:r>
                      <a:r>
                        <a:rPr lang="en-US" sz="2800" kern="1200">
                          <a:solidFill>
                            <a:schemeClr val="tx1"/>
                          </a:solidFill>
                          <a:effectLst/>
                          <a:latin typeface="Times New Roman" panose="02020603050405020304" pitchFamily="18" charset="0"/>
                          <a:ea typeface="+mn-ea"/>
                          <a:cs typeface="Times New Roman" panose="02020603050405020304" pitchFamily="18" charset="0"/>
                        </a:rPr>
                        <a:t>Trả lời phỏng vấn của Thủ tướng Chính phủ nhân chuyến đi thăm Lào.</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7589795"/>
                  </a:ext>
                </a:extLst>
              </a:tr>
            </a:tbl>
          </a:graphicData>
        </a:graphic>
      </p:graphicFrame>
      <p:sp>
        <p:nvSpPr>
          <p:cNvPr id="2" name="TextBox 1">
            <a:extLst>
              <a:ext uri="{FF2B5EF4-FFF2-40B4-BE49-F238E27FC236}">
                <a16:creationId xmlns:a16="http://schemas.microsoft.com/office/drawing/2014/main" id="{D5E43400-0495-4A70-9526-B9972C7DFC48}"/>
              </a:ext>
            </a:extLst>
          </p:cNvPr>
          <p:cNvSpPr txBox="1"/>
          <p:nvPr/>
        </p:nvSpPr>
        <p:spPr>
          <a:xfrm>
            <a:off x="4038600" y="304800"/>
            <a:ext cx="4343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PHIẾU HỌC TẬP SỐ 1</a:t>
            </a:r>
          </a:p>
        </p:txBody>
      </p:sp>
    </p:spTree>
    <p:extLst>
      <p:ext uri="{BB962C8B-B14F-4D97-AF65-F5344CB8AC3E}">
        <p14:creationId xmlns:p14="http://schemas.microsoft.com/office/powerpoint/2010/main" val="414997736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43400-0495-4A70-9526-B9972C7DFC48}"/>
              </a:ext>
            </a:extLst>
          </p:cNvPr>
          <p:cNvSpPr txBox="1"/>
          <p:nvPr/>
        </p:nvSpPr>
        <p:spPr>
          <a:xfrm>
            <a:off x="3962400" y="457200"/>
            <a:ext cx="43434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PHIẾU HỌC TẬP SỐ 1</a:t>
            </a:r>
          </a:p>
        </p:txBody>
      </p:sp>
      <p:sp>
        <p:nvSpPr>
          <p:cNvPr id="5" name="TextBox 4">
            <a:extLst>
              <a:ext uri="{FF2B5EF4-FFF2-40B4-BE49-F238E27FC236}">
                <a16:creationId xmlns:a16="http://schemas.microsoft.com/office/drawing/2014/main" id="{FD7E465B-6824-4457-AEF4-8CCB0656FBC7}"/>
              </a:ext>
            </a:extLst>
          </p:cNvPr>
          <p:cNvSpPr txBox="1"/>
          <p:nvPr/>
        </p:nvSpPr>
        <p:spPr>
          <a:xfrm>
            <a:off x="990600" y="1143000"/>
            <a:ext cx="10668000" cy="3892861"/>
          </a:xfrm>
          <a:prstGeom prst="rect">
            <a:avLst/>
          </a:prstGeom>
          <a:noFill/>
        </p:spPr>
        <p:txBody>
          <a:bodyPr wrap="square">
            <a:spAutoFit/>
          </a:bodyPr>
          <a:lstStyle/>
          <a:p>
            <a:pPr algn="just">
              <a:lnSpc>
                <a:spcPct val="15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a. Với những tin tức lan truyền trên mạng xã hội, không phải bao giờ cũng chính xác. </a:t>
            </a:r>
          </a:p>
          <a:p>
            <a:pPr algn="just">
              <a:lnSpc>
                <a:spcPct val="150000"/>
              </a:lnSpc>
              <a:spcAft>
                <a:spcPts val="0"/>
              </a:spcAft>
            </a:pPr>
            <a:r>
              <a:rPr lang="en-US" sz="280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Lỗi câu thiếu CN</a:t>
            </a:r>
          </a:p>
          <a:p>
            <a:pPr algn="just">
              <a:lnSpc>
                <a:spcPct val="150000"/>
              </a:lnSpc>
              <a:spcAft>
                <a:spcPts val="0"/>
              </a:spcAft>
            </a:pPr>
            <a:r>
              <a:rPr lang="en-US" sz="280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 Cách sửa: Bỏ từ "với" biến TN thành CN</a:t>
            </a:r>
          </a:p>
          <a:p>
            <a:pPr algn="just">
              <a:lnSpc>
                <a:spcPct val="150000"/>
              </a:lnSpc>
              <a:spcAft>
                <a:spcPts val="0"/>
              </a:spcAft>
            </a:pPr>
            <a:r>
              <a:rPr lang="en-US" sz="280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a:solidFill>
                  <a:sysClr val="windowText" lastClr="000000"/>
                </a:solidFill>
                <a:effectLst/>
                <a:latin typeface="Times New Roman" panose="02020603050405020304" pitchFamily="18" charset="0"/>
                <a:cs typeface="Times New Roman" panose="02020603050405020304" pitchFamily="18" charset="0"/>
              </a:rPr>
              <a:t>hững tin tức lan truyền trên mạng xã hội, không phải bao giờ cũng chính xác.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3720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ircle(in)">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down)">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A94026-C49A-4A92-99F1-05F36B84CCCF}"/>
              </a:ext>
            </a:extLst>
          </p:cNvPr>
          <p:cNvSpPr/>
          <p:nvPr/>
        </p:nvSpPr>
        <p:spPr>
          <a:xfrm>
            <a:off x="4419600" y="4648200"/>
            <a:ext cx="4800600" cy="1143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3606FD8-CE95-48AC-8100-6E1DFD87235A}"/>
              </a:ext>
            </a:extLst>
          </p:cNvPr>
          <p:cNvSpPr/>
          <p:nvPr/>
        </p:nvSpPr>
        <p:spPr>
          <a:xfrm>
            <a:off x="3962400" y="3657600"/>
            <a:ext cx="5562600" cy="1219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B8281A-70CC-4222-BA1E-8C0B4323490A}"/>
              </a:ext>
            </a:extLst>
          </p:cNvPr>
          <p:cNvSpPr txBox="1"/>
          <p:nvPr/>
        </p:nvSpPr>
        <p:spPr>
          <a:xfrm>
            <a:off x="4724400" y="3962400"/>
            <a:ext cx="44958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Thành/xòe/tay/bàn/phố</a:t>
            </a:r>
          </a:p>
        </p:txBody>
      </p:sp>
      <p:sp>
        <p:nvSpPr>
          <p:cNvPr id="12" name="TextBox 11">
            <a:extLst>
              <a:ext uri="{FF2B5EF4-FFF2-40B4-BE49-F238E27FC236}">
                <a16:creationId xmlns:a16="http://schemas.microsoft.com/office/drawing/2014/main" id="{BECD400C-14A7-4D00-B3D2-B81978038BEB}"/>
              </a:ext>
            </a:extLst>
          </p:cNvPr>
          <p:cNvSpPr txBox="1"/>
          <p:nvPr/>
        </p:nvSpPr>
        <p:spPr>
          <a:xfrm>
            <a:off x="4876800" y="5029200"/>
            <a:ext cx="43434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Thành phố xòe bàn tay</a:t>
            </a:r>
          </a:p>
        </p:txBody>
      </p:sp>
      <p:sp>
        <p:nvSpPr>
          <p:cNvPr id="9" name="Rectangle 8">
            <a:extLst>
              <a:ext uri="{FF2B5EF4-FFF2-40B4-BE49-F238E27FC236}">
                <a16:creationId xmlns:a16="http://schemas.microsoft.com/office/drawing/2014/main" id="{73E8D5EE-76BF-41E8-A6E9-B35FA3B1C702}"/>
              </a:ext>
            </a:extLst>
          </p:cNvPr>
          <p:cNvSpPr/>
          <p:nvPr/>
        </p:nvSpPr>
        <p:spPr>
          <a:xfrm>
            <a:off x="2590800" y="533400"/>
            <a:ext cx="914400" cy="9253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211141-4141-428A-A647-8BE4ABEDBADF}"/>
              </a:ext>
            </a:extLst>
          </p:cNvPr>
          <p:cNvSpPr txBox="1"/>
          <p:nvPr/>
        </p:nvSpPr>
        <p:spPr>
          <a:xfrm flipH="1">
            <a:off x="2743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17" name="Rectangle 16">
            <a:extLst>
              <a:ext uri="{FF2B5EF4-FFF2-40B4-BE49-F238E27FC236}">
                <a16:creationId xmlns:a16="http://schemas.microsoft.com/office/drawing/2014/main" id="{EA26489D-6385-484B-924A-EB9D39A589D0}"/>
              </a:ext>
            </a:extLst>
          </p:cNvPr>
          <p:cNvSpPr/>
          <p:nvPr/>
        </p:nvSpPr>
        <p:spPr>
          <a:xfrm>
            <a:off x="35052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820459-FC5E-48A6-9697-EB84411D1936}"/>
              </a:ext>
            </a:extLst>
          </p:cNvPr>
          <p:cNvSpPr/>
          <p:nvPr/>
        </p:nvSpPr>
        <p:spPr>
          <a:xfrm>
            <a:off x="44196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CBD56F-CFC3-4F0F-9811-083819847991}"/>
              </a:ext>
            </a:extLst>
          </p:cNvPr>
          <p:cNvSpPr/>
          <p:nvPr/>
        </p:nvSpPr>
        <p:spPr>
          <a:xfrm>
            <a:off x="15240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3320EE-CAED-437F-8809-8E63AC903ED1}"/>
              </a:ext>
            </a:extLst>
          </p:cNvPr>
          <p:cNvSpPr/>
          <p:nvPr/>
        </p:nvSpPr>
        <p:spPr>
          <a:xfrm>
            <a:off x="25146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02072C-10F0-4D3B-8B5E-5A2818B449F2}"/>
              </a:ext>
            </a:extLst>
          </p:cNvPr>
          <p:cNvSpPr/>
          <p:nvPr/>
        </p:nvSpPr>
        <p:spPr>
          <a:xfrm>
            <a:off x="35052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0AB6A9-0CA4-4221-8B31-7D327A695E25}"/>
              </a:ext>
            </a:extLst>
          </p:cNvPr>
          <p:cNvSpPr/>
          <p:nvPr/>
        </p:nvSpPr>
        <p:spPr>
          <a:xfrm>
            <a:off x="44958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E90263-9D2F-4C24-84C0-C322BC1483F8}"/>
              </a:ext>
            </a:extLst>
          </p:cNvPr>
          <p:cNvSpPr/>
          <p:nvPr/>
        </p:nvSpPr>
        <p:spPr>
          <a:xfrm>
            <a:off x="54864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1A1FF34-DFDA-4447-A72C-5C8BE91E2FB4}"/>
              </a:ext>
            </a:extLst>
          </p:cNvPr>
          <p:cNvSpPr txBox="1"/>
          <p:nvPr/>
        </p:nvSpPr>
        <p:spPr>
          <a:xfrm flipH="1">
            <a:off x="3733800" y="457200"/>
            <a:ext cx="851848"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5" name="TextBox 24">
            <a:extLst>
              <a:ext uri="{FF2B5EF4-FFF2-40B4-BE49-F238E27FC236}">
                <a16:creationId xmlns:a16="http://schemas.microsoft.com/office/drawing/2014/main" id="{F7AB65D7-63E3-4FC4-8FB2-861F5EEB63C8}"/>
              </a:ext>
            </a:extLst>
          </p:cNvPr>
          <p:cNvSpPr txBox="1"/>
          <p:nvPr/>
        </p:nvSpPr>
        <p:spPr>
          <a:xfrm flipH="1">
            <a:off x="44958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26" name="TextBox 25">
            <a:extLst>
              <a:ext uri="{FF2B5EF4-FFF2-40B4-BE49-F238E27FC236}">
                <a16:creationId xmlns:a16="http://schemas.microsoft.com/office/drawing/2014/main" id="{C7DD609D-68CB-4AF6-BC74-6603D1DD541E}"/>
              </a:ext>
            </a:extLst>
          </p:cNvPr>
          <p:cNvSpPr txBox="1"/>
          <p:nvPr/>
        </p:nvSpPr>
        <p:spPr>
          <a:xfrm flipH="1">
            <a:off x="16764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27" name="TextBox 26">
            <a:extLst>
              <a:ext uri="{FF2B5EF4-FFF2-40B4-BE49-F238E27FC236}">
                <a16:creationId xmlns:a16="http://schemas.microsoft.com/office/drawing/2014/main" id="{3643D4C9-14D8-4381-8EBE-3DDD7438B706}"/>
              </a:ext>
            </a:extLst>
          </p:cNvPr>
          <p:cNvSpPr txBox="1"/>
          <p:nvPr/>
        </p:nvSpPr>
        <p:spPr>
          <a:xfrm flipH="1">
            <a:off x="2743200" y="1678675"/>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9" name="TextBox 28">
            <a:extLst>
              <a:ext uri="{FF2B5EF4-FFF2-40B4-BE49-F238E27FC236}">
                <a16:creationId xmlns:a16="http://schemas.microsoft.com/office/drawing/2014/main" id="{C5802F10-CE5A-406F-BC5F-81A31314BE2B}"/>
              </a:ext>
            </a:extLst>
          </p:cNvPr>
          <p:cNvSpPr txBox="1"/>
          <p:nvPr/>
        </p:nvSpPr>
        <p:spPr>
          <a:xfrm flipH="1">
            <a:off x="3657600" y="17526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0" name="TextBox 29">
            <a:extLst>
              <a:ext uri="{FF2B5EF4-FFF2-40B4-BE49-F238E27FC236}">
                <a16:creationId xmlns:a16="http://schemas.microsoft.com/office/drawing/2014/main" id="{95FC3545-6324-4DDA-AC71-B9C11C518B01}"/>
              </a:ext>
            </a:extLst>
          </p:cNvPr>
          <p:cNvSpPr txBox="1"/>
          <p:nvPr/>
        </p:nvSpPr>
        <p:spPr>
          <a:xfrm flipH="1">
            <a:off x="4648200" y="17526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31" name="TextBox 30">
            <a:extLst>
              <a:ext uri="{FF2B5EF4-FFF2-40B4-BE49-F238E27FC236}">
                <a16:creationId xmlns:a16="http://schemas.microsoft.com/office/drawing/2014/main" id="{F9E2E888-E2C0-4AC7-B4E0-8AB94FD47C81}"/>
              </a:ext>
            </a:extLst>
          </p:cNvPr>
          <p:cNvSpPr txBox="1"/>
          <p:nvPr/>
        </p:nvSpPr>
        <p:spPr>
          <a:xfrm flipH="1">
            <a:off x="56388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G</a:t>
            </a:r>
          </a:p>
        </p:txBody>
      </p:sp>
      <p:sp>
        <p:nvSpPr>
          <p:cNvPr id="28" name="Rectangle 27">
            <a:extLst>
              <a:ext uri="{FF2B5EF4-FFF2-40B4-BE49-F238E27FC236}">
                <a16:creationId xmlns:a16="http://schemas.microsoft.com/office/drawing/2014/main" id="{A5907559-7A6C-4C28-B9FE-27466F1F98CE}"/>
              </a:ext>
            </a:extLst>
          </p:cNvPr>
          <p:cNvSpPr/>
          <p:nvPr/>
        </p:nvSpPr>
        <p:spPr>
          <a:xfrm>
            <a:off x="53340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09BC51C-0228-45CD-AF6B-E9103E00E683}"/>
              </a:ext>
            </a:extLst>
          </p:cNvPr>
          <p:cNvSpPr txBox="1"/>
          <p:nvPr/>
        </p:nvSpPr>
        <p:spPr>
          <a:xfrm flipH="1">
            <a:off x="5410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H</a:t>
            </a:r>
          </a:p>
        </p:txBody>
      </p:sp>
      <p:sp>
        <p:nvSpPr>
          <p:cNvPr id="33" name="Rectangle 32">
            <a:extLst>
              <a:ext uri="{FF2B5EF4-FFF2-40B4-BE49-F238E27FC236}">
                <a16:creationId xmlns:a16="http://schemas.microsoft.com/office/drawing/2014/main" id="{13EAB998-3C9B-44DC-9697-CF4BFB2F5316}"/>
              </a:ext>
            </a:extLst>
          </p:cNvPr>
          <p:cNvSpPr/>
          <p:nvPr/>
        </p:nvSpPr>
        <p:spPr>
          <a:xfrm>
            <a:off x="76962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324DC30-E2B0-4274-BC57-B424EA939CE9}"/>
              </a:ext>
            </a:extLst>
          </p:cNvPr>
          <p:cNvSpPr/>
          <p:nvPr/>
        </p:nvSpPr>
        <p:spPr>
          <a:xfrm>
            <a:off x="8610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A492363-6B1A-479C-8276-DC3BD1893B6E}"/>
              </a:ext>
            </a:extLst>
          </p:cNvPr>
          <p:cNvSpPr/>
          <p:nvPr/>
        </p:nvSpPr>
        <p:spPr>
          <a:xfrm>
            <a:off x="6705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1332E0-0D1A-488B-9D73-E7A57B69A746}"/>
              </a:ext>
            </a:extLst>
          </p:cNvPr>
          <p:cNvSpPr txBox="1"/>
          <p:nvPr/>
        </p:nvSpPr>
        <p:spPr>
          <a:xfrm flipH="1">
            <a:off x="6781800" y="457200"/>
            <a:ext cx="457200"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Y</a:t>
            </a:r>
          </a:p>
        </p:txBody>
      </p:sp>
      <p:sp>
        <p:nvSpPr>
          <p:cNvPr id="37" name="TextBox 36">
            <a:extLst>
              <a:ext uri="{FF2B5EF4-FFF2-40B4-BE49-F238E27FC236}">
                <a16:creationId xmlns:a16="http://schemas.microsoft.com/office/drawing/2014/main" id="{B81EFF15-E1E8-420E-9A79-DE10A1743416}"/>
              </a:ext>
            </a:extLst>
          </p:cNvPr>
          <p:cNvSpPr txBox="1"/>
          <p:nvPr/>
        </p:nvSpPr>
        <p:spPr>
          <a:xfrm flipH="1">
            <a:off x="7772400" y="533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8" name="TextBox 37">
            <a:extLst>
              <a:ext uri="{FF2B5EF4-FFF2-40B4-BE49-F238E27FC236}">
                <a16:creationId xmlns:a16="http://schemas.microsoft.com/office/drawing/2014/main" id="{53D19294-0642-47FE-BF33-3297D57FF9BA}"/>
              </a:ext>
            </a:extLst>
          </p:cNvPr>
          <p:cNvSpPr txBox="1"/>
          <p:nvPr/>
        </p:nvSpPr>
        <p:spPr>
          <a:xfrm flipH="1">
            <a:off x="8686800" y="5334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U</a:t>
            </a:r>
          </a:p>
        </p:txBody>
      </p:sp>
      <p:sp>
        <p:nvSpPr>
          <p:cNvPr id="39" name="Rectangle 38">
            <a:extLst>
              <a:ext uri="{FF2B5EF4-FFF2-40B4-BE49-F238E27FC236}">
                <a16:creationId xmlns:a16="http://schemas.microsoft.com/office/drawing/2014/main" id="{4E682482-15F6-48B1-AB5F-C1E210102782}"/>
              </a:ext>
            </a:extLst>
          </p:cNvPr>
          <p:cNvSpPr/>
          <p:nvPr/>
        </p:nvSpPr>
        <p:spPr>
          <a:xfrm>
            <a:off x="79248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E9C730C-3C52-441E-A3AE-BCDE2387BD72}"/>
              </a:ext>
            </a:extLst>
          </p:cNvPr>
          <p:cNvSpPr/>
          <p:nvPr/>
        </p:nvSpPr>
        <p:spPr>
          <a:xfrm>
            <a:off x="69342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4B2BF05-D165-4D62-9292-C7F351534A57}"/>
              </a:ext>
            </a:extLst>
          </p:cNvPr>
          <p:cNvSpPr/>
          <p:nvPr/>
        </p:nvSpPr>
        <p:spPr>
          <a:xfrm>
            <a:off x="8915400" y="17526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E5C9366-7F7D-4B77-A30D-4D5537F77607}"/>
              </a:ext>
            </a:extLst>
          </p:cNvPr>
          <p:cNvSpPr txBox="1"/>
          <p:nvPr/>
        </p:nvSpPr>
        <p:spPr>
          <a:xfrm flipH="1">
            <a:off x="7010400" y="1600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V</a:t>
            </a:r>
          </a:p>
        </p:txBody>
      </p:sp>
      <p:sp>
        <p:nvSpPr>
          <p:cNvPr id="43" name="Rectangle 42">
            <a:extLst>
              <a:ext uri="{FF2B5EF4-FFF2-40B4-BE49-F238E27FC236}">
                <a16:creationId xmlns:a16="http://schemas.microsoft.com/office/drawing/2014/main" id="{E7DF9BD4-BD6B-4953-A8BE-912246A41491}"/>
              </a:ext>
            </a:extLst>
          </p:cNvPr>
          <p:cNvSpPr/>
          <p:nvPr/>
        </p:nvSpPr>
        <p:spPr>
          <a:xfrm>
            <a:off x="9753600" y="16764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645C620-8F8A-41F7-915A-93B8FE240A70}"/>
              </a:ext>
            </a:extLst>
          </p:cNvPr>
          <p:cNvSpPr txBox="1"/>
          <p:nvPr/>
        </p:nvSpPr>
        <p:spPr>
          <a:xfrm flipH="1">
            <a:off x="8153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45" name="TextBox 44">
            <a:extLst>
              <a:ext uri="{FF2B5EF4-FFF2-40B4-BE49-F238E27FC236}">
                <a16:creationId xmlns:a16="http://schemas.microsoft.com/office/drawing/2014/main" id="{9DF0A389-0100-4A46-BA3C-338D4EE00E47}"/>
              </a:ext>
            </a:extLst>
          </p:cNvPr>
          <p:cNvSpPr txBox="1"/>
          <p:nvPr/>
        </p:nvSpPr>
        <p:spPr>
          <a:xfrm flipH="1">
            <a:off x="8915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46" name="TextBox 45">
            <a:extLst>
              <a:ext uri="{FF2B5EF4-FFF2-40B4-BE49-F238E27FC236}">
                <a16:creationId xmlns:a16="http://schemas.microsoft.com/office/drawing/2014/main" id="{80F1C22A-CF0F-4918-AB49-A243AE84C455}"/>
              </a:ext>
            </a:extLst>
          </p:cNvPr>
          <p:cNvSpPr txBox="1"/>
          <p:nvPr/>
        </p:nvSpPr>
        <p:spPr>
          <a:xfrm flipH="1">
            <a:off x="98298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713158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43400-0495-4A70-9526-B9972C7DFC48}"/>
              </a:ext>
            </a:extLst>
          </p:cNvPr>
          <p:cNvSpPr txBox="1"/>
          <p:nvPr/>
        </p:nvSpPr>
        <p:spPr>
          <a:xfrm>
            <a:off x="4114800" y="533400"/>
            <a:ext cx="43434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PHIẾU HỌC TẬP SỐ 1</a:t>
            </a:r>
          </a:p>
        </p:txBody>
      </p:sp>
      <p:sp>
        <p:nvSpPr>
          <p:cNvPr id="9" name="TextBox 8">
            <a:extLst>
              <a:ext uri="{FF2B5EF4-FFF2-40B4-BE49-F238E27FC236}">
                <a16:creationId xmlns:a16="http://schemas.microsoft.com/office/drawing/2014/main" id="{5C0DE7B3-5A15-484D-822C-0881451B46EB}"/>
              </a:ext>
            </a:extLst>
          </p:cNvPr>
          <p:cNvSpPr txBox="1"/>
          <p:nvPr/>
        </p:nvSpPr>
        <p:spPr>
          <a:xfrm>
            <a:off x="762000" y="1447800"/>
            <a:ext cx="10591800" cy="3983463"/>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b. Theo đồng chí chủ tịch ủy ban nhân dân xã cho biết số người đến tuổi lao động ở địa phương là 1200</a:t>
            </a:r>
          </a:p>
          <a:p>
            <a:pPr marL="0" marR="0" lvl="0" indent="0" algn="just" defTabSz="914400" rtl="0" eaLnBrk="1" fontAlgn="auto" latinLnBrk="0" hangingPunct="1">
              <a:lnSpc>
                <a:spcPct val="114000"/>
              </a:lnSpc>
              <a:spcBef>
                <a:spcPts val="0"/>
              </a:spcBef>
              <a:spcAft>
                <a:spcPts val="0"/>
              </a:spcAft>
              <a:buClrTx/>
              <a:buSzTx/>
              <a:buFontTx/>
              <a:buNone/>
              <a:tabLst/>
              <a:defRPr/>
            </a:pPr>
            <a:r>
              <a:rPr lang="en-US" sz="2800">
                <a:solidFill>
                  <a:sysClr val="windowText" lastClr="000000"/>
                </a:solidFill>
                <a:latin typeface="Times New Roman" panose="02020603050405020304" pitchFamily="18" charset="0"/>
                <a:cs typeface="Times New Roman" panose="02020603050405020304" pitchFamily="18" charset="0"/>
              </a:rPr>
              <a:t>- Lỗi: câu thiếu CN, VN</a:t>
            </a:r>
          </a:p>
          <a:p>
            <a:pPr marL="0" marR="0" lvl="0" indent="0" algn="just" defTabSz="914400" rtl="0" eaLnBrk="1" fontAlgn="auto" latinLnBrk="0" hangingPunct="1">
              <a:lnSpc>
                <a:spcPct val="114000"/>
              </a:lnSpc>
              <a:spcBef>
                <a:spcPts val="0"/>
              </a:spcBef>
              <a:spcAft>
                <a:spcPts val="0"/>
              </a:spcAft>
              <a:buClrTx/>
              <a:buSzTx/>
              <a:buFontTx/>
              <a:buNone/>
              <a:tabLst/>
              <a:defRPr/>
            </a:pPr>
            <a:r>
              <a:rPr lang="en-US" sz="2800">
                <a:solidFill>
                  <a:sysClr val="windowText" lastClr="000000"/>
                </a:solidFill>
                <a:latin typeface="Times New Roman" panose="02020603050405020304" pitchFamily="18" charset="0"/>
                <a:cs typeface="Times New Roman" panose="02020603050405020304" pitchFamily="18" charset="0"/>
              </a:rPr>
              <a:t>- Cách sửa: Thêm CN, VN phù hợp</a:t>
            </a:r>
          </a:p>
          <a:p>
            <a:pPr marR="0" lvl="0" indent="531813" algn="just"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Đồng chí chủ tịch ủy ban nhân dân xã cho biết số người đến tuổi lao động ở địa phương là 1200.</a:t>
            </a:r>
          </a:p>
          <a:p>
            <a:pPr marR="0" lvl="0" indent="531813" algn="just" defTabSz="914400" rtl="0" eaLnBrk="1" fontAlgn="auto" latinLnBrk="0" hangingPunct="1">
              <a:lnSpc>
                <a:spcPct val="114000"/>
              </a:lnSpc>
              <a:spcBef>
                <a:spcPts val="0"/>
              </a:spcBef>
              <a:spcAft>
                <a:spcPts val="0"/>
              </a:spcAft>
              <a:buClrTx/>
              <a:buSzTx/>
              <a:buFontTx/>
              <a:buNone/>
              <a:tabLst/>
              <a:defRPr/>
            </a:pPr>
            <a:r>
              <a:rPr lang="en-US" sz="2800">
                <a:solidFill>
                  <a:sysClr val="windowText" lastClr="000000"/>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Theo đồng chí chủ tịch ủy ban nhân dân xã, số người đến tuổi lao động ở địa phương là 1200.</a:t>
            </a:r>
            <a:endPar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7378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down)">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down)">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wipe(down)">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wipe(down)">
                                      <p:cBhvr>
                                        <p:cTn id="2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43400-0495-4A70-9526-B9972C7DFC48}"/>
              </a:ext>
            </a:extLst>
          </p:cNvPr>
          <p:cNvSpPr txBox="1"/>
          <p:nvPr/>
        </p:nvSpPr>
        <p:spPr>
          <a:xfrm>
            <a:off x="4114800" y="533400"/>
            <a:ext cx="43434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PHIẾU HỌC TẬP SỐ 1</a:t>
            </a:r>
          </a:p>
        </p:txBody>
      </p:sp>
      <p:sp>
        <p:nvSpPr>
          <p:cNvPr id="9" name="TextBox 8">
            <a:extLst>
              <a:ext uri="{FF2B5EF4-FFF2-40B4-BE49-F238E27FC236}">
                <a16:creationId xmlns:a16="http://schemas.microsoft.com/office/drawing/2014/main" id="{5C0DE7B3-5A15-484D-822C-0881451B46EB}"/>
              </a:ext>
            </a:extLst>
          </p:cNvPr>
          <p:cNvSpPr txBox="1"/>
          <p:nvPr/>
        </p:nvSpPr>
        <p:spPr>
          <a:xfrm>
            <a:off x="762000" y="1447800"/>
            <a:ext cx="10591800" cy="3492238"/>
          </a:xfrm>
          <a:prstGeom prst="rect">
            <a:avLst/>
          </a:prstGeom>
          <a:noFill/>
        </p:spPr>
        <p:txBody>
          <a:bodyPr wrap="square">
            <a:spAutoFit/>
          </a:bodyPr>
          <a:lstStyle/>
          <a:p>
            <a:pPr algn="just">
              <a:lnSpc>
                <a:spcPct val="114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c. Đã vẽ bức tranh tường hoành tráng này một nhóm họa sĩ đến từ thành phố.</a:t>
            </a:r>
          </a:p>
          <a:p>
            <a:pPr algn="just">
              <a:lnSpc>
                <a:spcPct val="114000"/>
              </a:lnSpc>
              <a:spcAft>
                <a:spcPts val="0"/>
              </a:spcAft>
            </a:pPr>
            <a:r>
              <a:rPr lang="en-US" sz="2800">
                <a:solidFill>
                  <a:sysClr val="windowText" lastClr="000000"/>
                </a:solidFill>
                <a:latin typeface="Times New Roman" panose="02020603050405020304" pitchFamily="18" charset="0"/>
                <a:cs typeface="Times New Roman" panose="02020603050405020304" pitchFamily="18" charset="0"/>
              </a:rPr>
              <a:t>- Lỗi câu sắp xếp sai vị trí thành phần</a:t>
            </a:r>
          </a:p>
          <a:p>
            <a:pPr algn="just">
              <a:lnSpc>
                <a:spcPct val="114000"/>
              </a:lnSpc>
              <a:spcAft>
                <a:spcPts val="0"/>
              </a:spcAft>
            </a:pPr>
            <a:r>
              <a:rPr lang="en-US" sz="2800">
                <a:solidFill>
                  <a:sysClr val="windowText" lastClr="000000"/>
                </a:solidFill>
                <a:latin typeface="Times New Roman" panose="02020603050405020304" pitchFamily="18" charset="0"/>
                <a:cs typeface="Times New Roman" panose="02020603050405020304" pitchFamily="18" charset="0"/>
              </a:rPr>
              <a:t>- Cách sửa: sắp xếp lại vị trí thành phần câu theo đúng quy tắc ngữ pháp tiếng Việt</a:t>
            </a:r>
          </a:p>
          <a:p>
            <a:pPr indent="531813" algn="just">
              <a:lnSpc>
                <a:spcPct val="114000"/>
              </a:lnSpc>
              <a:spcAft>
                <a:spcPts val="0"/>
              </a:spcAft>
            </a:pPr>
            <a:r>
              <a:rPr lang="en-US" sz="2800">
                <a:effectLst/>
                <a:latin typeface="Times New Roman" panose="02020603050405020304" pitchFamily="18" charset="0"/>
                <a:ea typeface="Times New Roman" panose="02020603050405020304" pitchFamily="18" charset="0"/>
              </a:rPr>
              <a:t>Một nhóm họa sĩ đến từ thành phố đã vẽ bức tranh tường hoành tráng này.</a:t>
            </a:r>
          </a:p>
        </p:txBody>
      </p:sp>
    </p:spTree>
    <p:extLst>
      <p:ext uri="{BB962C8B-B14F-4D97-AF65-F5344CB8AC3E}">
        <p14:creationId xmlns:p14="http://schemas.microsoft.com/office/powerpoint/2010/main" val="1940352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down)">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wipe(down)">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43400-0495-4A70-9526-B9972C7DFC48}"/>
              </a:ext>
            </a:extLst>
          </p:cNvPr>
          <p:cNvSpPr txBox="1"/>
          <p:nvPr/>
        </p:nvSpPr>
        <p:spPr>
          <a:xfrm>
            <a:off x="4114800" y="533400"/>
            <a:ext cx="43434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PHIẾU HỌC TẬP SỐ 1</a:t>
            </a:r>
          </a:p>
        </p:txBody>
      </p:sp>
      <p:sp>
        <p:nvSpPr>
          <p:cNvPr id="9" name="TextBox 8">
            <a:extLst>
              <a:ext uri="{FF2B5EF4-FFF2-40B4-BE49-F238E27FC236}">
                <a16:creationId xmlns:a16="http://schemas.microsoft.com/office/drawing/2014/main" id="{5C0DE7B3-5A15-484D-822C-0881451B46EB}"/>
              </a:ext>
            </a:extLst>
          </p:cNvPr>
          <p:cNvSpPr txBox="1"/>
          <p:nvPr/>
        </p:nvSpPr>
        <p:spPr>
          <a:xfrm>
            <a:off x="762000" y="1447800"/>
            <a:ext cx="10591800" cy="3800015"/>
          </a:xfrm>
          <a:prstGeom prst="rect">
            <a:avLst/>
          </a:prstGeom>
          <a:noFill/>
        </p:spPr>
        <p:txBody>
          <a:bodyPr wrap="square">
            <a:spAutoFit/>
          </a:bodyPr>
          <a:lstStyle/>
          <a:p>
            <a:pPr algn="just">
              <a:lnSpc>
                <a:spcPct val="114000"/>
              </a:lnSpc>
              <a:spcAft>
                <a:spcPts val="600"/>
              </a:spcAft>
            </a:pPr>
            <a:r>
              <a:rPr lang="en-US" sz="2800">
                <a:solidFill>
                  <a:sysClr val="windowText" lastClr="000000"/>
                </a:solidFill>
                <a:effectLst/>
                <a:latin typeface="Times New Roman" panose="02020603050405020304" pitchFamily="18" charset="0"/>
                <a:cs typeface="Times New Roman" panose="02020603050405020304" pitchFamily="18" charset="0"/>
              </a:rPr>
              <a:t>d. </a:t>
            </a:r>
            <a:r>
              <a:rPr lang="en-US" sz="2800" kern="1200">
                <a:solidFill>
                  <a:schemeClr val="tx1"/>
                </a:solidFill>
                <a:effectLst/>
                <a:latin typeface="Times New Roman" panose="02020603050405020304" pitchFamily="18" charset="0"/>
                <a:ea typeface="+mn-ea"/>
                <a:cs typeface="Times New Roman" panose="02020603050405020304" pitchFamily="18" charset="0"/>
              </a:rPr>
              <a:t>Trả lời phỏng vấn của Thủ tướng Chính phủ nhân chuyến đi thăm Lào.</a:t>
            </a:r>
            <a:endParaRPr lang="en-US" sz="2800">
              <a:solidFill>
                <a:sysClr val="windowText" lastClr="000000"/>
              </a:solidFill>
              <a:effectLst/>
              <a:latin typeface="Times New Roman" panose="02020603050405020304" pitchFamily="18" charset="0"/>
              <a:cs typeface="Times New Roman" panose="02020603050405020304" pitchFamily="18" charset="0"/>
            </a:endParaRPr>
          </a:p>
          <a:p>
            <a:pPr algn="just">
              <a:lnSpc>
                <a:spcPct val="114000"/>
              </a:lnSpc>
              <a:spcAft>
                <a:spcPts val="600"/>
              </a:spcAft>
            </a:pPr>
            <a:r>
              <a:rPr lang="en-US" sz="2800">
                <a:solidFill>
                  <a:sysClr val="windowText" lastClr="000000"/>
                </a:solidFill>
                <a:latin typeface="Times New Roman" panose="02020603050405020304" pitchFamily="18" charset="0"/>
                <a:cs typeface="Times New Roman" panose="02020603050405020304" pitchFamily="18" charset="0"/>
              </a:rPr>
              <a:t>- Lỗi câu sắp xếp sai vị trí thành phần</a:t>
            </a:r>
          </a:p>
          <a:p>
            <a:pPr algn="just">
              <a:lnSpc>
                <a:spcPct val="114000"/>
              </a:lnSpc>
              <a:spcAft>
                <a:spcPts val="600"/>
              </a:spcAft>
            </a:pPr>
            <a:r>
              <a:rPr lang="en-US" sz="2800">
                <a:solidFill>
                  <a:sysClr val="windowText" lastClr="000000"/>
                </a:solidFill>
                <a:latin typeface="Times New Roman" panose="02020603050405020304" pitchFamily="18" charset="0"/>
                <a:cs typeface="Times New Roman" panose="02020603050405020304" pitchFamily="18" charset="0"/>
              </a:rPr>
              <a:t>- Cách sửa: sắp xếp lại vị trí thành phần câu theo đúng quy tắc ngữ pháp tiếng Việt</a:t>
            </a:r>
          </a:p>
          <a:p>
            <a:pPr indent="531813" algn="just">
              <a:lnSpc>
                <a:spcPct val="114000"/>
              </a:lnSpc>
              <a:spcAft>
                <a:spcPts val="600"/>
              </a:spcAft>
            </a:pPr>
            <a:r>
              <a:rPr lang="en-US" sz="2800" kern="1200">
                <a:solidFill>
                  <a:schemeClr val="tx1"/>
                </a:solidFill>
                <a:effectLst/>
                <a:latin typeface="Times New Roman" panose="02020603050405020304" pitchFamily="18" charset="0"/>
                <a:ea typeface="+mn-ea"/>
                <a:cs typeface="Times New Roman" panose="02020603050405020304" pitchFamily="18" charset="0"/>
              </a:rPr>
              <a:t>Thủ tướng Chính phủ trả lời phỏng vấn nhân chuyến đi thăm Lào.</a:t>
            </a:r>
          </a:p>
          <a:p>
            <a:pPr indent="531813" algn="just">
              <a:lnSpc>
                <a:spcPct val="114000"/>
              </a:lnSpc>
              <a:spcAft>
                <a:spcPts val="600"/>
              </a:spcAft>
            </a:pPr>
            <a:r>
              <a:rPr lang="en-US" sz="2800">
                <a:latin typeface="Times New Roman" panose="02020603050405020304" pitchFamily="18" charset="0"/>
                <a:cs typeface="Times New Roman" panose="02020603050405020304" pitchFamily="18" charset="0"/>
              </a:rPr>
              <a:t>Nhân chuyến đi thăm Lào, Thủ tướng Chính phủ trả lời phỏng vấn.</a:t>
            </a:r>
            <a:endParaRPr lang="en-US" sz="2800">
              <a:solidFill>
                <a:sysClr val="windowText" lastClr="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135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down)">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wipe(down)">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wipe(down)">
                                      <p:cBhvr>
                                        <p:cTn id="2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21B558-6400-42D0-84D4-8C6B68F4889A}"/>
              </a:ext>
            </a:extLst>
          </p:cNvPr>
          <p:cNvGraphicFramePr>
            <a:graphicFrameLocks noGrp="1"/>
          </p:cNvGraphicFramePr>
          <p:nvPr>
            <p:extLst>
              <p:ext uri="{D42A27DB-BD31-4B8C-83A1-F6EECF244321}">
                <p14:modId xmlns:p14="http://schemas.microsoft.com/office/powerpoint/2010/main" val="4271652479"/>
              </p:ext>
            </p:extLst>
          </p:nvPr>
        </p:nvGraphicFramePr>
        <p:xfrm>
          <a:off x="381000" y="1371600"/>
          <a:ext cx="11368585" cy="4693920"/>
        </p:xfrm>
        <a:graphic>
          <a:graphicData uri="http://schemas.openxmlformats.org/drawingml/2006/table">
            <a:tbl>
              <a:tblPr firstRow="1" firstCol="1" bandRow="1">
                <a:tableStyleId>{2D5ABB26-0587-4C30-8999-92F81FD0307C}</a:tableStyleId>
              </a:tblPr>
              <a:tblGrid>
                <a:gridCol w="5283958">
                  <a:extLst>
                    <a:ext uri="{9D8B030D-6E8A-4147-A177-3AD203B41FA5}">
                      <a16:colId xmlns:a16="http://schemas.microsoft.com/office/drawing/2014/main" val="1987800739"/>
                    </a:ext>
                  </a:extLst>
                </a:gridCol>
                <a:gridCol w="2020683">
                  <a:extLst>
                    <a:ext uri="{9D8B030D-6E8A-4147-A177-3AD203B41FA5}">
                      <a16:colId xmlns:a16="http://schemas.microsoft.com/office/drawing/2014/main" val="3264403238"/>
                    </a:ext>
                  </a:extLst>
                </a:gridCol>
                <a:gridCol w="1669242">
                  <a:extLst>
                    <a:ext uri="{9D8B030D-6E8A-4147-A177-3AD203B41FA5}">
                      <a16:colId xmlns:a16="http://schemas.microsoft.com/office/drawing/2014/main" val="2777805838"/>
                    </a:ext>
                  </a:extLst>
                </a:gridCol>
                <a:gridCol w="2394702">
                  <a:extLst>
                    <a:ext uri="{9D8B030D-6E8A-4147-A177-3AD203B41FA5}">
                      <a16:colId xmlns:a16="http://schemas.microsoft.com/office/drawing/2014/main" val="3919191183"/>
                    </a:ext>
                  </a:extLst>
                </a:gridCol>
              </a:tblGrid>
              <a:tr h="787853">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Ngữ liệu</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Phân tích cấu tạo NP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Lỗi về TP câu</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Sửa lỗi /viết lại câu cho đúng</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317631"/>
                  </a:ext>
                </a:extLst>
              </a:tr>
              <a:tr h="660021">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a. Đất ở đây không những tốt cho cây lúa.</a:t>
                      </a: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70510">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259100"/>
                  </a:ext>
                </a:extLst>
              </a:tr>
              <a:tr h="845734">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b. Do vai trò của đứt gãy lớn gây chấn động mạnh thường gặp ở những vùng đất thuộc kiến tạo địa chất mới.</a:t>
                      </a: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4420873"/>
                  </a:ext>
                </a:extLst>
              </a:tr>
              <a:tr h="436316">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c. </a:t>
                      </a:r>
                      <a:r>
                        <a:rPr lang="en-US" sz="2800" i="1" kern="1200">
                          <a:solidFill>
                            <a:schemeClr val="tx1"/>
                          </a:solidFill>
                          <a:effectLst/>
                          <a:latin typeface="Times New Roman" panose="02020603050405020304" pitchFamily="18" charset="0"/>
                          <a:ea typeface="+mn-ea"/>
                          <a:cs typeface="Times New Roman" panose="02020603050405020304" pitchFamily="18" charset="0"/>
                        </a:rPr>
                        <a:t>Số đỏ</a:t>
                      </a:r>
                      <a:r>
                        <a:rPr lang="en-US" sz="2800" kern="1200">
                          <a:solidFill>
                            <a:schemeClr val="tx1"/>
                          </a:solidFill>
                          <a:effectLst/>
                          <a:latin typeface="Times New Roman" panose="02020603050405020304" pitchFamily="18" charset="0"/>
                          <a:ea typeface="+mn-ea"/>
                          <a:cs typeface="Times New Roman" panose="02020603050405020304" pitchFamily="18" charset="0"/>
                        </a:rPr>
                        <a:t> không chỉ là một tác phẩm trào phúng đặc sắc vào bậc nhất trong văn học Việt Nam trước 1945.</a:t>
                      </a: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0"/>
                        </a:spcAft>
                      </a:pPr>
                      <a:r>
                        <a:rPr lang="en-US" sz="2800">
                          <a:solidFill>
                            <a:sysClr val="windowText" lastClr="000000"/>
                          </a:solidFill>
                          <a:effectLst/>
                          <a:latin typeface="Times New Roman" panose="02020603050405020304" pitchFamily="18" charset="0"/>
                          <a:cs typeface="Times New Roman" panose="02020603050405020304" pitchFamily="18" charset="0"/>
                        </a:rPr>
                        <a:t> </a:t>
                      </a:r>
                      <a:endParaRPr lang="en-US" sz="2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980" marR="569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071373"/>
                  </a:ext>
                </a:extLst>
              </a:tr>
            </a:tbl>
          </a:graphicData>
        </a:graphic>
      </p:graphicFrame>
      <p:sp>
        <p:nvSpPr>
          <p:cNvPr id="2" name="TextBox 1">
            <a:extLst>
              <a:ext uri="{FF2B5EF4-FFF2-40B4-BE49-F238E27FC236}">
                <a16:creationId xmlns:a16="http://schemas.microsoft.com/office/drawing/2014/main" id="{D5E43400-0495-4A70-9526-B9972C7DFC48}"/>
              </a:ext>
            </a:extLst>
          </p:cNvPr>
          <p:cNvSpPr txBox="1"/>
          <p:nvPr/>
        </p:nvSpPr>
        <p:spPr>
          <a:xfrm>
            <a:off x="3962400" y="457200"/>
            <a:ext cx="43434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PHIẾU HỌC TẬP SỐ 2</a:t>
            </a:r>
          </a:p>
        </p:txBody>
      </p:sp>
    </p:spTree>
    <p:extLst>
      <p:ext uri="{BB962C8B-B14F-4D97-AF65-F5344CB8AC3E}">
        <p14:creationId xmlns:p14="http://schemas.microsoft.com/office/powerpoint/2010/main" val="296229580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43400-0495-4A70-9526-B9972C7DFC48}"/>
              </a:ext>
            </a:extLst>
          </p:cNvPr>
          <p:cNvSpPr txBox="1"/>
          <p:nvPr/>
        </p:nvSpPr>
        <p:spPr>
          <a:xfrm>
            <a:off x="3962400" y="457200"/>
            <a:ext cx="43434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PHIẾU HỌC TẬP SỐ 3</a:t>
            </a:r>
          </a:p>
        </p:txBody>
      </p:sp>
      <p:sp>
        <p:nvSpPr>
          <p:cNvPr id="5" name="TextBox 4">
            <a:extLst>
              <a:ext uri="{FF2B5EF4-FFF2-40B4-BE49-F238E27FC236}">
                <a16:creationId xmlns:a16="http://schemas.microsoft.com/office/drawing/2014/main" id="{FD1275D2-F1B6-4135-B896-3CD3EA1D69D9}"/>
              </a:ext>
            </a:extLst>
          </p:cNvPr>
          <p:cNvSpPr txBox="1"/>
          <p:nvPr/>
        </p:nvSpPr>
        <p:spPr>
          <a:xfrm>
            <a:off x="1219200" y="1295400"/>
            <a:ext cx="10058400" cy="3517951"/>
          </a:xfrm>
          <a:prstGeom prst="rect">
            <a:avLst/>
          </a:prstGeom>
          <a:noFill/>
        </p:spPr>
        <p:txBody>
          <a:bodyPr wrap="square">
            <a:spAutoFit/>
          </a:bodyPr>
          <a:lstStyle/>
          <a:p>
            <a:pPr marL="0" marR="0" lvl="0" indent="0" algn="l" defTabSz="914400" rtl="0" eaLnBrk="1" fontAlgn="auto" latinLnBrk="0" hangingPunct="1">
              <a:lnSpc>
                <a:spcPct val="114000"/>
              </a:lnSpc>
              <a:spcBef>
                <a:spcPts val="600"/>
              </a:spcBef>
              <a:spcAft>
                <a:spcPts val="600"/>
              </a:spcAft>
              <a:buClrTx/>
              <a:buSzTx/>
              <a:buFontTx/>
              <a:buNone/>
              <a:tabLst/>
              <a:defRPr/>
            </a:pPr>
            <a:r>
              <a:rPr lang="en-US" sz="2800" kern="1200">
                <a:solidFill>
                  <a:schemeClr val="tx1"/>
                </a:solidFill>
                <a:effectLst/>
                <a:latin typeface="Times New Roman" panose="02020603050405020304" pitchFamily="18" charset="0"/>
                <a:ea typeface="+mn-ea"/>
                <a:cs typeface="Times New Roman" panose="02020603050405020304" pitchFamily="18" charset="0"/>
              </a:rPr>
              <a:t>- Tất cả các ngữ liệu đều mắc lỗi thiếu một vế của câu ghép</a:t>
            </a:r>
          </a:p>
          <a:p>
            <a:pPr marL="0" marR="0" lvl="0" indent="0" algn="l" defTabSz="914400" rtl="0" eaLnBrk="1" fontAlgn="auto" latinLnBrk="0" hangingPunct="1">
              <a:lnSpc>
                <a:spcPct val="114000"/>
              </a:lnSpc>
              <a:spcBef>
                <a:spcPts val="600"/>
              </a:spcBef>
              <a:spcAft>
                <a:spcPts val="600"/>
              </a:spcAft>
              <a:buClrTx/>
              <a:buSzTx/>
              <a:buFontTx/>
              <a:buNone/>
              <a:tabLst/>
              <a:defRPr/>
            </a:pPr>
            <a:r>
              <a:rPr lang="en-US" sz="2800">
                <a:latin typeface="Times New Roman" panose="02020603050405020304" pitchFamily="18" charset="0"/>
                <a:cs typeface="Times New Roman" panose="02020603050405020304" pitchFamily="18" charset="0"/>
              </a:rPr>
              <a:t>- Cách sửa: bổ sung vế còn lại phù hợp với vế trước đó</a:t>
            </a:r>
            <a:endParaRPr lang="en-US" sz="28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4000"/>
              </a:lnSpc>
              <a:spcBef>
                <a:spcPts val="600"/>
              </a:spcBef>
              <a:spcAft>
                <a:spcPts val="600"/>
              </a:spcAft>
              <a:buClrTx/>
              <a:buSzTx/>
              <a:buFontTx/>
              <a:buNone/>
              <a:tabLst/>
              <a:defRPr/>
            </a:pPr>
            <a:r>
              <a:rPr lang="en-US" sz="2800" kern="1200">
                <a:solidFill>
                  <a:schemeClr val="tx1"/>
                </a:solidFill>
                <a:effectLst/>
                <a:latin typeface="Times New Roman" panose="02020603050405020304" pitchFamily="18" charset="0"/>
                <a:ea typeface="+mn-ea"/>
                <a:cs typeface="Times New Roman" panose="02020603050405020304" pitchFamily="18" charset="0"/>
              </a:rPr>
              <a:t>a. Đất ở đây không những tốt cho cây lúa.</a:t>
            </a:r>
          </a:p>
          <a:p>
            <a:pPr>
              <a:lnSpc>
                <a:spcPct val="114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rPr>
              <a:t>-&gt;  Đất ở đây </a:t>
            </a:r>
            <a:r>
              <a:rPr lang="en-US" sz="2800" i="1">
                <a:solidFill>
                  <a:srgbClr val="000000"/>
                </a:solidFill>
                <a:effectLst/>
                <a:latin typeface="Times New Roman" panose="02020603050405020304" pitchFamily="18" charset="0"/>
                <a:ea typeface="Times New Roman" panose="02020603050405020304" pitchFamily="18" charset="0"/>
              </a:rPr>
              <a:t>không những</a:t>
            </a:r>
            <a:r>
              <a:rPr lang="en-US" sz="2800">
                <a:solidFill>
                  <a:srgbClr val="000000"/>
                </a:solidFill>
                <a:effectLst/>
                <a:latin typeface="Times New Roman" panose="02020603050405020304" pitchFamily="18" charset="0"/>
                <a:ea typeface="Times New Roman" panose="02020603050405020304" pitchFamily="18" charset="0"/>
              </a:rPr>
              <a:t> tốt cho cây lúa mà còn tốt cho những cây trồng khác.</a:t>
            </a:r>
            <a:endParaRPr lang="en-US" sz="2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p>
        </p:txBody>
      </p:sp>
    </p:spTree>
    <p:extLst>
      <p:ext uri="{BB962C8B-B14F-4D97-AF65-F5344CB8AC3E}">
        <p14:creationId xmlns:p14="http://schemas.microsoft.com/office/powerpoint/2010/main" val="1165722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43400-0495-4A70-9526-B9972C7DFC48}"/>
              </a:ext>
            </a:extLst>
          </p:cNvPr>
          <p:cNvSpPr txBox="1"/>
          <p:nvPr/>
        </p:nvSpPr>
        <p:spPr>
          <a:xfrm>
            <a:off x="3962400" y="457200"/>
            <a:ext cx="43434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PHIẾU HỌC TẬP SỐ 2</a:t>
            </a:r>
          </a:p>
        </p:txBody>
      </p:sp>
      <p:sp>
        <p:nvSpPr>
          <p:cNvPr id="5" name="TextBox 4">
            <a:extLst>
              <a:ext uri="{FF2B5EF4-FFF2-40B4-BE49-F238E27FC236}">
                <a16:creationId xmlns:a16="http://schemas.microsoft.com/office/drawing/2014/main" id="{FD1275D2-F1B6-4135-B896-3CD3EA1D69D9}"/>
              </a:ext>
            </a:extLst>
          </p:cNvPr>
          <p:cNvSpPr txBox="1"/>
          <p:nvPr/>
        </p:nvSpPr>
        <p:spPr>
          <a:xfrm>
            <a:off x="1219200" y="1295400"/>
            <a:ext cx="10058400" cy="5435462"/>
          </a:xfrm>
          <a:prstGeom prst="rect">
            <a:avLst/>
          </a:prstGeom>
          <a:noFill/>
        </p:spPr>
        <p:txBody>
          <a:bodyPr wrap="square">
            <a:spAutoFit/>
          </a:bodyPr>
          <a:lstStyle/>
          <a:p>
            <a:pPr algn="just">
              <a:lnSpc>
                <a:spcPct val="114000"/>
              </a:lnSpc>
            </a:pPr>
            <a:r>
              <a:rPr lang="en-US" sz="2800" kern="1200">
                <a:solidFill>
                  <a:schemeClr val="tx1"/>
                </a:solidFill>
                <a:effectLst/>
                <a:latin typeface="Times New Roman" panose="02020603050405020304" pitchFamily="18" charset="0"/>
                <a:ea typeface="+mn-ea"/>
                <a:cs typeface="Times New Roman" panose="02020603050405020304" pitchFamily="18" charset="0"/>
              </a:rPr>
              <a:t>b. Do vai trò của đứt gãy lớn gây chấn động mạnh thường gặp ở những vùng đất thuộc kiến tạo địa chất mới.</a:t>
            </a:r>
          </a:p>
          <a:p>
            <a:pPr algn="just">
              <a:lnSpc>
                <a:spcPct val="114000"/>
              </a:lnSpc>
            </a:pPr>
            <a:r>
              <a:rPr lang="en-US" sz="2800">
                <a:effectLst/>
                <a:latin typeface="Times New Roman" panose="02020603050405020304" pitchFamily="18" charset="0"/>
                <a:ea typeface="Times New Roman" panose="02020603050405020304" pitchFamily="18" charset="0"/>
              </a:rPr>
              <a:t>-&gt; </a:t>
            </a:r>
            <a:r>
              <a:rPr lang="en-US" sz="2800" i="1">
                <a:effectLst/>
                <a:latin typeface="Times New Roman" panose="02020603050405020304" pitchFamily="18" charset="0"/>
                <a:ea typeface="Times New Roman" panose="02020603050405020304" pitchFamily="18" charset="0"/>
              </a:rPr>
              <a:t>Do </a:t>
            </a:r>
            <a:r>
              <a:rPr lang="en-US" sz="2800">
                <a:effectLst/>
                <a:latin typeface="Times New Roman" panose="02020603050405020304" pitchFamily="18" charset="0"/>
                <a:ea typeface="Times New Roman" panose="02020603050405020304" pitchFamily="18" charset="0"/>
              </a:rPr>
              <a:t>vai trò của đứt gãy lớn gây chấn động mạnh thường gặp ở những vùng đất thuộc kiến tạo địa chất mới </a:t>
            </a:r>
            <a:r>
              <a:rPr lang="en-US" sz="2800" i="1">
                <a:effectLst/>
                <a:latin typeface="Times New Roman" panose="02020603050405020304" pitchFamily="18" charset="0"/>
                <a:ea typeface="Times New Roman" panose="02020603050405020304" pitchFamily="18" charset="0"/>
              </a:rPr>
              <a:t>nên</a:t>
            </a:r>
            <a:r>
              <a:rPr lang="en-US" sz="2800">
                <a:effectLst/>
                <a:latin typeface="Times New Roman" panose="02020603050405020304" pitchFamily="18" charset="0"/>
                <a:ea typeface="Times New Roman" panose="02020603050405020304" pitchFamily="18" charset="0"/>
              </a:rPr>
              <a:t> khi xây cất các công trình lớn ở những vùng này phải tính toán đến hiện tượng động đất.</a:t>
            </a:r>
            <a:endParaRPr lang="en-US" sz="280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4000"/>
              </a:lnSpc>
              <a:buClrTx/>
              <a:buSzTx/>
              <a:buFontTx/>
              <a:buNone/>
              <a:tabLst/>
              <a:defRPr/>
            </a:pPr>
            <a:r>
              <a:rPr lang="en-US" sz="2800" kern="1200">
                <a:solidFill>
                  <a:schemeClr val="tx1"/>
                </a:solidFill>
                <a:effectLst/>
                <a:latin typeface="Times New Roman" panose="02020603050405020304" pitchFamily="18" charset="0"/>
                <a:ea typeface="+mn-ea"/>
                <a:cs typeface="Times New Roman" panose="02020603050405020304" pitchFamily="18" charset="0"/>
              </a:rPr>
              <a:t>c. </a:t>
            </a:r>
            <a:r>
              <a:rPr lang="en-US" sz="2800" i="1" kern="1200">
                <a:solidFill>
                  <a:schemeClr val="tx1"/>
                </a:solidFill>
                <a:effectLst/>
                <a:latin typeface="Times New Roman" panose="02020603050405020304" pitchFamily="18" charset="0"/>
                <a:ea typeface="+mn-ea"/>
                <a:cs typeface="Times New Roman" panose="02020603050405020304" pitchFamily="18" charset="0"/>
              </a:rPr>
              <a:t>Số đỏ</a:t>
            </a:r>
            <a:r>
              <a:rPr lang="en-US" sz="2800" kern="1200">
                <a:solidFill>
                  <a:schemeClr val="tx1"/>
                </a:solidFill>
                <a:effectLst/>
                <a:latin typeface="Times New Roman" panose="02020603050405020304" pitchFamily="18" charset="0"/>
                <a:ea typeface="+mn-ea"/>
                <a:cs typeface="Times New Roman" panose="02020603050405020304" pitchFamily="18" charset="0"/>
              </a:rPr>
              <a:t> không chỉ là một tác phẩm trào phúng đặc sắc vào bậc nhất trong văn học Việt Nam trước 1945</a:t>
            </a:r>
          </a:p>
          <a:p>
            <a:pPr algn="just">
              <a:lnSpc>
                <a:spcPct val="114000"/>
              </a:lnSpc>
              <a:defRPr/>
            </a:pPr>
            <a:r>
              <a:rPr lang="en-US" sz="2800">
                <a:latin typeface="Times New Roman" panose="02020603050405020304" pitchFamily="18" charset="0"/>
                <a:ea typeface="Times New Roman" panose="02020603050405020304" pitchFamily="18" charset="0"/>
              </a:rPr>
              <a:t>-&gt; </a:t>
            </a:r>
            <a:r>
              <a:rPr lang="en-US" sz="2800">
                <a:effectLst/>
                <a:latin typeface="Times New Roman" panose="02020603050405020304" pitchFamily="18" charset="0"/>
                <a:ea typeface="Times New Roman" panose="02020603050405020304" pitchFamily="18" charset="0"/>
              </a:rPr>
              <a:t> </a:t>
            </a:r>
            <a:r>
              <a:rPr lang="en-US" sz="2800" i="1">
                <a:effectLst/>
                <a:latin typeface="Times New Roman" panose="02020603050405020304" pitchFamily="18" charset="0"/>
                <a:ea typeface="Times New Roman" panose="02020603050405020304" pitchFamily="18" charset="0"/>
              </a:rPr>
              <a:t>Số đỏ</a:t>
            </a:r>
            <a:r>
              <a:rPr lang="en-US" sz="2800">
                <a:effectLst/>
                <a:latin typeface="Times New Roman" panose="02020603050405020304" pitchFamily="18" charset="0"/>
                <a:ea typeface="Times New Roman" panose="02020603050405020304" pitchFamily="18" charset="0"/>
              </a:rPr>
              <a:t> không chỉ là một tác phẩm trào phúng đặc sắc vào bậc nhất trong văn học Việt Nam trước 1945 mà còn thể hiện giá trị phê phán sâu sắc về thời cuộc.</a:t>
            </a:r>
            <a:endParaRPr lang="en-US" sz="4000" kern="120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p>
        </p:txBody>
      </p:sp>
    </p:spTree>
    <p:extLst>
      <p:ext uri="{BB962C8B-B14F-4D97-AF65-F5344CB8AC3E}">
        <p14:creationId xmlns:p14="http://schemas.microsoft.com/office/powerpoint/2010/main" val="400120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circle(in)">
                                      <p:cBhvr>
                                        <p:cTn id="1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E43400-0495-4A70-9526-B9972C7DFC48}"/>
              </a:ext>
            </a:extLst>
          </p:cNvPr>
          <p:cNvSpPr txBox="1"/>
          <p:nvPr/>
        </p:nvSpPr>
        <p:spPr>
          <a:xfrm>
            <a:off x="3962400" y="762000"/>
            <a:ext cx="4343400"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PHIẾU HỌC TẬP SỐ 3</a:t>
            </a:r>
          </a:p>
        </p:txBody>
      </p:sp>
      <p:sp>
        <p:nvSpPr>
          <p:cNvPr id="5" name="TextBox 4">
            <a:extLst>
              <a:ext uri="{FF2B5EF4-FFF2-40B4-BE49-F238E27FC236}">
                <a16:creationId xmlns:a16="http://schemas.microsoft.com/office/drawing/2014/main" id="{3D2C63B7-BACF-4755-8950-9C041BD50308}"/>
              </a:ext>
            </a:extLst>
          </p:cNvPr>
          <p:cNvSpPr txBox="1"/>
          <p:nvPr/>
        </p:nvSpPr>
        <p:spPr>
          <a:xfrm>
            <a:off x="304800" y="1066800"/>
            <a:ext cx="10515600" cy="4401205"/>
          </a:xfrm>
          <a:prstGeom prst="rect">
            <a:avLst/>
          </a:prstGeom>
          <a:noFill/>
        </p:spPr>
        <p:txBody>
          <a:bodyPr wrap="square">
            <a:spAutoFit/>
          </a:bodyPr>
          <a:lstStyle/>
          <a:p>
            <a:pPr indent="380365"/>
            <a:r>
              <a:rPr lang="en-US" sz="2800" b="1">
                <a:effectLst/>
                <a:latin typeface="Times New Roman" panose="02020603050405020304" pitchFamily="18" charset="0"/>
                <a:ea typeface="SimSun" panose="02010600030101010101" pitchFamily="2" charset="-122"/>
              </a:rPr>
              <a:t>Đọc ngữ liệu sau:</a:t>
            </a:r>
            <a:endParaRPr lang="en-US" sz="2800">
              <a:effectLst/>
              <a:latin typeface="Times New Roman" panose="02020603050405020304" pitchFamily="18" charset="0"/>
              <a:ea typeface="Times New Roman" panose="02020603050405020304" pitchFamily="18" charset="0"/>
            </a:endParaRPr>
          </a:p>
          <a:p>
            <a:pPr indent="380365"/>
            <a:r>
              <a:rPr lang="en-US" sz="2800">
                <a:effectLst/>
                <a:latin typeface="Times New Roman" panose="02020603050405020304" pitchFamily="18" charset="0"/>
                <a:ea typeface="Times New Roman" panose="02020603050405020304" pitchFamily="18" charset="0"/>
              </a:rPr>
              <a:t>a. </a:t>
            </a:r>
            <a:r>
              <a:rPr lang="en-US" sz="2800" b="1">
                <a:effectLst/>
                <a:latin typeface="Times New Roman" panose="02020603050405020304" pitchFamily="18" charset="0"/>
                <a:ea typeface="Times New Roman" panose="02020603050405020304" pitchFamily="18" charset="0"/>
              </a:rPr>
              <a:t>Mắt mèo hoang.</a:t>
            </a:r>
            <a:r>
              <a:rPr lang="en-US" sz="2800">
                <a:effectLst/>
                <a:latin typeface="Times New Roman" panose="02020603050405020304" pitchFamily="18" charset="0"/>
                <a:ea typeface="Times New Roman" panose="02020603050405020304" pitchFamily="18" charset="0"/>
              </a:rPr>
              <a:t> Em thích mẹ nói em có con mắt mèo hoang và dã thú (Nguyễn Ngọc Thuần) </a:t>
            </a:r>
          </a:p>
          <a:p>
            <a:pPr indent="380365"/>
            <a:r>
              <a:rPr lang="en-US" sz="2800">
                <a:effectLst/>
                <a:latin typeface="Times New Roman" panose="02020603050405020304" pitchFamily="18" charset="0"/>
                <a:ea typeface="Times New Roman" panose="02020603050405020304" pitchFamily="18" charset="0"/>
              </a:rPr>
              <a:t>b. Đó là người câm của quán rượu. </a:t>
            </a:r>
            <a:r>
              <a:rPr lang="en-US" sz="2800" b="1">
                <a:effectLst/>
                <a:latin typeface="Times New Roman" panose="02020603050405020304" pitchFamily="18" charset="0"/>
                <a:ea typeface="Times New Roman" panose="02020603050405020304" pitchFamily="18" charset="0"/>
              </a:rPr>
              <a:t>Anh Ba Hoành! </a:t>
            </a:r>
            <a:r>
              <a:rPr lang="en-US" sz="2800">
                <a:effectLst/>
                <a:latin typeface="Times New Roman" panose="02020603050405020304" pitchFamily="18" charset="0"/>
                <a:ea typeface="Times New Roman" panose="02020603050405020304" pitchFamily="18" charset="0"/>
              </a:rPr>
              <a:t>(Nguyễn Quang Sáng)</a:t>
            </a:r>
          </a:p>
          <a:p>
            <a:pPr indent="380365"/>
            <a:r>
              <a:rPr lang="en-US" sz="2800">
                <a:effectLst/>
                <a:latin typeface="Times New Roman" panose="02020603050405020304" pitchFamily="18" charset="0"/>
                <a:ea typeface="Times New Roman" panose="02020603050405020304" pitchFamily="18" charset="0"/>
              </a:rPr>
              <a:t>c. Trăng lên. </a:t>
            </a:r>
            <a:r>
              <a:rPr lang="en-US" sz="2800" b="1">
                <a:effectLst/>
                <a:latin typeface="Times New Roman" panose="02020603050405020304" pitchFamily="18" charset="0"/>
                <a:ea typeface="Times New Roman" panose="02020603050405020304" pitchFamily="18" charset="0"/>
              </a:rPr>
              <a:t>Cong vút và kiêu bạc ở một góc trời. </a:t>
            </a:r>
            <a:r>
              <a:rPr lang="en-US" sz="2800">
                <a:effectLst/>
                <a:latin typeface="Times New Roman" panose="02020603050405020304" pitchFamily="18" charset="0"/>
                <a:ea typeface="Times New Roman" panose="02020603050405020304" pitchFamily="18" charset="0"/>
              </a:rPr>
              <a:t>(Nguyễn Thị Thu Huệ)</a:t>
            </a:r>
          </a:p>
          <a:p>
            <a:pPr indent="270510"/>
            <a:r>
              <a:rPr lang="en-US" sz="2800" b="1">
                <a:effectLst/>
                <a:latin typeface="Times New Roman" panose="02020603050405020304" pitchFamily="18" charset="0"/>
                <a:ea typeface="Times New Roman" panose="02020603050405020304" pitchFamily="18" charset="0"/>
              </a:rPr>
              <a:t>Thực hiện các yêu cầu:</a:t>
            </a:r>
          </a:p>
          <a:p>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a:effectLst/>
                <a:latin typeface="Times New Roman" panose="02020603050405020304" pitchFamily="18" charset="0"/>
                <a:ea typeface="Times New Roman" panose="02020603050405020304" pitchFamily="18" charset="0"/>
              </a:rPr>
              <a:t>Nếu tách riêng, phần in đậm trong ngữ liệu trên là cụm từ, vì chưa có nội dung thông tin.</a:t>
            </a:r>
          </a:p>
        </p:txBody>
      </p:sp>
    </p:spTree>
    <p:extLst>
      <p:ext uri="{BB962C8B-B14F-4D97-AF65-F5344CB8AC3E}">
        <p14:creationId xmlns:p14="http://schemas.microsoft.com/office/powerpoint/2010/main" val="217150288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2C63B7-BACF-4755-8950-9C041BD50308}"/>
              </a:ext>
            </a:extLst>
          </p:cNvPr>
          <p:cNvSpPr txBox="1"/>
          <p:nvPr/>
        </p:nvSpPr>
        <p:spPr>
          <a:xfrm>
            <a:off x="838200" y="457200"/>
            <a:ext cx="10591800" cy="6234014"/>
          </a:xfrm>
          <a:prstGeom prst="rect">
            <a:avLst/>
          </a:prstGeom>
          <a:noFill/>
        </p:spPr>
        <p:txBody>
          <a:bodyPr wrap="square">
            <a:spAutoFit/>
          </a:bodyPr>
          <a:lstStyle/>
          <a:p>
            <a:r>
              <a:rPr lang="en-US" sz="2600">
                <a:latin typeface="Times New Roman" panose="02020603050405020304" pitchFamily="18" charset="0"/>
                <a:ea typeface="SimSun" panose="02010600030101010101" pitchFamily="2" charset="-122"/>
                <a:cs typeface="Times New Roman" panose="02020603050405020304" pitchFamily="18" charset="0"/>
              </a:rPr>
              <a:t>2</a:t>
            </a:r>
            <a:r>
              <a:rPr lang="en-US" sz="2600">
                <a:effectLst/>
                <a:latin typeface="Times New Roman" panose="02020603050405020304" pitchFamily="18" charset="0"/>
                <a:ea typeface="SimSun" panose="02010600030101010101" pitchFamily="2" charset="-122"/>
                <a:cs typeface="Times New Roman" panose="02020603050405020304" pitchFamily="18" charset="0"/>
              </a:rPr>
              <a:t>. Đặt vào ngữ cảnh, </a:t>
            </a:r>
            <a:r>
              <a:rPr lang="en-US" sz="2600">
                <a:latin typeface="Times New Roman" panose="02020603050405020304" pitchFamily="18" charset="0"/>
                <a:ea typeface="SimSun" panose="02010600030101010101" pitchFamily="2" charset="-122"/>
                <a:cs typeface="Times New Roman" panose="02020603050405020304" pitchFamily="18" charset="0"/>
              </a:rPr>
              <a:t>n</a:t>
            </a:r>
            <a:r>
              <a:rPr lang="en-US" sz="2600">
                <a:effectLst/>
                <a:latin typeface="Times New Roman" panose="02020603050405020304" pitchFamily="18" charset="0"/>
                <a:ea typeface="SimSun" panose="02010600030101010101" pitchFamily="2" charset="-122"/>
                <a:cs typeface="Times New Roman" panose="02020603050405020304" pitchFamily="18" charset="0"/>
              </a:rPr>
              <a:t>hững câu đó, mặc dù không đầy đủ thành phần nhưng vẫn không bị xem là câu sai vì:</a:t>
            </a:r>
          </a:p>
          <a:p>
            <a:pPr algn="just">
              <a:lnSpc>
                <a:spcPct val="115000"/>
              </a:lnSpc>
            </a:pPr>
            <a:r>
              <a:rPr lang="en-US" sz="2600">
                <a:effectLst/>
                <a:latin typeface="Times New Roman" panose="02020603050405020304" pitchFamily="18" charset="0"/>
                <a:ea typeface="Times New Roman" panose="02020603050405020304" pitchFamily="18" charset="0"/>
              </a:rPr>
              <a:t>a. </a:t>
            </a:r>
            <a:r>
              <a:rPr lang="en-US" sz="2600" b="1">
                <a:effectLst/>
                <a:latin typeface="Times New Roman" panose="02020603050405020304" pitchFamily="18" charset="0"/>
                <a:ea typeface="Times New Roman" panose="02020603050405020304" pitchFamily="18" charset="0"/>
              </a:rPr>
              <a:t>Mắt mèo hoang.</a:t>
            </a:r>
            <a:r>
              <a:rPr lang="en-US" sz="2600">
                <a:effectLst/>
                <a:latin typeface="Times New Roman" panose="02020603050405020304" pitchFamily="18" charset="0"/>
                <a:ea typeface="Times New Roman" panose="02020603050405020304" pitchFamily="18" charset="0"/>
              </a:rPr>
              <a:t> Em thích mẹ nói em có con mắt mèo hoang và dã thú (Nguyễn Ngọc Thuần) </a:t>
            </a:r>
          </a:p>
          <a:p>
            <a:pPr indent="627063" algn="just">
              <a:lnSpc>
                <a:spcPct val="115000"/>
              </a:lnSpc>
            </a:pPr>
            <a:r>
              <a:rPr lang="en-US" sz="2600">
                <a:effectLst/>
                <a:latin typeface="Times New Roman" panose="02020603050405020304" pitchFamily="18" charset="0"/>
                <a:ea typeface="Times New Roman" panose="02020603050405020304" pitchFamily="18" charset="0"/>
              </a:rPr>
              <a:t>Cụm từ “mắt mèo hoang” đã được lặp lại trong hai câu văn. Để nhấn mạnh cụm từ, tác giả đã tách cụm từ thành một câu đặc biệt, đứng lên trước. </a:t>
            </a:r>
          </a:p>
          <a:p>
            <a:pPr algn="just">
              <a:lnSpc>
                <a:spcPct val="115000"/>
              </a:lnSpc>
            </a:pPr>
            <a:r>
              <a:rPr lang="en-US" sz="2600">
                <a:effectLst/>
                <a:latin typeface="Times New Roman" panose="02020603050405020304" pitchFamily="18" charset="0"/>
                <a:ea typeface="Times New Roman" panose="02020603050405020304" pitchFamily="18" charset="0"/>
              </a:rPr>
              <a:t>b.  Đó là người câm của quán rượu. </a:t>
            </a:r>
            <a:r>
              <a:rPr lang="en-US" sz="2600" b="1">
                <a:effectLst/>
                <a:latin typeface="Times New Roman" panose="02020603050405020304" pitchFamily="18" charset="0"/>
                <a:ea typeface="Times New Roman" panose="02020603050405020304" pitchFamily="18" charset="0"/>
              </a:rPr>
              <a:t>Anh Ba Hoành! </a:t>
            </a:r>
            <a:r>
              <a:rPr lang="en-US" sz="2600">
                <a:effectLst/>
                <a:latin typeface="Times New Roman" panose="02020603050405020304" pitchFamily="18" charset="0"/>
                <a:ea typeface="Times New Roman" panose="02020603050405020304" pitchFamily="18" charset="0"/>
              </a:rPr>
              <a:t>(Nguyễn Quang Sáng)</a:t>
            </a:r>
          </a:p>
          <a:p>
            <a:pPr indent="450850" algn="just">
              <a:lnSpc>
                <a:spcPct val="115000"/>
              </a:lnSpc>
            </a:pPr>
            <a:r>
              <a:rPr lang="en-US" sz="2600">
                <a:effectLst/>
                <a:latin typeface="Times New Roman" panose="02020603050405020304" pitchFamily="18" charset="0"/>
                <a:ea typeface="Times New Roman" panose="02020603050405020304" pitchFamily="18" charset="0"/>
              </a:rPr>
              <a:t>“Anh Ba Hoành” là tên của “người câm ở quán rượu” vừa được nhắc đến ở câu trước. Để nhấn mạnh sự xuất hiện của nhân vật, tác giả đã tách riêng tên của anh và đặt làm một câu.</a:t>
            </a:r>
          </a:p>
          <a:p>
            <a:pPr algn="just">
              <a:lnSpc>
                <a:spcPct val="115000"/>
              </a:lnSpc>
            </a:pPr>
            <a:r>
              <a:rPr lang="en-US" sz="2600">
                <a:effectLst/>
                <a:latin typeface="Times New Roman" panose="02020603050405020304" pitchFamily="18" charset="0"/>
                <a:ea typeface="Times New Roman" panose="02020603050405020304" pitchFamily="18" charset="0"/>
              </a:rPr>
              <a:t>c.  </a:t>
            </a:r>
            <a:r>
              <a:rPr lang="en-US" sz="2600" b="1">
                <a:effectLst/>
                <a:latin typeface="Times New Roman" panose="02020603050405020304" pitchFamily="18" charset="0"/>
                <a:ea typeface="Times New Roman" panose="02020603050405020304" pitchFamily="18" charset="0"/>
              </a:rPr>
              <a:t>Cong vút và kiêu bạc ở một góc trời. </a:t>
            </a:r>
            <a:r>
              <a:rPr lang="en-US" sz="2600">
                <a:effectLst/>
                <a:latin typeface="Times New Roman" panose="02020603050405020304" pitchFamily="18" charset="0"/>
                <a:ea typeface="Times New Roman" panose="02020603050405020304" pitchFamily="18" charset="0"/>
              </a:rPr>
              <a:t>(Nguyễn Thị Thu Huệ)</a:t>
            </a:r>
          </a:p>
          <a:p>
            <a:pPr indent="627063" algn="just"/>
            <a:r>
              <a:rPr lang="en-US" sz="2600">
                <a:effectLst/>
                <a:latin typeface="Times New Roman" panose="02020603050405020304" pitchFamily="18" charset="0"/>
                <a:ea typeface="Times New Roman" panose="02020603050405020304" pitchFamily="18" charset="0"/>
              </a:rPr>
              <a:t>“Cong vút và kiêu bạc ở một góc trời”, có thể gộp lại thành vị ngữ của câu đứng trước đó. Tách ra để nhấn mạnh tính chất "cong vút",  "kiêu bạc" của trăng.</a:t>
            </a:r>
            <a:endParaRPr lang="en-US" sz="260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75158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1000"/>
                                        <p:tgtEl>
                                          <p:spTgt spid="5">
                                            <p:txEl>
                                              <p:pRg st="6" end="6"/>
                                            </p:txEl>
                                          </p:spTgt>
                                        </p:tgtEl>
                                      </p:cBhvr>
                                    </p:animEffect>
                                    <p:anim calcmode="lin" valueType="num">
                                      <p:cBhvr>
                                        <p:cTn id="3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44150B0-D7C1-4E2C-B190-A6EDA5A49E32}"/>
              </a:ext>
            </a:extLst>
          </p:cNvPr>
          <p:cNvSpPr>
            <a:spLocks noChangeArrowheads="1"/>
          </p:cNvSpPr>
          <p:nvPr/>
        </p:nvSpPr>
        <p:spPr bwMode="auto">
          <a:xfrm>
            <a:off x="914400" y="381000"/>
            <a:ext cx="105156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PHIẾU HỌC TẬP SỐ 4</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zh-CN" sz="2400" b="1">
                <a:latin typeface="Times New Roman" panose="02020603050405020304" pitchFamily="18" charset="0"/>
                <a:ea typeface="SimSun" panose="02010600030101010101" pitchFamily="2" charset="-122"/>
                <a:cs typeface="Times New Roman" panose="02020603050405020304" pitchFamily="18" charset="0"/>
              </a:rPr>
              <a:t>Thực hành TV. LỖI VỀ THÀNH PHẦN CÂU VÀ CÁCH SỬA</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zh-CN" sz="2400">
                <a:latin typeface="Times New Roman" panose="02020603050405020304" pitchFamily="18" charset="0"/>
                <a:ea typeface="SimSun" panose="02010600030101010101" pitchFamily="2" charset="-122"/>
                <a:cs typeface="Times New Roman" panose="02020603050405020304" pitchFamily="18" charset="0"/>
              </a:rPr>
              <a:t>Họ và tên:..................................Lớp:.....................................</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2400" b="1"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zh-CN" sz="2400" b="1">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2400" b="1"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Yêu cầu:</a:t>
            </a:r>
            <a:r>
              <a:rPr kumimoji="0" lang="en-US" altLang="zh-CN" sz="2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Viết đoạn văn 5-7 câu trình bày suy nghĩ của em về </a:t>
            </a:r>
            <a:r>
              <a:rPr lang="en-US" altLang="zh-CN" sz="2400">
                <a:latin typeface="Times New Roman" panose="02020603050405020304" pitchFamily="18" charset="0"/>
                <a:ea typeface="SimSun" panose="02010600030101010101" pitchFamily="2" charset="-122"/>
                <a:cs typeface="Times New Roman" panose="02020603050405020304" pitchFamily="18" charset="0"/>
              </a:rPr>
              <a:t>một trong các vấn đề sau:</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Vai tr</a:t>
            </a:r>
            <a:r>
              <a:rPr lang="en-US" altLang="zh-CN" sz="2400">
                <a:latin typeface="Times New Roman" panose="02020603050405020304" pitchFamily="18" charset="0"/>
                <a:ea typeface="SimSun" panose="02010600030101010101" pitchFamily="2" charset="-122"/>
                <a:cs typeface="Times New Roman" panose="02020603050405020304" pitchFamily="18" charset="0"/>
              </a:rPr>
              <a:t>ò của ước mơ</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Sức mạnh của ý chí</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zh-CN" sz="2400">
                <a:latin typeface="Times New Roman" panose="02020603050405020304" pitchFamily="18" charset="0"/>
                <a:ea typeface="SimSun" panose="02010600030101010101" pitchFamily="2" charset="-122"/>
                <a:cs typeface="Times New Roman" panose="02020603050405020304" pitchFamily="18" charset="0"/>
              </a:rPr>
              <a:t>BÀI LÀM</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a:t>
            </a:r>
          </a:p>
        </p:txBody>
      </p:sp>
      <p:graphicFrame>
        <p:nvGraphicFramePr>
          <p:cNvPr id="6" name="Table 5">
            <a:extLst>
              <a:ext uri="{FF2B5EF4-FFF2-40B4-BE49-F238E27FC236}">
                <a16:creationId xmlns:a16="http://schemas.microsoft.com/office/drawing/2014/main" id="{1269BF4C-F453-4E86-AC93-396FB62933B8}"/>
              </a:ext>
            </a:extLst>
          </p:cNvPr>
          <p:cNvGraphicFramePr>
            <a:graphicFrameLocks noGrp="1"/>
          </p:cNvGraphicFramePr>
          <p:nvPr>
            <p:extLst>
              <p:ext uri="{D42A27DB-BD31-4B8C-83A1-F6EECF244321}">
                <p14:modId xmlns:p14="http://schemas.microsoft.com/office/powerpoint/2010/main" val="3188099118"/>
              </p:ext>
            </p:extLst>
          </p:nvPr>
        </p:nvGraphicFramePr>
        <p:xfrm>
          <a:off x="1828800" y="1828800"/>
          <a:ext cx="6172200" cy="1203452"/>
        </p:xfrm>
        <a:graphic>
          <a:graphicData uri="http://schemas.openxmlformats.org/drawingml/2006/table">
            <a:tbl>
              <a:tblPr firstRow="1" firstCol="1" bandRow="1">
                <a:tableStyleId>{5940675A-B579-460E-94D1-54222C63F5DA}</a:tableStyleId>
              </a:tblPr>
              <a:tblGrid>
                <a:gridCol w="1596131">
                  <a:extLst>
                    <a:ext uri="{9D8B030D-6E8A-4147-A177-3AD203B41FA5}">
                      <a16:colId xmlns:a16="http://schemas.microsoft.com/office/drawing/2014/main" val="2115718752"/>
                    </a:ext>
                  </a:extLst>
                </a:gridCol>
                <a:gridCol w="4576069">
                  <a:extLst>
                    <a:ext uri="{9D8B030D-6E8A-4147-A177-3AD203B41FA5}">
                      <a16:colId xmlns:a16="http://schemas.microsoft.com/office/drawing/2014/main" val="4201515380"/>
                    </a:ext>
                  </a:extLst>
                </a:gridCol>
              </a:tblGrid>
              <a:tr h="990600">
                <a:tc>
                  <a:txBody>
                    <a:bodyPr/>
                    <a:lstStyle/>
                    <a:p>
                      <a:pPr>
                        <a:lnSpc>
                          <a:spcPct val="150000"/>
                        </a:lnSpc>
                      </a:pPr>
                      <a:r>
                        <a:rPr lang="en-US" sz="2800">
                          <a:effectLst/>
                          <a:latin typeface="Times New Roman" panose="02020603050405020304" pitchFamily="18" charset="0"/>
                          <a:cs typeface="Times New Roman" panose="02020603050405020304" pitchFamily="18" charset="0"/>
                        </a:rPr>
                        <a:t>Điểm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en-US" sz="2800">
                          <a:effectLst/>
                          <a:latin typeface="Times New Roman" panose="02020603050405020304" pitchFamily="18" charset="0"/>
                          <a:cs typeface="Times New Roman" panose="02020603050405020304" pitchFamily="18" charset="0"/>
                        </a:rPr>
                        <a:t>Nhận xét của giáo viên</a:t>
                      </a:r>
                    </a:p>
                    <a:p>
                      <a:pPr>
                        <a:lnSpc>
                          <a:spcPct val="150000"/>
                        </a:lnSpc>
                      </a:pPr>
                      <a:r>
                        <a:rPr lang="en-US" sz="2800">
                          <a:effectLst/>
                          <a:latin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1077591142"/>
                  </a:ext>
                </a:extLst>
              </a:tr>
            </a:tbl>
          </a:graphicData>
        </a:graphic>
      </p:graphicFrame>
    </p:spTree>
    <p:extLst>
      <p:ext uri="{BB962C8B-B14F-4D97-AF65-F5344CB8AC3E}">
        <p14:creationId xmlns:p14="http://schemas.microsoft.com/office/powerpoint/2010/main" val="293674892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7" name="Google Shape;357;p32"/>
          <p:cNvPicPr preferRelativeResize="0"/>
          <p:nvPr/>
        </p:nvPicPr>
        <p:blipFill>
          <a:blip r:embed="rId3">
            <a:alphaModFix/>
          </a:blip>
          <a:stretch>
            <a:fillRect/>
          </a:stretch>
        </p:blipFill>
        <p:spPr>
          <a:xfrm rot="2147771">
            <a:off x="7318039" y="4928375"/>
            <a:ext cx="2194592" cy="713680"/>
          </a:xfrm>
          <a:prstGeom prst="rect">
            <a:avLst/>
          </a:prstGeom>
          <a:noFill/>
          <a:ln>
            <a:noFill/>
          </a:ln>
        </p:spPr>
      </p:pic>
      <p:pic>
        <p:nvPicPr>
          <p:cNvPr id="358" name="Google Shape;358;p32"/>
          <p:cNvPicPr preferRelativeResize="0"/>
          <p:nvPr/>
        </p:nvPicPr>
        <p:blipFill>
          <a:blip r:embed="rId3">
            <a:alphaModFix/>
          </a:blip>
          <a:stretch>
            <a:fillRect/>
          </a:stretch>
        </p:blipFill>
        <p:spPr>
          <a:xfrm rot="-1280125">
            <a:off x="11286874" y="2707969"/>
            <a:ext cx="1843457" cy="599489"/>
          </a:xfrm>
          <a:prstGeom prst="rect">
            <a:avLst/>
          </a:prstGeom>
          <a:noFill/>
          <a:ln>
            <a:noFill/>
          </a:ln>
        </p:spPr>
      </p:pic>
      <p:sp>
        <p:nvSpPr>
          <p:cNvPr id="2" name="TextBox 1">
            <a:extLst>
              <a:ext uri="{FF2B5EF4-FFF2-40B4-BE49-F238E27FC236}">
                <a16:creationId xmlns:a16="http://schemas.microsoft.com/office/drawing/2014/main" id="{1C8BF48A-1500-45A0-B7B5-2F706109B53F}"/>
              </a:ext>
            </a:extLst>
          </p:cNvPr>
          <p:cNvSpPr txBox="1"/>
          <p:nvPr/>
        </p:nvSpPr>
        <p:spPr>
          <a:xfrm>
            <a:off x="4191000" y="838200"/>
            <a:ext cx="3657600"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VẬN DỤNG</a:t>
            </a:r>
          </a:p>
        </p:txBody>
      </p:sp>
      <p:sp>
        <p:nvSpPr>
          <p:cNvPr id="8" name="TextBox 7">
            <a:extLst>
              <a:ext uri="{FF2B5EF4-FFF2-40B4-BE49-F238E27FC236}">
                <a16:creationId xmlns:a16="http://schemas.microsoft.com/office/drawing/2014/main" id="{28B06C2C-344E-4A93-9415-7559813C4B90}"/>
              </a:ext>
            </a:extLst>
          </p:cNvPr>
          <p:cNvSpPr txBox="1"/>
          <p:nvPr/>
        </p:nvSpPr>
        <p:spPr>
          <a:xfrm>
            <a:off x="838200" y="1447800"/>
            <a:ext cx="10896600" cy="1840760"/>
          </a:xfrm>
          <a:prstGeom prst="rect">
            <a:avLst/>
          </a:prstGeom>
          <a:noFill/>
        </p:spPr>
        <p:txBody>
          <a:bodyPr wrap="square">
            <a:spAutoFit/>
          </a:bodyPr>
          <a:lstStyle/>
          <a:p>
            <a:pPr algn="just"/>
            <a:r>
              <a:rPr lang="en-US" sz="2800" b="1">
                <a:effectLst/>
                <a:latin typeface="Times New Roman" panose="02020603050405020304" pitchFamily="18" charset="0"/>
                <a:ea typeface="Calibri" panose="020F0502020204030204" pitchFamily="34" charset="0"/>
              </a:rPr>
              <a:t>1. </a:t>
            </a:r>
            <a:r>
              <a:rPr lang="en-US" sz="2800">
                <a:effectLst/>
                <a:latin typeface="Times New Roman" panose="02020603050405020304" pitchFamily="18" charset="0"/>
                <a:ea typeface="Calibri" panose="020F0502020204030204" pitchFamily="34" charset="0"/>
              </a:rPr>
              <a:t>Tìm trong một số câu có hiện tượng tách vế câu và đảo vị trí thành phần câu trong các văn bản nghệ thuật mà em biết</a:t>
            </a:r>
            <a:r>
              <a:rPr lang="en-US" sz="2800" b="1">
                <a:effectLst/>
                <a:latin typeface="Times New Roman" panose="02020603050405020304" pitchFamily="18" charset="0"/>
                <a:ea typeface="Calibri" panose="020F0502020204030204" pitchFamily="34" charset="0"/>
              </a:rPr>
              <a:t>.</a:t>
            </a:r>
          </a:p>
          <a:p>
            <a:pPr algn="just"/>
            <a:endParaRPr lang="en-US" sz="2800" b="1">
              <a:effectLst/>
              <a:latin typeface="Times New Roman" panose="02020603050405020304" pitchFamily="18" charset="0"/>
              <a:ea typeface="Calibri" panose="020F0502020204030204" pitchFamily="34" charset="0"/>
            </a:endParaRPr>
          </a:p>
          <a:p>
            <a:pPr marL="30480" marR="30480" algn="just">
              <a:lnSpc>
                <a:spcPct val="115000"/>
              </a:lnSpc>
            </a:pPr>
            <a:r>
              <a:rPr lang="en-US" sz="2800" b="1">
                <a:effectLst/>
                <a:latin typeface="Times New Roman" panose="02020603050405020304" pitchFamily="18" charset="0"/>
                <a:ea typeface="Times New Roman" panose="02020603050405020304" pitchFamily="18" charset="0"/>
              </a:rPr>
              <a:t>2. Phát hiện lỗi trong đoạn văn sau và cách sửa</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8755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A94026-C49A-4A92-99F1-05F36B84CCCF}"/>
              </a:ext>
            </a:extLst>
          </p:cNvPr>
          <p:cNvSpPr/>
          <p:nvPr/>
        </p:nvSpPr>
        <p:spPr>
          <a:xfrm>
            <a:off x="3200400" y="4876800"/>
            <a:ext cx="5791200" cy="1143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3606FD8-CE95-48AC-8100-6E1DFD87235A}"/>
              </a:ext>
            </a:extLst>
          </p:cNvPr>
          <p:cNvSpPr/>
          <p:nvPr/>
        </p:nvSpPr>
        <p:spPr>
          <a:xfrm>
            <a:off x="2819400" y="3886200"/>
            <a:ext cx="6705600" cy="1219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B8281A-70CC-4222-BA1E-8C0B4323490A}"/>
              </a:ext>
            </a:extLst>
          </p:cNvPr>
          <p:cNvSpPr txBox="1"/>
          <p:nvPr/>
        </p:nvSpPr>
        <p:spPr>
          <a:xfrm>
            <a:off x="3352800" y="4114800"/>
            <a:ext cx="5377218"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yêu/Ai/khắc/đi/với/nghiêm/tình</a:t>
            </a:r>
          </a:p>
        </p:txBody>
      </p:sp>
      <p:sp>
        <p:nvSpPr>
          <p:cNvPr id="12" name="TextBox 11">
            <a:extLst>
              <a:ext uri="{FF2B5EF4-FFF2-40B4-BE49-F238E27FC236}">
                <a16:creationId xmlns:a16="http://schemas.microsoft.com/office/drawing/2014/main" id="{BECD400C-14A7-4D00-B3D2-B81978038BEB}"/>
              </a:ext>
            </a:extLst>
          </p:cNvPr>
          <p:cNvSpPr txBox="1"/>
          <p:nvPr/>
        </p:nvSpPr>
        <p:spPr>
          <a:xfrm>
            <a:off x="3429000" y="5257800"/>
            <a:ext cx="5377218"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Ai đi nghiêm khắc với tình yêu</a:t>
            </a:r>
          </a:p>
        </p:txBody>
      </p:sp>
      <p:sp>
        <p:nvSpPr>
          <p:cNvPr id="9" name="Rectangle 8">
            <a:extLst>
              <a:ext uri="{FF2B5EF4-FFF2-40B4-BE49-F238E27FC236}">
                <a16:creationId xmlns:a16="http://schemas.microsoft.com/office/drawing/2014/main" id="{73E8D5EE-76BF-41E8-A6E9-B35FA3B1C702}"/>
              </a:ext>
            </a:extLst>
          </p:cNvPr>
          <p:cNvSpPr/>
          <p:nvPr/>
        </p:nvSpPr>
        <p:spPr>
          <a:xfrm>
            <a:off x="2590800" y="533400"/>
            <a:ext cx="914400" cy="9253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211141-4141-428A-A647-8BE4ABEDBADF}"/>
              </a:ext>
            </a:extLst>
          </p:cNvPr>
          <p:cNvSpPr txBox="1"/>
          <p:nvPr/>
        </p:nvSpPr>
        <p:spPr>
          <a:xfrm flipH="1">
            <a:off x="2743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17" name="Rectangle 16">
            <a:extLst>
              <a:ext uri="{FF2B5EF4-FFF2-40B4-BE49-F238E27FC236}">
                <a16:creationId xmlns:a16="http://schemas.microsoft.com/office/drawing/2014/main" id="{EA26489D-6385-484B-924A-EB9D39A589D0}"/>
              </a:ext>
            </a:extLst>
          </p:cNvPr>
          <p:cNvSpPr/>
          <p:nvPr/>
        </p:nvSpPr>
        <p:spPr>
          <a:xfrm>
            <a:off x="35052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820459-FC5E-48A6-9697-EB84411D1936}"/>
              </a:ext>
            </a:extLst>
          </p:cNvPr>
          <p:cNvSpPr/>
          <p:nvPr/>
        </p:nvSpPr>
        <p:spPr>
          <a:xfrm>
            <a:off x="44196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CBD56F-CFC3-4F0F-9811-083819847991}"/>
              </a:ext>
            </a:extLst>
          </p:cNvPr>
          <p:cNvSpPr/>
          <p:nvPr/>
        </p:nvSpPr>
        <p:spPr>
          <a:xfrm>
            <a:off x="15240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3320EE-CAED-437F-8809-8E63AC903ED1}"/>
              </a:ext>
            </a:extLst>
          </p:cNvPr>
          <p:cNvSpPr/>
          <p:nvPr/>
        </p:nvSpPr>
        <p:spPr>
          <a:xfrm>
            <a:off x="25146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02072C-10F0-4D3B-8B5E-5A2818B449F2}"/>
              </a:ext>
            </a:extLst>
          </p:cNvPr>
          <p:cNvSpPr/>
          <p:nvPr/>
        </p:nvSpPr>
        <p:spPr>
          <a:xfrm>
            <a:off x="35052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0AB6A9-0CA4-4221-8B31-7D327A695E25}"/>
              </a:ext>
            </a:extLst>
          </p:cNvPr>
          <p:cNvSpPr/>
          <p:nvPr/>
        </p:nvSpPr>
        <p:spPr>
          <a:xfrm>
            <a:off x="44958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E90263-9D2F-4C24-84C0-C322BC1483F8}"/>
              </a:ext>
            </a:extLst>
          </p:cNvPr>
          <p:cNvSpPr/>
          <p:nvPr/>
        </p:nvSpPr>
        <p:spPr>
          <a:xfrm>
            <a:off x="54864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1A1FF34-DFDA-4447-A72C-5C8BE91E2FB4}"/>
              </a:ext>
            </a:extLst>
          </p:cNvPr>
          <p:cNvSpPr txBox="1"/>
          <p:nvPr/>
        </p:nvSpPr>
        <p:spPr>
          <a:xfrm flipH="1">
            <a:off x="3733800" y="457200"/>
            <a:ext cx="851848"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5" name="TextBox 24">
            <a:extLst>
              <a:ext uri="{FF2B5EF4-FFF2-40B4-BE49-F238E27FC236}">
                <a16:creationId xmlns:a16="http://schemas.microsoft.com/office/drawing/2014/main" id="{F7AB65D7-63E3-4FC4-8FB2-861F5EEB63C8}"/>
              </a:ext>
            </a:extLst>
          </p:cNvPr>
          <p:cNvSpPr txBox="1"/>
          <p:nvPr/>
        </p:nvSpPr>
        <p:spPr>
          <a:xfrm flipH="1">
            <a:off x="44958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26" name="TextBox 25">
            <a:extLst>
              <a:ext uri="{FF2B5EF4-FFF2-40B4-BE49-F238E27FC236}">
                <a16:creationId xmlns:a16="http://schemas.microsoft.com/office/drawing/2014/main" id="{C7DD609D-68CB-4AF6-BC74-6603D1DD541E}"/>
              </a:ext>
            </a:extLst>
          </p:cNvPr>
          <p:cNvSpPr txBox="1"/>
          <p:nvPr/>
        </p:nvSpPr>
        <p:spPr>
          <a:xfrm flipH="1">
            <a:off x="16764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27" name="TextBox 26">
            <a:extLst>
              <a:ext uri="{FF2B5EF4-FFF2-40B4-BE49-F238E27FC236}">
                <a16:creationId xmlns:a16="http://schemas.microsoft.com/office/drawing/2014/main" id="{3643D4C9-14D8-4381-8EBE-3DDD7438B706}"/>
              </a:ext>
            </a:extLst>
          </p:cNvPr>
          <p:cNvSpPr txBox="1"/>
          <p:nvPr/>
        </p:nvSpPr>
        <p:spPr>
          <a:xfrm flipH="1">
            <a:off x="2743200" y="1678675"/>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9" name="TextBox 28">
            <a:extLst>
              <a:ext uri="{FF2B5EF4-FFF2-40B4-BE49-F238E27FC236}">
                <a16:creationId xmlns:a16="http://schemas.microsoft.com/office/drawing/2014/main" id="{C5802F10-CE5A-406F-BC5F-81A31314BE2B}"/>
              </a:ext>
            </a:extLst>
          </p:cNvPr>
          <p:cNvSpPr txBox="1"/>
          <p:nvPr/>
        </p:nvSpPr>
        <p:spPr>
          <a:xfrm flipH="1">
            <a:off x="3657600" y="17526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0" name="TextBox 29">
            <a:extLst>
              <a:ext uri="{FF2B5EF4-FFF2-40B4-BE49-F238E27FC236}">
                <a16:creationId xmlns:a16="http://schemas.microsoft.com/office/drawing/2014/main" id="{95FC3545-6324-4DDA-AC71-B9C11C518B01}"/>
              </a:ext>
            </a:extLst>
          </p:cNvPr>
          <p:cNvSpPr txBox="1"/>
          <p:nvPr/>
        </p:nvSpPr>
        <p:spPr>
          <a:xfrm flipH="1">
            <a:off x="4648200" y="17526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31" name="TextBox 30">
            <a:extLst>
              <a:ext uri="{FF2B5EF4-FFF2-40B4-BE49-F238E27FC236}">
                <a16:creationId xmlns:a16="http://schemas.microsoft.com/office/drawing/2014/main" id="{F9E2E888-E2C0-4AC7-B4E0-8AB94FD47C81}"/>
              </a:ext>
            </a:extLst>
          </p:cNvPr>
          <p:cNvSpPr txBox="1"/>
          <p:nvPr/>
        </p:nvSpPr>
        <p:spPr>
          <a:xfrm flipH="1">
            <a:off x="56388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G</a:t>
            </a:r>
          </a:p>
        </p:txBody>
      </p:sp>
      <p:sp>
        <p:nvSpPr>
          <p:cNvPr id="28" name="Rectangle 27">
            <a:extLst>
              <a:ext uri="{FF2B5EF4-FFF2-40B4-BE49-F238E27FC236}">
                <a16:creationId xmlns:a16="http://schemas.microsoft.com/office/drawing/2014/main" id="{A5907559-7A6C-4C28-B9FE-27466F1F98CE}"/>
              </a:ext>
            </a:extLst>
          </p:cNvPr>
          <p:cNvSpPr/>
          <p:nvPr/>
        </p:nvSpPr>
        <p:spPr>
          <a:xfrm>
            <a:off x="53340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09BC51C-0228-45CD-AF6B-E9103E00E683}"/>
              </a:ext>
            </a:extLst>
          </p:cNvPr>
          <p:cNvSpPr txBox="1"/>
          <p:nvPr/>
        </p:nvSpPr>
        <p:spPr>
          <a:xfrm flipH="1">
            <a:off x="5410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H</a:t>
            </a:r>
          </a:p>
        </p:txBody>
      </p:sp>
      <p:sp>
        <p:nvSpPr>
          <p:cNvPr id="33" name="Rectangle 32">
            <a:extLst>
              <a:ext uri="{FF2B5EF4-FFF2-40B4-BE49-F238E27FC236}">
                <a16:creationId xmlns:a16="http://schemas.microsoft.com/office/drawing/2014/main" id="{13EAB998-3C9B-44DC-9697-CF4BFB2F5316}"/>
              </a:ext>
            </a:extLst>
          </p:cNvPr>
          <p:cNvSpPr/>
          <p:nvPr/>
        </p:nvSpPr>
        <p:spPr>
          <a:xfrm>
            <a:off x="76962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324DC30-E2B0-4274-BC57-B424EA939CE9}"/>
              </a:ext>
            </a:extLst>
          </p:cNvPr>
          <p:cNvSpPr/>
          <p:nvPr/>
        </p:nvSpPr>
        <p:spPr>
          <a:xfrm>
            <a:off x="8610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A492363-6B1A-479C-8276-DC3BD1893B6E}"/>
              </a:ext>
            </a:extLst>
          </p:cNvPr>
          <p:cNvSpPr/>
          <p:nvPr/>
        </p:nvSpPr>
        <p:spPr>
          <a:xfrm>
            <a:off x="6705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1332E0-0D1A-488B-9D73-E7A57B69A746}"/>
              </a:ext>
            </a:extLst>
          </p:cNvPr>
          <p:cNvSpPr txBox="1"/>
          <p:nvPr/>
        </p:nvSpPr>
        <p:spPr>
          <a:xfrm flipH="1">
            <a:off x="6781800" y="457200"/>
            <a:ext cx="457200"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Y</a:t>
            </a:r>
          </a:p>
        </p:txBody>
      </p:sp>
      <p:sp>
        <p:nvSpPr>
          <p:cNvPr id="37" name="TextBox 36">
            <a:extLst>
              <a:ext uri="{FF2B5EF4-FFF2-40B4-BE49-F238E27FC236}">
                <a16:creationId xmlns:a16="http://schemas.microsoft.com/office/drawing/2014/main" id="{B81EFF15-E1E8-420E-9A79-DE10A1743416}"/>
              </a:ext>
            </a:extLst>
          </p:cNvPr>
          <p:cNvSpPr txBox="1"/>
          <p:nvPr/>
        </p:nvSpPr>
        <p:spPr>
          <a:xfrm flipH="1">
            <a:off x="7772400" y="533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8" name="TextBox 37">
            <a:extLst>
              <a:ext uri="{FF2B5EF4-FFF2-40B4-BE49-F238E27FC236}">
                <a16:creationId xmlns:a16="http://schemas.microsoft.com/office/drawing/2014/main" id="{53D19294-0642-47FE-BF33-3297D57FF9BA}"/>
              </a:ext>
            </a:extLst>
          </p:cNvPr>
          <p:cNvSpPr txBox="1"/>
          <p:nvPr/>
        </p:nvSpPr>
        <p:spPr>
          <a:xfrm flipH="1">
            <a:off x="8686800" y="5334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U</a:t>
            </a:r>
          </a:p>
        </p:txBody>
      </p:sp>
      <p:sp>
        <p:nvSpPr>
          <p:cNvPr id="39" name="Rectangle 38">
            <a:extLst>
              <a:ext uri="{FF2B5EF4-FFF2-40B4-BE49-F238E27FC236}">
                <a16:creationId xmlns:a16="http://schemas.microsoft.com/office/drawing/2014/main" id="{4E682482-15F6-48B1-AB5F-C1E210102782}"/>
              </a:ext>
            </a:extLst>
          </p:cNvPr>
          <p:cNvSpPr/>
          <p:nvPr/>
        </p:nvSpPr>
        <p:spPr>
          <a:xfrm>
            <a:off x="79248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E9C730C-3C52-441E-A3AE-BCDE2387BD72}"/>
              </a:ext>
            </a:extLst>
          </p:cNvPr>
          <p:cNvSpPr/>
          <p:nvPr/>
        </p:nvSpPr>
        <p:spPr>
          <a:xfrm>
            <a:off x="69342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4B2BF05-D165-4D62-9292-C7F351534A57}"/>
              </a:ext>
            </a:extLst>
          </p:cNvPr>
          <p:cNvSpPr/>
          <p:nvPr/>
        </p:nvSpPr>
        <p:spPr>
          <a:xfrm>
            <a:off x="8915400" y="17526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E5C9366-7F7D-4B77-A30D-4D5537F77607}"/>
              </a:ext>
            </a:extLst>
          </p:cNvPr>
          <p:cNvSpPr txBox="1"/>
          <p:nvPr/>
        </p:nvSpPr>
        <p:spPr>
          <a:xfrm flipH="1">
            <a:off x="7010400" y="1600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V</a:t>
            </a:r>
          </a:p>
        </p:txBody>
      </p:sp>
      <p:sp>
        <p:nvSpPr>
          <p:cNvPr id="43" name="Rectangle 42">
            <a:extLst>
              <a:ext uri="{FF2B5EF4-FFF2-40B4-BE49-F238E27FC236}">
                <a16:creationId xmlns:a16="http://schemas.microsoft.com/office/drawing/2014/main" id="{E7DF9BD4-BD6B-4953-A8BE-912246A41491}"/>
              </a:ext>
            </a:extLst>
          </p:cNvPr>
          <p:cNvSpPr/>
          <p:nvPr/>
        </p:nvSpPr>
        <p:spPr>
          <a:xfrm>
            <a:off x="9753600" y="16764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645C620-8F8A-41F7-915A-93B8FE240A70}"/>
              </a:ext>
            </a:extLst>
          </p:cNvPr>
          <p:cNvSpPr txBox="1"/>
          <p:nvPr/>
        </p:nvSpPr>
        <p:spPr>
          <a:xfrm flipH="1">
            <a:off x="8153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45" name="TextBox 44">
            <a:extLst>
              <a:ext uri="{FF2B5EF4-FFF2-40B4-BE49-F238E27FC236}">
                <a16:creationId xmlns:a16="http://schemas.microsoft.com/office/drawing/2014/main" id="{9DF0A389-0100-4A46-BA3C-338D4EE00E47}"/>
              </a:ext>
            </a:extLst>
          </p:cNvPr>
          <p:cNvSpPr txBox="1"/>
          <p:nvPr/>
        </p:nvSpPr>
        <p:spPr>
          <a:xfrm flipH="1">
            <a:off x="8915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46" name="TextBox 45">
            <a:extLst>
              <a:ext uri="{FF2B5EF4-FFF2-40B4-BE49-F238E27FC236}">
                <a16:creationId xmlns:a16="http://schemas.microsoft.com/office/drawing/2014/main" id="{80F1C22A-CF0F-4918-AB49-A243AE84C455}"/>
              </a:ext>
            </a:extLst>
          </p:cNvPr>
          <p:cNvSpPr txBox="1"/>
          <p:nvPr/>
        </p:nvSpPr>
        <p:spPr>
          <a:xfrm flipH="1">
            <a:off x="98298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23349098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A94026-C49A-4A92-99F1-05F36B84CCCF}"/>
              </a:ext>
            </a:extLst>
          </p:cNvPr>
          <p:cNvSpPr/>
          <p:nvPr/>
        </p:nvSpPr>
        <p:spPr>
          <a:xfrm>
            <a:off x="3200400" y="4876800"/>
            <a:ext cx="5791200" cy="1143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3606FD8-CE95-48AC-8100-6E1DFD87235A}"/>
              </a:ext>
            </a:extLst>
          </p:cNvPr>
          <p:cNvSpPr/>
          <p:nvPr/>
        </p:nvSpPr>
        <p:spPr>
          <a:xfrm>
            <a:off x="2819400" y="3886200"/>
            <a:ext cx="6705600" cy="1219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B8281A-70CC-4222-BA1E-8C0B4323490A}"/>
              </a:ext>
            </a:extLst>
          </p:cNvPr>
          <p:cNvSpPr txBox="1"/>
          <p:nvPr/>
        </p:nvSpPr>
        <p:spPr>
          <a:xfrm>
            <a:off x="3352800" y="4114800"/>
            <a:ext cx="60960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Thêm/Hà/Nội/đầy/cả/em/vắng/yêu</a:t>
            </a:r>
          </a:p>
        </p:txBody>
      </p:sp>
      <p:sp>
        <p:nvSpPr>
          <p:cNvPr id="12" name="TextBox 11">
            <a:extLst>
              <a:ext uri="{FF2B5EF4-FFF2-40B4-BE49-F238E27FC236}">
                <a16:creationId xmlns:a16="http://schemas.microsoft.com/office/drawing/2014/main" id="{BECD400C-14A7-4D00-B3D2-B81978038BEB}"/>
              </a:ext>
            </a:extLst>
          </p:cNvPr>
          <p:cNvSpPr txBox="1"/>
          <p:nvPr/>
        </p:nvSpPr>
        <p:spPr>
          <a:xfrm>
            <a:off x="3200400" y="5257800"/>
            <a:ext cx="58674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Thêm yêu Hà Nội vắng đầy cả em</a:t>
            </a:r>
          </a:p>
        </p:txBody>
      </p:sp>
      <p:sp>
        <p:nvSpPr>
          <p:cNvPr id="9" name="Rectangle 8">
            <a:extLst>
              <a:ext uri="{FF2B5EF4-FFF2-40B4-BE49-F238E27FC236}">
                <a16:creationId xmlns:a16="http://schemas.microsoft.com/office/drawing/2014/main" id="{73E8D5EE-76BF-41E8-A6E9-B35FA3B1C702}"/>
              </a:ext>
            </a:extLst>
          </p:cNvPr>
          <p:cNvSpPr/>
          <p:nvPr/>
        </p:nvSpPr>
        <p:spPr>
          <a:xfrm>
            <a:off x="2590800" y="533400"/>
            <a:ext cx="914400" cy="9253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211141-4141-428A-A647-8BE4ABEDBADF}"/>
              </a:ext>
            </a:extLst>
          </p:cNvPr>
          <p:cNvSpPr txBox="1"/>
          <p:nvPr/>
        </p:nvSpPr>
        <p:spPr>
          <a:xfrm flipH="1">
            <a:off x="2743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17" name="Rectangle 16">
            <a:extLst>
              <a:ext uri="{FF2B5EF4-FFF2-40B4-BE49-F238E27FC236}">
                <a16:creationId xmlns:a16="http://schemas.microsoft.com/office/drawing/2014/main" id="{EA26489D-6385-484B-924A-EB9D39A589D0}"/>
              </a:ext>
            </a:extLst>
          </p:cNvPr>
          <p:cNvSpPr/>
          <p:nvPr/>
        </p:nvSpPr>
        <p:spPr>
          <a:xfrm>
            <a:off x="35052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820459-FC5E-48A6-9697-EB84411D1936}"/>
              </a:ext>
            </a:extLst>
          </p:cNvPr>
          <p:cNvSpPr/>
          <p:nvPr/>
        </p:nvSpPr>
        <p:spPr>
          <a:xfrm>
            <a:off x="44196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CBD56F-CFC3-4F0F-9811-083819847991}"/>
              </a:ext>
            </a:extLst>
          </p:cNvPr>
          <p:cNvSpPr/>
          <p:nvPr/>
        </p:nvSpPr>
        <p:spPr>
          <a:xfrm>
            <a:off x="15240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3320EE-CAED-437F-8809-8E63AC903ED1}"/>
              </a:ext>
            </a:extLst>
          </p:cNvPr>
          <p:cNvSpPr/>
          <p:nvPr/>
        </p:nvSpPr>
        <p:spPr>
          <a:xfrm>
            <a:off x="25146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02072C-10F0-4D3B-8B5E-5A2818B449F2}"/>
              </a:ext>
            </a:extLst>
          </p:cNvPr>
          <p:cNvSpPr/>
          <p:nvPr/>
        </p:nvSpPr>
        <p:spPr>
          <a:xfrm>
            <a:off x="35052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0AB6A9-0CA4-4221-8B31-7D327A695E25}"/>
              </a:ext>
            </a:extLst>
          </p:cNvPr>
          <p:cNvSpPr/>
          <p:nvPr/>
        </p:nvSpPr>
        <p:spPr>
          <a:xfrm>
            <a:off x="44958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E90263-9D2F-4C24-84C0-C322BC1483F8}"/>
              </a:ext>
            </a:extLst>
          </p:cNvPr>
          <p:cNvSpPr/>
          <p:nvPr/>
        </p:nvSpPr>
        <p:spPr>
          <a:xfrm>
            <a:off x="54864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1A1FF34-DFDA-4447-A72C-5C8BE91E2FB4}"/>
              </a:ext>
            </a:extLst>
          </p:cNvPr>
          <p:cNvSpPr txBox="1"/>
          <p:nvPr/>
        </p:nvSpPr>
        <p:spPr>
          <a:xfrm flipH="1">
            <a:off x="3733800" y="457200"/>
            <a:ext cx="851848"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5" name="TextBox 24">
            <a:extLst>
              <a:ext uri="{FF2B5EF4-FFF2-40B4-BE49-F238E27FC236}">
                <a16:creationId xmlns:a16="http://schemas.microsoft.com/office/drawing/2014/main" id="{F7AB65D7-63E3-4FC4-8FB2-861F5EEB63C8}"/>
              </a:ext>
            </a:extLst>
          </p:cNvPr>
          <p:cNvSpPr txBox="1"/>
          <p:nvPr/>
        </p:nvSpPr>
        <p:spPr>
          <a:xfrm flipH="1">
            <a:off x="44958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26" name="TextBox 25">
            <a:extLst>
              <a:ext uri="{FF2B5EF4-FFF2-40B4-BE49-F238E27FC236}">
                <a16:creationId xmlns:a16="http://schemas.microsoft.com/office/drawing/2014/main" id="{C7DD609D-68CB-4AF6-BC74-6603D1DD541E}"/>
              </a:ext>
            </a:extLst>
          </p:cNvPr>
          <p:cNvSpPr txBox="1"/>
          <p:nvPr/>
        </p:nvSpPr>
        <p:spPr>
          <a:xfrm flipH="1">
            <a:off x="16764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27" name="TextBox 26">
            <a:extLst>
              <a:ext uri="{FF2B5EF4-FFF2-40B4-BE49-F238E27FC236}">
                <a16:creationId xmlns:a16="http://schemas.microsoft.com/office/drawing/2014/main" id="{3643D4C9-14D8-4381-8EBE-3DDD7438B706}"/>
              </a:ext>
            </a:extLst>
          </p:cNvPr>
          <p:cNvSpPr txBox="1"/>
          <p:nvPr/>
        </p:nvSpPr>
        <p:spPr>
          <a:xfrm flipH="1">
            <a:off x="2743200" y="1678675"/>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9" name="TextBox 28">
            <a:extLst>
              <a:ext uri="{FF2B5EF4-FFF2-40B4-BE49-F238E27FC236}">
                <a16:creationId xmlns:a16="http://schemas.microsoft.com/office/drawing/2014/main" id="{C5802F10-CE5A-406F-BC5F-81A31314BE2B}"/>
              </a:ext>
            </a:extLst>
          </p:cNvPr>
          <p:cNvSpPr txBox="1"/>
          <p:nvPr/>
        </p:nvSpPr>
        <p:spPr>
          <a:xfrm flipH="1">
            <a:off x="3657600" y="17526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0" name="TextBox 29">
            <a:extLst>
              <a:ext uri="{FF2B5EF4-FFF2-40B4-BE49-F238E27FC236}">
                <a16:creationId xmlns:a16="http://schemas.microsoft.com/office/drawing/2014/main" id="{95FC3545-6324-4DDA-AC71-B9C11C518B01}"/>
              </a:ext>
            </a:extLst>
          </p:cNvPr>
          <p:cNvSpPr txBox="1"/>
          <p:nvPr/>
        </p:nvSpPr>
        <p:spPr>
          <a:xfrm flipH="1">
            <a:off x="4648200" y="17526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31" name="TextBox 30">
            <a:extLst>
              <a:ext uri="{FF2B5EF4-FFF2-40B4-BE49-F238E27FC236}">
                <a16:creationId xmlns:a16="http://schemas.microsoft.com/office/drawing/2014/main" id="{F9E2E888-E2C0-4AC7-B4E0-8AB94FD47C81}"/>
              </a:ext>
            </a:extLst>
          </p:cNvPr>
          <p:cNvSpPr txBox="1"/>
          <p:nvPr/>
        </p:nvSpPr>
        <p:spPr>
          <a:xfrm flipH="1">
            <a:off x="56388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G</a:t>
            </a:r>
          </a:p>
        </p:txBody>
      </p:sp>
      <p:sp>
        <p:nvSpPr>
          <p:cNvPr id="28" name="Rectangle 27">
            <a:extLst>
              <a:ext uri="{FF2B5EF4-FFF2-40B4-BE49-F238E27FC236}">
                <a16:creationId xmlns:a16="http://schemas.microsoft.com/office/drawing/2014/main" id="{A5907559-7A6C-4C28-B9FE-27466F1F98CE}"/>
              </a:ext>
            </a:extLst>
          </p:cNvPr>
          <p:cNvSpPr/>
          <p:nvPr/>
        </p:nvSpPr>
        <p:spPr>
          <a:xfrm>
            <a:off x="53340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09BC51C-0228-45CD-AF6B-E9103E00E683}"/>
              </a:ext>
            </a:extLst>
          </p:cNvPr>
          <p:cNvSpPr txBox="1"/>
          <p:nvPr/>
        </p:nvSpPr>
        <p:spPr>
          <a:xfrm flipH="1">
            <a:off x="5410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H</a:t>
            </a:r>
          </a:p>
        </p:txBody>
      </p:sp>
      <p:sp>
        <p:nvSpPr>
          <p:cNvPr id="33" name="Rectangle 32">
            <a:extLst>
              <a:ext uri="{FF2B5EF4-FFF2-40B4-BE49-F238E27FC236}">
                <a16:creationId xmlns:a16="http://schemas.microsoft.com/office/drawing/2014/main" id="{13EAB998-3C9B-44DC-9697-CF4BFB2F5316}"/>
              </a:ext>
            </a:extLst>
          </p:cNvPr>
          <p:cNvSpPr/>
          <p:nvPr/>
        </p:nvSpPr>
        <p:spPr>
          <a:xfrm>
            <a:off x="76962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324DC30-E2B0-4274-BC57-B424EA939CE9}"/>
              </a:ext>
            </a:extLst>
          </p:cNvPr>
          <p:cNvSpPr/>
          <p:nvPr/>
        </p:nvSpPr>
        <p:spPr>
          <a:xfrm>
            <a:off x="8610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A492363-6B1A-479C-8276-DC3BD1893B6E}"/>
              </a:ext>
            </a:extLst>
          </p:cNvPr>
          <p:cNvSpPr/>
          <p:nvPr/>
        </p:nvSpPr>
        <p:spPr>
          <a:xfrm>
            <a:off x="6705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1332E0-0D1A-488B-9D73-E7A57B69A746}"/>
              </a:ext>
            </a:extLst>
          </p:cNvPr>
          <p:cNvSpPr txBox="1"/>
          <p:nvPr/>
        </p:nvSpPr>
        <p:spPr>
          <a:xfrm flipH="1">
            <a:off x="6781800" y="457200"/>
            <a:ext cx="457200"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Y</a:t>
            </a:r>
          </a:p>
        </p:txBody>
      </p:sp>
      <p:sp>
        <p:nvSpPr>
          <p:cNvPr id="37" name="TextBox 36">
            <a:extLst>
              <a:ext uri="{FF2B5EF4-FFF2-40B4-BE49-F238E27FC236}">
                <a16:creationId xmlns:a16="http://schemas.microsoft.com/office/drawing/2014/main" id="{B81EFF15-E1E8-420E-9A79-DE10A1743416}"/>
              </a:ext>
            </a:extLst>
          </p:cNvPr>
          <p:cNvSpPr txBox="1"/>
          <p:nvPr/>
        </p:nvSpPr>
        <p:spPr>
          <a:xfrm flipH="1">
            <a:off x="7772400" y="533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8" name="TextBox 37">
            <a:extLst>
              <a:ext uri="{FF2B5EF4-FFF2-40B4-BE49-F238E27FC236}">
                <a16:creationId xmlns:a16="http://schemas.microsoft.com/office/drawing/2014/main" id="{53D19294-0642-47FE-BF33-3297D57FF9BA}"/>
              </a:ext>
            </a:extLst>
          </p:cNvPr>
          <p:cNvSpPr txBox="1"/>
          <p:nvPr/>
        </p:nvSpPr>
        <p:spPr>
          <a:xfrm flipH="1">
            <a:off x="8686800" y="5334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U</a:t>
            </a:r>
          </a:p>
        </p:txBody>
      </p:sp>
      <p:sp>
        <p:nvSpPr>
          <p:cNvPr id="39" name="Rectangle 38">
            <a:extLst>
              <a:ext uri="{FF2B5EF4-FFF2-40B4-BE49-F238E27FC236}">
                <a16:creationId xmlns:a16="http://schemas.microsoft.com/office/drawing/2014/main" id="{4E682482-15F6-48B1-AB5F-C1E210102782}"/>
              </a:ext>
            </a:extLst>
          </p:cNvPr>
          <p:cNvSpPr/>
          <p:nvPr/>
        </p:nvSpPr>
        <p:spPr>
          <a:xfrm>
            <a:off x="79248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E9C730C-3C52-441E-A3AE-BCDE2387BD72}"/>
              </a:ext>
            </a:extLst>
          </p:cNvPr>
          <p:cNvSpPr/>
          <p:nvPr/>
        </p:nvSpPr>
        <p:spPr>
          <a:xfrm>
            <a:off x="69342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4B2BF05-D165-4D62-9292-C7F351534A57}"/>
              </a:ext>
            </a:extLst>
          </p:cNvPr>
          <p:cNvSpPr/>
          <p:nvPr/>
        </p:nvSpPr>
        <p:spPr>
          <a:xfrm>
            <a:off x="8915400" y="17526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E5C9366-7F7D-4B77-A30D-4D5537F77607}"/>
              </a:ext>
            </a:extLst>
          </p:cNvPr>
          <p:cNvSpPr txBox="1"/>
          <p:nvPr/>
        </p:nvSpPr>
        <p:spPr>
          <a:xfrm flipH="1">
            <a:off x="7010400" y="1600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V</a:t>
            </a:r>
          </a:p>
        </p:txBody>
      </p:sp>
      <p:sp>
        <p:nvSpPr>
          <p:cNvPr id="43" name="Rectangle 42">
            <a:extLst>
              <a:ext uri="{FF2B5EF4-FFF2-40B4-BE49-F238E27FC236}">
                <a16:creationId xmlns:a16="http://schemas.microsoft.com/office/drawing/2014/main" id="{E7DF9BD4-BD6B-4953-A8BE-912246A41491}"/>
              </a:ext>
            </a:extLst>
          </p:cNvPr>
          <p:cNvSpPr/>
          <p:nvPr/>
        </p:nvSpPr>
        <p:spPr>
          <a:xfrm>
            <a:off x="9753600" y="16764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645C620-8F8A-41F7-915A-93B8FE240A70}"/>
              </a:ext>
            </a:extLst>
          </p:cNvPr>
          <p:cNvSpPr txBox="1"/>
          <p:nvPr/>
        </p:nvSpPr>
        <p:spPr>
          <a:xfrm flipH="1">
            <a:off x="8153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45" name="TextBox 44">
            <a:extLst>
              <a:ext uri="{FF2B5EF4-FFF2-40B4-BE49-F238E27FC236}">
                <a16:creationId xmlns:a16="http://schemas.microsoft.com/office/drawing/2014/main" id="{9DF0A389-0100-4A46-BA3C-338D4EE00E47}"/>
              </a:ext>
            </a:extLst>
          </p:cNvPr>
          <p:cNvSpPr txBox="1"/>
          <p:nvPr/>
        </p:nvSpPr>
        <p:spPr>
          <a:xfrm flipH="1">
            <a:off x="8915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46" name="TextBox 45">
            <a:extLst>
              <a:ext uri="{FF2B5EF4-FFF2-40B4-BE49-F238E27FC236}">
                <a16:creationId xmlns:a16="http://schemas.microsoft.com/office/drawing/2014/main" id="{80F1C22A-CF0F-4918-AB49-A243AE84C455}"/>
              </a:ext>
            </a:extLst>
          </p:cNvPr>
          <p:cNvSpPr txBox="1"/>
          <p:nvPr/>
        </p:nvSpPr>
        <p:spPr>
          <a:xfrm flipH="1">
            <a:off x="98298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16712859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A94026-C49A-4A92-99F1-05F36B84CCCF}"/>
              </a:ext>
            </a:extLst>
          </p:cNvPr>
          <p:cNvSpPr/>
          <p:nvPr/>
        </p:nvSpPr>
        <p:spPr>
          <a:xfrm>
            <a:off x="2362200" y="4800600"/>
            <a:ext cx="6553200" cy="1143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3606FD8-CE95-48AC-8100-6E1DFD87235A}"/>
              </a:ext>
            </a:extLst>
          </p:cNvPr>
          <p:cNvSpPr/>
          <p:nvPr/>
        </p:nvSpPr>
        <p:spPr>
          <a:xfrm>
            <a:off x="1905000" y="3429000"/>
            <a:ext cx="7543800" cy="14478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B8281A-70CC-4222-BA1E-8C0B4323490A}"/>
              </a:ext>
            </a:extLst>
          </p:cNvPr>
          <p:cNvSpPr txBox="1"/>
          <p:nvPr/>
        </p:nvSpPr>
        <p:spPr>
          <a:xfrm>
            <a:off x="2895600" y="3505200"/>
            <a:ext cx="617220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lụa/Ôi/như/và/tiếng/như/bùn/Việt</a:t>
            </a:r>
          </a:p>
          <a:p>
            <a:r>
              <a:rPr lang="en-US" sz="3200">
                <a:latin typeface="Times New Roman" panose="02020603050405020304" pitchFamily="18" charset="0"/>
                <a:cs typeface="Times New Roman" panose="02020603050405020304" pitchFamily="18" charset="0"/>
              </a:rPr>
              <a:t>tre/Óng/và/mềm/ngà/mại/tơ/như</a:t>
            </a:r>
          </a:p>
        </p:txBody>
      </p:sp>
      <p:sp>
        <p:nvSpPr>
          <p:cNvPr id="12" name="TextBox 11">
            <a:extLst>
              <a:ext uri="{FF2B5EF4-FFF2-40B4-BE49-F238E27FC236}">
                <a16:creationId xmlns:a16="http://schemas.microsoft.com/office/drawing/2014/main" id="{BECD400C-14A7-4D00-B3D2-B81978038BEB}"/>
              </a:ext>
            </a:extLst>
          </p:cNvPr>
          <p:cNvSpPr txBox="1"/>
          <p:nvPr/>
        </p:nvSpPr>
        <p:spPr>
          <a:xfrm>
            <a:off x="2819400" y="4876800"/>
            <a:ext cx="563880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Ôi tiếng Việt như bùn và như lụa</a:t>
            </a:r>
          </a:p>
          <a:p>
            <a:r>
              <a:rPr lang="en-US" sz="3200">
                <a:latin typeface="Times New Roman" panose="02020603050405020304" pitchFamily="18" charset="0"/>
                <a:cs typeface="Times New Roman" panose="02020603050405020304" pitchFamily="18" charset="0"/>
              </a:rPr>
              <a:t>Óng tre ngà và mềm mại như tơ </a:t>
            </a:r>
          </a:p>
        </p:txBody>
      </p:sp>
      <p:sp>
        <p:nvSpPr>
          <p:cNvPr id="9" name="Rectangle 8">
            <a:extLst>
              <a:ext uri="{FF2B5EF4-FFF2-40B4-BE49-F238E27FC236}">
                <a16:creationId xmlns:a16="http://schemas.microsoft.com/office/drawing/2014/main" id="{73E8D5EE-76BF-41E8-A6E9-B35FA3B1C702}"/>
              </a:ext>
            </a:extLst>
          </p:cNvPr>
          <p:cNvSpPr/>
          <p:nvPr/>
        </p:nvSpPr>
        <p:spPr>
          <a:xfrm>
            <a:off x="2590800" y="533400"/>
            <a:ext cx="914400" cy="9253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211141-4141-428A-A647-8BE4ABEDBADF}"/>
              </a:ext>
            </a:extLst>
          </p:cNvPr>
          <p:cNvSpPr txBox="1"/>
          <p:nvPr/>
        </p:nvSpPr>
        <p:spPr>
          <a:xfrm flipH="1">
            <a:off x="2743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17" name="Rectangle 16">
            <a:extLst>
              <a:ext uri="{FF2B5EF4-FFF2-40B4-BE49-F238E27FC236}">
                <a16:creationId xmlns:a16="http://schemas.microsoft.com/office/drawing/2014/main" id="{EA26489D-6385-484B-924A-EB9D39A589D0}"/>
              </a:ext>
            </a:extLst>
          </p:cNvPr>
          <p:cNvSpPr/>
          <p:nvPr/>
        </p:nvSpPr>
        <p:spPr>
          <a:xfrm>
            <a:off x="35052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820459-FC5E-48A6-9697-EB84411D1936}"/>
              </a:ext>
            </a:extLst>
          </p:cNvPr>
          <p:cNvSpPr/>
          <p:nvPr/>
        </p:nvSpPr>
        <p:spPr>
          <a:xfrm>
            <a:off x="44196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CBD56F-CFC3-4F0F-9811-083819847991}"/>
              </a:ext>
            </a:extLst>
          </p:cNvPr>
          <p:cNvSpPr/>
          <p:nvPr/>
        </p:nvSpPr>
        <p:spPr>
          <a:xfrm>
            <a:off x="15240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3320EE-CAED-437F-8809-8E63AC903ED1}"/>
              </a:ext>
            </a:extLst>
          </p:cNvPr>
          <p:cNvSpPr/>
          <p:nvPr/>
        </p:nvSpPr>
        <p:spPr>
          <a:xfrm>
            <a:off x="25146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02072C-10F0-4D3B-8B5E-5A2818B449F2}"/>
              </a:ext>
            </a:extLst>
          </p:cNvPr>
          <p:cNvSpPr/>
          <p:nvPr/>
        </p:nvSpPr>
        <p:spPr>
          <a:xfrm>
            <a:off x="35052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0AB6A9-0CA4-4221-8B31-7D327A695E25}"/>
              </a:ext>
            </a:extLst>
          </p:cNvPr>
          <p:cNvSpPr/>
          <p:nvPr/>
        </p:nvSpPr>
        <p:spPr>
          <a:xfrm>
            <a:off x="4495800" y="18288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1E90263-9D2F-4C24-84C0-C322BC1483F8}"/>
              </a:ext>
            </a:extLst>
          </p:cNvPr>
          <p:cNvSpPr/>
          <p:nvPr/>
        </p:nvSpPr>
        <p:spPr>
          <a:xfrm>
            <a:off x="54864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1A1FF34-DFDA-4447-A72C-5C8BE91E2FB4}"/>
              </a:ext>
            </a:extLst>
          </p:cNvPr>
          <p:cNvSpPr txBox="1"/>
          <p:nvPr/>
        </p:nvSpPr>
        <p:spPr>
          <a:xfrm flipH="1">
            <a:off x="3733800" y="457200"/>
            <a:ext cx="851848"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5" name="TextBox 24">
            <a:extLst>
              <a:ext uri="{FF2B5EF4-FFF2-40B4-BE49-F238E27FC236}">
                <a16:creationId xmlns:a16="http://schemas.microsoft.com/office/drawing/2014/main" id="{F7AB65D7-63E3-4FC4-8FB2-861F5EEB63C8}"/>
              </a:ext>
            </a:extLst>
          </p:cNvPr>
          <p:cNvSpPr txBox="1"/>
          <p:nvPr/>
        </p:nvSpPr>
        <p:spPr>
          <a:xfrm flipH="1">
            <a:off x="44958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26" name="TextBox 25">
            <a:extLst>
              <a:ext uri="{FF2B5EF4-FFF2-40B4-BE49-F238E27FC236}">
                <a16:creationId xmlns:a16="http://schemas.microsoft.com/office/drawing/2014/main" id="{C7DD609D-68CB-4AF6-BC74-6603D1DD541E}"/>
              </a:ext>
            </a:extLst>
          </p:cNvPr>
          <p:cNvSpPr txBox="1"/>
          <p:nvPr/>
        </p:nvSpPr>
        <p:spPr>
          <a:xfrm flipH="1">
            <a:off x="16764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
        <p:nvSpPr>
          <p:cNvPr id="27" name="TextBox 26">
            <a:extLst>
              <a:ext uri="{FF2B5EF4-FFF2-40B4-BE49-F238E27FC236}">
                <a16:creationId xmlns:a16="http://schemas.microsoft.com/office/drawing/2014/main" id="{3643D4C9-14D8-4381-8EBE-3DDD7438B706}"/>
              </a:ext>
            </a:extLst>
          </p:cNvPr>
          <p:cNvSpPr txBox="1"/>
          <p:nvPr/>
        </p:nvSpPr>
        <p:spPr>
          <a:xfrm flipH="1">
            <a:off x="2743200" y="1678675"/>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29" name="TextBox 28">
            <a:extLst>
              <a:ext uri="{FF2B5EF4-FFF2-40B4-BE49-F238E27FC236}">
                <a16:creationId xmlns:a16="http://schemas.microsoft.com/office/drawing/2014/main" id="{C5802F10-CE5A-406F-BC5F-81A31314BE2B}"/>
              </a:ext>
            </a:extLst>
          </p:cNvPr>
          <p:cNvSpPr txBox="1"/>
          <p:nvPr/>
        </p:nvSpPr>
        <p:spPr>
          <a:xfrm flipH="1">
            <a:off x="3657600" y="17526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0" name="TextBox 29">
            <a:extLst>
              <a:ext uri="{FF2B5EF4-FFF2-40B4-BE49-F238E27FC236}">
                <a16:creationId xmlns:a16="http://schemas.microsoft.com/office/drawing/2014/main" id="{95FC3545-6324-4DDA-AC71-B9C11C518B01}"/>
              </a:ext>
            </a:extLst>
          </p:cNvPr>
          <p:cNvSpPr txBox="1"/>
          <p:nvPr/>
        </p:nvSpPr>
        <p:spPr>
          <a:xfrm flipH="1">
            <a:off x="4648200" y="17526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N</a:t>
            </a:r>
          </a:p>
        </p:txBody>
      </p:sp>
      <p:sp>
        <p:nvSpPr>
          <p:cNvPr id="31" name="TextBox 30">
            <a:extLst>
              <a:ext uri="{FF2B5EF4-FFF2-40B4-BE49-F238E27FC236}">
                <a16:creationId xmlns:a16="http://schemas.microsoft.com/office/drawing/2014/main" id="{F9E2E888-E2C0-4AC7-B4E0-8AB94FD47C81}"/>
              </a:ext>
            </a:extLst>
          </p:cNvPr>
          <p:cNvSpPr txBox="1"/>
          <p:nvPr/>
        </p:nvSpPr>
        <p:spPr>
          <a:xfrm flipH="1">
            <a:off x="5638800" y="1676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G</a:t>
            </a:r>
          </a:p>
        </p:txBody>
      </p:sp>
      <p:sp>
        <p:nvSpPr>
          <p:cNvPr id="28" name="Rectangle 27">
            <a:extLst>
              <a:ext uri="{FF2B5EF4-FFF2-40B4-BE49-F238E27FC236}">
                <a16:creationId xmlns:a16="http://schemas.microsoft.com/office/drawing/2014/main" id="{A5907559-7A6C-4C28-B9FE-27466F1F98CE}"/>
              </a:ext>
            </a:extLst>
          </p:cNvPr>
          <p:cNvSpPr/>
          <p:nvPr/>
        </p:nvSpPr>
        <p:spPr>
          <a:xfrm>
            <a:off x="5334000" y="5334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09BC51C-0228-45CD-AF6B-E9103E00E683}"/>
              </a:ext>
            </a:extLst>
          </p:cNvPr>
          <p:cNvSpPr txBox="1"/>
          <p:nvPr/>
        </p:nvSpPr>
        <p:spPr>
          <a:xfrm flipH="1">
            <a:off x="5410200" y="457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H</a:t>
            </a:r>
          </a:p>
        </p:txBody>
      </p:sp>
      <p:sp>
        <p:nvSpPr>
          <p:cNvPr id="33" name="Rectangle 32">
            <a:extLst>
              <a:ext uri="{FF2B5EF4-FFF2-40B4-BE49-F238E27FC236}">
                <a16:creationId xmlns:a16="http://schemas.microsoft.com/office/drawing/2014/main" id="{13EAB998-3C9B-44DC-9697-CF4BFB2F5316}"/>
              </a:ext>
            </a:extLst>
          </p:cNvPr>
          <p:cNvSpPr/>
          <p:nvPr/>
        </p:nvSpPr>
        <p:spPr>
          <a:xfrm>
            <a:off x="76962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324DC30-E2B0-4274-BC57-B424EA939CE9}"/>
              </a:ext>
            </a:extLst>
          </p:cNvPr>
          <p:cNvSpPr/>
          <p:nvPr/>
        </p:nvSpPr>
        <p:spPr>
          <a:xfrm>
            <a:off x="8610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A492363-6B1A-479C-8276-DC3BD1893B6E}"/>
              </a:ext>
            </a:extLst>
          </p:cNvPr>
          <p:cNvSpPr/>
          <p:nvPr/>
        </p:nvSpPr>
        <p:spPr>
          <a:xfrm>
            <a:off x="6705600" y="609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91332E0-0D1A-488B-9D73-E7A57B69A746}"/>
              </a:ext>
            </a:extLst>
          </p:cNvPr>
          <p:cNvSpPr txBox="1"/>
          <p:nvPr/>
        </p:nvSpPr>
        <p:spPr>
          <a:xfrm flipH="1">
            <a:off x="6781800" y="457200"/>
            <a:ext cx="457200"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Y</a:t>
            </a:r>
          </a:p>
        </p:txBody>
      </p:sp>
      <p:sp>
        <p:nvSpPr>
          <p:cNvPr id="37" name="TextBox 36">
            <a:extLst>
              <a:ext uri="{FF2B5EF4-FFF2-40B4-BE49-F238E27FC236}">
                <a16:creationId xmlns:a16="http://schemas.microsoft.com/office/drawing/2014/main" id="{B81EFF15-E1E8-420E-9A79-DE10A1743416}"/>
              </a:ext>
            </a:extLst>
          </p:cNvPr>
          <p:cNvSpPr txBox="1"/>
          <p:nvPr/>
        </p:nvSpPr>
        <p:spPr>
          <a:xfrm flipH="1">
            <a:off x="7772400" y="5334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38" name="TextBox 37">
            <a:extLst>
              <a:ext uri="{FF2B5EF4-FFF2-40B4-BE49-F238E27FC236}">
                <a16:creationId xmlns:a16="http://schemas.microsoft.com/office/drawing/2014/main" id="{53D19294-0642-47FE-BF33-3297D57FF9BA}"/>
              </a:ext>
            </a:extLst>
          </p:cNvPr>
          <p:cNvSpPr txBox="1"/>
          <p:nvPr/>
        </p:nvSpPr>
        <p:spPr>
          <a:xfrm flipH="1">
            <a:off x="8686800" y="533400"/>
            <a:ext cx="403746" cy="1023582"/>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U</a:t>
            </a:r>
          </a:p>
        </p:txBody>
      </p:sp>
      <p:sp>
        <p:nvSpPr>
          <p:cNvPr id="39" name="Rectangle 38">
            <a:extLst>
              <a:ext uri="{FF2B5EF4-FFF2-40B4-BE49-F238E27FC236}">
                <a16:creationId xmlns:a16="http://schemas.microsoft.com/office/drawing/2014/main" id="{4E682482-15F6-48B1-AB5F-C1E210102782}"/>
              </a:ext>
            </a:extLst>
          </p:cNvPr>
          <p:cNvSpPr/>
          <p:nvPr/>
        </p:nvSpPr>
        <p:spPr>
          <a:xfrm>
            <a:off x="79248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E9C730C-3C52-441E-A3AE-BCDE2387BD72}"/>
              </a:ext>
            </a:extLst>
          </p:cNvPr>
          <p:cNvSpPr/>
          <p:nvPr/>
        </p:nvSpPr>
        <p:spPr>
          <a:xfrm>
            <a:off x="6934200" y="1752600"/>
            <a:ext cx="914400"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4B2BF05-D165-4D62-9292-C7F351534A57}"/>
              </a:ext>
            </a:extLst>
          </p:cNvPr>
          <p:cNvSpPr/>
          <p:nvPr/>
        </p:nvSpPr>
        <p:spPr>
          <a:xfrm>
            <a:off x="8915400" y="17526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E5C9366-7F7D-4B77-A30D-4D5537F77607}"/>
              </a:ext>
            </a:extLst>
          </p:cNvPr>
          <p:cNvSpPr txBox="1"/>
          <p:nvPr/>
        </p:nvSpPr>
        <p:spPr>
          <a:xfrm flipH="1">
            <a:off x="7010400" y="1600200"/>
            <a:ext cx="457200" cy="1013388"/>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V</a:t>
            </a:r>
          </a:p>
        </p:txBody>
      </p:sp>
      <p:sp>
        <p:nvSpPr>
          <p:cNvPr id="43" name="Rectangle 42">
            <a:extLst>
              <a:ext uri="{FF2B5EF4-FFF2-40B4-BE49-F238E27FC236}">
                <a16:creationId xmlns:a16="http://schemas.microsoft.com/office/drawing/2014/main" id="{E7DF9BD4-BD6B-4953-A8BE-912246A41491}"/>
              </a:ext>
            </a:extLst>
          </p:cNvPr>
          <p:cNvSpPr/>
          <p:nvPr/>
        </p:nvSpPr>
        <p:spPr>
          <a:xfrm>
            <a:off x="9753600" y="1676400"/>
            <a:ext cx="842749" cy="914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645C620-8F8A-41F7-915A-93B8FE240A70}"/>
              </a:ext>
            </a:extLst>
          </p:cNvPr>
          <p:cNvSpPr txBox="1"/>
          <p:nvPr/>
        </p:nvSpPr>
        <p:spPr>
          <a:xfrm flipH="1">
            <a:off x="8153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I</a:t>
            </a:r>
          </a:p>
        </p:txBody>
      </p:sp>
      <p:sp>
        <p:nvSpPr>
          <p:cNvPr id="45" name="TextBox 44">
            <a:extLst>
              <a:ext uri="{FF2B5EF4-FFF2-40B4-BE49-F238E27FC236}">
                <a16:creationId xmlns:a16="http://schemas.microsoft.com/office/drawing/2014/main" id="{9DF0A389-0100-4A46-BA3C-338D4EE00E47}"/>
              </a:ext>
            </a:extLst>
          </p:cNvPr>
          <p:cNvSpPr txBox="1"/>
          <p:nvPr/>
        </p:nvSpPr>
        <p:spPr>
          <a:xfrm flipH="1">
            <a:off x="89154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Ệ</a:t>
            </a:r>
          </a:p>
        </p:txBody>
      </p:sp>
      <p:sp>
        <p:nvSpPr>
          <p:cNvPr id="46" name="TextBox 45">
            <a:extLst>
              <a:ext uri="{FF2B5EF4-FFF2-40B4-BE49-F238E27FC236}">
                <a16:creationId xmlns:a16="http://schemas.microsoft.com/office/drawing/2014/main" id="{80F1C22A-CF0F-4918-AB49-A243AE84C455}"/>
              </a:ext>
            </a:extLst>
          </p:cNvPr>
          <p:cNvSpPr txBox="1"/>
          <p:nvPr/>
        </p:nvSpPr>
        <p:spPr>
          <a:xfrm flipH="1">
            <a:off x="9829800" y="1600200"/>
            <a:ext cx="450376" cy="1015663"/>
          </a:xfrm>
          <a:prstGeom prst="rect">
            <a:avLst/>
          </a:prstGeom>
          <a:noFill/>
        </p:spPr>
        <p:txBody>
          <a:bodyPr wrap="square" rtlCol="0">
            <a:spAutoFit/>
          </a:bodyPr>
          <a:lstStyle/>
          <a:p>
            <a:r>
              <a:rPr lang="en-US" sz="600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4050276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7" name="Google Shape;357;p32"/>
          <p:cNvPicPr preferRelativeResize="0"/>
          <p:nvPr/>
        </p:nvPicPr>
        <p:blipFill>
          <a:blip r:embed="rId3">
            <a:alphaModFix/>
          </a:blip>
          <a:stretch>
            <a:fillRect/>
          </a:stretch>
        </p:blipFill>
        <p:spPr>
          <a:xfrm rot="2147771">
            <a:off x="7318039" y="4928375"/>
            <a:ext cx="2194592" cy="713680"/>
          </a:xfrm>
          <a:prstGeom prst="rect">
            <a:avLst/>
          </a:prstGeom>
          <a:noFill/>
          <a:ln>
            <a:noFill/>
          </a:ln>
        </p:spPr>
      </p:pic>
      <p:pic>
        <p:nvPicPr>
          <p:cNvPr id="358" name="Google Shape;358;p32"/>
          <p:cNvPicPr preferRelativeResize="0"/>
          <p:nvPr/>
        </p:nvPicPr>
        <p:blipFill>
          <a:blip r:embed="rId3">
            <a:alphaModFix/>
          </a:blip>
          <a:stretch>
            <a:fillRect/>
          </a:stretch>
        </p:blipFill>
        <p:spPr>
          <a:xfrm rot="-1280125">
            <a:off x="11286874" y="2707969"/>
            <a:ext cx="1843457" cy="599489"/>
          </a:xfrm>
          <a:prstGeom prst="rect">
            <a:avLst/>
          </a:prstGeom>
          <a:noFill/>
          <a:ln>
            <a:noFill/>
          </a:ln>
        </p:spPr>
      </p:pic>
      <p:sp>
        <p:nvSpPr>
          <p:cNvPr id="7" name="Rectangle 6">
            <a:extLst>
              <a:ext uri="{FF2B5EF4-FFF2-40B4-BE49-F238E27FC236}">
                <a16:creationId xmlns:a16="http://schemas.microsoft.com/office/drawing/2014/main" id="{144F6760-BB79-403D-98A5-526C129F5950}"/>
              </a:ext>
            </a:extLst>
          </p:cNvPr>
          <p:cNvSpPr/>
          <p:nvPr/>
        </p:nvSpPr>
        <p:spPr>
          <a:xfrm>
            <a:off x="990600" y="2438400"/>
            <a:ext cx="10601960" cy="1200329"/>
          </a:xfrm>
          <a:prstGeom prst="rect">
            <a:avLst/>
          </a:prstGeom>
        </p:spPr>
        <p:txBody>
          <a:bodyPr wrap="square">
            <a:spAutoFit/>
          </a:bodyPr>
          <a:lstStyle/>
          <a:p>
            <a:r>
              <a:rPr lang="en-US" sz="7200" b="1" spc="-8">
                <a:solidFill>
                  <a:srgbClr val="FF0000"/>
                </a:solidFill>
                <a:latin typeface="#9Slide03 Bebas Neue Bold" panose="020B0606020202050201" pitchFamily="34" charset="0"/>
                <a:cs typeface="Times New Roman" panose="02020603050405020304" pitchFamily="18" charset="0"/>
              </a:rPr>
              <a:t>lỗi VỀ thành phần câu và cách sửa</a:t>
            </a:r>
            <a:endParaRPr lang="en-US" sz="7200"/>
          </a:p>
        </p:txBody>
      </p:sp>
      <p:sp>
        <p:nvSpPr>
          <p:cNvPr id="2" name="TextBox 1">
            <a:extLst>
              <a:ext uri="{FF2B5EF4-FFF2-40B4-BE49-F238E27FC236}">
                <a16:creationId xmlns:a16="http://schemas.microsoft.com/office/drawing/2014/main" id="{8F236C41-FED2-4A02-A553-C1E45DCC00CF}"/>
              </a:ext>
            </a:extLst>
          </p:cNvPr>
          <p:cNvSpPr txBox="1"/>
          <p:nvPr/>
        </p:nvSpPr>
        <p:spPr>
          <a:xfrm>
            <a:off x="1143000" y="1447800"/>
            <a:ext cx="6553200"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TIẾT 68. THỰC HÀNH TIẾNG VIỆT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3A28D25C-644C-48E2-A63D-B8992B8BE095}"/>
              </a:ext>
            </a:extLst>
          </p:cNvPr>
          <p:cNvSpPr txBox="1"/>
          <p:nvPr/>
        </p:nvSpPr>
        <p:spPr>
          <a:xfrm>
            <a:off x="1219200" y="3423372"/>
            <a:ext cx="10591800" cy="646331"/>
          </a:xfrm>
          <a:prstGeom prst="rect">
            <a:avLst/>
          </a:prstGeom>
          <a:noFill/>
        </p:spPr>
        <p:txBody>
          <a:bodyPr wrap="square" rtlCol="0">
            <a:spAutoFit/>
          </a:bodyPr>
          <a:lstStyle/>
          <a:p>
            <a:pPr defTabSz="623438"/>
            <a:r>
              <a:rPr lang="en-US" sz="3600" b="1">
                <a:solidFill>
                  <a:prstClr val="black"/>
                </a:solidFill>
                <a:latin typeface="Times New Roman" panose="02020603050405020304" pitchFamily="18" charset="0"/>
                <a:cs typeface="Times New Roman" panose="02020603050405020304" pitchFamily="18" charset="0"/>
              </a:rPr>
              <a:t>I. LỖI VỀ THÀNH PHẦN CÂU VÀ CÁCH SỬA</a:t>
            </a:r>
          </a:p>
        </p:txBody>
      </p:sp>
      <p:sp>
        <p:nvSpPr>
          <p:cNvPr id="38" name="TextBox 37">
            <a:extLst>
              <a:ext uri="{FF2B5EF4-FFF2-40B4-BE49-F238E27FC236}">
                <a16:creationId xmlns:a16="http://schemas.microsoft.com/office/drawing/2014/main" id="{CAB5C9CF-5359-43A9-9EBA-6B6B16260E1D}"/>
              </a:ext>
            </a:extLst>
          </p:cNvPr>
          <p:cNvSpPr txBox="1"/>
          <p:nvPr/>
        </p:nvSpPr>
        <p:spPr>
          <a:xfrm>
            <a:off x="1143000" y="4191000"/>
            <a:ext cx="4915287" cy="646331"/>
          </a:xfrm>
          <a:prstGeom prst="rect">
            <a:avLst/>
          </a:prstGeom>
          <a:noFill/>
        </p:spPr>
        <p:txBody>
          <a:bodyPr wrap="square" rtlCol="0">
            <a:spAutoFit/>
          </a:bodyPr>
          <a:lstStyle/>
          <a:p>
            <a:pPr defTabSz="623438"/>
            <a:r>
              <a:rPr lang="en-US" sz="3600" b="1">
                <a:solidFill>
                  <a:prstClr val="black"/>
                </a:solidFill>
                <a:latin typeface="Times New Roman" panose="02020603050405020304" pitchFamily="18" charset="0"/>
                <a:cs typeface="Times New Roman" panose="02020603050405020304" pitchFamily="18" charset="0"/>
              </a:rPr>
              <a:t>II. LUYỆN TẬP</a:t>
            </a:r>
          </a:p>
        </p:txBody>
      </p:sp>
      <p:sp>
        <p:nvSpPr>
          <p:cNvPr id="39" name="TextBox 38">
            <a:extLst>
              <a:ext uri="{FF2B5EF4-FFF2-40B4-BE49-F238E27FC236}">
                <a16:creationId xmlns:a16="http://schemas.microsoft.com/office/drawing/2014/main" id="{B75766EC-0013-403C-ADA8-C279F2018E6B}"/>
              </a:ext>
            </a:extLst>
          </p:cNvPr>
          <p:cNvSpPr txBox="1"/>
          <p:nvPr/>
        </p:nvSpPr>
        <p:spPr>
          <a:xfrm>
            <a:off x="1143000" y="5029200"/>
            <a:ext cx="5716977" cy="646331"/>
          </a:xfrm>
          <a:prstGeom prst="rect">
            <a:avLst/>
          </a:prstGeom>
          <a:noFill/>
        </p:spPr>
        <p:txBody>
          <a:bodyPr wrap="square" rtlCol="0">
            <a:spAutoFit/>
          </a:bodyPr>
          <a:lstStyle/>
          <a:p>
            <a:pPr defTabSz="623438"/>
            <a:r>
              <a:rPr lang="en-US" sz="3600" b="1">
                <a:solidFill>
                  <a:prstClr val="black"/>
                </a:solidFill>
                <a:latin typeface="Times New Roman" panose="02020603050405020304" pitchFamily="18" charset="0"/>
                <a:cs typeface="Times New Roman" panose="02020603050405020304" pitchFamily="18" charset="0"/>
              </a:rPr>
              <a:t>III. VẬN DỤNG</a:t>
            </a:r>
          </a:p>
        </p:txBody>
      </p:sp>
      <p:sp>
        <p:nvSpPr>
          <p:cNvPr id="13" name="TextBox 12">
            <a:extLst>
              <a:ext uri="{FF2B5EF4-FFF2-40B4-BE49-F238E27FC236}">
                <a16:creationId xmlns:a16="http://schemas.microsoft.com/office/drawing/2014/main" id="{A5CE6A14-BCDE-40FD-B8F2-F3D79AA41E6E}"/>
              </a:ext>
            </a:extLst>
          </p:cNvPr>
          <p:cNvSpPr txBox="1"/>
          <p:nvPr/>
        </p:nvSpPr>
        <p:spPr>
          <a:xfrm>
            <a:off x="1752600" y="2438400"/>
            <a:ext cx="6248400" cy="646331"/>
          </a:xfrm>
          <a:prstGeom prst="rect">
            <a:avLst/>
          </a:prstGeom>
          <a:noFill/>
        </p:spPr>
        <p:txBody>
          <a:bodyPr wrap="square" rtlCol="0">
            <a:spAutoFit/>
          </a:bodyPr>
          <a:lstStyle/>
          <a:p>
            <a:pPr defTabSz="623438"/>
            <a:r>
              <a:rPr lang="en-US" sz="3600" b="1">
                <a:solidFill>
                  <a:prstClr val="black"/>
                </a:solidFill>
                <a:latin typeface="Times New Roman" panose="02020603050405020304" pitchFamily="18" charset="0"/>
                <a:cs typeface="Times New Roman" panose="02020603050405020304" pitchFamily="18" charset="0"/>
              </a:rPr>
              <a:t>NỘI DUNG BÀI HỌC</a:t>
            </a:r>
          </a:p>
        </p:txBody>
      </p:sp>
      <p:sp>
        <p:nvSpPr>
          <p:cNvPr id="6" name="TextBox 5">
            <a:extLst>
              <a:ext uri="{FF2B5EF4-FFF2-40B4-BE49-F238E27FC236}">
                <a16:creationId xmlns:a16="http://schemas.microsoft.com/office/drawing/2014/main" id="{72E61F26-96B9-461D-8672-31399E817639}"/>
              </a:ext>
            </a:extLst>
          </p:cNvPr>
          <p:cNvSpPr txBox="1"/>
          <p:nvPr/>
        </p:nvSpPr>
        <p:spPr>
          <a:xfrm>
            <a:off x="2895600" y="1143000"/>
            <a:ext cx="7391400" cy="830997"/>
          </a:xfrm>
          <a:prstGeom prst="rect">
            <a:avLst/>
          </a:prstGeom>
          <a:noFill/>
        </p:spPr>
        <p:txBody>
          <a:bodyPr wrap="square">
            <a:spAutoFit/>
          </a:bodyPr>
          <a:lstStyle/>
          <a:p>
            <a:r>
              <a:rPr kumimoji="0" lang="en-US" sz="4800" b="1" i="0" u="none" strike="noStrike" kern="1200" cap="none" spc="-8" normalizeH="0" baseline="0" noProof="0">
                <a:ln>
                  <a:noFill/>
                </a:ln>
                <a:solidFill>
                  <a:srgbClr val="FF0000"/>
                </a:solidFill>
                <a:effectLst/>
                <a:uLnTx/>
                <a:uFillTx/>
                <a:latin typeface="#9Slide03 Bebas Neue Bold" panose="020B0606020202050201" pitchFamily="34" charset="0"/>
                <a:ea typeface="+mn-ea"/>
                <a:cs typeface="Times New Roman" panose="02020603050405020304" pitchFamily="18" charset="0"/>
              </a:rPr>
              <a:t>lỗi VỀ thành phần câu và cách sửa</a:t>
            </a:r>
            <a:endParaRPr lang="en-US" sz="4800"/>
          </a:p>
        </p:txBody>
      </p:sp>
      <p:sp>
        <p:nvSpPr>
          <p:cNvPr id="7" name="TextBox 6">
            <a:extLst>
              <a:ext uri="{FF2B5EF4-FFF2-40B4-BE49-F238E27FC236}">
                <a16:creationId xmlns:a16="http://schemas.microsoft.com/office/drawing/2014/main" id="{857330B9-EB7F-461B-BB2B-7DB10DAF3489}"/>
              </a:ext>
            </a:extLst>
          </p:cNvPr>
          <p:cNvSpPr txBox="1"/>
          <p:nvPr/>
        </p:nvSpPr>
        <p:spPr>
          <a:xfrm>
            <a:off x="609600" y="381000"/>
            <a:ext cx="6553200"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TIẾT 68. THỰC HÀNH TIẾNG VIỆT</a:t>
            </a:r>
          </a:p>
        </p:txBody>
      </p:sp>
    </p:spTree>
    <p:extLst>
      <p:ext uri="{BB962C8B-B14F-4D97-AF65-F5344CB8AC3E}">
        <p14:creationId xmlns:p14="http://schemas.microsoft.com/office/powerpoint/2010/main" val="4082656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537" y="1"/>
            <a:ext cx="8911687" cy="894725"/>
          </a:xfrm>
        </p:spPr>
        <p:txBody>
          <a:bodyPr>
            <a:noAutofit/>
          </a:bodyPr>
          <a:lstStyle/>
          <a:p>
            <a:br>
              <a:rPr lang="en-US" sz="3200" b="1"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8" name="Rectangle 7"/>
          <p:cNvSpPr/>
          <p:nvPr/>
        </p:nvSpPr>
        <p:spPr>
          <a:xfrm>
            <a:off x="3962400" y="1524000"/>
            <a:ext cx="1752600" cy="990600"/>
          </a:xfrm>
          <a:prstGeom prst="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defTabSz="457182"/>
            <a:r>
              <a:rPr lang="en-US" sz="2600" b="1">
                <a:solidFill>
                  <a:prstClr val="black"/>
                </a:solidFill>
                <a:latin typeface="Times New Roman" pitchFamily="18" charset="0"/>
                <a:cs typeface="Times New Roman" pitchFamily="18" charset="0"/>
              </a:rPr>
              <a:t>Câu đơn</a:t>
            </a:r>
          </a:p>
        </p:txBody>
      </p:sp>
      <p:sp>
        <p:nvSpPr>
          <p:cNvPr id="3" name="Rectangle 2"/>
          <p:cNvSpPr/>
          <p:nvPr/>
        </p:nvSpPr>
        <p:spPr>
          <a:xfrm>
            <a:off x="1600200" y="2514600"/>
            <a:ext cx="1828800" cy="2438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lnSpc>
                <a:spcPct val="114000"/>
              </a:lnSpc>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Ôn tập, củng cố kiến thức</a:t>
            </a:r>
            <a:endParaRPr lang="en-US" sz="2800" b="1" dirty="0">
              <a:solidFill>
                <a:prstClr val="black"/>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E0D5045D-0F56-4AF9-B50A-FAC084C42BFC}"/>
              </a:ext>
            </a:extLst>
          </p:cNvPr>
          <p:cNvSpPr/>
          <p:nvPr/>
        </p:nvSpPr>
        <p:spPr>
          <a:xfrm>
            <a:off x="4191000" y="4953000"/>
            <a:ext cx="1676400" cy="9779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61970"/>
            <a:r>
              <a:rPr lang="en-US" sz="2600" b="1">
                <a:solidFill>
                  <a:prstClr val="black"/>
                </a:solidFill>
                <a:latin typeface="Times New Roman" panose="02020603050405020304" pitchFamily="18" charset="0"/>
                <a:cs typeface="Times New Roman" panose="02020603050405020304" pitchFamily="18" charset="0"/>
              </a:rPr>
              <a:t>Câu ghép </a:t>
            </a:r>
            <a:r>
              <a:rPr lang="en-US" sz="2400">
                <a:solidFill>
                  <a:prstClr val="black"/>
                </a:solidFill>
                <a:latin typeface="Times New Roman" panose="02020603050405020304" pitchFamily="18" charset="0"/>
                <a:cs typeface="Times New Roman" panose="02020603050405020304" pitchFamily="18" charset="0"/>
              </a:rPr>
              <a:t>̣</a:t>
            </a:r>
          </a:p>
        </p:txBody>
      </p:sp>
      <p:cxnSp>
        <p:nvCxnSpPr>
          <p:cNvPr id="19" name="Connector: Elbow 18">
            <a:extLst>
              <a:ext uri="{FF2B5EF4-FFF2-40B4-BE49-F238E27FC236}">
                <a16:creationId xmlns:a16="http://schemas.microsoft.com/office/drawing/2014/main" id="{C4C2FD87-E93F-4940-AEB3-6C5224401123}"/>
              </a:ext>
            </a:extLst>
          </p:cNvPr>
          <p:cNvCxnSpPr>
            <a:cxnSpLocks/>
            <a:endCxn id="8" idx="1"/>
          </p:cNvCxnSpPr>
          <p:nvPr/>
        </p:nvCxnSpPr>
        <p:spPr>
          <a:xfrm flipV="1">
            <a:off x="2057400" y="2019300"/>
            <a:ext cx="1905000" cy="49530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C623BB0-F359-4D43-9395-CF01A5406EEA}"/>
              </a:ext>
            </a:extLst>
          </p:cNvPr>
          <p:cNvSpPr txBox="1"/>
          <p:nvPr/>
        </p:nvSpPr>
        <p:spPr>
          <a:xfrm>
            <a:off x="6400800" y="990600"/>
            <a:ext cx="2057400" cy="830997"/>
          </a:xfrm>
          <a:prstGeom prst="rect">
            <a:avLst/>
          </a:prstGeom>
          <a:solidFill>
            <a:schemeClr val="bg1"/>
          </a:solidFill>
          <a:ln>
            <a:solidFill>
              <a:schemeClr val="tx1"/>
            </a:solidFill>
            <a:prstDash val="sysDot"/>
          </a:ln>
        </p:spPr>
        <p:txBody>
          <a:bodyPr wrap="square" rtlCol="0">
            <a:spAutoFit/>
          </a:bodyPr>
          <a:lstStyle/>
          <a:p>
            <a:pPr algn="ctr" defTabSz="761970"/>
            <a:r>
              <a:rPr lang="en-US" sz="2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 phần nòng cốt</a:t>
            </a:r>
          </a:p>
        </p:txBody>
      </p:sp>
      <p:sp>
        <p:nvSpPr>
          <p:cNvPr id="54" name="TextBox 53">
            <a:extLst>
              <a:ext uri="{FF2B5EF4-FFF2-40B4-BE49-F238E27FC236}">
                <a16:creationId xmlns:a16="http://schemas.microsoft.com/office/drawing/2014/main" id="{2A9F1CE5-6047-408D-8241-84F05755B4E2}"/>
              </a:ext>
            </a:extLst>
          </p:cNvPr>
          <p:cNvSpPr txBox="1"/>
          <p:nvPr/>
        </p:nvSpPr>
        <p:spPr>
          <a:xfrm>
            <a:off x="6400800" y="2133600"/>
            <a:ext cx="2133600" cy="830997"/>
          </a:xfrm>
          <a:prstGeom prst="rect">
            <a:avLst/>
          </a:prstGeom>
          <a:solidFill>
            <a:schemeClr val="bg1"/>
          </a:solidFill>
          <a:ln>
            <a:solidFill>
              <a:schemeClr val="tx1"/>
            </a:solidFill>
            <a:prstDash val="sysDot"/>
          </a:ln>
        </p:spPr>
        <p:txBody>
          <a:bodyPr wrap="square" rtlCol="0">
            <a:spAutoFit/>
          </a:bodyPr>
          <a:lstStyle/>
          <a:p>
            <a:pPr algn="ctr" defTabSz="761970">
              <a:spcAft>
                <a:spcPts val="833"/>
              </a:spcAft>
            </a:pPr>
            <a:r>
              <a:rPr lang="en-US" sz="2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 phần ngoài nòng cốt</a:t>
            </a: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0" name="Rectangle 59">
            <a:extLst>
              <a:ext uri="{FF2B5EF4-FFF2-40B4-BE49-F238E27FC236}">
                <a16:creationId xmlns:a16="http://schemas.microsoft.com/office/drawing/2014/main" id="{C469A6BD-1581-4ACD-BBD4-0148C57BABD8}"/>
              </a:ext>
            </a:extLst>
          </p:cNvPr>
          <p:cNvSpPr/>
          <p:nvPr/>
        </p:nvSpPr>
        <p:spPr>
          <a:xfrm>
            <a:off x="6553200" y="4038600"/>
            <a:ext cx="2057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r>
              <a:rPr lang="en-US" sz="2400" b="1">
                <a:solidFill>
                  <a:prstClr val="black"/>
                </a:solidFill>
                <a:latin typeface="Times New Roman" panose="02020603050405020304" pitchFamily="18" charset="0"/>
                <a:cs typeface="Times New Roman" panose="02020603050405020304" pitchFamily="18" charset="0"/>
              </a:rPr>
              <a:t>Câu ghép chính phụ</a:t>
            </a:r>
          </a:p>
        </p:txBody>
      </p:sp>
      <p:sp>
        <p:nvSpPr>
          <p:cNvPr id="18" name="TextBox 17">
            <a:extLst>
              <a:ext uri="{FF2B5EF4-FFF2-40B4-BE49-F238E27FC236}">
                <a16:creationId xmlns:a16="http://schemas.microsoft.com/office/drawing/2014/main" id="{73F87B3E-7BBA-4631-88EB-EC60A94EBE23}"/>
              </a:ext>
            </a:extLst>
          </p:cNvPr>
          <p:cNvSpPr txBox="1"/>
          <p:nvPr/>
        </p:nvSpPr>
        <p:spPr>
          <a:xfrm>
            <a:off x="1752600" y="381000"/>
            <a:ext cx="7802418" cy="556434"/>
          </a:xfrm>
          <a:prstGeom prst="rect">
            <a:avLst/>
          </a:prstGeom>
          <a:noFill/>
        </p:spPr>
        <p:txBody>
          <a:bodyPr wrap="square">
            <a:spAutoFit/>
          </a:bodyPr>
          <a:lstStyle/>
          <a:p>
            <a:pPr algn="just" defTabSz="761970">
              <a:lnSpc>
                <a:spcPct val="115000"/>
              </a:lnSpc>
              <a:spcBef>
                <a:spcPts val="500"/>
              </a:spcBef>
              <a:spcAft>
                <a:spcPts val="50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LỖI VỀ THÀNH PHẦN CÂU VÀ CÁCH SỬA</a:t>
            </a:r>
            <a:endParaRPr lang="en-US" sz="28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BBAC16B4-A005-4030-8CEC-C26CF75A354B}"/>
              </a:ext>
            </a:extLst>
          </p:cNvPr>
          <p:cNvSpPr/>
          <p:nvPr/>
        </p:nvSpPr>
        <p:spPr>
          <a:xfrm>
            <a:off x="6553200" y="5105400"/>
            <a:ext cx="19812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r>
              <a:rPr lang="en-US" sz="2400">
                <a:solidFill>
                  <a:prstClr val="black"/>
                </a:solidFill>
                <a:latin typeface="Times New Roman" panose="02020603050405020304" pitchFamily="18" charset="0"/>
                <a:cs typeface="Times New Roman" panose="02020603050405020304" pitchFamily="18" charset="0"/>
              </a:rPr>
              <a:t>Câu ghép đẳng lập</a:t>
            </a:r>
          </a:p>
        </p:txBody>
      </p:sp>
      <p:sp>
        <p:nvSpPr>
          <p:cNvPr id="49" name="Rectangle 48">
            <a:extLst>
              <a:ext uri="{FF2B5EF4-FFF2-40B4-BE49-F238E27FC236}">
                <a16:creationId xmlns:a16="http://schemas.microsoft.com/office/drawing/2014/main" id="{6C8CEAA1-7B2E-49EA-BD24-7C2147A810DD}"/>
              </a:ext>
            </a:extLst>
          </p:cNvPr>
          <p:cNvSpPr/>
          <p:nvPr/>
        </p:nvSpPr>
        <p:spPr>
          <a:xfrm>
            <a:off x="6553200" y="6019800"/>
            <a:ext cx="2133600"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761970"/>
            <a:r>
              <a:rPr lang="en-US" sz="2400">
                <a:solidFill>
                  <a:prstClr val="black"/>
                </a:solidFill>
                <a:latin typeface="Times New Roman" panose="02020603050405020304" pitchFamily="18" charset="0"/>
                <a:cs typeface="Times New Roman" panose="02020603050405020304" pitchFamily="18" charset="0"/>
              </a:rPr>
              <a:t>Câu ghép chuỗi</a:t>
            </a:r>
          </a:p>
        </p:txBody>
      </p:sp>
      <p:sp>
        <p:nvSpPr>
          <p:cNvPr id="58" name="Rectangle 57">
            <a:extLst>
              <a:ext uri="{FF2B5EF4-FFF2-40B4-BE49-F238E27FC236}">
                <a16:creationId xmlns:a16="http://schemas.microsoft.com/office/drawing/2014/main" id="{E24EABB6-F0E7-4253-8580-E1AB20DEFD0C}"/>
              </a:ext>
            </a:extLst>
          </p:cNvPr>
          <p:cNvSpPr/>
          <p:nvPr/>
        </p:nvSpPr>
        <p:spPr>
          <a:xfrm>
            <a:off x="9144000" y="4038600"/>
            <a:ext cx="2514600"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761970"/>
            <a:r>
              <a:rPr lang="en-US" sz="2200" b="1">
                <a:solidFill>
                  <a:prstClr val="black"/>
                </a:solidFill>
                <a:latin typeface="Times New Roman" panose="02020603050405020304" pitchFamily="18" charset="0"/>
                <a:cs typeface="Times New Roman" panose="02020603050405020304" pitchFamily="18" charset="0"/>
              </a:rPr>
              <a:t>2 vế của được biểu thị bằng một số từ/cặp quan hệ từ</a:t>
            </a:r>
          </a:p>
        </p:txBody>
      </p:sp>
      <p:sp>
        <p:nvSpPr>
          <p:cNvPr id="59" name="TextBox 58">
            <a:extLst>
              <a:ext uri="{FF2B5EF4-FFF2-40B4-BE49-F238E27FC236}">
                <a16:creationId xmlns:a16="http://schemas.microsoft.com/office/drawing/2014/main" id="{11C12522-6ED4-4717-B6FB-AD13C0B0321A}"/>
              </a:ext>
            </a:extLst>
          </p:cNvPr>
          <p:cNvSpPr txBox="1"/>
          <p:nvPr/>
        </p:nvSpPr>
        <p:spPr>
          <a:xfrm>
            <a:off x="9372600" y="838200"/>
            <a:ext cx="1295400" cy="430887"/>
          </a:xfrm>
          <a:prstGeom prst="rect">
            <a:avLst/>
          </a:prstGeom>
          <a:solidFill>
            <a:schemeClr val="bg1"/>
          </a:solidFill>
          <a:ln>
            <a:solidFill>
              <a:schemeClr val="tx1"/>
            </a:solidFill>
            <a:prstDash val="sysDot"/>
          </a:ln>
        </p:spPr>
        <p:txBody>
          <a:bodyPr wrap="square" rtlCol="0">
            <a:spAutoFit/>
          </a:bodyPr>
          <a:lstStyle/>
          <a:p>
            <a:pPr algn="just" defTabSz="761970">
              <a:spcAft>
                <a:spcPts val="833"/>
              </a:spcAft>
            </a:pPr>
            <a:r>
              <a:rPr lang="en-US" sz="2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 ngữ</a:t>
            </a:r>
          </a:p>
        </p:txBody>
      </p:sp>
      <p:sp>
        <p:nvSpPr>
          <p:cNvPr id="61" name="TextBox 60">
            <a:extLst>
              <a:ext uri="{FF2B5EF4-FFF2-40B4-BE49-F238E27FC236}">
                <a16:creationId xmlns:a16="http://schemas.microsoft.com/office/drawing/2014/main" id="{4E50C3E6-1972-412A-970F-FFB840B302F7}"/>
              </a:ext>
            </a:extLst>
          </p:cNvPr>
          <p:cNvSpPr txBox="1"/>
          <p:nvPr/>
        </p:nvSpPr>
        <p:spPr>
          <a:xfrm>
            <a:off x="9372600" y="1600200"/>
            <a:ext cx="1295400" cy="430887"/>
          </a:xfrm>
          <a:prstGeom prst="rect">
            <a:avLst/>
          </a:prstGeom>
          <a:solidFill>
            <a:schemeClr val="bg1"/>
          </a:solidFill>
          <a:ln>
            <a:solidFill>
              <a:schemeClr val="tx1"/>
            </a:solidFill>
            <a:prstDash val="sysDot"/>
          </a:ln>
        </p:spPr>
        <p:txBody>
          <a:bodyPr wrap="square" rtlCol="0">
            <a:spAutoFit/>
          </a:bodyPr>
          <a:lstStyle/>
          <a:p>
            <a:pPr algn="just" defTabSz="761970">
              <a:spcAft>
                <a:spcPts val="833"/>
              </a:spcAft>
            </a:pPr>
            <a:r>
              <a:rPr lang="en-US" sz="2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  ngữ</a:t>
            </a:r>
          </a:p>
        </p:txBody>
      </p:sp>
      <p:cxnSp>
        <p:nvCxnSpPr>
          <p:cNvPr id="21" name="Connector: Elbow 20">
            <a:extLst>
              <a:ext uri="{FF2B5EF4-FFF2-40B4-BE49-F238E27FC236}">
                <a16:creationId xmlns:a16="http://schemas.microsoft.com/office/drawing/2014/main" id="{48472B2A-11B0-441E-9560-96E11747ECBD}"/>
              </a:ext>
            </a:extLst>
          </p:cNvPr>
          <p:cNvCxnSpPr>
            <a:cxnSpLocks/>
            <a:stCxn id="3" idx="2"/>
            <a:endCxn id="16" idx="1"/>
          </p:cNvCxnSpPr>
          <p:nvPr/>
        </p:nvCxnSpPr>
        <p:spPr>
          <a:xfrm rot="16200000" flipH="1">
            <a:off x="3108325" y="4359275"/>
            <a:ext cx="488950" cy="16764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97C36350-F28B-4846-A84E-37DD14CF8A4A}"/>
              </a:ext>
            </a:extLst>
          </p:cNvPr>
          <p:cNvCxnSpPr>
            <a:cxnSpLocks/>
          </p:cNvCxnSpPr>
          <p:nvPr/>
        </p:nvCxnSpPr>
        <p:spPr>
          <a:xfrm flipV="1">
            <a:off x="5715002" y="1524002"/>
            <a:ext cx="762000" cy="342900"/>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7CE3DF1E-13AB-45BD-9FD7-4FBE1F3A4167}"/>
              </a:ext>
            </a:extLst>
          </p:cNvPr>
          <p:cNvCxnSpPr>
            <a:cxnSpLocks/>
          </p:cNvCxnSpPr>
          <p:nvPr/>
        </p:nvCxnSpPr>
        <p:spPr>
          <a:xfrm rot="16200000" flipH="1">
            <a:off x="5926353" y="1998452"/>
            <a:ext cx="644099" cy="3048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F0C95A59-D593-479D-B438-20C78B7C487C}"/>
              </a:ext>
            </a:extLst>
          </p:cNvPr>
          <p:cNvCxnSpPr>
            <a:cxnSpLocks/>
          </p:cNvCxnSpPr>
          <p:nvPr/>
        </p:nvCxnSpPr>
        <p:spPr>
          <a:xfrm flipV="1">
            <a:off x="8458201" y="1053645"/>
            <a:ext cx="914400" cy="352455"/>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6BC9A63-1D0C-4D64-849D-E7A050E9210E}"/>
              </a:ext>
            </a:extLst>
          </p:cNvPr>
          <p:cNvCxnSpPr/>
          <p:nvPr/>
        </p:nvCxnSpPr>
        <p:spPr>
          <a:xfrm>
            <a:off x="8915401" y="1447801"/>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C9BA37D-2A61-40D1-A755-3C3FECE8133D}"/>
              </a:ext>
            </a:extLst>
          </p:cNvPr>
          <p:cNvCxnSpPr>
            <a:cxnSpLocks/>
          </p:cNvCxnSpPr>
          <p:nvPr/>
        </p:nvCxnSpPr>
        <p:spPr>
          <a:xfrm>
            <a:off x="8915400" y="19050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3C2913D8-C87A-4145-8D7D-1BF84C8EB9B1}"/>
              </a:ext>
            </a:extLst>
          </p:cNvPr>
          <p:cNvCxnSpPr>
            <a:cxnSpLocks/>
          </p:cNvCxnSpPr>
          <p:nvPr/>
        </p:nvCxnSpPr>
        <p:spPr>
          <a:xfrm rot="5400000" flipH="1" flipV="1">
            <a:off x="5505450" y="4006850"/>
            <a:ext cx="571500" cy="15240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AD2DCBA7-369C-4B34-956D-BF3E49FD7A8F}"/>
              </a:ext>
            </a:extLst>
          </p:cNvPr>
          <p:cNvCxnSpPr>
            <a:cxnSpLocks/>
          </p:cNvCxnSpPr>
          <p:nvPr/>
        </p:nvCxnSpPr>
        <p:spPr>
          <a:xfrm rot="16200000" flipH="1">
            <a:off x="5480050" y="5416550"/>
            <a:ext cx="546100" cy="14478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BDAA627-4220-445A-97E6-67BB0BA22FDD}"/>
              </a:ext>
            </a:extLst>
          </p:cNvPr>
          <p:cNvCxnSpPr>
            <a:cxnSpLocks/>
          </p:cNvCxnSpPr>
          <p:nvPr/>
        </p:nvCxnSpPr>
        <p:spPr>
          <a:xfrm>
            <a:off x="5867400" y="5543550"/>
            <a:ext cx="685800" cy="6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6AD29D-6A6E-4F36-A9CD-16F534C1FD05}"/>
              </a:ext>
            </a:extLst>
          </p:cNvPr>
          <p:cNvCxnSpPr>
            <a:cxnSpLocks/>
          </p:cNvCxnSpPr>
          <p:nvPr/>
        </p:nvCxnSpPr>
        <p:spPr>
          <a:xfrm>
            <a:off x="8610600" y="4343400"/>
            <a:ext cx="45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Arrow: Down 3">
            <a:extLst>
              <a:ext uri="{FF2B5EF4-FFF2-40B4-BE49-F238E27FC236}">
                <a16:creationId xmlns:a16="http://schemas.microsoft.com/office/drawing/2014/main" id="{34B47BC6-6024-4607-AFD1-DA53A404EDA9}"/>
              </a:ext>
            </a:extLst>
          </p:cNvPr>
          <p:cNvSpPr/>
          <p:nvPr/>
        </p:nvSpPr>
        <p:spPr>
          <a:xfrm>
            <a:off x="9982200" y="1295400"/>
            <a:ext cx="152400"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2640E6A7-610D-4364-B03E-D05D8FF5362A}"/>
              </a:ext>
            </a:extLst>
          </p:cNvPr>
          <p:cNvSpPr txBox="1"/>
          <p:nvPr/>
        </p:nvSpPr>
        <p:spPr>
          <a:xfrm>
            <a:off x="8839200" y="2133600"/>
            <a:ext cx="2209800" cy="830997"/>
          </a:xfrm>
          <a:prstGeom prst="rect">
            <a:avLst/>
          </a:prstGeom>
          <a:solidFill>
            <a:schemeClr val="bg1"/>
          </a:solidFill>
          <a:ln>
            <a:solidFill>
              <a:schemeClr val="tx1"/>
            </a:solidFill>
            <a:prstDash val="sysDot"/>
          </a:ln>
        </p:spPr>
        <p:txBody>
          <a:bodyPr wrap="square" rtlCol="0">
            <a:spAutoFit/>
          </a:bodyPr>
          <a:lstStyle/>
          <a:p>
            <a:pPr algn="just" defTabSz="761970">
              <a:spcAft>
                <a:spcPts val="833"/>
              </a:spcAft>
            </a:pPr>
            <a:r>
              <a:rPr lang="en-US"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Trạng ngữ, khởi ngữ, biệt lập</a:t>
            </a:r>
          </a:p>
        </p:txBody>
      </p:sp>
      <p:cxnSp>
        <p:nvCxnSpPr>
          <p:cNvPr id="12" name="Straight Connector 11">
            <a:extLst>
              <a:ext uri="{FF2B5EF4-FFF2-40B4-BE49-F238E27FC236}">
                <a16:creationId xmlns:a16="http://schemas.microsoft.com/office/drawing/2014/main" id="{3D778BBF-093F-46FD-87D0-C685EF584DE8}"/>
              </a:ext>
            </a:extLst>
          </p:cNvPr>
          <p:cNvCxnSpPr/>
          <p:nvPr/>
        </p:nvCxnSpPr>
        <p:spPr>
          <a:xfrm flipH="1">
            <a:off x="8966579" y="4419600"/>
            <a:ext cx="25021" cy="15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0B8F9D-2FE4-4DE7-8A91-36E03F4FF750}"/>
              </a:ext>
            </a:extLst>
          </p:cNvPr>
          <p:cNvCxnSpPr>
            <a:cxnSpLocks/>
            <a:stCxn id="54" idx="3"/>
          </p:cNvCxnSpPr>
          <p:nvPr/>
        </p:nvCxnSpPr>
        <p:spPr>
          <a:xfrm>
            <a:off x="8534400" y="2549099"/>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E213473-3A75-4FBB-8012-DE23D00E65BF}"/>
              </a:ext>
            </a:extLst>
          </p:cNvPr>
          <p:cNvSpPr txBox="1"/>
          <p:nvPr/>
        </p:nvSpPr>
        <p:spPr>
          <a:xfrm>
            <a:off x="7010400" y="33528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0090438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ircle(in)">
                                      <p:cBhvr>
                                        <p:cTn id="23" dur="2000"/>
                                        <p:tgtEl>
                                          <p:spTgt spid="28"/>
                                        </p:tgtEl>
                                      </p:cBhvr>
                                    </p:animEffect>
                                  </p:childTnLst>
                                </p:cTn>
                              </p:par>
                              <p:par>
                                <p:cTn id="24" presetID="6" presetClass="entr" presetSubtype="16"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2000"/>
                                        <p:tgtEl>
                                          <p:spTgt spid="31"/>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circle(in)">
                                      <p:cBhvr>
                                        <p:cTn id="32" dur="20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par>
                                <p:cTn id="38" presetID="22" presetClass="entr" presetSubtype="4"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down)">
                                      <p:cBhvr>
                                        <p:cTn id="40" dur="500"/>
                                        <p:tgtEl>
                                          <p:spTgt spid="50"/>
                                        </p:tgtEl>
                                      </p:cBhvr>
                                    </p:animEffect>
                                  </p:childTnLst>
                                </p:cTn>
                              </p:par>
                              <p:par>
                                <p:cTn id="41" presetID="22" presetClass="entr" presetSubtype="4"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down)">
                                      <p:cBhvr>
                                        <p:cTn id="43" dur="500"/>
                                        <p:tgtEl>
                                          <p:spTgt spid="5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wipe(down)">
                                      <p:cBhvr>
                                        <p:cTn id="46" dur="500"/>
                                        <p:tgtEl>
                                          <p:spTgt spid="61"/>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circle(in)">
                                      <p:cBhvr>
                                        <p:cTn id="51" dur="2000"/>
                                        <p:tgtEl>
                                          <p:spTgt spid="5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circle(in)">
                                      <p:cBhvr>
                                        <p:cTn id="56" dur="2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down)">
                                      <p:cBhvr>
                                        <p:cTn id="61" dur="500"/>
                                        <p:tgtEl>
                                          <p:spTgt spid="3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circle(in)">
                                      <p:cBhvr>
                                        <p:cTn id="69" dur="2000"/>
                                        <p:tgtEl>
                                          <p:spTgt spid="65"/>
                                        </p:tgtEl>
                                      </p:cBhvr>
                                    </p:animEffect>
                                  </p:childTnLst>
                                </p:cTn>
                              </p:par>
                              <p:par>
                                <p:cTn id="70" presetID="6" presetClass="entr" presetSubtype="16" fill="hold" nodeType="with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circle(in)">
                                      <p:cBhvr>
                                        <p:cTn id="72" dur="2000"/>
                                        <p:tgtEl>
                                          <p:spTgt spid="80"/>
                                        </p:tgtEl>
                                      </p:cBhvr>
                                    </p:animEffect>
                                  </p:childTnLst>
                                </p:cTn>
                              </p:par>
                              <p:par>
                                <p:cTn id="73" presetID="6" presetClass="entr" presetSubtype="16" fill="hold" nodeType="with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circle(in)">
                                      <p:cBhvr>
                                        <p:cTn id="75" dur="2000"/>
                                        <p:tgtEl>
                                          <p:spTgt spid="72"/>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circle(in)">
                                      <p:cBhvr>
                                        <p:cTn id="78" dur="2000"/>
                                        <p:tgtEl>
                                          <p:spTgt spid="49"/>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circle(in)">
                                      <p:cBhvr>
                                        <p:cTn id="81" dur="2000"/>
                                        <p:tgtEl>
                                          <p:spTgt spid="48"/>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circle(in)">
                                      <p:cBhvr>
                                        <p:cTn id="84" dur="2000"/>
                                        <p:tgtEl>
                                          <p:spTgt spid="60"/>
                                        </p:tgtEl>
                                      </p:cBhvr>
                                    </p:animEffect>
                                  </p:childTnLst>
                                </p:cTn>
                              </p:par>
                              <p:par>
                                <p:cTn id="85" presetID="6" presetClass="entr" presetSubtype="16"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circle(in)">
                                      <p:cBhvr>
                                        <p:cTn id="87" dur="2000"/>
                                        <p:tgtEl>
                                          <p:spTgt spid="10"/>
                                        </p:tgtEl>
                                      </p:cBhvr>
                                    </p:animEffect>
                                  </p:childTnLst>
                                </p:cTn>
                              </p:par>
                              <p:par>
                                <p:cTn id="88" presetID="6"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circle(in)">
                                      <p:cBhvr>
                                        <p:cTn id="90"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53" grpId="0" animBg="1"/>
      <p:bldP spid="54" grpId="0" animBg="1"/>
      <p:bldP spid="60" grpId="0" animBg="1"/>
      <p:bldP spid="48" grpId="0" animBg="1"/>
      <p:bldP spid="49" grpId="0" animBg="1"/>
      <p:bldP spid="58" grpId="0" animBg="1"/>
      <p:bldP spid="59" grpId="0" animBg="1"/>
      <p:bldP spid="61" grpId="0" animBg="1"/>
      <p:bldP spid="4"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1418</TotalTime>
  <Words>2925</Words>
  <Application>Microsoft Office PowerPoint</Application>
  <PresentationFormat>Widescreen</PresentationFormat>
  <Paragraphs>395</Paragraphs>
  <Slides>39</Slides>
  <Notes>2</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39</vt:i4>
      </vt:variant>
    </vt:vector>
  </HeadingPairs>
  <TitlesOfParts>
    <vt:vector size="50" baseType="lpstr">
      <vt:lpstr>#9Slide02 Noi dung dai</vt:lpstr>
      <vt:lpstr>#9Slide02 Tieu de dai</vt:lpstr>
      <vt:lpstr>#9Slide03 Bebas Neue Bold</vt:lpstr>
      <vt:lpstr>Arial</vt:lpstr>
      <vt:lpstr>Calibri</vt:lpstr>
      <vt:lpstr>Calibri Light</vt:lpstr>
      <vt:lpstr>Times New Roman</vt:lpstr>
      <vt:lpstr>Office Theme</vt:lpstr>
      <vt:lpstr>Office 主题​​</vt:lpstr>
      <vt:lpstr>2_Office Theme</vt:lpstr>
      <vt:lpstr>Blank</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9Slide</cp:lastModifiedBy>
  <cp:revision>147</cp:revision>
  <cp:lastPrinted>2024-11-08T11:42:15Z</cp:lastPrinted>
  <dcterms:created xsi:type="dcterms:W3CDTF">2024-11-07T02:42:18Z</dcterms:created>
  <dcterms:modified xsi:type="dcterms:W3CDTF">2024-11-14T03:23:25Z</dcterms:modified>
  <cp:category>9Slide.vn</cp:category>
  <cp:contentStatus>9Slide</cp:contentStatus>
</cp:coreProperties>
</file>