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8" r:id="rId4"/>
    <p:sldId id="257" r:id="rId5"/>
    <p:sldId id="259"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1" r:id="rId22"/>
    <p:sldId id="312" r:id="rId23"/>
    <p:sldId id="310" r:id="rId24"/>
    <p:sldId id="316" r:id="rId25"/>
    <p:sldId id="285" r:id="rId26"/>
    <p:sldId id="319" r:id="rId27"/>
    <p:sldId id="320" r:id="rId28"/>
    <p:sldId id="321" r:id="rId29"/>
    <p:sldId id="328" r:id="rId30"/>
    <p:sldId id="329" r:id="rId31"/>
    <p:sldId id="324" r:id="rId32"/>
    <p:sldId id="325" r:id="rId33"/>
    <p:sldId id="327" r:id="rId34"/>
    <p:sldId id="261" r:id="rId35"/>
    <p:sldId id="265" r:id="rId36"/>
    <p:sldId id="331" r:id="rId37"/>
    <p:sldId id="267" r:id="rId38"/>
    <p:sldId id="266"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F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10" autoAdjust="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C3024-3758-46CD-9997-FE7586F1DB52}" type="datetimeFigureOut">
              <a:rPr lang="en-US" smtClean="0"/>
              <a:t>24/10/2025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69A1C-1672-4534-BADC-4D28E72D0749}" type="slidenum">
              <a:rPr lang="en-US" smtClean="0"/>
              <a:t>‹#›</a:t>
            </a:fld>
            <a:endParaRPr lang="en-US"/>
          </a:p>
        </p:txBody>
      </p:sp>
    </p:spTree>
    <p:extLst>
      <p:ext uri="{BB962C8B-B14F-4D97-AF65-F5344CB8AC3E}">
        <p14:creationId xmlns:p14="http://schemas.microsoft.com/office/powerpoint/2010/main" val="60948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69A1C-1672-4534-BADC-4D28E72D0749}" type="slidenum">
              <a:rPr lang="en-US" smtClean="0"/>
              <a:t>6</a:t>
            </a:fld>
            <a:endParaRPr lang="en-US"/>
          </a:p>
        </p:txBody>
      </p:sp>
    </p:spTree>
    <p:extLst>
      <p:ext uri="{BB962C8B-B14F-4D97-AF65-F5344CB8AC3E}">
        <p14:creationId xmlns:p14="http://schemas.microsoft.com/office/powerpoint/2010/main" val="16708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44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35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09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33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0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1"/>
              <a:t>Bấm</a:t>
            </a:r>
            <a:r>
              <a:rPr lang="vi-VN" b="1" baseline="0"/>
              <a:t> vào từng quả chuông để mở câu hỏi, sau khi trả lời hết, bấm nút mũi tên góc phải màn hình để đến bài tập Vận dụng.</a:t>
            </a:r>
            <a:endParaRPr lang="en-US" b="1"/>
          </a:p>
        </p:txBody>
      </p:sp>
    </p:spTree>
    <p:extLst>
      <p:ext uri="{BB962C8B-B14F-4D97-AF65-F5344CB8AC3E}">
        <p14:creationId xmlns:p14="http://schemas.microsoft.com/office/powerpoint/2010/main" val="381299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1"/>
              <a:t>Sau</a:t>
            </a:r>
            <a:r>
              <a:rPr lang="vi-VN" b="1" baseline="0"/>
              <a:t> khi hiển thị đáp án, bấm hình góc phải màn hình để quay lại bảng câu hỏi.</a:t>
            </a:r>
            <a:endParaRPr lang="en-US" b="1"/>
          </a:p>
        </p:txBody>
      </p:sp>
    </p:spTree>
    <p:extLst>
      <p:ext uri="{BB962C8B-B14F-4D97-AF65-F5344CB8AC3E}">
        <p14:creationId xmlns:p14="http://schemas.microsoft.com/office/powerpoint/2010/main" val="290395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a:t>Sau</a:t>
            </a:r>
            <a:r>
              <a:rPr lang="vi-VN" b="1" baseline="0"/>
              <a:t> khi hiển thị đáp án, bấm hình góc phải màn hình để quay lại bảng câu hỏi.</a:t>
            </a:r>
            <a:endParaRPr lang="en-US" b="1"/>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a:p>
        </p:txBody>
      </p:sp>
    </p:spTree>
    <p:extLst>
      <p:ext uri="{BB962C8B-B14F-4D97-AF65-F5344CB8AC3E}">
        <p14:creationId xmlns:p14="http://schemas.microsoft.com/office/powerpoint/2010/main" val="326250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a:t>Sau</a:t>
            </a:r>
            <a:r>
              <a:rPr lang="vi-VN" b="1" baseline="0"/>
              <a:t> khi hiển thị đáp án, bấm hình góc phải màn hình để quay lại bảng câu hỏi.</a:t>
            </a:r>
            <a:endParaRPr lang="en-US" b="1"/>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a:p>
        </p:txBody>
      </p:sp>
    </p:spTree>
    <p:extLst>
      <p:ext uri="{BB962C8B-B14F-4D97-AF65-F5344CB8AC3E}">
        <p14:creationId xmlns:p14="http://schemas.microsoft.com/office/powerpoint/2010/main" val="271572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a:t>Sau</a:t>
            </a:r>
            <a:r>
              <a:rPr lang="vi-VN" b="1" baseline="0"/>
              <a:t> khi hiển thị đáp án, bấm hình góc phải màn hình để quay lại bảng câu hỏi.</a:t>
            </a:r>
            <a:endParaRPr lang="en-US" b="1"/>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a:p>
        </p:txBody>
      </p:sp>
    </p:spTree>
    <p:extLst>
      <p:ext uri="{BB962C8B-B14F-4D97-AF65-F5344CB8AC3E}">
        <p14:creationId xmlns:p14="http://schemas.microsoft.com/office/powerpoint/2010/main" val="175569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1"/>
              <a:t>Sau</a:t>
            </a:r>
            <a:r>
              <a:rPr lang="vi-VN" b="1" baseline="0"/>
              <a:t> khi hiển thị đáp án, bấm hình góc phải màn hình để quay lại bảng câu hỏi.</a:t>
            </a:r>
            <a:endParaRPr lang="en-US" b="1"/>
          </a:p>
        </p:txBody>
      </p:sp>
    </p:spTree>
    <p:extLst>
      <p:ext uri="{BB962C8B-B14F-4D97-AF65-F5344CB8AC3E}">
        <p14:creationId xmlns:p14="http://schemas.microsoft.com/office/powerpoint/2010/main" val="215798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1"/>
              <a:t>Sau</a:t>
            </a:r>
            <a:r>
              <a:rPr lang="vi-VN" b="1" baseline="0"/>
              <a:t> khi hiển thị đáp án, bấm hình góc phải màn hình để quay lại bảng câu hỏi.</a:t>
            </a:r>
            <a:endParaRPr lang="en-US" b="1"/>
          </a:p>
        </p:txBody>
      </p:sp>
    </p:spTree>
    <p:extLst>
      <p:ext uri="{BB962C8B-B14F-4D97-AF65-F5344CB8AC3E}">
        <p14:creationId xmlns:p14="http://schemas.microsoft.com/office/powerpoint/2010/main" val="329208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a:t>Sau</a:t>
            </a:r>
            <a:r>
              <a:rPr lang="vi-VN" b="1" baseline="0"/>
              <a:t> khi hiển thị đáp án, bấm hình góc phải màn hình để quay lại bảng câu hỏi.</a:t>
            </a:r>
            <a:endParaRPr lang="en-US" b="1"/>
          </a:p>
        </p:txBody>
      </p:sp>
    </p:spTree>
    <p:extLst>
      <p:ext uri="{BB962C8B-B14F-4D97-AF65-F5344CB8AC3E}">
        <p14:creationId xmlns:p14="http://schemas.microsoft.com/office/powerpoint/2010/main" val="24266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1F51-C7FB-E574-97E5-FD9DE53FE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110598-2FD0-C317-65D1-6A2A288DB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C0DF4F-1719-FDA7-A6C8-8D2FE6556545}"/>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D208AA73-E9F6-3953-9D18-C97FCB151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86725-C635-F768-F215-68E9395A6370}"/>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32499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A64C-090E-46BC-69EC-CE666635B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23177D-4BDF-51D3-FF96-C21B9B7D2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04DED-3204-F977-2FA0-4C05EEFF3E05}"/>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A2E28500-BD91-572A-AFC0-1A67B52A4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33393-AF66-F4DB-F2DC-A28B88F54756}"/>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254170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27F5B-CDD4-6167-1C43-09AB1EB105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05C6D-C69E-4E4A-777D-4FAD99CD4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EEACF-9C71-0F0F-70B1-B9C1255FBCA4}"/>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BC5AA5ED-C7F1-7163-F8EC-37C8DD238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688DA-47A8-E2FF-7855-FE81650716E5}"/>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1323318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14" y="3405035"/>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21" y="3"/>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20" y="4577674"/>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124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16"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71"/>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58"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67"/>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63"/>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42"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63"/>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319048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4"/>
        <p:cNvGrpSpPr/>
        <p:nvPr/>
      </p:nvGrpSpPr>
      <p:grpSpPr>
        <a:xfrm>
          <a:off x="0" y="0"/>
          <a:ext cx="0" cy="0"/>
          <a:chOff x="0" y="0"/>
          <a:chExt cx="0" cy="0"/>
        </a:xfrm>
      </p:grpSpPr>
      <p:grpSp>
        <p:nvGrpSpPr>
          <p:cNvPr id="125" name="Google Shape;125;p20"/>
          <p:cNvGrpSpPr/>
          <p:nvPr/>
        </p:nvGrpSpPr>
        <p:grpSpPr>
          <a:xfrm>
            <a:off x="244000" y="244000"/>
            <a:ext cx="11704000" cy="6370000"/>
            <a:chOff x="183000" y="183000"/>
            <a:chExt cx="8778000" cy="4777500"/>
          </a:xfrm>
        </p:grpSpPr>
        <p:sp>
          <p:nvSpPr>
            <p:cNvPr id="126" name="Google Shape;126;p20"/>
            <p:cNvSpPr/>
            <p:nvPr/>
          </p:nvSpPr>
          <p:spPr>
            <a:xfrm>
              <a:off x="183000" y="183000"/>
              <a:ext cx="8778000" cy="4777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0"/>
            <p:cNvSpPr/>
            <p:nvPr/>
          </p:nvSpPr>
          <p:spPr>
            <a:xfrm>
              <a:off x="228600" y="230850"/>
              <a:ext cx="8686800" cy="4681800"/>
            </a:xfrm>
            <a:prstGeom prst="rect">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0"/>
          <p:cNvSpPr txBox="1">
            <a:spLocks noGrp="1"/>
          </p:cNvSpPr>
          <p:nvPr>
            <p:ph type="title"/>
          </p:nvPr>
        </p:nvSpPr>
        <p:spPr>
          <a:xfrm>
            <a:off x="951000" y="719333"/>
            <a:ext cx="10290000"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20"/>
          <p:cNvSpPr txBox="1">
            <a:spLocks noGrp="1"/>
          </p:cNvSpPr>
          <p:nvPr>
            <p:ph type="subTitle" idx="1"/>
          </p:nvPr>
        </p:nvSpPr>
        <p:spPr>
          <a:xfrm>
            <a:off x="6339809" y="2484233"/>
            <a:ext cx="4023200" cy="2926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0" name="Google Shape;130;p20"/>
          <p:cNvSpPr txBox="1">
            <a:spLocks noGrp="1"/>
          </p:cNvSpPr>
          <p:nvPr>
            <p:ph type="subTitle" idx="2"/>
          </p:nvPr>
        </p:nvSpPr>
        <p:spPr>
          <a:xfrm>
            <a:off x="1828991" y="2484233"/>
            <a:ext cx="4023200" cy="2926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05613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1"/>
        <p:cNvGrpSpPr/>
        <p:nvPr/>
      </p:nvGrpSpPr>
      <p:grpSpPr>
        <a:xfrm>
          <a:off x="0" y="0"/>
          <a:ext cx="0" cy="0"/>
          <a:chOff x="0" y="0"/>
          <a:chExt cx="0" cy="0"/>
        </a:xfrm>
      </p:grpSpPr>
      <p:grpSp>
        <p:nvGrpSpPr>
          <p:cNvPr id="132" name="Google Shape;132;p21"/>
          <p:cNvGrpSpPr/>
          <p:nvPr/>
        </p:nvGrpSpPr>
        <p:grpSpPr>
          <a:xfrm>
            <a:off x="244000" y="244000"/>
            <a:ext cx="11704000" cy="6370000"/>
            <a:chOff x="183000" y="183000"/>
            <a:chExt cx="8778000" cy="4777500"/>
          </a:xfrm>
        </p:grpSpPr>
        <p:sp>
          <p:nvSpPr>
            <p:cNvPr id="133" name="Google Shape;133;p21"/>
            <p:cNvSpPr/>
            <p:nvPr/>
          </p:nvSpPr>
          <p:spPr>
            <a:xfrm>
              <a:off x="183000" y="183000"/>
              <a:ext cx="8778000" cy="4777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1"/>
            <p:cNvSpPr/>
            <p:nvPr/>
          </p:nvSpPr>
          <p:spPr>
            <a:xfrm>
              <a:off x="228600" y="230850"/>
              <a:ext cx="8686800" cy="4681800"/>
            </a:xfrm>
            <a:prstGeom prst="rect">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1"/>
          <p:cNvSpPr txBox="1">
            <a:spLocks noGrp="1"/>
          </p:cNvSpPr>
          <p:nvPr>
            <p:ph type="title"/>
          </p:nvPr>
        </p:nvSpPr>
        <p:spPr>
          <a:xfrm>
            <a:off x="951000" y="719333"/>
            <a:ext cx="10290000"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1"/>
          <p:cNvSpPr txBox="1">
            <a:spLocks noGrp="1"/>
          </p:cNvSpPr>
          <p:nvPr>
            <p:ph type="subTitle" idx="1"/>
          </p:nvPr>
        </p:nvSpPr>
        <p:spPr>
          <a:xfrm>
            <a:off x="950967" y="4038600"/>
            <a:ext cx="3104800" cy="170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1"/>
          <p:cNvSpPr txBox="1">
            <a:spLocks noGrp="1"/>
          </p:cNvSpPr>
          <p:nvPr>
            <p:ph type="subTitle" idx="2"/>
          </p:nvPr>
        </p:nvSpPr>
        <p:spPr>
          <a:xfrm>
            <a:off x="4543700" y="4038600"/>
            <a:ext cx="3104800" cy="170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1"/>
          <p:cNvSpPr txBox="1">
            <a:spLocks noGrp="1"/>
          </p:cNvSpPr>
          <p:nvPr>
            <p:ph type="subTitle" idx="3"/>
          </p:nvPr>
        </p:nvSpPr>
        <p:spPr>
          <a:xfrm>
            <a:off x="8136217" y="4038600"/>
            <a:ext cx="3104800" cy="170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9" name="Google Shape;139;p21"/>
          <p:cNvSpPr txBox="1">
            <a:spLocks noGrp="1"/>
          </p:cNvSpPr>
          <p:nvPr>
            <p:ph type="subTitle" idx="4"/>
          </p:nvPr>
        </p:nvSpPr>
        <p:spPr>
          <a:xfrm>
            <a:off x="950967" y="3428996"/>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40" name="Google Shape;140;p21"/>
          <p:cNvSpPr txBox="1">
            <a:spLocks noGrp="1"/>
          </p:cNvSpPr>
          <p:nvPr>
            <p:ph type="subTitle" idx="5"/>
          </p:nvPr>
        </p:nvSpPr>
        <p:spPr>
          <a:xfrm>
            <a:off x="4543700" y="3429000"/>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41" name="Google Shape;141;p21"/>
          <p:cNvSpPr txBox="1">
            <a:spLocks noGrp="1"/>
          </p:cNvSpPr>
          <p:nvPr>
            <p:ph type="subTitle" idx="6"/>
          </p:nvPr>
        </p:nvSpPr>
        <p:spPr>
          <a:xfrm>
            <a:off x="8136217" y="3429000"/>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88508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5"/>
        <p:cNvGrpSpPr/>
        <p:nvPr/>
      </p:nvGrpSpPr>
      <p:grpSpPr>
        <a:xfrm>
          <a:off x="0" y="0"/>
          <a:ext cx="0" cy="0"/>
          <a:chOff x="0" y="0"/>
          <a:chExt cx="0" cy="0"/>
        </a:xfrm>
      </p:grpSpPr>
      <p:grpSp>
        <p:nvGrpSpPr>
          <p:cNvPr id="156" name="Google Shape;156;p23"/>
          <p:cNvGrpSpPr/>
          <p:nvPr/>
        </p:nvGrpSpPr>
        <p:grpSpPr>
          <a:xfrm>
            <a:off x="244000" y="244000"/>
            <a:ext cx="11704000" cy="6370000"/>
            <a:chOff x="183000" y="183000"/>
            <a:chExt cx="8778000" cy="4777500"/>
          </a:xfrm>
        </p:grpSpPr>
        <p:sp>
          <p:nvSpPr>
            <p:cNvPr id="157" name="Google Shape;157;p23"/>
            <p:cNvSpPr/>
            <p:nvPr/>
          </p:nvSpPr>
          <p:spPr>
            <a:xfrm>
              <a:off x="183000" y="183000"/>
              <a:ext cx="8778000" cy="4777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3"/>
            <p:cNvSpPr/>
            <p:nvPr/>
          </p:nvSpPr>
          <p:spPr>
            <a:xfrm>
              <a:off x="228600" y="230850"/>
              <a:ext cx="8686800" cy="4681800"/>
            </a:xfrm>
            <a:prstGeom prst="rect">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23"/>
          <p:cNvSpPr txBox="1">
            <a:spLocks noGrp="1"/>
          </p:cNvSpPr>
          <p:nvPr>
            <p:ph type="title"/>
          </p:nvPr>
        </p:nvSpPr>
        <p:spPr>
          <a:xfrm>
            <a:off x="950967" y="719333"/>
            <a:ext cx="10290000"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23"/>
          <p:cNvSpPr txBox="1">
            <a:spLocks noGrp="1"/>
          </p:cNvSpPr>
          <p:nvPr>
            <p:ph type="subTitle" idx="1"/>
          </p:nvPr>
        </p:nvSpPr>
        <p:spPr>
          <a:xfrm>
            <a:off x="950967" y="2469147"/>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1" name="Google Shape;161;p23"/>
          <p:cNvSpPr txBox="1">
            <a:spLocks noGrp="1"/>
          </p:cNvSpPr>
          <p:nvPr>
            <p:ph type="subTitle" idx="2"/>
          </p:nvPr>
        </p:nvSpPr>
        <p:spPr>
          <a:xfrm>
            <a:off x="4543600" y="2469147"/>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2" name="Google Shape;162;p23"/>
          <p:cNvSpPr txBox="1">
            <a:spLocks noGrp="1"/>
          </p:cNvSpPr>
          <p:nvPr>
            <p:ph type="subTitle" idx="3"/>
          </p:nvPr>
        </p:nvSpPr>
        <p:spPr>
          <a:xfrm>
            <a:off x="950967" y="4785717"/>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3" name="Google Shape;163;p23"/>
          <p:cNvSpPr txBox="1">
            <a:spLocks noGrp="1"/>
          </p:cNvSpPr>
          <p:nvPr>
            <p:ph type="subTitle" idx="4"/>
          </p:nvPr>
        </p:nvSpPr>
        <p:spPr>
          <a:xfrm>
            <a:off x="4543600" y="4785717"/>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4" name="Google Shape;164;p23"/>
          <p:cNvSpPr txBox="1">
            <a:spLocks noGrp="1"/>
          </p:cNvSpPr>
          <p:nvPr>
            <p:ph type="subTitle" idx="5"/>
          </p:nvPr>
        </p:nvSpPr>
        <p:spPr>
          <a:xfrm>
            <a:off x="8136233" y="2469151"/>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23"/>
          <p:cNvSpPr txBox="1">
            <a:spLocks noGrp="1"/>
          </p:cNvSpPr>
          <p:nvPr>
            <p:ph type="subTitle" idx="6"/>
          </p:nvPr>
        </p:nvSpPr>
        <p:spPr>
          <a:xfrm>
            <a:off x="8136233" y="4815712"/>
            <a:ext cx="31048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6" name="Google Shape;166;p23"/>
          <p:cNvSpPr txBox="1">
            <a:spLocks noGrp="1"/>
          </p:cNvSpPr>
          <p:nvPr>
            <p:ph type="subTitle" idx="7"/>
          </p:nvPr>
        </p:nvSpPr>
        <p:spPr>
          <a:xfrm>
            <a:off x="950967" y="1859551"/>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7" name="Google Shape;167;p23"/>
          <p:cNvSpPr txBox="1">
            <a:spLocks noGrp="1"/>
          </p:cNvSpPr>
          <p:nvPr>
            <p:ph type="subTitle" idx="8"/>
          </p:nvPr>
        </p:nvSpPr>
        <p:spPr>
          <a:xfrm>
            <a:off x="4543600" y="1859551"/>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8" name="Google Shape;168;p23"/>
          <p:cNvSpPr txBox="1">
            <a:spLocks noGrp="1"/>
          </p:cNvSpPr>
          <p:nvPr>
            <p:ph type="subTitle" idx="9"/>
          </p:nvPr>
        </p:nvSpPr>
        <p:spPr>
          <a:xfrm>
            <a:off x="8136233" y="1859551"/>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9" name="Google Shape;169;p23"/>
          <p:cNvSpPr txBox="1">
            <a:spLocks noGrp="1"/>
          </p:cNvSpPr>
          <p:nvPr>
            <p:ph type="subTitle" idx="13"/>
          </p:nvPr>
        </p:nvSpPr>
        <p:spPr>
          <a:xfrm>
            <a:off x="950967" y="4206095"/>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70" name="Google Shape;170;p23"/>
          <p:cNvSpPr txBox="1">
            <a:spLocks noGrp="1"/>
          </p:cNvSpPr>
          <p:nvPr>
            <p:ph type="subTitle" idx="14"/>
          </p:nvPr>
        </p:nvSpPr>
        <p:spPr>
          <a:xfrm>
            <a:off x="4541600" y="4206103"/>
            <a:ext cx="3108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71" name="Google Shape;171;p23"/>
          <p:cNvSpPr txBox="1">
            <a:spLocks noGrp="1"/>
          </p:cNvSpPr>
          <p:nvPr>
            <p:ph type="subTitle" idx="15"/>
          </p:nvPr>
        </p:nvSpPr>
        <p:spPr>
          <a:xfrm>
            <a:off x="8136300" y="4206112"/>
            <a:ext cx="31048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96123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grpSp>
        <p:nvGrpSpPr>
          <p:cNvPr id="143" name="Google Shape;143;p22"/>
          <p:cNvGrpSpPr/>
          <p:nvPr/>
        </p:nvGrpSpPr>
        <p:grpSpPr>
          <a:xfrm>
            <a:off x="244000" y="244000"/>
            <a:ext cx="11704000" cy="6370000"/>
            <a:chOff x="183000" y="183000"/>
            <a:chExt cx="8778000" cy="4777500"/>
          </a:xfrm>
        </p:grpSpPr>
        <p:sp>
          <p:nvSpPr>
            <p:cNvPr id="144" name="Google Shape;144;p22"/>
            <p:cNvSpPr/>
            <p:nvPr/>
          </p:nvSpPr>
          <p:spPr>
            <a:xfrm>
              <a:off x="183000" y="183000"/>
              <a:ext cx="8778000" cy="4777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2"/>
            <p:cNvSpPr/>
            <p:nvPr/>
          </p:nvSpPr>
          <p:spPr>
            <a:xfrm>
              <a:off x="228600" y="230850"/>
              <a:ext cx="8686800" cy="4681800"/>
            </a:xfrm>
            <a:prstGeom prst="rect">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 name="Google Shape;146;p22"/>
          <p:cNvSpPr txBox="1">
            <a:spLocks noGrp="1"/>
          </p:cNvSpPr>
          <p:nvPr>
            <p:ph type="title"/>
          </p:nvPr>
        </p:nvSpPr>
        <p:spPr>
          <a:xfrm>
            <a:off x="951000" y="719319"/>
            <a:ext cx="10290000"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7" name="Google Shape;147;p22"/>
          <p:cNvSpPr txBox="1">
            <a:spLocks noGrp="1"/>
          </p:cNvSpPr>
          <p:nvPr>
            <p:ph type="subTitle" idx="1"/>
          </p:nvPr>
        </p:nvSpPr>
        <p:spPr>
          <a:xfrm>
            <a:off x="1584999" y="2484184"/>
            <a:ext cx="42672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2"/>
          <p:cNvSpPr txBox="1">
            <a:spLocks noGrp="1"/>
          </p:cNvSpPr>
          <p:nvPr>
            <p:ph type="subTitle" idx="2"/>
          </p:nvPr>
        </p:nvSpPr>
        <p:spPr>
          <a:xfrm>
            <a:off x="6339840" y="2484184"/>
            <a:ext cx="42672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22"/>
          <p:cNvSpPr txBox="1">
            <a:spLocks noGrp="1"/>
          </p:cNvSpPr>
          <p:nvPr>
            <p:ph type="subTitle" idx="3"/>
          </p:nvPr>
        </p:nvSpPr>
        <p:spPr>
          <a:xfrm>
            <a:off x="1584999" y="4800679"/>
            <a:ext cx="42672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0" name="Google Shape;150;p22"/>
          <p:cNvSpPr txBox="1">
            <a:spLocks noGrp="1"/>
          </p:cNvSpPr>
          <p:nvPr>
            <p:ph type="subTitle" idx="4"/>
          </p:nvPr>
        </p:nvSpPr>
        <p:spPr>
          <a:xfrm>
            <a:off x="6339840" y="4800679"/>
            <a:ext cx="42672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1" name="Google Shape;151;p22"/>
          <p:cNvSpPr txBox="1">
            <a:spLocks noGrp="1"/>
          </p:cNvSpPr>
          <p:nvPr>
            <p:ph type="subTitle" idx="5"/>
          </p:nvPr>
        </p:nvSpPr>
        <p:spPr>
          <a:xfrm>
            <a:off x="1584999" y="1874584"/>
            <a:ext cx="42672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Raleway"/>
              <a:buNone/>
              <a:defRPr sz="2667"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667"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667"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667"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667"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667"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667"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52" name="Google Shape;152;p22"/>
          <p:cNvSpPr txBox="1">
            <a:spLocks noGrp="1"/>
          </p:cNvSpPr>
          <p:nvPr>
            <p:ph type="subTitle" idx="6"/>
          </p:nvPr>
        </p:nvSpPr>
        <p:spPr>
          <a:xfrm>
            <a:off x="1584999" y="4191079"/>
            <a:ext cx="42672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Raleway"/>
              <a:buNone/>
              <a:defRPr sz="2667"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667"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667"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667"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667"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667"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667"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53" name="Google Shape;153;p22"/>
          <p:cNvSpPr txBox="1">
            <a:spLocks noGrp="1"/>
          </p:cNvSpPr>
          <p:nvPr>
            <p:ph type="subTitle" idx="7"/>
          </p:nvPr>
        </p:nvSpPr>
        <p:spPr>
          <a:xfrm>
            <a:off x="6339799" y="1874584"/>
            <a:ext cx="42672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Raleway"/>
              <a:buNone/>
              <a:defRPr sz="2667"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667"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667"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667"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667"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667"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667"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
        <p:nvSpPr>
          <p:cNvPr id="154" name="Google Shape;154;p22"/>
          <p:cNvSpPr txBox="1">
            <a:spLocks noGrp="1"/>
          </p:cNvSpPr>
          <p:nvPr>
            <p:ph type="subTitle" idx="8"/>
          </p:nvPr>
        </p:nvSpPr>
        <p:spPr>
          <a:xfrm>
            <a:off x="6339799" y="4191079"/>
            <a:ext cx="42672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000"/>
              <a:buFont typeface="Raleway"/>
              <a:buNone/>
              <a:defRPr sz="2667"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667"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667"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667"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667"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667"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667"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667" b="1">
                <a:latin typeface="Raleway"/>
                <a:ea typeface="Raleway"/>
                <a:cs typeface="Raleway"/>
                <a:sym typeface="Raleway"/>
              </a:defRPr>
            </a:lvl9pPr>
          </a:lstStyle>
          <a:p>
            <a:endParaRPr/>
          </a:p>
        </p:txBody>
      </p:sp>
    </p:spTree>
    <p:extLst>
      <p:ext uri="{BB962C8B-B14F-4D97-AF65-F5344CB8AC3E}">
        <p14:creationId xmlns:p14="http://schemas.microsoft.com/office/powerpoint/2010/main" val="2087941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A821-32A5-EEED-D9F4-670F4D5AF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4907E-8C03-A900-DEF3-5E45B9E65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49BE5-E415-0CD6-49FB-143C9E0628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2A30D00-C3D6-A5D6-8156-9C7FBD6380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5E1537-7FD2-312C-9B1D-43A5D5D1136C}"/>
              </a:ext>
            </a:extLst>
          </p:cNvPr>
          <p:cNvSpPr>
            <a:spLocks noGrp="1"/>
          </p:cNvSpPr>
          <p:nvPr>
            <p:ph type="sldNum" sz="quarter" idx="12"/>
          </p:nvPr>
        </p:nvSpPr>
        <p:spPr/>
        <p:txBody>
          <a:bodyPr/>
          <a:lstStyle>
            <a:lvl1pPr>
              <a:defRPr/>
            </a:lvl1pPr>
          </a:lstStyle>
          <a:p>
            <a:fld id="{F3E44ED8-B398-4F81-B33B-EC28AC5AFD1B}" type="slidenum">
              <a:rPr lang="en-US" altLang="en-US"/>
              <a:pPr/>
              <a:t>‹#›</a:t>
            </a:fld>
            <a:endParaRPr lang="en-US" altLang="en-US"/>
          </a:p>
        </p:txBody>
      </p:sp>
    </p:spTree>
    <p:extLst>
      <p:ext uri="{BB962C8B-B14F-4D97-AF65-F5344CB8AC3E}">
        <p14:creationId xmlns:p14="http://schemas.microsoft.com/office/powerpoint/2010/main" val="233461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7BFE-EC08-9499-4349-6D9202BDD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FA9B9-DE15-07EB-AFF2-CB24BD9B6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883A0-4D44-FDF1-ED8A-B72A4888EF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05442B-EA80-5793-D912-4759CC718BD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0A3FE9-CE4B-D77F-477B-A6512BFFE231}"/>
              </a:ext>
            </a:extLst>
          </p:cNvPr>
          <p:cNvSpPr>
            <a:spLocks noGrp="1"/>
          </p:cNvSpPr>
          <p:nvPr>
            <p:ph type="sldNum" sz="quarter" idx="12"/>
          </p:nvPr>
        </p:nvSpPr>
        <p:spPr/>
        <p:txBody>
          <a:bodyPr/>
          <a:lstStyle>
            <a:lvl1pPr>
              <a:defRPr/>
            </a:lvl1pPr>
          </a:lstStyle>
          <a:p>
            <a:fld id="{FD8FA433-6FBA-45E1-AE86-D11DF1ACFBCE}" type="slidenum">
              <a:rPr lang="en-US" altLang="en-US"/>
              <a:pPr/>
              <a:t>‹#›</a:t>
            </a:fld>
            <a:endParaRPr lang="en-US" altLang="en-US"/>
          </a:p>
        </p:txBody>
      </p:sp>
    </p:spTree>
    <p:extLst>
      <p:ext uri="{BB962C8B-B14F-4D97-AF65-F5344CB8AC3E}">
        <p14:creationId xmlns:p14="http://schemas.microsoft.com/office/powerpoint/2010/main" val="33891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6A25-F704-96BC-CBD1-6281AFB0B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BB8B7-EE1F-66D8-AB01-CD707239D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8123F-76D4-6343-AEBF-56BF38794FB0}"/>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580E4B06-8482-1E7F-D7D9-BC6EFC162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99FA1-019D-502C-551F-3559070B2064}"/>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361835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74B0-A04A-F9AD-896F-7944EA2B54A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3C96EC-795D-6196-A045-5038DC058E2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085918E-0180-EEF0-AAEC-E74A4ABC3DF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63AC37-2FDD-6132-6617-1047C17EE8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9D9FE8-1679-6C76-5376-52AFAA75990B}"/>
              </a:ext>
            </a:extLst>
          </p:cNvPr>
          <p:cNvSpPr>
            <a:spLocks noGrp="1"/>
          </p:cNvSpPr>
          <p:nvPr>
            <p:ph type="sldNum" sz="quarter" idx="12"/>
          </p:nvPr>
        </p:nvSpPr>
        <p:spPr/>
        <p:txBody>
          <a:bodyPr/>
          <a:lstStyle>
            <a:lvl1pPr>
              <a:defRPr/>
            </a:lvl1pPr>
          </a:lstStyle>
          <a:p>
            <a:fld id="{FE29FE0C-9F1B-4E7A-B090-C043F38A94CD}" type="slidenum">
              <a:rPr lang="en-US" altLang="en-US"/>
              <a:pPr/>
              <a:t>‹#›</a:t>
            </a:fld>
            <a:endParaRPr lang="en-US" altLang="en-US"/>
          </a:p>
        </p:txBody>
      </p:sp>
    </p:spTree>
    <p:extLst>
      <p:ext uri="{BB962C8B-B14F-4D97-AF65-F5344CB8AC3E}">
        <p14:creationId xmlns:p14="http://schemas.microsoft.com/office/powerpoint/2010/main" val="3804669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7806-CE8B-FC08-C473-D6EDA41D1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835F7-9839-83C3-A7DF-9BCA84F4594D}"/>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8637A-CFA1-CE08-FD3F-E3E83C3F8E4F}"/>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662CA-EE46-A2B8-8410-C35F9E6ECF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971CB9-D59F-FF4A-BBB9-841B9648BD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A69B2D-6714-AA6B-5E9B-B27D41AA16F2}"/>
              </a:ext>
            </a:extLst>
          </p:cNvPr>
          <p:cNvSpPr>
            <a:spLocks noGrp="1"/>
          </p:cNvSpPr>
          <p:nvPr>
            <p:ph type="sldNum" sz="quarter" idx="12"/>
          </p:nvPr>
        </p:nvSpPr>
        <p:spPr/>
        <p:txBody>
          <a:bodyPr/>
          <a:lstStyle>
            <a:lvl1pPr>
              <a:defRPr/>
            </a:lvl1pPr>
          </a:lstStyle>
          <a:p>
            <a:fld id="{D74D8F8D-812B-4719-8F46-A1738E125730}" type="slidenum">
              <a:rPr lang="en-US" altLang="en-US"/>
              <a:pPr/>
              <a:t>‹#›</a:t>
            </a:fld>
            <a:endParaRPr lang="en-US" altLang="en-US"/>
          </a:p>
        </p:txBody>
      </p:sp>
    </p:spTree>
    <p:extLst>
      <p:ext uri="{BB962C8B-B14F-4D97-AF65-F5344CB8AC3E}">
        <p14:creationId xmlns:p14="http://schemas.microsoft.com/office/powerpoint/2010/main" val="374652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B776-A1CF-95C9-9685-5DA1648001A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06660E-C655-E858-7C9C-83EBAFBE313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30022-83FB-F53E-D51A-D1867E76659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09B72-750D-2CEF-CC1D-9426EF7FC45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027AC8-2242-5F30-8EB9-3FE45692B8D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8E886-8E94-C079-421D-59D4E69D2FF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2A50708-5F9C-34E3-D87E-7B68EA31582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6622135-29A5-B77C-9005-CF3FCF34792F}"/>
              </a:ext>
            </a:extLst>
          </p:cNvPr>
          <p:cNvSpPr>
            <a:spLocks noGrp="1"/>
          </p:cNvSpPr>
          <p:nvPr>
            <p:ph type="sldNum" sz="quarter" idx="12"/>
          </p:nvPr>
        </p:nvSpPr>
        <p:spPr/>
        <p:txBody>
          <a:bodyPr/>
          <a:lstStyle>
            <a:lvl1pPr>
              <a:defRPr/>
            </a:lvl1pPr>
          </a:lstStyle>
          <a:p>
            <a:fld id="{D746112B-97F6-447E-8F67-D1A61DA14C17}" type="slidenum">
              <a:rPr lang="en-US" altLang="en-US"/>
              <a:pPr/>
              <a:t>‹#›</a:t>
            </a:fld>
            <a:endParaRPr lang="en-US" altLang="en-US"/>
          </a:p>
        </p:txBody>
      </p:sp>
    </p:spTree>
    <p:extLst>
      <p:ext uri="{BB962C8B-B14F-4D97-AF65-F5344CB8AC3E}">
        <p14:creationId xmlns:p14="http://schemas.microsoft.com/office/powerpoint/2010/main" val="3465054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10C8-DBEC-5628-E1AC-153683D1C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E3B9CB-8AD7-1601-E52D-C5C9E1FB572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1F7C9D4-D03B-88B6-C326-13FA0568D68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DFB332A-EB5D-A754-48DE-4CA20C35E7E9}"/>
              </a:ext>
            </a:extLst>
          </p:cNvPr>
          <p:cNvSpPr>
            <a:spLocks noGrp="1"/>
          </p:cNvSpPr>
          <p:nvPr>
            <p:ph type="sldNum" sz="quarter" idx="12"/>
          </p:nvPr>
        </p:nvSpPr>
        <p:spPr/>
        <p:txBody>
          <a:bodyPr/>
          <a:lstStyle>
            <a:lvl1pPr>
              <a:defRPr/>
            </a:lvl1pPr>
          </a:lstStyle>
          <a:p>
            <a:fld id="{7AF09DB5-6473-4211-802C-21A4D35AD86A}" type="slidenum">
              <a:rPr lang="en-US" altLang="en-US"/>
              <a:pPr/>
              <a:t>‹#›</a:t>
            </a:fld>
            <a:endParaRPr lang="en-US" altLang="en-US"/>
          </a:p>
        </p:txBody>
      </p:sp>
    </p:spTree>
    <p:extLst>
      <p:ext uri="{BB962C8B-B14F-4D97-AF65-F5344CB8AC3E}">
        <p14:creationId xmlns:p14="http://schemas.microsoft.com/office/powerpoint/2010/main" val="252957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3E9E7-F535-A40A-92E6-62E4356664C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8B937E5-EA69-8A18-861B-29EB66640C0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459EA91-55CD-D846-0AC0-8A600E710DBB}"/>
              </a:ext>
            </a:extLst>
          </p:cNvPr>
          <p:cNvSpPr>
            <a:spLocks noGrp="1"/>
          </p:cNvSpPr>
          <p:nvPr>
            <p:ph type="sldNum" sz="quarter" idx="12"/>
          </p:nvPr>
        </p:nvSpPr>
        <p:spPr/>
        <p:txBody>
          <a:bodyPr/>
          <a:lstStyle>
            <a:lvl1pPr>
              <a:defRPr/>
            </a:lvl1pPr>
          </a:lstStyle>
          <a:p>
            <a:fld id="{5A8320F9-89D7-442C-9817-469028F74311}" type="slidenum">
              <a:rPr lang="en-US" altLang="en-US"/>
              <a:pPr/>
              <a:t>‹#›</a:t>
            </a:fld>
            <a:endParaRPr lang="en-US" altLang="en-US"/>
          </a:p>
        </p:txBody>
      </p:sp>
    </p:spTree>
    <p:extLst>
      <p:ext uri="{BB962C8B-B14F-4D97-AF65-F5344CB8AC3E}">
        <p14:creationId xmlns:p14="http://schemas.microsoft.com/office/powerpoint/2010/main" val="215856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9AE2-5DD2-E083-1C10-5128AC4A107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6B8F44-E1AE-BABF-CF78-060706E8B33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36BBB-F86F-AC55-2B0A-6E9F25EEB87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C25E6-6200-AB99-02E7-8C96F1A1B7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7CE001-A95A-111F-3240-0DF74A767C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7ED653-FE30-8B3C-9A1B-286B9D12EA50}"/>
              </a:ext>
            </a:extLst>
          </p:cNvPr>
          <p:cNvSpPr>
            <a:spLocks noGrp="1"/>
          </p:cNvSpPr>
          <p:nvPr>
            <p:ph type="sldNum" sz="quarter" idx="12"/>
          </p:nvPr>
        </p:nvSpPr>
        <p:spPr/>
        <p:txBody>
          <a:bodyPr/>
          <a:lstStyle>
            <a:lvl1pPr>
              <a:defRPr/>
            </a:lvl1pPr>
          </a:lstStyle>
          <a:p>
            <a:fld id="{E7975227-D8BE-4059-A56A-BCA168793B14}" type="slidenum">
              <a:rPr lang="en-US" altLang="en-US"/>
              <a:pPr/>
              <a:t>‹#›</a:t>
            </a:fld>
            <a:endParaRPr lang="en-US" altLang="en-US"/>
          </a:p>
        </p:txBody>
      </p:sp>
    </p:spTree>
    <p:extLst>
      <p:ext uri="{BB962C8B-B14F-4D97-AF65-F5344CB8AC3E}">
        <p14:creationId xmlns:p14="http://schemas.microsoft.com/office/powerpoint/2010/main" val="2958202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16BE-282A-CD49-EC64-E91BBAA3DB9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40BEE6-CBA9-20A6-9C17-C3FA28C6F88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2C5F26-80C8-1D66-1392-C8B0042726D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D1522-7CD0-85FF-29D4-FA4C497C2D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673D361-12A0-EFA7-0AEA-AE92B43ED58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2FD2023-4606-B9F9-2ED3-87033385B829}"/>
              </a:ext>
            </a:extLst>
          </p:cNvPr>
          <p:cNvSpPr>
            <a:spLocks noGrp="1"/>
          </p:cNvSpPr>
          <p:nvPr>
            <p:ph type="sldNum" sz="quarter" idx="12"/>
          </p:nvPr>
        </p:nvSpPr>
        <p:spPr/>
        <p:txBody>
          <a:bodyPr/>
          <a:lstStyle>
            <a:lvl1pPr>
              <a:defRPr/>
            </a:lvl1pPr>
          </a:lstStyle>
          <a:p>
            <a:fld id="{E9127AF4-71E2-457D-B560-355182FF4646}" type="slidenum">
              <a:rPr lang="en-US" altLang="en-US"/>
              <a:pPr/>
              <a:t>‹#›</a:t>
            </a:fld>
            <a:endParaRPr lang="en-US" altLang="en-US"/>
          </a:p>
        </p:txBody>
      </p:sp>
    </p:spTree>
    <p:extLst>
      <p:ext uri="{BB962C8B-B14F-4D97-AF65-F5344CB8AC3E}">
        <p14:creationId xmlns:p14="http://schemas.microsoft.com/office/powerpoint/2010/main" val="358306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5594-44BA-B127-3185-1B29D6156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0F9EEB-AF56-2733-517F-1CE1183902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D096B-D3BE-A4A3-0661-2E267944AD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314FAA-D9AA-CB78-DB06-08585479BD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31D5C-25D2-268B-1B30-4CA50406EF3E}"/>
              </a:ext>
            </a:extLst>
          </p:cNvPr>
          <p:cNvSpPr>
            <a:spLocks noGrp="1"/>
          </p:cNvSpPr>
          <p:nvPr>
            <p:ph type="sldNum" sz="quarter" idx="12"/>
          </p:nvPr>
        </p:nvSpPr>
        <p:spPr/>
        <p:txBody>
          <a:bodyPr/>
          <a:lstStyle>
            <a:lvl1pPr>
              <a:defRPr/>
            </a:lvl1pPr>
          </a:lstStyle>
          <a:p>
            <a:fld id="{12521FEC-2FC1-4F66-8EDB-26E5F5298883}" type="slidenum">
              <a:rPr lang="en-US" altLang="en-US"/>
              <a:pPr/>
              <a:t>‹#›</a:t>
            </a:fld>
            <a:endParaRPr lang="en-US" altLang="en-US"/>
          </a:p>
        </p:txBody>
      </p:sp>
    </p:spTree>
    <p:extLst>
      <p:ext uri="{BB962C8B-B14F-4D97-AF65-F5344CB8AC3E}">
        <p14:creationId xmlns:p14="http://schemas.microsoft.com/office/powerpoint/2010/main" val="336432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74470-0353-8738-1478-B569FD64E2A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FA412-4118-824C-9E9D-4E9332919D47}"/>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3A0A5-FCF1-21A5-0D3C-0213293502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54728D-F237-6482-1A66-4D1136694B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C0BE51-2BE2-3EBF-F160-B1700A2D6AF8}"/>
              </a:ext>
            </a:extLst>
          </p:cNvPr>
          <p:cNvSpPr>
            <a:spLocks noGrp="1"/>
          </p:cNvSpPr>
          <p:nvPr>
            <p:ph type="sldNum" sz="quarter" idx="12"/>
          </p:nvPr>
        </p:nvSpPr>
        <p:spPr/>
        <p:txBody>
          <a:bodyPr/>
          <a:lstStyle>
            <a:lvl1pPr>
              <a:defRPr/>
            </a:lvl1pPr>
          </a:lstStyle>
          <a:p>
            <a:fld id="{BFB6E826-B4FB-4A47-ADE7-07FB90E004D8}" type="slidenum">
              <a:rPr lang="en-US" altLang="en-US"/>
              <a:pPr/>
              <a:t>‹#›</a:t>
            </a:fld>
            <a:endParaRPr lang="en-US" altLang="en-US"/>
          </a:p>
        </p:txBody>
      </p:sp>
    </p:spTree>
    <p:extLst>
      <p:ext uri="{BB962C8B-B14F-4D97-AF65-F5344CB8AC3E}">
        <p14:creationId xmlns:p14="http://schemas.microsoft.com/office/powerpoint/2010/main" val="298397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7E45-0870-55A7-84A6-EC6ADF166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F39D5-32A5-EC2F-B2DD-B923E3FE5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25A61-9906-2C46-A053-58854326DD82}"/>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C634DF37-A5B4-4ABE-B12E-077B7A18F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4E4DB-70E8-2271-A545-D4F84FAF1731}"/>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252590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4244-CCEE-AF86-2B21-BDC4DC887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B0F47-59F0-1697-B810-4D6EF5A80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44542-E971-5216-D0C2-378E6941C7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45FCC-5A75-012A-0A7B-5C1F9B52958F}"/>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6" name="Footer Placeholder 5">
            <a:extLst>
              <a:ext uri="{FF2B5EF4-FFF2-40B4-BE49-F238E27FC236}">
                <a16:creationId xmlns:a16="http://schemas.microsoft.com/office/drawing/2014/main" id="{EAE55048-9751-9233-95CC-AD9AD0BCA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C8A5E-67EF-75BB-3CF3-A012ECEFCADA}"/>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48398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5599-9F96-E75A-8C4D-75177BE039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D2DC59-4074-592B-62F8-5ECA5FE80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E0F3C-834E-5A20-7519-4FCF809AE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36B58-B117-8EDF-E466-4BDAE6C78A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D48F6-6203-6321-68FA-E974102C2D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FF6F8E-DC0C-04EF-3BA0-1EE8F4B09EA3}"/>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8" name="Footer Placeholder 7">
            <a:extLst>
              <a:ext uri="{FF2B5EF4-FFF2-40B4-BE49-F238E27FC236}">
                <a16:creationId xmlns:a16="http://schemas.microsoft.com/office/drawing/2014/main" id="{F31C64A1-0F9B-2D4E-128C-1E582EE04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08A8F-6E49-D047-B562-E7B883766BFD}"/>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168594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A627-8AA8-FF84-F4A9-65B4A50A3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8EA2E8-0A9C-E639-C519-4543C0D99647}"/>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4" name="Footer Placeholder 3">
            <a:extLst>
              <a:ext uri="{FF2B5EF4-FFF2-40B4-BE49-F238E27FC236}">
                <a16:creationId xmlns:a16="http://schemas.microsoft.com/office/drawing/2014/main" id="{69D33C5A-2E73-0F89-73DF-A35CF968E5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575DA-EEED-2616-4210-DF9C5C133C69}"/>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24356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13F88-5A2D-D7EC-4D8B-F268F4D6902B}"/>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3" name="Footer Placeholder 2">
            <a:extLst>
              <a:ext uri="{FF2B5EF4-FFF2-40B4-BE49-F238E27FC236}">
                <a16:creationId xmlns:a16="http://schemas.microsoft.com/office/drawing/2014/main" id="{10FA2634-A31F-07F3-3F00-D49BCC2ED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C4B12-04EF-041B-4378-B1A6AD1E37E7}"/>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202669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BB75-E208-CF75-F712-FF432E9CE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F9D927-9DC2-7713-9E9B-19DEFD4FE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624A3-A3BC-7EF5-9C24-CB92A2B44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F886E-B614-A34C-96E6-F2A02D62B812}"/>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6" name="Footer Placeholder 5">
            <a:extLst>
              <a:ext uri="{FF2B5EF4-FFF2-40B4-BE49-F238E27FC236}">
                <a16:creationId xmlns:a16="http://schemas.microsoft.com/office/drawing/2014/main" id="{B8E2C473-A7B0-994F-E389-0790881F0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C137A-1180-BB32-C349-B69568E47E31}"/>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235267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C7FB-02DA-2961-172A-EAC0C29FD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1BBF7-719E-5BE8-00C8-061A358B7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36BCB-B6A9-A7FC-12BE-34ABC5421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C0EB7-2C56-2DE3-CB82-607480445B27}"/>
              </a:ext>
            </a:extLst>
          </p:cNvPr>
          <p:cNvSpPr>
            <a:spLocks noGrp="1"/>
          </p:cNvSpPr>
          <p:nvPr>
            <p:ph type="dt" sz="half" idx="10"/>
          </p:nvPr>
        </p:nvSpPr>
        <p:spPr/>
        <p:txBody>
          <a:bodyPr/>
          <a:lstStyle/>
          <a:p>
            <a:fld id="{91ADABD2-3FC0-4808-8408-4686CB271728}" type="datetimeFigureOut">
              <a:rPr lang="en-US" smtClean="0"/>
              <a:t>24/10/2025</a:t>
            </a:fld>
            <a:endParaRPr lang="en-US"/>
          </a:p>
        </p:txBody>
      </p:sp>
      <p:sp>
        <p:nvSpPr>
          <p:cNvPr id="6" name="Footer Placeholder 5">
            <a:extLst>
              <a:ext uri="{FF2B5EF4-FFF2-40B4-BE49-F238E27FC236}">
                <a16:creationId xmlns:a16="http://schemas.microsoft.com/office/drawing/2014/main" id="{F3F397D2-F312-09BB-5D91-67E95B517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9A0E5-1662-1E7D-8580-8E3F41B84793}"/>
              </a:ext>
            </a:extLst>
          </p:cNvPr>
          <p:cNvSpPr>
            <a:spLocks noGrp="1"/>
          </p:cNvSpPr>
          <p:nvPr>
            <p:ph type="sldNum" sz="quarter" idx="12"/>
          </p:nvPr>
        </p:nvSpPr>
        <p:spPr/>
        <p:txBody>
          <a:bodyPr/>
          <a:lstStyle/>
          <a:p>
            <a:fld id="{C2B3F9BE-E84F-424D-ACCD-0C95D9C5C985}" type="slidenum">
              <a:rPr lang="en-US" smtClean="0"/>
              <a:t>‹#›</a:t>
            </a:fld>
            <a:endParaRPr lang="en-US"/>
          </a:p>
        </p:txBody>
      </p:sp>
    </p:spTree>
    <p:extLst>
      <p:ext uri="{BB962C8B-B14F-4D97-AF65-F5344CB8AC3E}">
        <p14:creationId xmlns:p14="http://schemas.microsoft.com/office/powerpoint/2010/main" val="106075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0972-95AB-5ADE-844E-ED15999FD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3B0DE2-6EDE-FEFF-6A26-A44EAF0E1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D98FB-8F44-5EF9-407C-F9BA4BD4D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ABD2-3FC0-4808-8408-4686CB271728}" type="datetimeFigureOut">
              <a:rPr lang="en-US" smtClean="0"/>
              <a:t>24/10/2025</a:t>
            </a:fld>
            <a:endParaRPr lang="en-US"/>
          </a:p>
        </p:txBody>
      </p:sp>
      <p:sp>
        <p:nvSpPr>
          <p:cNvPr id="5" name="Footer Placeholder 4">
            <a:extLst>
              <a:ext uri="{FF2B5EF4-FFF2-40B4-BE49-F238E27FC236}">
                <a16:creationId xmlns:a16="http://schemas.microsoft.com/office/drawing/2014/main" id="{377E53B8-46F1-21FF-5129-0267729F8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A0FEC0-EDAB-22E6-9156-B79F85867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F9BE-E84F-424D-ACCD-0C95D9C5C985}" type="slidenum">
              <a:rPr lang="en-US" smtClean="0"/>
              <a:t>‹#›</a:t>
            </a:fld>
            <a:endParaRPr lang="en-US"/>
          </a:p>
        </p:txBody>
      </p:sp>
    </p:spTree>
    <p:extLst>
      <p:ext uri="{BB962C8B-B14F-4D97-AF65-F5344CB8AC3E}">
        <p14:creationId xmlns:p14="http://schemas.microsoft.com/office/powerpoint/2010/main" val="113127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6DC66C-2B30-94EB-B282-876A09A82C7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477C57E-8CD5-E1FB-2144-11959D93233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DF37E3-A77A-3243-F1DE-4A5FF393DD7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763A7510-9423-A5AE-0ED1-4594FF667C0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A452CC2-C483-2132-D3CB-2EAFAC82629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5D7806-9F44-49FD-9F8C-69E1DF500D99}" type="slidenum">
              <a:rPr lang="en-US" altLang="en-US"/>
              <a:pPr/>
              <a:t>‹#›</a:t>
            </a:fld>
            <a:endParaRPr lang="en-US" altLang="en-US"/>
          </a:p>
        </p:txBody>
      </p:sp>
    </p:spTree>
    <p:extLst>
      <p:ext uri="{BB962C8B-B14F-4D97-AF65-F5344CB8AC3E}">
        <p14:creationId xmlns:p14="http://schemas.microsoft.com/office/powerpoint/2010/main" val="409031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9.png"/><Relationship Id="rId18" Type="http://schemas.openxmlformats.org/officeDocument/2006/relationships/slide" Target="slide33.xm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slide" Target="slide30.xml"/><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slide" Target="slide29.xml"/><Relationship Id="rId4" Type="http://schemas.openxmlformats.org/officeDocument/2006/relationships/slide" Target="slide26.xml"/><Relationship Id="rId9" Type="http://schemas.openxmlformats.org/officeDocument/2006/relationships/image" Target="../media/image27.png"/><Relationship Id="rId14" Type="http://schemas.openxmlformats.org/officeDocument/2006/relationships/slide" Target="slide31.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2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788F79-B1F6-28D0-9F08-5B03F074208A}"/>
              </a:ext>
            </a:extLst>
          </p:cNvPr>
          <p:cNvPicPr>
            <a:picLocks noChangeAspect="1"/>
          </p:cNvPicPr>
          <p:nvPr/>
        </p:nvPicPr>
        <p:blipFill>
          <a:blip r:embed="rId2"/>
          <a:stretch>
            <a:fillRect/>
          </a:stretch>
        </p:blipFill>
        <p:spPr>
          <a:xfrm>
            <a:off x="0" y="-4763"/>
            <a:ext cx="12183545" cy="6862763"/>
          </a:xfrm>
          <a:prstGeom prst="rect">
            <a:avLst/>
          </a:prstGeom>
        </p:spPr>
      </p:pic>
      <p:sp>
        <p:nvSpPr>
          <p:cNvPr id="6" name="Rectangle 5">
            <a:extLst>
              <a:ext uri="{FF2B5EF4-FFF2-40B4-BE49-F238E27FC236}">
                <a16:creationId xmlns:a16="http://schemas.microsoft.com/office/drawing/2014/main" id="{676AA38D-ACA8-5112-8377-A17B9C13008F}"/>
              </a:ext>
            </a:extLst>
          </p:cNvPr>
          <p:cNvSpPr/>
          <p:nvPr/>
        </p:nvSpPr>
        <p:spPr>
          <a:xfrm>
            <a:off x="125497" y="2640764"/>
            <a:ext cx="1141851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GIẢNG KHTN 3</a:t>
            </a:r>
          </a:p>
          <a:p>
            <a:pPr algn="ctr"/>
            <a:r>
              <a:rPr lang="en-US"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SINH HỌC 9 – NĂM HỌC 2025-2026</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97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2508085-094D-DEBE-CB2F-FA37EDE10BEF}"/>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1E39859-48CB-B187-0D53-55AD3D1DBA6D}"/>
              </a:ext>
            </a:extLst>
          </p:cNvPr>
          <p:cNvGrpSpPr/>
          <p:nvPr/>
        </p:nvGrpSpPr>
        <p:grpSpPr>
          <a:xfrm>
            <a:off x="443308" y="214891"/>
            <a:ext cx="4342317" cy="438314"/>
            <a:chOff x="-302033" y="444506"/>
            <a:chExt cx="2216250" cy="571500"/>
          </a:xfrm>
        </p:grpSpPr>
        <p:sp>
          <p:nvSpPr>
            <p:cNvPr id="4" name="Rectangle: Rounded Corners 3">
              <a:extLst>
                <a:ext uri="{FF2B5EF4-FFF2-40B4-BE49-F238E27FC236}">
                  <a16:creationId xmlns:a16="http://schemas.microsoft.com/office/drawing/2014/main" id="{A5A626EF-A9CB-A2B9-D042-0D9EDE279853}"/>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4ABFDC6A-0D48-984D-3C95-2FFF9E0B8516}"/>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8" name="Picture 7">
            <a:extLst>
              <a:ext uri="{FF2B5EF4-FFF2-40B4-BE49-F238E27FC236}">
                <a16:creationId xmlns:a16="http://schemas.microsoft.com/office/drawing/2014/main" id="{EA14B77D-E8CD-E995-F885-EED135739229}"/>
              </a:ext>
            </a:extLst>
          </p:cNvPr>
          <p:cNvPicPr>
            <a:picLocks noChangeAspect="1"/>
          </p:cNvPicPr>
          <p:nvPr/>
        </p:nvPicPr>
        <p:blipFill>
          <a:blip r:embed="rId2"/>
          <a:stretch>
            <a:fillRect/>
          </a:stretch>
        </p:blipFill>
        <p:spPr>
          <a:xfrm>
            <a:off x="567893" y="938151"/>
            <a:ext cx="3992232" cy="5462176"/>
          </a:xfrm>
          <a:prstGeom prst="rect">
            <a:avLst/>
          </a:prstGeom>
        </p:spPr>
      </p:pic>
      <p:sp>
        <p:nvSpPr>
          <p:cNvPr id="9" name="TextBox 8">
            <a:extLst>
              <a:ext uri="{FF2B5EF4-FFF2-40B4-BE49-F238E27FC236}">
                <a16:creationId xmlns:a16="http://schemas.microsoft.com/office/drawing/2014/main" id="{B75C8961-2000-986A-9C17-45EC00FD77CC}"/>
              </a:ext>
            </a:extLst>
          </p:cNvPr>
          <p:cNvSpPr txBox="1"/>
          <p:nvPr/>
        </p:nvSpPr>
        <p:spPr>
          <a:xfrm>
            <a:off x="4785625" y="1206110"/>
            <a:ext cx="7065949" cy="3785652"/>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sz="3200" b="1" dirty="0">
                <a:solidFill>
                  <a:srgbClr val="FF0000"/>
                </a:solidFill>
              </a:rPr>
              <a:t>* </a:t>
            </a:r>
            <a:r>
              <a:rPr lang="en-US" sz="3200" b="1" dirty="0" err="1">
                <a:solidFill>
                  <a:srgbClr val="FF0000"/>
                </a:solidFill>
              </a:rPr>
              <a:t>Nội</a:t>
            </a:r>
            <a:r>
              <a:rPr lang="en-US" sz="3200" b="1" dirty="0">
                <a:solidFill>
                  <a:srgbClr val="FF0000"/>
                </a:solidFill>
              </a:rPr>
              <a:t> dung </a:t>
            </a:r>
            <a:r>
              <a:rPr lang="en-US" sz="3200" b="1" dirty="0" err="1">
                <a:solidFill>
                  <a:srgbClr val="FF0000"/>
                </a:solidFill>
              </a:rPr>
              <a:t>quy</a:t>
            </a:r>
            <a:r>
              <a:rPr lang="en-US" sz="3200" b="1" dirty="0">
                <a:solidFill>
                  <a:srgbClr val="FF0000"/>
                </a:solidFill>
              </a:rPr>
              <a:t> </a:t>
            </a:r>
            <a:r>
              <a:rPr lang="en-US" sz="3200" b="1" dirty="0" err="1">
                <a:solidFill>
                  <a:srgbClr val="FF0000"/>
                </a:solidFill>
              </a:rPr>
              <a:t>luật</a:t>
            </a:r>
            <a:r>
              <a:rPr lang="en-US" sz="3200" b="1" dirty="0">
                <a:solidFill>
                  <a:srgbClr val="FF0000"/>
                </a:solidFill>
              </a:rPr>
              <a:t> </a:t>
            </a:r>
            <a:r>
              <a:rPr lang="en-US" sz="3200" b="1" dirty="0" err="1">
                <a:solidFill>
                  <a:srgbClr val="FF0000"/>
                </a:solidFill>
              </a:rPr>
              <a:t>phân</a:t>
            </a:r>
            <a:r>
              <a:rPr lang="en-US" sz="3200" b="1" dirty="0">
                <a:solidFill>
                  <a:srgbClr val="FF0000"/>
                </a:solidFill>
              </a:rPr>
              <a:t> li</a:t>
            </a:r>
            <a:r>
              <a:rPr lang="en-US" sz="3200" b="1" dirty="0"/>
              <a:t>: </a:t>
            </a:r>
            <a:r>
              <a:rPr lang="en-US" sz="3200" b="1" dirty="0" err="1"/>
              <a:t>Mỗi</a:t>
            </a:r>
            <a:r>
              <a:rPr lang="en-US" sz="3200" b="1" dirty="0"/>
              <a:t> </a:t>
            </a:r>
            <a:r>
              <a:rPr lang="en-US" sz="3200" b="1" dirty="0" err="1"/>
              <a:t>tính</a:t>
            </a:r>
            <a:r>
              <a:rPr lang="en-US" sz="3200" b="1" dirty="0"/>
              <a:t> </a:t>
            </a:r>
            <a:r>
              <a:rPr lang="en-US" sz="3200" b="1" dirty="0" err="1"/>
              <a:t>trạng</a:t>
            </a:r>
            <a:r>
              <a:rPr lang="en-US" sz="3200" b="1" dirty="0"/>
              <a:t> do </a:t>
            </a:r>
            <a:r>
              <a:rPr lang="en-US" sz="3200" b="1" dirty="0" err="1"/>
              <a:t>một</a:t>
            </a:r>
            <a:r>
              <a:rPr lang="en-US" sz="3200" b="1" dirty="0"/>
              <a:t> </a:t>
            </a:r>
            <a:r>
              <a:rPr lang="en-US" sz="3200" b="1" dirty="0" err="1"/>
              <a:t>cặp</a:t>
            </a:r>
            <a:r>
              <a:rPr lang="en-US" sz="3200" b="1" dirty="0"/>
              <a:t> </a:t>
            </a:r>
            <a:r>
              <a:rPr lang="en-US" sz="3200" b="1" dirty="0" err="1"/>
              <a:t>nhân</a:t>
            </a:r>
            <a:r>
              <a:rPr lang="en-US" sz="3200" b="1" dirty="0"/>
              <a:t> </a:t>
            </a:r>
            <a:r>
              <a:rPr lang="en-US" sz="3200" b="1" dirty="0" err="1"/>
              <a:t>tố</a:t>
            </a:r>
            <a:r>
              <a:rPr lang="en-US" sz="3200" b="1" dirty="0"/>
              <a:t> di </a:t>
            </a:r>
            <a:r>
              <a:rPr lang="en-US" sz="3200" b="1" dirty="0" err="1"/>
              <a:t>truyền</a:t>
            </a:r>
            <a:r>
              <a:rPr lang="en-US" sz="3200" b="1" dirty="0"/>
              <a:t> (</a:t>
            </a:r>
            <a:r>
              <a:rPr lang="en-US" sz="3200" b="1" dirty="0" err="1"/>
              <a:t>cặp</a:t>
            </a:r>
            <a:r>
              <a:rPr lang="en-US" sz="3200" b="1" dirty="0"/>
              <a:t> allele) </a:t>
            </a:r>
            <a:r>
              <a:rPr lang="en-US" sz="3200" b="1" dirty="0" err="1"/>
              <a:t>quy</a:t>
            </a:r>
            <a:r>
              <a:rPr lang="en-US" sz="3200" b="1" dirty="0"/>
              <a:t> </a:t>
            </a:r>
            <a:r>
              <a:rPr lang="en-US" sz="3200" b="1" dirty="0" err="1"/>
              <a:t>định</a:t>
            </a:r>
            <a:r>
              <a:rPr lang="en-US" sz="3200" b="1" dirty="0"/>
              <a:t>. Khi </a:t>
            </a:r>
            <a:r>
              <a:rPr lang="en-US" sz="3200" b="1" dirty="0" err="1"/>
              <a:t>giảm</a:t>
            </a:r>
            <a:r>
              <a:rPr lang="en-US" sz="3200" b="1" dirty="0"/>
              <a:t> </a:t>
            </a:r>
            <a:r>
              <a:rPr lang="en-US" sz="3200" b="1" dirty="0" err="1"/>
              <a:t>phân</a:t>
            </a:r>
            <a:r>
              <a:rPr lang="en-US" sz="3200" b="1" dirty="0"/>
              <a:t> </a:t>
            </a:r>
            <a:r>
              <a:rPr lang="en-US" sz="3200" b="1" dirty="0" err="1"/>
              <a:t>hình</a:t>
            </a:r>
            <a:r>
              <a:rPr lang="en-US" sz="3200" b="1" dirty="0"/>
              <a:t> </a:t>
            </a:r>
            <a:r>
              <a:rPr lang="en-US" sz="3200" b="1" dirty="0" err="1"/>
              <a:t>thành</a:t>
            </a:r>
            <a:r>
              <a:rPr lang="en-US" sz="3200" b="1" dirty="0"/>
              <a:t> </a:t>
            </a:r>
            <a:r>
              <a:rPr lang="en-US" sz="3200" b="1" dirty="0" err="1"/>
              <a:t>giao</a:t>
            </a:r>
            <a:r>
              <a:rPr lang="en-US" sz="3200" b="1" dirty="0"/>
              <a:t> </a:t>
            </a:r>
            <a:r>
              <a:rPr lang="en-US" sz="3200" b="1" dirty="0" err="1"/>
              <a:t>tử</a:t>
            </a:r>
            <a:r>
              <a:rPr lang="en-US" sz="3200" b="1" dirty="0"/>
              <a:t>, </a:t>
            </a:r>
            <a:r>
              <a:rPr lang="en-US" sz="3200" b="1" dirty="0" err="1"/>
              <a:t>các</a:t>
            </a:r>
            <a:r>
              <a:rPr lang="en-US" sz="3200" b="1" dirty="0"/>
              <a:t> allele </a:t>
            </a:r>
            <a:r>
              <a:rPr lang="en-US" sz="3200" b="1" dirty="0" err="1"/>
              <a:t>trong</a:t>
            </a:r>
            <a:r>
              <a:rPr lang="en-US" sz="3200" b="1" dirty="0"/>
              <a:t> </a:t>
            </a:r>
            <a:r>
              <a:rPr lang="en-US" sz="3200" b="1" dirty="0" err="1"/>
              <a:t>cặp</a:t>
            </a:r>
            <a:r>
              <a:rPr lang="en-US" sz="3200" b="1" dirty="0"/>
              <a:t> </a:t>
            </a:r>
            <a:r>
              <a:rPr lang="en-US" sz="3200" b="1" dirty="0" err="1"/>
              <a:t>phân</a:t>
            </a:r>
            <a:r>
              <a:rPr lang="en-US" sz="3200" b="1" dirty="0"/>
              <a:t> li </a:t>
            </a:r>
            <a:r>
              <a:rPr lang="en-US" sz="3200" b="1" dirty="0" err="1"/>
              <a:t>đồng</a:t>
            </a:r>
            <a:r>
              <a:rPr lang="en-US" sz="3200" b="1" dirty="0"/>
              <a:t> </a:t>
            </a:r>
            <a:r>
              <a:rPr lang="en-US" sz="3200" b="1" dirty="0" err="1"/>
              <a:t>đều</a:t>
            </a:r>
            <a:r>
              <a:rPr lang="en-US" sz="3200" b="1" dirty="0"/>
              <a:t> </a:t>
            </a:r>
            <a:r>
              <a:rPr lang="en-US" sz="3200" b="1" dirty="0" err="1"/>
              <a:t>về</a:t>
            </a:r>
            <a:r>
              <a:rPr lang="en-US" sz="3200" b="1" dirty="0"/>
              <a:t> </a:t>
            </a:r>
            <a:r>
              <a:rPr lang="en-US" sz="3200" b="1" dirty="0" err="1"/>
              <a:t>các</a:t>
            </a:r>
            <a:r>
              <a:rPr lang="en-US" sz="3200" b="1" dirty="0"/>
              <a:t> </a:t>
            </a:r>
            <a:r>
              <a:rPr lang="en-US" sz="3200" b="1" dirty="0" err="1"/>
              <a:t>giao</a:t>
            </a:r>
            <a:r>
              <a:rPr lang="en-US" sz="3200" b="1" dirty="0"/>
              <a:t> </a:t>
            </a:r>
            <a:r>
              <a:rPr lang="en-US" sz="3200" b="1" dirty="0" err="1"/>
              <a:t>tử</a:t>
            </a:r>
            <a:r>
              <a:rPr lang="en-US" sz="3200" b="1" dirty="0"/>
              <a:t>, </a:t>
            </a:r>
            <a:r>
              <a:rPr lang="en-US" sz="3200" b="1" dirty="0" err="1"/>
              <a:t>mỗi</a:t>
            </a:r>
            <a:r>
              <a:rPr lang="en-US" sz="3200" b="1" dirty="0"/>
              <a:t> </a:t>
            </a:r>
            <a:r>
              <a:rPr lang="en-US" sz="3200" b="1" dirty="0" err="1"/>
              <a:t>giao</a:t>
            </a:r>
            <a:r>
              <a:rPr lang="en-US" sz="3200" b="1" dirty="0"/>
              <a:t> </a:t>
            </a:r>
            <a:r>
              <a:rPr lang="en-US" sz="3200" b="1" dirty="0" err="1"/>
              <a:t>tử</a:t>
            </a:r>
            <a:r>
              <a:rPr lang="en-US" sz="3200" b="1" dirty="0"/>
              <a:t> </a:t>
            </a:r>
            <a:r>
              <a:rPr lang="en-US" sz="3200" b="1" dirty="0" err="1"/>
              <a:t>chỉ</a:t>
            </a:r>
            <a:r>
              <a:rPr lang="en-US" sz="3200" b="1" dirty="0"/>
              <a:t> </a:t>
            </a:r>
            <a:r>
              <a:rPr lang="en-US" sz="3200" b="1" dirty="0" err="1"/>
              <a:t>chứa</a:t>
            </a:r>
            <a:r>
              <a:rPr lang="en-US" sz="3200" b="1" dirty="0"/>
              <a:t> </a:t>
            </a:r>
            <a:r>
              <a:rPr lang="en-US" sz="3200" b="1" dirty="0" err="1"/>
              <a:t>một</a:t>
            </a:r>
            <a:r>
              <a:rPr lang="en-US" sz="3200" b="1" dirty="0"/>
              <a:t> allele </a:t>
            </a:r>
            <a:r>
              <a:rPr lang="en-US" sz="3200" b="1" dirty="0" err="1"/>
              <a:t>của</a:t>
            </a:r>
            <a:r>
              <a:rPr lang="en-US" sz="3200" b="1" dirty="0"/>
              <a:t> </a:t>
            </a:r>
            <a:r>
              <a:rPr lang="en-US" sz="3200" b="1" dirty="0" err="1"/>
              <a:t>cặp</a:t>
            </a:r>
            <a:r>
              <a:rPr lang="en-US" sz="3200" b="1" dirty="0"/>
              <a:t>.</a:t>
            </a:r>
          </a:p>
        </p:txBody>
      </p:sp>
    </p:spTree>
    <p:extLst>
      <p:ext uri="{BB962C8B-B14F-4D97-AF65-F5344CB8AC3E}">
        <p14:creationId xmlns:p14="http://schemas.microsoft.com/office/powerpoint/2010/main" val="394531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25CF65-DE03-7421-9437-9F63C92710A7}"/>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6D771E5-A4E7-5432-D0FA-D101831DCA69}"/>
              </a:ext>
            </a:extLst>
          </p:cNvPr>
          <p:cNvGrpSpPr/>
          <p:nvPr/>
        </p:nvGrpSpPr>
        <p:grpSpPr>
          <a:xfrm>
            <a:off x="300933" y="214890"/>
            <a:ext cx="2190683" cy="438314"/>
            <a:chOff x="-302033" y="444506"/>
            <a:chExt cx="1580907" cy="571500"/>
          </a:xfrm>
        </p:grpSpPr>
        <p:sp>
          <p:nvSpPr>
            <p:cNvPr id="4" name="Rectangle: Rounded Corners 3">
              <a:extLst>
                <a:ext uri="{FF2B5EF4-FFF2-40B4-BE49-F238E27FC236}">
                  <a16:creationId xmlns:a16="http://schemas.microsoft.com/office/drawing/2014/main" id="{57EBE849-E391-B07E-1705-B300FF26FDCF}"/>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374018-C80E-FBFA-F40A-3E7BE3BAABE7}"/>
                </a:ext>
              </a:extLst>
            </p:cNvPr>
            <p:cNvSpPr txBox="1"/>
            <p:nvPr/>
          </p:nvSpPr>
          <p:spPr>
            <a:xfrm>
              <a:off x="-243045" y="469413"/>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6" name="Picture 2" descr="Gregor Mendel - Genetics, Peas, Experiments | Britannica">
            <a:extLst>
              <a:ext uri="{FF2B5EF4-FFF2-40B4-BE49-F238E27FC236}">
                <a16:creationId xmlns:a16="http://schemas.microsoft.com/office/drawing/2014/main" id="{2FDC62B3-CFEA-54B8-FB79-8D0EC47EB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874818" y="101428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egor Mendel - Genetics, Peas, Experiments | Britannica">
            <a:extLst>
              <a:ext uri="{FF2B5EF4-FFF2-40B4-BE49-F238E27FC236}">
                <a16:creationId xmlns:a16="http://schemas.microsoft.com/office/drawing/2014/main" id="{E38587CC-EAA1-48BC-3EFC-02C34C602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36307" y="81402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regor Mendel - Genetics, Peas, Experiments | Britannica">
            <a:extLst>
              <a:ext uri="{FF2B5EF4-FFF2-40B4-BE49-F238E27FC236}">
                <a16:creationId xmlns:a16="http://schemas.microsoft.com/office/drawing/2014/main" id="{F51A0B73-69F8-692A-B6A4-C823F1B34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33280" y="81402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1262A7-9EE3-47DA-D515-FB3DC1FDFE4B}"/>
              </a:ext>
            </a:extLst>
          </p:cNvPr>
          <p:cNvSpPr txBox="1"/>
          <p:nvPr/>
        </p:nvSpPr>
        <p:spPr>
          <a:xfrm>
            <a:off x="5162352" y="1437632"/>
            <a:ext cx="586937" cy="400110"/>
          </a:xfrm>
          <a:prstGeom prst="rect">
            <a:avLst/>
          </a:prstGeom>
          <a:noFill/>
        </p:spPr>
        <p:txBody>
          <a:bodyPr wrap="square" rtlCol="0">
            <a:spAutoFit/>
          </a:bodyPr>
          <a:lstStyle/>
          <a:p>
            <a:pPr algn="ctr"/>
            <a:r>
              <a:rPr lang="en-US" sz="2000" b="1"/>
              <a:t>AA</a:t>
            </a:r>
          </a:p>
        </p:txBody>
      </p:sp>
      <p:sp>
        <p:nvSpPr>
          <p:cNvPr id="10" name="TextBox 9">
            <a:extLst>
              <a:ext uri="{FF2B5EF4-FFF2-40B4-BE49-F238E27FC236}">
                <a16:creationId xmlns:a16="http://schemas.microsoft.com/office/drawing/2014/main" id="{BF694B10-8E4B-2B84-4729-A750FF0A182E}"/>
              </a:ext>
            </a:extLst>
          </p:cNvPr>
          <p:cNvSpPr txBox="1"/>
          <p:nvPr/>
        </p:nvSpPr>
        <p:spPr>
          <a:xfrm>
            <a:off x="6439472" y="1437627"/>
            <a:ext cx="586937" cy="400110"/>
          </a:xfrm>
          <a:prstGeom prst="rect">
            <a:avLst/>
          </a:prstGeom>
          <a:noFill/>
        </p:spPr>
        <p:txBody>
          <a:bodyPr wrap="square" rtlCol="0">
            <a:spAutoFit/>
          </a:bodyPr>
          <a:lstStyle/>
          <a:p>
            <a:pPr algn="ctr"/>
            <a:r>
              <a:rPr lang="en-US" sz="2000" b="1"/>
              <a:t>aa</a:t>
            </a:r>
          </a:p>
        </p:txBody>
      </p:sp>
      <p:sp>
        <p:nvSpPr>
          <p:cNvPr id="11" name="Flowchart: Connector 10">
            <a:extLst>
              <a:ext uri="{FF2B5EF4-FFF2-40B4-BE49-F238E27FC236}">
                <a16:creationId xmlns:a16="http://schemas.microsoft.com/office/drawing/2014/main" id="{A3B9FB5B-35B6-46D1-128F-855B56163850}"/>
              </a:ext>
            </a:extLst>
          </p:cNvPr>
          <p:cNvSpPr/>
          <p:nvPr/>
        </p:nvSpPr>
        <p:spPr>
          <a:xfrm>
            <a:off x="5107203" y="189385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2" name="Flowchart: Connector 11">
            <a:extLst>
              <a:ext uri="{FF2B5EF4-FFF2-40B4-BE49-F238E27FC236}">
                <a16:creationId xmlns:a16="http://schemas.microsoft.com/office/drawing/2014/main" id="{25AFD67A-46C8-C94E-E10E-50BA95EB6D23}"/>
              </a:ext>
            </a:extLst>
          </p:cNvPr>
          <p:cNvSpPr/>
          <p:nvPr/>
        </p:nvSpPr>
        <p:spPr>
          <a:xfrm>
            <a:off x="5481255" y="189385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3" name="Flowchart: Connector 12">
            <a:extLst>
              <a:ext uri="{FF2B5EF4-FFF2-40B4-BE49-F238E27FC236}">
                <a16:creationId xmlns:a16="http://schemas.microsoft.com/office/drawing/2014/main" id="{642C529E-B58E-C138-673A-F413E46CED8B}"/>
              </a:ext>
            </a:extLst>
          </p:cNvPr>
          <p:cNvSpPr/>
          <p:nvPr/>
        </p:nvSpPr>
        <p:spPr>
          <a:xfrm>
            <a:off x="6388819" y="189385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4" name="Flowchart: Connector 13">
            <a:extLst>
              <a:ext uri="{FF2B5EF4-FFF2-40B4-BE49-F238E27FC236}">
                <a16:creationId xmlns:a16="http://schemas.microsoft.com/office/drawing/2014/main" id="{E93B4EFE-2AC2-8F88-3378-74705F97BB59}"/>
              </a:ext>
            </a:extLst>
          </p:cNvPr>
          <p:cNvSpPr/>
          <p:nvPr/>
        </p:nvSpPr>
        <p:spPr>
          <a:xfrm>
            <a:off x="6762871" y="189385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graphicFrame>
        <p:nvGraphicFramePr>
          <p:cNvPr id="15" name="Table 14">
            <a:extLst>
              <a:ext uri="{FF2B5EF4-FFF2-40B4-BE49-F238E27FC236}">
                <a16:creationId xmlns:a16="http://schemas.microsoft.com/office/drawing/2014/main" id="{4AD31B2F-CAE8-ADAB-17DB-D5375A5E7A15}"/>
              </a:ext>
            </a:extLst>
          </p:cNvPr>
          <p:cNvGraphicFramePr>
            <a:graphicFrameLocks noGrp="1"/>
          </p:cNvGraphicFramePr>
          <p:nvPr>
            <p:extLst>
              <p:ext uri="{D42A27DB-BD31-4B8C-83A1-F6EECF244321}">
                <p14:modId xmlns:p14="http://schemas.microsoft.com/office/powerpoint/2010/main" val="4154703052"/>
              </p:ext>
            </p:extLst>
          </p:nvPr>
        </p:nvGraphicFramePr>
        <p:xfrm>
          <a:off x="5151617" y="2682428"/>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16" name="Flowchart: Connector 15">
            <a:extLst>
              <a:ext uri="{FF2B5EF4-FFF2-40B4-BE49-F238E27FC236}">
                <a16:creationId xmlns:a16="http://schemas.microsoft.com/office/drawing/2014/main" id="{59355B7A-06F9-0600-CFCA-FE0001C6C914}"/>
              </a:ext>
            </a:extLst>
          </p:cNvPr>
          <p:cNvSpPr/>
          <p:nvPr/>
        </p:nvSpPr>
        <p:spPr>
          <a:xfrm>
            <a:off x="5332263" y="2282055"/>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7" name="Flowchart: Connector 16">
            <a:extLst>
              <a:ext uri="{FF2B5EF4-FFF2-40B4-BE49-F238E27FC236}">
                <a16:creationId xmlns:a16="http://schemas.microsoft.com/office/drawing/2014/main" id="{FBA3F9C6-031B-E9C7-AD76-2E546012914A}"/>
              </a:ext>
            </a:extLst>
          </p:cNvPr>
          <p:cNvSpPr/>
          <p:nvPr/>
        </p:nvSpPr>
        <p:spPr>
          <a:xfrm>
            <a:off x="4690499" y="2976622"/>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8" name="Flowchart: Connector 17">
            <a:extLst>
              <a:ext uri="{FF2B5EF4-FFF2-40B4-BE49-F238E27FC236}">
                <a16:creationId xmlns:a16="http://schemas.microsoft.com/office/drawing/2014/main" id="{509F4545-8A40-B057-C254-08F157D36D9C}"/>
              </a:ext>
            </a:extLst>
          </p:cNvPr>
          <p:cNvSpPr/>
          <p:nvPr/>
        </p:nvSpPr>
        <p:spPr>
          <a:xfrm>
            <a:off x="4685319" y="3717907"/>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19" name="Flowchart: Connector 18">
            <a:extLst>
              <a:ext uri="{FF2B5EF4-FFF2-40B4-BE49-F238E27FC236}">
                <a16:creationId xmlns:a16="http://schemas.microsoft.com/office/drawing/2014/main" id="{C40C405B-A8CA-7F69-1C64-D3C0F21EE8FB}"/>
              </a:ext>
            </a:extLst>
          </p:cNvPr>
          <p:cNvSpPr/>
          <p:nvPr/>
        </p:nvSpPr>
        <p:spPr>
          <a:xfrm>
            <a:off x="6534431" y="228814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pic>
        <p:nvPicPr>
          <p:cNvPr id="20" name="Picture 19" descr="Gregor Mendel - Genetics, Peas, Experiments | Britannica">
            <a:extLst>
              <a:ext uri="{FF2B5EF4-FFF2-40B4-BE49-F238E27FC236}">
                <a16:creationId xmlns:a16="http://schemas.microsoft.com/office/drawing/2014/main" id="{37FE90FA-3CFE-A10A-BD46-F0D7F37A26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17023" y="271474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egor Mendel - Genetics, Peas, Experiments | Britannica">
            <a:extLst>
              <a:ext uri="{FF2B5EF4-FFF2-40B4-BE49-F238E27FC236}">
                <a16:creationId xmlns:a16="http://schemas.microsoft.com/office/drawing/2014/main" id="{7013F46C-009D-901D-749C-F856593C3B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17023" y="3555572"/>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regor Mendel - Genetics, Peas, Experiments | Britannica">
            <a:extLst>
              <a:ext uri="{FF2B5EF4-FFF2-40B4-BE49-F238E27FC236}">
                <a16:creationId xmlns:a16="http://schemas.microsoft.com/office/drawing/2014/main" id="{B3AEE816-1102-043E-B91A-8BE9D004C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192863" y="2753937"/>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regor Mendel - Genetics, Peas, Experiments | Britannica">
            <a:extLst>
              <a:ext uri="{FF2B5EF4-FFF2-40B4-BE49-F238E27FC236}">
                <a16:creationId xmlns:a16="http://schemas.microsoft.com/office/drawing/2014/main" id="{485B6EEF-29EF-37EF-D7B5-FF46DA695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176619" y="3552067"/>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EE7EDD7-F6B2-7978-5BC7-C1DB1E917613}"/>
              </a:ext>
            </a:extLst>
          </p:cNvPr>
          <p:cNvSpPr txBox="1"/>
          <p:nvPr/>
        </p:nvSpPr>
        <p:spPr>
          <a:xfrm>
            <a:off x="5599384" y="3098735"/>
            <a:ext cx="586937" cy="400110"/>
          </a:xfrm>
          <a:prstGeom prst="rect">
            <a:avLst/>
          </a:prstGeom>
          <a:noFill/>
        </p:spPr>
        <p:txBody>
          <a:bodyPr wrap="square" rtlCol="0">
            <a:spAutoFit/>
          </a:bodyPr>
          <a:lstStyle/>
          <a:p>
            <a:pPr algn="ctr"/>
            <a:r>
              <a:rPr lang="en-US" sz="2000" b="1"/>
              <a:t>Aa</a:t>
            </a:r>
          </a:p>
        </p:txBody>
      </p:sp>
      <p:sp>
        <p:nvSpPr>
          <p:cNvPr id="25" name="TextBox 24">
            <a:extLst>
              <a:ext uri="{FF2B5EF4-FFF2-40B4-BE49-F238E27FC236}">
                <a16:creationId xmlns:a16="http://schemas.microsoft.com/office/drawing/2014/main" id="{19CAE9CF-FC33-26A3-0955-1AC9E7A591ED}"/>
              </a:ext>
            </a:extLst>
          </p:cNvPr>
          <p:cNvSpPr txBox="1"/>
          <p:nvPr/>
        </p:nvSpPr>
        <p:spPr>
          <a:xfrm>
            <a:off x="5588004" y="3891959"/>
            <a:ext cx="586937" cy="400110"/>
          </a:xfrm>
          <a:prstGeom prst="rect">
            <a:avLst/>
          </a:prstGeom>
          <a:noFill/>
        </p:spPr>
        <p:txBody>
          <a:bodyPr wrap="square" rtlCol="0">
            <a:spAutoFit/>
          </a:bodyPr>
          <a:lstStyle/>
          <a:p>
            <a:pPr algn="ctr"/>
            <a:r>
              <a:rPr lang="en-US" sz="2000" b="1"/>
              <a:t>Aa</a:t>
            </a:r>
          </a:p>
        </p:txBody>
      </p:sp>
      <p:sp>
        <p:nvSpPr>
          <p:cNvPr id="26" name="TextBox 25">
            <a:extLst>
              <a:ext uri="{FF2B5EF4-FFF2-40B4-BE49-F238E27FC236}">
                <a16:creationId xmlns:a16="http://schemas.microsoft.com/office/drawing/2014/main" id="{16F5C11B-26D5-FD84-7256-9E37E1F39922}"/>
              </a:ext>
            </a:extLst>
          </p:cNvPr>
          <p:cNvSpPr txBox="1"/>
          <p:nvPr/>
        </p:nvSpPr>
        <p:spPr>
          <a:xfrm>
            <a:off x="6602782" y="3095382"/>
            <a:ext cx="586937" cy="400110"/>
          </a:xfrm>
          <a:prstGeom prst="rect">
            <a:avLst/>
          </a:prstGeom>
          <a:noFill/>
        </p:spPr>
        <p:txBody>
          <a:bodyPr wrap="square" rtlCol="0">
            <a:spAutoFit/>
          </a:bodyPr>
          <a:lstStyle/>
          <a:p>
            <a:pPr algn="ctr"/>
            <a:r>
              <a:rPr lang="en-US" sz="2000" b="1"/>
              <a:t>Aa</a:t>
            </a:r>
          </a:p>
        </p:txBody>
      </p:sp>
      <p:sp>
        <p:nvSpPr>
          <p:cNvPr id="27" name="TextBox 26">
            <a:extLst>
              <a:ext uri="{FF2B5EF4-FFF2-40B4-BE49-F238E27FC236}">
                <a16:creationId xmlns:a16="http://schemas.microsoft.com/office/drawing/2014/main" id="{EDDC4063-71CE-3B49-6AF4-8F7B08FF4119}"/>
              </a:ext>
            </a:extLst>
          </p:cNvPr>
          <p:cNvSpPr txBox="1"/>
          <p:nvPr/>
        </p:nvSpPr>
        <p:spPr>
          <a:xfrm>
            <a:off x="6602782" y="3891959"/>
            <a:ext cx="586937" cy="400110"/>
          </a:xfrm>
          <a:prstGeom prst="rect">
            <a:avLst/>
          </a:prstGeom>
          <a:noFill/>
        </p:spPr>
        <p:txBody>
          <a:bodyPr wrap="square" rtlCol="0">
            <a:spAutoFit/>
          </a:bodyPr>
          <a:lstStyle/>
          <a:p>
            <a:pPr algn="ctr"/>
            <a:r>
              <a:rPr lang="en-US" sz="2000" b="1"/>
              <a:t>Aa</a:t>
            </a:r>
          </a:p>
        </p:txBody>
      </p:sp>
      <p:sp>
        <p:nvSpPr>
          <p:cNvPr id="28" name="TextBox 27">
            <a:extLst>
              <a:ext uri="{FF2B5EF4-FFF2-40B4-BE49-F238E27FC236}">
                <a16:creationId xmlns:a16="http://schemas.microsoft.com/office/drawing/2014/main" id="{3C9714FE-94A4-8963-1EE4-AE0DEF725A88}"/>
              </a:ext>
            </a:extLst>
          </p:cNvPr>
          <p:cNvSpPr txBox="1"/>
          <p:nvPr/>
        </p:nvSpPr>
        <p:spPr>
          <a:xfrm>
            <a:off x="5162351" y="4383214"/>
            <a:ext cx="1958319" cy="400110"/>
          </a:xfrm>
          <a:prstGeom prst="rect">
            <a:avLst/>
          </a:prstGeom>
          <a:noFill/>
        </p:spPr>
        <p:txBody>
          <a:bodyPr wrap="square" rtlCol="0">
            <a:spAutoFit/>
          </a:bodyPr>
          <a:lstStyle/>
          <a:p>
            <a:pPr algn="ctr"/>
            <a:r>
              <a:rPr lang="en-US" sz="2000" b="1"/>
              <a:t>100% hoa tím</a:t>
            </a:r>
          </a:p>
        </p:txBody>
      </p:sp>
      <p:sp>
        <p:nvSpPr>
          <p:cNvPr id="29" name="TextBox 28">
            <a:extLst>
              <a:ext uri="{FF2B5EF4-FFF2-40B4-BE49-F238E27FC236}">
                <a16:creationId xmlns:a16="http://schemas.microsoft.com/office/drawing/2014/main" id="{E9618768-260B-415D-65D3-E71E24978040}"/>
              </a:ext>
            </a:extLst>
          </p:cNvPr>
          <p:cNvSpPr txBox="1"/>
          <p:nvPr/>
        </p:nvSpPr>
        <p:spPr>
          <a:xfrm>
            <a:off x="4411507" y="4773843"/>
            <a:ext cx="3467588" cy="400110"/>
          </a:xfrm>
          <a:prstGeom prst="rect">
            <a:avLst/>
          </a:prstGeom>
          <a:noFill/>
        </p:spPr>
        <p:txBody>
          <a:bodyPr wrap="square" rtlCol="0">
            <a:spAutoFit/>
          </a:bodyPr>
          <a:lstStyle/>
          <a:p>
            <a:pPr algn="ctr"/>
            <a:r>
              <a:rPr lang="en-US" sz="2000" b="1"/>
              <a:t>a) Cây hoa tím có kiểu gene AA</a:t>
            </a:r>
          </a:p>
        </p:txBody>
      </p:sp>
      <p:sp>
        <p:nvSpPr>
          <p:cNvPr id="30" name="TextBox 29">
            <a:extLst>
              <a:ext uri="{FF2B5EF4-FFF2-40B4-BE49-F238E27FC236}">
                <a16:creationId xmlns:a16="http://schemas.microsoft.com/office/drawing/2014/main" id="{7226D53F-9AFF-F4F9-A199-421B7CB5D152}"/>
              </a:ext>
            </a:extLst>
          </p:cNvPr>
          <p:cNvSpPr txBox="1"/>
          <p:nvPr/>
        </p:nvSpPr>
        <p:spPr>
          <a:xfrm>
            <a:off x="4204826" y="1385504"/>
            <a:ext cx="586937" cy="400110"/>
          </a:xfrm>
          <a:prstGeom prst="rect">
            <a:avLst/>
          </a:prstGeom>
          <a:noFill/>
        </p:spPr>
        <p:txBody>
          <a:bodyPr wrap="square" rtlCol="0">
            <a:spAutoFit/>
          </a:bodyPr>
          <a:lstStyle/>
          <a:p>
            <a:pPr algn="just"/>
            <a:r>
              <a:rPr lang="en-US" sz="2000" b="1"/>
              <a:t>P</a:t>
            </a:r>
          </a:p>
        </p:txBody>
      </p:sp>
      <p:sp>
        <p:nvSpPr>
          <p:cNvPr id="31" name="TextBox 30">
            <a:extLst>
              <a:ext uri="{FF2B5EF4-FFF2-40B4-BE49-F238E27FC236}">
                <a16:creationId xmlns:a16="http://schemas.microsoft.com/office/drawing/2014/main" id="{D887AD46-CD84-0ECD-22F0-C556E1373DDF}"/>
              </a:ext>
            </a:extLst>
          </p:cNvPr>
          <p:cNvSpPr txBox="1"/>
          <p:nvPr/>
        </p:nvSpPr>
        <p:spPr>
          <a:xfrm>
            <a:off x="4204825" y="1863551"/>
            <a:ext cx="586937" cy="400110"/>
          </a:xfrm>
          <a:prstGeom prst="rect">
            <a:avLst/>
          </a:prstGeom>
          <a:noFill/>
        </p:spPr>
        <p:txBody>
          <a:bodyPr wrap="square" rtlCol="0">
            <a:spAutoFit/>
          </a:bodyPr>
          <a:lstStyle/>
          <a:p>
            <a:pPr algn="just"/>
            <a:r>
              <a:rPr lang="en-US" sz="2000" b="1"/>
              <a:t>G</a:t>
            </a:r>
            <a:r>
              <a:rPr lang="en-US" sz="2000" b="1" baseline="-25000"/>
              <a:t>P</a:t>
            </a:r>
            <a:endParaRPr lang="en-US" sz="2000" b="1"/>
          </a:p>
        </p:txBody>
      </p:sp>
      <p:sp>
        <p:nvSpPr>
          <p:cNvPr id="32" name="TextBox 31">
            <a:extLst>
              <a:ext uri="{FF2B5EF4-FFF2-40B4-BE49-F238E27FC236}">
                <a16:creationId xmlns:a16="http://schemas.microsoft.com/office/drawing/2014/main" id="{DEA4502A-553E-39A0-FC1D-2421621E9697}"/>
              </a:ext>
            </a:extLst>
          </p:cNvPr>
          <p:cNvSpPr txBox="1"/>
          <p:nvPr/>
        </p:nvSpPr>
        <p:spPr>
          <a:xfrm>
            <a:off x="4204825" y="2293552"/>
            <a:ext cx="586937" cy="400110"/>
          </a:xfrm>
          <a:prstGeom prst="rect">
            <a:avLst/>
          </a:prstGeom>
          <a:noFill/>
        </p:spPr>
        <p:txBody>
          <a:bodyPr wrap="square" rtlCol="0">
            <a:spAutoFit/>
          </a:bodyPr>
          <a:lstStyle/>
          <a:p>
            <a:pPr algn="just"/>
            <a:r>
              <a:rPr lang="en-US" sz="2000" b="1"/>
              <a:t>F</a:t>
            </a:r>
            <a:r>
              <a:rPr lang="en-US" sz="2000" b="1" baseline="-25000"/>
              <a:t>1</a:t>
            </a:r>
            <a:endParaRPr lang="en-US" sz="2000" b="1"/>
          </a:p>
        </p:txBody>
      </p:sp>
      <p:pic>
        <p:nvPicPr>
          <p:cNvPr id="33" name="Picture 2" descr="Gregor Mendel - Genetics, Peas, Experiments | Britannica">
            <a:extLst>
              <a:ext uri="{FF2B5EF4-FFF2-40B4-BE49-F238E27FC236}">
                <a16:creationId xmlns:a16="http://schemas.microsoft.com/office/drawing/2014/main" id="{F4FA3F9F-A687-626B-67C5-84ABEDA5E7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37862" y="1002567"/>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FE549215-82F3-79DB-B080-7464CFA04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799351" y="80230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Gregor Mendel - Genetics, Peas, Experiments | Britannica">
            <a:extLst>
              <a:ext uri="{FF2B5EF4-FFF2-40B4-BE49-F238E27FC236}">
                <a16:creationId xmlns:a16="http://schemas.microsoft.com/office/drawing/2014/main" id="{93DAD88E-682D-231B-2E6F-6437CF77B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096324" y="80230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CB922AFA-A3A2-DD3E-DEBA-FB2FD73714D7}"/>
              </a:ext>
            </a:extLst>
          </p:cNvPr>
          <p:cNvSpPr txBox="1"/>
          <p:nvPr/>
        </p:nvSpPr>
        <p:spPr>
          <a:xfrm>
            <a:off x="8796641" y="1425908"/>
            <a:ext cx="586937" cy="400110"/>
          </a:xfrm>
          <a:prstGeom prst="rect">
            <a:avLst/>
          </a:prstGeom>
          <a:noFill/>
        </p:spPr>
        <p:txBody>
          <a:bodyPr wrap="square" rtlCol="0">
            <a:spAutoFit/>
          </a:bodyPr>
          <a:lstStyle/>
          <a:p>
            <a:pPr algn="ctr"/>
            <a:r>
              <a:rPr lang="en-US" sz="2000" b="1"/>
              <a:t>Aa</a:t>
            </a:r>
          </a:p>
        </p:txBody>
      </p:sp>
      <p:sp>
        <p:nvSpPr>
          <p:cNvPr id="37" name="TextBox 36">
            <a:extLst>
              <a:ext uri="{FF2B5EF4-FFF2-40B4-BE49-F238E27FC236}">
                <a16:creationId xmlns:a16="http://schemas.microsoft.com/office/drawing/2014/main" id="{11E15073-94F8-AC16-8DFC-B2EC06AD7E77}"/>
              </a:ext>
            </a:extLst>
          </p:cNvPr>
          <p:cNvSpPr txBox="1"/>
          <p:nvPr/>
        </p:nvSpPr>
        <p:spPr>
          <a:xfrm>
            <a:off x="10073762" y="1425905"/>
            <a:ext cx="586937" cy="400110"/>
          </a:xfrm>
          <a:prstGeom prst="rect">
            <a:avLst/>
          </a:prstGeom>
          <a:noFill/>
        </p:spPr>
        <p:txBody>
          <a:bodyPr wrap="square" rtlCol="0">
            <a:spAutoFit/>
          </a:bodyPr>
          <a:lstStyle/>
          <a:p>
            <a:pPr algn="ctr"/>
            <a:r>
              <a:rPr lang="en-US" sz="2000" b="1"/>
              <a:t>aa</a:t>
            </a:r>
          </a:p>
        </p:txBody>
      </p:sp>
      <p:sp>
        <p:nvSpPr>
          <p:cNvPr id="38" name="TextBox 37">
            <a:extLst>
              <a:ext uri="{FF2B5EF4-FFF2-40B4-BE49-F238E27FC236}">
                <a16:creationId xmlns:a16="http://schemas.microsoft.com/office/drawing/2014/main" id="{0A8854DE-7BDE-77A5-4A43-756BE2EC9530}"/>
              </a:ext>
            </a:extLst>
          </p:cNvPr>
          <p:cNvSpPr txBox="1"/>
          <p:nvPr/>
        </p:nvSpPr>
        <p:spPr>
          <a:xfrm>
            <a:off x="8153186" y="1434744"/>
            <a:ext cx="586937" cy="400110"/>
          </a:xfrm>
          <a:prstGeom prst="rect">
            <a:avLst/>
          </a:prstGeom>
          <a:noFill/>
        </p:spPr>
        <p:txBody>
          <a:bodyPr wrap="square" rtlCol="0">
            <a:spAutoFit/>
          </a:bodyPr>
          <a:lstStyle/>
          <a:p>
            <a:pPr algn="just"/>
            <a:r>
              <a:rPr lang="en-US" sz="2000" b="1"/>
              <a:t>P</a:t>
            </a:r>
          </a:p>
        </p:txBody>
      </p:sp>
      <p:sp>
        <p:nvSpPr>
          <p:cNvPr id="39" name="TextBox 38">
            <a:extLst>
              <a:ext uri="{FF2B5EF4-FFF2-40B4-BE49-F238E27FC236}">
                <a16:creationId xmlns:a16="http://schemas.microsoft.com/office/drawing/2014/main" id="{96A7AB69-B164-6866-B164-01070D80B3AE}"/>
              </a:ext>
            </a:extLst>
          </p:cNvPr>
          <p:cNvSpPr txBox="1"/>
          <p:nvPr/>
        </p:nvSpPr>
        <p:spPr>
          <a:xfrm>
            <a:off x="8153186" y="1912791"/>
            <a:ext cx="586937" cy="400110"/>
          </a:xfrm>
          <a:prstGeom prst="rect">
            <a:avLst/>
          </a:prstGeom>
          <a:noFill/>
        </p:spPr>
        <p:txBody>
          <a:bodyPr wrap="square" rtlCol="0">
            <a:spAutoFit/>
          </a:bodyPr>
          <a:lstStyle/>
          <a:p>
            <a:pPr algn="just"/>
            <a:r>
              <a:rPr lang="en-US" sz="2000" b="1"/>
              <a:t>G</a:t>
            </a:r>
            <a:r>
              <a:rPr lang="en-US" sz="2000" b="1" baseline="-25000"/>
              <a:t>P</a:t>
            </a:r>
            <a:endParaRPr lang="en-US" sz="2000" b="1"/>
          </a:p>
        </p:txBody>
      </p:sp>
      <p:sp>
        <p:nvSpPr>
          <p:cNvPr id="40" name="TextBox 39">
            <a:extLst>
              <a:ext uri="{FF2B5EF4-FFF2-40B4-BE49-F238E27FC236}">
                <a16:creationId xmlns:a16="http://schemas.microsoft.com/office/drawing/2014/main" id="{DC030212-36AD-B744-DFE7-8907E050E3E6}"/>
              </a:ext>
            </a:extLst>
          </p:cNvPr>
          <p:cNvSpPr txBox="1"/>
          <p:nvPr/>
        </p:nvSpPr>
        <p:spPr>
          <a:xfrm>
            <a:off x="8153186" y="2342792"/>
            <a:ext cx="586937" cy="400110"/>
          </a:xfrm>
          <a:prstGeom prst="rect">
            <a:avLst/>
          </a:prstGeom>
          <a:noFill/>
        </p:spPr>
        <p:txBody>
          <a:bodyPr wrap="square" rtlCol="0">
            <a:spAutoFit/>
          </a:bodyPr>
          <a:lstStyle/>
          <a:p>
            <a:pPr algn="just"/>
            <a:r>
              <a:rPr lang="en-US" sz="2000" b="1"/>
              <a:t>F</a:t>
            </a:r>
            <a:r>
              <a:rPr lang="en-US" sz="2000" b="1" baseline="-25000"/>
              <a:t>1</a:t>
            </a:r>
            <a:endParaRPr lang="en-US" sz="2000" b="1"/>
          </a:p>
        </p:txBody>
      </p:sp>
      <p:cxnSp>
        <p:nvCxnSpPr>
          <p:cNvPr id="41" name="Straight Connector 40">
            <a:extLst>
              <a:ext uri="{FF2B5EF4-FFF2-40B4-BE49-F238E27FC236}">
                <a16:creationId xmlns:a16="http://schemas.microsoft.com/office/drawing/2014/main" id="{4194D59F-9CDE-13FB-A48B-B1305E18E427}"/>
              </a:ext>
            </a:extLst>
          </p:cNvPr>
          <p:cNvCxnSpPr>
            <a:cxnSpLocks/>
          </p:cNvCxnSpPr>
          <p:nvPr/>
        </p:nvCxnSpPr>
        <p:spPr>
          <a:xfrm>
            <a:off x="7902099" y="755319"/>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lowchart: Connector 41">
            <a:extLst>
              <a:ext uri="{FF2B5EF4-FFF2-40B4-BE49-F238E27FC236}">
                <a16:creationId xmlns:a16="http://schemas.microsoft.com/office/drawing/2014/main" id="{E28E4D60-2446-40CB-0D32-14170881B6A6}"/>
              </a:ext>
            </a:extLst>
          </p:cNvPr>
          <p:cNvSpPr/>
          <p:nvPr/>
        </p:nvSpPr>
        <p:spPr>
          <a:xfrm>
            <a:off x="8792783" y="189385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3" name="Flowchart: Connector 42">
            <a:extLst>
              <a:ext uri="{FF2B5EF4-FFF2-40B4-BE49-F238E27FC236}">
                <a16:creationId xmlns:a16="http://schemas.microsoft.com/office/drawing/2014/main" id="{29AD27EE-F0E8-28E3-ED0A-EA7684131EE0}"/>
              </a:ext>
            </a:extLst>
          </p:cNvPr>
          <p:cNvSpPr/>
          <p:nvPr/>
        </p:nvSpPr>
        <p:spPr>
          <a:xfrm>
            <a:off x="9166835" y="189385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4" name="Flowchart: Connector 43">
            <a:extLst>
              <a:ext uri="{FF2B5EF4-FFF2-40B4-BE49-F238E27FC236}">
                <a16:creationId xmlns:a16="http://schemas.microsoft.com/office/drawing/2014/main" id="{D0C75DD3-EFC7-8789-43E2-9CE0B1C6B9BD}"/>
              </a:ext>
            </a:extLst>
          </p:cNvPr>
          <p:cNvSpPr/>
          <p:nvPr/>
        </p:nvSpPr>
        <p:spPr>
          <a:xfrm>
            <a:off x="10074399" y="189385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5" name="Flowchart: Connector 44">
            <a:extLst>
              <a:ext uri="{FF2B5EF4-FFF2-40B4-BE49-F238E27FC236}">
                <a16:creationId xmlns:a16="http://schemas.microsoft.com/office/drawing/2014/main" id="{18639619-4CCF-ED94-8FDE-78011852D075}"/>
              </a:ext>
            </a:extLst>
          </p:cNvPr>
          <p:cNvSpPr/>
          <p:nvPr/>
        </p:nvSpPr>
        <p:spPr>
          <a:xfrm>
            <a:off x="10448451" y="189385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6" name="Flowchart: Connector 45">
            <a:extLst>
              <a:ext uri="{FF2B5EF4-FFF2-40B4-BE49-F238E27FC236}">
                <a16:creationId xmlns:a16="http://schemas.microsoft.com/office/drawing/2014/main" id="{29A34805-3C26-E0CB-7CB9-646C79F873DB}"/>
              </a:ext>
            </a:extLst>
          </p:cNvPr>
          <p:cNvSpPr/>
          <p:nvPr/>
        </p:nvSpPr>
        <p:spPr>
          <a:xfrm>
            <a:off x="9007095" y="230710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7" name="Flowchart: Connector 46">
            <a:extLst>
              <a:ext uri="{FF2B5EF4-FFF2-40B4-BE49-F238E27FC236}">
                <a16:creationId xmlns:a16="http://schemas.microsoft.com/office/drawing/2014/main" id="{C83AE1FF-E7AE-773C-9631-3E8B93B9C763}"/>
              </a:ext>
            </a:extLst>
          </p:cNvPr>
          <p:cNvSpPr/>
          <p:nvPr/>
        </p:nvSpPr>
        <p:spPr>
          <a:xfrm>
            <a:off x="8365331" y="300167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8" name="Flowchart: Connector 47">
            <a:extLst>
              <a:ext uri="{FF2B5EF4-FFF2-40B4-BE49-F238E27FC236}">
                <a16:creationId xmlns:a16="http://schemas.microsoft.com/office/drawing/2014/main" id="{AF828B41-070D-83D0-DEB4-95D34EC96641}"/>
              </a:ext>
            </a:extLst>
          </p:cNvPr>
          <p:cNvSpPr/>
          <p:nvPr/>
        </p:nvSpPr>
        <p:spPr>
          <a:xfrm>
            <a:off x="8360155" y="374295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sp>
        <p:nvSpPr>
          <p:cNvPr id="49" name="Flowchart: Connector 48">
            <a:extLst>
              <a:ext uri="{FF2B5EF4-FFF2-40B4-BE49-F238E27FC236}">
                <a16:creationId xmlns:a16="http://schemas.microsoft.com/office/drawing/2014/main" id="{6541D52F-2ADF-FBFD-65DB-A3B2DC283FB4}"/>
              </a:ext>
            </a:extLst>
          </p:cNvPr>
          <p:cNvSpPr/>
          <p:nvPr/>
        </p:nvSpPr>
        <p:spPr>
          <a:xfrm>
            <a:off x="10209263" y="23131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a:t>
            </a:r>
          </a:p>
        </p:txBody>
      </p:sp>
      <p:graphicFrame>
        <p:nvGraphicFramePr>
          <p:cNvPr id="50" name="Table 49">
            <a:extLst>
              <a:ext uri="{FF2B5EF4-FFF2-40B4-BE49-F238E27FC236}">
                <a16:creationId xmlns:a16="http://schemas.microsoft.com/office/drawing/2014/main" id="{67A81893-0CAB-8371-D1CE-A81EADF2A801}"/>
              </a:ext>
            </a:extLst>
          </p:cNvPr>
          <p:cNvGraphicFramePr>
            <a:graphicFrameLocks noGrp="1"/>
          </p:cNvGraphicFramePr>
          <p:nvPr>
            <p:extLst>
              <p:ext uri="{D42A27DB-BD31-4B8C-83A1-F6EECF244321}">
                <p14:modId xmlns:p14="http://schemas.microsoft.com/office/powerpoint/2010/main" val="360367888"/>
              </p:ext>
            </p:extLst>
          </p:nvPr>
        </p:nvGraphicFramePr>
        <p:xfrm>
          <a:off x="8847237" y="2695852"/>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1" name="Picture 6" descr="Gregor Mendel - Genetics, Peas, Experiments | Britannica">
            <a:extLst>
              <a:ext uri="{FF2B5EF4-FFF2-40B4-BE49-F238E27FC236}">
                <a16:creationId xmlns:a16="http://schemas.microsoft.com/office/drawing/2014/main" id="{DC6771A7-FD0A-DC9F-07D0-8BE4CB25E6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894928" y="2775175"/>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Gregor Mendel - Genetics, Peas, Experiments | Britannica">
            <a:extLst>
              <a:ext uri="{FF2B5EF4-FFF2-40B4-BE49-F238E27FC236}">
                <a16:creationId xmlns:a16="http://schemas.microsoft.com/office/drawing/2014/main" id="{36896E51-769D-AB6A-6BC2-CD741670C1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35108" y="3588112"/>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70E7CF97-1FFC-C47E-FE89-ED42080880FD}"/>
              </a:ext>
            </a:extLst>
          </p:cNvPr>
          <p:cNvSpPr txBox="1"/>
          <p:nvPr/>
        </p:nvSpPr>
        <p:spPr>
          <a:xfrm>
            <a:off x="10277614" y="3120434"/>
            <a:ext cx="586937" cy="400110"/>
          </a:xfrm>
          <a:prstGeom prst="rect">
            <a:avLst/>
          </a:prstGeom>
          <a:noFill/>
        </p:spPr>
        <p:txBody>
          <a:bodyPr wrap="square" rtlCol="0">
            <a:spAutoFit/>
          </a:bodyPr>
          <a:lstStyle/>
          <a:p>
            <a:pPr algn="ctr"/>
            <a:r>
              <a:rPr lang="en-US" sz="2000" b="1"/>
              <a:t>aa</a:t>
            </a:r>
          </a:p>
        </p:txBody>
      </p:sp>
      <p:sp>
        <p:nvSpPr>
          <p:cNvPr id="54" name="TextBox 53">
            <a:extLst>
              <a:ext uri="{FF2B5EF4-FFF2-40B4-BE49-F238E27FC236}">
                <a16:creationId xmlns:a16="http://schemas.microsoft.com/office/drawing/2014/main" id="{949D57C5-6847-5B2E-7B61-A31B212946B0}"/>
              </a:ext>
            </a:extLst>
          </p:cNvPr>
          <p:cNvSpPr txBox="1"/>
          <p:nvPr/>
        </p:nvSpPr>
        <p:spPr>
          <a:xfrm>
            <a:off x="10277614" y="3917008"/>
            <a:ext cx="586937" cy="400110"/>
          </a:xfrm>
          <a:prstGeom prst="rect">
            <a:avLst/>
          </a:prstGeom>
          <a:noFill/>
        </p:spPr>
        <p:txBody>
          <a:bodyPr wrap="square" rtlCol="0">
            <a:spAutoFit/>
          </a:bodyPr>
          <a:lstStyle/>
          <a:p>
            <a:pPr algn="ctr"/>
            <a:r>
              <a:rPr lang="en-US" sz="2000" b="1"/>
              <a:t>aa</a:t>
            </a:r>
          </a:p>
        </p:txBody>
      </p:sp>
      <p:pic>
        <p:nvPicPr>
          <p:cNvPr id="55" name="Picture 54" descr="Gregor Mendel - Genetics, Peas, Experiments | Britannica">
            <a:extLst>
              <a:ext uri="{FF2B5EF4-FFF2-40B4-BE49-F238E27FC236}">
                <a16:creationId xmlns:a16="http://schemas.microsoft.com/office/drawing/2014/main" id="{BD888F65-9719-7E47-26A2-C42A03C51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91859" y="27397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Gregor Mendel - Genetics, Peas, Experiments | Britannica">
            <a:extLst>
              <a:ext uri="{FF2B5EF4-FFF2-40B4-BE49-F238E27FC236}">
                <a16:creationId xmlns:a16="http://schemas.microsoft.com/office/drawing/2014/main" id="{7979ED58-33D7-D367-4392-415D5E6A7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91859" y="3580624"/>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F17F7E6C-B0C9-B08B-7BB2-35E7F5ECF58B}"/>
              </a:ext>
            </a:extLst>
          </p:cNvPr>
          <p:cNvSpPr txBox="1"/>
          <p:nvPr/>
        </p:nvSpPr>
        <p:spPr>
          <a:xfrm>
            <a:off x="9274217" y="3123787"/>
            <a:ext cx="586937" cy="400110"/>
          </a:xfrm>
          <a:prstGeom prst="rect">
            <a:avLst/>
          </a:prstGeom>
          <a:noFill/>
        </p:spPr>
        <p:txBody>
          <a:bodyPr wrap="square" rtlCol="0">
            <a:spAutoFit/>
          </a:bodyPr>
          <a:lstStyle/>
          <a:p>
            <a:pPr algn="ctr"/>
            <a:r>
              <a:rPr lang="en-US" sz="2000" b="1"/>
              <a:t>Aa</a:t>
            </a:r>
          </a:p>
        </p:txBody>
      </p:sp>
      <p:sp>
        <p:nvSpPr>
          <p:cNvPr id="58" name="TextBox 57">
            <a:extLst>
              <a:ext uri="{FF2B5EF4-FFF2-40B4-BE49-F238E27FC236}">
                <a16:creationId xmlns:a16="http://schemas.microsoft.com/office/drawing/2014/main" id="{0081EB50-2999-0A2D-EEF8-BF0931E0528E}"/>
              </a:ext>
            </a:extLst>
          </p:cNvPr>
          <p:cNvSpPr txBox="1"/>
          <p:nvPr/>
        </p:nvSpPr>
        <p:spPr>
          <a:xfrm>
            <a:off x="9262837" y="3917011"/>
            <a:ext cx="586937" cy="400110"/>
          </a:xfrm>
          <a:prstGeom prst="rect">
            <a:avLst/>
          </a:prstGeom>
          <a:noFill/>
        </p:spPr>
        <p:txBody>
          <a:bodyPr wrap="square" rtlCol="0">
            <a:spAutoFit/>
          </a:bodyPr>
          <a:lstStyle/>
          <a:p>
            <a:pPr algn="ctr"/>
            <a:r>
              <a:rPr lang="en-US" sz="2000" b="1"/>
              <a:t>Aa</a:t>
            </a:r>
          </a:p>
        </p:txBody>
      </p:sp>
      <p:sp>
        <p:nvSpPr>
          <p:cNvPr id="59" name="TextBox 58">
            <a:extLst>
              <a:ext uri="{FF2B5EF4-FFF2-40B4-BE49-F238E27FC236}">
                <a16:creationId xmlns:a16="http://schemas.microsoft.com/office/drawing/2014/main" id="{6604A98E-C50E-1A10-9F29-F47FA5C64005}"/>
              </a:ext>
            </a:extLst>
          </p:cNvPr>
          <p:cNvSpPr txBox="1"/>
          <p:nvPr/>
        </p:nvSpPr>
        <p:spPr>
          <a:xfrm>
            <a:off x="8253875" y="4387277"/>
            <a:ext cx="3379260" cy="400110"/>
          </a:xfrm>
          <a:prstGeom prst="rect">
            <a:avLst/>
          </a:prstGeom>
          <a:noFill/>
        </p:spPr>
        <p:txBody>
          <a:bodyPr wrap="square" rtlCol="0">
            <a:spAutoFit/>
          </a:bodyPr>
          <a:lstStyle/>
          <a:p>
            <a:pPr algn="ctr"/>
            <a:r>
              <a:rPr lang="en-US" sz="2000" b="1"/>
              <a:t>50% hoa tím: 50% hoa trắng</a:t>
            </a:r>
          </a:p>
        </p:txBody>
      </p:sp>
      <p:sp>
        <p:nvSpPr>
          <p:cNvPr id="60" name="TextBox 59">
            <a:extLst>
              <a:ext uri="{FF2B5EF4-FFF2-40B4-BE49-F238E27FC236}">
                <a16:creationId xmlns:a16="http://schemas.microsoft.com/office/drawing/2014/main" id="{99B8313E-E7B6-9875-A134-CDF48266EC50}"/>
              </a:ext>
            </a:extLst>
          </p:cNvPr>
          <p:cNvSpPr txBox="1"/>
          <p:nvPr/>
        </p:nvSpPr>
        <p:spPr>
          <a:xfrm>
            <a:off x="8127351" y="4773843"/>
            <a:ext cx="3467588" cy="400110"/>
          </a:xfrm>
          <a:prstGeom prst="rect">
            <a:avLst/>
          </a:prstGeom>
          <a:noFill/>
        </p:spPr>
        <p:txBody>
          <a:bodyPr wrap="square" rtlCol="0">
            <a:spAutoFit/>
          </a:bodyPr>
          <a:lstStyle/>
          <a:p>
            <a:pPr algn="ctr"/>
            <a:r>
              <a:rPr lang="en-US" sz="2000" b="1"/>
              <a:t>b) Cây hoa tím có kiểu gene Aa</a:t>
            </a:r>
          </a:p>
        </p:txBody>
      </p:sp>
      <p:sp>
        <p:nvSpPr>
          <p:cNvPr id="61" name="TextBox 60">
            <a:extLst>
              <a:ext uri="{FF2B5EF4-FFF2-40B4-BE49-F238E27FC236}">
                <a16:creationId xmlns:a16="http://schemas.microsoft.com/office/drawing/2014/main" id="{A07199C1-AFC1-099E-3C9B-A9459798DFC3}"/>
              </a:ext>
            </a:extLst>
          </p:cNvPr>
          <p:cNvSpPr txBox="1"/>
          <p:nvPr/>
        </p:nvSpPr>
        <p:spPr>
          <a:xfrm>
            <a:off x="4808196" y="5245959"/>
            <a:ext cx="6191521" cy="400110"/>
          </a:xfrm>
          <a:prstGeom prst="rect">
            <a:avLst/>
          </a:prstGeom>
          <a:noFill/>
        </p:spPr>
        <p:txBody>
          <a:bodyPr wrap="square" rtlCol="0">
            <a:spAutoFit/>
          </a:bodyPr>
          <a:lstStyle/>
          <a:p>
            <a:pPr algn="ctr"/>
            <a:r>
              <a:rPr lang="en-US" sz="2000" b="1"/>
              <a:t>Hình. Sơ đồ các phép lai phân tích của Mendel</a:t>
            </a:r>
          </a:p>
        </p:txBody>
      </p:sp>
      <p:sp>
        <p:nvSpPr>
          <p:cNvPr id="62" name="TextBox 61">
            <a:extLst>
              <a:ext uri="{FF2B5EF4-FFF2-40B4-BE49-F238E27FC236}">
                <a16:creationId xmlns:a16="http://schemas.microsoft.com/office/drawing/2014/main" id="{8F753201-64CE-3B8C-6309-9CA946F27DF1}"/>
              </a:ext>
            </a:extLst>
          </p:cNvPr>
          <p:cNvSpPr txBox="1"/>
          <p:nvPr/>
        </p:nvSpPr>
        <p:spPr>
          <a:xfrm>
            <a:off x="187291" y="899980"/>
            <a:ext cx="3850320" cy="4939814"/>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3660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2203D4E-0E77-0487-24FA-36100A9F5A7C}"/>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D5DEE5F-25EC-E38D-E21D-31063BFD2419}"/>
              </a:ext>
            </a:extLst>
          </p:cNvPr>
          <p:cNvGrpSpPr/>
          <p:nvPr/>
        </p:nvGrpSpPr>
        <p:grpSpPr>
          <a:xfrm>
            <a:off x="253429" y="226766"/>
            <a:ext cx="2190683" cy="438314"/>
            <a:chOff x="-302033" y="444506"/>
            <a:chExt cx="1580907" cy="571500"/>
          </a:xfrm>
        </p:grpSpPr>
        <p:sp>
          <p:nvSpPr>
            <p:cNvPr id="4" name="Rectangle: Rounded Corners 3">
              <a:extLst>
                <a:ext uri="{FF2B5EF4-FFF2-40B4-BE49-F238E27FC236}">
                  <a16:creationId xmlns:a16="http://schemas.microsoft.com/office/drawing/2014/main" id="{4A50C0BA-0E27-4D2E-F50A-AD688AEBBDB1}"/>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DBB30B-6FB8-B40D-06B6-F184BDE20B86}"/>
                </a:ext>
              </a:extLst>
            </p:cNvPr>
            <p:cNvSpPr txBox="1"/>
            <p:nvPr/>
          </p:nvSpPr>
          <p:spPr>
            <a:xfrm>
              <a:off x="-243045" y="469413"/>
              <a:ext cx="1521919" cy="521687"/>
            </a:xfrm>
            <a:prstGeom prst="rect">
              <a:avLst/>
            </a:prstGeom>
            <a:noFill/>
          </p:spPr>
          <p:txBody>
            <a:bodyPr wrap="square" rtlCol="0" anchor="ctr">
              <a:spAutoFit/>
            </a:bodyPr>
            <a:lstStyle/>
            <a:p>
              <a:r>
                <a:rPr lang="en-US" sz="2000" b="1" dirty="0">
                  <a:solidFill>
                    <a:srgbClr val="FFFFFF"/>
                  </a:solidFill>
                  <a:latin typeface="Arial" panose="020B0604020202020204" pitchFamily="34" charset="0"/>
                  <a:cs typeface="Arial" panose="020B0604020202020204" pitchFamily="34" charset="0"/>
                </a:rPr>
                <a:t>3. Lai </a:t>
              </a:r>
              <a:r>
                <a:rPr lang="en-US" sz="2000" b="1" dirty="0" err="1">
                  <a:solidFill>
                    <a:srgbClr val="FFFFFF"/>
                  </a:solidFill>
                  <a:latin typeface="Arial" panose="020B0604020202020204" pitchFamily="34" charset="0"/>
                  <a:cs typeface="Arial" panose="020B0604020202020204" pitchFamily="34" charset="0"/>
                </a:rPr>
                <a:t>phân</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tích</a:t>
              </a:r>
              <a:endParaRPr lang="en-US" sz="2000" b="1" dirty="0">
                <a:solidFill>
                  <a:srgbClr val="FFFFFF"/>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9B4EABA8-3F40-5DED-9917-F14FC626F2A8}"/>
              </a:ext>
            </a:extLst>
          </p:cNvPr>
          <p:cNvPicPr>
            <a:picLocks noChangeAspect="1"/>
          </p:cNvPicPr>
          <p:nvPr/>
        </p:nvPicPr>
        <p:blipFill>
          <a:blip r:embed="rId2"/>
          <a:stretch>
            <a:fillRect/>
          </a:stretch>
        </p:blipFill>
        <p:spPr>
          <a:xfrm>
            <a:off x="253433" y="903620"/>
            <a:ext cx="5589967" cy="5093425"/>
          </a:xfrm>
          <a:prstGeom prst="rect">
            <a:avLst/>
          </a:prstGeom>
        </p:spPr>
      </p:pic>
      <p:sp>
        <p:nvSpPr>
          <p:cNvPr id="7" name="TextBox 6">
            <a:extLst>
              <a:ext uri="{FF2B5EF4-FFF2-40B4-BE49-F238E27FC236}">
                <a16:creationId xmlns:a16="http://schemas.microsoft.com/office/drawing/2014/main" id="{FA2EB912-1612-7663-D244-04C936E52F52}"/>
              </a:ext>
            </a:extLst>
          </p:cNvPr>
          <p:cNvSpPr txBox="1"/>
          <p:nvPr/>
        </p:nvSpPr>
        <p:spPr>
          <a:xfrm>
            <a:off x="5843400" y="545543"/>
            <a:ext cx="6091305" cy="495905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sát</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hình</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thực</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hiện</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yêu</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cầu</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sau</a:t>
            </a:r>
            <a:r>
              <a:rPr kumimoji="0" lang="en-US" sz="3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a:t>
            </a:r>
            <a:r>
              <a:rPr lang="en-US" sz="32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Hãy</a:t>
            </a:r>
            <a:r>
              <a:rPr lang="en-US" sz="32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32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xác</a:t>
            </a:r>
            <a:r>
              <a:rPr lang="en-US" sz="32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32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định</a:t>
            </a:r>
            <a:r>
              <a:rPr lang="en-US" sz="32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vi-VN"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kiểu gene của cơ thể cần kiểm tra là đồng hợp hay dị hợp</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khi</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kết</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quả</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đồng</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tính</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kết</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quả</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phân</a:t>
            </a:r>
            <a:r>
              <a:rPr kumimoji="0" lang="en-US"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3200"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tính</a:t>
            </a:r>
            <a:r>
              <a:rPr kumimoji="0" lang="vi-VN" sz="3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2688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E458A60-5907-CCF7-E636-E001DC07434C}"/>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290909-CB80-DFA9-C9F1-F0B096E4A3D4}"/>
              </a:ext>
            </a:extLst>
          </p:cNvPr>
          <p:cNvPicPr>
            <a:picLocks noChangeAspect="1"/>
          </p:cNvPicPr>
          <p:nvPr/>
        </p:nvPicPr>
        <p:blipFill>
          <a:blip r:embed="rId2"/>
          <a:stretch>
            <a:fillRect/>
          </a:stretch>
        </p:blipFill>
        <p:spPr>
          <a:xfrm>
            <a:off x="468569" y="1056905"/>
            <a:ext cx="5611601" cy="5024757"/>
          </a:xfrm>
          <a:prstGeom prst="rect">
            <a:avLst/>
          </a:prstGeom>
        </p:spPr>
      </p:pic>
      <p:sp>
        <p:nvSpPr>
          <p:cNvPr id="4" name="TextBox 3">
            <a:extLst>
              <a:ext uri="{FF2B5EF4-FFF2-40B4-BE49-F238E27FC236}">
                <a16:creationId xmlns:a16="http://schemas.microsoft.com/office/drawing/2014/main" id="{32C8A4FE-FF8E-4F5E-F1BA-218AE26BC829}"/>
              </a:ext>
            </a:extLst>
          </p:cNvPr>
          <p:cNvSpPr txBox="1"/>
          <p:nvPr/>
        </p:nvSpPr>
        <p:spPr>
          <a:xfrm>
            <a:off x="468569" y="267391"/>
            <a:ext cx="11062375" cy="70788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3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sp>
        <p:nvSpPr>
          <p:cNvPr id="5" name="TextBox 4">
            <a:extLst>
              <a:ext uri="{FF2B5EF4-FFF2-40B4-BE49-F238E27FC236}">
                <a16:creationId xmlns:a16="http://schemas.microsoft.com/office/drawing/2014/main" id="{5468E3F2-C0A7-4B0E-DD2D-24CB5EBEE42C}"/>
              </a:ext>
            </a:extLst>
          </p:cNvPr>
          <p:cNvSpPr txBox="1"/>
          <p:nvPr/>
        </p:nvSpPr>
        <p:spPr>
          <a:xfrm>
            <a:off x="6165028" y="1056907"/>
            <a:ext cx="5840925" cy="501675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3200" b="1"/>
              <a:t>Thí nghiệm phép lai phân tích của Mendel được thực hiện như sau: </a:t>
            </a:r>
            <a:r>
              <a:rPr lang="vi-VN" sz="3200"/>
              <a:t>Cho các cây hoa tím F</a:t>
            </a:r>
            <a:r>
              <a:rPr lang="vi-VN" sz="3200" baseline="-25000"/>
              <a:t>2</a:t>
            </a:r>
            <a:r>
              <a:rPr lang="vi-VN" sz="3200"/>
              <a:t> (cây có kiểu hình trội chưa xác định được kiểu gene) lai với cây hoa trắng (có kiểu gene đồng hợp tử lặn) để kiểm tra kiểu gene của các cây hoa tím F</a:t>
            </a:r>
            <a:r>
              <a:rPr lang="vi-VN" sz="3200" baseline="-25000"/>
              <a:t>2</a:t>
            </a:r>
            <a:r>
              <a:rPr lang="vi-VN" sz="3200"/>
              <a:t>.</a:t>
            </a:r>
            <a:endParaRPr lang="en-US" sz="3200"/>
          </a:p>
        </p:txBody>
      </p:sp>
    </p:spTree>
    <p:extLst>
      <p:ext uri="{BB962C8B-B14F-4D97-AF65-F5344CB8AC3E}">
        <p14:creationId xmlns:p14="http://schemas.microsoft.com/office/powerpoint/2010/main" val="40883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DB10465-20FA-ACF6-32A9-E0A83297B987}"/>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B4A7996-BBE3-BC0D-ACB6-67A345A6E020}"/>
              </a:ext>
            </a:extLst>
          </p:cNvPr>
          <p:cNvGrpSpPr/>
          <p:nvPr/>
        </p:nvGrpSpPr>
        <p:grpSpPr>
          <a:xfrm>
            <a:off x="289057" y="226765"/>
            <a:ext cx="2190683" cy="438314"/>
            <a:chOff x="-302033" y="444506"/>
            <a:chExt cx="1580907" cy="571500"/>
          </a:xfrm>
        </p:grpSpPr>
        <p:sp>
          <p:nvSpPr>
            <p:cNvPr id="4" name="Rectangle: Rounded Corners 3">
              <a:extLst>
                <a:ext uri="{FF2B5EF4-FFF2-40B4-BE49-F238E27FC236}">
                  <a16:creationId xmlns:a16="http://schemas.microsoft.com/office/drawing/2014/main" id="{699CA0E5-B426-E4F6-0537-D5F8AF92A069}"/>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806E59-492B-C460-5653-AE2CE48A2514}"/>
                </a:ext>
              </a:extLst>
            </p:cNvPr>
            <p:cNvSpPr txBox="1"/>
            <p:nvPr/>
          </p:nvSpPr>
          <p:spPr>
            <a:xfrm>
              <a:off x="-243045" y="469413"/>
              <a:ext cx="1521919" cy="521687"/>
            </a:xfrm>
            <a:prstGeom prst="rect">
              <a:avLst/>
            </a:prstGeom>
            <a:noFill/>
          </p:spPr>
          <p:txBody>
            <a:bodyPr wrap="square" rtlCol="0" anchor="ctr">
              <a:spAutoFit/>
            </a:bodyPr>
            <a:lstStyle/>
            <a:p>
              <a:r>
                <a:rPr lang="en-US" sz="2000" b="1" dirty="0">
                  <a:solidFill>
                    <a:srgbClr val="FFFFFF"/>
                  </a:solidFill>
                  <a:latin typeface="Arial" panose="020B0604020202020204" pitchFamily="34" charset="0"/>
                  <a:cs typeface="Arial" panose="020B0604020202020204" pitchFamily="34" charset="0"/>
                </a:rPr>
                <a:t>3. Lai </a:t>
              </a:r>
              <a:r>
                <a:rPr lang="en-US" sz="2000" b="1" dirty="0" err="1">
                  <a:solidFill>
                    <a:srgbClr val="FFFFFF"/>
                  </a:solidFill>
                  <a:latin typeface="Arial" panose="020B0604020202020204" pitchFamily="34" charset="0"/>
                  <a:cs typeface="Arial" panose="020B0604020202020204" pitchFamily="34" charset="0"/>
                </a:rPr>
                <a:t>phân</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tích</a:t>
              </a:r>
              <a:endParaRPr lang="en-US" sz="2000" b="1" dirty="0">
                <a:solidFill>
                  <a:srgbClr val="FFFFFF"/>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41F785DC-F20B-0BB0-9E6F-D688972CEA26}"/>
              </a:ext>
            </a:extLst>
          </p:cNvPr>
          <p:cNvPicPr>
            <a:picLocks noChangeAspect="1"/>
          </p:cNvPicPr>
          <p:nvPr/>
        </p:nvPicPr>
        <p:blipFill>
          <a:blip r:embed="rId2"/>
          <a:stretch>
            <a:fillRect/>
          </a:stretch>
        </p:blipFill>
        <p:spPr>
          <a:xfrm>
            <a:off x="289059" y="884032"/>
            <a:ext cx="5624740" cy="5421767"/>
          </a:xfrm>
          <a:prstGeom prst="rect">
            <a:avLst/>
          </a:prstGeom>
        </p:spPr>
      </p:pic>
      <p:sp>
        <p:nvSpPr>
          <p:cNvPr id="7" name="TextBox 6">
            <a:extLst>
              <a:ext uri="{FF2B5EF4-FFF2-40B4-BE49-F238E27FC236}">
                <a16:creationId xmlns:a16="http://schemas.microsoft.com/office/drawing/2014/main" id="{40E7DE25-8B12-6DF9-3AD2-2D64CAA9A65A}"/>
              </a:ext>
            </a:extLst>
          </p:cNvPr>
          <p:cNvSpPr txBox="1"/>
          <p:nvPr/>
        </p:nvSpPr>
        <p:spPr>
          <a:xfrm>
            <a:off x="5565876" y="245872"/>
            <a:ext cx="6356953" cy="2196242"/>
          </a:xfrm>
          <a:prstGeom prst="rect">
            <a:avLst/>
          </a:prstGeom>
          <a:noFill/>
        </p:spPr>
        <p:txBody>
          <a:bodyPr wrap="square" rtlCol="0">
            <a:spAutoFit/>
          </a:bodyPr>
          <a:lstStyle/>
          <a:p>
            <a:pPr algn="just">
              <a:lnSpc>
                <a:spcPct val="125000"/>
              </a:lnSpc>
              <a:defRPr/>
            </a:pPr>
            <a:r>
              <a:rPr kumimoji="0" lang="vi-VN"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Hãy</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xác</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định</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vi-VN"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kiểu gene của cơ thể cần kiểm tra là đồng hợp hay dị hợp</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khi</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kết</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quả</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đồng</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tính</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kết</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quả</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phân</a:t>
            </a:r>
            <a:r>
              <a:rPr lang="en-US"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lang="en-US" sz="2800" i="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tính</a:t>
            </a:r>
            <a:r>
              <a:rPr lang="vi-VN" sz="2800" i="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endParaRPr kumimoji="0" lang="vi-VN"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sp>
        <p:nvSpPr>
          <p:cNvPr id="8" name="Rectangle: Rounded Corners 7">
            <a:extLst>
              <a:ext uri="{FF2B5EF4-FFF2-40B4-BE49-F238E27FC236}">
                <a16:creationId xmlns:a16="http://schemas.microsoft.com/office/drawing/2014/main" id="{EB894F1A-F1D4-9AB0-0409-C06521BF0579}"/>
              </a:ext>
            </a:extLst>
          </p:cNvPr>
          <p:cNvSpPr/>
          <p:nvPr/>
        </p:nvSpPr>
        <p:spPr>
          <a:xfrm>
            <a:off x="7815484" y="212352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err="1">
                <a:latin typeface="Times New Roman" panose="02020603050405020304" pitchFamily="18" charset="0"/>
                <a:cs typeface="Times New Roman" panose="02020603050405020304" pitchFamily="18" charset="0"/>
              </a:rPr>
              <a:t>Trả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lời</a:t>
            </a:r>
            <a:endParaRPr lang="en-US" sz="2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09B1A1-DCA9-9526-42D6-0B7180DEBEF1}"/>
              </a:ext>
            </a:extLst>
          </p:cNvPr>
          <p:cNvSpPr txBox="1"/>
          <p:nvPr/>
        </p:nvSpPr>
        <p:spPr>
          <a:xfrm>
            <a:off x="5910529" y="4415887"/>
            <a:ext cx="5992411" cy="11190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800" i="0" dirty="0"/>
              <a:t>Nếu kết quả phép lai phân tính thì kiểu gene của cơ thể cần kiểm tra là dị hợp.</a:t>
            </a:r>
            <a:endParaRPr lang="en-US" sz="2800" i="0" dirty="0"/>
          </a:p>
        </p:txBody>
      </p:sp>
      <p:sp>
        <p:nvSpPr>
          <p:cNvPr id="10" name="TextBox 9">
            <a:extLst>
              <a:ext uri="{FF2B5EF4-FFF2-40B4-BE49-F238E27FC236}">
                <a16:creationId xmlns:a16="http://schemas.microsoft.com/office/drawing/2014/main" id="{BDA1F4C7-EB2A-4D15-BD0C-C043B8167846}"/>
              </a:ext>
            </a:extLst>
          </p:cNvPr>
          <p:cNvSpPr txBox="1"/>
          <p:nvPr/>
        </p:nvSpPr>
        <p:spPr>
          <a:xfrm>
            <a:off x="5910530" y="2661067"/>
            <a:ext cx="5992411" cy="165763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800" i="0" dirty="0"/>
              <a:t>Nếu kết quả phép lai </a:t>
            </a:r>
            <a:r>
              <a:rPr lang="en-US" sz="2800" i="0" dirty="0" err="1"/>
              <a:t>đồng</a:t>
            </a:r>
            <a:r>
              <a:rPr lang="vi-VN" sz="2800" i="0" dirty="0"/>
              <a:t> tính thì kiểu gene của cơ thể cần kiểm tra là </a:t>
            </a:r>
            <a:r>
              <a:rPr lang="en-US" sz="2800" i="0" dirty="0" err="1"/>
              <a:t>đồng</a:t>
            </a:r>
            <a:r>
              <a:rPr lang="en-US" sz="2800" i="0" dirty="0"/>
              <a:t> </a:t>
            </a:r>
            <a:r>
              <a:rPr lang="vi-VN" sz="2800" i="0" dirty="0"/>
              <a:t> hợp</a:t>
            </a:r>
            <a:r>
              <a:rPr lang="en-US" sz="2800" i="0" dirty="0"/>
              <a:t> </a:t>
            </a:r>
            <a:r>
              <a:rPr lang="en-US" sz="2800" i="0" dirty="0" err="1"/>
              <a:t>trội</a:t>
            </a:r>
            <a:r>
              <a:rPr lang="vi-VN" sz="2800" i="0" dirty="0"/>
              <a:t>.</a:t>
            </a:r>
            <a:endParaRPr lang="en-US" sz="2800" i="0" dirty="0"/>
          </a:p>
        </p:txBody>
      </p:sp>
      <p:sp>
        <p:nvSpPr>
          <p:cNvPr id="11" name="Circle: Hollow 10">
            <a:extLst>
              <a:ext uri="{FF2B5EF4-FFF2-40B4-BE49-F238E27FC236}">
                <a16:creationId xmlns:a16="http://schemas.microsoft.com/office/drawing/2014/main" id="{CDFA1E7F-1E22-2495-5270-46CAF8BDCF4C}"/>
              </a:ext>
            </a:extLst>
          </p:cNvPr>
          <p:cNvSpPr/>
          <p:nvPr/>
        </p:nvSpPr>
        <p:spPr>
          <a:xfrm>
            <a:off x="914400" y="1554480"/>
            <a:ext cx="709526" cy="569040"/>
          </a:xfrm>
          <a:prstGeom prst="donut">
            <a:avLst>
              <a:gd name="adj" fmla="val 76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DA4A248D-1C8D-D084-EFAB-6C83C3C69AFB}"/>
              </a:ext>
            </a:extLst>
          </p:cNvPr>
          <p:cNvSpPr/>
          <p:nvPr/>
        </p:nvSpPr>
        <p:spPr>
          <a:xfrm>
            <a:off x="3664191" y="1554480"/>
            <a:ext cx="709526" cy="569040"/>
          </a:xfrm>
          <a:prstGeom prst="donut">
            <a:avLst>
              <a:gd name="adj" fmla="val 768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24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barn(inVertical)">
                                      <p:cBhvr>
                                        <p:cTn id="21" dur="500"/>
                                        <p:tgtEl>
                                          <p:spTgt spid="9">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CFE28EA-C17A-FF9B-EAF5-334ECAAE85CB}"/>
              </a:ext>
            </a:extLst>
          </p:cNvPr>
          <p:cNvGrpSpPr/>
          <p:nvPr/>
        </p:nvGrpSpPr>
        <p:grpSpPr>
          <a:xfrm>
            <a:off x="814837" y="398215"/>
            <a:ext cx="2190683" cy="438314"/>
            <a:chOff x="-302033" y="444506"/>
            <a:chExt cx="1580907" cy="571500"/>
          </a:xfrm>
        </p:grpSpPr>
        <p:sp>
          <p:nvSpPr>
            <p:cNvPr id="4" name="Rectangle: Rounded Corners 3">
              <a:extLst>
                <a:ext uri="{FF2B5EF4-FFF2-40B4-BE49-F238E27FC236}">
                  <a16:creationId xmlns:a16="http://schemas.microsoft.com/office/drawing/2014/main" id="{20CB8E32-59F6-2ED4-617F-7C8AC15E4868}"/>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ABE10C-30F1-81FE-1266-8E584B0544BF}"/>
                </a:ext>
              </a:extLst>
            </p:cNvPr>
            <p:cNvSpPr txBox="1"/>
            <p:nvPr/>
          </p:nvSpPr>
          <p:spPr>
            <a:xfrm>
              <a:off x="-243045" y="469413"/>
              <a:ext cx="1521919" cy="521687"/>
            </a:xfrm>
            <a:prstGeom prst="rect">
              <a:avLst/>
            </a:prstGeom>
            <a:noFill/>
          </p:spPr>
          <p:txBody>
            <a:bodyPr wrap="square" rtlCol="0" anchor="ctr">
              <a:spAutoFit/>
            </a:bodyPr>
            <a:lstStyle/>
            <a:p>
              <a:r>
                <a:rPr lang="en-US" sz="2000" b="1" dirty="0">
                  <a:solidFill>
                    <a:srgbClr val="FFFFFF"/>
                  </a:solidFill>
                  <a:latin typeface="Arial" panose="020B0604020202020204" pitchFamily="34" charset="0"/>
                  <a:cs typeface="Arial" panose="020B0604020202020204" pitchFamily="34" charset="0"/>
                </a:rPr>
                <a:t>3. Lai </a:t>
              </a:r>
              <a:r>
                <a:rPr lang="en-US" sz="2000" b="1" dirty="0" err="1">
                  <a:solidFill>
                    <a:srgbClr val="FFFFFF"/>
                  </a:solidFill>
                  <a:latin typeface="Arial" panose="020B0604020202020204" pitchFamily="34" charset="0"/>
                  <a:cs typeface="Arial" panose="020B0604020202020204" pitchFamily="34" charset="0"/>
                </a:rPr>
                <a:t>phân</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tích</a:t>
              </a:r>
              <a:endParaRPr lang="en-US" sz="2000" b="1" dirty="0">
                <a:solidFill>
                  <a:srgbClr val="FFFFFF"/>
                </a:solidFill>
                <a:latin typeface="Arial" panose="020B0604020202020204" pitchFamily="34" charset="0"/>
                <a:cs typeface="Arial" panose="020B0604020202020204" pitchFamily="34" charset="0"/>
              </a:endParaRPr>
            </a:p>
          </p:txBody>
        </p:sp>
      </p:grpSp>
      <p:sp>
        <p:nvSpPr>
          <p:cNvPr id="6" name="Thought Bubble: Cloud 5">
            <a:extLst>
              <a:ext uri="{FF2B5EF4-FFF2-40B4-BE49-F238E27FC236}">
                <a16:creationId xmlns:a16="http://schemas.microsoft.com/office/drawing/2014/main" id="{3BD65698-DA0F-AEF6-0D9D-CA0889DA689F}"/>
              </a:ext>
            </a:extLst>
          </p:cNvPr>
          <p:cNvSpPr/>
          <p:nvPr/>
        </p:nvSpPr>
        <p:spPr>
          <a:xfrm>
            <a:off x="7330440" y="1360170"/>
            <a:ext cx="3360420" cy="1954530"/>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lai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lai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ABAD91ED-A3BE-1278-A4A7-1385A9F3DD15}"/>
              </a:ext>
            </a:extLst>
          </p:cNvPr>
          <p:cNvPicPr>
            <a:picLocks noChangeAspect="1"/>
          </p:cNvPicPr>
          <p:nvPr/>
        </p:nvPicPr>
        <p:blipFill>
          <a:blip r:embed="rId2"/>
          <a:stretch>
            <a:fillRect/>
          </a:stretch>
        </p:blipFill>
        <p:spPr>
          <a:xfrm>
            <a:off x="289059" y="884032"/>
            <a:ext cx="5624740" cy="5421767"/>
          </a:xfrm>
          <a:prstGeom prst="rect">
            <a:avLst/>
          </a:prstGeom>
        </p:spPr>
      </p:pic>
      <p:grpSp>
        <p:nvGrpSpPr>
          <p:cNvPr id="8" name="Group 7">
            <a:extLst>
              <a:ext uri="{FF2B5EF4-FFF2-40B4-BE49-F238E27FC236}">
                <a16:creationId xmlns:a16="http://schemas.microsoft.com/office/drawing/2014/main" id="{04B33D8C-B4DD-4710-2F5F-231D48D451D4}"/>
              </a:ext>
            </a:extLst>
          </p:cNvPr>
          <p:cNvGrpSpPr/>
          <p:nvPr/>
        </p:nvGrpSpPr>
        <p:grpSpPr>
          <a:xfrm>
            <a:off x="772442" y="903133"/>
            <a:ext cx="11011522" cy="1265877"/>
            <a:chOff x="635648" y="615538"/>
            <a:chExt cx="4027878" cy="1265877"/>
          </a:xfrm>
        </p:grpSpPr>
        <p:sp>
          <p:nvSpPr>
            <p:cNvPr id="9" name="TextBox 8">
              <a:extLst>
                <a:ext uri="{FF2B5EF4-FFF2-40B4-BE49-F238E27FC236}">
                  <a16:creationId xmlns:a16="http://schemas.microsoft.com/office/drawing/2014/main" id="{005D3314-C38B-2D15-1F00-601BCAE8A3C2}"/>
                </a:ext>
              </a:extLst>
            </p:cNvPr>
            <p:cNvSpPr txBox="1"/>
            <p:nvPr/>
          </p:nvSpPr>
          <p:spPr>
            <a:xfrm>
              <a:off x="635648" y="615538"/>
              <a:ext cx="2117825" cy="461665"/>
            </a:xfrm>
            <a:prstGeom prst="rect">
              <a:avLst/>
            </a:prstGeom>
            <a:noFill/>
          </p:spPr>
          <p:txBody>
            <a:bodyPr wrap="square" rtlCol="0">
              <a:spAutoFit/>
            </a:bodyPr>
            <a:lstStyle/>
            <a:p>
              <a:r>
                <a:rPr lang="vi-VN" sz="2400" b="1">
                  <a:solidFill>
                    <a:schemeClr val="accent2"/>
                  </a:solidFill>
                  <a:latin typeface="Times New Roman" panose="02020603050405020304" pitchFamily="18" charset="0"/>
                  <a:cs typeface="Times New Roman" panose="02020603050405020304" pitchFamily="18" charset="0"/>
                </a:rPr>
                <a:t>► Khái niệm:</a:t>
              </a:r>
              <a:endParaRPr lang="en-US" sz="2400" b="1">
                <a:solidFill>
                  <a:schemeClr val="accent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3A04092-BAAF-7126-3288-D45ACB27C766}"/>
                </a:ext>
              </a:extLst>
            </p:cNvPr>
            <p:cNvSpPr/>
            <p:nvPr/>
          </p:nvSpPr>
          <p:spPr>
            <a:xfrm>
              <a:off x="636682" y="1050418"/>
              <a:ext cx="4026844"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Phép lai phân tích là phép lai giữa cơ thể mang tính trạng trội chưa biết kiểu gene với cơ thể mang tính trạng lặn.</a:t>
              </a:r>
              <a:endParaRPr lang="en-US" sz="2400" dirty="0">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E42173C6-34F4-C3A2-AF8F-3D354A2784C5}"/>
              </a:ext>
            </a:extLst>
          </p:cNvPr>
          <p:cNvGrpSpPr/>
          <p:nvPr/>
        </p:nvGrpSpPr>
        <p:grpSpPr>
          <a:xfrm>
            <a:off x="629274" y="2436200"/>
            <a:ext cx="9646296" cy="996992"/>
            <a:chOff x="606413" y="3245844"/>
            <a:chExt cx="4039203" cy="996992"/>
          </a:xfrm>
        </p:grpSpPr>
        <p:sp>
          <p:nvSpPr>
            <p:cNvPr id="12" name="TextBox 11">
              <a:extLst>
                <a:ext uri="{FF2B5EF4-FFF2-40B4-BE49-F238E27FC236}">
                  <a16:creationId xmlns:a16="http://schemas.microsoft.com/office/drawing/2014/main" id="{0A18FE3F-7E45-A1CD-048B-BC9FB0873677}"/>
                </a:ext>
              </a:extLst>
            </p:cNvPr>
            <p:cNvSpPr txBox="1"/>
            <p:nvPr/>
          </p:nvSpPr>
          <p:spPr>
            <a:xfrm>
              <a:off x="635648" y="3245844"/>
              <a:ext cx="1850697" cy="461665"/>
            </a:xfrm>
            <a:prstGeom prst="rect">
              <a:avLst/>
            </a:prstGeom>
            <a:noFill/>
          </p:spPr>
          <p:txBody>
            <a:bodyPr wrap="square" rtlCol="0">
              <a:spAutoFit/>
            </a:bodyPr>
            <a:lstStyle/>
            <a:p>
              <a:r>
                <a:rPr lang="vi-VN" sz="2400" b="1">
                  <a:solidFill>
                    <a:schemeClr val="accent2"/>
                  </a:solidFill>
                  <a:latin typeface="Times New Roman" panose="02020603050405020304" pitchFamily="18" charset="0"/>
                  <a:cs typeface="Times New Roman" panose="02020603050405020304" pitchFamily="18" charset="0"/>
                </a:rPr>
                <a:t>► Vai trò:</a:t>
              </a:r>
              <a:endParaRPr lang="en-US" sz="2400" b="1">
                <a:solidFill>
                  <a:schemeClr val="accent2"/>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CD7ACB3-CA2E-0B9E-9C57-05FB4CE0BBD8}"/>
                </a:ext>
              </a:extLst>
            </p:cNvPr>
            <p:cNvSpPr/>
            <p:nvPr/>
          </p:nvSpPr>
          <p:spPr>
            <a:xfrm>
              <a:off x="606413" y="3662869"/>
              <a:ext cx="4039203" cy="579967"/>
            </a:xfrm>
            <a:prstGeom prst="rect">
              <a:avLst/>
            </a:prstGeom>
          </p:spPr>
          <p:txBody>
            <a:bodyPr wrap="square">
              <a:spAutoFit/>
            </a:bodyPr>
            <a:lstStyle/>
            <a:p>
              <a:pPr algn="just">
                <a:lnSpc>
                  <a:spcPct val="150000"/>
                </a:lnSpc>
              </a:pPr>
              <a:r>
                <a:rPr lang="vi-VN" sz="2400" dirty="0">
                  <a:latin typeface="Times New Roman" panose="02020603050405020304" pitchFamily="18" charset="0"/>
                  <a:cs typeface="Times New Roman" panose="02020603050405020304" pitchFamily="18" charset="0"/>
                </a:rPr>
                <a:t>Phép lai phân tích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xác định kiểu gene của cơ thể cần kiểm tra.</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1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989E-A48E-5188-C73F-CC02C8D21EC4}"/>
              </a:ext>
            </a:extLst>
          </p:cNvPr>
          <p:cNvSpPr txBox="1">
            <a:spLocks/>
          </p:cNvSpPr>
          <p:nvPr/>
        </p:nvSpPr>
        <p:spPr>
          <a:xfrm>
            <a:off x="245285" y="185197"/>
            <a:ext cx="7993265" cy="69000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ea typeface="Arial Regular" pitchFamily="34" charset="-122"/>
                <a:cs typeface="Times New Roman" panose="02020603050405020304" pitchFamily="18" charset="0"/>
              </a:rPr>
              <a:t>II. QUY LUẬT PHÂN LI ĐỘC LẬP</a:t>
            </a:r>
            <a:endParaRPr lang="en-US" sz="2800" b="1"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B96921C-9BC9-3B31-D105-36DF7FB8D938}"/>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F6B7722-3335-51E4-2CED-E12F14676114}"/>
              </a:ext>
            </a:extLst>
          </p:cNvPr>
          <p:cNvGrpSpPr/>
          <p:nvPr/>
        </p:nvGrpSpPr>
        <p:grpSpPr>
          <a:xfrm>
            <a:off x="245284" y="464774"/>
            <a:ext cx="2475055" cy="830997"/>
            <a:chOff x="-302032" y="188506"/>
            <a:chExt cx="1455003" cy="1083504"/>
          </a:xfrm>
        </p:grpSpPr>
        <p:sp>
          <p:nvSpPr>
            <p:cNvPr id="5" name="Rectangle: Rounded Corners 4">
              <a:extLst>
                <a:ext uri="{FF2B5EF4-FFF2-40B4-BE49-F238E27FC236}">
                  <a16:creationId xmlns:a16="http://schemas.microsoft.com/office/drawing/2014/main" id="{6B0C4B0C-D066-B582-D3EB-D106FAAAA627}"/>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B25C9743-7A53-7100-96CC-EA1CFB098DA2}"/>
                </a:ext>
              </a:extLst>
            </p:cNvPr>
            <p:cNvSpPr txBox="1"/>
            <p:nvPr/>
          </p:nvSpPr>
          <p:spPr>
            <a:xfrm>
              <a:off x="-243045" y="188506"/>
              <a:ext cx="1367677" cy="1083504"/>
            </a:xfrm>
            <a:prstGeom prst="rect">
              <a:avLst/>
            </a:prstGeom>
            <a:noFill/>
          </p:spPr>
          <p:txBody>
            <a:bodyPr wrap="square" rtlCol="0" anchor="ctr">
              <a:spAutoFit/>
            </a:bodyPr>
            <a:lstStyle/>
            <a:p>
              <a:r>
                <a:rPr lang="en-US" sz="2400" b="1" dirty="0">
                  <a:solidFill>
                    <a:srgbClr val="FFFFFF"/>
                  </a:solidFill>
                  <a:latin typeface="Arial" panose="020B0604020202020204" pitchFamily="34" charset="0"/>
                  <a:cs typeface="Arial" panose="020B0604020202020204" pitchFamily="34" charset="0"/>
                </a:rPr>
                <a:t>1. </a:t>
              </a:r>
              <a:r>
                <a:rPr lang="en-US" sz="2400" b="1" dirty="0" err="1">
                  <a:solidFill>
                    <a:srgbClr val="FFFFFF"/>
                  </a:solidFill>
                  <a:latin typeface="Arial" panose="020B0604020202020204" pitchFamily="34" charset="0"/>
                  <a:cs typeface="Arial" panose="020B0604020202020204" pitchFamily="34" charset="0"/>
                </a:rPr>
                <a:t>Thí</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nghiệm</a:t>
              </a:r>
              <a:endParaRPr lang="en-US" sz="2400" b="1" dirty="0">
                <a:solidFill>
                  <a:srgbClr val="FFFFFF"/>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271245B0-9E32-06C6-F6F5-F1DA3F0957EC}"/>
              </a:ext>
            </a:extLst>
          </p:cNvPr>
          <p:cNvSpPr txBox="1"/>
          <p:nvPr/>
        </p:nvSpPr>
        <p:spPr>
          <a:xfrm>
            <a:off x="345625" y="1154782"/>
            <a:ext cx="11280496" cy="1708160"/>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cho</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lai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giữa</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các</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giống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đậu</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Hà Lan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khác</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nhau</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về</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hai</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tính</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trạng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màu</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dạng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tương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phản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thuần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chủng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p>
          <a:p>
            <a:pPr algn="just" defTabSz="914400">
              <a:lnSpc>
                <a:spcPct val="125000"/>
              </a:lnSpc>
              <a:defRPr/>
            </a:pP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Thí</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nghiệm</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được</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tóm</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tắt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như</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sau</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C420BB16-7891-2DF2-894A-F2A40CDABF6F}"/>
              </a:ext>
            </a:extLst>
          </p:cNvPr>
          <p:cNvSpPr txBox="1"/>
          <p:nvPr/>
        </p:nvSpPr>
        <p:spPr>
          <a:xfrm>
            <a:off x="592999" y="2914270"/>
            <a:ext cx="11488511" cy="3452574"/>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800" b="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800" b="1" kern="0" baseline="-2500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8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endPar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8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800" b="1"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8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F</a:t>
            </a:r>
            <a:r>
              <a:rPr lang="en-US" sz="2800"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tự</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thụ</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phấn</a:t>
            </a:r>
            <a:endPar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8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800" b="1"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8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556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bốn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loại</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kiểu</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hình</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108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32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8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r>
              <a:rPr lang="en-US" sz="28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6284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C3A2F0-0389-DF02-D92B-7AD3B7874535}"/>
              </a:ext>
            </a:extLst>
          </p:cNvPr>
          <p:cNvSpPr/>
          <p:nvPr/>
        </p:nvSpPr>
        <p:spPr>
          <a:xfrm>
            <a:off x="104803" y="150071"/>
            <a:ext cx="11776443"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Oval 3">
            <a:extLst>
              <a:ext uri="{FF2B5EF4-FFF2-40B4-BE49-F238E27FC236}">
                <a16:creationId xmlns:a16="http://schemas.microsoft.com/office/drawing/2014/main" id="{7E1A8D97-3FD4-F31E-F9BB-AE32E17856F7}"/>
              </a:ext>
            </a:extLst>
          </p:cNvPr>
          <p:cNvSpPr/>
          <p:nvPr/>
        </p:nvSpPr>
        <p:spPr>
          <a:xfrm>
            <a:off x="144421" y="544745"/>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 name="Group 4">
            <a:extLst>
              <a:ext uri="{FF2B5EF4-FFF2-40B4-BE49-F238E27FC236}">
                <a16:creationId xmlns:a16="http://schemas.microsoft.com/office/drawing/2014/main" id="{0D420041-4599-4B73-04DF-AAB85929B1C8}"/>
              </a:ext>
            </a:extLst>
          </p:cNvPr>
          <p:cNvGrpSpPr/>
          <p:nvPr/>
        </p:nvGrpSpPr>
        <p:grpSpPr>
          <a:xfrm>
            <a:off x="382517" y="353995"/>
            <a:ext cx="2516160" cy="660990"/>
            <a:chOff x="-302032" y="444506"/>
            <a:chExt cx="1455003" cy="571500"/>
          </a:xfrm>
        </p:grpSpPr>
        <p:sp>
          <p:nvSpPr>
            <p:cNvPr id="6" name="Rectangle: Rounded Corners 5">
              <a:extLst>
                <a:ext uri="{FF2B5EF4-FFF2-40B4-BE49-F238E27FC236}">
                  <a16:creationId xmlns:a16="http://schemas.microsoft.com/office/drawing/2014/main" id="{080A46FF-D2A5-4C95-476D-9CCDB671731D}"/>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618BD8D1-77B5-71FC-EA81-3FB3062AB8B2}"/>
                </a:ext>
              </a:extLst>
            </p:cNvPr>
            <p:cNvSpPr txBox="1"/>
            <p:nvPr/>
          </p:nvSpPr>
          <p:spPr>
            <a:xfrm>
              <a:off x="-243045" y="530675"/>
              <a:ext cx="1367677" cy="399161"/>
            </a:xfrm>
            <a:prstGeom prst="rect">
              <a:avLst/>
            </a:prstGeom>
            <a:noFill/>
          </p:spPr>
          <p:txBody>
            <a:bodyPr wrap="square" rtlCol="0" anchor="ctr">
              <a:spAutoFit/>
            </a:bodyPr>
            <a:lstStyle/>
            <a:p>
              <a:r>
                <a:rPr lang="en-US" sz="2400" b="1">
                  <a:solidFill>
                    <a:srgbClr val="FFFFFF"/>
                  </a:solidFill>
                  <a:latin typeface="Arial" panose="020B0604020202020204" pitchFamily="34" charset="0"/>
                  <a:cs typeface="Arial" panose="020B0604020202020204" pitchFamily="34" charset="0"/>
                </a:rPr>
                <a:t>1. Thí nghiệm</a:t>
              </a:r>
            </a:p>
          </p:txBody>
        </p:sp>
      </p:grpSp>
      <p:pic>
        <p:nvPicPr>
          <p:cNvPr id="8" name="Picture 2" descr="Dihybrid Crosses — Definition &amp; Examples - Expii">
            <a:extLst>
              <a:ext uri="{FF2B5EF4-FFF2-40B4-BE49-F238E27FC236}">
                <a16:creationId xmlns:a16="http://schemas.microsoft.com/office/drawing/2014/main" id="{183E4FBB-7BE5-8C98-F809-27043758F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ihybrid Crosses — Definition &amp; Examples - Expii">
            <a:extLst>
              <a:ext uri="{FF2B5EF4-FFF2-40B4-BE49-F238E27FC236}">
                <a16:creationId xmlns:a16="http://schemas.microsoft.com/office/drawing/2014/main" id="{62F3D9E0-9F11-9159-8CD7-E0CF9A0B6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5" y="972643"/>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hybrid Crosses — Definition &amp; Examples - Expii">
            <a:extLst>
              <a:ext uri="{FF2B5EF4-FFF2-40B4-BE49-F238E27FC236}">
                <a16:creationId xmlns:a16="http://schemas.microsoft.com/office/drawing/2014/main" id="{21BB1276-30F5-4EF9-1301-06BD2B232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4"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ihybrid Crosses — Definition &amp; Examples - Expii">
            <a:extLst>
              <a:ext uri="{FF2B5EF4-FFF2-40B4-BE49-F238E27FC236}">
                <a16:creationId xmlns:a16="http://schemas.microsoft.com/office/drawing/2014/main" id="{19D3B370-ED22-533C-55BA-74160C5A0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1" y="971801"/>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86532A-DB45-0A71-1092-5C65330F7A5A}"/>
              </a:ext>
            </a:extLst>
          </p:cNvPr>
          <p:cNvSpPr txBox="1"/>
          <p:nvPr/>
        </p:nvSpPr>
        <p:spPr>
          <a:xfrm>
            <a:off x="3171961" y="789241"/>
            <a:ext cx="490259" cy="523220"/>
          </a:xfrm>
          <a:prstGeom prst="rect">
            <a:avLst/>
          </a:prstGeom>
          <a:noFill/>
        </p:spPr>
        <p:txBody>
          <a:bodyPr wrap="square" rtlCol="0">
            <a:spAutoFit/>
          </a:bodyPr>
          <a:lstStyle/>
          <a:p>
            <a:r>
              <a:rPr lang="en-US" sz="2800" b="1"/>
              <a:t>P</a:t>
            </a:r>
          </a:p>
        </p:txBody>
      </p:sp>
      <p:sp>
        <p:nvSpPr>
          <p:cNvPr id="13" name="TextBox 12">
            <a:extLst>
              <a:ext uri="{FF2B5EF4-FFF2-40B4-BE49-F238E27FC236}">
                <a16:creationId xmlns:a16="http://schemas.microsoft.com/office/drawing/2014/main" id="{2C002BF4-0515-6A67-53EA-198217361FA0}"/>
              </a:ext>
            </a:extLst>
          </p:cNvPr>
          <p:cNvSpPr txBox="1"/>
          <p:nvPr/>
        </p:nvSpPr>
        <p:spPr>
          <a:xfrm>
            <a:off x="3121629" y="2213055"/>
            <a:ext cx="490259" cy="523220"/>
          </a:xfrm>
          <a:prstGeom prst="rect">
            <a:avLst/>
          </a:prstGeom>
          <a:noFill/>
        </p:spPr>
        <p:txBody>
          <a:bodyPr wrap="square" rtlCol="0">
            <a:spAutoFit/>
          </a:bodyPr>
          <a:lstStyle/>
          <a:p>
            <a:r>
              <a:rPr lang="en-US" sz="2800" b="1"/>
              <a:t>F</a:t>
            </a:r>
            <a:r>
              <a:rPr lang="en-US" sz="2800" b="1" baseline="-25000"/>
              <a:t>1</a:t>
            </a:r>
            <a:endParaRPr lang="en-US" sz="2800" b="1"/>
          </a:p>
        </p:txBody>
      </p:sp>
      <p:sp>
        <p:nvSpPr>
          <p:cNvPr id="14" name="TextBox 13">
            <a:extLst>
              <a:ext uri="{FF2B5EF4-FFF2-40B4-BE49-F238E27FC236}">
                <a16:creationId xmlns:a16="http://schemas.microsoft.com/office/drawing/2014/main" id="{BC2C6A72-FB65-0BEE-34B6-6DC3742C46C0}"/>
              </a:ext>
            </a:extLst>
          </p:cNvPr>
          <p:cNvSpPr txBox="1"/>
          <p:nvPr/>
        </p:nvSpPr>
        <p:spPr>
          <a:xfrm>
            <a:off x="3523889" y="546207"/>
            <a:ext cx="1541163" cy="400110"/>
          </a:xfrm>
          <a:prstGeom prst="rect">
            <a:avLst/>
          </a:prstGeom>
          <a:noFill/>
        </p:spPr>
        <p:txBody>
          <a:bodyPr wrap="square" rtlCol="0">
            <a:spAutoFit/>
          </a:bodyPr>
          <a:lstStyle/>
          <a:p>
            <a:pPr algn="ctr"/>
            <a:r>
              <a:rPr lang="en-US" sz="2000"/>
              <a:t>♀ vàng, trơn</a:t>
            </a:r>
          </a:p>
        </p:txBody>
      </p:sp>
      <p:sp>
        <p:nvSpPr>
          <p:cNvPr id="15" name="TextBox 14">
            <a:extLst>
              <a:ext uri="{FF2B5EF4-FFF2-40B4-BE49-F238E27FC236}">
                <a16:creationId xmlns:a16="http://schemas.microsoft.com/office/drawing/2014/main" id="{50552634-8965-D918-A33B-4A6216DC01A3}"/>
              </a:ext>
            </a:extLst>
          </p:cNvPr>
          <p:cNvSpPr txBox="1"/>
          <p:nvPr/>
        </p:nvSpPr>
        <p:spPr>
          <a:xfrm>
            <a:off x="7178908" y="550652"/>
            <a:ext cx="1718469" cy="400110"/>
          </a:xfrm>
          <a:prstGeom prst="rect">
            <a:avLst/>
          </a:prstGeom>
          <a:noFill/>
        </p:spPr>
        <p:txBody>
          <a:bodyPr wrap="square" rtlCol="0">
            <a:spAutoFit/>
          </a:bodyPr>
          <a:lstStyle/>
          <a:p>
            <a:pPr algn="ctr"/>
            <a:r>
              <a:rPr lang="en-US" sz="2000"/>
              <a:t>♀ xanh, nhăn</a:t>
            </a:r>
          </a:p>
        </p:txBody>
      </p:sp>
      <p:sp>
        <p:nvSpPr>
          <p:cNvPr id="16" name="TextBox 15">
            <a:extLst>
              <a:ext uri="{FF2B5EF4-FFF2-40B4-BE49-F238E27FC236}">
                <a16:creationId xmlns:a16="http://schemas.microsoft.com/office/drawing/2014/main" id="{4519B33A-C7A4-53F6-ED6F-C5CEE8179084}"/>
              </a:ext>
            </a:extLst>
          </p:cNvPr>
          <p:cNvSpPr txBox="1"/>
          <p:nvPr/>
        </p:nvSpPr>
        <p:spPr>
          <a:xfrm>
            <a:off x="5133792" y="550652"/>
            <a:ext cx="1718469" cy="400110"/>
          </a:xfrm>
          <a:prstGeom prst="rect">
            <a:avLst/>
          </a:prstGeom>
          <a:noFill/>
        </p:spPr>
        <p:txBody>
          <a:bodyPr wrap="square" rtlCol="0">
            <a:spAutoFit/>
          </a:bodyPr>
          <a:lstStyle/>
          <a:p>
            <a:pPr algn="ctr"/>
            <a:r>
              <a:rPr lang="en-US" sz="2000"/>
              <a:t>♂ xanh, nhăn</a:t>
            </a:r>
          </a:p>
        </p:txBody>
      </p:sp>
      <p:sp>
        <p:nvSpPr>
          <p:cNvPr id="17" name="TextBox 16">
            <a:extLst>
              <a:ext uri="{FF2B5EF4-FFF2-40B4-BE49-F238E27FC236}">
                <a16:creationId xmlns:a16="http://schemas.microsoft.com/office/drawing/2014/main" id="{0E673B1D-A20B-6C5E-C2AF-914551B785C2}"/>
              </a:ext>
            </a:extLst>
          </p:cNvPr>
          <p:cNvSpPr txBox="1"/>
          <p:nvPr/>
        </p:nvSpPr>
        <p:spPr>
          <a:xfrm>
            <a:off x="9035113" y="550652"/>
            <a:ext cx="1541163" cy="400110"/>
          </a:xfrm>
          <a:prstGeom prst="rect">
            <a:avLst/>
          </a:prstGeom>
          <a:noFill/>
        </p:spPr>
        <p:txBody>
          <a:bodyPr wrap="square" rtlCol="0">
            <a:spAutoFit/>
          </a:bodyPr>
          <a:lstStyle/>
          <a:p>
            <a:pPr algn="ctr"/>
            <a:r>
              <a:rPr lang="en-US" sz="2000"/>
              <a:t>♂ vàng, trơn</a:t>
            </a:r>
          </a:p>
        </p:txBody>
      </p:sp>
      <p:cxnSp>
        <p:nvCxnSpPr>
          <p:cNvPr id="18" name="Straight Arrow Connector 17">
            <a:extLst>
              <a:ext uri="{FF2B5EF4-FFF2-40B4-BE49-F238E27FC236}">
                <a16:creationId xmlns:a16="http://schemas.microsoft.com/office/drawing/2014/main" id="{ACCF3272-A11C-7A69-241F-91E579DD0890}"/>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6FB435-8041-0F73-6F72-EDFDCAB91EAB}"/>
              </a:ext>
            </a:extLst>
          </p:cNvPr>
          <p:cNvSpPr txBox="1"/>
          <p:nvPr/>
        </p:nvSpPr>
        <p:spPr>
          <a:xfrm>
            <a:off x="4161067" y="2016308"/>
            <a:ext cx="1854960" cy="400110"/>
          </a:xfrm>
          <a:prstGeom prst="rect">
            <a:avLst/>
          </a:prstGeom>
          <a:noFill/>
        </p:spPr>
        <p:txBody>
          <a:bodyPr wrap="square" rtlCol="0">
            <a:spAutoFit/>
          </a:bodyPr>
          <a:lstStyle/>
          <a:p>
            <a:pPr algn="ctr"/>
            <a:r>
              <a:rPr lang="en-US" sz="2000"/>
              <a:t>Thụ phấn chéo</a:t>
            </a:r>
          </a:p>
        </p:txBody>
      </p:sp>
      <p:sp>
        <p:nvSpPr>
          <p:cNvPr id="20" name="TextBox 19">
            <a:extLst>
              <a:ext uri="{FF2B5EF4-FFF2-40B4-BE49-F238E27FC236}">
                <a16:creationId xmlns:a16="http://schemas.microsoft.com/office/drawing/2014/main" id="{09702A7D-4A54-817E-7E4F-DD63B460DAED}"/>
              </a:ext>
            </a:extLst>
          </p:cNvPr>
          <p:cNvSpPr txBox="1"/>
          <p:nvPr/>
        </p:nvSpPr>
        <p:spPr>
          <a:xfrm>
            <a:off x="7992336" y="2016308"/>
            <a:ext cx="1854960" cy="400110"/>
          </a:xfrm>
          <a:prstGeom prst="rect">
            <a:avLst/>
          </a:prstGeom>
          <a:noFill/>
        </p:spPr>
        <p:txBody>
          <a:bodyPr wrap="square" rtlCol="0">
            <a:spAutoFit/>
          </a:bodyPr>
          <a:lstStyle/>
          <a:p>
            <a:pPr algn="ctr"/>
            <a:r>
              <a:rPr lang="en-US" sz="2000"/>
              <a:t>Thụ phấn chéo</a:t>
            </a:r>
          </a:p>
        </p:txBody>
      </p:sp>
      <p:pic>
        <p:nvPicPr>
          <p:cNvPr id="21" name="Picture 2" descr="Dihybrid Crosses — Definition &amp; Examples - Expii">
            <a:extLst>
              <a:ext uri="{FF2B5EF4-FFF2-40B4-BE49-F238E27FC236}">
                <a16:creationId xmlns:a16="http://schemas.microsoft.com/office/drawing/2014/main" id="{A0036E37-7BB8-F1B2-5572-0103AB5E9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9"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ihybrid Crosses — Definition &amp; Examples - Expii">
            <a:extLst>
              <a:ext uri="{FF2B5EF4-FFF2-40B4-BE49-F238E27FC236}">
                <a16:creationId xmlns:a16="http://schemas.microsoft.com/office/drawing/2014/main" id="{588921CC-5082-88C8-360F-B73A48249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D1F0FF2-DB30-6EE6-F7BB-5CA66C66BB30}"/>
              </a:ext>
            </a:extLst>
          </p:cNvPr>
          <p:cNvSpPr txBox="1"/>
          <p:nvPr/>
        </p:nvSpPr>
        <p:spPr>
          <a:xfrm>
            <a:off x="5860988" y="2443454"/>
            <a:ext cx="2193824" cy="400110"/>
          </a:xfrm>
          <a:prstGeom prst="rect">
            <a:avLst/>
          </a:prstGeom>
          <a:noFill/>
        </p:spPr>
        <p:txBody>
          <a:bodyPr wrap="square" rtlCol="0">
            <a:spAutoFit/>
          </a:bodyPr>
          <a:lstStyle/>
          <a:p>
            <a:pPr algn="ctr"/>
            <a:r>
              <a:rPr lang="en-US" sz="2000"/>
              <a:t>100% vàng, trơn</a:t>
            </a:r>
          </a:p>
        </p:txBody>
      </p:sp>
      <p:sp>
        <p:nvSpPr>
          <p:cNvPr id="24" name="TextBox 23">
            <a:extLst>
              <a:ext uri="{FF2B5EF4-FFF2-40B4-BE49-F238E27FC236}">
                <a16:creationId xmlns:a16="http://schemas.microsoft.com/office/drawing/2014/main" id="{9F9C22EA-CF8F-4434-2A52-F95988F9D5FD}"/>
              </a:ext>
            </a:extLst>
          </p:cNvPr>
          <p:cNvSpPr txBox="1"/>
          <p:nvPr/>
        </p:nvSpPr>
        <p:spPr>
          <a:xfrm>
            <a:off x="4641509" y="3497994"/>
            <a:ext cx="4784051" cy="400110"/>
          </a:xfrm>
          <a:prstGeom prst="rect">
            <a:avLst/>
          </a:prstGeom>
          <a:noFill/>
          <a:ln w="19050">
            <a:solidFill>
              <a:schemeClr val="tx1"/>
            </a:solidFill>
          </a:ln>
        </p:spPr>
        <p:txBody>
          <a:bodyPr wrap="square" rtlCol="0">
            <a:spAutoFit/>
          </a:bodyPr>
          <a:lstStyle/>
          <a:p>
            <a:pPr algn="ctr"/>
            <a:r>
              <a:rPr lang="en-US" sz="2000"/>
              <a:t>Thu hạt lai và gieo trồng thành cây</a:t>
            </a:r>
          </a:p>
        </p:txBody>
      </p:sp>
      <p:cxnSp>
        <p:nvCxnSpPr>
          <p:cNvPr id="25" name="Straight Arrow Connector 24">
            <a:extLst>
              <a:ext uri="{FF2B5EF4-FFF2-40B4-BE49-F238E27FC236}">
                <a16:creationId xmlns:a16="http://schemas.microsoft.com/office/drawing/2014/main" id="{08F7E56B-B192-992E-3444-FAD84137C56B}"/>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67D206-4937-7ABE-8AD1-6514D181AE45}"/>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0337B3-016C-AD4A-D940-32714BB88A47}"/>
              </a:ext>
            </a:extLst>
          </p:cNvPr>
          <p:cNvSpPr txBox="1"/>
          <p:nvPr/>
        </p:nvSpPr>
        <p:spPr>
          <a:xfrm>
            <a:off x="6187846" y="4210168"/>
            <a:ext cx="1546329" cy="400110"/>
          </a:xfrm>
          <a:prstGeom prst="rect">
            <a:avLst/>
          </a:prstGeom>
          <a:noFill/>
          <a:ln w="19050">
            <a:solidFill>
              <a:schemeClr val="tx1"/>
            </a:solidFill>
          </a:ln>
        </p:spPr>
        <p:txBody>
          <a:bodyPr wrap="square" rtlCol="0">
            <a:spAutoFit/>
          </a:bodyPr>
          <a:lstStyle/>
          <a:p>
            <a:pPr algn="ctr"/>
            <a:r>
              <a:rPr lang="en-US" sz="2000"/>
              <a:t>Tự thụ phấn</a:t>
            </a:r>
          </a:p>
        </p:txBody>
      </p:sp>
      <p:cxnSp>
        <p:nvCxnSpPr>
          <p:cNvPr id="28" name="Straight Arrow Connector 27">
            <a:extLst>
              <a:ext uri="{FF2B5EF4-FFF2-40B4-BE49-F238E27FC236}">
                <a16:creationId xmlns:a16="http://schemas.microsoft.com/office/drawing/2014/main" id="{9D6D43CD-BA83-3DF9-3E50-1C6916F97547}"/>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BA8964-D932-8501-6C60-0BC64AB76401}"/>
              </a:ext>
            </a:extLst>
          </p:cNvPr>
          <p:cNvCxnSpPr>
            <a:cxnSpLocks/>
          </p:cNvCxnSpPr>
          <p:nvPr/>
        </p:nvCxnSpPr>
        <p:spPr>
          <a:xfrm>
            <a:off x="4173350"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506BFB-8ACA-10A0-7C08-B7B0677625E5}"/>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D089FD-7C27-5EB3-5158-52BA9E1CFBD8}"/>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10AE0AB-FD07-F5F8-B0E5-0DBFC5B4B87D}"/>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1B7B63-F2CB-005D-2AB4-9CF530B0E0D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descr="Dihybrid Crosses — Definition &amp; Examples - Expii">
            <a:extLst>
              <a:ext uri="{FF2B5EF4-FFF2-40B4-BE49-F238E27FC236}">
                <a16:creationId xmlns:a16="http://schemas.microsoft.com/office/drawing/2014/main" id="{94DE09B9-AFF4-0F53-1AA9-201CC91EE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5"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ihybrid Crosses — Definition &amp; Examples - Expii">
            <a:extLst>
              <a:ext uri="{FF2B5EF4-FFF2-40B4-BE49-F238E27FC236}">
                <a16:creationId xmlns:a16="http://schemas.microsoft.com/office/drawing/2014/main" id="{FBE37C99-BB20-C2BB-4D2B-C193CA6B7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3" y="5221746"/>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Dihybrid Crosses — Definition &amp; Examples - Expii">
            <a:extLst>
              <a:ext uri="{FF2B5EF4-FFF2-40B4-BE49-F238E27FC236}">
                <a16:creationId xmlns:a16="http://schemas.microsoft.com/office/drawing/2014/main" id="{D7BCD977-64E3-A126-BBC1-79AFADD48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2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Dihybrid Crosses — Definition &amp; Examples - Expii">
            <a:extLst>
              <a:ext uri="{FF2B5EF4-FFF2-40B4-BE49-F238E27FC236}">
                <a16:creationId xmlns:a16="http://schemas.microsoft.com/office/drawing/2014/main" id="{BEC2AF8D-FEC5-4CA1-E0E2-9FF3F392B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9" y="5221747"/>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90D3441-1BD2-2FE3-3801-B288ADC1F55E}"/>
              </a:ext>
            </a:extLst>
          </p:cNvPr>
          <p:cNvSpPr txBox="1"/>
          <p:nvPr/>
        </p:nvSpPr>
        <p:spPr>
          <a:xfrm>
            <a:off x="8791136" y="5921136"/>
            <a:ext cx="1854960" cy="400110"/>
          </a:xfrm>
          <a:prstGeom prst="rect">
            <a:avLst/>
          </a:prstGeom>
          <a:noFill/>
        </p:spPr>
        <p:txBody>
          <a:bodyPr wrap="square" rtlCol="0">
            <a:spAutoFit/>
          </a:bodyPr>
          <a:lstStyle/>
          <a:p>
            <a:pPr algn="ctr"/>
            <a:r>
              <a:rPr lang="en-US" sz="2000"/>
              <a:t>32 xanh, nhăn</a:t>
            </a:r>
          </a:p>
        </p:txBody>
      </p:sp>
      <p:sp>
        <p:nvSpPr>
          <p:cNvPr id="39" name="TextBox 38">
            <a:extLst>
              <a:ext uri="{FF2B5EF4-FFF2-40B4-BE49-F238E27FC236}">
                <a16:creationId xmlns:a16="http://schemas.microsoft.com/office/drawing/2014/main" id="{C2B91C3A-6207-DDB4-CEA4-1EE05902CB18}"/>
              </a:ext>
            </a:extLst>
          </p:cNvPr>
          <p:cNvSpPr txBox="1"/>
          <p:nvPr/>
        </p:nvSpPr>
        <p:spPr>
          <a:xfrm>
            <a:off x="6941229" y="5926279"/>
            <a:ext cx="1854960" cy="400110"/>
          </a:xfrm>
          <a:prstGeom prst="rect">
            <a:avLst/>
          </a:prstGeom>
          <a:noFill/>
        </p:spPr>
        <p:txBody>
          <a:bodyPr wrap="square" rtlCol="0">
            <a:spAutoFit/>
          </a:bodyPr>
          <a:lstStyle/>
          <a:p>
            <a:pPr algn="ctr"/>
            <a:r>
              <a:rPr lang="en-US" sz="2000"/>
              <a:t>101 vàng, nhăn</a:t>
            </a:r>
          </a:p>
        </p:txBody>
      </p:sp>
      <p:sp>
        <p:nvSpPr>
          <p:cNvPr id="40" name="TextBox 39">
            <a:extLst>
              <a:ext uri="{FF2B5EF4-FFF2-40B4-BE49-F238E27FC236}">
                <a16:creationId xmlns:a16="http://schemas.microsoft.com/office/drawing/2014/main" id="{8370FEBA-D56B-075C-D406-23398AB4F901}"/>
              </a:ext>
            </a:extLst>
          </p:cNvPr>
          <p:cNvSpPr txBox="1"/>
          <p:nvPr/>
        </p:nvSpPr>
        <p:spPr>
          <a:xfrm>
            <a:off x="5047701" y="5926477"/>
            <a:ext cx="1854960" cy="400110"/>
          </a:xfrm>
          <a:prstGeom prst="rect">
            <a:avLst/>
          </a:prstGeom>
          <a:noFill/>
        </p:spPr>
        <p:txBody>
          <a:bodyPr wrap="square" rtlCol="0">
            <a:spAutoFit/>
          </a:bodyPr>
          <a:lstStyle/>
          <a:p>
            <a:pPr algn="ctr"/>
            <a:r>
              <a:rPr lang="en-US" sz="2000"/>
              <a:t>108 xanh, trơn</a:t>
            </a:r>
          </a:p>
        </p:txBody>
      </p:sp>
      <p:sp>
        <p:nvSpPr>
          <p:cNvPr id="41" name="TextBox 40">
            <a:extLst>
              <a:ext uri="{FF2B5EF4-FFF2-40B4-BE49-F238E27FC236}">
                <a16:creationId xmlns:a16="http://schemas.microsoft.com/office/drawing/2014/main" id="{549DB810-949D-DD74-F2C1-0F68495ADF4C}"/>
              </a:ext>
            </a:extLst>
          </p:cNvPr>
          <p:cNvSpPr txBox="1"/>
          <p:nvPr/>
        </p:nvSpPr>
        <p:spPr>
          <a:xfrm>
            <a:off x="3254936" y="5926477"/>
            <a:ext cx="1854960" cy="400110"/>
          </a:xfrm>
          <a:prstGeom prst="rect">
            <a:avLst/>
          </a:prstGeom>
          <a:noFill/>
        </p:spPr>
        <p:txBody>
          <a:bodyPr wrap="square" rtlCol="0">
            <a:spAutoFit/>
          </a:bodyPr>
          <a:lstStyle/>
          <a:p>
            <a:pPr algn="ctr"/>
            <a:r>
              <a:rPr lang="en-US" sz="2000"/>
              <a:t>315 vàng, trơn</a:t>
            </a:r>
          </a:p>
        </p:txBody>
      </p:sp>
      <p:sp>
        <p:nvSpPr>
          <p:cNvPr id="42" name="TextBox 41">
            <a:extLst>
              <a:ext uri="{FF2B5EF4-FFF2-40B4-BE49-F238E27FC236}">
                <a16:creationId xmlns:a16="http://schemas.microsoft.com/office/drawing/2014/main" id="{287B470A-6C8B-45F3-763D-565518CB8C44}"/>
              </a:ext>
            </a:extLst>
          </p:cNvPr>
          <p:cNvSpPr txBox="1"/>
          <p:nvPr/>
        </p:nvSpPr>
        <p:spPr>
          <a:xfrm>
            <a:off x="3116773" y="5103205"/>
            <a:ext cx="490259" cy="523220"/>
          </a:xfrm>
          <a:prstGeom prst="rect">
            <a:avLst/>
          </a:prstGeom>
          <a:noFill/>
        </p:spPr>
        <p:txBody>
          <a:bodyPr wrap="square" rtlCol="0">
            <a:spAutoFit/>
          </a:bodyPr>
          <a:lstStyle/>
          <a:p>
            <a:r>
              <a:rPr lang="en-US" sz="2800" b="1"/>
              <a:t>F</a:t>
            </a:r>
            <a:r>
              <a:rPr lang="en-US" sz="2800" b="1" baseline="-25000"/>
              <a:t>2</a:t>
            </a:r>
            <a:endParaRPr lang="en-US" sz="2800" b="1"/>
          </a:p>
        </p:txBody>
      </p:sp>
      <p:sp>
        <p:nvSpPr>
          <p:cNvPr id="43" name="Right Brace 42">
            <a:extLst>
              <a:ext uri="{FF2B5EF4-FFF2-40B4-BE49-F238E27FC236}">
                <a16:creationId xmlns:a16="http://schemas.microsoft.com/office/drawing/2014/main" id="{FD9681AC-DB96-50DD-01DF-A6E41B39E575}"/>
              </a:ext>
            </a:extLst>
          </p:cNvPr>
          <p:cNvSpPr/>
          <p:nvPr/>
        </p:nvSpPr>
        <p:spPr>
          <a:xfrm rot="5400000">
            <a:off x="4924171" y="1117906"/>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44" name="Right Brace 43">
            <a:extLst>
              <a:ext uri="{FF2B5EF4-FFF2-40B4-BE49-F238E27FC236}">
                <a16:creationId xmlns:a16="http://schemas.microsoft.com/office/drawing/2014/main" id="{81EC9AC9-F8C2-13A0-5D86-A54CAB6DED9D}"/>
              </a:ext>
            </a:extLst>
          </p:cNvPr>
          <p:cNvSpPr/>
          <p:nvPr/>
        </p:nvSpPr>
        <p:spPr>
          <a:xfrm rot="5400000">
            <a:off x="8768034" y="109072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45" name="TextBox 44">
            <a:extLst>
              <a:ext uri="{FF2B5EF4-FFF2-40B4-BE49-F238E27FC236}">
                <a16:creationId xmlns:a16="http://schemas.microsoft.com/office/drawing/2014/main" id="{A19897AB-BA63-9A02-15FD-3DB56EEF6ADC}"/>
              </a:ext>
            </a:extLst>
          </p:cNvPr>
          <p:cNvSpPr txBox="1"/>
          <p:nvPr/>
        </p:nvSpPr>
        <p:spPr>
          <a:xfrm>
            <a:off x="2309275" y="2635699"/>
            <a:ext cx="2186000" cy="707886"/>
          </a:xfrm>
          <a:prstGeom prst="rect">
            <a:avLst/>
          </a:prstGeom>
          <a:noFill/>
        </p:spPr>
        <p:txBody>
          <a:bodyPr wrap="square">
            <a:spAutoFit/>
          </a:bodyPr>
          <a:lstStyle/>
          <a:p>
            <a:r>
              <a:rPr lang="en-US" sz="20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20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0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sz="2000" i="1"/>
          </a:p>
        </p:txBody>
      </p:sp>
      <p:pic>
        <p:nvPicPr>
          <p:cNvPr id="46" name="Picture 12" descr="Explain Yourself">
            <a:extLst>
              <a:ext uri="{FF2B5EF4-FFF2-40B4-BE49-F238E27FC236}">
                <a16:creationId xmlns:a16="http://schemas.microsoft.com/office/drawing/2014/main" id="{2F0A5212-54CE-8061-900B-63222C40009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3"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1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FBAD9-11A1-5F27-8C3E-7CE45E5C4C63}"/>
              </a:ext>
            </a:extLst>
          </p:cNvPr>
          <p:cNvSpPr txBox="1"/>
          <p:nvPr/>
        </p:nvSpPr>
        <p:spPr>
          <a:xfrm>
            <a:off x="511872" y="3346721"/>
            <a:ext cx="11573263" cy="830997"/>
          </a:xfrm>
          <a:prstGeom prst="rect">
            <a:avLst/>
          </a:prstGeom>
          <a:noFill/>
        </p:spPr>
        <p:txBody>
          <a:bodyPr wrap="square">
            <a:spAutoFit/>
          </a:bodyPr>
          <a:lstStyle/>
          <a:p>
            <a:pPr marL="30480" marR="30480" algn="just">
              <a:spcAft>
                <a:spcPts val="600"/>
              </a:spcAft>
              <a:buNone/>
            </a:pPr>
            <a:r>
              <a:rPr lang="en-US" sz="2400" i="1" dirty="0" err="1">
                <a:solidFill>
                  <a:srgbClr val="000000"/>
                </a:solidFill>
                <a:latin typeface="Times New Roman" panose="02020603050405020304" pitchFamily="18" charset="0"/>
                <a:ea typeface="Times New Roman" panose="02020603050405020304" pitchFamily="18" charset="0"/>
              </a:rPr>
              <a:t>Dựa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quả</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thí</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nghiệm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hãy</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x</a:t>
            </a:r>
            <a:r>
              <a:rPr lang="en-US" sz="2400" i="1" dirty="0" err="1">
                <a:solidFill>
                  <a:srgbClr val="000000"/>
                </a:solidFill>
                <a:effectLst/>
                <a:latin typeface="Times New Roman" panose="02020603050405020304" pitchFamily="18" charset="0"/>
                <a:ea typeface="Times New Roman" panose="02020603050405020304" pitchFamily="18" charset="0"/>
              </a:rPr>
              <a:t>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định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lệ</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kiểu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chung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lệ</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kiểu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hình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riêng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từng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tính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rPr>
              <a:t> ở F</a:t>
            </a:r>
            <a:r>
              <a:rPr lang="en-US" sz="2400" i="1" baseline="-25000" dirty="0">
                <a:solidFill>
                  <a:srgbClr val="000000"/>
                </a:solidFill>
                <a:effectLst/>
                <a:latin typeface="Times New Roman" panose="02020603050405020304" pitchFamily="18" charset="0"/>
                <a:ea typeface="Times New Roman" panose="02020603050405020304" pitchFamily="18" charset="0"/>
              </a:rPr>
              <a:t>2</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A1B29149-4F7E-D6F3-92A8-8EB3B9147B61}"/>
              </a:ext>
            </a:extLst>
          </p:cNvPr>
          <p:cNvGrpSpPr/>
          <p:nvPr/>
        </p:nvGrpSpPr>
        <p:grpSpPr>
          <a:xfrm>
            <a:off x="313937" y="106952"/>
            <a:ext cx="2516160" cy="660990"/>
            <a:chOff x="-302032" y="444506"/>
            <a:chExt cx="1455003" cy="571500"/>
          </a:xfrm>
        </p:grpSpPr>
        <p:sp>
          <p:nvSpPr>
            <p:cNvPr id="5" name="Rectangle: Rounded Corners 4">
              <a:extLst>
                <a:ext uri="{FF2B5EF4-FFF2-40B4-BE49-F238E27FC236}">
                  <a16:creationId xmlns:a16="http://schemas.microsoft.com/office/drawing/2014/main" id="{93E2C0AE-5CD4-8B70-8C79-CBBC25A6B44D}"/>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8129547E-36B5-496A-0204-33C02A36AA85}"/>
                </a:ext>
              </a:extLst>
            </p:cNvPr>
            <p:cNvSpPr txBox="1"/>
            <p:nvPr/>
          </p:nvSpPr>
          <p:spPr>
            <a:xfrm>
              <a:off x="-243045" y="530675"/>
              <a:ext cx="1367677" cy="399161"/>
            </a:xfrm>
            <a:prstGeom prst="rect">
              <a:avLst/>
            </a:prstGeom>
            <a:noFill/>
          </p:spPr>
          <p:txBody>
            <a:bodyPr wrap="square" rtlCol="0" anchor="ctr">
              <a:spAutoFit/>
            </a:bodyPr>
            <a:lstStyle/>
            <a:p>
              <a:r>
                <a:rPr lang="en-US" sz="2400" b="1" dirty="0">
                  <a:solidFill>
                    <a:srgbClr val="FFFFFF"/>
                  </a:solidFill>
                  <a:latin typeface="Arial" panose="020B0604020202020204" pitchFamily="34" charset="0"/>
                  <a:cs typeface="Arial" panose="020B0604020202020204" pitchFamily="34" charset="0"/>
                </a:rPr>
                <a:t>1. </a:t>
              </a:r>
              <a:r>
                <a:rPr lang="en-US" sz="2400" b="1" dirty="0" err="1">
                  <a:solidFill>
                    <a:srgbClr val="FFFFFF"/>
                  </a:solidFill>
                  <a:latin typeface="Arial" panose="020B0604020202020204" pitchFamily="34" charset="0"/>
                  <a:cs typeface="Arial" panose="020B0604020202020204" pitchFamily="34" charset="0"/>
                </a:rPr>
                <a:t>Thí</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nghiệm</a:t>
              </a:r>
              <a:endParaRPr lang="en-US" sz="2400" b="1" dirty="0">
                <a:solidFill>
                  <a:srgbClr val="FFFFFF"/>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9200FEEA-843F-E013-3D9C-FDD2CFC60D12}"/>
              </a:ext>
            </a:extLst>
          </p:cNvPr>
          <p:cNvSpPr txBox="1"/>
          <p:nvPr/>
        </p:nvSpPr>
        <p:spPr>
          <a:xfrm>
            <a:off x="269363" y="767941"/>
            <a:ext cx="11653273" cy="2456030"/>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000" b="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000" b="1" kern="0" baseline="-2500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0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endPar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0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000" b="1"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0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F</a:t>
            </a:r>
            <a:r>
              <a:rPr lang="en-US" sz="2000"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tự</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thụ</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phấn</a:t>
            </a:r>
            <a:endPar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0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000" b="1" kern="0" baseline="-2500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0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556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bốn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loại</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kiểu</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hình</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108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32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cây</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0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r>
              <a:rPr lang="en-US" sz="20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80DCD09B-57B2-A46F-A9AB-35A4D898BB84}"/>
                  </a:ext>
                </a:extLst>
              </p:cNvPr>
              <p:cNvGraphicFramePr>
                <a:graphicFrameLocks noGrp="1"/>
              </p:cNvGraphicFramePr>
              <p:nvPr>
                <p:extLst>
                  <p:ext uri="{D42A27DB-BD31-4B8C-83A1-F6EECF244321}">
                    <p14:modId xmlns:p14="http://schemas.microsoft.com/office/powerpoint/2010/main" val="2434588243"/>
                  </p:ext>
                </p:extLst>
              </p:nvPr>
            </p:nvGraphicFramePr>
            <p:xfrm>
              <a:off x="511872" y="4374688"/>
              <a:ext cx="11168256" cy="2276698"/>
            </p:xfrm>
            <a:graphic>
              <a:graphicData uri="http://schemas.openxmlformats.org/drawingml/2006/table">
                <a:tbl>
                  <a:tblPr firstRow="1" firstCol="1" bandRow="1">
                    <a:tableStyleId>{5C22544A-7EE6-4342-B048-85BDC9FD1C3A}</a:tableStyleId>
                  </a:tblPr>
                  <a:tblGrid>
                    <a:gridCol w="5582961">
                      <a:extLst>
                        <a:ext uri="{9D8B030D-6E8A-4147-A177-3AD203B41FA5}">
                          <a16:colId xmlns:a16="http://schemas.microsoft.com/office/drawing/2014/main" val="2667605498"/>
                        </a:ext>
                      </a:extLst>
                    </a:gridCol>
                    <a:gridCol w="5585295">
                      <a:extLst>
                        <a:ext uri="{9D8B030D-6E8A-4147-A177-3AD203B41FA5}">
                          <a16:colId xmlns:a16="http://schemas.microsoft.com/office/drawing/2014/main" val="266157806"/>
                        </a:ext>
                      </a:extLst>
                    </a:gridCol>
                  </a:tblGrid>
                  <a:tr h="381780">
                    <a:tc>
                      <a:txBody>
                        <a:bodyPr/>
                        <a:lstStyle/>
                        <a:p>
                          <a:pPr marR="30480" algn="ctr">
                            <a:spcAft>
                              <a:spcPts val="600"/>
                            </a:spcAft>
                            <a:buNone/>
                          </a:pPr>
                          <a:r>
                            <a:rPr lang="en-US" sz="2400">
                              <a:effectLst/>
                              <a:latin typeface="Times New Roman" panose="02020603050405020304" pitchFamily="18" charset="0"/>
                              <a:cs typeface="Times New Roman" panose="02020603050405020304" pitchFamily="18" charset="0"/>
                            </a:rPr>
                            <a:t>Tỉ lệ KH riêng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600"/>
                            </a:spcAft>
                            <a:buNone/>
                          </a:pPr>
                          <a:r>
                            <a:rPr lang="en-US" sz="2400">
                              <a:effectLst/>
                              <a:latin typeface="Times New Roman" panose="02020603050405020304" pitchFamily="18" charset="0"/>
                              <a:cs typeface="Times New Roman" panose="02020603050405020304" pitchFamily="18" charset="0"/>
                            </a:rPr>
                            <a:t>Tỉ lệ KH chung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2789510"/>
                      </a:ext>
                    </a:extLst>
                  </a:tr>
                  <a:tr h="1894918">
                    <a:tc>
                      <a:txBody>
                        <a:bodyPr/>
                        <a:lstStyle/>
                        <a:p>
                          <a:pPr marR="30480" algn="just">
                            <a:spcAft>
                              <a:spcPts val="600"/>
                            </a:spcAft>
                            <a:buNone/>
                          </a:pPr>
                          <a14:m>
                            <m:oMath xmlns:m="http://schemas.openxmlformats.org/officeDocument/2006/math">
                              <m:f>
                                <m:fPr>
                                  <m:ctrlPr>
                                    <a:rPr lang="en-US" sz="2800" i="1" smtClean="0">
                                      <a:solidFill>
                                        <a:schemeClr val="tx1"/>
                                      </a:solidFill>
                                      <a:effectLst/>
                                      <a:latin typeface="Cambria Math" panose="02040503050406030204" pitchFamily="18" charset="0"/>
                                    </a:rPr>
                                  </m:ctrlPr>
                                </m:fPr>
                                <m:num>
                                  <m:r>
                                    <a:rPr lang="en-US" sz="2800">
                                      <a:solidFill>
                                        <a:schemeClr val="tx1"/>
                                      </a:solidFill>
                                      <a:effectLst/>
                                      <a:latin typeface="Cambria Math" panose="02040503050406030204" pitchFamily="18" charset="0"/>
                                    </a:rPr>
                                    <m:t>h</m:t>
                                  </m:r>
                                  <m:r>
                                    <a:rPr lang="en-US" sz="2800">
                                      <a:solidFill>
                                        <a:schemeClr val="tx1"/>
                                      </a:solidFill>
                                      <a:effectLst/>
                                      <a:latin typeface="Cambria Math" panose="02040503050406030204" pitchFamily="18" charset="0"/>
                                    </a:rPr>
                                    <m:t>ạ</m:t>
                                  </m:r>
                                  <m:r>
                                    <a:rPr lang="en-US" sz="2800">
                                      <a:solidFill>
                                        <a:schemeClr val="tx1"/>
                                      </a:solidFill>
                                      <a:effectLst/>
                                      <a:latin typeface="Cambria Math" panose="02040503050406030204" pitchFamily="18" charset="0"/>
                                    </a:rPr>
                                    <m:t>𝑡</m:t>
                                  </m:r>
                                  <m:r>
                                    <a:rPr lang="en-US" sz="2800">
                                      <a:solidFill>
                                        <a:schemeClr val="tx1"/>
                                      </a:solidFill>
                                      <a:effectLst/>
                                      <a:latin typeface="Cambria Math" panose="02040503050406030204" pitchFamily="18" charset="0"/>
                                    </a:rPr>
                                    <m:t> </m:t>
                                  </m:r>
                                  <m:r>
                                    <a:rPr lang="en-US" sz="2800">
                                      <a:solidFill>
                                        <a:schemeClr val="tx1"/>
                                      </a:solidFill>
                                      <a:effectLst/>
                                      <a:latin typeface="Cambria Math" panose="02040503050406030204" pitchFamily="18" charset="0"/>
                                    </a:rPr>
                                    <m:t>𝑣</m:t>
                                  </m:r>
                                  <m:r>
                                    <a:rPr lang="en-US" sz="2800">
                                      <a:solidFill>
                                        <a:schemeClr val="tx1"/>
                                      </a:solidFill>
                                      <a:effectLst/>
                                      <a:latin typeface="Cambria Math" panose="02040503050406030204" pitchFamily="18" charset="0"/>
                                    </a:rPr>
                                    <m:t>à</m:t>
                                  </m:r>
                                  <m:r>
                                    <a:rPr lang="en-US" sz="2800">
                                      <a:solidFill>
                                        <a:schemeClr val="tx1"/>
                                      </a:solidFill>
                                      <a:effectLst/>
                                      <a:latin typeface="Cambria Math" panose="02040503050406030204" pitchFamily="18" charset="0"/>
                                    </a:rPr>
                                    <m:t>𝑛𝑔</m:t>
                                  </m:r>
                                </m:num>
                                <m:den>
                                  <m:r>
                                    <a:rPr lang="en-US" sz="2800">
                                      <a:solidFill>
                                        <a:schemeClr val="tx1"/>
                                      </a:solidFill>
                                      <a:effectLst/>
                                      <a:latin typeface="Cambria Math" panose="02040503050406030204" pitchFamily="18" charset="0"/>
                                    </a:rPr>
                                    <m:t>h</m:t>
                                  </m:r>
                                  <m:r>
                                    <a:rPr lang="en-US" sz="2800">
                                      <a:solidFill>
                                        <a:schemeClr val="tx1"/>
                                      </a:solidFill>
                                      <a:effectLst/>
                                      <a:latin typeface="Cambria Math" panose="02040503050406030204" pitchFamily="18" charset="0"/>
                                    </a:rPr>
                                    <m:t>ạ</m:t>
                                  </m:r>
                                  <m:r>
                                    <a:rPr lang="en-US" sz="2800">
                                      <a:solidFill>
                                        <a:schemeClr val="tx1"/>
                                      </a:solidFill>
                                      <a:effectLst/>
                                      <a:latin typeface="Cambria Math" panose="02040503050406030204" pitchFamily="18" charset="0"/>
                                    </a:rPr>
                                    <m:t>𝑡</m:t>
                                  </m:r>
                                  <m:r>
                                    <a:rPr lang="en-US" sz="2800">
                                      <a:solidFill>
                                        <a:schemeClr val="tx1"/>
                                      </a:solidFill>
                                      <a:effectLst/>
                                      <a:latin typeface="Cambria Math" panose="02040503050406030204" pitchFamily="18" charset="0"/>
                                    </a:rPr>
                                    <m:t> </m:t>
                                  </m:r>
                                  <m:r>
                                    <a:rPr lang="en-US" sz="2800">
                                      <a:solidFill>
                                        <a:schemeClr val="tx1"/>
                                      </a:solidFill>
                                      <a:effectLst/>
                                      <a:latin typeface="Cambria Math" panose="02040503050406030204" pitchFamily="18" charset="0"/>
                                    </a:rPr>
                                    <m:t>𝑥𝑎𝑛h</m:t>
                                  </m:r>
                                </m:den>
                              </m:f>
                            </m:oMath>
                          </a14:m>
                          <a:r>
                            <a:rPr lang="en-US" sz="2800" dirty="0">
                              <a:solidFill>
                                <a:schemeClr val="tx1"/>
                              </a:solidFill>
                              <a:effectLst/>
                              <a:latin typeface="Times New Roman" panose="02020603050405020304" pitchFamily="18" charset="0"/>
                              <a:cs typeface="Times New Roman" panose="02020603050405020304" pitchFamily="18" charset="0"/>
                            </a:rPr>
                            <a:t> = …</a:t>
                          </a:r>
                        </a:p>
                        <a:p>
                          <a:pPr marR="30480" algn="just">
                            <a:spcAft>
                              <a:spcPts val="600"/>
                            </a:spcAft>
                            <a:buNone/>
                          </a:pPr>
                          <a14:m>
                            <m:oMath xmlns:m="http://schemas.openxmlformats.org/officeDocument/2006/math">
                              <m:f>
                                <m:fPr>
                                  <m:ctrlPr>
                                    <a:rPr lang="en-US" sz="2800" i="1">
                                      <a:solidFill>
                                        <a:schemeClr val="tx1"/>
                                      </a:solidFill>
                                      <a:effectLst/>
                                      <a:latin typeface="Cambria Math" panose="02040503050406030204" pitchFamily="18" charset="0"/>
                                    </a:rPr>
                                  </m:ctrlPr>
                                </m:fPr>
                                <m:num>
                                  <m:r>
                                    <a:rPr lang="en-US" sz="2800">
                                      <a:solidFill>
                                        <a:schemeClr val="tx1"/>
                                      </a:solidFill>
                                      <a:effectLst/>
                                      <a:latin typeface="Cambria Math" panose="02040503050406030204" pitchFamily="18" charset="0"/>
                                    </a:rPr>
                                    <m:t>𝑉</m:t>
                                  </m:r>
                                  <m:r>
                                    <a:rPr lang="en-US" sz="2800">
                                      <a:solidFill>
                                        <a:schemeClr val="tx1"/>
                                      </a:solidFill>
                                      <a:effectLst/>
                                      <a:latin typeface="Cambria Math" panose="02040503050406030204" pitchFamily="18" charset="0"/>
                                    </a:rPr>
                                    <m:t>ỏ </m:t>
                                  </m:r>
                                  <m:r>
                                    <a:rPr lang="en-US" sz="2800">
                                      <a:solidFill>
                                        <a:schemeClr val="tx1"/>
                                      </a:solidFill>
                                      <a:effectLst/>
                                      <a:latin typeface="Cambria Math" panose="02040503050406030204" pitchFamily="18" charset="0"/>
                                    </a:rPr>
                                    <m:t>𝑡𝑟</m:t>
                                  </m:r>
                                  <m:r>
                                    <a:rPr lang="en-US" sz="2800">
                                      <a:solidFill>
                                        <a:schemeClr val="tx1"/>
                                      </a:solidFill>
                                      <a:effectLst/>
                                      <a:latin typeface="Cambria Math" panose="02040503050406030204" pitchFamily="18" charset="0"/>
                                    </a:rPr>
                                    <m:t>ơ</m:t>
                                  </m:r>
                                  <m:r>
                                    <a:rPr lang="en-US" sz="2800">
                                      <a:solidFill>
                                        <a:schemeClr val="tx1"/>
                                      </a:solidFill>
                                      <a:effectLst/>
                                      <a:latin typeface="Cambria Math" panose="02040503050406030204" pitchFamily="18" charset="0"/>
                                    </a:rPr>
                                    <m:t>𝑛</m:t>
                                  </m:r>
                                </m:num>
                                <m:den>
                                  <m:r>
                                    <a:rPr lang="en-US" sz="2800">
                                      <a:solidFill>
                                        <a:schemeClr val="tx1"/>
                                      </a:solidFill>
                                      <a:effectLst/>
                                      <a:latin typeface="Cambria Math" panose="02040503050406030204" pitchFamily="18" charset="0"/>
                                    </a:rPr>
                                    <m:t>𝑣</m:t>
                                  </m:r>
                                  <m:r>
                                    <a:rPr lang="en-US" sz="2800">
                                      <a:solidFill>
                                        <a:schemeClr val="tx1"/>
                                      </a:solidFill>
                                      <a:effectLst/>
                                      <a:latin typeface="Cambria Math" panose="02040503050406030204" pitchFamily="18" charset="0"/>
                                    </a:rPr>
                                    <m:t>ỏ </m:t>
                                  </m:r>
                                  <m:r>
                                    <a:rPr lang="en-US" sz="2800">
                                      <a:solidFill>
                                        <a:schemeClr val="tx1"/>
                                      </a:solidFill>
                                      <a:effectLst/>
                                      <a:latin typeface="Cambria Math" panose="02040503050406030204" pitchFamily="18" charset="0"/>
                                    </a:rPr>
                                    <m:t>𝑛h</m:t>
                                  </m:r>
                                  <m:r>
                                    <a:rPr lang="en-US" sz="2800">
                                      <a:solidFill>
                                        <a:schemeClr val="tx1"/>
                                      </a:solidFill>
                                      <a:effectLst/>
                                      <a:latin typeface="Cambria Math" panose="02040503050406030204" pitchFamily="18" charset="0"/>
                                    </a:rPr>
                                    <m:t>ă</m:t>
                                  </m:r>
                                  <m:r>
                                    <a:rPr lang="en-US" sz="2800">
                                      <a:solidFill>
                                        <a:schemeClr val="tx1"/>
                                      </a:solidFill>
                                      <a:effectLst/>
                                      <a:latin typeface="Cambria Math" panose="02040503050406030204" pitchFamily="18" charset="0"/>
                                    </a:rPr>
                                    <m:t>𝑛</m:t>
                                  </m:r>
                                </m:den>
                              </m:f>
                            </m:oMath>
                          </a14:m>
                          <a:r>
                            <a:rPr lang="en-US" sz="2800" dirty="0">
                              <a:solidFill>
                                <a:schemeClr val="tx1"/>
                              </a:solidFill>
                              <a:effectLst/>
                              <a:latin typeface="Times New Roman" panose="02020603050405020304" pitchFamily="18" charset="0"/>
                              <a:cs typeface="Times New Roman" panose="02020603050405020304" pitchFamily="18" charset="0"/>
                            </a:rPr>
                            <a:t> = …</a:t>
                          </a:r>
                        </a:p>
                        <a:p>
                          <a:pPr marR="30480" algn="just">
                            <a:spcAft>
                              <a:spcPts val="600"/>
                            </a:spcAft>
                            <a:buNone/>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10F8B6"/>
                        </a:solidFill>
                      </a:tcPr>
                    </a:tc>
                    <a:tc>
                      <a:txBody>
                        <a:bodyPr/>
                        <a:lstStyle/>
                        <a:p>
                          <a:pPr marR="30480" algn="just">
                            <a:spcAft>
                              <a:spcPts val="600"/>
                            </a:spcAft>
                            <a:buNone/>
                          </a:pPr>
                          <a:r>
                            <a:rPr lang="en-US" sz="2800" dirty="0">
                              <a:effectLst/>
                              <a:latin typeface="Times New Roman" panose="02020603050405020304" pitchFamily="18" charset="0"/>
                              <a:cs typeface="Times New Roman" panose="02020603050405020304" pitchFamily="18" charset="0"/>
                            </a:rPr>
                            <a:t>315 </a:t>
                          </a:r>
                          <a:r>
                            <a:rPr lang="en-US" sz="2800" dirty="0" err="1">
                              <a:effectLst/>
                              <a:latin typeface="Times New Roman" panose="02020603050405020304" pitchFamily="18" charset="0"/>
                              <a:cs typeface="Times New Roman" panose="02020603050405020304" pitchFamily="18" charset="0"/>
                            </a:rPr>
                            <a:t>vàng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trơn</a:t>
                          </a:r>
                          <a:r>
                            <a:rPr lang="en-US" sz="2800" dirty="0">
                              <a:effectLst/>
                              <a:latin typeface="Times New Roman" panose="02020603050405020304" pitchFamily="18" charset="0"/>
                              <a:cs typeface="Times New Roman" panose="02020603050405020304" pitchFamily="18" charset="0"/>
                            </a:rPr>
                            <a:t>: 108 </a:t>
                          </a:r>
                          <a:r>
                            <a:rPr lang="en-US" sz="2800" dirty="0" err="1">
                              <a:effectLst/>
                              <a:latin typeface="Times New Roman" panose="02020603050405020304" pitchFamily="18" charset="0"/>
                              <a:cs typeface="Times New Roman" panose="02020603050405020304" pitchFamily="18" charset="0"/>
                            </a:rPr>
                            <a:t>vàng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nhăn</a:t>
                          </a:r>
                          <a:r>
                            <a:rPr lang="en-US" sz="2800" dirty="0">
                              <a:effectLst/>
                              <a:latin typeface="Times New Roman" panose="02020603050405020304" pitchFamily="18" charset="0"/>
                              <a:cs typeface="Times New Roman" panose="02020603050405020304" pitchFamily="18" charset="0"/>
                            </a:rPr>
                            <a:t>: 101 </a:t>
                          </a:r>
                          <a:r>
                            <a:rPr lang="en-US" sz="2800" dirty="0" err="1">
                              <a:effectLst/>
                              <a:latin typeface="Times New Roman" panose="02020603050405020304" pitchFamily="18" charset="0"/>
                              <a:cs typeface="Times New Roman" panose="02020603050405020304" pitchFamily="18" charset="0"/>
                            </a:rPr>
                            <a:t>xanh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trơn</a:t>
                          </a:r>
                          <a:r>
                            <a:rPr lang="en-US" sz="2800" dirty="0">
                              <a:effectLst/>
                              <a:latin typeface="Times New Roman" panose="02020603050405020304" pitchFamily="18" charset="0"/>
                              <a:cs typeface="Times New Roman" panose="02020603050405020304" pitchFamily="18" charset="0"/>
                            </a:rPr>
                            <a:t>: 32 </a:t>
                          </a:r>
                          <a:r>
                            <a:rPr lang="en-US" sz="2800" dirty="0" err="1">
                              <a:effectLst/>
                              <a:latin typeface="Times New Roman" panose="02020603050405020304" pitchFamily="18" charset="0"/>
                              <a:cs typeface="Times New Roman" panose="02020603050405020304" pitchFamily="18" charset="0"/>
                            </a:rPr>
                            <a:t>xanh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nhăn</a:t>
                          </a:r>
                          <a:r>
                            <a:rPr lang="en-US" sz="28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800">
                                  <a:effectLst/>
                                  <a:latin typeface="Cambria Math" panose="02040503050406030204" pitchFamily="18" charset="0"/>
                                </a:rPr>
                                <m:t>≈</m:t>
                              </m:r>
                            </m:oMath>
                          </a14:m>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1883136"/>
                      </a:ext>
                    </a:extLst>
                  </a:tr>
                </a:tbl>
              </a:graphicData>
            </a:graphic>
          </p:graphicFrame>
        </mc:Choice>
        <mc:Fallback xmlns="">
          <p:graphicFrame>
            <p:nvGraphicFramePr>
              <p:cNvPr id="8" name="Table 7">
                <a:extLst>
                  <a:ext uri="{FF2B5EF4-FFF2-40B4-BE49-F238E27FC236}">
                    <a16:creationId xmlns:a16="http://schemas.microsoft.com/office/drawing/2014/main" id="{80DCD09B-57B2-A46F-A9AB-35A4D898BB84}"/>
                  </a:ext>
                </a:extLst>
              </p:cNvPr>
              <p:cNvGraphicFramePr>
                <a:graphicFrameLocks noGrp="1"/>
              </p:cNvGraphicFramePr>
              <p:nvPr>
                <p:extLst>
                  <p:ext uri="{D42A27DB-BD31-4B8C-83A1-F6EECF244321}">
                    <p14:modId xmlns:p14="http://schemas.microsoft.com/office/powerpoint/2010/main" val="2434588243"/>
                  </p:ext>
                </p:extLst>
              </p:nvPr>
            </p:nvGraphicFramePr>
            <p:xfrm>
              <a:off x="511872" y="4374688"/>
              <a:ext cx="11168256" cy="2276698"/>
            </p:xfrm>
            <a:graphic>
              <a:graphicData uri="http://schemas.openxmlformats.org/drawingml/2006/table">
                <a:tbl>
                  <a:tblPr firstRow="1" firstCol="1" bandRow="1">
                    <a:tableStyleId>{5C22544A-7EE6-4342-B048-85BDC9FD1C3A}</a:tableStyleId>
                  </a:tblPr>
                  <a:tblGrid>
                    <a:gridCol w="5582961">
                      <a:extLst>
                        <a:ext uri="{9D8B030D-6E8A-4147-A177-3AD203B41FA5}">
                          <a16:colId xmlns:a16="http://schemas.microsoft.com/office/drawing/2014/main" val="2667605498"/>
                        </a:ext>
                      </a:extLst>
                    </a:gridCol>
                    <a:gridCol w="5585295">
                      <a:extLst>
                        <a:ext uri="{9D8B030D-6E8A-4147-A177-3AD203B41FA5}">
                          <a16:colId xmlns:a16="http://schemas.microsoft.com/office/drawing/2014/main" val="266157806"/>
                        </a:ext>
                      </a:extLst>
                    </a:gridCol>
                  </a:tblGrid>
                  <a:tr h="381780">
                    <a:tc>
                      <a:txBody>
                        <a:bodyPr/>
                        <a:lstStyle/>
                        <a:p>
                          <a:pPr marR="30480" algn="ctr">
                            <a:spcAft>
                              <a:spcPts val="600"/>
                            </a:spcAft>
                            <a:buNone/>
                          </a:pPr>
                          <a:r>
                            <a:rPr lang="en-US" sz="2400">
                              <a:effectLst/>
                              <a:latin typeface="Times New Roman" panose="02020603050405020304" pitchFamily="18" charset="0"/>
                              <a:cs typeface="Times New Roman" panose="02020603050405020304" pitchFamily="18" charset="0"/>
                            </a:rPr>
                            <a:t>Tỉ lệ KH riêng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600"/>
                            </a:spcAft>
                            <a:buNone/>
                          </a:pPr>
                          <a:r>
                            <a:rPr lang="en-US" sz="2400">
                              <a:effectLst/>
                              <a:latin typeface="Times New Roman" panose="02020603050405020304" pitchFamily="18" charset="0"/>
                              <a:cs typeface="Times New Roman" panose="02020603050405020304" pitchFamily="18" charset="0"/>
                            </a:rPr>
                            <a:t>Tỉ lệ KH chung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2789510"/>
                      </a:ext>
                    </a:extLst>
                  </a:tr>
                  <a:tr h="1894918">
                    <a:tc>
                      <a:txBody>
                        <a:bodyPr/>
                        <a:lstStyle/>
                        <a:p>
                          <a:endParaRPr lang="en-US"/>
                        </a:p>
                      </a:txBody>
                      <a:tcPr marL="68580" marR="68580" marT="0" marB="0">
                        <a:blipFill>
                          <a:blip r:embed="rId2"/>
                          <a:stretch>
                            <a:fillRect l="-109" t="-25000" r="-100436" b="-641"/>
                          </a:stretch>
                        </a:blipFill>
                      </a:tcPr>
                    </a:tc>
                    <a:tc>
                      <a:txBody>
                        <a:bodyPr/>
                        <a:lstStyle/>
                        <a:p>
                          <a:endParaRPr lang="en-US"/>
                        </a:p>
                      </a:txBody>
                      <a:tcPr marL="68580" marR="68580" marT="0" marB="0">
                        <a:blipFill>
                          <a:blip r:embed="rId2"/>
                          <a:stretch>
                            <a:fillRect l="-100109" t="-25000" r="-436" b="-641"/>
                          </a:stretch>
                        </a:blipFill>
                      </a:tcPr>
                    </a:tc>
                    <a:extLst>
                      <a:ext uri="{0D108BD9-81ED-4DB2-BD59-A6C34878D82A}">
                        <a16:rowId xmlns:a16="http://schemas.microsoft.com/office/drawing/2014/main" val="2071883136"/>
                      </a:ext>
                    </a:extLst>
                  </a:tr>
                </a:tbl>
              </a:graphicData>
            </a:graphic>
          </p:graphicFrame>
        </mc:Fallback>
      </mc:AlternateContent>
      <p:pic>
        <p:nvPicPr>
          <p:cNvPr id="9" name="Picture 2" descr="Dialog Question Mark Icon | Gartoon Redux Misc Iconpack | Gartoon Team">
            <a:extLst>
              <a:ext uri="{FF2B5EF4-FFF2-40B4-BE49-F238E27FC236}">
                <a16:creationId xmlns:a16="http://schemas.microsoft.com/office/drawing/2014/main" id="{70C98243-5B33-68EB-2F9E-A44D25FF3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2" y="3346721"/>
            <a:ext cx="660990" cy="66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AA02EC-D3DE-8F61-577E-95E51BD10767}"/>
              </a:ext>
            </a:extLst>
          </p:cNvPr>
          <p:cNvGrpSpPr/>
          <p:nvPr/>
        </p:nvGrpSpPr>
        <p:grpSpPr>
          <a:xfrm>
            <a:off x="313937" y="106952"/>
            <a:ext cx="2516160" cy="660990"/>
            <a:chOff x="-302032" y="444506"/>
            <a:chExt cx="1455003" cy="571500"/>
          </a:xfrm>
        </p:grpSpPr>
        <p:sp>
          <p:nvSpPr>
            <p:cNvPr id="3" name="Rectangle: Rounded Corners 2">
              <a:extLst>
                <a:ext uri="{FF2B5EF4-FFF2-40B4-BE49-F238E27FC236}">
                  <a16:creationId xmlns:a16="http://schemas.microsoft.com/office/drawing/2014/main" id="{836F0C6C-27D5-6FAD-2179-6474BE0239D7}"/>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41746D82-9D35-5CB9-C445-D73A4B71F8C7}"/>
                </a:ext>
              </a:extLst>
            </p:cNvPr>
            <p:cNvSpPr txBox="1"/>
            <p:nvPr/>
          </p:nvSpPr>
          <p:spPr>
            <a:xfrm>
              <a:off x="-243045" y="530675"/>
              <a:ext cx="1367677" cy="399161"/>
            </a:xfrm>
            <a:prstGeom prst="rect">
              <a:avLst/>
            </a:prstGeom>
            <a:noFill/>
          </p:spPr>
          <p:txBody>
            <a:bodyPr wrap="square" rtlCol="0" anchor="ctr">
              <a:spAutoFit/>
            </a:bodyPr>
            <a:lstStyle/>
            <a:p>
              <a:r>
                <a:rPr lang="en-US" sz="2400" b="1" dirty="0">
                  <a:solidFill>
                    <a:srgbClr val="FFFFFF"/>
                  </a:solidFill>
                  <a:latin typeface="Arial" panose="020B0604020202020204" pitchFamily="34" charset="0"/>
                  <a:cs typeface="Arial" panose="020B0604020202020204" pitchFamily="34" charset="0"/>
                </a:rPr>
                <a:t>1. </a:t>
              </a:r>
              <a:r>
                <a:rPr lang="en-US" sz="2400" b="1" dirty="0" err="1">
                  <a:solidFill>
                    <a:srgbClr val="FFFFFF"/>
                  </a:solidFill>
                  <a:latin typeface="Arial" panose="020B0604020202020204" pitchFamily="34" charset="0"/>
                  <a:cs typeface="Arial" panose="020B0604020202020204" pitchFamily="34" charset="0"/>
                </a:rPr>
                <a:t>Thí</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nghiệm</a:t>
              </a:r>
              <a:endParaRPr lang="en-US" sz="2400" b="1" dirty="0">
                <a:solidFill>
                  <a:srgbClr val="FFFFFF"/>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68B2F552-86D5-9130-0E41-BD7643AC5657}"/>
              </a:ext>
            </a:extLst>
          </p:cNvPr>
          <p:cNvSpPr txBox="1"/>
          <p:nvPr/>
        </p:nvSpPr>
        <p:spPr>
          <a:xfrm>
            <a:off x="415944" y="991285"/>
            <a:ext cx="11459826" cy="830997"/>
          </a:xfrm>
          <a:prstGeom prst="rect">
            <a:avLst/>
          </a:prstGeom>
          <a:noFill/>
        </p:spPr>
        <p:txBody>
          <a:bodyPr wrap="square">
            <a:spAutoFit/>
          </a:bodyPr>
          <a:lstStyle/>
          <a:p>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cho</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lai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giữa</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các</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giống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đậu</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Hà Lan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khác</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nhau</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về</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hai</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tính</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trạng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màu</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dạng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tương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phản</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thuần</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chủng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id="{FB4CDB0C-6D37-72DF-1C17-87E44551C559}"/>
              </a:ext>
            </a:extLst>
          </p:cNvPr>
          <p:cNvSpPr txBox="1"/>
          <p:nvPr/>
        </p:nvSpPr>
        <p:spPr>
          <a:xfrm>
            <a:off x="366087" y="1926193"/>
            <a:ext cx="11459826" cy="2092881"/>
          </a:xfrm>
          <a:prstGeom prst="rect">
            <a:avLst/>
          </a:prstGeom>
          <a:noFill/>
        </p:spPr>
        <p:txBody>
          <a:bodyPr wrap="square">
            <a:spAutoFit/>
          </a:bodyPr>
          <a:lstStyle/>
          <a:p>
            <a:pPr algn="just">
              <a:spcAft>
                <a:spcPts val="600"/>
              </a:spcAft>
              <a:buNone/>
            </a:pPr>
            <a:r>
              <a:rPr lang="pt-BR" sz="2400" dirty="0">
                <a:solidFill>
                  <a:srgbClr val="000000"/>
                </a:solidFill>
                <a:effectLst/>
                <a:latin typeface="Times New Roman" panose="02020603050405020304" pitchFamily="18" charset="0"/>
                <a:ea typeface="Calibri" panose="020F0502020204030204" pitchFamily="34" charset="0"/>
              </a:rPr>
              <a:t>Pt/c: h.vàng, v.trơn  x  h.xanh, v.nhăn </a:t>
            </a:r>
            <a:endParaRPr lang="en-US" sz="2400" dirty="0">
              <a:solidFill>
                <a:srgbClr val="0000FF"/>
              </a:solidFill>
              <a:effectLst/>
              <a:latin typeface="Times New Roman" panose="02020603050405020304" pitchFamily="18" charset="0"/>
              <a:ea typeface="Times New Roman" panose="02020603050405020304" pitchFamily="18" charset="0"/>
            </a:endParaRPr>
          </a:p>
          <a:p>
            <a:pPr>
              <a:spcAft>
                <a:spcPts val="600"/>
              </a:spcAft>
              <a:buNone/>
            </a:pPr>
            <a:r>
              <a:rPr lang="pt-BR" sz="2400" dirty="0">
                <a:solidFill>
                  <a:srgbClr val="000000"/>
                </a:solidFill>
                <a:effectLst/>
                <a:latin typeface="Times New Roman" panose="02020603050405020304" pitchFamily="18" charset="0"/>
                <a:ea typeface="Calibri" panose="020F0502020204030204" pitchFamily="34" charset="0"/>
              </a:rPr>
              <a:t>F</a:t>
            </a:r>
            <a:r>
              <a:rPr lang="pt-BR" sz="2400" baseline="-25000" dirty="0">
                <a:solidFill>
                  <a:srgbClr val="000000"/>
                </a:solidFill>
                <a:effectLst/>
                <a:latin typeface="Times New Roman" panose="02020603050405020304" pitchFamily="18" charset="0"/>
                <a:ea typeface="Calibri" panose="020F0502020204030204" pitchFamily="34" charset="0"/>
              </a:rPr>
              <a:t>1</a:t>
            </a:r>
            <a:r>
              <a:rPr lang="pt-BR" sz="2400" dirty="0">
                <a:solidFill>
                  <a:srgbClr val="000000"/>
                </a:solidFill>
                <a:effectLst/>
                <a:latin typeface="Times New Roman" panose="02020603050405020304" pitchFamily="18" charset="0"/>
                <a:ea typeface="Calibri" panose="020F0502020204030204" pitchFamily="34" charset="0"/>
              </a:rPr>
              <a:t>:</a:t>
            </a:r>
            <a:r>
              <a:rPr lang="pt-BR" sz="2400" baseline="-25000" dirty="0">
                <a:solidFill>
                  <a:srgbClr val="000000"/>
                </a:solidFill>
                <a:effectLst/>
                <a:latin typeface="Times New Roman" panose="02020603050405020304" pitchFamily="18" charset="0"/>
                <a:ea typeface="Calibri" panose="020F0502020204030204" pitchFamily="34" charset="0"/>
              </a:rPr>
              <a:t>    </a:t>
            </a:r>
            <a:r>
              <a:rPr lang="pt-BR" sz="2400" dirty="0">
                <a:solidFill>
                  <a:srgbClr val="000000"/>
                </a:solidFill>
                <a:effectLst/>
                <a:latin typeface="Times New Roman" panose="02020603050405020304" pitchFamily="18" charset="0"/>
                <a:ea typeface="Calibri" panose="020F0502020204030204" pitchFamily="34" charset="0"/>
              </a:rPr>
              <a:t>100%  (vàng, trơn)</a:t>
            </a:r>
            <a:endParaRPr lang="en-US" sz="2400" dirty="0">
              <a:solidFill>
                <a:srgbClr val="0000FF"/>
              </a:solidFill>
              <a:effectLst/>
              <a:latin typeface="Times New Roman" panose="02020603050405020304" pitchFamily="18" charset="0"/>
              <a:ea typeface="Times New Roman" panose="02020603050405020304" pitchFamily="18" charset="0"/>
            </a:endParaRPr>
          </a:p>
          <a:p>
            <a:pPr>
              <a:spcAft>
                <a:spcPts val="600"/>
              </a:spcAft>
              <a:buNone/>
            </a:pPr>
            <a:r>
              <a:rPr lang="pt-BR" sz="2400" dirty="0">
                <a:solidFill>
                  <a:srgbClr val="000000"/>
                </a:solidFill>
                <a:effectLst/>
                <a:latin typeface="Times New Roman" panose="02020603050405020304" pitchFamily="18" charset="0"/>
                <a:ea typeface="Calibri" panose="020F0502020204030204" pitchFamily="34" charset="0"/>
              </a:rPr>
              <a:t>F1 x F1: (vàng, trơn)  x  (vàng, trơn)</a:t>
            </a:r>
            <a:br>
              <a:rPr lang="en-US" sz="2400" dirty="0">
                <a:solidFill>
                  <a:srgbClr val="000000"/>
                </a:solidFill>
                <a:effectLst/>
                <a:latin typeface="Times New Roman" panose="02020603050405020304" pitchFamily="18" charset="0"/>
                <a:ea typeface="Calibri" panose="020F0502020204030204" pitchFamily="34" charset="0"/>
              </a:rPr>
            </a:br>
            <a:r>
              <a:rPr lang="pt-BR" sz="2400" dirty="0">
                <a:solidFill>
                  <a:srgbClr val="000000"/>
                </a:solidFill>
                <a:effectLst/>
                <a:latin typeface="Times New Roman" panose="02020603050405020304" pitchFamily="18" charset="0"/>
                <a:ea typeface="Calibri" panose="020F0502020204030204" pitchFamily="34" charset="0"/>
              </a:rPr>
              <a:t>F</a:t>
            </a:r>
            <a:r>
              <a:rPr lang="pt-BR" sz="2400" baseline="-25000" dirty="0">
                <a:solidFill>
                  <a:srgbClr val="000000"/>
                </a:solidFill>
                <a:effectLst/>
                <a:latin typeface="Times New Roman" panose="02020603050405020304" pitchFamily="18" charset="0"/>
                <a:ea typeface="Calibri" panose="020F0502020204030204" pitchFamily="34" charset="0"/>
              </a:rPr>
              <a:t>2</a:t>
            </a:r>
            <a:r>
              <a:rPr lang="pt-BR" sz="2400" baseline="-25000" dirty="0">
                <a:solidFill>
                  <a:srgbClr val="000000"/>
                </a:solidFill>
                <a:latin typeface="Times New Roman" panose="02020603050405020304" pitchFamily="18" charset="0"/>
                <a:ea typeface="Calibri" panose="020F0502020204030204" pitchFamily="34" charset="0"/>
              </a:rPr>
              <a:t> </a:t>
            </a:r>
            <a:r>
              <a:rPr lang="pt-BR" sz="2400" dirty="0">
                <a:solidFill>
                  <a:srgbClr val="000000"/>
                </a:solidFill>
                <a:effectLst/>
                <a:latin typeface="Times New Roman" panose="02020603050405020304" pitchFamily="18" charset="0"/>
                <a:ea typeface="Calibri" panose="020F0502020204030204" pitchFamily="34" charset="0"/>
              </a:rPr>
              <a:t> có tỉ lệ kiểu hình:  9 hạt vàng, vỏ trơn; 3 hạt vàng, vỏ nhăn; 3 hạt xanh, vỏ trơn; 1 hạt xanh, vỏ nhăn</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9" name="Thought Bubble: Cloud 8">
            <a:extLst>
              <a:ext uri="{FF2B5EF4-FFF2-40B4-BE49-F238E27FC236}">
                <a16:creationId xmlns:a16="http://schemas.microsoft.com/office/drawing/2014/main" id="{32B6552F-5476-D331-3616-60B80C6A99A1}"/>
              </a:ext>
            </a:extLst>
          </p:cNvPr>
          <p:cNvSpPr/>
          <p:nvPr/>
        </p:nvSpPr>
        <p:spPr>
          <a:xfrm>
            <a:off x="2560320" y="3794760"/>
            <a:ext cx="6240780" cy="285662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i="1" dirty="0" err="1">
                <a:latin typeface="Times New Roman" panose="02020603050405020304" pitchFamily="18" charset="0"/>
                <a:cs typeface="Times New Roman" panose="02020603050405020304" pitchFamily="18" charset="0"/>
              </a:rPr>
              <a:t>Căn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trạng</a:t>
            </a:r>
            <a:r>
              <a:rPr lang="en-US" sz="2400" i="1" dirty="0">
                <a:latin typeface="Times New Roman" panose="02020603050405020304" pitchFamily="18" charset="0"/>
                <a:cs typeface="Times New Roman" panose="02020603050405020304" pitchFamily="18" charset="0"/>
              </a:rPr>
              <a:t> ở F</a:t>
            </a:r>
            <a:r>
              <a:rPr lang="en-US" sz="2400" i="1"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di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di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thích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4737AD5E-345B-E368-77E4-EE68AC931B69}"/>
              </a:ext>
            </a:extLst>
          </p:cNvPr>
          <p:cNvSpPr/>
          <p:nvPr/>
        </p:nvSpPr>
        <p:spPr>
          <a:xfrm>
            <a:off x="315083" y="4277142"/>
            <a:ext cx="11561833" cy="20928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3 : 1,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li. 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li, di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816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xit" presetSubtype="10" fill="hold" grpId="1" nodeType="withEffect">
                                  <p:stCondLst>
                                    <p:cond delay="0"/>
                                  </p:stCondLst>
                                  <p:childTnLst>
                                    <p:animEffect transition="out" filter="checkerboard(across)">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a:extLst>
              <a:ext uri="{FF2B5EF4-FFF2-40B4-BE49-F238E27FC236}">
                <a16:creationId xmlns:a16="http://schemas.microsoft.com/office/drawing/2014/main" id="{F7B8AB18-2B69-4761-3422-A78467F9A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525" y="4722814"/>
            <a:ext cx="234315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2AF7566-54EE-6DCA-43E4-210A2BD4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3" y="3935413"/>
            <a:ext cx="2443162" cy="10350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73EE7B5B-DF45-3803-2157-42A03BD1A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225" y="3624264"/>
            <a:ext cx="2012950" cy="148272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BE4804AD-1926-9D6F-E89E-A295C8022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326" y="1995488"/>
            <a:ext cx="3349625" cy="17208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0439B120-6A92-5275-7E97-63B954A72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1" y="558800"/>
            <a:ext cx="2644775" cy="168433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4CFC9A8-6250-B879-D259-468766FED9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26" y="1701800"/>
            <a:ext cx="2581275" cy="24892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CF0741CA-F585-B284-96F3-E69EA9BE0B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526" y="1776414"/>
            <a:ext cx="2955925" cy="241617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A7C001B5-D0A0-ADB3-C889-114911035D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643314"/>
            <a:ext cx="4090988" cy="19399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89143126-0B12-AD4D-844C-7714514BE0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4200" y="3074988"/>
            <a:ext cx="3752850" cy="111601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BCF0D468-6188-23B4-E418-83EEC0268A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3876" y="2895600"/>
            <a:ext cx="2241550" cy="20748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033E35-83D0-66D9-DE75-991307B87367}"/>
              </a:ext>
            </a:extLst>
          </p:cNvPr>
          <p:cNvSpPr txBox="1"/>
          <p:nvPr/>
        </p:nvSpPr>
        <p:spPr>
          <a:xfrm>
            <a:off x="4173765" y="216228"/>
            <a:ext cx="25690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hybrid Crosses — Definition &amp; Examples - Expii">
            <a:extLst>
              <a:ext uri="{FF2B5EF4-FFF2-40B4-BE49-F238E27FC236}">
                <a16:creationId xmlns:a16="http://schemas.microsoft.com/office/drawing/2014/main" id="{705EC6E2-4137-BE43-D939-1638BA30D6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29" y="10630"/>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hybrid Crosses — Definition &amp; Examples - Expii">
            <a:extLst>
              <a:ext uri="{FF2B5EF4-FFF2-40B4-BE49-F238E27FC236}">
                <a16:creationId xmlns:a16="http://schemas.microsoft.com/office/drawing/2014/main" id="{BB872476-EB19-B2D6-122D-00D8AB0AE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73B55E-31FC-4CC7-8407-C9F25F3F94D8}"/>
              </a:ext>
            </a:extLst>
          </p:cNvPr>
          <p:cNvSpPr txBox="1"/>
          <p:nvPr/>
        </p:nvSpPr>
        <p:spPr>
          <a:xfrm>
            <a:off x="8514861" y="536306"/>
            <a:ext cx="1541163" cy="400110"/>
          </a:xfrm>
          <a:prstGeom prst="rect">
            <a:avLst/>
          </a:prstGeom>
          <a:noFill/>
        </p:spPr>
        <p:txBody>
          <a:bodyPr wrap="square" rtlCol="0">
            <a:spAutoFit/>
          </a:bodyPr>
          <a:lstStyle/>
          <a:p>
            <a:pPr algn="ctr"/>
            <a:r>
              <a:rPr lang="en-US" sz="2000"/>
              <a:t>AABB</a:t>
            </a:r>
          </a:p>
        </p:txBody>
      </p:sp>
      <p:sp>
        <p:nvSpPr>
          <p:cNvPr id="5" name="TextBox 4">
            <a:extLst>
              <a:ext uri="{FF2B5EF4-FFF2-40B4-BE49-F238E27FC236}">
                <a16:creationId xmlns:a16="http://schemas.microsoft.com/office/drawing/2014/main" id="{07510856-3CC7-8D76-ED35-08F5F599F4E2}"/>
              </a:ext>
            </a:extLst>
          </p:cNvPr>
          <p:cNvSpPr txBox="1"/>
          <p:nvPr/>
        </p:nvSpPr>
        <p:spPr>
          <a:xfrm>
            <a:off x="9840657" y="531280"/>
            <a:ext cx="1541163" cy="400110"/>
          </a:xfrm>
          <a:prstGeom prst="rect">
            <a:avLst/>
          </a:prstGeom>
          <a:noFill/>
        </p:spPr>
        <p:txBody>
          <a:bodyPr wrap="square" rtlCol="0">
            <a:spAutoFit/>
          </a:bodyPr>
          <a:lstStyle/>
          <a:p>
            <a:pPr algn="ctr"/>
            <a:r>
              <a:rPr lang="en-US" sz="2000"/>
              <a:t>aabb</a:t>
            </a:r>
          </a:p>
        </p:txBody>
      </p:sp>
      <p:sp>
        <p:nvSpPr>
          <p:cNvPr id="6" name="Rectangle 5">
            <a:extLst>
              <a:ext uri="{FF2B5EF4-FFF2-40B4-BE49-F238E27FC236}">
                <a16:creationId xmlns:a16="http://schemas.microsoft.com/office/drawing/2014/main" id="{A85CE096-116E-E179-0C2E-299293A18718}"/>
              </a:ext>
            </a:extLst>
          </p:cNvPr>
          <p:cNvSpPr/>
          <p:nvPr/>
        </p:nvSpPr>
        <p:spPr>
          <a:xfrm>
            <a:off x="9770712"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800"/>
          </a:p>
        </p:txBody>
      </p:sp>
      <p:grpSp>
        <p:nvGrpSpPr>
          <p:cNvPr id="7" name="Group 6">
            <a:extLst>
              <a:ext uri="{FF2B5EF4-FFF2-40B4-BE49-F238E27FC236}">
                <a16:creationId xmlns:a16="http://schemas.microsoft.com/office/drawing/2014/main" id="{97C19FC4-436A-7B79-16F5-07CBF13D2649}"/>
              </a:ext>
            </a:extLst>
          </p:cNvPr>
          <p:cNvGrpSpPr/>
          <p:nvPr/>
        </p:nvGrpSpPr>
        <p:grpSpPr>
          <a:xfrm>
            <a:off x="9066118" y="905651"/>
            <a:ext cx="473206" cy="400110"/>
            <a:chOff x="5390288" y="3287509"/>
            <a:chExt cx="585786" cy="495300"/>
          </a:xfrm>
        </p:grpSpPr>
        <p:sp>
          <p:nvSpPr>
            <p:cNvPr id="8" name="Flowchart: Connector 7">
              <a:extLst>
                <a:ext uri="{FF2B5EF4-FFF2-40B4-BE49-F238E27FC236}">
                  <a16:creationId xmlns:a16="http://schemas.microsoft.com/office/drawing/2014/main" id="{F116A755-7099-B558-0C21-50287A3DE14B}"/>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347CF568-8209-A22D-254E-199C90D1838A}"/>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10" name="Group 9">
            <a:extLst>
              <a:ext uri="{FF2B5EF4-FFF2-40B4-BE49-F238E27FC236}">
                <a16:creationId xmlns:a16="http://schemas.microsoft.com/office/drawing/2014/main" id="{75573B15-0CB3-44D9-17F6-52854356CEBB}"/>
              </a:ext>
            </a:extLst>
          </p:cNvPr>
          <p:cNvGrpSpPr/>
          <p:nvPr/>
        </p:nvGrpSpPr>
        <p:grpSpPr>
          <a:xfrm>
            <a:off x="10402685" y="914097"/>
            <a:ext cx="442749" cy="400111"/>
            <a:chOff x="5412912" y="3304182"/>
            <a:chExt cx="548083" cy="495301"/>
          </a:xfrm>
        </p:grpSpPr>
        <p:sp>
          <p:nvSpPr>
            <p:cNvPr id="11" name="Flowchart: Connector 10">
              <a:extLst>
                <a:ext uri="{FF2B5EF4-FFF2-40B4-BE49-F238E27FC236}">
                  <a16:creationId xmlns:a16="http://schemas.microsoft.com/office/drawing/2014/main" id="{DF954908-331F-292C-E814-18AC1D65267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Box 11">
              <a:extLst>
                <a:ext uri="{FF2B5EF4-FFF2-40B4-BE49-F238E27FC236}">
                  <a16:creationId xmlns:a16="http://schemas.microsoft.com/office/drawing/2014/main" id="{B8F37C4C-935D-33D0-5261-54BB5BA08B9D}"/>
                </a:ext>
              </a:extLst>
            </p:cNvPr>
            <p:cNvSpPr txBox="1"/>
            <p:nvPr/>
          </p:nvSpPr>
          <p:spPr>
            <a:xfrm>
              <a:off x="5412912" y="3304183"/>
              <a:ext cx="548083" cy="495300"/>
            </a:xfrm>
            <a:prstGeom prst="rect">
              <a:avLst/>
            </a:prstGeom>
            <a:noFill/>
          </p:spPr>
          <p:txBody>
            <a:bodyPr wrap="none" rtlCol="0">
              <a:spAutoFit/>
            </a:bodyPr>
            <a:lstStyle/>
            <a:p>
              <a:pPr algn="ctr"/>
              <a:r>
                <a:rPr lang="en-US" sz="2000"/>
                <a:t>ab</a:t>
              </a:r>
            </a:p>
          </p:txBody>
        </p:sp>
      </p:grpSp>
      <p:pic>
        <p:nvPicPr>
          <p:cNvPr id="13" name="Picture 2" descr="Dihybrid Crosses — Definition &amp; Examples - Expii">
            <a:extLst>
              <a:ext uri="{FF2B5EF4-FFF2-40B4-BE49-F238E27FC236}">
                <a16:creationId xmlns:a16="http://schemas.microsoft.com/office/drawing/2014/main" id="{F34447E6-7906-36E3-FB42-DF187ECCB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23" y="1096232"/>
            <a:ext cx="492447" cy="4940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7B77BD9-00BF-7BC4-331D-0E10F8EF4E0C}"/>
              </a:ext>
            </a:extLst>
          </p:cNvPr>
          <p:cNvSpPr txBox="1"/>
          <p:nvPr/>
        </p:nvSpPr>
        <p:spPr>
          <a:xfrm>
            <a:off x="9256829" y="1605245"/>
            <a:ext cx="1541163" cy="400110"/>
          </a:xfrm>
          <a:prstGeom prst="rect">
            <a:avLst/>
          </a:prstGeom>
          <a:noFill/>
        </p:spPr>
        <p:txBody>
          <a:bodyPr wrap="square" rtlCol="0">
            <a:spAutoFit/>
          </a:bodyPr>
          <a:lstStyle/>
          <a:p>
            <a:pPr algn="ctr"/>
            <a:r>
              <a:rPr lang="en-US" sz="2000"/>
              <a:t>AaBb</a:t>
            </a:r>
          </a:p>
        </p:txBody>
      </p:sp>
      <p:grpSp>
        <p:nvGrpSpPr>
          <p:cNvPr id="15" name="Group 14">
            <a:extLst>
              <a:ext uri="{FF2B5EF4-FFF2-40B4-BE49-F238E27FC236}">
                <a16:creationId xmlns:a16="http://schemas.microsoft.com/office/drawing/2014/main" id="{0991E31F-9C23-CBF9-8181-431A35F6F3F5}"/>
              </a:ext>
            </a:extLst>
          </p:cNvPr>
          <p:cNvGrpSpPr/>
          <p:nvPr/>
        </p:nvGrpSpPr>
        <p:grpSpPr>
          <a:xfrm>
            <a:off x="8478658" y="1994551"/>
            <a:ext cx="473206" cy="400110"/>
            <a:chOff x="5390288" y="3287509"/>
            <a:chExt cx="585786" cy="495300"/>
          </a:xfrm>
        </p:grpSpPr>
        <p:sp>
          <p:nvSpPr>
            <p:cNvPr id="16" name="Flowchart: Connector 15">
              <a:extLst>
                <a:ext uri="{FF2B5EF4-FFF2-40B4-BE49-F238E27FC236}">
                  <a16:creationId xmlns:a16="http://schemas.microsoft.com/office/drawing/2014/main" id="{C7A820D2-D92E-6B9A-2963-565F6B4F0F0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a:extLst>
                <a:ext uri="{FF2B5EF4-FFF2-40B4-BE49-F238E27FC236}">
                  <a16:creationId xmlns:a16="http://schemas.microsoft.com/office/drawing/2014/main" id="{2897609C-8C6F-1E81-FB82-EE7933677EF5}"/>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18" name="Group 17">
            <a:extLst>
              <a:ext uri="{FF2B5EF4-FFF2-40B4-BE49-F238E27FC236}">
                <a16:creationId xmlns:a16="http://schemas.microsoft.com/office/drawing/2014/main" id="{E442A8C7-A2EA-FC69-2CAA-0CA8D11AED1F}"/>
              </a:ext>
            </a:extLst>
          </p:cNvPr>
          <p:cNvGrpSpPr/>
          <p:nvPr/>
        </p:nvGrpSpPr>
        <p:grpSpPr>
          <a:xfrm>
            <a:off x="8478658" y="2456771"/>
            <a:ext cx="473206" cy="400110"/>
            <a:chOff x="5390288" y="3287509"/>
            <a:chExt cx="585786" cy="495300"/>
          </a:xfrm>
        </p:grpSpPr>
        <p:sp>
          <p:nvSpPr>
            <p:cNvPr id="19" name="Flowchart: Connector 18">
              <a:extLst>
                <a:ext uri="{FF2B5EF4-FFF2-40B4-BE49-F238E27FC236}">
                  <a16:creationId xmlns:a16="http://schemas.microsoft.com/office/drawing/2014/main" id="{360CD0BC-027A-7B24-DC51-7F0C38DFBDC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454DD43B-86F5-5BF5-8BDD-CC232F14B456}"/>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21" name="Group 20">
            <a:extLst>
              <a:ext uri="{FF2B5EF4-FFF2-40B4-BE49-F238E27FC236}">
                <a16:creationId xmlns:a16="http://schemas.microsoft.com/office/drawing/2014/main" id="{32E068B2-BF6A-E701-3A0C-221629D844E3}"/>
              </a:ext>
            </a:extLst>
          </p:cNvPr>
          <p:cNvGrpSpPr/>
          <p:nvPr/>
        </p:nvGrpSpPr>
        <p:grpSpPr>
          <a:xfrm>
            <a:off x="9374432" y="2005533"/>
            <a:ext cx="468398" cy="400110"/>
            <a:chOff x="5393268" y="3287509"/>
            <a:chExt cx="579831" cy="495300"/>
          </a:xfrm>
        </p:grpSpPr>
        <p:sp>
          <p:nvSpPr>
            <p:cNvPr id="22" name="Flowchart: Connector 21">
              <a:extLst>
                <a:ext uri="{FF2B5EF4-FFF2-40B4-BE49-F238E27FC236}">
                  <a16:creationId xmlns:a16="http://schemas.microsoft.com/office/drawing/2014/main" id="{149962E3-2E59-B0A5-1CE5-58B5329DC80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89D8F0D8-610D-0382-2D41-45E9640B053F}"/>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24" name="Group 23">
            <a:extLst>
              <a:ext uri="{FF2B5EF4-FFF2-40B4-BE49-F238E27FC236}">
                <a16:creationId xmlns:a16="http://schemas.microsoft.com/office/drawing/2014/main" id="{FEADA540-033E-1917-938D-236C3FF9AB66}"/>
              </a:ext>
            </a:extLst>
          </p:cNvPr>
          <p:cNvGrpSpPr/>
          <p:nvPr/>
        </p:nvGrpSpPr>
        <p:grpSpPr>
          <a:xfrm>
            <a:off x="9382412" y="2472738"/>
            <a:ext cx="468398" cy="400110"/>
            <a:chOff x="5393268" y="3287509"/>
            <a:chExt cx="579831" cy="495300"/>
          </a:xfrm>
        </p:grpSpPr>
        <p:sp>
          <p:nvSpPr>
            <p:cNvPr id="25" name="Flowchart: Connector 24">
              <a:extLst>
                <a:ext uri="{FF2B5EF4-FFF2-40B4-BE49-F238E27FC236}">
                  <a16:creationId xmlns:a16="http://schemas.microsoft.com/office/drawing/2014/main" id="{434CD10F-FBF6-00CB-39AD-D9326E4FC1B0}"/>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a:extLst>
                <a:ext uri="{FF2B5EF4-FFF2-40B4-BE49-F238E27FC236}">
                  <a16:creationId xmlns:a16="http://schemas.microsoft.com/office/drawing/2014/main" id="{B894EFB7-F7ED-ED0C-3DE6-C214B89B5AFA}"/>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27" name="Group 26">
            <a:extLst>
              <a:ext uri="{FF2B5EF4-FFF2-40B4-BE49-F238E27FC236}">
                <a16:creationId xmlns:a16="http://schemas.microsoft.com/office/drawing/2014/main" id="{6EC1C901-F1F1-43FF-F445-5BCE8E3FFF11}"/>
              </a:ext>
            </a:extLst>
          </p:cNvPr>
          <p:cNvGrpSpPr/>
          <p:nvPr/>
        </p:nvGrpSpPr>
        <p:grpSpPr>
          <a:xfrm>
            <a:off x="10230390" y="1994551"/>
            <a:ext cx="447558" cy="400110"/>
            <a:chOff x="5406165" y="3287509"/>
            <a:chExt cx="554036" cy="495300"/>
          </a:xfrm>
        </p:grpSpPr>
        <p:sp>
          <p:nvSpPr>
            <p:cNvPr id="28" name="Flowchart: Connector 27">
              <a:extLst>
                <a:ext uri="{FF2B5EF4-FFF2-40B4-BE49-F238E27FC236}">
                  <a16:creationId xmlns:a16="http://schemas.microsoft.com/office/drawing/2014/main" id="{C66D6A34-270C-C9FD-B598-57C342D012E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TextBox 28">
              <a:extLst>
                <a:ext uri="{FF2B5EF4-FFF2-40B4-BE49-F238E27FC236}">
                  <a16:creationId xmlns:a16="http://schemas.microsoft.com/office/drawing/2014/main" id="{C48DDDAB-D4AE-ADB6-08F0-EF09A251242A}"/>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30" name="Group 29">
            <a:extLst>
              <a:ext uri="{FF2B5EF4-FFF2-40B4-BE49-F238E27FC236}">
                <a16:creationId xmlns:a16="http://schemas.microsoft.com/office/drawing/2014/main" id="{8BBDC5B1-5894-783D-F496-39D40B9982B9}"/>
              </a:ext>
            </a:extLst>
          </p:cNvPr>
          <p:cNvGrpSpPr/>
          <p:nvPr/>
        </p:nvGrpSpPr>
        <p:grpSpPr>
          <a:xfrm>
            <a:off x="10230390" y="2456771"/>
            <a:ext cx="447558" cy="400110"/>
            <a:chOff x="5406165" y="3287509"/>
            <a:chExt cx="554036" cy="495300"/>
          </a:xfrm>
        </p:grpSpPr>
        <p:sp>
          <p:nvSpPr>
            <p:cNvPr id="31" name="Flowchart: Connector 30">
              <a:extLst>
                <a:ext uri="{FF2B5EF4-FFF2-40B4-BE49-F238E27FC236}">
                  <a16:creationId xmlns:a16="http://schemas.microsoft.com/office/drawing/2014/main" id="{1E16D82B-548D-C256-A2D6-DF1E8B2569C8}"/>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TextBox 31">
              <a:extLst>
                <a:ext uri="{FF2B5EF4-FFF2-40B4-BE49-F238E27FC236}">
                  <a16:creationId xmlns:a16="http://schemas.microsoft.com/office/drawing/2014/main" id="{A2CE18B0-5FA7-2817-B479-B456CC2B72BA}"/>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33" name="Group 32">
            <a:extLst>
              <a:ext uri="{FF2B5EF4-FFF2-40B4-BE49-F238E27FC236}">
                <a16:creationId xmlns:a16="http://schemas.microsoft.com/office/drawing/2014/main" id="{7D389ACF-BA16-A0A2-1A9B-C5E7A1B86BEA}"/>
              </a:ext>
            </a:extLst>
          </p:cNvPr>
          <p:cNvGrpSpPr/>
          <p:nvPr/>
        </p:nvGrpSpPr>
        <p:grpSpPr>
          <a:xfrm>
            <a:off x="7816833" y="5461445"/>
            <a:ext cx="442749" cy="400110"/>
            <a:chOff x="5409142" y="3287509"/>
            <a:chExt cx="548083" cy="495300"/>
          </a:xfrm>
        </p:grpSpPr>
        <p:sp>
          <p:nvSpPr>
            <p:cNvPr id="34" name="Flowchart: Connector 33">
              <a:extLst>
                <a:ext uri="{FF2B5EF4-FFF2-40B4-BE49-F238E27FC236}">
                  <a16:creationId xmlns:a16="http://schemas.microsoft.com/office/drawing/2014/main" id="{972F2512-75E1-F575-54CC-0A95B0DA7406}"/>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Box 34">
              <a:extLst>
                <a:ext uri="{FF2B5EF4-FFF2-40B4-BE49-F238E27FC236}">
                  <a16:creationId xmlns:a16="http://schemas.microsoft.com/office/drawing/2014/main" id="{13FD095C-7F84-31BC-2EA6-72F8F528AFB0}"/>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grpSp>
        <p:nvGrpSpPr>
          <p:cNvPr id="36" name="Group 35">
            <a:extLst>
              <a:ext uri="{FF2B5EF4-FFF2-40B4-BE49-F238E27FC236}">
                <a16:creationId xmlns:a16="http://schemas.microsoft.com/office/drawing/2014/main" id="{69B388D0-7717-F4FD-7A10-F6A40235AF36}"/>
              </a:ext>
            </a:extLst>
          </p:cNvPr>
          <p:cNvGrpSpPr/>
          <p:nvPr/>
        </p:nvGrpSpPr>
        <p:grpSpPr>
          <a:xfrm>
            <a:off x="11045665" y="2441073"/>
            <a:ext cx="442749" cy="400110"/>
            <a:chOff x="5409142" y="3287509"/>
            <a:chExt cx="548083" cy="495300"/>
          </a:xfrm>
        </p:grpSpPr>
        <p:sp>
          <p:nvSpPr>
            <p:cNvPr id="37" name="Flowchart: Connector 36">
              <a:extLst>
                <a:ext uri="{FF2B5EF4-FFF2-40B4-BE49-F238E27FC236}">
                  <a16:creationId xmlns:a16="http://schemas.microsoft.com/office/drawing/2014/main" id="{34781482-69A0-F132-91F4-4CE2AB6B0EC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TextBox 37">
              <a:extLst>
                <a:ext uri="{FF2B5EF4-FFF2-40B4-BE49-F238E27FC236}">
                  <a16:creationId xmlns:a16="http://schemas.microsoft.com/office/drawing/2014/main" id="{72685FFD-DE96-49D5-16B1-1B5AA4FD6F9C}"/>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graphicFrame>
        <p:nvGraphicFramePr>
          <p:cNvPr id="39" name="Table 38">
            <a:extLst>
              <a:ext uri="{FF2B5EF4-FFF2-40B4-BE49-F238E27FC236}">
                <a16:creationId xmlns:a16="http://schemas.microsoft.com/office/drawing/2014/main" id="{205D96DC-FC75-68DF-FFC7-492595A46D05}"/>
              </a:ext>
            </a:extLst>
          </p:cNvPr>
          <p:cNvGraphicFramePr>
            <a:graphicFrameLocks noGrp="1"/>
          </p:cNvGraphicFramePr>
          <p:nvPr>
            <p:extLst>
              <p:ext uri="{D42A27DB-BD31-4B8C-83A1-F6EECF244321}">
                <p14:modId xmlns:p14="http://schemas.microsoft.com/office/powerpoint/2010/main" val="4198042627"/>
              </p:ext>
            </p:extLst>
          </p:nvPr>
        </p:nvGraphicFramePr>
        <p:xfrm>
          <a:off x="8327635"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40" name="Group 39">
            <a:extLst>
              <a:ext uri="{FF2B5EF4-FFF2-40B4-BE49-F238E27FC236}">
                <a16:creationId xmlns:a16="http://schemas.microsoft.com/office/drawing/2014/main" id="{FD9790C2-2B12-1F28-28BC-6A7ABC85722F}"/>
              </a:ext>
            </a:extLst>
          </p:cNvPr>
          <p:cNvGrpSpPr/>
          <p:nvPr/>
        </p:nvGrpSpPr>
        <p:grpSpPr>
          <a:xfrm>
            <a:off x="7808888" y="3288886"/>
            <a:ext cx="473206" cy="400110"/>
            <a:chOff x="5390288" y="3287509"/>
            <a:chExt cx="585786" cy="495300"/>
          </a:xfrm>
        </p:grpSpPr>
        <p:sp>
          <p:nvSpPr>
            <p:cNvPr id="41" name="Flowchart: Connector 40">
              <a:extLst>
                <a:ext uri="{FF2B5EF4-FFF2-40B4-BE49-F238E27FC236}">
                  <a16:creationId xmlns:a16="http://schemas.microsoft.com/office/drawing/2014/main" id="{833FD0A8-010E-1ECB-C662-9DB5310843F6}"/>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BB29E600-1EA3-A0CC-7AFC-F3F73777EAF2}"/>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43" name="Group 42">
            <a:extLst>
              <a:ext uri="{FF2B5EF4-FFF2-40B4-BE49-F238E27FC236}">
                <a16:creationId xmlns:a16="http://schemas.microsoft.com/office/drawing/2014/main" id="{86524E8E-7D06-3E12-C52A-8BB0E7116D5A}"/>
              </a:ext>
            </a:extLst>
          </p:cNvPr>
          <p:cNvGrpSpPr/>
          <p:nvPr/>
        </p:nvGrpSpPr>
        <p:grpSpPr>
          <a:xfrm>
            <a:off x="7803568" y="3974408"/>
            <a:ext cx="468398" cy="400110"/>
            <a:chOff x="5393268" y="3287509"/>
            <a:chExt cx="579831" cy="495300"/>
          </a:xfrm>
        </p:grpSpPr>
        <p:sp>
          <p:nvSpPr>
            <p:cNvPr id="44" name="Flowchart: Connector 43">
              <a:extLst>
                <a:ext uri="{FF2B5EF4-FFF2-40B4-BE49-F238E27FC236}">
                  <a16:creationId xmlns:a16="http://schemas.microsoft.com/office/drawing/2014/main" id="{F2902FB2-3878-BC2C-87CF-7715F6755F48}"/>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TextBox 44">
              <a:extLst>
                <a:ext uri="{FF2B5EF4-FFF2-40B4-BE49-F238E27FC236}">
                  <a16:creationId xmlns:a16="http://schemas.microsoft.com/office/drawing/2014/main" id="{19DF4010-2036-B9DB-F98A-73548D992F56}"/>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46" name="Group 45">
            <a:extLst>
              <a:ext uri="{FF2B5EF4-FFF2-40B4-BE49-F238E27FC236}">
                <a16:creationId xmlns:a16="http://schemas.microsoft.com/office/drawing/2014/main" id="{802FD0DB-F44B-D6B7-BE1B-CFD092AED3DD}"/>
              </a:ext>
            </a:extLst>
          </p:cNvPr>
          <p:cNvGrpSpPr/>
          <p:nvPr/>
        </p:nvGrpSpPr>
        <p:grpSpPr>
          <a:xfrm>
            <a:off x="7813980" y="4765056"/>
            <a:ext cx="447558" cy="400110"/>
            <a:chOff x="5406165" y="3287509"/>
            <a:chExt cx="554036" cy="495300"/>
          </a:xfrm>
        </p:grpSpPr>
        <p:sp>
          <p:nvSpPr>
            <p:cNvPr id="47" name="Flowchart: Connector 46">
              <a:extLst>
                <a:ext uri="{FF2B5EF4-FFF2-40B4-BE49-F238E27FC236}">
                  <a16:creationId xmlns:a16="http://schemas.microsoft.com/office/drawing/2014/main" id="{EF16A3E8-8E7E-D511-283F-1655D67ED72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TextBox 47">
              <a:extLst>
                <a:ext uri="{FF2B5EF4-FFF2-40B4-BE49-F238E27FC236}">
                  <a16:creationId xmlns:a16="http://schemas.microsoft.com/office/drawing/2014/main" id="{189008FF-191C-AE34-F2C8-CB7F72EC7698}"/>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49" name="Group 48">
            <a:extLst>
              <a:ext uri="{FF2B5EF4-FFF2-40B4-BE49-F238E27FC236}">
                <a16:creationId xmlns:a16="http://schemas.microsoft.com/office/drawing/2014/main" id="{C5B7FBE7-EB76-D6AF-4593-84EB539CABA2}"/>
              </a:ext>
            </a:extLst>
          </p:cNvPr>
          <p:cNvGrpSpPr/>
          <p:nvPr/>
        </p:nvGrpSpPr>
        <p:grpSpPr>
          <a:xfrm>
            <a:off x="11045665" y="1994551"/>
            <a:ext cx="442749" cy="400110"/>
            <a:chOff x="5409142" y="3287509"/>
            <a:chExt cx="548083" cy="495300"/>
          </a:xfrm>
        </p:grpSpPr>
        <p:sp>
          <p:nvSpPr>
            <p:cNvPr id="50" name="Flowchart: Connector 49">
              <a:extLst>
                <a:ext uri="{FF2B5EF4-FFF2-40B4-BE49-F238E27FC236}">
                  <a16:creationId xmlns:a16="http://schemas.microsoft.com/office/drawing/2014/main" id="{4C601C57-3C15-9F97-87E5-63AE3D21B7C6}"/>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TextBox 50">
              <a:extLst>
                <a:ext uri="{FF2B5EF4-FFF2-40B4-BE49-F238E27FC236}">
                  <a16:creationId xmlns:a16="http://schemas.microsoft.com/office/drawing/2014/main" id="{49576A10-9E6F-71B2-DBFC-C755A6AD8451}"/>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pic>
        <p:nvPicPr>
          <p:cNvPr id="52" name="Picture 2" descr="Dihybrid Crosses — Definition &amp; Examples - Expii">
            <a:extLst>
              <a:ext uri="{FF2B5EF4-FFF2-40B4-BE49-F238E27FC236}">
                <a16:creationId xmlns:a16="http://schemas.microsoft.com/office/drawing/2014/main" id="{CB14AC30-26B2-3E98-583A-88A904DA5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70"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Dihybrid Crosses — Definition &amp; Examples - Expii">
            <a:extLst>
              <a:ext uri="{FF2B5EF4-FFF2-40B4-BE49-F238E27FC236}">
                <a16:creationId xmlns:a16="http://schemas.microsoft.com/office/drawing/2014/main" id="{01F6A591-C833-0804-C356-83B37DB6B0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9"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Dihybrid Crosses — Definition &amp; Examples - Expii">
            <a:extLst>
              <a:ext uri="{FF2B5EF4-FFF2-40B4-BE49-F238E27FC236}">
                <a16:creationId xmlns:a16="http://schemas.microsoft.com/office/drawing/2014/main" id="{05339F90-477A-6B9F-C70C-3A2636588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35"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Dihybrid Crosses — Definition &amp; Examples - Expii">
            <a:extLst>
              <a:ext uri="{FF2B5EF4-FFF2-40B4-BE49-F238E27FC236}">
                <a16:creationId xmlns:a16="http://schemas.microsoft.com/office/drawing/2014/main" id="{6BFC4B06-4988-E093-317A-4647F7ED78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46"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ihybrid Crosses — Definition &amp; Examples - Expii">
            <a:extLst>
              <a:ext uri="{FF2B5EF4-FFF2-40B4-BE49-F238E27FC236}">
                <a16:creationId xmlns:a16="http://schemas.microsoft.com/office/drawing/2014/main" id="{B8B112AE-AA12-1E59-2A83-4EF528C232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51" y="37638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ihybrid Crosses — Definition &amp; Examples - Expii">
            <a:extLst>
              <a:ext uri="{FF2B5EF4-FFF2-40B4-BE49-F238E27FC236}">
                <a16:creationId xmlns:a16="http://schemas.microsoft.com/office/drawing/2014/main" id="{4C86DBC5-354B-A768-38FF-5CF0EA78C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501" y="45476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ihybrid Crosses — Definition &amp; Examples - Expii">
            <a:extLst>
              <a:ext uri="{FF2B5EF4-FFF2-40B4-BE49-F238E27FC236}">
                <a16:creationId xmlns:a16="http://schemas.microsoft.com/office/drawing/2014/main" id="{1BDBC45C-F8AE-AE54-DAF9-4620EF36F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903" y="5364329"/>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Top 100+ Pictures What Was The Outcome Of The F2 Generation In Mendel's  First Experiment Excellent">
            <a:extLst>
              <a:ext uri="{FF2B5EF4-FFF2-40B4-BE49-F238E27FC236}">
                <a16:creationId xmlns:a16="http://schemas.microsoft.com/office/drawing/2014/main" id="{2CD2053B-F7D6-F3AF-304A-AA3EE4194B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87"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Top 100+ Pictures What Was The Outcome Of The F2 Generation In Mendel's  First Experiment Excellent">
            <a:extLst>
              <a:ext uri="{FF2B5EF4-FFF2-40B4-BE49-F238E27FC236}">
                <a16:creationId xmlns:a16="http://schemas.microsoft.com/office/drawing/2014/main" id="{D96CBE9F-5C86-A096-E96F-963F38A4BD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25"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Top 100+ Pictures What Was The Outcome Of The F2 Generation In Mendel's  First Experiment Excellent">
            <a:extLst>
              <a:ext uri="{FF2B5EF4-FFF2-40B4-BE49-F238E27FC236}">
                <a16:creationId xmlns:a16="http://schemas.microsoft.com/office/drawing/2014/main" id="{D070E494-1B06-74CA-D343-6586827032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35" y="454405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Top 100+ Pictures What Was The Outcome Of The F2 Generation In Mendel's  First Experiment Excellent">
            <a:extLst>
              <a:ext uri="{FF2B5EF4-FFF2-40B4-BE49-F238E27FC236}">
                <a16:creationId xmlns:a16="http://schemas.microsoft.com/office/drawing/2014/main" id="{C2C4BDD6-1346-BBC4-9DDE-795909523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83" y="455647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Top 100+ Pictures What Was The Outcome Of The F2 Generation In Mendel's  First Experiment Excellent">
            <a:extLst>
              <a:ext uri="{FF2B5EF4-FFF2-40B4-BE49-F238E27FC236}">
                <a16:creationId xmlns:a16="http://schemas.microsoft.com/office/drawing/2014/main" id="{CAA5C99D-9563-E559-70C4-91C8CA77C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75" y="536335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Dihybrid Crosses — Definition &amp; Examples - Expii">
            <a:extLst>
              <a:ext uri="{FF2B5EF4-FFF2-40B4-BE49-F238E27FC236}">
                <a16:creationId xmlns:a16="http://schemas.microsoft.com/office/drawing/2014/main" id="{5280406A-00CB-1C19-9767-95227F632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3" y="5332409"/>
            <a:ext cx="536243" cy="49065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Top 100+ Pictures What Was The Outcome Of The F2 Generation In Mendel's  First Experiment Excellent">
            <a:extLst>
              <a:ext uri="{FF2B5EF4-FFF2-40B4-BE49-F238E27FC236}">
                <a16:creationId xmlns:a16="http://schemas.microsoft.com/office/drawing/2014/main" id="{5BAACE1D-EC0A-8212-C8C0-6D6B2A8B7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50"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Dihybrid Crosses — Definition &amp; Examples - Expii">
            <a:extLst>
              <a:ext uri="{FF2B5EF4-FFF2-40B4-BE49-F238E27FC236}">
                <a16:creationId xmlns:a16="http://schemas.microsoft.com/office/drawing/2014/main" id="{AE1DC3E1-7ED9-8DF5-DCC4-7453C14EF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66" y="3776974"/>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Dihybrid Crosses — Definition &amp; Examples - Expii">
            <a:extLst>
              <a:ext uri="{FF2B5EF4-FFF2-40B4-BE49-F238E27FC236}">
                <a16:creationId xmlns:a16="http://schemas.microsoft.com/office/drawing/2014/main" id="{B5F0BBDD-5C4D-FADA-F1D0-1A2CD1AB7D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23" y="454604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ihybrid Crosses — Definition &amp; Examples - Expii">
            <a:extLst>
              <a:ext uri="{FF2B5EF4-FFF2-40B4-BE49-F238E27FC236}">
                <a16:creationId xmlns:a16="http://schemas.microsoft.com/office/drawing/2014/main" id="{150B1921-6F49-8483-84EF-37AB09F59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42" y="6152948"/>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Top 100+ Pictures What Was The Outcome Of The F2 Generation In Mendel's  First Experiment Excellent">
            <a:extLst>
              <a:ext uri="{FF2B5EF4-FFF2-40B4-BE49-F238E27FC236}">
                <a16:creationId xmlns:a16="http://schemas.microsoft.com/office/drawing/2014/main" id="{77A38A64-97F5-7A27-75B1-9DBD486F9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95" y="6170425"/>
            <a:ext cx="492447" cy="48100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A688259C-5D4E-76FE-AA46-BDF00C13B13F}"/>
              </a:ext>
            </a:extLst>
          </p:cNvPr>
          <p:cNvSpPr txBox="1"/>
          <p:nvPr/>
        </p:nvSpPr>
        <p:spPr>
          <a:xfrm>
            <a:off x="8352763" y="3414884"/>
            <a:ext cx="842847" cy="400110"/>
          </a:xfrm>
          <a:prstGeom prst="rect">
            <a:avLst/>
          </a:prstGeom>
          <a:noFill/>
        </p:spPr>
        <p:txBody>
          <a:bodyPr wrap="square" rtlCol="0">
            <a:spAutoFit/>
          </a:bodyPr>
          <a:lstStyle/>
          <a:p>
            <a:pPr algn="ctr"/>
            <a:r>
              <a:rPr lang="en-US" sz="2000"/>
              <a:t>AABB</a:t>
            </a:r>
          </a:p>
        </p:txBody>
      </p:sp>
      <p:sp>
        <p:nvSpPr>
          <p:cNvPr id="71" name="TextBox 70">
            <a:extLst>
              <a:ext uri="{FF2B5EF4-FFF2-40B4-BE49-F238E27FC236}">
                <a16:creationId xmlns:a16="http://schemas.microsoft.com/office/drawing/2014/main" id="{DDF210D9-F294-E705-1BEA-E831BF90A42C}"/>
              </a:ext>
            </a:extLst>
          </p:cNvPr>
          <p:cNvSpPr txBox="1"/>
          <p:nvPr/>
        </p:nvSpPr>
        <p:spPr>
          <a:xfrm>
            <a:off x="8335827" y="4201332"/>
            <a:ext cx="842847" cy="400110"/>
          </a:xfrm>
          <a:prstGeom prst="rect">
            <a:avLst/>
          </a:prstGeom>
          <a:noFill/>
        </p:spPr>
        <p:txBody>
          <a:bodyPr wrap="square" rtlCol="0">
            <a:spAutoFit/>
          </a:bodyPr>
          <a:lstStyle/>
          <a:p>
            <a:pPr algn="ctr"/>
            <a:r>
              <a:rPr lang="en-US" sz="2000"/>
              <a:t>AABb</a:t>
            </a:r>
          </a:p>
        </p:txBody>
      </p:sp>
      <p:sp>
        <p:nvSpPr>
          <p:cNvPr id="72" name="TextBox 71">
            <a:extLst>
              <a:ext uri="{FF2B5EF4-FFF2-40B4-BE49-F238E27FC236}">
                <a16:creationId xmlns:a16="http://schemas.microsoft.com/office/drawing/2014/main" id="{C7DD6E67-DB71-1B6C-6D97-5DCDFD594D08}"/>
              </a:ext>
            </a:extLst>
          </p:cNvPr>
          <p:cNvSpPr txBox="1"/>
          <p:nvPr/>
        </p:nvSpPr>
        <p:spPr>
          <a:xfrm>
            <a:off x="8307914" y="4982161"/>
            <a:ext cx="842847" cy="400110"/>
          </a:xfrm>
          <a:prstGeom prst="rect">
            <a:avLst/>
          </a:prstGeom>
          <a:noFill/>
        </p:spPr>
        <p:txBody>
          <a:bodyPr wrap="square" rtlCol="0">
            <a:spAutoFit/>
          </a:bodyPr>
          <a:lstStyle/>
          <a:p>
            <a:pPr algn="ctr"/>
            <a:r>
              <a:rPr lang="en-US" sz="2000"/>
              <a:t>AaBB</a:t>
            </a:r>
          </a:p>
        </p:txBody>
      </p:sp>
      <p:sp>
        <p:nvSpPr>
          <p:cNvPr id="73" name="TextBox 72">
            <a:extLst>
              <a:ext uri="{FF2B5EF4-FFF2-40B4-BE49-F238E27FC236}">
                <a16:creationId xmlns:a16="http://schemas.microsoft.com/office/drawing/2014/main" id="{0E13328C-83BD-5EFF-C7DF-14F2BC72F3F3}"/>
              </a:ext>
            </a:extLst>
          </p:cNvPr>
          <p:cNvSpPr txBox="1"/>
          <p:nvPr/>
        </p:nvSpPr>
        <p:spPr>
          <a:xfrm>
            <a:off x="8327643" y="5783256"/>
            <a:ext cx="842847" cy="400110"/>
          </a:xfrm>
          <a:prstGeom prst="rect">
            <a:avLst/>
          </a:prstGeom>
          <a:noFill/>
        </p:spPr>
        <p:txBody>
          <a:bodyPr wrap="square" rtlCol="0">
            <a:spAutoFit/>
          </a:bodyPr>
          <a:lstStyle/>
          <a:p>
            <a:pPr algn="ctr"/>
            <a:r>
              <a:rPr lang="en-US" sz="2000"/>
              <a:t>AaBb</a:t>
            </a:r>
          </a:p>
        </p:txBody>
      </p:sp>
      <p:sp>
        <p:nvSpPr>
          <p:cNvPr id="74" name="TextBox 73">
            <a:extLst>
              <a:ext uri="{FF2B5EF4-FFF2-40B4-BE49-F238E27FC236}">
                <a16:creationId xmlns:a16="http://schemas.microsoft.com/office/drawing/2014/main" id="{8077C61F-607C-D340-0980-E7FB8291FF76}"/>
              </a:ext>
            </a:extLst>
          </p:cNvPr>
          <p:cNvSpPr txBox="1"/>
          <p:nvPr/>
        </p:nvSpPr>
        <p:spPr>
          <a:xfrm>
            <a:off x="9199826" y="3408682"/>
            <a:ext cx="842847" cy="400110"/>
          </a:xfrm>
          <a:prstGeom prst="rect">
            <a:avLst/>
          </a:prstGeom>
          <a:noFill/>
        </p:spPr>
        <p:txBody>
          <a:bodyPr wrap="square" rtlCol="0">
            <a:spAutoFit/>
          </a:bodyPr>
          <a:lstStyle/>
          <a:p>
            <a:pPr algn="ctr"/>
            <a:r>
              <a:rPr lang="en-US" sz="2000"/>
              <a:t>AABb</a:t>
            </a:r>
          </a:p>
        </p:txBody>
      </p:sp>
      <p:sp>
        <p:nvSpPr>
          <p:cNvPr id="75" name="TextBox 74">
            <a:extLst>
              <a:ext uri="{FF2B5EF4-FFF2-40B4-BE49-F238E27FC236}">
                <a16:creationId xmlns:a16="http://schemas.microsoft.com/office/drawing/2014/main" id="{0165AC86-C30D-1325-5497-4347498AD0FE}"/>
              </a:ext>
            </a:extLst>
          </p:cNvPr>
          <p:cNvSpPr txBox="1"/>
          <p:nvPr/>
        </p:nvSpPr>
        <p:spPr>
          <a:xfrm>
            <a:off x="9182890" y="4195127"/>
            <a:ext cx="842847" cy="400110"/>
          </a:xfrm>
          <a:prstGeom prst="rect">
            <a:avLst/>
          </a:prstGeom>
          <a:noFill/>
        </p:spPr>
        <p:txBody>
          <a:bodyPr wrap="square" rtlCol="0">
            <a:spAutoFit/>
          </a:bodyPr>
          <a:lstStyle/>
          <a:p>
            <a:pPr algn="ctr"/>
            <a:r>
              <a:rPr lang="en-US" sz="2000"/>
              <a:t>AAbb</a:t>
            </a:r>
          </a:p>
        </p:txBody>
      </p:sp>
      <p:sp>
        <p:nvSpPr>
          <p:cNvPr id="76" name="TextBox 75">
            <a:extLst>
              <a:ext uri="{FF2B5EF4-FFF2-40B4-BE49-F238E27FC236}">
                <a16:creationId xmlns:a16="http://schemas.microsoft.com/office/drawing/2014/main" id="{EBCBAF0E-3DD7-9549-B4D1-E790E7683B61}"/>
              </a:ext>
            </a:extLst>
          </p:cNvPr>
          <p:cNvSpPr txBox="1"/>
          <p:nvPr/>
        </p:nvSpPr>
        <p:spPr>
          <a:xfrm>
            <a:off x="9154977" y="4975956"/>
            <a:ext cx="842847" cy="400110"/>
          </a:xfrm>
          <a:prstGeom prst="rect">
            <a:avLst/>
          </a:prstGeom>
          <a:noFill/>
        </p:spPr>
        <p:txBody>
          <a:bodyPr wrap="square" rtlCol="0">
            <a:spAutoFit/>
          </a:bodyPr>
          <a:lstStyle/>
          <a:p>
            <a:pPr algn="ctr"/>
            <a:r>
              <a:rPr lang="en-US" sz="2000"/>
              <a:t>AaBb</a:t>
            </a:r>
          </a:p>
        </p:txBody>
      </p:sp>
      <p:sp>
        <p:nvSpPr>
          <p:cNvPr id="77" name="TextBox 76">
            <a:extLst>
              <a:ext uri="{FF2B5EF4-FFF2-40B4-BE49-F238E27FC236}">
                <a16:creationId xmlns:a16="http://schemas.microsoft.com/office/drawing/2014/main" id="{0A5450DF-DBF5-9582-D899-E6B5A82D6BC9}"/>
              </a:ext>
            </a:extLst>
          </p:cNvPr>
          <p:cNvSpPr txBox="1"/>
          <p:nvPr/>
        </p:nvSpPr>
        <p:spPr>
          <a:xfrm>
            <a:off x="9174707" y="5777051"/>
            <a:ext cx="842847" cy="400110"/>
          </a:xfrm>
          <a:prstGeom prst="rect">
            <a:avLst/>
          </a:prstGeom>
          <a:noFill/>
        </p:spPr>
        <p:txBody>
          <a:bodyPr wrap="square" rtlCol="0">
            <a:spAutoFit/>
          </a:bodyPr>
          <a:lstStyle/>
          <a:p>
            <a:pPr algn="ctr"/>
            <a:r>
              <a:rPr lang="en-US" sz="2000"/>
              <a:t>Aabb</a:t>
            </a:r>
          </a:p>
        </p:txBody>
      </p:sp>
      <p:sp>
        <p:nvSpPr>
          <p:cNvPr id="78" name="TextBox 77">
            <a:extLst>
              <a:ext uri="{FF2B5EF4-FFF2-40B4-BE49-F238E27FC236}">
                <a16:creationId xmlns:a16="http://schemas.microsoft.com/office/drawing/2014/main" id="{D5FE52DA-FD7B-C3EB-2C5C-5FACE4377695}"/>
              </a:ext>
            </a:extLst>
          </p:cNvPr>
          <p:cNvSpPr txBox="1"/>
          <p:nvPr/>
        </p:nvSpPr>
        <p:spPr>
          <a:xfrm>
            <a:off x="10041347" y="3402476"/>
            <a:ext cx="842847" cy="400110"/>
          </a:xfrm>
          <a:prstGeom prst="rect">
            <a:avLst/>
          </a:prstGeom>
          <a:noFill/>
        </p:spPr>
        <p:txBody>
          <a:bodyPr wrap="square" rtlCol="0">
            <a:spAutoFit/>
          </a:bodyPr>
          <a:lstStyle/>
          <a:p>
            <a:pPr algn="ctr"/>
            <a:r>
              <a:rPr lang="en-US" sz="2000"/>
              <a:t>AaBB</a:t>
            </a:r>
          </a:p>
        </p:txBody>
      </p:sp>
      <p:sp>
        <p:nvSpPr>
          <p:cNvPr id="79" name="TextBox 78">
            <a:extLst>
              <a:ext uri="{FF2B5EF4-FFF2-40B4-BE49-F238E27FC236}">
                <a16:creationId xmlns:a16="http://schemas.microsoft.com/office/drawing/2014/main" id="{7355A433-012D-8FE8-4219-959B4C7471D1}"/>
              </a:ext>
            </a:extLst>
          </p:cNvPr>
          <p:cNvSpPr txBox="1"/>
          <p:nvPr/>
        </p:nvSpPr>
        <p:spPr>
          <a:xfrm>
            <a:off x="10024411" y="4188922"/>
            <a:ext cx="842847" cy="400110"/>
          </a:xfrm>
          <a:prstGeom prst="rect">
            <a:avLst/>
          </a:prstGeom>
          <a:noFill/>
        </p:spPr>
        <p:txBody>
          <a:bodyPr wrap="square" rtlCol="0">
            <a:spAutoFit/>
          </a:bodyPr>
          <a:lstStyle/>
          <a:p>
            <a:pPr algn="ctr"/>
            <a:r>
              <a:rPr lang="en-US" sz="2000"/>
              <a:t>AaBb</a:t>
            </a:r>
          </a:p>
        </p:txBody>
      </p:sp>
      <p:sp>
        <p:nvSpPr>
          <p:cNvPr id="80" name="TextBox 79">
            <a:extLst>
              <a:ext uri="{FF2B5EF4-FFF2-40B4-BE49-F238E27FC236}">
                <a16:creationId xmlns:a16="http://schemas.microsoft.com/office/drawing/2014/main" id="{476FD1DF-A4EB-2904-7650-6AC0BD893313}"/>
              </a:ext>
            </a:extLst>
          </p:cNvPr>
          <p:cNvSpPr txBox="1"/>
          <p:nvPr/>
        </p:nvSpPr>
        <p:spPr>
          <a:xfrm>
            <a:off x="9996498" y="4969751"/>
            <a:ext cx="842847" cy="400110"/>
          </a:xfrm>
          <a:prstGeom prst="rect">
            <a:avLst/>
          </a:prstGeom>
          <a:noFill/>
        </p:spPr>
        <p:txBody>
          <a:bodyPr wrap="square" rtlCol="0">
            <a:spAutoFit/>
          </a:bodyPr>
          <a:lstStyle/>
          <a:p>
            <a:pPr algn="ctr"/>
            <a:r>
              <a:rPr lang="en-US" sz="2000"/>
              <a:t>aaBB</a:t>
            </a:r>
          </a:p>
        </p:txBody>
      </p:sp>
      <p:sp>
        <p:nvSpPr>
          <p:cNvPr id="81" name="TextBox 80">
            <a:extLst>
              <a:ext uri="{FF2B5EF4-FFF2-40B4-BE49-F238E27FC236}">
                <a16:creationId xmlns:a16="http://schemas.microsoft.com/office/drawing/2014/main" id="{3300E104-C8D1-8EDF-C6FA-7D994EB6D4CD}"/>
              </a:ext>
            </a:extLst>
          </p:cNvPr>
          <p:cNvSpPr txBox="1"/>
          <p:nvPr/>
        </p:nvSpPr>
        <p:spPr>
          <a:xfrm>
            <a:off x="10016227" y="5770846"/>
            <a:ext cx="842847" cy="400110"/>
          </a:xfrm>
          <a:prstGeom prst="rect">
            <a:avLst/>
          </a:prstGeom>
          <a:noFill/>
        </p:spPr>
        <p:txBody>
          <a:bodyPr wrap="square" rtlCol="0">
            <a:spAutoFit/>
          </a:bodyPr>
          <a:lstStyle/>
          <a:p>
            <a:pPr algn="ctr"/>
            <a:r>
              <a:rPr lang="en-US" sz="2000"/>
              <a:t>aaBb</a:t>
            </a:r>
          </a:p>
        </p:txBody>
      </p:sp>
      <p:sp>
        <p:nvSpPr>
          <p:cNvPr id="82" name="TextBox 81">
            <a:extLst>
              <a:ext uri="{FF2B5EF4-FFF2-40B4-BE49-F238E27FC236}">
                <a16:creationId xmlns:a16="http://schemas.microsoft.com/office/drawing/2014/main" id="{7F8CDFB9-A0AD-728B-26D7-E43EC12FFFC9}"/>
              </a:ext>
            </a:extLst>
          </p:cNvPr>
          <p:cNvSpPr txBox="1"/>
          <p:nvPr/>
        </p:nvSpPr>
        <p:spPr>
          <a:xfrm>
            <a:off x="10872055" y="3402476"/>
            <a:ext cx="842847" cy="400110"/>
          </a:xfrm>
          <a:prstGeom prst="rect">
            <a:avLst/>
          </a:prstGeom>
          <a:noFill/>
        </p:spPr>
        <p:txBody>
          <a:bodyPr wrap="square" rtlCol="0">
            <a:spAutoFit/>
          </a:bodyPr>
          <a:lstStyle/>
          <a:p>
            <a:pPr algn="ctr"/>
            <a:r>
              <a:rPr lang="en-US" sz="2000"/>
              <a:t>AaBb</a:t>
            </a:r>
          </a:p>
        </p:txBody>
      </p:sp>
      <p:sp>
        <p:nvSpPr>
          <p:cNvPr id="83" name="TextBox 82">
            <a:extLst>
              <a:ext uri="{FF2B5EF4-FFF2-40B4-BE49-F238E27FC236}">
                <a16:creationId xmlns:a16="http://schemas.microsoft.com/office/drawing/2014/main" id="{0F0695FC-7D2C-E8FF-FCDD-8CFE9EB98E8B}"/>
              </a:ext>
            </a:extLst>
          </p:cNvPr>
          <p:cNvSpPr txBox="1"/>
          <p:nvPr/>
        </p:nvSpPr>
        <p:spPr>
          <a:xfrm>
            <a:off x="10855119" y="4188922"/>
            <a:ext cx="842847" cy="400110"/>
          </a:xfrm>
          <a:prstGeom prst="rect">
            <a:avLst/>
          </a:prstGeom>
          <a:noFill/>
        </p:spPr>
        <p:txBody>
          <a:bodyPr wrap="square" rtlCol="0">
            <a:spAutoFit/>
          </a:bodyPr>
          <a:lstStyle/>
          <a:p>
            <a:pPr algn="ctr"/>
            <a:r>
              <a:rPr lang="en-US" sz="2000"/>
              <a:t>aabb</a:t>
            </a:r>
          </a:p>
        </p:txBody>
      </p:sp>
      <p:sp>
        <p:nvSpPr>
          <p:cNvPr id="84" name="TextBox 83">
            <a:extLst>
              <a:ext uri="{FF2B5EF4-FFF2-40B4-BE49-F238E27FC236}">
                <a16:creationId xmlns:a16="http://schemas.microsoft.com/office/drawing/2014/main" id="{59363F7A-40D9-8CE1-A7C0-9C950B7D44CE}"/>
              </a:ext>
            </a:extLst>
          </p:cNvPr>
          <p:cNvSpPr txBox="1"/>
          <p:nvPr/>
        </p:nvSpPr>
        <p:spPr>
          <a:xfrm>
            <a:off x="10827207" y="4969751"/>
            <a:ext cx="842847" cy="400110"/>
          </a:xfrm>
          <a:prstGeom prst="rect">
            <a:avLst/>
          </a:prstGeom>
          <a:noFill/>
        </p:spPr>
        <p:txBody>
          <a:bodyPr wrap="square" rtlCol="0">
            <a:spAutoFit/>
          </a:bodyPr>
          <a:lstStyle/>
          <a:p>
            <a:pPr algn="ctr"/>
            <a:r>
              <a:rPr lang="en-US" sz="2000"/>
              <a:t>aaBb</a:t>
            </a:r>
          </a:p>
        </p:txBody>
      </p:sp>
      <p:sp>
        <p:nvSpPr>
          <p:cNvPr id="85" name="TextBox 84">
            <a:extLst>
              <a:ext uri="{FF2B5EF4-FFF2-40B4-BE49-F238E27FC236}">
                <a16:creationId xmlns:a16="http://schemas.microsoft.com/office/drawing/2014/main" id="{D2E4A799-3BDB-1C8F-8DF2-B0FAD67C582C}"/>
              </a:ext>
            </a:extLst>
          </p:cNvPr>
          <p:cNvSpPr txBox="1"/>
          <p:nvPr/>
        </p:nvSpPr>
        <p:spPr>
          <a:xfrm>
            <a:off x="10846937" y="5770846"/>
            <a:ext cx="842847" cy="400110"/>
          </a:xfrm>
          <a:prstGeom prst="rect">
            <a:avLst/>
          </a:prstGeom>
          <a:noFill/>
        </p:spPr>
        <p:txBody>
          <a:bodyPr wrap="square" rtlCol="0">
            <a:spAutoFit/>
          </a:bodyPr>
          <a:lstStyle/>
          <a:p>
            <a:pPr algn="ctr"/>
            <a:r>
              <a:rPr lang="en-US" sz="2000"/>
              <a:t>aabb</a:t>
            </a:r>
          </a:p>
        </p:txBody>
      </p:sp>
      <p:sp>
        <p:nvSpPr>
          <p:cNvPr id="86" name="TextBox 85">
            <a:extLst>
              <a:ext uri="{FF2B5EF4-FFF2-40B4-BE49-F238E27FC236}">
                <a16:creationId xmlns:a16="http://schemas.microsoft.com/office/drawing/2014/main" id="{D5268482-F902-61C6-F6AA-CB7B813B3374}"/>
              </a:ext>
            </a:extLst>
          </p:cNvPr>
          <p:cNvSpPr txBox="1"/>
          <p:nvPr/>
        </p:nvSpPr>
        <p:spPr>
          <a:xfrm>
            <a:off x="7131645" y="536306"/>
            <a:ext cx="1541163" cy="400110"/>
          </a:xfrm>
          <a:prstGeom prst="rect">
            <a:avLst/>
          </a:prstGeom>
          <a:noFill/>
        </p:spPr>
        <p:txBody>
          <a:bodyPr wrap="square" rtlCol="0">
            <a:spAutoFit/>
          </a:bodyPr>
          <a:lstStyle/>
          <a:p>
            <a:pPr algn="just"/>
            <a:r>
              <a:rPr lang="en-US" sz="2000" b="1"/>
              <a:t>P</a:t>
            </a:r>
            <a:r>
              <a:rPr lang="en-US" sz="2000" b="1" baseline="-25000"/>
              <a:t>tc</a:t>
            </a:r>
            <a:endParaRPr lang="en-US" sz="2000" b="1"/>
          </a:p>
        </p:txBody>
      </p:sp>
      <p:sp>
        <p:nvSpPr>
          <p:cNvPr id="87" name="TextBox 86">
            <a:extLst>
              <a:ext uri="{FF2B5EF4-FFF2-40B4-BE49-F238E27FC236}">
                <a16:creationId xmlns:a16="http://schemas.microsoft.com/office/drawing/2014/main" id="{8EC2B482-4A5D-1E96-B54C-E1D3D8B41255}"/>
              </a:ext>
            </a:extLst>
          </p:cNvPr>
          <p:cNvSpPr txBox="1"/>
          <p:nvPr/>
        </p:nvSpPr>
        <p:spPr>
          <a:xfrm>
            <a:off x="7129005" y="917880"/>
            <a:ext cx="1541163" cy="400110"/>
          </a:xfrm>
          <a:prstGeom prst="rect">
            <a:avLst/>
          </a:prstGeom>
          <a:noFill/>
        </p:spPr>
        <p:txBody>
          <a:bodyPr wrap="square" rtlCol="0">
            <a:spAutoFit/>
          </a:bodyPr>
          <a:lstStyle/>
          <a:p>
            <a:pPr algn="just"/>
            <a:r>
              <a:rPr lang="en-US" sz="2000" b="1"/>
              <a:t>G</a:t>
            </a:r>
            <a:r>
              <a:rPr lang="en-US" sz="2000" b="1" baseline="-25000"/>
              <a:t>P</a:t>
            </a:r>
            <a:endParaRPr lang="en-US" sz="2000" b="1"/>
          </a:p>
        </p:txBody>
      </p:sp>
      <p:sp>
        <p:nvSpPr>
          <p:cNvPr id="88" name="TextBox 87">
            <a:extLst>
              <a:ext uri="{FF2B5EF4-FFF2-40B4-BE49-F238E27FC236}">
                <a16:creationId xmlns:a16="http://schemas.microsoft.com/office/drawing/2014/main" id="{854C26D6-FBEE-4248-2B88-66AC81441995}"/>
              </a:ext>
            </a:extLst>
          </p:cNvPr>
          <p:cNvSpPr txBox="1"/>
          <p:nvPr/>
        </p:nvSpPr>
        <p:spPr>
          <a:xfrm>
            <a:off x="7131645" y="1563902"/>
            <a:ext cx="1541163" cy="400110"/>
          </a:xfrm>
          <a:prstGeom prst="rect">
            <a:avLst/>
          </a:prstGeom>
          <a:noFill/>
        </p:spPr>
        <p:txBody>
          <a:bodyPr wrap="square" rtlCol="0">
            <a:spAutoFit/>
          </a:bodyPr>
          <a:lstStyle/>
          <a:p>
            <a:pPr algn="just"/>
            <a:r>
              <a:rPr lang="en-US" sz="2000" b="1"/>
              <a:t>F</a:t>
            </a:r>
            <a:r>
              <a:rPr lang="en-US" sz="2000" b="1" baseline="-25000"/>
              <a:t>1</a:t>
            </a:r>
            <a:endParaRPr lang="en-US" sz="2000" b="1"/>
          </a:p>
        </p:txBody>
      </p:sp>
      <p:sp>
        <p:nvSpPr>
          <p:cNvPr id="89" name="TextBox 88">
            <a:extLst>
              <a:ext uri="{FF2B5EF4-FFF2-40B4-BE49-F238E27FC236}">
                <a16:creationId xmlns:a16="http://schemas.microsoft.com/office/drawing/2014/main" id="{515F85AD-BC38-F887-1A0A-27ECCDC871A5}"/>
              </a:ext>
            </a:extLst>
          </p:cNvPr>
          <p:cNvSpPr txBox="1"/>
          <p:nvPr/>
        </p:nvSpPr>
        <p:spPr>
          <a:xfrm>
            <a:off x="7131645" y="2012182"/>
            <a:ext cx="1541163" cy="400110"/>
          </a:xfrm>
          <a:prstGeom prst="rect">
            <a:avLst/>
          </a:prstGeom>
          <a:noFill/>
        </p:spPr>
        <p:txBody>
          <a:bodyPr wrap="square" rtlCol="0">
            <a:spAutoFit/>
          </a:bodyPr>
          <a:lstStyle/>
          <a:p>
            <a:pPr algn="just"/>
            <a:r>
              <a:rPr lang="en-US" sz="2000" b="1"/>
              <a:t>G</a:t>
            </a:r>
            <a:r>
              <a:rPr lang="en-US" sz="2000" b="1" baseline="-25000"/>
              <a:t>F1</a:t>
            </a:r>
            <a:endParaRPr lang="en-US" sz="2000" b="1"/>
          </a:p>
        </p:txBody>
      </p:sp>
      <p:sp>
        <p:nvSpPr>
          <p:cNvPr id="90" name="TextBox 89">
            <a:extLst>
              <a:ext uri="{FF2B5EF4-FFF2-40B4-BE49-F238E27FC236}">
                <a16:creationId xmlns:a16="http://schemas.microsoft.com/office/drawing/2014/main" id="{9F7AE7A7-2DBD-5F5A-DB4B-3EAAEC488525}"/>
              </a:ext>
            </a:extLst>
          </p:cNvPr>
          <p:cNvSpPr txBox="1"/>
          <p:nvPr/>
        </p:nvSpPr>
        <p:spPr>
          <a:xfrm>
            <a:off x="7132133" y="2438465"/>
            <a:ext cx="1541163" cy="400110"/>
          </a:xfrm>
          <a:prstGeom prst="rect">
            <a:avLst/>
          </a:prstGeom>
          <a:noFill/>
        </p:spPr>
        <p:txBody>
          <a:bodyPr wrap="square" rtlCol="0">
            <a:spAutoFit/>
          </a:bodyPr>
          <a:lstStyle/>
          <a:p>
            <a:pPr algn="just"/>
            <a:r>
              <a:rPr lang="en-US" sz="2000" b="1"/>
              <a:t>F</a:t>
            </a:r>
            <a:r>
              <a:rPr lang="en-US" sz="2000" b="1" baseline="-25000"/>
              <a:t>2</a:t>
            </a:r>
            <a:endParaRPr lang="en-US" sz="2000" b="1"/>
          </a:p>
        </p:txBody>
      </p:sp>
      <p:grpSp>
        <p:nvGrpSpPr>
          <p:cNvPr id="91" name="Group 90">
            <a:extLst>
              <a:ext uri="{FF2B5EF4-FFF2-40B4-BE49-F238E27FC236}">
                <a16:creationId xmlns:a16="http://schemas.microsoft.com/office/drawing/2014/main" id="{DB08DBCD-754A-FE04-28D5-9AB5A7ED0D25}"/>
              </a:ext>
            </a:extLst>
          </p:cNvPr>
          <p:cNvGrpSpPr/>
          <p:nvPr/>
        </p:nvGrpSpPr>
        <p:grpSpPr>
          <a:xfrm>
            <a:off x="97643" y="2553911"/>
            <a:ext cx="7112639" cy="3862597"/>
            <a:chOff x="4308634" y="1382083"/>
            <a:chExt cx="5879026" cy="3916923"/>
          </a:xfrm>
        </p:grpSpPr>
        <p:sp>
          <p:nvSpPr>
            <p:cNvPr id="92" name="TextBox 91">
              <a:extLst>
                <a:ext uri="{FF2B5EF4-FFF2-40B4-BE49-F238E27FC236}">
                  <a16:creationId xmlns:a16="http://schemas.microsoft.com/office/drawing/2014/main" id="{0772E56B-4CCB-D08A-512E-B5AA65E8F766}"/>
                </a:ext>
              </a:extLst>
            </p:cNvPr>
            <p:cNvSpPr txBox="1"/>
            <p:nvPr/>
          </p:nvSpPr>
          <p:spPr>
            <a:xfrm>
              <a:off x="4976431" y="1382083"/>
              <a:ext cx="5211229" cy="3916923"/>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800" i="0" u="none" strike="noStrike" kern="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800" i="0" u="none" strike="noStrike" kern="0" cap="none" spc="0" normalizeH="0" baseline="-2500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93" name="Picture 2" descr="Dialog Question Mark Icon | Gartoon Redux Misc Iconpack | Gartoon Team">
              <a:extLst>
                <a:ext uri="{FF2B5EF4-FFF2-40B4-BE49-F238E27FC236}">
                  <a16:creationId xmlns:a16="http://schemas.microsoft.com/office/drawing/2014/main" id="{3DF43688-1DA3-8670-926A-155D5C44B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634" y="1465239"/>
              <a:ext cx="820661" cy="8206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Group 94">
            <a:extLst>
              <a:ext uri="{FF2B5EF4-FFF2-40B4-BE49-F238E27FC236}">
                <a16:creationId xmlns:a16="http://schemas.microsoft.com/office/drawing/2014/main" id="{9534B7AF-9C3E-6B43-A758-20F6D0697DF4}"/>
              </a:ext>
            </a:extLst>
          </p:cNvPr>
          <p:cNvGrpSpPr/>
          <p:nvPr/>
        </p:nvGrpSpPr>
        <p:grpSpPr>
          <a:xfrm>
            <a:off x="63347" y="97992"/>
            <a:ext cx="3233820" cy="438314"/>
            <a:chOff x="-302032" y="444506"/>
            <a:chExt cx="1455003" cy="571500"/>
          </a:xfrm>
        </p:grpSpPr>
        <p:sp>
          <p:nvSpPr>
            <p:cNvPr id="96" name="Rectangle: Rounded Corners 95">
              <a:extLst>
                <a:ext uri="{FF2B5EF4-FFF2-40B4-BE49-F238E27FC236}">
                  <a16:creationId xmlns:a16="http://schemas.microsoft.com/office/drawing/2014/main" id="{5A690A25-9260-668A-DFB0-EC518C021423}"/>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03A2B185-F123-D15A-41EF-93A3C24BFAD0}"/>
                </a:ext>
              </a:extLst>
            </p:cNvPr>
            <p:cNvSpPr txBox="1"/>
            <p:nvPr/>
          </p:nvSpPr>
          <p:spPr>
            <a:xfrm>
              <a:off x="-243045" y="469415"/>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98" name="TextBox 97">
            <a:extLst>
              <a:ext uri="{FF2B5EF4-FFF2-40B4-BE49-F238E27FC236}">
                <a16:creationId xmlns:a16="http://schemas.microsoft.com/office/drawing/2014/main" id="{E16E5333-7B06-C723-FD35-70AE56EF0F5F}"/>
              </a:ext>
            </a:extLst>
          </p:cNvPr>
          <p:cNvSpPr txBox="1"/>
          <p:nvPr/>
        </p:nvSpPr>
        <p:spPr>
          <a:xfrm>
            <a:off x="415319" y="563815"/>
            <a:ext cx="5576102" cy="1558867"/>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Quy </a:t>
            </a:r>
            <a:r>
              <a:rPr lang="en-US" sz="2400" b="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ước</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gene:</a:t>
            </a:r>
          </a:p>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endPar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endPar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138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80">
                                          <p:stCondLst>
                                            <p:cond delay="0"/>
                                          </p:stCondLst>
                                        </p:cTn>
                                        <p:tgtEl>
                                          <p:spTgt spid="91"/>
                                        </p:tgtEl>
                                      </p:cBhvr>
                                    </p:animEffect>
                                    <p:anim calcmode="lin" valueType="num">
                                      <p:cBhvr>
                                        <p:cTn id="8"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13" dur="26">
                                          <p:stCondLst>
                                            <p:cond delay="650"/>
                                          </p:stCondLst>
                                        </p:cTn>
                                        <p:tgtEl>
                                          <p:spTgt spid="91"/>
                                        </p:tgtEl>
                                      </p:cBhvr>
                                      <p:to x="100000" y="60000"/>
                                    </p:animScale>
                                    <p:animScale>
                                      <p:cBhvr>
                                        <p:cTn id="14" dur="166" decel="50000">
                                          <p:stCondLst>
                                            <p:cond delay="676"/>
                                          </p:stCondLst>
                                        </p:cTn>
                                        <p:tgtEl>
                                          <p:spTgt spid="91"/>
                                        </p:tgtEl>
                                      </p:cBhvr>
                                      <p:to x="100000" y="100000"/>
                                    </p:animScale>
                                    <p:animScale>
                                      <p:cBhvr>
                                        <p:cTn id="15" dur="26">
                                          <p:stCondLst>
                                            <p:cond delay="1312"/>
                                          </p:stCondLst>
                                        </p:cTn>
                                        <p:tgtEl>
                                          <p:spTgt spid="91"/>
                                        </p:tgtEl>
                                      </p:cBhvr>
                                      <p:to x="100000" y="80000"/>
                                    </p:animScale>
                                    <p:animScale>
                                      <p:cBhvr>
                                        <p:cTn id="16" dur="166" decel="50000">
                                          <p:stCondLst>
                                            <p:cond delay="1338"/>
                                          </p:stCondLst>
                                        </p:cTn>
                                        <p:tgtEl>
                                          <p:spTgt spid="91"/>
                                        </p:tgtEl>
                                      </p:cBhvr>
                                      <p:to x="100000" y="100000"/>
                                    </p:animScale>
                                    <p:animScale>
                                      <p:cBhvr>
                                        <p:cTn id="17" dur="26">
                                          <p:stCondLst>
                                            <p:cond delay="1642"/>
                                          </p:stCondLst>
                                        </p:cTn>
                                        <p:tgtEl>
                                          <p:spTgt spid="91"/>
                                        </p:tgtEl>
                                      </p:cBhvr>
                                      <p:to x="100000" y="90000"/>
                                    </p:animScale>
                                    <p:animScale>
                                      <p:cBhvr>
                                        <p:cTn id="18" dur="166" decel="50000">
                                          <p:stCondLst>
                                            <p:cond delay="1668"/>
                                          </p:stCondLst>
                                        </p:cTn>
                                        <p:tgtEl>
                                          <p:spTgt spid="91"/>
                                        </p:tgtEl>
                                      </p:cBhvr>
                                      <p:to x="100000" y="100000"/>
                                    </p:animScale>
                                    <p:animScale>
                                      <p:cBhvr>
                                        <p:cTn id="19" dur="26">
                                          <p:stCondLst>
                                            <p:cond delay="1808"/>
                                          </p:stCondLst>
                                        </p:cTn>
                                        <p:tgtEl>
                                          <p:spTgt spid="91"/>
                                        </p:tgtEl>
                                      </p:cBhvr>
                                      <p:to x="100000" y="95000"/>
                                    </p:animScale>
                                    <p:animScale>
                                      <p:cBhvr>
                                        <p:cTn id="20" dur="166" decel="50000">
                                          <p:stCondLst>
                                            <p:cond delay="1834"/>
                                          </p:stCondLst>
                                        </p:cTn>
                                        <p:tgtEl>
                                          <p:spTgt spid="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18AD-A3D6-6BB8-E609-A154CC3F0E57}"/>
            </a:ext>
          </a:extLst>
        </p:cNvPr>
        <p:cNvGrpSpPr/>
        <p:nvPr/>
      </p:nvGrpSpPr>
      <p:grpSpPr>
        <a:xfrm>
          <a:off x="0" y="0"/>
          <a:ext cx="0" cy="0"/>
          <a:chOff x="0" y="0"/>
          <a:chExt cx="0" cy="0"/>
        </a:xfrm>
      </p:grpSpPr>
      <p:pic>
        <p:nvPicPr>
          <p:cNvPr id="2" name="Picture 2" descr="Dihybrid Crosses — Definition &amp; Examples - Expii">
            <a:extLst>
              <a:ext uri="{FF2B5EF4-FFF2-40B4-BE49-F238E27FC236}">
                <a16:creationId xmlns:a16="http://schemas.microsoft.com/office/drawing/2014/main" id="{BE3E1F02-46CB-8EFB-3B96-B96ED34BC4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29" y="10630"/>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hybrid Crosses — Definition &amp; Examples - Expii">
            <a:extLst>
              <a:ext uri="{FF2B5EF4-FFF2-40B4-BE49-F238E27FC236}">
                <a16:creationId xmlns:a16="http://schemas.microsoft.com/office/drawing/2014/main" id="{49C02405-4930-DD2A-6BD7-AAACC50BA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73B4B-4553-290C-2BB6-D911085F7DF4}"/>
              </a:ext>
            </a:extLst>
          </p:cNvPr>
          <p:cNvSpPr txBox="1"/>
          <p:nvPr/>
        </p:nvSpPr>
        <p:spPr>
          <a:xfrm>
            <a:off x="8514861" y="536306"/>
            <a:ext cx="1541163" cy="400110"/>
          </a:xfrm>
          <a:prstGeom prst="rect">
            <a:avLst/>
          </a:prstGeom>
          <a:noFill/>
        </p:spPr>
        <p:txBody>
          <a:bodyPr wrap="square" rtlCol="0">
            <a:spAutoFit/>
          </a:bodyPr>
          <a:lstStyle/>
          <a:p>
            <a:pPr algn="ctr"/>
            <a:r>
              <a:rPr lang="en-US" sz="2000"/>
              <a:t>AABB</a:t>
            </a:r>
          </a:p>
        </p:txBody>
      </p:sp>
      <p:sp>
        <p:nvSpPr>
          <p:cNvPr id="5" name="TextBox 4">
            <a:extLst>
              <a:ext uri="{FF2B5EF4-FFF2-40B4-BE49-F238E27FC236}">
                <a16:creationId xmlns:a16="http://schemas.microsoft.com/office/drawing/2014/main" id="{959D4D54-3A9A-3694-560A-9E4CD3DAE846}"/>
              </a:ext>
            </a:extLst>
          </p:cNvPr>
          <p:cNvSpPr txBox="1"/>
          <p:nvPr/>
        </p:nvSpPr>
        <p:spPr>
          <a:xfrm>
            <a:off x="9840657" y="531280"/>
            <a:ext cx="1541163" cy="400110"/>
          </a:xfrm>
          <a:prstGeom prst="rect">
            <a:avLst/>
          </a:prstGeom>
          <a:noFill/>
        </p:spPr>
        <p:txBody>
          <a:bodyPr wrap="square" rtlCol="0">
            <a:spAutoFit/>
          </a:bodyPr>
          <a:lstStyle/>
          <a:p>
            <a:pPr algn="ctr"/>
            <a:r>
              <a:rPr lang="en-US" sz="2000"/>
              <a:t>aabb</a:t>
            </a:r>
          </a:p>
        </p:txBody>
      </p:sp>
      <p:sp>
        <p:nvSpPr>
          <p:cNvPr id="6" name="Rectangle 5">
            <a:extLst>
              <a:ext uri="{FF2B5EF4-FFF2-40B4-BE49-F238E27FC236}">
                <a16:creationId xmlns:a16="http://schemas.microsoft.com/office/drawing/2014/main" id="{D40A6BCA-01C9-569C-630B-5E030A519DE9}"/>
              </a:ext>
            </a:extLst>
          </p:cNvPr>
          <p:cNvSpPr/>
          <p:nvPr/>
        </p:nvSpPr>
        <p:spPr>
          <a:xfrm>
            <a:off x="9770712"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800"/>
          </a:p>
        </p:txBody>
      </p:sp>
      <p:grpSp>
        <p:nvGrpSpPr>
          <p:cNvPr id="7" name="Group 6">
            <a:extLst>
              <a:ext uri="{FF2B5EF4-FFF2-40B4-BE49-F238E27FC236}">
                <a16:creationId xmlns:a16="http://schemas.microsoft.com/office/drawing/2014/main" id="{8E4619A7-210B-1C45-ADEB-2482D6520FDE}"/>
              </a:ext>
            </a:extLst>
          </p:cNvPr>
          <p:cNvGrpSpPr/>
          <p:nvPr/>
        </p:nvGrpSpPr>
        <p:grpSpPr>
          <a:xfrm>
            <a:off x="9066118" y="905651"/>
            <a:ext cx="473206" cy="400110"/>
            <a:chOff x="5390288" y="3287509"/>
            <a:chExt cx="585786" cy="495300"/>
          </a:xfrm>
        </p:grpSpPr>
        <p:sp>
          <p:nvSpPr>
            <p:cNvPr id="8" name="Flowchart: Connector 7">
              <a:extLst>
                <a:ext uri="{FF2B5EF4-FFF2-40B4-BE49-F238E27FC236}">
                  <a16:creationId xmlns:a16="http://schemas.microsoft.com/office/drawing/2014/main" id="{DBDC65AC-8F81-4847-F9BF-47286E8373E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C1DFC0CD-0AE2-4BFF-4366-CF2A0328CB62}"/>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10" name="Group 9">
            <a:extLst>
              <a:ext uri="{FF2B5EF4-FFF2-40B4-BE49-F238E27FC236}">
                <a16:creationId xmlns:a16="http://schemas.microsoft.com/office/drawing/2014/main" id="{83E4C33D-8711-B66D-8372-86039559A1C9}"/>
              </a:ext>
            </a:extLst>
          </p:cNvPr>
          <p:cNvGrpSpPr/>
          <p:nvPr/>
        </p:nvGrpSpPr>
        <p:grpSpPr>
          <a:xfrm>
            <a:off x="10402685" y="914097"/>
            <a:ext cx="442749" cy="400111"/>
            <a:chOff x="5412912" y="3304182"/>
            <a:chExt cx="548083" cy="495301"/>
          </a:xfrm>
        </p:grpSpPr>
        <p:sp>
          <p:nvSpPr>
            <p:cNvPr id="11" name="Flowchart: Connector 10">
              <a:extLst>
                <a:ext uri="{FF2B5EF4-FFF2-40B4-BE49-F238E27FC236}">
                  <a16:creationId xmlns:a16="http://schemas.microsoft.com/office/drawing/2014/main" id="{4708E18F-C18C-C45E-1BD6-CE014B39728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Box 11">
              <a:extLst>
                <a:ext uri="{FF2B5EF4-FFF2-40B4-BE49-F238E27FC236}">
                  <a16:creationId xmlns:a16="http://schemas.microsoft.com/office/drawing/2014/main" id="{AE66B311-88F6-E52D-9AA6-558EC678C476}"/>
                </a:ext>
              </a:extLst>
            </p:cNvPr>
            <p:cNvSpPr txBox="1"/>
            <p:nvPr/>
          </p:nvSpPr>
          <p:spPr>
            <a:xfrm>
              <a:off x="5412912" y="3304183"/>
              <a:ext cx="548083" cy="495300"/>
            </a:xfrm>
            <a:prstGeom prst="rect">
              <a:avLst/>
            </a:prstGeom>
            <a:noFill/>
          </p:spPr>
          <p:txBody>
            <a:bodyPr wrap="none" rtlCol="0">
              <a:spAutoFit/>
            </a:bodyPr>
            <a:lstStyle/>
            <a:p>
              <a:pPr algn="ctr"/>
              <a:r>
                <a:rPr lang="en-US" sz="2000"/>
                <a:t>ab</a:t>
              </a:r>
            </a:p>
          </p:txBody>
        </p:sp>
      </p:grpSp>
      <p:pic>
        <p:nvPicPr>
          <p:cNvPr id="13" name="Picture 2" descr="Dihybrid Crosses — Definition &amp; Examples - Expii">
            <a:extLst>
              <a:ext uri="{FF2B5EF4-FFF2-40B4-BE49-F238E27FC236}">
                <a16:creationId xmlns:a16="http://schemas.microsoft.com/office/drawing/2014/main" id="{3102C6FF-B071-F415-7B1A-7E5B4FD2D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23" y="1096232"/>
            <a:ext cx="492447" cy="4940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0E6D877-5102-5724-9350-943AB286D4AE}"/>
              </a:ext>
            </a:extLst>
          </p:cNvPr>
          <p:cNvSpPr txBox="1"/>
          <p:nvPr/>
        </p:nvSpPr>
        <p:spPr>
          <a:xfrm>
            <a:off x="9256829" y="1605245"/>
            <a:ext cx="1541163" cy="400110"/>
          </a:xfrm>
          <a:prstGeom prst="rect">
            <a:avLst/>
          </a:prstGeom>
          <a:noFill/>
        </p:spPr>
        <p:txBody>
          <a:bodyPr wrap="square" rtlCol="0">
            <a:spAutoFit/>
          </a:bodyPr>
          <a:lstStyle/>
          <a:p>
            <a:pPr algn="ctr"/>
            <a:r>
              <a:rPr lang="en-US" sz="2000"/>
              <a:t>AaBb</a:t>
            </a:r>
          </a:p>
        </p:txBody>
      </p:sp>
      <p:grpSp>
        <p:nvGrpSpPr>
          <p:cNvPr id="15" name="Group 14">
            <a:extLst>
              <a:ext uri="{FF2B5EF4-FFF2-40B4-BE49-F238E27FC236}">
                <a16:creationId xmlns:a16="http://schemas.microsoft.com/office/drawing/2014/main" id="{39C2B53F-3087-4CE1-61EA-0D52A76DF38B}"/>
              </a:ext>
            </a:extLst>
          </p:cNvPr>
          <p:cNvGrpSpPr/>
          <p:nvPr/>
        </p:nvGrpSpPr>
        <p:grpSpPr>
          <a:xfrm>
            <a:off x="8478658" y="1994551"/>
            <a:ext cx="473206" cy="400110"/>
            <a:chOff x="5390288" y="3287509"/>
            <a:chExt cx="585786" cy="495300"/>
          </a:xfrm>
        </p:grpSpPr>
        <p:sp>
          <p:nvSpPr>
            <p:cNvPr id="16" name="Flowchart: Connector 15">
              <a:extLst>
                <a:ext uri="{FF2B5EF4-FFF2-40B4-BE49-F238E27FC236}">
                  <a16:creationId xmlns:a16="http://schemas.microsoft.com/office/drawing/2014/main" id="{6F6DF4D6-2B2D-81DE-02F3-6695F07E193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a:extLst>
                <a:ext uri="{FF2B5EF4-FFF2-40B4-BE49-F238E27FC236}">
                  <a16:creationId xmlns:a16="http://schemas.microsoft.com/office/drawing/2014/main" id="{8754051A-43C1-6BF8-C04D-72509E2CDCE8}"/>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18" name="Group 17">
            <a:extLst>
              <a:ext uri="{FF2B5EF4-FFF2-40B4-BE49-F238E27FC236}">
                <a16:creationId xmlns:a16="http://schemas.microsoft.com/office/drawing/2014/main" id="{F739464C-FD44-15C1-915D-095D455064CA}"/>
              </a:ext>
            </a:extLst>
          </p:cNvPr>
          <p:cNvGrpSpPr/>
          <p:nvPr/>
        </p:nvGrpSpPr>
        <p:grpSpPr>
          <a:xfrm>
            <a:off x="8478658" y="2456771"/>
            <a:ext cx="473206" cy="400110"/>
            <a:chOff x="5390288" y="3287509"/>
            <a:chExt cx="585786" cy="495300"/>
          </a:xfrm>
        </p:grpSpPr>
        <p:sp>
          <p:nvSpPr>
            <p:cNvPr id="19" name="Flowchart: Connector 18">
              <a:extLst>
                <a:ext uri="{FF2B5EF4-FFF2-40B4-BE49-F238E27FC236}">
                  <a16:creationId xmlns:a16="http://schemas.microsoft.com/office/drawing/2014/main" id="{E81DA3C2-C5D0-550A-209B-26DA994811D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32403C93-A91F-8779-A9C4-691CA9402FCB}"/>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21" name="Group 20">
            <a:extLst>
              <a:ext uri="{FF2B5EF4-FFF2-40B4-BE49-F238E27FC236}">
                <a16:creationId xmlns:a16="http://schemas.microsoft.com/office/drawing/2014/main" id="{C98DF806-F6B1-87FA-0F0A-62F7BDBA65C8}"/>
              </a:ext>
            </a:extLst>
          </p:cNvPr>
          <p:cNvGrpSpPr/>
          <p:nvPr/>
        </p:nvGrpSpPr>
        <p:grpSpPr>
          <a:xfrm>
            <a:off x="9374432" y="2005533"/>
            <a:ext cx="468398" cy="400110"/>
            <a:chOff x="5393268" y="3287509"/>
            <a:chExt cx="579831" cy="495300"/>
          </a:xfrm>
        </p:grpSpPr>
        <p:sp>
          <p:nvSpPr>
            <p:cNvPr id="22" name="Flowchart: Connector 21">
              <a:extLst>
                <a:ext uri="{FF2B5EF4-FFF2-40B4-BE49-F238E27FC236}">
                  <a16:creationId xmlns:a16="http://schemas.microsoft.com/office/drawing/2014/main" id="{3FAD9850-5A23-E333-6236-B02C8B850FB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C6725508-E1E5-0177-ED72-761F78A5831E}"/>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24" name="Group 23">
            <a:extLst>
              <a:ext uri="{FF2B5EF4-FFF2-40B4-BE49-F238E27FC236}">
                <a16:creationId xmlns:a16="http://schemas.microsoft.com/office/drawing/2014/main" id="{69A409E9-D6F6-4B20-E32C-D855B7B8393A}"/>
              </a:ext>
            </a:extLst>
          </p:cNvPr>
          <p:cNvGrpSpPr/>
          <p:nvPr/>
        </p:nvGrpSpPr>
        <p:grpSpPr>
          <a:xfrm>
            <a:off x="9382412" y="2472738"/>
            <a:ext cx="468398" cy="400110"/>
            <a:chOff x="5393268" y="3287509"/>
            <a:chExt cx="579831" cy="495300"/>
          </a:xfrm>
        </p:grpSpPr>
        <p:sp>
          <p:nvSpPr>
            <p:cNvPr id="25" name="Flowchart: Connector 24">
              <a:extLst>
                <a:ext uri="{FF2B5EF4-FFF2-40B4-BE49-F238E27FC236}">
                  <a16:creationId xmlns:a16="http://schemas.microsoft.com/office/drawing/2014/main" id="{9C90BE89-6B13-9DD9-9F94-C856D1EEC76F}"/>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a:extLst>
                <a:ext uri="{FF2B5EF4-FFF2-40B4-BE49-F238E27FC236}">
                  <a16:creationId xmlns:a16="http://schemas.microsoft.com/office/drawing/2014/main" id="{61DD2F70-B7C9-A125-5444-A53AAE491281}"/>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27" name="Group 26">
            <a:extLst>
              <a:ext uri="{FF2B5EF4-FFF2-40B4-BE49-F238E27FC236}">
                <a16:creationId xmlns:a16="http://schemas.microsoft.com/office/drawing/2014/main" id="{DDB624F8-55DB-59B8-2845-D9DEB427C301}"/>
              </a:ext>
            </a:extLst>
          </p:cNvPr>
          <p:cNvGrpSpPr/>
          <p:nvPr/>
        </p:nvGrpSpPr>
        <p:grpSpPr>
          <a:xfrm>
            <a:off x="10230390" y="1994551"/>
            <a:ext cx="447558" cy="400110"/>
            <a:chOff x="5406165" y="3287509"/>
            <a:chExt cx="554036" cy="495300"/>
          </a:xfrm>
        </p:grpSpPr>
        <p:sp>
          <p:nvSpPr>
            <p:cNvPr id="28" name="Flowchart: Connector 27">
              <a:extLst>
                <a:ext uri="{FF2B5EF4-FFF2-40B4-BE49-F238E27FC236}">
                  <a16:creationId xmlns:a16="http://schemas.microsoft.com/office/drawing/2014/main" id="{9B724C37-2DC6-B735-59F4-DD94B8BCBC7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TextBox 28">
              <a:extLst>
                <a:ext uri="{FF2B5EF4-FFF2-40B4-BE49-F238E27FC236}">
                  <a16:creationId xmlns:a16="http://schemas.microsoft.com/office/drawing/2014/main" id="{022F12F2-4CEF-6433-C92E-C84A1FE5BD21}"/>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30" name="Group 29">
            <a:extLst>
              <a:ext uri="{FF2B5EF4-FFF2-40B4-BE49-F238E27FC236}">
                <a16:creationId xmlns:a16="http://schemas.microsoft.com/office/drawing/2014/main" id="{5DC30D6E-C255-E00A-E413-8508A72E7938}"/>
              </a:ext>
            </a:extLst>
          </p:cNvPr>
          <p:cNvGrpSpPr/>
          <p:nvPr/>
        </p:nvGrpSpPr>
        <p:grpSpPr>
          <a:xfrm>
            <a:off x="10230390" y="2456771"/>
            <a:ext cx="447558" cy="400110"/>
            <a:chOff x="5406165" y="3287509"/>
            <a:chExt cx="554036" cy="495300"/>
          </a:xfrm>
        </p:grpSpPr>
        <p:sp>
          <p:nvSpPr>
            <p:cNvPr id="31" name="Flowchart: Connector 30">
              <a:extLst>
                <a:ext uri="{FF2B5EF4-FFF2-40B4-BE49-F238E27FC236}">
                  <a16:creationId xmlns:a16="http://schemas.microsoft.com/office/drawing/2014/main" id="{2A05E041-D13E-1FEF-B0E3-24C7A4590EA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TextBox 31">
              <a:extLst>
                <a:ext uri="{FF2B5EF4-FFF2-40B4-BE49-F238E27FC236}">
                  <a16:creationId xmlns:a16="http://schemas.microsoft.com/office/drawing/2014/main" id="{8222B03C-F890-218F-45B1-E59DD07839F5}"/>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33" name="Group 32">
            <a:extLst>
              <a:ext uri="{FF2B5EF4-FFF2-40B4-BE49-F238E27FC236}">
                <a16:creationId xmlns:a16="http://schemas.microsoft.com/office/drawing/2014/main" id="{9D3CAB4E-C052-C427-8113-8A0998986F1D}"/>
              </a:ext>
            </a:extLst>
          </p:cNvPr>
          <p:cNvGrpSpPr/>
          <p:nvPr/>
        </p:nvGrpSpPr>
        <p:grpSpPr>
          <a:xfrm>
            <a:off x="7816833" y="5461445"/>
            <a:ext cx="442749" cy="400110"/>
            <a:chOff x="5409142" y="3287509"/>
            <a:chExt cx="548083" cy="495300"/>
          </a:xfrm>
        </p:grpSpPr>
        <p:sp>
          <p:nvSpPr>
            <p:cNvPr id="34" name="Flowchart: Connector 33">
              <a:extLst>
                <a:ext uri="{FF2B5EF4-FFF2-40B4-BE49-F238E27FC236}">
                  <a16:creationId xmlns:a16="http://schemas.microsoft.com/office/drawing/2014/main" id="{E553DC11-3816-8AFB-E44D-DE70FC868FBF}"/>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Box 34">
              <a:extLst>
                <a:ext uri="{FF2B5EF4-FFF2-40B4-BE49-F238E27FC236}">
                  <a16:creationId xmlns:a16="http://schemas.microsoft.com/office/drawing/2014/main" id="{14D52D02-20AE-E800-0F66-6F76D24BCE6F}"/>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grpSp>
        <p:nvGrpSpPr>
          <p:cNvPr id="36" name="Group 35">
            <a:extLst>
              <a:ext uri="{FF2B5EF4-FFF2-40B4-BE49-F238E27FC236}">
                <a16:creationId xmlns:a16="http://schemas.microsoft.com/office/drawing/2014/main" id="{04DC5B25-6F1B-8C54-E76A-8DDF12DDB6A1}"/>
              </a:ext>
            </a:extLst>
          </p:cNvPr>
          <p:cNvGrpSpPr/>
          <p:nvPr/>
        </p:nvGrpSpPr>
        <p:grpSpPr>
          <a:xfrm>
            <a:off x="11045665" y="2441073"/>
            <a:ext cx="442749" cy="400110"/>
            <a:chOff x="5409142" y="3287509"/>
            <a:chExt cx="548083" cy="495300"/>
          </a:xfrm>
        </p:grpSpPr>
        <p:sp>
          <p:nvSpPr>
            <p:cNvPr id="37" name="Flowchart: Connector 36">
              <a:extLst>
                <a:ext uri="{FF2B5EF4-FFF2-40B4-BE49-F238E27FC236}">
                  <a16:creationId xmlns:a16="http://schemas.microsoft.com/office/drawing/2014/main" id="{9E5078C6-1CE2-F6CF-30E3-8F5C2A60555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TextBox 37">
              <a:extLst>
                <a:ext uri="{FF2B5EF4-FFF2-40B4-BE49-F238E27FC236}">
                  <a16:creationId xmlns:a16="http://schemas.microsoft.com/office/drawing/2014/main" id="{08024397-C982-137E-4B68-867D9BACA8F3}"/>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graphicFrame>
        <p:nvGraphicFramePr>
          <p:cNvPr id="39" name="Table 38">
            <a:extLst>
              <a:ext uri="{FF2B5EF4-FFF2-40B4-BE49-F238E27FC236}">
                <a16:creationId xmlns:a16="http://schemas.microsoft.com/office/drawing/2014/main" id="{AA45D0C4-BD63-8F8D-1B0A-E400031C4DB4}"/>
              </a:ext>
            </a:extLst>
          </p:cNvPr>
          <p:cNvGraphicFramePr>
            <a:graphicFrameLocks noGrp="1"/>
          </p:cNvGraphicFramePr>
          <p:nvPr/>
        </p:nvGraphicFramePr>
        <p:xfrm>
          <a:off x="8327635"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40" name="Group 39">
            <a:extLst>
              <a:ext uri="{FF2B5EF4-FFF2-40B4-BE49-F238E27FC236}">
                <a16:creationId xmlns:a16="http://schemas.microsoft.com/office/drawing/2014/main" id="{39610BE7-E020-5099-41F7-D68A3ECE3CDA}"/>
              </a:ext>
            </a:extLst>
          </p:cNvPr>
          <p:cNvGrpSpPr/>
          <p:nvPr/>
        </p:nvGrpSpPr>
        <p:grpSpPr>
          <a:xfrm>
            <a:off x="7808888" y="3288886"/>
            <a:ext cx="473206" cy="400110"/>
            <a:chOff x="5390288" y="3287509"/>
            <a:chExt cx="585786" cy="495300"/>
          </a:xfrm>
        </p:grpSpPr>
        <p:sp>
          <p:nvSpPr>
            <p:cNvPr id="41" name="Flowchart: Connector 40">
              <a:extLst>
                <a:ext uri="{FF2B5EF4-FFF2-40B4-BE49-F238E27FC236}">
                  <a16:creationId xmlns:a16="http://schemas.microsoft.com/office/drawing/2014/main" id="{D48734BE-A0A8-360E-F793-60EEB7EA102F}"/>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5A59D934-BC41-2CE6-712C-DF69E586DA4A}"/>
                </a:ext>
              </a:extLst>
            </p:cNvPr>
            <p:cNvSpPr txBox="1"/>
            <p:nvPr/>
          </p:nvSpPr>
          <p:spPr>
            <a:xfrm>
              <a:off x="5390288" y="3287509"/>
              <a:ext cx="585786" cy="495300"/>
            </a:xfrm>
            <a:prstGeom prst="rect">
              <a:avLst/>
            </a:prstGeom>
            <a:noFill/>
          </p:spPr>
          <p:txBody>
            <a:bodyPr wrap="none" rtlCol="0">
              <a:spAutoFit/>
            </a:bodyPr>
            <a:lstStyle/>
            <a:p>
              <a:pPr algn="ctr"/>
              <a:r>
                <a:rPr lang="en-US" sz="2000"/>
                <a:t>AB</a:t>
              </a:r>
            </a:p>
          </p:txBody>
        </p:sp>
      </p:grpSp>
      <p:grpSp>
        <p:nvGrpSpPr>
          <p:cNvPr id="43" name="Group 42">
            <a:extLst>
              <a:ext uri="{FF2B5EF4-FFF2-40B4-BE49-F238E27FC236}">
                <a16:creationId xmlns:a16="http://schemas.microsoft.com/office/drawing/2014/main" id="{6BDB02F1-A5BB-E9F6-D9F2-D6D395FCF3B2}"/>
              </a:ext>
            </a:extLst>
          </p:cNvPr>
          <p:cNvGrpSpPr/>
          <p:nvPr/>
        </p:nvGrpSpPr>
        <p:grpSpPr>
          <a:xfrm>
            <a:off x="7803568" y="3974408"/>
            <a:ext cx="468398" cy="400110"/>
            <a:chOff x="5393268" y="3287509"/>
            <a:chExt cx="579831" cy="495300"/>
          </a:xfrm>
        </p:grpSpPr>
        <p:sp>
          <p:nvSpPr>
            <p:cNvPr id="44" name="Flowchart: Connector 43">
              <a:extLst>
                <a:ext uri="{FF2B5EF4-FFF2-40B4-BE49-F238E27FC236}">
                  <a16:creationId xmlns:a16="http://schemas.microsoft.com/office/drawing/2014/main" id="{5A396819-4B3A-2B8F-CC40-7200E62A74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TextBox 44">
              <a:extLst>
                <a:ext uri="{FF2B5EF4-FFF2-40B4-BE49-F238E27FC236}">
                  <a16:creationId xmlns:a16="http://schemas.microsoft.com/office/drawing/2014/main" id="{6CB75E58-DBA8-5FE2-D18D-6C2786FDAD93}"/>
                </a:ext>
              </a:extLst>
            </p:cNvPr>
            <p:cNvSpPr txBox="1"/>
            <p:nvPr/>
          </p:nvSpPr>
          <p:spPr>
            <a:xfrm>
              <a:off x="5393268" y="3287509"/>
              <a:ext cx="579831" cy="495300"/>
            </a:xfrm>
            <a:prstGeom prst="rect">
              <a:avLst/>
            </a:prstGeom>
            <a:noFill/>
          </p:spPr>
          <p:txBody>
            <a:bodyPr wrap="none" rtlCol="0">
              <a:spAutoFit/>
            </a:bodyPr>
            <a:lstStyle/>
            <a:p>
              <a:pPr algn="ctr"/>
              <a:r>
                <a:rPr lang="en-US" sz="2000"/>
                <a:t>Ab</a:t>
              </a:r>
            </a:p>
          </p:txBody>
        </p:sp>
      </p:grpSp>
      <p:grpSp>
        <p:nvGrpSpPr>
          <p:cNvPr id="46" name="Group 45">
            <a:extLst>
              <a:ext uri="{FF2B5EF4-FFF2-40B4-BE49-F238E27FC236}">
                <a16:creationId xmlns:a16="http://schemas.microsoft.com/office/drawing/2014/main" id="{E16281A5-955B-7680-9CF0-A202497AD475}"/>
              </a:ext>
            </a:extLst>
          </p:cNvPr>
          <p:cNvGrpSpPr/>
          <p:nvPr/>
        </p:nvGrpSpPr>
        <p:grpSpPr>
          <a:xfrm>
            <a:off x="7813980" y="4765056"/>
            <a:ext cx="447558" cy="400110"/>
            <a:chOff x="5406165" y="3287509"/>
            <a:chExt cx="554036" cy="495300"/>
          </a:xfrm>
        </p:grpSpPr>
        <p:sp>
          <p:nvSpPr>
            <p:cNvPr id="47" name="Flowchart: Connector 46">
              <a:extLst>
                <a:ext uri="{FF2B5EF4-FFF2-40B4-BE49-F238E27FC236}">
                  <a16:creationId xmlns:a16="http://schemas.microsoft.com/office/drawing/2014/main" id="{2BEFAD14-E1FB-56E4-7385-EBE61CC89C2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TextBox 47">
              <a:extLst>
                <a:ext uri="{FF2B5EF4-FFF2-40B4-BE49-F238E27FC236}">
                  <a16:creationId xmlns:a16="http://schemas.microsoft.com/office/drawing/2014/main" id="{A87FD0B9-F64F-21D2-BB5D-EF2A5227B1AF}"/>
                </a:ext>
              </a:extLst>
            </p:cNvPr>
            <p:cNvSpPr txBox="1"/>
            <p:nvPr/>
          </p:nvSpPr>
          <p:spPr>
            <a:xfrm>
              <a:off x="5406165" y="3287509"/>
              <a:ext cx="554036" cy="495300"/>
            </a:xfrm>
            <a:prstGeom prst="rect">
              <a:avLst/>
            </a:prstGeom>
            <a:noFill/>
          </p:spPr>
          <p:txBody>
            <a:bodyPr wrap="none" rtlCol="0">
              <a:spAutoFit/>
            </a:bodyPr>
            <a:lstStyle/>
            <a:p>
              <a:pPr algn="ctr"/>
              <a:r>
                <a:rPr lang="en-US" sz="2000"/>
                <a:t>aB</a:t>
              </a:r>
            </a:p>
          </p:txBody>
        </p:sp>
      </p:grpSp>
      <p:grpSp>
        <p:nvGrpSpPr>
          <p:cNvPr id="49" name="Group 48">
            <a:extLst>
              <a:ext uri="{FF2B5EF4-FFF2-40B4-BE49-F238E27FC236}">
                <a16:creationId xmlns:a16="http://schemas.microsoft.com/office/drawing/2014/main" id="{3773D630-52FB-0970-88BA-64A60B06034B}"/>
              </a:ext>
            </a:extLst>
          </p:cNvPr>
          <p:cNvGrpSpPr/>
          <p:nvPr/>
        </p:nvGrpSpPr>
        <p:grpSpPr>
          <a:xfrm>
            <a:off x="11045665" y="1994551"/>
            <a:ext cx="442749" cy="400110"/>
            <a:chOff x="5409142" y="3287509"/>
            <a:chExt cx="548083" cy="495300"/>
          </a:xfrm>
        </p:grpSpPr>
        <p:sp>
          <p:nvSpPr>
            <p:cNvPr id="50" name="Flowchart: Connector 49">
              <a:extLst>
                <a:ext uri="{FF2B5EF4-FFF2-40B4-BE49-F238E27FC236}">
                  <a16:creationId xmlns:a16="http://schemas.microsoft.com/office/drawing/2014/main" id="{76340FD1-D430-A2F6-7B61-A7AF1110ECC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TextBox 50">
              <a:extLst>
                <a:ext uri="{FF2B5EF4-FFF2-40B4-BE49-F238E27FC236}">
                  <a16:creationId xmlns:a16="http://schemas.microsoft.com/office/drawing/2014/main" id="{7C6FB7BC-FA74-A755-9A0B-8D3C16A26CEC}"/>
                </a:ext>
              </a:extLst>
            </p:cNvPr>
            <p:cNvSpPr txBox="1"/>
            <p:nvPr/>
          </p:nvSpPr>
          <p:spPr>
            <a:xfrm>
              <a:off x="5409142" y="3287509"/>
              <a:ext cx="548083" cy="495300"/>
            </a:xfrm>
            <a:prstGeom prst="rect">
              <a:avLst/>
            </a:prstGeom>
            <a:noFill/>
          </p:spPr>
          <p:txBody>
            <a:bodyPr wrap="none" rtlCol="0">
              <a:spAutoFit/>
            </a:bodyPr>
            <a:lstStyle/>
            <a:p>
              <a:pPr algn="ctr"/>
              <a:r>
                <a:rPr lang="en-US" sz="2000"/>
                <a:t>ab</a:t>
              </a:r>
            </a:p>
          </p:txBody>
        </p:sp>
      </p:grpSp>
      <p:pic>
        <p:nvPicPr>
          <p:cNvPr id="52" name="Picture 2" descr="Dihybrid Crosses — Definition &amp; Examples - Expii">
            <a:extLst>
              <a:ext uri="{FF2B5EF4-FFF2-40B4-BE49-F238E27FC236}">
                <a16:creationId xmlns:a16="http://schemas.microsoft.com/office/drawing/2014/main" id="{6134457C-0933-78FD-A231-EC53C8651B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70"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Dihybrid Crosses — Definition &amp; Examples - Expii">
            <a:extLst>
              <a:ext uri="{FF2B5EF4-FFF2-40B4-BE49-F238E27FC236}">
                <a16:creationId xmlns:a16="http://schemas.microsoft.com/office/drawing/2014/main" id="{5E6482D9-C9DE-09D0-BD86-0A806A37C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9"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Dihybrid Crosses — Definition &amp; Examples - Expii">
            <a:extLst>
              <a:ext uri="{FF2B5EF4-FFF2-40B4-BE49-F238E27FC236}">
                <a16:creationId xmlns:a16="http://schemas.microsoft.com/office/drawing/2014/main" id="{751F4780-9B39-F64B-C1BF-CA3627A83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35"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Dihybrid Crosses — Definition &amp; Examples - Expii">
            <a:extLst>
              <a:ext uri="{FF2B5EF4-FFF2-40B4-BE49-F238E27FC236}">
                <a16:creationId xmlns:a16="http://schemas.microsoft.com/office/drawing/2014/main" id="{8EEED12F-5B79-9785-6F71-EA435E1D7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46"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ihybrid Crosses — Definition &amp; Examples - Expii">
            <a:extLst>
              <a:ext uri="{FF2B5EF4-FFF2-40B4-BE49-F238E27FC236}">
                <a16:creationId xmlns:a16="http://schemas.microsoft.com/office/drawing/2014/main" id="{A9735A1A-C67C-8FF0-AA12-7A65A4064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51" y="37638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ihybrid Crosses — Definition &amp; Examples - Expii">
            <a:extLst>
              <a:ext uri="{FF2B5EF4-FFF2-40B4-BE49-F238E27FC236}">
                <a16:creationId xmlns:a16="http://schemas.microsoft.com/office/drawing/2014/main" id="{3097C0C7-0182-B1B8-B467-9A66CF1B7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501" y="45476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ihybrid Crosses — Definition &amp; Examples - Expii">
            <a:extLst>
              <a:ext uri="{FF2B5EF4-FFF2-40B4-BE49-F238E27FC236}">
                <a16:creationId xmlns:a16="http://schemas.microsoft.com/office/drawing/2014/main" id="{FB8AA465-D7BF-2B9C-67FC-5A84B8034F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903" y="5364329"/>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Top 100+ Pictures What Was The Outcome Of The F2 Generation In Mendel's  First Experiment Excellent">
            <a:extLst>
              <a:ext uri="{FF2B5EF4-FFF2-40B4-BE49-F238E27FC236}">
                <a16:creationId xmlns:a16="http://schemas.microsoft.com/office/drawing/2014/main" id="{2B6B304A-C9F1-F84A-3E43-BBC6E71621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87"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Top 100+ Pictures What Was The Outcome Of The F2 Generation In Mendel's  First Experiment Excellent">
            <a:extLst>
              <a:ext uri="{FF2B5EF4-FFF2-40B4-BE49-F238E27FC236}">
                <a16:creationId xmlns:a16="http://schemas.microsoft.com/office/drawing/2014/main" id="{F16F1DB8-34F8-C2BE-02F7-A8ECC9337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25"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Top 100+ Pictures What Was The Outcome Of The F2 Generation In Mendel's  First Experiment Excellent">
            <a:extLst>
              <a:ext uri="{FF2B5EF4-FFF2-40B4-BE49-F238E27FC236}">
                <a16:creationId xmlns:a16="http://schemas.microsoft.com/office/drawing/2014/main" id="{9432BF75-BF5F-46E8-191B-F55E4CFC9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35" y="454405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Top 100+ Pictures What Was The Outcome Of The F2 Generation In Mendel's  First Experiment Excellent">
            <a:extLst>
              <a:ext uri="{FF2B5EF4-FFF2-40B4-BE49-F238E27FC236}">
                <a16:creationId xmlns:a16="http://schemas.microsoft.com/office/drawing/2014/main" id="{60B8BB9B-9537-2557-5D83-06AC5E707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83" y="455647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Top 100+ Pictures What Was The Outcome Of The F2 Generation In Mendel's  First Experiment Excellent">
            <a:extLst>
              <a:ext uri="{FF2B5EF4-FFF2-40B4-BE49-F238E27FC236}">
                <a16:creationId xmlns:a16="http://schemas.microsoft.com/office/drawing/2014/main" id="{B5F8C598-4EDE-70D9-84F3-DDE53E0BB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75" y="536335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Dihybrid Crosses — Definition &amp; Examples - Expii">
            <a:extLst>
              <a:ext uri="{FF2B5EF4-FFF2-40B4-BE49-F238E27FC236}">
                <a16:creationId xmlns:a16="http://schemas.microsoft.com/office/drawing/2014/main" id="{E098BFE6-38D7-874C-8376-610289BC94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3" y="5332409"/>
            <a:ext cx="536243" cy="49065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Top 100+ Pictures What Was The Outcome Of The F2 Generation In Mendel's  First Experiment Excellent">
            <a:extLst>
              <a:ext uri="{FF2B5EF4-FFF2-40B4-BE49-F238E27FC236}">
                <a16:creationId xmlns:a16="http://schemas.microsoft.com/office/drawing/2014/main" id="{3678B8F2-2293-47BC-C9AB-6F8F0F573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50"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Dihybrid Crosses — Definition &amp; Examples - Expii">
            <a:extLst>
              <a:ext uri="{FF2B5EF4-FFF2-40B4-BE49-F238E27FC236}">
                <a16:creationId xmlns:a16="http://schemas.microsoft.com/office/drawing/2014/main" id="{4836B39D-49CF-C555-70CE-58B6E7295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66" y="3776974"/>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Dihybrid Crosses — Definition &amp; Examples - Expii">
            <a:extLst>
              <a:ext uri="{FF2B5EF4-FFF2-40B4-BE49-F238E27FC236}">
                <a16:creationId xmlns:a16="http://schemas.microsoft.com/office/drawing/2014/main" id="{2237B601-D6D7-FC80-0377-D6520C3F4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23" y="454604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ihybrid Crosses — Definition &amp; Examples - Expii">
            <a:extLst>
              <a:ext uri="{FF2B5EF4-FFF2-40B4-BE49-F238E27FC236}">
                <a16:creationId xmlns:a16="http://schemas.microsoft.com/office/drawing/2014/main" id="{41A9ED19-31D8-596E-280D-4DBA59332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42" y="6152948"/>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Top 100+ Pictures What Was The Outcome Of The F2 Generation In Mendel's  First Experiment Excellent">
            <a:extLst>
              <a:ext uri="{FF2B5EF4-FFF2-40B4-BE49-F238E27FC236}">
                <a16:creationId xmlns:a16="http://schemas.microsoft.com/office/drawing/2014/main" id="{59BD2DD0-0573-73A6-F9CE-0FBBFB12C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95" y="6170425"/>
            <a:ext cx="492447" cy="48100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62337873-E983-0A94-D64E-F5A8B7B0EA57}"/>
              </a:ext>
            </a:extLst>
          </p:cNvPr>
          <p:cNvSpPr txBox="1"/>
          <p:nvPr/>
        </p:nvSpPr>
        <p:spPr>
          <a:xfrm>
            <a:off x="8352763" y="3414884"/>
            <a:ext cx="842847" cy="400110"/>
          </a:xfrm>
          <a:prstGeom prst="rect">
            <a:avLst/>
          </a:prstGeom>
          <a:noFill/>
        </p:spPr>
        <p:txBody>
          <a:bodyPr wrap="square" rtlCol="0">
            <a:spAutoFit/>
          </a:bodyPr>
          <a:lstStyle/>
          <a:p>
            <a:pPr algn="ctr"/>
            <a:r>
              <a:rPr lang="en-US" sz="2000"/>
              <a:t>AABB</a:t>
            </a:r>
          </a:p>
        </p:txBody>
      </p:sp>
      <p:sp>
        <p:nvSpPr>
          <p:cNvPr id="71" name="TextBox 70">
            <a:extLst>
              <a:ext uri="{FF2B5EF4-FFF2-40B4-BE49-F238E27FC236}">
                <a16:creationId xmlns:a16="http://schemas.microsoft.com/office/drawing/2014/main" id="{632E9C43-3F7E-29E1-AD82-E8040CC56A69}"/>
              </a:ext>
            </a:extLst>
          </p:cNvPr>
          <p:cNvSpPr txBox="1"/>
          <p:nvPr/>
        </p:nvSpPr>
        <p:spPr>
          <a:xfrm>
            <a:off x="8335827" y="4201332"/>
            <a:ext cx="842847" cy="400110"/>
          </a:xfrm>
          <a:prstGeom prst="rect">
            <a:avLst/>
          </a:prstGeom>
          <a:noFill/>
        </p:spPr>
        <p:txBody>
          <a:bodyPr wrap="square" rtlCol="0">
            <a:spAutoFit/>
          </a:bodyPr>
          <a:lstStyle/>
          <a:p>
            <a:pPr algn="ctr"/>
            <a:r>
              <a:rPr lang="en-US" sz="2000"/>
              <a:t>AABb</a:t>
            </a:r>
          </a:p>
        </p:txBody>
      </p:sp>
      <p:sp>
        <p:nvSpPr>
          <p:cNvPr id="72" name="TextBox 71">
            <a:extLst>
              <a:ext uri="{FF2B5EF4-FFF2-40B4-BE49-F238E27FC236}">
                <a16:creationId xmlns:a16="http://schemas.microsoft.com/office/drawing/2014/main" id="{99AABA28-F0F8-6CC9-A603-743E35AC413A}"/>
              </a:ext>
            </a:extLst>
          </p:cNvPr>
          <p:cNvSpPr txBox="1"/>
          <p:nvPr/>
        </p:nvSpPr>
        <p:spPr>
          <a:xfrm>
            <a:off x="8307914" y="4982161"/>
            <a:ext cx="842847" cy="400110"/>
          </a:xfrm>
          <a:prstGeom prst="rect">
            <a:avLst/>
          </a:prstGeom>
          <a:noFill/>
        </p:spPr>
        <p:txBody>
          <a:bodyPr wrap="square" rtlCol="0">
            <a:spAutoFit/>
          </a:bodyPr>
          <a:lstStyle/>
          <a:p>
            <a:pPr algn="ctr"/>
            <a:r>
              <a:rPr lang="en-US" sz="2000"/>
              <a:t>AaBB</a:t>
            </a:r>
          </a:p>
        </p:txBody>
      </p:sp>
      <p:sp>
        <p:nvSpPr>
          <p:cNvPr id="73" name="TextBox 72">
            <a:extLst>
              <a:ext uri="{FF2B5EF4-FFF2-40B4-BE49-F238E27FC236}">
                <a16:creationId xmlns:a16="http://schemas.microsoft.com/office/drawing/2014/main" id="{C8C16E3F-B5E1-A9C4-ED34-C9AA73DB35D9}"/>
              </a:ext>
            </a:extLst>
          </p:cNvPr>
          <p:cNvSpPr txBox="1"/>
          <p:nvPr/>
        </p:nvSpPr>
        <p:spPr>
          <a:xfrm>
            <a:off x="8327643" y="5783256"/>
            <a:ext cx="842847" cy="400110"/>
          </a:xfrm>
          <a:prstGeom prst="rect">
            <a:avLst/>
          </a:prstGeom>
          <a:noFill/>
        </p:spPr>
        <p:txBody>
          <a:bodyPr wrap="square" rtlCol="0">
            <a:spAutoFit/>
          </a:bodyPr>
          <a:lstStyle/>
          <a:p>
            <a:pPr algn="ctr"/>
            <a:r>
              <a:rPr lang="en-US" sz="2000"/>
              <a:t>AaBb</a:t>
            </a:r>
          </a:p>
        </p:txBody>
      </p:sp>
      <p:sp>
        <p:nvSpPr>
          <p:cNvPr id="74" name="TextBox 73">
            <a:extLst>
              <a:ext uri="{FF2B5EF4-FFF2-40B4-BE49-F238E27FC236}">
                <a16:creationId xmlns:a16="http://schemas.microsoft.com/office/drawing/2014/main" id="{799B099A-5A57-F2D5-EDC8-4D8E1FE2B076}"/>
              </a:ext>
            </a:extLst>
          </p:cNvPr>
          <p:cNvSpPr txBox="1"/>
          <p:nvPr/>
        </p:nvSpPr>
        <p:spPr>
          <a:xfrm>
            <a:off x="9199826" y="3408682"/>
            <a:ext cx="842847" cy="400110"/>
          </a:xfrm>
          <a:prstGeom prst="rect">
            <a:avLst/>
          </a:prstGeom>
          <a:noFill/>
        </p:spPr>
        <p:txBody>
          <a:bodyPr wrap="square" rtlCol="0">
            <a:spAutoFit/>
          </a:bodyPr>
          <a:lstStyle/>
          <a:p>
            <a:pPr algn="ctr"/>
            <a:r>
              <a:rPr lang="en-US" sz="2000"/>
              <a:t>AABb</a:t>
            </a:r>
          </a:p>
        </p:txBody>
      </p:sp>
      <p:sp>
        <p:nvSpPr>
          <p:cNvPr id="75" name="TextBox 74">
            <a:extLst>
              <a:ext uri="{FF2B5EF4-FFF2-40B4-BE49-F238E27FC236}">
                <a16:creationId xmlns:a16="http://schemas.microsoft.com/office/drawing/2014/main" id="{DC92E71E-901B-6047-89AE-2F0EDFC99F02}"/>
              </a:ext>
            </a:extLst>
          </p:cNvPr>
          <p:cNvSpPr txBox="1"/>
          <p:nvPr/>
        </p:nvSpPr>
        <p:spPr>
          <a:xfrm>
            <a:off x="9182890" y="4195127"/>
            <a:ext cx="842847" cy="400110"/>
          </a:xfrm>
          <a:prstGeom prst="rect">
            <a:avLst/>
          </a:prstGeom>
          <a:noFill/>
        </p:spPr>
        <p:txBody>
          <a:bodyPr wrap="square" rtlCol="0">
            <a:spAutoFit/>
          </a:bodyPr>
          <a:lstStyle/>
          <a:p>
            <a:pPr algn="ctr"/>
            <a:r>
              <a:rPr lang="en-US" sz="2000"/>
              <a:t>AAbb</a:t>
            </a:r>
          </a:p>
        </p:txBody>
      </p:sp>
      <p:sp>
        <p:nvSpPr>
          <p:cNvPr id="76" name="TextBox 75">
            <a:extLst>
              <a:ext uri="{FF2B5EF4-FFF2-40B4-BE49-F238E27FC236}">
                <a16:creationId xmlns:a16="http://schemas.microsoft.com/office/drawing/2014/main" id="{3DFE0F89-B372-0C9D-9F6B-71EA466265D3}"/>
              </a:ext>
            </a:extLst>
          </p:cNvPr>
          <p:cNvSpPr txBox="1"/>
          <p:nvPr/>
        </p:nvSpPr>
        <p:spPr>
          <a:xfrm>
            <a:off x="9154977" y="4975956"/>
            <a:ext cx="842847" cy="400110"/>
          </a:xfrm>
          <a:prstGeom prst="rect">
            <a:avLst/>
          </a:prstGeom>
          <a:noFill/>
        </p:spPr>
        <p:txBody>
          <a:bodyPr wrap="square" rtlCol="0">
            <a:spAutoFit/>
          </a:bodyPr>
          <a:lstStyle/>
          <a:p>
            <a:pPr algn="ctr"/>
            <a:r>
              <a:rPr lang="en-US" sz="2000"/>
              <a:t>AaBb</a:t>
            </a:r>
          </a:p>
        </p:txBody>
      </p:sp>
      <p:sp>
        <p:nvSpPr>
          <p:cNvPr id="77" name="TextBox 76">
            <a:extLst>
              <a:ext uri="{FF2B5EF4-FFF2-40B4-BE49-F238E27FC236}">
                <a16:creationId xmlns:a16="http://schemas.microsoft.com/office/drawing/2014/main" id="{869FDCF1-D160-E386-E833-BB5348EB0E35}"/>
              </a:ext>
            </a:extLst>
          </p:cNvPr>
          <p:cNvSpPr txBox="1"/>
          <p:nvPr/>
        </p:nvSpPr>
        <p:spPr>
          <a:xfrm>
            <a:off x="9174707" y="5777051"/>
            <a:ext cx="842847" cy="400110"/>
          </a:xfrm>
          <a:prstGeom prst="rect">
            <a:avLst/>
          </a:prstGeom>
          <a:noFill/>
        </p:spPr>
        <p:txBody>
          <a:bodyPr wrap="square" rtlCol="0">
            <a:spAutoFit/>
          </a:bodyPr>
          <a:lstStyle/>
          <a:p>
            <a:pPr algn="ctr"/>
            <a:r>
              <a:rPr lang="en-US" sz="2000"/>
              <a:t>Aabb</a:t>
            </a:r>
          </a:p>
        </p:txBody>
      </p:sp>
      <p:sp>
        <p:nvSpPr>
          <p:cNvPr id="78" name="TextBox 77">
            <a:extLst>
              <a:ext uri="{FF2B5EF4-FFF2-40B4-BE49-F238E27FC236}">
                <a16:creationId xmlns:a16="http://schemas.microsoft.com/office/drawing/2014/main" id="{9D5DD755-6D08-4FCB-F16E-83E3FDFCD413}"/>
              </a:ext>
            </a:extLst>
          </p:cNvPr>
          <p:cNvSpPr txBox="1"/>
          <p:nvPr/>
        </p:nvSpPr>
        <p:spPr>
          <a:xfrm>
            <a:off x="10041347" y="3402476"/>
            <a:ext cx="842847" cy="400110"/>
          </a:xfrm>
          <a:prstGeom prst="rect">
            <a:avLst/>
          </a:prstGeom>
          <a:noFill/>
        </p:spPr>
        <p:txBody>
          <a:bodyPr wrap="square" rtlCol="0">
            <a:spAutoFit/>
          </a:bodyPr>
          <a:lstStyle/>
          <a:p>
            <a:pPr algn="ctr"/>
            <a:r>
              <a:rPr lang="en-US" sz="2000"/>
              <a:t>AaBB</a:t>
            </a:r>
          </a:p>
        </p:txBody>
      </p:sp>
      <p:sp>
        <p:nvSpPr>
          <p:cNvPr id="79" name="TextBox 78">
            <a:extLst>
              <a:ext uri="{FF2B5EF4-FFF2-40B4-BE49-F238E27FC236}">
                <a16:creationId xmlns:a16="http://schemas.microsoft.com/office/drawing/2014/main" id="{6A58E9A7-4D42-E978-45F1-98E74F495309}"/>
              </a:ext>
            </a:extLst>
          </p:cNvPr>
          <p:cNvSpPr txBox="1"/>
          <p:nvPr/>
        </p:nvSpPr>
        <p:spPr>
          <a:xfrm>
            <a:off x="10024411" y="4188922"/>
            <a:ext cx="842847" cy="400110"/>
          </a:xfrm>
          <a:prstGeom prst="rect">
            <a:avLst/>
          </a:prstGeom>
          <a:noFill/>
        </p:spPr>
        <p:txBody>
          <a:bodyPr wrap="square" rtlCol="0">
            <a:spAutoFit/>
          </a:bodyPr>
          <a:lstStyle/>
          <a:p>
            <a:pPr algn="ctr"/>
            <a:r>
              <a:rPr lang="en-US" sz="2000"/>
              <a:t>AaBb</a:t>
            </a:r>
          </a:p>
        </p:txBody>
      </p:sp>
      <p:sp>
        <p:nvSpPr>
          <p:cNvPr id="80" name="TextBox 79">
            <a:extLst>
              <a:ext uri="{FF2B5EF4-FFF2-40B4-BE49-F238E27FC236}">
                <a16:creationId xmlns:a16="http://schemas.microsoft.com/office/drawing/2014/main" id="{C373DD93-6104-C996-6931-CA5577A6C137}"/>
              </a:ext>
            </a:extLst>
          </p:cNvPr>
          <p:cNvSpPr txBox="1"/>
          <p:nvPr/>
        </p:nvSpPr>
        <p:spPr>
          <a:xfrm>
            <a:off x="9996498" y="4969751"/>
            <a:ext cx="842847" cy="400110"/>
          </a:xfrm>
          <a:prstGeom prst="rect">
            <a:avLst/>
          </a:prstGeom>
          <a:noFill/>
        </p:spPr>
        <p:txBody>
          <a:bodyPr wrap="square" rtlCol="0">
            <a:spAutoFit/>
          </a:bodyPr>
          <a:lstStyle/>
          <a:p>
            <a:pPr algn="ctr"/>
            <a:r>
              <a:rPr lang="en-US" sz="2000"/>
              <a:t>aaBB</a:t>
            </a:r>
          </a:p>
        </p:txBody>
      </p:sp>
      <p:sp>
        <p:nvSpPr>
          <p:cNvPr id="81" name="TextBox 80">
            <a:extLst>
              <a:ext uri="{FF2B5EF4-FFF2-40B4-BE49-F238E27FC236}">
                <a16:creationId xmlns:a16="http://schemas.microsoft.com/office/drawing/2014/main" id="{13309BEA-BC2A-E7C4-0857-A237528AD4F6}"/>
              </a:ext>
            </a:extLst>
          </p:cNvPr>
          <p:cNvSpPr txBox="1"/>
          <p:nvPr/>
        </p:nvSpPr>
        <p:spPr>
          <a:xfrm>
            <a:off x="10016227" y="5770846"/>
            <a:ext cx="842847" cy="400110"/>
          </a:xfrm>
          <a:prstGeom prst="rect">
            <a:avLst/>
          </a:prstGeom>
          <a:noFill/>
        </p:spPr>
        <p:txBody>
          <a:bodyPr wrap="square" rtlCol="0">
            <a:spAutoFit/>
          </a:bodyPr>
          <a:lstStyle/>
          <a:p>
            <a:pPr algn="ctr"/>
            <a:r>
              <a:rPr lang="en-US" sz="2000"/>
              <a:t>aaBb</a:t>
            </a:r>
          </a:p>
        </p:txBody>
      </p:sp>
      <p:sp>
        <p:nvSpPr>
          <p:cNvPr id="82" name="TextBox 81">
            <a:extLst>
              <a:ext uri="{FF2B5EF4-FFF2-40B4-BE49-F238E27FC236}">
                <a16:creationId xmlns:a16="http://schemas.microsoft.com/office/drawing/2014/main" id="{63F7D019-4072-A6CC-AB5D-2073AD8EE040}"/>
              </a:ext>
            </a:extLst>
          </p:cNvPr>
          <p:cNvSpPr txBox="1"/>
          <p:nvPr/>
        </p:nvSpPr>
        <p:spPr>
          <a:xfrm>
            <a:off x="10872055" y="3402476"/>
            <a:ext cx="842847" cy="400110"/>
          </a:xfrm>
          <a:prstGeom prst="rect">
            <a:avLst/>
          </a:prstGeom>
          <a:noFill/>
        </p:spPr>
        <p:txBody>
          <a:bodyPr wrap="square" rtlCol="0">
            <a:spAutoFit/>
          </a:bodyPr>
          <a:lstStyle/>
          <a:p>
            <a:pPr algn="ctr"/>
            <a:r>
              <a:rPr lang="en-US" sz="2000"/>
              <a:t>AaBb</a:t>
            </a:r>
          </a:p>
        </p:txBody>
      </p:sp>
      <p:sp>
        <p:nvSpPr>
          <p:cNvPr id="83" name="TextBox 82">
            <a:extLst>
              <a:ext uri="{FF2B5EF4-FFF2-40B4-BE49-F238E27FC236}">
                <a16:creationId xmlns:a16="http://schemas.microsoft.com/office/drawing/2014/main" id="{25FFDC82-D80A-6232-6244-EF66F6816394}"/>
              </a:ext>
            </a:extLst>
          </p:cNvPr>
          <p:cNvSpPr txBox="1"/>
          <p:nvPr/>
        </p:nvSpPr>
        <p:spPr>
          <a:xfrm>
            <a:off x="10855119" y="4188922"/>
            <a:ext cx="842847" cy="400110"/>
          </a:xfrm>
          <a:prstGeom prst="rect">
            <a:avLst/>
          </a:prstGeom>
          <a:noFill/>
        </p:spPr>
        <p:txBody>
          <a:bodyPr wrap="square" rtlCol="0">
            <a:spAutoFit/>
          </a:bodyPr>
          <a:lstStyle/>
          <a:p>
            <a:pPr algn="ctr"/>
            <a:r>
              <a:rPr lang="en-US" sz="2000"/>
              <a:t>aabb</a:t>
            </a:r>
          </a:p>
        </p:txBody>
      </p:sp>
      <p:sp>
        <p:nvSpPr>
          <p:cNvPr id="84" name="TextBox 83">
            <a:extLst>
              <a:ext uri="{FF2B5EF4-FFF2-40B4-BE49-F238E27FC236}">
                <a16:creationId xmlns:a16="http://schemas.microsoft.com/office/drawing/2014/main" id="{44EE0D15-2BED-BC44-3E2A-336500B4F7C6}"/>
              </a:ext>
            </a:extLst>
          </p:cNvPr>
          <p:cNvSpPr txBox="1"/>
          <p:nvPr/>
        </p:nvSpPr>
        <p:spPr>
          <a:xfrm>
            <a:off x="10827207" y="4969751"/>
            <a:ext cx="842847" cy="400110"/>
          </a:xfrm>
          <a:prstGeom prst="rect">
            <a:avLst/>
          </a:prstGeom>
          <a:noFill/>
        </p:spPr>
        <p:txBody>
          <a:bodyPr wrap="square" rtlCol="0">
            <a:spAutoFit/>
          </a:bodyPr>
          <a:lstStyle/>
          <a:p>
            <a:pPr algn="ctr"/>
            <a:r>
              <a:rPr lang="en-US" sz="2000"/>
              <a:t>aaBb</a:t>
            </a:r>
          </a:p>
        </p:txBody>
      </p:sp>
      <p:sp>
        <p:nvSpPr>
          <p:cNvPr id="85" name="TextBox 84">
            <a:extLst>
              <a:ext uri="{FF2B5EF4-FFF2-40B4-BE49-F238E27FC236}">
                <a16:creationId xmlns:a16="http://schemas.microsoft.com/office/drawing/2014/main" id="{A02003DD-1C4D-382C-6771-D2BA93037F02}"/>
              </a:ext>
            </a:extLst>
          </p:cNvPr>
          <p:cNvSpPr txBox="1"/>
          <p:nvPr/>
        </p:nvSpPr>
        <p:spPr>
          <a:xfrm>
            <a:off x="10846937" y="5770846"/>
            <a:ext cx="842847" cy="400110"/>
          </a:xfrm>
          <a:prstGeom prst="rect">
            <a:avLst/>
          </a:prstGeom>
          <a:noFill/>
        </p:spPr>
        <p:txBody>
          <a:bodyPr wrap="square" rtlCol="0">
            <a:spAutoFit/>
          </a:bodyPr>
          <a:lstStyle/>
          <a:p>
            <a:pPr algn="ctr"/>
            <a:r>
              <a:rPr lang="en-US" sz="2000"/>
              <a:t>aabb</a:t>
            </a:r>
          </a:p>
        </p:txBody>
      </p:sp>
      <p:sp>
        <p:nvSpPr>
          <p:cNvPr id="86" name="TextBox 85">
            <a:extLst>
              <a:ext uri="{FF2B5EF4-FFF2-40B4-BE49-F238E27FC236}">
                <a16:creationId xmlns:a16="http://schemas.microsoft.com/office/drawing/2014/main" id="{96AC3156-F991-21C7-BFEE-23A4ED8B1CED}"/>
              </a:ext>
            </a:extLst>
          </p:cNvPr>
          <p:cNvSpPr txBox="1"/>
          <p:nvPr/>
        </p:nvSpPr>
        <p:spPr>
          <a:xfrm>
            <a:off x="7131645" y="536306"/>
            <a:ext cx="1541163" cy="400110"/>
          </a:xfrm>
          <a:prstGeom prst="rect">
            <a:avLst/>
          </a:prstGeom>
          <a:noFill/>
        </p:spPr>
        <p:txBody>
          <a:bodyPr wrap="square" rtlCol="0">
            <a:spAutoFit/>
          </a:bodyPr>
          <a:lstStyle/>
          <a:p>
            <a:pPr algn="just"/>
            <a:r>
              <a:rPr lang="en-US" sz="2000" b="1"/>
              <a:t>P</a:t>
            </a:r>
            <a:r>
              <a:rPr lang="en-US" sz="2000" b="1" baseline="-25000"/>
              <a:t>tc</a:t>
            </a:r>
            <a:endParaRPr lang="en-US" sz="2000" b="1"/>
          </a:p>
        </p:txBody>
      </p:sp>
      <p:sp>
        <p:nvSpPr>
          <p:cNvPr id="87" name="TextBox 86">
            <a:extLst>
              <a:ext uri="{FF2B5EF4-FFF2-40B4-BE49-F238E27FC236}">
                <a16:creationId xmlns:a16="http://schemas.microsoft.com/office/drawing/2014/main" id="{4BFEEC65-E1A3-9FCF-5DC2-ABF62E652D63}"/>
              </a:ext>
            </a:extLst>
          </p:cNvPr>
          <p:cNvSpPr txBox="1"/>
          <p:nvPr/>
        </p:nvSpPr>
        <p:spPr>
          <a:xfrm>
            <a:off x="7129005" y="917880"/>
            <a:ext cx="1541163" cy="400110"/>
          </a:xfrm>
          <a:prstGeom prst="rect">
            <a:avLst/>
          </a:prstGeom>
          <a:noFill/>
        </p:spPr>
        <p:txBody>
          <a:bodyPr wrap="square" rtlCol="0">
            <a:spAutoFit/>
          </a:bodyPr>
          <a:lstStyle/>
          <a:p>
            <a:pPr algn="just"/>
            <a:r>
              <a:rPr lang="en-US" sz="2000" b="1"/>
              <a:t>G</a:t>
            </a:r>
            <a:r>
              <a:rPr lang="en-US" sz="2000" b="1" baseline="-25000"/>
              <a:t>P</a:t>
            </a:r>
            <a:endParaRPr lang="en-US" sz="2000" b="1"/>
          </a:p>
        </p:txBody>
      </p:sp>
      <p:sp>
        <p:nvSpPr>
          <p:cNvPr id="88" name="TextBox 87">
            <a:extLst>
              <a:ext uri="{FF2B5EF4-FFF2-40B4-BE49-F238E27FC236}">
                <a16:creationId xmlns:a16="http://schemas.microsoft.com/office/drawing/2014/main" id="{7F45357D-7A23-B78C-3267-55CC4F7E3999}"/>
              </a:ext>
            </a:extLst>
          </p:cNvPr>
          <p:cNvSpPr txBox="1"/>
          <p:nvPr/>
        </p:nvSpPr>
        <p:spPr>
          <a:xfrm>
            <a:off x="7131645" y="1563902"/>
            <a:ext cx="1541163" cy="400110"/>
          </a:xfrm>
          <a:prstGeom prst="rect">
            <a:avLst/>
          </a:prstGeom>
          <a:noFill/>
        </p:spPr>
        <p:txBody>
          <a:bodyPr wrap="square" rtlCol="0">
            <a:spAutoFit/>
          </a:bodyPr>
          <a:lstStyle/>
          <a:p>
            <a:pPr algn="just"/>
            <a:r>
              <a:rPr lang="en-US" sz="2000" b="1"/>
              <a:t>F</a:t>
            </a:r>
            <a:r>
              <a:rPr lang="en-US" sz="2000" b="1" baseline="-25000"/>
              <a:t>1</a:t>
            </a:r>
            <a:endParaRPr lang="en-US" sz="2000" b="1"/>
          </a:p>
        </p:txBody>
      </p:sp>
      <p:sp>
        <p:nvSpPr>
          <p:cNvPr id="89" name="TextBox 88">
            <a:extLst>
              <a:ext uri="{FF2B5EF4-FFF2-40B4-BE49-F238E27FC236}">
                <a16:creationId xmlns:a16="http://schemas.microsoft.com/office/drawing/2014/main" id="{6D5B4D59-C8DE-B5EF-51EF-E774546329AF}"/>
              </a:ext>
            </a:extLst>
          </p:cNvPr>
          <p:cNvSpPr txBox="1"/>
          <p:nvPr/>
        </p:nvSpPr>
        <p:spPr>
          <a:xfrm>
            <a:off x="7131645" y="2012182"/>
            <a:ext cx="1541163" cy="400110"/>
          </a:xfrm>
          <a:prstGeom prst="rect">
            <a:avLst/>
          </a:prstGeom>
          <a:noFill/>
        </p:spPr>
        <p:txBody>
          <a:bodyPr wrap="square" rtlCol="0">
            <a:spAutoFit/>
          </a:bodyPr>
          <a:lstStyle/>
          <a:p>
            <a:pPr algn="just"/>
            <a:r>
              <a:rPr lang="en-US" sz="2000" b="1"/>
              <a:t>G</a:t>
            </a:r>
            <a:r>
              <a:rPr lang="en-US" sz="2000" b="1" baseline="-25000"/>
              <a:t>F1</a:t>
            </a:r>
            <a:endParaRPr lang="en-US" sz="2000" b="1"/>
          </a:p>
        </p:txBody>
      </p:sp>
      <p:sp>
        <p:nvSpPr>
          <p:cNvPr id="90" name="TextBox 89">
            <a:extLst>
              <a:ext uri="{FF2B5EF4-FFF2-40B4-BE49-F238E27FC236}">
                <a16:creationId xmlns:a16="http://schemas.microsoft.com/office/drawing/2014/main" id="{6BE8B3BE-4D7A-D317-3926-C974DB1212BE}"/>
              </a:ext>
            </a:extLst>
          </p:cNvPr>
          <p:cNvSpPr txBox="1"/>
          <p:nvPr/>
        </p:nvSpPr>
        <p:spPr>
          <a:xfrm>
            <a:off x="7132133" y="2438465"/>
            <a:ext cx="1541163" cy="400110"/>
          </a:xfrm>
          <a:prstGeom prst="rect">
            <a:avLst/>
          </a:prstGeom>
          <a:noFill/>
        </p:spPr>
        <p:txBody>
          <a:bodyPr wrap="square" rtlCol="0">
            <a:spAutoFit/>
          </a:bodyPr>
          <a:lstStyle/>
          <a:p>
            <a:pPr algn="just"/>
            <a:r>
              <a:rPr lang="en-US" sz="2000" b="1"/>
              <a:t>F</a:t>
            </a:r>
            <a:r>
              <a:rPr lang="en-US" sz="2000" b="1" baseline="-25000"/>
              <a:t>2</a:t>
            </a:r>
            <a:endParaRPr lang="en-US" sz="2000" b="1"/>
          </a:p>
        </p:txBody>
      </p:sp>
      <p:grpSp>
        <p:nvGrpSpPr>
          <p:cNvPr id="95" name="Group 94">
            <a:extLst>
              <a:ext uri="{FF2B5EF4-FFF2-40B4-BE49-F238E27FC236}">
                <a16:creationId xmlns:a16="http://schemas.microsoft.com/office/drawing/2014/main" id="{F9C78E70-51A5-2659-B1BC-32EC85FB0C6D}"/>
              </a:ext>
            </a:extLst>
          </p:cNvPr>
          <p:cNvGrpSpPr/>
          <p:nvPr/>
        </p:nvGrpSpPr>
        <p:grpSpPr>
          <a:xfrm>
            <a:off x="63347" y="97992"/>
            <a:ext cx="3233820" cy="438314"/>
            <a:chOff x="-302032" y="444506"/>
            <a:chExt cx="1455003" cy="571500"/>
          </a:xfrm>
        </p:grpSpPr>
        <p:sp>
          <p:nvSpPr>
            <p:cNvPr id="96" name="Rectangle: Rounded Corners 95">
              <a:extLst>
                <a:ext uri="{FF2B5EF4-FFF2-40B4-BE49-F238E27FC236}">
                  <a16:creationId xmlns:a16="http://schemas.microsoft.com/office/drawing/2014/main" id="{06D2C20F-45AC-02EC-6494-65E96AF8F33D}"/>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F52B988-54E2-79DA-7CE9-60F9807D3B4E}"/>
                </a:ext>
              </a:extLst>
            </p:cNvPr>
            <p:cNvSpPr txBox="1"/>
            <p:nvPr/>
          </p:nvSpPr>
          <p:spPr>
            <a:xfrm>
              <a:off x="-243045" y="469415"/>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98" name="TextBox 97">
            <a:extLst>
              <a:ext uri="{FF2B5EF4-FFF2-40B4-BE49-F238E27FC236}">
                <a16:creationId xmlns:a16="http://schemas.microsoft.com/office/drawing/2014/main" id="{D8CD359A-8066-0FEF-4E4B-28F6D24A570D}"/>
              </a:ext>
            </a:extLst>
          </p:cNvPr>
          <p:cNvSpPr txBox="1"/>
          <p:nvPr/>
        </p:nvSpPr>
        <p:spPr>
          <a:xfrm>
            <a:off x="415319" y="563815"/>
            <a:ext cx="5576102" cy="1558867"/>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Quy </a:t>
            </a:r>
            <a:r>
              <a:rPr lang="en-US" sz="2400" b="1"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ước</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gene:</a:t>
            </a:r>
          </a:p>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vàng</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trơn</a:t>
            </a:r>
            <a:endPar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xanh</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vỏ</a:t>
            </a: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dirty="0" err="1">
                <a:solidFill>
                  <a:prstClr val="black"/>
                </a:solidFill>
                <a:latin typeface="Times New Roman" panose="02020603050405020304" pitchFamily="18" charset="0"/>
                <a:ea typeface="Times" panose="020B0500000000000000" pitchFamily="34" charset="0"/>
                <a:cs typeface="Times New Roman" panose="02020603050405020304" pitchFamily="18" charset="0"/>
              </a:rPr>
              <a:t>nhăn</a:t>
            </a:r>
            <a:endPar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E46623AB-B6F0-2592-3EAA-4A59E1F54FC1}"/>
              </a:ext>
            </a:extLst>
          </p:cNvPr>
          <p:cNvSpPr txBox="1"/>
          <p:nvPr/>
        </p:nvSpPr>
        <p:spPr>
          <a:xfrm>
            <a:off x="-20933" y="2304354"/>
            <a:ext cx="7011297" cy="219624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sz="2800" dirty="0"/>
              <a:t>- F1 </a:t>
            </a:r>
            <a:r>
              <a:rPr lang="en-US" sz="2800" dirty="0" err="1"/>
              <a:t>có</a:t>
            </a:r>
            <a:r>
              <a:rPr lang="en-US" sz="2800" dirty="0"/>
              <a:t> </a:t>
            </a:r>
            <a:r>
              <a:rPr lang="en-US" sz="2800" dirty="0" err="1"/>
              <a:t>kiểu</a:t>
            </a:r>
            <a:r>
              <a:rPr lang="en-US" sz="2800" dirty="0"/>
              <a:t> gene </a:t>
            </a:r>
            <a:r>
              <a:rPr lang="en-US" sz="2800" dirty="0" err="1"/>
              <a:t>dị</a:t>
            </a:r>
            <a:r>
              <a:rPr lang="en-US" sz="2800" dirty="0"/>
              <a:t> </a:t>
            </a:r>
            <a:r>
              <a:rPr lang="en-US" sz="2800" dirty="0" err="1"/>
              <a:t>hợp</a:t>
            </a:r>
            <a:r>
              <a:rPr lang="en-US" sz="2800" dirty="0"/>
              <a:t> </a:t>
            </a:r>
            <a:r>
              <a:rPr lang="en-US" sz="2800" dirty="0" err="1"/>
              <a:t>về</a:t>
            </a:r>
            <a:r>
              <a:rPr lang="en-US" sz="2800" dirty="0"/>
              <a:t> 2 </a:t>
            </a:r>
            <a:r>
              <a:rPr lang="en-US" sz="2800" dirty="0" err="1"/>
              <a:t>cặp</a:t>
            </a:r>
            <a:r>
              <a:rPr lang="en-US" sz="2800" dirty="0"/>
              <a:t> allele, </a:t>
            </a:r>
            <a:r>
              <a:rPr lang="en-US" sz="2800" dirty="0" err="1"/>
              <a:t>trong</a:t>
            </a:r>
            <a:r>
              <a:rPr lang="en-US" sz="2800" dirty="0"/>
              <a:t> </a:t>
            </a:r>
            <a:r>
              <a:rPr lang="en-US" sz="2800" dirty="0" err="1"/>
              <a:t>quá</a:t>
            </a:r>
            <a:r>
              <a:rPr lang="en-US" sz="2800" dirty="0"/>
              <a:t> </a:t>
            </a:r>
            <a:r>
              <a:rPr lang="en-US" sz="2800" dirty="0" err="1"/>
              <a:t>trình</a:t>
            </a:r>
            <a:r>
              <a:rPr lang="en-US" sz="2800" dirty="0"/>
              <a:t> </a:t>
            </a:r>
            <a:r>
              <a:rPr lang="en-US" sz="2800" dirty="0" err="1"/>
              <a:t>hình</a:t>
            </a:r>
            <a:r>
              <a:rPr lang="en-US" sz="2800" dirty="0"/>
              <a:t> </a:t>
            </a:r>
            <a:r>
              <a:rPr lang="en-US" sz="2800" dirty="0" err="1"/>
              <a:t>thành</a:t>
            </a:r>
            <a:r>
              <a:rPr lang="en-US" sz="2800" dirty="0"/>
              <a:t> </a:t>
            </a:r>
            <a:r>
              <a:rPr lang="en-US" sz="2800" dirty="0" err="1"/>
              <a:t>giao</a:t>
            </a:r>
            <a:r>
              <a:rPr lang="en-US" sz="2800" dirty="0"/>
              <a:t> </a:t>
            </a:r>
            <a:r>
              <a:rPr lang="en-US" sz="2800" dirty="0" err="1"/>
              <a:t>tử</a:t>
            </a:r>
            <a:r>
              <a:rPr lang="en-US" sz="2800" dirty="0"/>
              <a:t>, </a:t>
            </a:r>
            <a:r>
              <a:rPr lang="en-US" sz="2800" dirty="0" err="1"/>
              <a:t>mỗi</a:t>
            </a:r>
            <a:r>
              <a:rPr lang="en-US" sz="2800" dirty="0"/>
              <a:t> </a:t>
            </a:r>
            <a:r>
              <a:rPr lang="en-US" sz="2800" dirty="0" err="1"/>
              <a:t>cặp</a:t>
            </a:r>
            <a:r>
              <a:rPr lang="en-US" sz="2800" dirty="0"/>
              <a:t> allele  </a:t>
            </a:r>
            <a:r>
              <a:rPr lang="en-US" sz="2800" dirty="0" err="1"/>
              <a:t>phân</a:t>
            </a:r>
            <a:r>
              <a:rPr lang="en-US" sz="2800" dirty="0"/>
              <a:t> li </a:t>
            </a:r>
            <a:r>
              <a:rPr lang="en-US" sz="2800" dirty="0" err="1"/>
              <a:t>độc</a:t>
            </a:r>
            <a:r>
              <a:rPr lang="en-US" sz="2800" dirty="0"/>
              <a:t> </a:t>
            </a:r>
            <a:r>
              <a:rPr lang="en-US" sz="2800" dirty="0" err="1"/>
              <a:t>lập</a:t>
            </a:r>
            <a:r>
              <a:rPr lang="en-US" sz="2800" dirty="0"/>
              <a:t> </a:t>
            </a:r>
            <a:r>
              <a:rPr lang="en-US" sz="2800" dirty="0" err="1"/>
              <a:t>với</a:t>
            </a:r>
            <a:r>
              <a:rPr lang="en-US" sz="2800" dirty="0"/>
              <a:t> </a:t>
            </a:r>
            <a:r>
              <a:rPr lang="en-US" sz="2800" dirty="0" err="1"/>
              <a:t>cặp</a:t>
            </a:r>
            <a:r>
              <a:rPr lang="en-US" sz="2800" dirty="0"/>
              <a:t> allele </a:t>
            </a:r>
            <a:r>
              <a:rPr lang="en-US" sz="2800" dirty="0" err="1"/>
              <a:t>khác</a:t>
            </a:r>
            <a:r>
              <a:rPr lang="en-US" sz="2800" dirty="0"/>
              <a:t> </a:t>
            </a:r>
            <a:r>
              <a:rPr lang="en-US" sz="2800" dirty="0" err="1"/>
              <a:t>nên</a:t>
            </a:r>
            <a:r>
              <a:rPr lang="en-US" sz="2800" dirty="0"/>
              <a:t> </a:t>
            </a:r>
            <a:r>
              <a:rPr lang="en-US" sz="2800" dirty="0" err="1"/>
              <a:t>đã</a:t>
            </a:r>
            <a:r>
              <a:rPr lang="en-US" sz="2800" dirty="0"/>
              <a:t> </a:t>
            </a:r>
            <a:r>
              <a:rPr lang="en-US" sz="2800" dirty="0" err="1"/>
              <a:t>hình</a:t>
            </a:r>
            <a:r>
              <a:rPr lang="en-US" sz="2800" dirty="0"/>
              <a:t> </a:t>
            </a:r>
            <a:r>
              <a:rPr lang="en-US" sz="2800" dirty="0" err="1"/>
              <a:t>thành</a:t>
            </a:r>
            <a:r>
              <a:rPr lang="en-US" sz="2800" dirty="0"/>
              <a:t>  4 </a:t>
            </a:r>
            <a:r>
              <a:rPr lang="en-US" sz="2800" dirty="0" err="1"/>
              <a:t>loại</a:t>
            </a:r>
            <a:r>
              <a:rPr lang="en-US" sz="2800" dirty="0"/>
              <a:t> </a:t>
            </a:r>
            <a:r>
              <a:rPr lang="en-US" sz="2800" dirty="0" err="1"/>
              <a:t>giao</a:t>
            </a:r>
            <a:r>
              <a:rPr lang="en-US" sz="2800" dirty="0"/>
              <a:t> </a:t>
            </a:r>
            <a:r>
              <a:rPr lang="en-US" sz="2800" dirty="0" err="1"/>
              <a:t>tử</a:t>
            </a:r>
            <a:r>
              <a:rPr lang="en-US" sz="2800" dirty="0"/>
              <a:t> </a:t>
            </a:r>
            <a:r>
              <a:rPr lang="en-US" sz="2800" dirty="0" err="1"/>
              <a:t>có</a:t>
            </a:r>
            <a:r>
              <a:rPr lang="en-US" sz="2800" dirty="0"/>
              <a:t> </a:t>
            </a:r>
            <a:r>
              <a:rPr lang="en-US" sz="2800" dirty="0" err="1"/>
              <a:t>tỉ</a:t>
            </a:r>
            <a:r>
              <a:rPr lang="en-US" sz="2800" dirty="0"/>
              <a:t> </a:t>
            </a:r>
            <a:r>
              <a:rPr lang="en-US" sz="2800" dirty="0" err="1"/>
              <a:t>lệ</a:t>
            </a:r>
            <a:r>
              <a:rPr lang="en-US" sz="2800" dirty="0"/>
              <a:t> </a:t>
            </a:r>
            <a:r>
              <a:rPr lang="en-US" sz="2800" dirty="0" err="1"/>
              <a:t>bằng</a:t>
            </a:r>
            <a:r>
              <a:rPr lang="en-US" sz="2800" dirty="0"/>
              <a:t> </a:t>
            </a:r>
            <a:r>
              <a:rPr lang="en-US" sz="2800" dirty="0" err="1"/>
              <a:t>nhau</a:t>
            </a:r>
            <a:r>
              <a:rPr lang="en-US" sz="2800" dirty="0"/>
              <a:t>.</a:t>
            </a:r>
          </a:p>
        </p:txBody>
      </p:sp>
      <p:sp>
        <p:nvSpPr>
          <p:cNvPr id="99" name="TextBox 98">
            <a:extLst>
              <a:ext uri="{FF2B5EF4-FFF2-40B4-BE49-F238E27FC236}">
                <a16:creationId xmlns:a16="http://schemas.microsoft.com/office/drawing/2014/main" id="{C77F3413-69BE-030A-AA88-E6F40B3A242E}"/>
              </a:ext>
            </a:extLst>
          </p:cNvPr>
          <p:cNvSpPr txBox="1"/>
          <p:nvPr/>
        </p:nvSpPr>
        <p:spPr>
          <a:xfrm>
            <a:off x="90578" y="4601442"/>
            <a:ext cx="7547559" cy="1708160"/>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sz="2800" dirty="0"/>
              <a:t>- Sự tổ hợp tự do, ngẫu nhiên của </a:t>
            </a:r>
            <a:r>
              <a:rPr lang="en-US" sz="2800" dirty="0"/>
              <a:t>4</a:t>
            </a:r>
            <a:r>
              <a:rPr lang="vi-VN" sz="2800" dirty="0"/>
              <a:t> loại giao tử đực và </a:t>
            </a:r>
            <a:r>
              <a:rPr lang="en-US" sz="2800" dirty="0"/>
              <a:t>4 </a:t>
            </a:r>
            <a:r>
              <a:rPr lang="en-US" sz="2800" dirty="0" err="1"/>
              <a:t>loại</a:t>
            </a:r>
            <a:r>
              <a:rPr lang="en-US" sz="2800" dirty="0"/>
              <a:t> </a:t>
            </a:r>
            <a:r>
              <a:rPr lang="en-US" sz="2800" dirty="0" err="1"/>
              <a:t>giao</a:t>
            </a:r>
            <a:r>
              <a:rPr lang="en-US" sz="2800" dirty="0"/>
              <a:t> </a:t>
            </a:r>
            <a:r>
              <a:rPr lang="en-US" sz="2800" dirty="0" err="1"/>
              <a:t>tử</a:t>
            </a:r>
            <a:r>
              <a:rPr lang="en-US" sz="2800" dirty="0"/>
              <a:t> </a:t>
            </a:r>
            <a:r>
              <a:rPr lang="vi-VN" sz="2800" dirty="0"/>
              <a:t>cái </a:t>
            </a:r>
            <a:r>
              <a:rPr lang="en-US" sz="2800" dirty="0"/>
              <a:t>ở F1 </a:t>
            </a:r>
            <a:r>
              <a:rPr lang="vi-VN" sz="2800" dirty="0"/>
              <a:t>khi thụ tinh đã thu được ở F</a:t>
            </a:r>
            <a:r>
              <a:rPr lang="vi-VN" sz="2800" baseline="-25000" dirty="0"/>
              <a:t>2</a:t>
            </a:r>
            <a:r>
              <a:rPr lang="vi-VN" sz="2800" dirty="0"/>
              <a:t> 16 kiểu tổ hợp với tỉ lệ kiểu hình là 9 : 3 : 3 : 1.</a:t>
            </a:r>
            <a:endParaRPr lang="en-US" sz="2800" dirty="0"/>
          </a:p>
        </p:txBody>
      </p:sp>
    </p:spTree>
    <p:extLst>
      <p:ext uri="{BB962C8B-B14F-4D97-AF65-F5344CB8AC3E}">
        <p14:creationId xmlns:p14="http://schemas.microsoft.com/office/powerpoint/2010/main" val="40197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hybrid Crosses — Definition &amp; Examples - Expii">
            <a:extLst>
              <a:ext uri="{FF2B5EF4-FFF2-40B4-BE49-F238E27FC236}">
                <a16:creationId xmlns:a16="http://schemas.microsoft.com/office/drawing/2014/main" id="{75E24F9F-C723-66F7-9FCA-4F0408AEE9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29" y="10630"/>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hybrid Crosses — Definition &amp; Examples - Expii">
            <a:extLst>
              <a:ext uri="{FF2B5EF4-FFF2-40B4-BE49-F238E27FC236}">
                <a16:creationId xmlns:a16="http://schemas.microsoft.com/office/drawing/2014/main" id="{73955D38-3C11-79CF-DD6A-FE4DE5C059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49B016-6F6D-99DB-DD68-CAD23467183F}"/>
              </a:ext>
            </a:extLst>
          </p:cNvPr>
          <p:cNvSpPr txBox="1"/>
          <p:nvPr/>
        </p:nvSpPr>
        <p:spPr>
          <a:xfrm>
            <a:off x="8514861" y="536306"/>
            <a:ext cx="1541163" cy="369332"/>
          </a:xfrm>
          <a:prstGeom prst="rect">
            <a:avLst/>
          </a:prstGeom>
          <a:noFill/>
        </p:spPr>
        <p:txBody>
          <a:bodyPr wrap="square" rtlCol="0">
            <a:spAutoFit/>
          </a:bodyPr>
          <a:lstStyle/>
          <a:p>
            <a:pPr algn="ctr"/>
            <a:r>
              <a:rPr lang="en-US"/>
              <a:t>AABB</a:t>
            </a:r>
          </a:p>
        </p:txBody>
      </p:sp>
      <p:sp>
        <p:nvSpPr>
          <p:cNvPr id="5" name="TextBox 4">
            <a:extLst>
              <a:ext uri="{FF2B5EF4-FFF2-40B4-BE49-F238E27FC236}">
                <a16:creationId xmlns:a16="http://schemas.microsoft.com/office/drawing/2014/main" id="{DFD3DEF2-6F60-4507-D1D3-37B6781FD593}"/>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6" name="Rectangle 5">
            <a:extLst>
              <a:ext uri="{FF2B5EF4-FFF2-40B4-BE49-F238E27FC236}">
                <a16:creationId xmlns:a16="http://schemas.microsoft.com/office/drawing/2014/main" id="{81AB0AEE-4724-5D14-7F33-13A1861E155B}"/>
              </a:ext>
            </a:extLst>
          </p:cNvPr>
          <p:cNvSpPr/>
          <p:nvPr/>
        </p:nvSpPr>
        <p:spPr>
          <a:xfrm>
            <a:off x="9770712"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7" name="Group 6">
            <a:extLst>
              <a:ext uri="{FF2B5EF4-FFF2-40B4-BE49-F238E27FC236}">
                <a16:creationId xmlns:a16="http://schemas.microsoft.com/office/drawing/2014/main" id="{90E8CBF7-7DD3-67ED-215D-A0DFD75E85AB}"/>
              </a:ext>
            </a:extLst>
          </p:cNvPr>
          <p:cNvGrpSpPr/>
          <p:nvPr/>
        </p:nvGrpSpPr>
        <p:grpSpPr>
          <a:xfrm>
            <a:off x="9081349" y="905657"/>
            <a:ext cx="442749" cy="382801"/>
            <a:chOff x="5409139" y="3287509"/>
            <a:chExt cx="548084" cy="473873"/>
          </a:xfrm>
        </p:grpSpPr>
        <p:sp>
          <p:nvSpPr>
            <p:cNvPr id="8" name="Flowchart: Connector 7">
              <a:extLst>
                <a:ext uri="{FF2B5EF4-FFF2-40B4-BE49-F238E27FC236}">
                  <a16:creationId xmlns:a16="http://schemas.microsoft.com/office/drawing/2014/main" id="{A6A886BF-CF08-436B-D587-64994168C170}"/>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7D6ADA-1321-9F2C-046D-3A89445ECA29}"/>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10" name="Group 9">
            <a:extLst>
              <a:ext uri="{FF2B5EF4-FFF2-40B4-BE49-F238E27FC236}">
                <a16:creationId xmlns:a16="http://schemas.microsoft.com/office/drawing/2014/main" id="{784B440D-E0C9-3D58-333A-07C35FC15EC1}"/>
              </a:ext>
            </a:extLst>
          </p:cNvPr>
          <p:cNvGrpSpPr/>
          <p:nvPr/>
        </p:nvGrpSpPr>
        <p:grpSpPr>
          <a:xfrm>
            <a:off x="10415505" y="914095"/>
            <a:ext cx="417101" cy="369333"/>
            <a:chOff x="5428785" y="3304182"/>
            <a:chExt cx="516333" cy="457201"/>
          </a:xfrm>
        </p:grpSpPr>
        <p:sp>
          <p:nvSpPr>
            <p:cNvPr id="11" name="Flowchart: Connector 10">
              <a:extLst>
                <a:ext uri="{FF2B5EF4-FFF2-40B4-BE49-F238E27FC236}">
                  <a16:creationId xmlns:a16="http://schemas.microsoft.com/office/drawing/2014/main" id="{63EC2961-6C7B-3B2C-FAF4-3B0D79919BF6}"/>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C29441-CE6B-255E-9092-17A5F0CAE501}"/>
                </a:ext>
              </a:extLst>
            </p:cNvPr>
            <p:cNvSpPr txBox="1"/>
            <p:nvPr/>
          </p:nvSpPr>
          <p:spPr>
            <a:xfrm>
              <a:off x="5428785" y="3304183"/>
              <a:ext cx="516333" cy="457200"/>
            </a:xfrm>
            <a:prstGeom prst="rect">
              <a:avLst/>
            </a:prstGeom>
            <a:noFill/>
          </p:spPr>
          <p:txBody>
            <a:bodyPr wrap="none" rtlCol="0">
              <a:spAutoFit/>
            </a:bodyPr>
            <a:lstStyle/>
            <a:p>
              <a:pPr algn="ctr"/>
              <a:r>
                <a:rPr lang="en-US"/>
                <a:t>ab</a:t>
              </a:r>
            </a:p>
          </p:txBody>
        </p:sp>
      </p:grpSp>
      <p:pic>
        <p:nvPicPr>
          <p:cNvPr id="13" name="Picture 2" descr="Dihybrid Crosses — Definition &amp; Examples - Expii">
            <a:extLst>
              <a:ext uri="{FF2B5EF4-FFF2-40B4-BE49-F238E27FC236}">
                <a16:creationId xmlns:a16="http://schemas.microsoft.com/office/drawing/2014/main" id="{DC569449-1478-DC2E-4DF9-F947B66DD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23" y="1096232"/>
            <a:ext cx="492447" cy="4940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065CDA8-31C7-4C04-A494-60980C24506E}"/>
              </a:ext>
            </a:extLst>
          </p:cNvPr>
          <p:cNvSpPr txBox="1"/>
          <p:nvPr/>
        </p:nvSpPr>
        <p:spPr>
          <a:xfrm>
            <a:off x="9256829" y="1605245"/>
            <a:ext cx="1541163" cy="369332"/>
          </a:xfrm>
          <a:prstGeom prst="rect">
            <a:avLst/>
          </a:prstGeom>
          <a:noFill/>
        </p:spPr>
        <p:txBody>
          <a:bodyPr wrap="square" rtlCol="0">
            <a:spAutoFit/>
          </a:bodyPr>
          <a:lstStyle/>
          <a:p>
            <a:pPr algn="ctr"/>
            <a:r>
              <a:rPr lang="en-US"/>
              <a:t>AaBb</a:t>
            </a:r>
          </a:p>
        </p:txBody>
      </p:sp>
      <p:grpSp>
        <p:nvGrpSpPr>
          <p:cNvPr id="15" name="Group 14">
            <a:extLst>
              <a:ext uri="{FF2B5EF4-FFF2-40B4-BE49-F238E27FC236}">
                <a16:creationId xmlns:a16="http://schemas.microsoft.com/office/drawing/2014/main" id="{6A497A40-F050-F02A-0C38-7EF81665AC74}"/>
              </a:ext>
            </a:extLst>
          </p:cNvPr>
          <p:cNvGrpSpPr/>
          <p:nvPr/>
        </p:nvGrpSpPr>
        <p:grpSpPr>
          <a:xfrm>
            <a:off x="8493889" y="1994557"/>
            <a:ext cx="442749" cy="382801"/>
            <a:chOff x="5409139" y="3287509"/>
            <a:chExt cx="548084" cy="473873"/>
          </a:xfrm>
        </p:grpSpPr>
        <p:sp>
          <p:nvSpPr>
            <p:cNvPr id="16" name="Flowchart: Connector 15">
              <a:extLst>
                <a:ext uri="{FF2B5EF4-FFF2-40B4-BE49-F238E27FC236}">
                  <a16:creationId xmlns:a16="http://schemas.microsoft.com/office/drawing/2014/main" id="{57798603-B0BF-82B3-855D-03806CF795F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D824999-DF4F-3F99-8BC5-F7A4F41DAFC2}"/>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18" name="Group 17">
            <a:extLst>
              <a:ext uri="{FF2B5EF4-FFF2-40B4-BE49-F238E27FC236}">
                <a16:creationId xmlns:a16="http://schemas.microsoft.com/office/drawing/2014/main" id="{AFF6DA9D-52FF-D770-6A19-73D20B91AB18}"/>
              </a:ext>
            </a:extLst>
          </p:cNvPr>
          <p:cNvGrpSpPr/>
          <p:nvPr/>
        </p:nvGrpSpPr>
        <p:grpSpPr>
          <a:xfrm>
            <a:off x="8493889" y="2456777"/>
            <a:ext cx="442749" cy="382801"/>
            <a:chOff x="5409139" y="3287509"/>
            <a:chExt cx="548084" cy="473873"/>
          </a:xfrm>
        </p:grpSpPr>
        <p:sp>
          <p:nvSpPr>
            <p:cNvPr id="19" name="Flowchart: Connector 18">
              <a:extLst>
                <a:ext uri="{FF2B5EF4-FFF2-40B4-BE49-F238E27FC236}">
                  <a16:creationId xmlns:a16="http://schemas.microsoft.com/office/drawing/2014/main" id="{B14A1578-4319-8389-D49B-E0214B8D1F68}"/>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766FAC5-2DAD-6173-081A-8E250B3D429B}"/>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21" name="Group 20">
            <a:extLst>
              <a:ext uri="{FF2B5EF4-FFF2-40B4-BE49-F238E27FC236}">
                <a16:creationId xmlns:a16="http://schemas.microsoft.com/office/drawing/2014/main" id="{A75A8306-2C51-C06B-A10D-B3C94055E041}"/>
              </a:ext>
            </a:extLst>
          </p:cNvPr>
          <p:cNvGrpSpPr/>
          <p:nvPr/>
        </p:nvGrpSpPr>
        <p:grpSpPr>
          <a:xfrm>
            <a:off x="9388871" y="2005539"/>
            <a:ext cx="439543" cy="382801"/>
            <a:chOff x="5411128" y="3287509"/>
            <a:chExt cx="544114" cy="473873"/>
          </a:xfrm>
        </p:grpSpPr>
        <p:sp>
          <p:nvSpPr>
            <p:cNvPr id="22" name="Flowchart: Connector 21">
              <a:extLst>
                <a:ext uri="{FF2B5EF4-FFF2-40B4-BE49-F238E27FC236}">
                  <a16:creationId xmlns:a16="http://schemas.microsoft.com/office/drawing/2014/main" id="{072F8209-F25A-0EB5-BCBC-C9DACD3D565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319A042-6686-85A9-BB25-DF39560242CE}"/>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24" name="Group 23">
            <a:extLst>
              <a:ext uri="{FF2B5EF4-FFF2-40B4-BE49-F238E27FC236}">
                <a16:creationId xmlns:a16="http://schemas.microsoft.com/office/drawing/2014/main" id="{9B647B10-7738-CB0E-7DD0-9C8DF5B49EC7}"/>
              </a:ext>
            </a:extLst>
          </p:cNvPr>
          <p:cNvGrpSpPr/>
          <p:nvPr/>
        </p:nvGrpSpPr>
        <p:grpSpPr>
          <a:xfrm>
            <a:off x="9396851" y="2472744"/>
            <a:ext cx="439543" cy="382801"/>
            <a:chOff x="5411128" y="3287509"/>
            <a:chExt cx="544114" cy="473873"/>
          </a:xfrm>
        </p:grpSpPr>
        <p:sp>
          <p:nvSpPr>
            <p:cNvPr id="25" name="Flowchart: Connector 24">
              <a:extLst>
                <a:ext uri="{FF2B5EF4-FFF2-40B4-BE49-F238E27FC236}">
                  <a16:creationId xmlns:a16="http://schemas.microsoft.com/office/drawing/2014/main" id="{2BDD3E4B-62B1-84D3-AB48-1F8A3A9EFF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DFE768A-5AF5-F2F9-B4DB-22D1DCAB902B}"/>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27" name="Group 26">
            <a:extLst>
              <a:ext uri="{FF2B5EF4-FFF2-40B4-BE49-F238E27FC236}">
                <a16:creationId xmlns:a16="http://schemas.microsoft.com/office/drawing/2014/main" id="{5B709AFF-44D5-4772-D29C-6FB63766C1B3}"/>
              </a:ext>
            </a:extLst>
          </p:cNvPr>
          <p:cNvGrpSpPr/>
          <p:nvPr/>
        </p:nvGrpSpPr>
        <p:grpSpPr>
          <a:xfrm>
            <a:off x="10244033" y="1994557"/>
            <a:ext cx="420307" cy="382801"/>
            <a:chOff x="5423030" y="3287509"/>
            <a:chExt cx="520301" cy="473873"/>
          </a:xfrm>
        </p:grpSpPr>
        <p:sp>
          <p:nvSpPr>
            <p:cNvPr id="28" name="Flowchart: Connector 27">
              <a:extLst>
                <a:ext uri="{FF2B5EF4-FFF2-40B4-BE49-F238E27FC236}">
                  <a16:creationId xmlns:a16="http://schemas.microsoft.com/office/drawing/2014/main" id="{683BECCC-0027-07DC-F3BA-16882C1B73EB}"/>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3E0C1AB-4E1B-9A83-0E9D-021CB4BF2BBD}"/>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30" name="Group 29">
            <a:extLst>
              <a:ext uri="{FF2B5EF4-FFF2-40B4-BE49-F238E27FC236}">
                <a16:creationId xmlns:a16="http://schemas.microsoft.com/office/drawing/2014/main" id="{276813EE-7CEB-1B6E-B809-DCCF541D50B3}"/>
              </a:ext>
            </a:extLst>
          </p:cNvPr>
          <p:cNvGrpSpPr/>
          <p:nvPr/>
        </p:nvGrpSpPr>
        <p:grpSpPr>
          <a:xfrm>
            <a:off x="10244033" y="2456777"/>
            <a:ext cx="420307" cy="382801"/>
            <a:chOff x="5423030" y="3287509"/>
            <a:chExt cx="520301" cy="473873"/>
          </a:xfrm>
        </p:grpSpPr>
        <p:sp>
          <p:nvSpPr>
            <p:cNvPr id="31" name="Flowchart: Connector 30">
              <a:extLst>
                <a:ext uri="{FF2B5EF4-FFF2-40B4-BE49-F238E27FC236}">
                  <a16:creationId xmlns:a16="http://schemas.microsoft.com/office/drawing/2014/main" id="{757D1C9C-B19B-CE8D-BC3D-55DE1E7FDBA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BD0964E-7AC1-E3F9-F6C5-DAC316E913F9}"/>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33" name="Group 32">
            <a:extLst>
              <a:ext uri="{FF2B5EF4-FFF2-40B4-BE49-F238E27FC236}">
                <a16:creationId xmlns:a16="http://schemas.microsoft.com/office/drawing/2014/main" id="{2FB6FCBA-C792-6762-62CF-273A7CEF25CC}"/>
              </a:ext>
            </a:extLst>
          </p:cNvPr>
          <p:cNvGrpSpPr/>
          <p:nvPr/>
        </p:nvGrpSpPr>
        <p:grpSpPr>
          <a:xfrm>
            <a:off x="7829653" y="5461451"/>
            <a:ext cx="417101" cy="382801"/>
            <a:chOff x="5425015" y="3287509"/>
            <a:chExt cx="516333" cy="473873"/>
          </a:xfrm>
        </p:grpSpPr>
        <p:sp>
          <p:nvSpPr>
            <p:cNvPr id="34" name="Flowchart: Connector 33">
              <a:extLst>
                <a:ext uri="{FF2B5EF4-FFF2-40B4-BE49-F238E27FC236}">
                  <a16:creationId xmlns:a16="http://schemas.microsoft.com/office/drawing/2014/main" id="{415B2AF7-3220-1727-5EA1-FBC57E3516E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E79CFD1-911C-34A6-6B69-73BE416DF308}"/>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C696DDA-7C98-11C5-2C5A-A36DFCF3CB64}"/>
              </a:ext>
            </a:extLst>
          </p:cNvPr>
          <p:cNvGrpSpPr/>
          <p:nvPr/>
        </p:nvGrpSpPr>
        <p:grpSpPr>
          <a:xfrm>
            <a:off x="11058484" y="2441079"/>
            <a:ext cx="417101" cy="382801"/>
            <a:chOff x="5425015" y="3287509"/>
            <a:chExt cx="516333" cy="473873"/>
          </a:xfrm>
        </p:grpSpPr>
        <p:sp>
          <p:nvSpPr>
            <p:cNvPr id="37" name="Flowchart: Connector 36">
              <a:extLst>
                <a:ext uri="{FF2B5EF4-FFF2-40B4-BE49-F238E27FC236}">
                  <a16:creationId xmlns:a16="http://schemas.microsoft.com/office/drawing/2014/main" id="{308C707B-B1DA-FF5F-03AB-47EF197FA96F}"/>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0FE04D9-43E3-3A14-6595-41E8EDE11B3C}"/>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graphicFrame>
        <p:nvGraphicFramePr>
          <p:cNvPr id="39" name="Table 38">
            <a:extLst>
              <a:ext uri="{FF2B5EF4-FFF2-40B4-BE49-F238E27FC236}">
                <a16:creationId xmlns:a16="http://schemas.microsoft.com/office/drawing/2014/main" id="{4B372278-8791-BB85-10B9-41DC03B77355}"/>
              </a:ext>
            </a:extLst>
          </p:cNvPr>
          <p:cNvGraphicFramePr>
            <a:graphicFrameLocks noGrp="1"/>
          </p:cNvGraphicFramePr>
          <p:nvPr/>
        </p:nvGraphicFramePr>
        <p:xfrm>
          <a:off x="8327635"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40" name="Group 39">
            <a:extLst>
              <a:ext uri="{FF2B5EF4-FFF2-40B4-BE49-F238E27FC236}">
                <a16:creationId xmlns:a16="http://schemas.microsoft.com/office/drawing/2014/main" id="{62393AAA-1434-3D32-934F-B51BC2F77719}"/>
              </a:ext>
            </a:extLst>
          </p:cNvPr>
          <p:cNvGrpSpPr/>
          <p:nvPr/>
        </p:nvGrpSpPr>
        <p:grpSpPr>
          <a:xfrm>
            <a:off x="7824120" y="3288886"/>
            <a:ext cx="442749" cy="382801"/>
            <a:chOff x="5409139" y="3287509"/>
            <a:chExt cx="548084" cy="473873"/>
          </a:xfrm>
        </p:grpSpPr>
        <p:sp>
          <p:nvSpPr>
            <p:cNvPr id="41" name="Flowchart: Connector 40">
              <a:extLst>
                <a:ext uri="{FF2B5EF4-FFF2-40B4-BE49-F238E27FC236}">
                  <a16:creationId xmlns:a16="http://schemas.microsoft.com/office/drawing/2014/main" id="{AE43E3D0-D540-4036-CB70-F7C5D906F128}"/>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733B8D-9543-B603-EA20-E9C6A27D6AB4}"/>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43" name="Group 42">
            <a:extLst>
              <a:ext uri="{FF2B5EF4-FFF2-40B4-BE49-F238E27FC236}">
                <a16:creationId xmlns:a16="http://schemas.microsoft.com/office/drawing/2014/main" id="{B404417F-B680-30F0-DBF0-862B4E78CC6E}"/>
              </a:ext>
            </a:extLst>
          </p:cNvPr>
          <p:cNvGrpSpPr/>
          <p:nvPr/>
        </p:nvGrpSpPr>
        <p:grpSpPr>
          <a:xfrm>
            <a:off x="7818007" y="3974408"/>
            <a:ext cx="439543" cy="382801"/>
            <a:chOff x="5411128" y="3287509"/>
            <a:chExt cx="544114" cy="473873"/>
          </a:xfrm>
        </p:grpSpPr>
        <p:sp>
          <p:nvSpPr>
            <p:cNvPr id="44" name="Flowchart: Connector 43">
              <a:extLst>
                <a:ext uri="{FF2B5EF4-FFF2-40B4-BE49-F238E27FC236}">
                  <a16:creationId xmlns:a16="http://schemas.microsoft.com/office/drawing/2014/main" id="{7620B407-38EA-0592-9550-0B8471FD842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09162A6-7D99-7FEB-2F26-E9B623AE9BF1}"/>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46" name="Group 45">
            <a:extLst>
              <a:ext uri="{FF2B5EF4-FFF2-40B4-BE49-F238E27FC236}">
                <a16:creationId xmlns:a16="http://schemas.microsoft.com/office/drawing/2014/main" id="{C343591E-AB24-7293-0EC5-FD1E86562CE3}"/>
              </a:ext>
            </a:extLst>
          </p:cNvPr>
          <p:cNvGrpSpPr/>
          <p:nvPr/>
        </p:nvGrpSpPr>
        <p:grpSpPr>
          <a:xfrm>
            <a:off x="7827623" y="4765062"/>
            <a:ext cx="420307" cy="382801"/>
            <a:chOff x="5423030" y="3287509"/>
            <a:chExt cx="520301" cy="473873"/>
          </a:xfrm>
        </p:grpSpPr>
        <p:sp>
          <p:nvSpPr>
            <p:cNvPr id="47" name="Flowchart: Connector 46">
              <a:extLst>
                <a:ext uri="{FF2B5EF4-FFF2-40B4-BE49-F238E27FC236}">
                  <a16:creationId xmlns:a16="http://schemas.microsoft.com/office/drawing/2014/main" id="{5C8EDBCE-1C09-A9FC-01FE-385C3D3758E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F1A8ACD-02B7-5550-EC39-895700ECEDDA}"/>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49" name="Group 48">
            <a:extLst>
              <a:ext uri="{FF2B5EF4-FFF2-40B4-BE49-F238E27FC236}">
                <a16:creationId xmlns:a16="http://schemas.microsoft.com/office/drawing/2014/main" id="{C73DC7A7-B917-E88B-2D88-B854DD8BE326}"/>
              </a:ext>
            </a:extLst>
          </p:cNvPr>
          <p:cNvGrpSpPr/>
          <p:nvPr/>
        </p:nvGrpSpPr>
        <p:grpSpPr>
          <a:xfrm>
            <a:off x="11058484" y="1994557"/>
            <a:ext cx="417101" cy="382801"/>
            <a:chOff x="5425015" y="3287509"/>
            <a:chExt cx="516333" cy="473873"/>
          </a:xfrm>
        </p:grpSpPr>
        <p:sp>
          <p:nvSpPr>
            <p:cNvPr id="50" name="Flowchart: Connector 49">
              <a:extLst>
                <a:ext uri="{FF2B5EF4-FFF2-40B4-BE49-F238E27FC236}">
                  <a16:creationId xmlns:a16="http://schemas.microsoft.com/office/drawing/2014/main" id="{88FE6B94-4509-0D41-C208-BDCDD4CC88C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4EB9E4C-02DB-37EF-7CB2-49E2B09F3E8A}"/>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pic>
        <p:nvPicPr>
          <p:cNvPr id="52" name="Picture 2" descr="Dihybrid Crosses — Definition &amp; Examples - Expii">
            <a:extLst>
              <a:ext uri="{FF2B5EF4-FFF2-40B4-BE49-F238E27FC236}">
                <a16:creationId xmlns:a16="http://schemas.microsoft.com/office/drawing/2014/main" id="{C0BCE695-F976-6F44-3E85-5AFFFCB063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70"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Dihybrid Crosses — Definition &amp; Examples - Expii">
            <a:extLst>
              <a:ext uri="{FF2B5EF4-FFF2-40B4-BE49-F238E27FC236}">
                <a16:creationId xmlns:a16="http://schemas.microsoft.com/office/drawing/2014/main" id="{0999A1A6-D0AD-38D8-ECF2-AE580458C4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9"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Dihybrid Crosses — Definition &amp; Examples - Expii">
            <a:extLst>
              <a:ext uri="{FF2B5EF4-FFF2-40B4-BE49-F238E27FC236}">
                <a16:creationId xmlns:a16="http://schemas.microsoft.com/office/drawing/2014/main" id="{08B836B4-7C10-3071-07EC-B67CE58E53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35"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Dihybrid Crosses — Definition &amp; Examples - Expii">
            <a:extLst>
              <a:ext uri="{FF2B5EF4-FFF2-40B4-BE49-F238E27FC236}">
                <a16:creationId xmlns:a16="http://schemas.microsoft.com/office/drawing/2014/main" id="{250D73EE-94BE-BDB5-DFD1-1F51E0A47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46"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ihybrid Crosses — Definition &amp; Examples - Expii">
            <a:extLst>
              <a:ext uri="{FF2B5EF4-FFF2-40B4-BE49-F238E27FC236}">
                <a16:creationId xmlns:a16="http://schemas.microsoft.com/office/drawing/2014/main" id="{A46CFD84-5988-ACCF-953D-D9D01A865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51" y="37638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ihybrid Crosses — Definition &amp; Examples - Expii">
            <a:extLst>
              <a:ext uri="{FF2B5EF4-FFF2-40B4-BE49-F238E27FC236}">
                <a16:creationId xmlns:a16="http://schemas.microsoft.com/office/drawing/2014/main" id="{DD24946A-5192-98A2-3FF2-B2E3722F5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501" y="45476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ihybrid Crosses — Definition &amp; Examples - Expii">
            <a:extLst>
              <a:ext uri="{FF2B5EF4-FFF2-40B4-BE49-F238E27FC236}">
                <a16:creationId xmlns:a16="http://schemas.microsoft.com/office/drawing/2014/main" id="{6226C86A-8882-3D51-E69C-7ED0F98E4B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903" y="5364329"/>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Top 100+ Pictures What Was The Outcome Of The F2 Generation In Mendel's  First Experiment Excellent">
            <a:extLst>
              <a:ext uri="{FF2B5EF4-FFF2-40B4-BE49-F238E27FC236}">
                <a16:creationId xmlns:a16="http://schemas.microsoft.com/office/drawing/2014/main" id="{B3A679B1-A017-23DB-0389-5DA33DF369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87"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Top 100+ Pictures What Was The Outcome Of The F2 Generation In Mendel's  First Experiment Excellent">
            <a:extLst>
              <a:ext uri="{FF2B5EF4-FFF2-40B4-BE49-F238E27FC236}">
                <a16:creationId xmlns:a16="http://schemas.microsoft.com/office/drawing/2014/main" id="{C6ACA8C8-BE58-39DD-827B-CD7592591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25"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Top 100+ Pictures What Was The Outcome Of The F2 Generation In Mendel's  First Experiment Excellent">
            <a:extLst>
              <a:ext uri="{FF2B5EF4-FFF2-40B4-BE49-F238E27FC236}">
                <a16:creationId xmlns:a16="http://schemas.microsoft.com/office/drawing/2014/main" id="{00638B3A-C88B-7E7A-4A48-092BCCCF2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35" y="454405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Top 100+ Pictures What Was The Outcome Of The F2 Generation In Mendel's  First Experiment Excellent">
            <a:extLst>
              <a:ext uri="{FF2B5EF4-FFF2-40B4-BE49-F238E27FC236}">
                <a16:creationId xmlns:a16="http://schemas.microsoft.com/office/drawing/2014/main" id="{EE465CB6-084C-0CB9-E756-8109F76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83" y="455647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Top 100+ Pictures What Was The Outcome Of The F2 Generation In Mendel's  First Experiment Excellent">
            <a:extLst>
              <a:ext uri="{FF2B5EF4-FFF2-40B4-BE49-F238E27FC236}">
                <a16:creationId xmlns:a16="http://schemas.microsoft.com/office/drawing/2014/main" id="{DA02602E-3BAB-BA6F-618A-7CAD330DBB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75" y="536335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Dihybrid Crosses — Definition &amp; Examples - Expii">
            <a:extLst>
              <a:ext uri="{FF2B5EF4-FFF2-40B4-BE49-F238E27FC236}">
                <a16:creationId xmlns:a16="http://schemas.microsoft.com/office/drawing/2014/main" id="{EF5F16BF-3548-3B79-3BC0-BA51EF6C25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3" y="5332409"/>
            <a:ext cx="536243" cy="49065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Top 100+ Pictures What Was The Outcome Of The F2 Generation In Mendel's  First Experiment Excellent">
            <a:extLst>
              <a:ext uri="{FF2B5EF4-FFF2-40B4-BE49-F238E27FC236}">
                <a16:creationId xmlns:a16="http://schemas.microsoft.com/office/drawing/2014/main" id="{622FF46A-FD71-A9B7-4FCD-F8CE2D2E5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50"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Dihybrid Crosses — Definition &amp; Examples - Expii">
            <a:extLst>
              <a:ext uri="{FF2B5EF4-FFF2-40B4-BE49-F238E27FC236}">
                <a16:creationId xmlns:a16="http://schemas.microsoft.com/office/drawing/2014/main" id="{A7F47237-2C77-A347-BC88-34A9139CAE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66" y="3776974"/>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Dihybrid Crosses — Definition &amp; Examples - Expii">
            <a:extLst>
              <a:ext uri="{FF2B5EF4-FFF2-40B4-BE49-F238E27FC236}">
                <a16:creationId xmlns:a16="http://schemas.microsoft.com/office/drawing/2014/main" id="{3AA60DFD-375F-B828-1116-4605CE52B2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23" y="454604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ihybrid Crosses — Definition &amp; Examples - Expii">
            <a:extLst>
              <a:ext uri="{FF2B5EF4-FFF2-40B4-BE49-F238E27FC236}">
                <a16:creationId xmlns:a16="http://schemas.microsoft.com/office/drawing/2014/main" id="{CD0102F2-5641-DF64-3B82-47C36D3965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42" y="6152948"/>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Top 100+ Pictures What Was The Outcome Of The F2 Generation In Mendel's  First Experiment Excellent">
            <a:extLst>
              <a:ext uri="{FF2B5EF4-FFF2-40B4-BE49-F238E27FC236}">
                <a16:creationId xmlns:a16="http://schemas.microsoft.com/office/drawing/2014/main" id="{D3DAB14C-503D-8A27-4FAE-7624DDBAC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95" y="6170425"/>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Top 100+ Pictures What Was The Outcome Of The F2 Generation In Mendel's  First Experiment Excellent">
            <a:extLst>
              <a:ext uri="{FF2B5EF4-FFF2-40B4-BE49-F238E27FC236}">
                <a16:creationId xmlns:a16="http://schemas.microsoft.com/office/drawing/2014/main" id="{5AFBD514-2F39-8B4F-B3E1-51E931EAE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3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Dihybrid Crosses — Definition &amp; Examples - Expii">
            <a:extLst>
              <a:ext uri="{FF2B5EF4-FFF2-40B4-BE49-F238E27FC236}">
                <a16:creationId xmlns:a16="http://schemas.microsoft.com/office/drawing/2014/main" id="{B5EEF69D-9630-3361-804A-2071EB169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5" y="6180463"/>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788BE0AF-6C04-7132-686A-DB76F943C38D}"/>
              </a:ext>
            </a:extLst>
          </p:cNvPr>
          <p:cNvSpPr txBox="1"/>
          <p:nvPr/>
        </p:nvSpPr>
        <p:spPr>
          <a:xfrm>
            <a:off x="8352763" y="3414884"/>
            <a:ext cx="842847" cy="369332"/>
          </a:xfrm>
          <a:prstGeom prst="rect">
            <a:avLst/>
          </a:prstGeom>
          <a:noFill/>
        </p:spPr>
        <p:txBody>
          <a:bodyPr wrap="square" rtlCol="0">
            <a:spAutoFit/>
          </a:bodyPr>
          <a:lstStyle/>
          <a:p>
            <a:pPr algn="ctr"/>
            <a:r>
              <a:rPr lang="en-US"/>
              <a:t>AABB</a:t>
            </a:r>
          </a:p>
        </p:txBody>
      </p:sp>
      <p:sp>
        <p:nvSpPr>
          <p:cNvPr id="73" name="TextBox 72">
            <a:extLst>
              <a:ext uri="{FF2B5EF4-FFF2-40B4-BE49-F238E27FC236}">
                <a16:creationId xmlns:a16="http://schemas.microsoft.com/office/drawing/2014/main" id="{F4037FAE-149E-BA87-2F8C-DBF6F84759C0}"/>
              </a:ext>
            </a:extLst>
          </p:cNvPr>
          <p:cNvSpPr txBox="1"/>
          <p:nvPr/>
        </p:nvSpPr>
        <p:spPr>
          <a:xfrm>
            <a:off x="8335827" y="4201335"/>
            <a:ext cx="842847" cy="369332"/>
          </a:xfrm>
          <a:prstGeom prst="rect">
            <a:avLst/>
          </a:prstGeom>
          <a:noFill/>
        </p:spPr>
        <p:txBody>
          <a:bodyPr wrap="square" rtlCol="0">
            <a:spAutoFit/>
          </a:bodyPr>
          <a:lstStyle/>
          <a:p>
            <a:pPr algn="ctr"/>
            <a:r>
              <a:rPr lang="en-US"/>
              <a:t>AABb</a:t>
            </a:r>
          </a:p>
        </p:txBody>
      </p:sp>
      <p:sp>
        <p:nvSpPr>
          <p:cNvPr id="74" name="TextBox 73">
            <a:extLst>
              <a:ext uri="{FF2B5EF4-FFF2-40B4-BE49-F238E27FC236}">
                <a16:creationId xmlns:a16="http://schemas.microsoft.com/office/drawing/2014/main" id="{754911E9-836B-5710-650E-A61B60FFCB13}"/>
              </a:ext>
            </a:extLst>
          </p:cNvPr>
          <p:cNvSpPr txBox="1"/>
          <p:nvPr/>
        </p:nvSpPr>
        <p:spPr>
          <a:xfrm>
            <a:off x="8307914" y="4982164"/>
            <a:ext cx="842847" cy="369332"/>
          </a:xfrm>
          <a:prstGeom prst="rect">
            <a:avLst/>
          </a:prstGeom>
          <a:noFill/>
        </p:spPr>
        <p:txBody>
          <a:bodyPr wrap="square" rtlCol="0">
            <a:spAutoFit/>
          </a:bodyPr>
          <a:lstStyle/>
          <a:p>
            <a:pPr algn="ctr"/>
            <a:r>
              <a:rPr lang="en-US"/>
              <a:t>AaBB</a:t>
            </a:r>
          </a:p>
        </p:txBody>
      </p:sp>
      <p:sp>
        <p:nvSpPr>
          <p:cNvPr id="75" name="TextBox 74">
            <a:extLst>
              <a:ext uri="{FF2B5EF4-FFF2-40B4-BE49-F238E27FC236}">
                <a16:creationId xmlns:a16="http://schemas.microsoft.com/office/drawing/2014/main" id="{B29555F1-B617-98D4-B6A9-900D0E4C5DBF}"/>
              </a:ext>
            </a:extLst>
          </p:cNvPr>
          <p:cNvSpPr txBox="1"/>
          <p:nvPr/>
        </p:nvSpPr>
        <p:spPr>
          <a:xfrm>
            <a:off x="8327643" y="5783259"/>
            <a:ext cx="842847" cy="369332"/>
          </a:xfrm>
          <a:prstGeom prst="rect">
            <a:avLst/>
          </a:prstGeom>
          <a:noFill/>
        </p:spPr>
        <p:txBody>
          <a:bodyPr wrap="square" rtlCol="0">
            <a:spAutoFit/>
          </a:bodyPr>
          <a:lstStyle/>
          <a:p>
            <a:pPr algn="ctr"/>
            <a:r>
              <a:rPr lang="en-US"/>
              <a:t>AaBb</a:t>
            </a:r>
          </a:p>
        </p:txBody>
      </p:sp>
      <p:sp>
        <p:nvSpPr>
          <p:cNvPr id="76" name="TextBox 75">
            <a:extLst>
              <a:ext uri="{FF2B5EF4-FFF2-40B4-BE49-F238E27FC236}">
                <a16:creationId xmlns:a16="http://schemas.microsoft.com/office/drawing/2014/main" id="{10CB21EF-3F8A-3875-2625-AA9B6A543C61}"/>
              </a:ext>
            </a:extLst>
          </p:cNvPr>
          <p:cNvSpPr txBox="1"/>
          <p:nvPr/>
        </p:nvSpPr>
        <p:spPr>
          <a:xfrm>
            <a:off x="9199826" y="3408685"/>
            <a:ext cx="842847" cy="369332"/>
          </a:xfrm>
          <a:prstGeom prst="rect">
            <a:avLst/>
          </a:prstGeom>
          <a:noFill/>
        </p:spPr>
        <p:txBody>
          <a:bodyPr wrap="square" rtlCol="0">
            <a:spAutoFit/>
          </a:bodyPr>
          <a:lstStyle/>
          <a:p>
            <a:pPr algn="ctr"/>
            <a:r>
              <a:rPr lang="en-US"/>
              <a:t>AABb</a:t>
            </a:r>
          </a:p>
        </p:txBody>
      </p:sp>
      <p:sp>
        <p:nvSpPr>
          <p:cNvPr id="77" name="TextBox 76">
            <a:extLst>
              <a:ext uri="{FF2B5EF4-FFF2-40B4-BE49-F238E27FC236}">
                <a16:creationId xmlns:a16="http://schemas.microsoft.com/office/drawing/2014/main" id="{FED9E74D-7731-C87E-65C2-FE205676F046}"/>
              </a:ext>
            </a:extLst>
          </p:cNvPr>
          <p:cNvSpPr txBox="1"/>
          <p:nvPr/>
        </p:nvSpPr>
        <p:spPr>
          <a:xfrm>
            <a:off x="9182890" y="4195130"/>
            <a:ext cx="842847" cy="369332"/>
          </a:xfrm>
          <a:prstGeom prst="rect">
            <a:avLst/>
          </a:prstGeom>
          <a:noFill/>
        </p:spPr>
        <p:txBody>
          <a:bodyPr wrap="square" rtlCol="0">
            <a:spAutoFit/>
          </a:bodyPr>
          <a:lstStyle/>
          <a:p>
            <a:pPr algn="ctr"/>
            <a:r>
              <a:rPr lang="en-US"/>
              <a:t>AAbb</a:t>
            </a:r>
          </a:p>
        </p:txBody>
      </p:sp>
      <p:sp>
        <p:nvSpPr>
          <p:cNvPr id="78" name="TextBox 77">
            <a:extLst>
              <a:ext uri="{FF2B5EF4-FFF2-40B4-BE49-F238E27FC236}">
                <a16:creationId xmlns:a16="http://schemas.microsoft.com/office/drawing/2014/main" id="{9C89641E-0CBB-1F20-2AD5-1897B5FF538B}"/>
              </a:ext>
            </a:extLst>
          </p:cNvPr>
          <p:cNvSpPr txBox="1"/>
          <p:nvPr/>
        </p:nvSpPr>
        <p:spPr>
          <a:xfrm>
            <a:off x="9154977" y="4975959"/>
            <a:ext cx="842847" cy="369332"/>
          </a:xfrm>
          <a:prstGeom prst="rect">
            <a:avLst/>
          </a:prstGeom>
          <a:noFill/>
        </p:spPr>
        <p:txBody>
          <a:bodyPr wrap="square" rtlCol="0">
            <a:spAutoFit/>
          </a:bodyPr>
          <a:lstStyle/>
          <a:p>
            <a:pPr algn="ctr"/>
            <a:r>
              <a:rPr lang="en-US"/>
              <a:t>AaBb</a:t>
            </a:r>
          </a:p>
        </p:txBody>
      </p:sp>
      <p:sp>
        <p:nvSpPr>
          <p:cNvPr id="79" name="TextBox 78">
            <a:extLst>
              <a:ext uri="{FF2B5EF4-FFF2-40B4-BE49-F238E27FC236}">
                <a16:creationId xmlns:a16="http://schemas.microsoft.com/office/drawing/2014/main" id="{8CE940F0-F297-04A1-8D43-975D23B449BB}"/>
              </a:ext>
            </a:extLst>
          </p:cNvPr>
          <p:cNvSpPr txBox="1"/>
          <p:nvPr/>
        </p:nvSpPr>
        <p:spPr>
          <a:xfrm>
            <a:off x="9174707" y="5777054"/>
            <a:ext cx="842847" cy="369332"/>
          </a:xfrm>
          <a:prstGeom prst="rect">
            <a:avLst/>
          </a:prstGeom>
          <a:noFill/>
        </p:spPr>
        <p:txBody>
          <a:bodyPr wrap="square" rtlCol="0">
            <a:spAutoFit/>
          </a:bodyPr>
          <a:lstStyle/>
          <a:p>
            <a:pPr algn="ctr"/>
            <a:r>
              <a:rPr lang="en-US"/>
              <a:t>Aabb</a:t>
            </a:r>
          </a:p>
        </p:txBody>
      </p:sp>
      <p:sp>
        <p:nvSpPr>
          <p:cNvPr id="80" name="TextBox 79">
            <a:extLst>
              <a:ext uri="{FF2B5EF4-FFF2-40B4-BE49-F238E27FC236}">
                <a16:creationId xmlns:a16="http://schemas.microsoft.com/office/drawing/2014/main" id="{70873B7B-7DD2-F2DB-9390-E5FA4DFBEDF3}"/>
              </a:ext>
            </a:extLst>
          </p:cNvPr>
          <p:cNvSpPr txBox="1"/>
          <p:nvPr/>
        </p:nvSpPr>
        <p:spPr>
          <a:xfrm>
            <a:off x="10041347" y="3402476"/>
            <a:ext cx="842847" cy="369332"/>
          </a:xfrm>
          <a:prstGeom prst="rect">
            <a:avLst/>
          </a:prstGeom>
          <a:noFill/>
        </p:spPr>
        <p:txBody>
          <a:bodyPr wrap="square" rtlCol="0">
            <a:spAutoFit/>
          </a:bodyPr>
          <a:lstStyle/>
          <a:p>
            <a:pPr algn="ctr"/>
            <a:r>
              <a:rPr lang="en-US"/>
              <a:t>AaBB</a:t>
            </a:r>
          </a:p>
        </p:txBody>
      </p:sp>
      <p:sp>
        <p:nvSpPr>
          <p:cNvPr id="81" name="TextBox 80">
            <a:extLst>
              <a:ext uri="{FF2B5EF4-FFF2-40B4-BE49-F238E27FC236}">
                <a16:creationId xmlns:a16="http://schemas.microsoft.com/office/drawing/2014/main" id="{9ADADBB6-6A5F-42C4-9162-890431F5ACAE}"/>
              </a:ext>
            </a:extLst>
          </p:cNvPr>
          <p:cNvSpPr txBox="1"/>
          <p:nvPr/>
        </p:nvSpPr>
        <p:spPr>
          <a:xfrm>
            <a:off x="10024411" y="4188925"/>
            <a:ext cx="842847" cy="369332"/>
          </a:xfrm>
          <a:prstGeom prst="rect">
            <a:avLst/>
          </a:prstGeom>
          <a:noFill/>
        </p:spPr>
        <p:txBody>
          <a:bodyPr wrap="square" rtlCol="0">
            <a:spAutoFit/>
          </a:bodyPr>
          <a:lstStyle/>
          <a:p>
            <a:pPr algn="ctr"/>
            <a:r>
              <a:rPr lang="en-US"/>
              <a:t>AaBb</a:t>
            </a:r>
          </a:p>
        </p:txBody>
      </p:sp>
      <p:sp>
        <p:nvSpPr>
          <p:cNvPr id="82" name="TextBox 81">
            <a:extLst>
              <a:ext uri="{FF2B5EF4-FFF2-40B4-BE49-F238E27FC236}">
                <a16:creationId xmlns:a16="http://schemas.microsoft.com/office/drawing/2014/main" id="{F86EA130-56C6-A564-250E-41A02E50FB33}"/>
              </a:ext>
            </a:extLst>
          </p:cNvPr>
          <p:cNvSpPr txBox="1"/>
          <p:nvPr/>
        </p:nvSpPr>
        <p:spPr>
          <a:xfrm>
            <a:off x="9996498" y="4969754"/>
            <a:ext cx="842847" cy="369332"/>
          </a:xfrm>
          <a:prstGeom prst="rect">
            <a:avLst/>
          </a:prstGeom>
          <a:noFill/>
        </p:spPr>
        <p:txBody>
          <a:bodyPr wrap="square" rtlCol="0">
            <a:spAutoFit/>
          </a:bodyPr>
          <a:lstStyle/>
          <a:p>
            <a:pPr algn="ctr"/>
            <a:r>
              <a:rPr lang="en-US"/>
              <a:t>aaBB</a:t>
            </a:r>
          </a:p>
        </p:txBody>
      </p:sp>
      <p:sp>
        <p:nvSpPr>
          <p:cNvPr id="83" name="TextBox 82">
            <a:extLst>
              <a:ext uri="{FF2B5EF4-FFF2-40B4-BE49-F238E27FC236}">
                <a16:creationId xmlns:a16="http://schemas.microsoft.com/office/drawing/2014/main" id="{712ABDD7-BEDD-1C4C-519B-685B39CB2716}"/>
              </a:ext>
            </a:extLst>
          </p:cNvPr>
          <p:cNvSpPr txBox="1"/>
          <p:nvPr/>
        </p:nvSpPr>
        <p:spPr>
          <a:xfrm>
            <a:off x="10016227" y="5770849"/>
            <a:ext cx="842847" cy="369332"/>
          </a:xfrm>
          <a:prstGeom prst="rect">
            <a:avLst/>
          </a:prstGeom>
          <a:noFill/>
        </p:spPr>
        <p:txBody>
          <a:bodyPr wrap="square" rtlCol="0">
            <a:spAutoFit/>
          </a:bodyPr>
          <a:lstStyle/>
          <a:p>
            <a:pPr algn="ctr"/>
            <a:r>
              <a:rPr lang="en-US"/>
              <a:t>aaBb</a:t>
            </a:r>
          </a:p>
        </p:txBody>
      </p:sp>
      <p:sp>
        <p:nvSpPr>
          <p:cNvPr id="84" name="TextBox 83">
            <a:extLst>
              <a:ext uri="{FF2B5EF4-FFF2-40B4-BE49-F238E27FC236}">
                <a16:creationId xmlns:a16="http://schemas.microsoft.com/office/drawing/2014/main" id="{928786FD-09E5-FBBF-2777-590E08B1D496}"/>
              </a:ext>
            </a:extLst>
          </p:cNvPr>
          <p:cNvSpPr txBox="1"/>
          <p:nvPr/>
        </p:nvSpPr>
        <p:spPr>
          <a:xfrm>
            <a:off x="10872055" y="3402476"/>
            <a:ext cx="842847" cy="369332"/>
          </a:xfrm>
          <a:prstGeom prst="rect">
            <a:avLst/>
          </a:prstGeom>
          <a:noFill/>
        </p:spPr>
        <p:txBody>
          <a:bodyPr wrap="square" rtlCol="0">
            <a:spAutoFit/>
          </a:bodyPr>
          <a:lstStyle/>
          <a:p>
            <a:pPr algn="ctr"/>
            <a:r>
              <a:rPr lang="en-US"/>
              <a:t>AaBb</a:t>
            </a:r>
          </a:p>
        </p:txBody>
      </p:sp>
      <p:sp>
        <p:nvSpPr>
          <p:cNvPr id="85" name="TextBox 84">
            <a:extLst>
              <a:ext uri="{FF2B5EF4-FFF2-40B4-BE49-F238E27FC236}">
                <a16:creationId xmlns:a16="http://schemas.microsoft.com/office/drawing/2014/main" id="{D4E12618-B160-C91C-1B8D-0EF106CF809F}"/>
              </a:ext>
            </a:extLst>
          </p:cNvPr>
          <p:cNvSpPr txBox="1"/>
          <p:nvPr/>
        </p:nvSpPr>
        <p:spPr>
          <a:xfrm>
            <a:off x="10855119" y="4188925"/>
            <a:ext cx="842847" cy="369332"/>
          </a:xfrm>
          <a:prstGeom prst="rect">
            <a:avLst/>
          </a:prstGeom>
          <a:noFill/>
        </p:spPr>
        <p:txBody>
          <a:bodyPr wrap="square" rtlCol="0">
            <a:spAutoFit/>
          </a:bodyPr>
          <a:lstStyle/>
          <a:p>
            <a:pPr algn="ctr"/>
            <a:r>
              <a:rPr lang="en-US"/>
              <a:t>aabb</a:t>
            </a:r>
          </a:p>
        </p:txBody>
      </p:sp>
      <p:sp>
        <p:nvSpPr>
          <p:cNvPr id="86" name="TextBox 85">
            <a:extLst>
              <a:ext uri="{FF2B5EF4-FFF2-40B4-BE49-F238E27FC236}">
                <a16:creationId xmlns:a16="http://schemas.microsoft.com/office/drawing/2014/main" id="{E35C3FA6-F134-8A1B-F798-230A6C854F26}"/>
              </a:ext>
            </a:extLst>
          </p:cNvPr>
          <p:cNvSpPr txBox="1"/>
          <p:nvPr/>
        </p:nvSpPr>
        <p:spPr>
          <a:xfrm>
            <a:off x="10827207" y="4969754"/>
            <a:ext cx="842847" cy="369332"/>
          </a:xfrm>
          <a:prstGeom prst="rect">
            <a:avLst/>
          </a:prstGeom>
          <a:noFill/>
        </p:spPr>
        <p:txBody>
          <a:bodyPr wrap="square" rtlCol="0">
            <a:spAutoFit/>
          </a:bodyPr>
          <a:lstStyle/>
          <a:p>
            <a:pPr algn="ctr"/>
            <a:r>
              <a:rPr lang="en-US"/>
              <a:t>aaBb</a:t>
            </a:r>
          </a:p>
        </p:txBody>
      </p:sp>
      <p:sp>
        <p:nvSpPr>
          <p:cNvPr id="87" name="TextBox 86">
            <a:extLst>
              <a:ext uri="{FF2B5EF4-FFF2-40B4-BE49-F238E27FC236}">
                <a16:creationId xmlns:a16="http://schemas.microsoft.com/office/drawing/2014/main" id="{C917E7AA-1590-9B90-F97C-901CA33C9756}"/>
              </a:ext>
            </a:extLst>
          </p:cNvPr>
          <p:cNvSpPr txBox="1"/>
          <p:nvPr/>
        </p:nvSpPr>
        <p:spPr>
          <a:xfrm>
            <a:off x="10846937" y="5770849"/>
            <a:ext cx="842847" cy="369332"/>
          </a:xfrm>
          <a:prstGeom prst="rect">
            <a:avLst/>
          </a:prstGeom>
          <a:noFill/>
        </p:spPr>
        <p:txBody>
          <a:bodyPr wrap="square" rtlCol="0">
            <a:spAutoFit/>
          </a:bodyPr>
          <a:lstStyle/>
          <a:p>
            <a:pPr algn="ctr"/>
            <a:r>
              <a:rPr lang="en-US"/>
              <a:t>aabb</a:t>
            </a:r>
          </a:p>
        </p:txBody>
      </p:sp>
      <p:sp>
        <p:nvSpPr>
          <p:cNvPr id="88" name="TextBox 87">
            <a:extLst>
              <a:ext uri="{FF2B5EF4-FFF2-40B4-BE49-F238E27FC236}">
                <a16:creationId xmlns:a16="http://schemas.microsoft.com/office/drawing/2014/main" id="{9AA835BB-2A08-76EB-9778-19CBDF3DD81A}"/>
              </a:ext>
            </a:extLst>
          </p:cNvPr>
          <p:cNvSpPr txBox="1"/>
          <p:nvPr/>
        </p:nvSpPr>
        <p:spPr>
          <a:xfrm>
            <a:off x="8271179" y="6248048"/>
            <a:ext cx="3672359" cy="400110"/>
          </a:xfrm>
          <a:prstGeom prst="rect">
            <a:avLst/>
          </a:prstGeom>
          <a:noFill/>
        </p:spPr>
        <p:txBody>
          <a:bodyPr wrap="square" rtlCol="0">
            <a:spAutoFit/>
          </a:bodyPr>
          <a:lstStyle/>
          <a:p>
            <a:pPr algn="just"/>
            <a:r>
              <a:rPr lang="en-US" sz="2000" b="1"/>
              <a:t>9        : 3        : 3       : 1</a:t>
            </a:r>
          </a:p>
        </p:txBody>
      </p:sp>
      <p:sp>
        <p:nvSpPr>
          <p:cNvPr id="89" name="TextBox 88">
            <a:extLst>
              <a:ext uri="{FF2B5EF4-FFF2-40B4-BE49-F238E27FC236}">
                <a16:creationId xmlns:a16="http://schemas.microsoft.com/office/drawing/2014/main" id="{BCEE3719-7858-1AFA-2681-12C854F9DD50}"/>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90" name="TextBox 89">
            <a:extLst>
              <a:ext uri="{FF2B5EF4-FFF2-40B4-BE49-F238E27FC236}">
                <a16:creationId xmlns:a16="http://schemas.microsoft.com/office/drawing/2014/main" id="{493FC06F-6F49-E363-0F7E-C92E9C08F633}"/>
              </a:ext>
            </a:extLst>
          </p:cNvPr>
          <p:cNvSpPr txBox="1"/>
          <p:nvPr/>
        </p:nvSpPr>
        <p:spPr>
          <a:xfrm>
            <a:off x="7129005"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91" name="TextBox 90">
            <a:extLst>
              <a:ext uri="{FF2B5EF4-FFF2-40B4-BE49-F238E27FC236}">
                <a16:creationId xmlns:a16="http://schemas.microsoft.com/office/drawing/2014/main" id="{FF889596-4E52-F435-A0F0-FB6884E20D6B}"/>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92" name="TextBox 91">
            <a:extLst>
              <a:ext uri="{FF2B5EF4-FFF2-40B4-BE49-F238E27FC236}">
                <a16:creationId xmlns:a16="http://schemas.microsoft.com/office/drawing/2014/main" id="{C6B99B16-CEC9-6426-FAD6-26508284383B}"/>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93" name="TextBox 92">
            <a:extLst>
              <a:ext uri="{FF2B5EF4-FFF2-40B4-BE49-F238E27FC236}">
                <a16:creationId xmlns:a16="http://schemas.microsoft.com/office/drawing/2014/main" id="{8000C79F-EF97-B33A-A888-E4712100D384}"/>
              </a:ext>
            </a:extLst>
          </p:cNvPr>
          <p:cNvSpPr txBox="1"/>
          <p:nvPr/>
        </p:nvSpPr>
        <p:spPr>
          <a:xfrm>
            <a:off x="7132133"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94" name="Group 93">
            <a:extLst>
              <a:ext uri="{FF2B5EF4-FFF2-40B4-BE49-F238E27FC236}">
                <a16:creationId xmlns:a16="http://schemas.microsoft.com/office/drawing/2014/main" id="{DCF9B01E-E9FA-338D-29C0-9D7759D39A76}"/>
              </a:ext>
            </a:extLst>
          </p:cNvPr>
          <p:cNvGrpSpPr/>
          <p:nvPr/>
        </p:nvGrpSpPr>
        <p:grpSpPr>
          <a:xfrm>
            <a:off x="147770" y="665958"/>
            <a:ext cx="6397214" cy="1308619"/>
            <a:chOff x="4280290" y="868655"/>
            <a:chExt cx="5883331" cy="1308619"/>
          </a:xfrm>
        </p:grpSpPr>
        <p:grpSp>
          <p:nvGrpSpPr>
            <p:cNvPr id="95" name="Group 94">
              <a:extLst>
                <a:ext uri="{FF2B5EF4-FFF2-40B4-BE49-F238E27FC236}">
                  <a16:creationId xmlns:a16="http://schemas.microsoft.com/office/drawing/2014/main" id="{EDD74E66-AF5D-3837-C494-0D25E62AB58C}"/>
                </a:ext>
              </a:extLst>
            </p:cNvPr>
            <p:cNvGrpSpPr/>
            <p:nvPr/>
          </p:nvGrpSpPr>
          <p:grpSpPr>
            <a:xfrm>
              <a:off x="4874929" y="1087730"/>
              <a:ext cx="5288692" cy="1089544"/>
              <a:chOff x="1431354" y="4953000"/>
              <a:chExt cx="7079408" cy="2070183"/>
            </a:xfrm>
          </p:grpSpPr>
          <p:sp>
            <p:nvSpPr>
              <p:cNvPr id="97" name="Rectangle 1077">
                <a:extLst>
                  <a:ext uri="{FF2B5EF4-FFF2-40B4-BE49-F238E27FC236}">
                    <a16:creationId xmlns:a16="http://schemas.microsoft.com/office/drawing/2014/main" id="{DE3435D6-493D-4E6C-157C-F2A3EDC285DD}"/>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custGeom>
                        <a:avLst/>
                        <a:gdLst>
                          <a:gd name="connsiteX0" fmla="*/ 0 w 5750636"/>
                          <a:gd name="connsiteY0" fmla="*/ 0 h 1089544"/>
                          <a:gd name="connsiteX1" fmla="*/ 690076 w 5750636"/>
                          <a:gd name="connsiteY1" fmla="*/ 0 h 1089544"/>
                          <a:gd name="connsiteX2" fmla="*/ 1092621 w 5750636"/>
                          <a:gd name="connsiteY2" fmla="*/ 0 h 1089544"/>
                          <a:gd name="connsiteX3" fmla="*/ 1552672 w 5750636"/>
                          <a:gd name="connsiteY3" fmla="*/ 0 h 1089544"/>
                          <a:gd name="connsiteX4" fmla="*/ 2127735 w 5750636"/>
                          <a:gd name="connsiteY4" fmla="*/ 0 h 1089544"/>
                          <a:gd name="connsiteX5" fmla="*/ 2817812 w 5750636"/>
                          <a:gd name="connsiteY5" fmla="*/ 0 h 1089544"/>
                          <a:gd name="connsiteX6" fmla="*/ 3450382 w 5750636"/>
                          <a:gd name="connsiteY6" fmla="*/ 0 h 1089544"/>
                          <a:gd name="connsiteX7" fmla="*/ 4140458 w 5750636"/>
                          <a:gd name="connsiteY7" fmla="*/ 0 h 1089544"/>
                          <a:gd name="connsiteX8" fmla="*/ 4600509 w 5750636"/>
                          <a:gd name="connsiteY8" fmla="*/ 0 h 1089544"/>
                          <a:gd name="connsiteX9" fmla="*/ 5060560 w 5750636"/>
                          <a:gd name="connsiteY9" fmla="*/ 0 h 1089544"/>
                          <a:gd name="connsiteX10" fmla="*/ 5750636 w 5750636"/>
                          <a:gd name="connsiteY10" fmla="*/ 0 h 1089544"/>
                          <a:gd name="connsiteX11" fmla="*/ 5750636 w 5750636"/>
                          <a:gd name="connsiteY11" fmla="*/ 566563 h 1089544"/>
                          <a:gd name="connsiteX12" fmla="*/ 5750636 w 5750636"/>
                          <a:gd name="connsiteY12" fmla="*/ 1089544 h 1089544"/>
                          <a:gd name="connsiteX13" fmla="*/ 5290585 w 5750636"/>
                          <a:gd name="connsiteY13" fmla="*/ 1089544 h 1089544"/>
                          <a:gd name="connsiteX14" fmla="*/ 4888041 w 5750636"/>
                          <a:gd name="connsiteY14" fmla="*/ 1089544 h 1089544"/>
                          <a:gd name="connsiteX15" fmla="*/ 4255471 w 5750636"/>
                          <a:gd name="connsiteY15" fmla="*/ 1089544 h 1089544"/>
                          <a:gd name="connsiteX16" fmla="*/ 3622901 w 5750636"/>
                          <a:gd name="connsiteY16" fmla="*/ 1089544 h 1089544"/>
                          <a:gd name="connsiteX17" fmla="*/ 3162850 w 5750636"/>
                          <a:gd name="connsiteY17" fmla="*/ 1089544 h 1089544"/>
                          <a:gd name="connsiteX18" fmla="*/ 2702799 w 5750636"/>
                          <a:gd name="connsiteY18" fmla="*/ 1089544 h 1089544"/>
                          <a:gd name="connsiteX19" fmla="*/ 2127735 w 5750636"/>
                          <a:gd name="connsiteY19" fmla="*/ 1089544 h 1089544"/>
                          <a:gd name="connsiteX20" fmla="*/ 1437659 w 5750636"/>
                          <a:gd name="connsiteY20" fmla="*/ 1089544 h 1089544"/>
                          <a:gd name="connsiteX21" fmla="*/ 805089 w 5750636"/>
                          <a:gd name="connsiteY21" fmla="*/ 1089544 h 1089544"/>
                          <a:gd name="connsiteX22" fmla="*/ 0 w 5750636"/>
                          <a:gd name="connsiteY22" fmla="*/ 1089544 h 1089544"/>
                          <a:gd name="connsiteX23" fmla="*/ 0 w 5750636"/>
                          <a:gd name="connsiteY23" fmla="*/ 566563 h 1089544"/>
                          <a:gd name="connsiteX24" fmla="*/ 0 w 5750636"/>
                          <a:gd name="connsiteY24" fmla="*/ 0 h 10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50636" h="1089544" fill="none" extrusionOk="0">
                            <a:moveTo>
                              <a:pt x="0" y="0"/>
                            </a:moveTo>
                            <a:cubicBezTo>
                              <a:pt x="219054" y="-26694"/>
                              <a:pt x="480336" y="18690"/>
                              <a:pt x="690076" y="0"/>
                            </a:cubicBezTo>
                            <a:cubicBezTo>
                              <a:pt x="899816" y="-18690"/>
                              <a:pt x="912850" y="9579"/>
                              <a:pt x="1092621" y="0"/>
                            </a:cubicBezTo>
                            <a:cubicBezTo>
                              <a:pt x="1272392" y="-9579"/>
                              <a:pt x="1454599" y="46199"/>
                              <a:pt x="1552672" y="0"/>
                            </a:cubicBezTo>
                            <a:cubicBezTo>
                              <a:pt x="1650745" y="-46199"/>
                              <a:pt x="1904513" y="43160"/>
                              <a:pt x="2127735" y="0"/>
                            </a:cubicBezTo>
                            <a:cubicBezTo>
                              <a:pt x="2350957" y="-43160"/>
                              <a:pt x="2492735" y="15391"/>
                              <a:pt x="2817812" y="0"/>
                            </a:cubicBezTo>
                            <a:cubicBezTo>
                              <a:pt x="3142889" y="-15391"/>
                              <a:pt x="3292344" y="52057"/>
                              <a:pt x="3450382" y="0"/>
                            </a:cubicBezTo>
                            <a:cubicBezTo>
                              <a:pt x="3608420" y="-52057"/>
                              <a:pt x="4001112" y="50252"/>
                              <a:pt x="4140458" y="0"/>
                            </a:cubicBezTo>
                            <a:cubicBezTo>
                              <a:pt x="4279804" y="-50252"/>
                              <a:pt x="4499292" y="50786"/>
                              <a:pt x="4600509" y="0"/>
                            </a:cubicBezTo>
                            <a:cubicBezTo>
                              <a:pt x="4701726" y="-50786"/>
                              <a:pt x="4952355" y="45220"/>
                              <a:pt x="5060560" y="0"/>
                            </a:cubicBezTo>
                            <a:cubicBezTo>
                              <a:pt x="5168765" y="-45220"/>
                              <a:pt x="5596675" y="8360"/>
                              <a:pt x="5750636" y="0"/>
                            </a:cubicBezTo>
                            <a:cubicBezTo>
                              <a:pt x="5791939" y="137716"/>
                              <a:pt x="5692873" y="340337"/>
                              <a:pt x="5750636" y="566563"/>
                            </a:cubicBezTo>
                            <a:cubicBezTo>
                              <a:pt x="5808399" y="792789"/>
                              <a:pt x="5750446" y="875176"/>
                              <a:pt x="5750636" y="1089544"/>
                            </a:cubicBezTo>
                            <a:cubicBezTo>
                              <a:pt x="5545789" y="1121183"/>
                              <a:pt x="5485193" y="1048168"/>
                              <a:pt x="5290585" y="1089544"/>
                            </a:cubicBezTo>
                            <a:cubicBezTo>
                              <a:pt x="5095977" y="1130920"/>
                              <a:pt x="5028978" y="1086232"/>
                              <a:pt x="4888041" y="1089544"/>
                            </a:cubicBezTo>
                            <a:cubicBezTo>
                              <a:pt x="4747104" y="1092856"/>
                              <a:pt x="4528984" y="1045859"/>
                              <a:pt x="4255471" y="1089544"/>
                            </a:cubicBezTo>
                            <a:cubicBezTo>
                              <a:pt x="3981958" y="1133229"/>
                              <a:pt x="3784406" y="1040864"/>
                              <a:pt x="3622901" y="1089544"/>
                            </a:cubicBezTo>
                            <a:cubicBezTo>
                              <a:pt x="3461396" y="1138224"/>
                              <a:pt x="3368133" y="1069403"/>
                              <a:pt x="3162850" y="1089544"/>
                            </a:cubicBezTo>
                            <a:cubicBezTo>
                              <a:pt x="2957567" y="1109685"/>
                              <a:pt x="2884306" y="1080352"/>
                              <a:pt x="2702799" y="1089544"/>
                            </a:cubicBezTo>
                            <a:cubicBezTo>
                              <a:pt x="2521292" y="1098736"/>
                              <a:pt x="2315670" y="1037644"/>
                              <a:pt x="2127735" y="1089544"/>
                            </a:cubicBezTo>
                            <a:cubicBezTo>
                              <a:pt x="1939800" y="1141444"/>
                              <a:pt x="1685863" y="1059701"/>
                              <a:pt x="1437659" y="1089544"/>
                            </a:cubicBezTo>
                            <a:cubicBezTo>
                              <a:pt x="1189455" y="1119387"/>
                              <a:pt x="959269" y="1075970"/>
                              <a:pt x="805089" y="1089544"/>
                            </a:cubicBezTo>
                            <a:cubicBezTo>
                              <a:pt x="650909" y="1103118"/>
                              <a:pt x="267234" y="1066502"/>
                              <a:pt x="0" y="1089544"/>
                            </a:cubicBezTo>
                            <a:cubicBezTo>
                              <a:pt x="-31341" y="938326"/>
                              <a:pt x="12747" y="710273"/>
                              <a:pt x="0" y="566563"/>
                            </a:cubicBezTo>
                            <a:cubicBezTo>
                              <a:pt x="-12747" y="422853"/>
                              <a:pt x="54424" y="165879"/>
                              <a:pt x="0" y="0"/>
                            </a:cubicBezTo>
                            <a:close/>
                          </a:path>
                          <a:path w="5750636" h="1089544" stroke="0" extrusionOk="0">
                            <a:moveTo>
                              <a:pt x="0" y="0"/>
                            </a:moveTo>
                            <a:cubicBezTo>
                              <a:pt x="204006" y="-40058"/>
                              <a:pt x="293198" y="28971"/>
                              <a:pt x="460051" y="0"/>
                            </a:cubicBezTo>
                            <a:cubicBezTo>
                              <a:pt x="626904" y="-28971"/>
                              <a:pt x="778989" y="52618"/>
                              <a:pt x="920102" y="0"/>
                            </a:cubicBezTo>
                            <a:cubicBezTo>
                              <a:pt x="1061215" y="-52618"/>
                              <a:pt x="1204630" y="40356"/>
                              <a:pt x="1322646" y="0"/>
                            </a:cubicBezTo>
                            <a:cubicBezTo>
                              <a:pt x="1440662" y="-40356"/>
                              <a:pt x="1635984" y="26745"/>
                              <a:pt x="1782697" y="0"/>
                            </a:cubicBezTo>
                            <a:cubicBezTo>
                              <a:pt x="1929410" y="-26745"/>
                              <a:pt x="2169747" y="70861"/>
                              <a:pt x="2415267" y="0"/>
                            </a:cubicBezTo>
                            <a:cubicBezTo>
                              <a:pt x="2660787" y="-70861"/>
                              <a:pt x="2682589" y="22384"/>
                              <a:pt x="2875318" y="0"/>
                            </a:cubicBezTo>
                            <a:cubicBezTo>
                              <a:pt x="3068047" y="-22384"/>
                              <a:pt x="3102545" y="35994"/>
                              <a:pt x="3277863" y="0"/>
                            </a:cubicBezTo>
                            <a:cubicBezTo>
                              <a:pt x="3453181" y="-35994"/>
                              <a:pt x="3713988" y="17003"/>
                              <a:pt x="3910432" y="0"/>
                            </a:cubicBezTo>
                            <a:cubicBezTo>
                              <a:pt x="4106876" y="-17003"/>
                              <a:pt x="4411314" y="12521"/>
                              <a:pt x="4543002" y="0"/>
                            </a:cubicBezTo>
                            <a:cubicBezTo>
                              <a:pt x="4674690" y="-12521"/>
                              <a:pt x="4828248" y="10688"/>
                              <a:pt x="4945547" y="0"/>
                            </a:cubicBezTo>
                            <a:cubicBezTo>
                              <a:pt x="5062846" y="-10688"/>
                              <a:pt x="5366357" y="61569"/>
                              <a:pt x="5750636" y="0"/>
                            </a:cubicBezTo>
                            <a:cubicBezTo>
                              <a:pt x="5756143" y="114157"/>
                              <a:pt x="5713762" y="334588"/>
                              <a:pt x="5750636" y="566563"/>
                            </a:cubicBezTo>
                            <a:cubicBezTo>
                              <a:pt x="5787510" y="798538"/>
                              <a:pt x="5745505" y="834508"/>
                              <a:pt x="5750636" y="1089544"/>
                            </a:cubicBezTo>
                            <a:cubicBezTo>
                              <a:pt x="5582603" y="1145026"/>
                              <a:pt x="5336095" y="1020113"/>
                              <a:pt x="5118066" y="1089544"/>
                            </a:cubicBezTo>
                            <a:cubicBezTo>
                              <a:pt x="4900037" y="1158975"/>
                              <a:pt x="4600445" y="1072075"/>
                              <a:pt x="4427990" y="1089544"/>
                            </a:cubicBezTo>
                            <a:cubicBezTo>
                              <a:pt x="4255535" y="1107013"/>
                              <a:pt x="4120753" y="1025194"/>
                              <a:pt x="3852926" y="1089544"/>
                            </a:cubicBezTo>
                            <a:cubicBezTo>
                              <a:pt x="3585099" y="1153894"/>
                              <a:pt x="3449422" y="1076144"/>
                              <a:pt x="3277863" y="1089544"/>
                            </a:cubicBezTo>
                            <a:cubicBezTo>
                              <a:pt x="3106304" y="1102944"/>
                              <a:pt x="2928696" y="1008781"/>
                              <a:pt x="2587786" y="1089544"/>
                            </a:cubicBezTo>
                            <a:cubicBezTo>
                              <a:pt x="2246876" y="1170307"/>
                              <a:pt x="2148487" y="1056364"/>
                              <a:pt x="2012723" y="1089544"/>
                            </a:cubicBezTo>
                            <a:cubicBezTo>
                              <a:pt x="1876959" y="1122724"/>
                              <a:pt x="1611773" y="1088178"/>
                              <a:pt x="1437659" y="1089544"/>
                            </a:cubicBezTo>
                            <a:cubicBezTo>
                              <a:pt x="1263545" y="1090910"/>
                              <a:pt x="1029481" y="1066293"/>
                              <a:pt x="805089" y="1089544"/>
                            </a:cubicBezTo>
                            <a:cubicBezTo>
                              <a:pt x="580697" y="1112795"/>
                              <a:pt x="212729" y="1070774"/>
                              <a:pt x="0" y="1089544"/>
                            </a:cubicBezTo>
                            <a:cubicBezTo>
                              <a:pt x="-41252" y="875902"/>
                              <a:pt x="66173" y="800342"/>
                              <a:pt x="0" y="522981"/>
                            </a:cubicBezTo>
                            <a:cubicBezTo>
                              <a:pt x="-66173" y="245620"/>
                              <a:pt x="7988" y="162781"/>
                              <a:pt x="0" y="0"/>
                            </a:cubicBezTo>
                            <a:close/>
                          </a:path>
                        </a:pathLst>
                      </a:cu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8" name="TextBox 97">
                <a:extLst>
                  <a:ext uri="{FF2B5EF4-FFF2-40B4-BE49-F238E27FC236}">
                    <a16:creationId xmlns:a16="http://schemas.microsoft.com/office/drawing/2014/main" id="{63B23CE1-F608-51D2-4332-F27322AD8CB6}"/>
                  </a:ext>
                </a:extLst>
              </p:cNvPr>
              <p:cNvSpPr txBox="1"/>
              <p:nvPr/>
            </p:nvSpPr>
            <p:spPr>
              <a:xfrm>
                <a:off x="1821775" y="5026575"/>
                <a:ext cx="6345036" cy="192980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96" name="Picture 2" descr="Dialog Question Mark Icon | Gartoon Redux Misc Iconpack | Gartoon Team">
              <a:extLst>
                <a:ext uri="{FF2B5EF4-FFF2-40B4-BE49-F238E27FC236}">
                  <a16:creationId xmlns:a16="http://schemas.microsoft.com/office/drawing/2014/main" id="{005C1C05-7D06-4D6F-E7F8-D933F1B1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a:extLst>
              <a:ext uri="{FF2B5EF4-FFF2-40B4-BE49-F238E27FC236}">
                <a16:creationId xmlns:a16="http://schemas.microsoft.com/office/drawing/2014/main" id="{F7B37563-68AA-6AE1-C388-6ADAEEA53A43}"/>
              </a:ext>
            </a:extLst>
          </p:cNvPr>
          <p:cNvGrpSpPr/>
          <p:nvPr/>
        </p:nvGrpSpPr>
        <p:grpSpPr>
          <a:xfrm>
            <a:off x="945495" y="220148"/>
            <a:ext cx="3233820" cy="438314"/>
            <a:chOff x="-302032" y="444506"/>
            <a:chExt cx="1455003" cy="571500"/>
          </a:xfrm>
        </p:grpSpPr>
        <p:sp>
          <p:nvSpPr>
            <p:cNvPr id="101" name="Rectangle: Rounded Corners 100">
              <a:extLst>
                <a:ext uri="{FF2B5EF4-FFF2-40B4-BE49-F238E27FC236}">
                  <a16:creationId xmlns:a16="http://schemas.microsoft.com/office/drawing/2014/main" id="{E99DF658-F706-ADBD-093A-A34780E51AD6}"/>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FED0348-2F01-C573-4399-80B006593AF3}"/>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104" name="TextBox 103">
            <a:extLst>
              <a:ext uri="{FF2B5EF4-FFF2-40B4-BE49-F238E27FC236}">
                <a16:creationId xmlns:a16="http://schemas.microsoft.com/office/drawing/2014/main" id="{74CAE6DC-EBC2-1326-C44E-51B79DBFD4B6}"/>
              </a:ext>
            </a:extLst>
          </p:cNvPr>
          <p:cNvSpPr txBox="1"/>
          <p:nvPr/>
        </p:nvSpPr>
        <p:spPr>
          <a:xfrm>
            <a:off x="218415" y="2209924"/>
            <a:ext cx="7267699" cy="278537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sz="2800" b="1" dirty="0">
                <a:solidFill>
                  <a:srgbClr val="FF0000"/>
                </a:solidFill>
              </a:rPr>
              <a:t>* </a:t>
            </a:r>
            <a:r>
              <a:rPr lang="en-US" sz="2800" b="1" dirty="0" err="1">
                <a:solidFill>
                  <a:srgbClr val="FF0000"/>
                </a:solidFill>
              </a:rPr>
              <a:t>Nội</a:t>
            </a:r>
            <a:r>
              <a:rPr lang="en-US" sz="2800" b="1" dirty="0">
                <a:solidFill>
                  <a:srgbClr val="FF0000"/>
                </a:solidFill>
              </a:rPr>
              <a:t> dung </a:t>
            </a:r>
            <a:r>
              <a:rPr lang="en-US" sz="2800" b="1" dirty="0" err="1">
                <a:solidFill>
                  <a:srgbClr val="FF0000"/>
                </a:solidFill>
              </a:rPr>
              <a:t>quy</a:t>
            </a:r>
            <a:r>
              <a:rPr lang="en-US" sz="2800" b="1" dirty="0">
                <a:solidFill>
                  <a:srgbClr val="FF0000"/>
                </a:solidFill>
              </a:rPr>
              <a:t> </a:t>
            </a:r>
            <a:r>
              <a:rPr lang="en-US" sz="2800" b="1" dirty="0" err="1">
                <a:solidFill>
                  <a:srgbClr val="FF0000"/>
                </a:solidFill>
              </a:rPr>
              <a:t>luật</a:t>
            </a:r>
            <a:r>
              <a:rPr lang="en-US" sz="2800" b="1" dirty="0">
                <a:solidFill>
                  <a:srgbClr val="FF0000"/>
                </a:solidFill>
              </a:rPr>
              <a:t> </a:t>
            </a:r>
            <a:r>
              <a:rPr lang="en-US" sz="2800" b="1" dirty="0" err="1">
                <a:solidFill>
                  <a:srgbClr val="FF0000"/>
                </a:solidFill>
              </a:rPr>
              <a:t>phân</a:t>
            </a:r>
            <a:r>
              <a:rPr lang="en-US" sz="2800" b="1" dirty="0">
                <a:solidFill>
                  <a:srgbClr val="FF0000"/>
                </a:solidFill>
              </a:rPr>
              <a:t> li </a:t>
            </a:r>
            <a:r>
              <a:rPr lang="en-US" sz="2800" b="1" dirty="0" err="1">
                <a:solidFill>
                  <a:srgbClr val="FF0000"/>
                </a:solidFill>
              </a:rPr>
              <a:t>độc</a:t>
            </a:r>
            <a:r>
              <a:rPr lang="en-US" sz="2800" b="1" dirty="0">
                <a:solidFill>
                  <a:srgbClr val="FF0000"/>
                </a:solidFill>
              </a:rPr>
              <a:t> </a:t>
            </a:r>
            <a:r>
              <a:rPr lang="en-US" sz="2800" b="1" dirty="0" err="1">
                <a:solidFill>
                  <a:srgbClr val="FF0000"/>
                </a:solidFill>
              </a:rPr>
              <a:t>lập</a:t>
            </a:r>
            <a:r>
              <a:rPr lang="en-US" sz="2800" b="1" dirty="0">
                <a:solidFill>
                  <a:srgbClr val="FF0000"/>
                </a:solidFill>
              </a:rPr>
              <a:t>: </a:t>
            </a:r>
          </a:p>
          <a:p>
            <a:r>
              <a:rPr lang="en-US" sz="2800" b="1" dirty="0">
                <a:solidFill>
                  <a:srgbClr val="002060"/>
                </a:solidFill>
              </a:rPr>
              <a:t>Các </a:t>
            </a:r>
            <a:r>
              <a:rPr lang="en-US" sz="2800" b="1" dirty="0" err="1">
                <a:solidFill>
                  <a:srgbClr val="002060"/>
                </a:solidFill>
              </a:rPr>
              <a:t>cặp</a:t>
            </a:r>
            <a:r>
              <a:rPr lang="en-US" sz="2800" b="1" dirty="0">
                <a:solidFill>
                  <a:srgbClr val="002060"/>
                </a:solidFill>
              </a:rPr>
              <a:t>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tố</a:t>
            </a:r>
            <a:r>
              <a:rPr lang="en-US" sz="2800" b="1" dirty="0">
                <a:solidFill>
                  <a:srgbClr val="002060"/>
                </a:solidFill>
              </a:rPr>
              <a:t> di </a:t>
            </a:r>
            <a:r>
              <a:rPr lang="en-US" sz="2800" b="1" dirty="0" err="1">
                <a:solidFill>
                  <a:srgbClr val="002060"/>
                </a:solidFill>
              </a:rPr>
              <a:t>truyền</a:t>
            </a:r>
            <a:r>
              <a:rPr lang="en-US" sz="2800" b="1" dirty="0">
                <a:solidFill>
                  <a:srgbClr val="002060"/>
                </a:solidFill>
              </a:rPr>
              <a:t> (</a:t>
            </a:r>
            <a:r>
              <a:rPr lang="en-US" sz="2800" b="1" dirty="0" err="1">
                <a:solidFill>
                  <a:srgbClr val="002060"/>
                </a:solidFill>
              </a:rPr>
              <a:t>cặp</a:t>
            </a:r>
            <a:r>
              <a:rPr lang="en-US" sz="2800" b="1" dirty="0">
                <a:solidFill>
                  <a:srgbClr val="002060"/>
                </a:solidFill>
              </a:rPr>
              <a:t> allele) </a:t>
            </a:r>
            <a:r>
              <a:rPr lang="en-US" sz="2800" b="1" dirty="0" err="1">
                <a:solidFill>
                  <a:srgbClr val="002060"/>
                </a:solidFill>
              </a:rPr>
              <a:t>quy</a:t>
            </a:r>
            <a:r>
              <a:rPr lang="en-US" sz="2800" b="1" dirty="0">
                <a:solidFill>
                  <a:srgbClr val="002060"/>
                </a:solidFill>
              </a:rPr>
              <a:t> </a:t>
            </a:r>
            <a:r>
              <a:rPr lang="en-US" sz="2800" b="1" dirty="0" err="1">
                <a:solidFill>
                  <a:srgbClr val="002060"/>
                </a:solidFill>
              </a:rPr>
              <a:t>định</a:t>
            </a:r>
            <a:r>
              <a:rPr lang="en-US" sz="2800" b="1" dirty="0">
                <a:solidFill>
                  <a:srgbClr val="002060"/>
                </a:solidFill>
              </a:rPr>
              <a:t> </a:t>
            </a:r>
            <a:r>
              <a:rPr lang="en-US" sz="2800" b="1" dirty="0" err="1">
                <a:solidFill>
                  <a:srgbClr val="002060"/>
                </a:solidFill>
              </a:rPr>
              <a:t>các</a:t>
            </a:r>
            <a:r>
              <a:rPr lang="en-US" sz="2800" b="1" dirty="0">
                <a:solidFill>
                  <a:srgbClr val="002060"/>
                </a:solidFill>
              </a:rPr>
              <a:t> </a:t>
            </a:r>
            <a:r>
              <a:rPr lang="en-US" sz="2800" b="1" dirty="0" err="1">
                <a:solidFill>
                  <a:srgbClr val="002060"/>
                </a:solidFill>
              </a:rPr>
              <a:t>tính</a:t>
            </a:r>
            <a:r>
              <a:rPr lang="en-US" sz="2800" b="1" dirty="0">
                <a:solidFill>
                  <a:srgbClr val="002060"/>
                </a:solidFill>
              </a:rPr>
              <a:t> </a:t>
            </a:r>
            <a:r>
              <a:rPr lang="en-US" sz="2800" b="1" dirty="0" err="1">
                <a:solidFill>
                  <a:srgbClr val="002060"/>
                </a:solidFill>
              </a:rPr>
              <a:t>trạng</a:t>
            </a:r>
            <a:r>
              <a:rPr lang="en-US" sz="2800" b="1" dirty="0">
                <a:solidFill>
                  <a:srgbClr val="002060"/>
                </a:solidFill>
              </a:rPr>
              <a:t> </a:t>
            </a:r>
            <a:r>
              <a:rPr lang="en-US" sz="2800" b="1" dirty="0" err="1">
                <a:solidFill>
                  <a:srgbClr val="002060"/>
                </a:solidFill>
              </a:rPr>
              <a:t>khác</a:t>
            </a:r>
            <a:r>
              <a:rPr lang="en-US" sz="2800" b="1" dirty="0">
                <a:solidFill>
                  <a:srgbClr val="002060"/>
                </a:solidFill>
              </a:rPr>
              <a:t> </a:t>
            </a:r>
            <a:r>
              <a:rPr lang="en-US" sz="2800" b="1" dirty="0" err="1">
                <a:solidFill>
                  <a:srgbClr val="002060"/>
                </a:solidFill>
              </a:rPr>
              <a:t>nhau</a:t>
            </a:r>
            <a:r>
              <a:rPr lang="en-US" sz="2800" b="1" dirty="0">
                <a:solidFill>
                  <a:srgbClr val="002060"/>
                </a:solidFill>
              </a:rPr>
              <a:t>. Trong </a:t>
            </a:r>
            <a:r>
              <a:rPr lang="en-US" sz="2800" b="1" dirty="0" err="1">
                <a:solidFill>
                  <a:srgbClr val="002060"/>
                </a:solidFill>
              </a:rPr>
              <a:t>quá</a:t>
            </a:r>
            <a:r>
              <a:rPr lang="en-US" sz="2800" b="1" dirty="0">
                <a:solidFill>
                  <a:srgbClr val="002060"/>
                </a:solidFill>
              </a:rPr>
              <a:t> </a:t>
            </a:r>
            <a:r>
              <a:rPr lang="en-US" sz="2800" b="1" dirty="0" err="1">
                <a:solidFill>
                  <a:srgbClr val="002060"/>
                </a:solidFill>
              </a:rPr>
              <a:t>trình</a:t>
            </a:r>
            <a:r>
              <a:rPr lang="en-US" sz="2800" b="1" dirty="0">
                <a:solidFill>
                  <a:srgbClr val="002060"/>
                </a:solidFill>
              </a:rPr>
              <a:t> </a:t>
            </a:r>
            <a:r>
              <a:rPr lang="en-US" sz="2800" b="1" dirty="0" err="1">
                <a:solidFill>
                  <a:srgbClr val="002060"/>
                </a:solidFill>
              </a:rPr>
              <a:t>hình</a:t>
            </a:r>
            <a:r>
              <a:rPr lang="en-US" sz="2800" b="1" dirty="0">
                <a:solidFill>
                  <a:srgbClr val="002060"/>
                </a:solidFill>
              </a:rPr>
              <a:t> </a:t>
            </a:r>
            <a:r>
              <a:rPr lang="en-US" sz="2800" b="1" dirty="0" err="1">
                <a:solidFill>
                  <a:srgbClr val="002060"/>
                </a:solidFill>
              </a:rPr>
              <a:t>thành</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tử</a:t>
            </a:r>
            <a:r>
              <a:rPr lang="en-US" sz="2800" b="1" dirty="0">
                <a:solidFill>
                  <a:srgbClr val="002060"/>
                </a:solidFill>
              </a:rPr>
              <a:t>, </a:t>
            </a:r>
            <a:r>
              <a:rPr lang="en-US" sz="2800" b="1" dirty="0" err="1">
                <a:solidFill>
                  <a:srgbClr val="002060"/>
                </a:solidFill>
              </a:rPr>
              <a:t>cặp</a:t>
            </a:r>
            <a:r>
              <a:rPr lang="en-US" sz="2800" b="1" dirty="0">
                <a:solidFill>
                  <a:srgbClr val="002060"/>
                </a:solidFill>
              </a:rPr>
              <a:t> allele </a:t>
            </a:r>
            <a:r>
              <a:rPr lang="en-US" sz="2800" b="1" dirty="0" err="1">
                <a:solidFill>
                  <a:srgbClr val="002060"/>
                </a:solidFill>
              </a:rPr>
              <a:t>này</a:t>
            </a:r>
            <a:r>
              <a:rPr lang="en-US" sz="2800" b="1" dirty="0">
                <a:solidFill>
                  <a:srgbClr val="002060"/>
                </a:solidFill>
              </a:rPr>
              <a:t> </a:t>
            </a:r>
            <a:r>
              <a:rPr lang="en-US" sz="2800" b="1" dirty="0" err="1">
                <a:solidFill>
                  <a:srgbClr val="002060"/>
                </a:solidFill>
              </a:rPr>
              <a:t>phân</a:t>
            </a:r>
            <a:r>
              <a:rPr lang="en-US" sz="2800" b="1" dirty="0">
                <a:solidFill>
                  <a:srgbClr val="002060"/>
                </a:solidFill>
              </a:rPr>
              <a:t> li </a:t>
            </a:r>
            <a:r>
              <a:rPr lang="en-US" sz="2800" b="1" dirty="0" err="1">
                <a:solidFill>
                  <a:srgbClr val="002060"/>
                </a:solidFill>
              </a:rPr>
              <a:t>độc</a:t>
            </a:r>
            <a:r>
              <a:rPr lang="en-US" sz="2800" b="1" dirty="0">
                <a:solidFill>
                  <a:srgbClr val="002060"/>
                </a:solidFill>
              </a:rPr>
              <a:t> </a:t>
            </a:r>
            <a:r>
              <a:rPr lang="en-US" sz="2800" b="1" dirty="0" err="1">
                <a:solidFill>
                  <a:srgbClr val="002060"/>
                </a:solidFill>
              </a:rPr>
              <a:t>lập</a:t>
            </a:r>
            <a:r>
              <a:rPr lang="en-US" sz="2800" b="1" dirty="0">
                <a:solidFill>
                  <a:srgbClr val="002060"/>
                </a:solidFill>
              </a:rPr>
              <a:t> </a:t>
            </a:r>
            <a:r>
              <a:rPr lang="en-US" sz="2800" b="1" dirty="0" err="1">
                <a:solidFill>
                  <a:srgbClr val="002060"/>
                </a:solidFill>
              </a:rPr>
              <a:t>với</a:t>
            </a:r>
            <a:r>
              <a:rPr lang="en-US" sz="2800" b="1" dirty="0">
                <a:solidFill>
                  <a:srgbClr val="002060"/>
                </a:solidFill>
              </a:rPr>
              <a:t> </a:t>
            </a:r>
            <a:r>
              <a:rPr lang="en-US" sz="2800" b="1" dirty="0" err="1">
                <a:solidFill>
                  <a:srgbClr val="002060"/>
                </a:solidFill>
              </a:rPr>
              <a:t>cặp</a:t>
            </a:r>
            <a:r>
              <a:rPr lang="en-US" sz="2800" b="1" dirty="0">
                <a:solidFill>
                  <a:srgbClr val="002060"/>
                </a:solidFill>
              </a:rPr>
              <a:t> allele </a:t>
            </a:r>
            <a:r>
              <a:rPr lang="en-US" sz="2800" b="1" dirty="0" err="1">
                <a:solidFill>
                  <a:srgbClr val="002060"/>
                </a:solidFill>
              </a:rPr>
              <a:t>khác</a:t>
            </a:r>
            <a:r>
              <a:rPr lang="en-US" sz="2800" b="1" dirty="0">
                <a:solidFill>
                  <a:srgbClr val="002060"/>
                </a:solidFill>
              </a:rPr>
              <a:t>.</a:t>
            </a:r>
          </a:p>
        </p:txBody>
      </p:sp>
    </p:spTree>
    <p:extLst>
      <p:ext uri="{BB962C8B-B14F-4D97-AF65-F5344CB8AC3E}">
        <p14:creationId xmlns:p14="http://schemas.microsoft.com/office/powerpoint/2010/main" val="22206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80">
                                          <p:stCondLst>
                                            <p:cond delay="0"/>
                                          </p:stCondLst>
                                        </p:cTn>
                                        <p:tgtEl>
                                          <p:spTgt spid="94"/>
                                        </p:tgtEl>
                                      </p:cBhvr>
                                    </p:animEffect>
                                    <p:anim calcmode="lin" valueType="num">
                                      <p:cBhvr>
                                        <p:cTn id="8"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13" dur="26">
                                          <p:stCondLst>
                                            <p:cond delay="650"/>
                                          </p:stCondLst>
                                        </p:cTn>
                                        <p:tgtEl>
                                          <p:spTgt spid="94"/>
                                        </p:tgtEl>
                                      </p:cBhvr>
                                      <p:to x="100000" y="60000"/>
                                    </p:animScale>
                                    <p:animScale>
                                      <p:cBhvr>
                                        <p:cTn id="14" dur="166" decel="50000">
                                          <p:stCondLst>
                                            <p:cond delay="676"/>
                                          </p:stCondLst>
                                        </p:cTn>
                                        <p:tgtEl>
                                          <p:spTgt spid="94"/>
                                        </p:tgtEl>
                                      </p:cBhvr>
                                      <p:to x="100000" y="100000"/>
                                    </p:animScale>
                                    <p:animScale>
                                      <p:cBhvr>
                                        <p:cTn id="15" dur="26">
                                          <p:stCondLst>
                                            <p:cond delay="1312"/>
                                          </p:stCondLst>
                                        </p:cTn>
                                        <p:tgtEl>
                                          <p:spTgt spid="94"/>
                                        </p:tgtEl>
                                      </p:cBhvr>
                                      <p:to x="100000" y="80000"/>
                                    </p:animScale>
                                    <p:animScale>
                                      <p:cBhvr>
                                        <p:cTn id="16" dur="166" decel="50000">
                                          <p:stCondLst>
                                            <p:cond delay="1338"/>
                                          </p:stCondLst>
                                        </p:cTn>
                                        <p:tgtEl>
                                          <p:spTgt spid="94"/>
                                        </p:tgtEl>
                                      </p:cBhvr>
                                      <p:to x="100000" y="100000"/>
                                    </p:animScale>
                                    <p:animScale>
                                      <p:cBhvr>
                                        <p:cTn id="17" dur="26">
                                          <p:stCondLst>
                                            <p:cond delay="1642"/>
                                          </p:stCondLst>
                                        </p:cTn>
                                        <p:tgtEl>
                                          <p:spTgt spid="94"/>
                                        </p:tgtEl>
                                      </p:cBhvr>
                                      <p:to x="100000" y="90000"/>
                                    </p:animScale>
                                    <p:animScale>
                                      <p:cBhvr>
                                        <p:cTn id="18" dur="166" decel="50000">
                                          <p:stCondLst>
                                            <p:cond delay="1668"/>
                                          </p:stCondLst>
                                        </p:cTn>
                                        <p:tgtEl>
                                          <p:spTgt spid="94"/>
                                        </p:tgtEl>
                                      </p:cBhvr>
                                      <p:to x="100000" y="100000"/>
                                    </p:animScale>
                                    <p:animScale>
                                      <p:cBhvr>
                                        <p:cTn id="19" dur="26">
                                          <p:stCondLst>
                                            <p:cond delay="1808"/>
                                          </p:stCondLst>
                                        </p:cTn>
                                        <p:tgtEl>
                                          <p:spTgt spid="94"/>
                                        </p:tgtEl>
                                      </p:cBhvr>
                                      <p:to x="100000" y="95000"/>
                                    </p:animScale>
                                    <p:animScale>
                                      <p:cBhvr>
                                        <p:cTn id="20" dur="166" decel="50000">
                                          <p:stCondLst>
                                            <p:cond delay="1834"/>
                                          </p:stCondLst>
                                        </p:cTn>
                                        <p:tgtEl>
                                          <p:spTgt spid="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arn(inVertical)">
                                      <p:cBhvr>
                                        <p:cTn id="25" dur="500"/>
                                        <p:tgtEl>
                                          <p:spTgt spid="104"/>
                                        </p:tgtEl>
                                      </p:cBhvr>
                                    </p:animEffect>
                                  </p:childTnLst>
                                </p:cTn>
                              </p:par>
                              <p:par>
                                <p:cTn id="26" presetID="5" presetClass="exit" presetSubtype="10" fill="hold" nodeType="withEffect">
                                  <p:stCondLst>
                                    <p:cond delay="0"/>
                                  </p:stCondLst>
                                  <p:childTnLst>
                                    <p:animEffect transition="out" filter="checkerboard(across)">
                                      <p:cBhvr>
                                        <p:cTn id="27" dur="500"/>
                                        <p:tgtEl>
                                          <p:spTgt spid="94"/>
                                        </p:tgtEl>
                                      </p:cBhvr>
                                    </p:animEffect>
                                    <p:set>
                                      <p:cBhvr>
                                        <p:cTn id="28"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hybrid Crosses — Definition &amp; Examples - Expii">
            <a:extLst>
              <a:ext uri="{FF2B5EF4-FFF2-40B4-BE49-F238E27FC236}">
                <a16:creationId xmlns:a16="http://schemas.microsoft.com/office/drawing/2014/main" id="{D5E0D5D5-22A5-E1FE-4CF5-8C5F70258F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29" y="10630"/>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hybrid Crosses — Definition &amp; Examples - Expii">
            <a:extLst>
              <a:ext uri="{FF2B5EF4-FFF2-40B4-BE49-F238E27FC236}">
                <a16:creationId xmlns:a16="http://schemas.microsoft.com/office/drawing/2014/main" id="{FF25A160-D078-EBBF-9BC8-8E278EB102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8CF471-4837-990B-7CBB-717818404411}"/>
              </a:ext>
            </a:extLst>
          </p:cNvPr>
          <p:cNvSpPr txBox="1"/>
          <p:nvPr/>
        </p:nvSpPr>
        <p:spPr>
          <a:xfrm>
            <a:off x="8514861" y="536306"/>
            <a:ext cx="1541163" cy="369332"/>
          </a:xfrm>
          <a:prstGeom prst="rect">
            <a:avLst/>
          </a:prstGeom>
          <a:noFill/>
        </p:spPr>
        <p:txBody>
          <a:bodyPr wrap="square" rtlCol="0">
            <a:spAutoFit/>
          </a:bodyPr>
          <a:lstStyle/>
          <a:p>
            <a:pPr algn="ctr"/>
            <a:r>
              <a:rPr lang="en-US"/>
              <a:t>AABB</a:t>
            </a:r>
          </a:p>
        </p:txBody>
      </p:sp>
      <p:sp>
        <p:nvSpPr>
          <p:cNvPr id="5" name="TextBox 4">
            <a:extLst>
              <a:ext uri="{FF2B5EF4-FFF2-40B4-BE49-F238E27FC236}">
                <a16:creationId xmlns:a16="http://schemas.microsoft.com/office/drawing/2014/main" id="{9D22E307-9DFC-6101-2309-9A68CECDCC6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6" name="Rectangle 5">
            <a:extLst>
              <a:ext uri="{FF2B5EF4-FFF2-40B4-BE49-F238E27FC236}">
                <a16:creationId xmlns:a16="http://schemas.microsoft.com/office/drawing/2014/main" id="{7828840D-F000-8491-04A6-6916ACD3DB5A}"/>
              </a:ext>
            </a:extLst>
          </p:cNvPr>
          <p:cNvSpPr/>
          <p:nvPr/>
        </p:nvSpPr>
        <p:spPr>
          <a:xfrm>
            <a:off x="9770712"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7" name="Group 6">
            <a:extLst>
              <a:ext uri="{FF2B5EF4-FFF2-40B4-BE49-F238E27FC236}">
                <a16:creationId xmlns:a16="http://schemas.microsoft.com/office/drawing/2014/main" id="{08264107-5A5E-82FE-F0CD-D59374DD083C}"/>
              </a:ext>
            </a:extLst>
          </p:cNvPr>
          <p:cNvGrpSpPr/>
          <p:nvPr/>
        </p:nvGrpSpPr>
        <p:grpSpPr>
          <a:xfrm>
            <a:off x="9081349" y="905657"/>
            <a:ext cx="442749" cy="382801"/>
            <a:chOff x="5409139" y="3287509"/>
            <a:chExt cx="548084" cy="473873"/>
          </a:xfrm>
        </p:grpSpPr>
        <p:sp>
          <p:nvSpPr>
            <p:cNvPr id="8" name="Flowchart: Connector 7">
              <a:extLst>
                <a:ext uri="{FF2B5EF4-FFF2-40B4-BE49-F238E27FC236}">
                  <a16:creationId xmlns:a16="http://schemas.microsoft.com/office/drawing/2014/main" id="{80C29604-DB96-DFD0-2C0A-DAA02A8A30D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DD504BA-36B0-08D6-2F59-238055F67BBE}"/>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10" name="Group 9">
            <a:extLst>
              <a:ext uri="{FF2B5EF4-FFF2-40B4-BE49-F238E27FC236}">
                <a16:creationId xmlns:a16="http://schemas.microsoft.com/office/drawing/2014/main" id="{5A530A3B-0E80-9D5A-1EE1-D88360556C83}"/>
              </a:ext>
            </a:extLst>
          </p:cNvPr>
          <p:cNvGrpSpPr/>
          <p:nvPr/>
        </p:nvGrpSpPr>
        <p:grpSpPr>
          <a:xfrm>
            <a:off x="10415505" y="914095"/>
            <a:ext cx="417101" cy="369333"/>
            <a:chOff x="5428785" y="3304182"/>
            <a:chExt cx="516333" cy="457201"/>
          </a:xfrm>
        </p:grpSpPr>
        <p:sp>
          <p:nvSpPr>
            <p:cNvPr id="11" name="Flowchart: Connector 10">
              <a:extLst>
                <a:ext uri="{FF2B5EF4-FFF2-40B4-BE49-F238E27FC236}">
                  <a16:creationId xmlns:a16="http://schemas.microsoft.com/office/drawing/2014/main" id="{56A62FDA-75A1-B74C-A14F-0D8B5D71D07F}"/>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07C7F1-34D2-36EF-0C15-708C21C829F2}"/>
                </a:ext>
              </a:extLst>
            </p:cNvPr>
            <p:cNvSpPr txBox="1"/>
            <p:nvPr/>
          </p:nvSpPr>
          <p:spPr>
            <a:xfrm>
              <a:off x="5428785" y="3304183"/>
              <a:ext cx="516333" cy="457200"/>
            </a:xfrm>
            <a:prstGeom prst="rect">
              <a:avLst/>
            </a:prstGeom>
            <a:noFill/>
          </p:spPr>
          <p:txBody>
            <a:bodyPr wrap="none" rtlCol="0">
              <a:spAutoFit/>
            </a:bodyPr>
            <a:lstStyle/>
            <a:p>
              <a:pPr algn="ctr"/>
              <a:r>
                <a:rPr lang="en-US"/>
                <a:t>ab</a:t>
              </a:r>
            </a:p>
          </p:txBody>
        </p:sp>
      </p:grpSp>
      <p:pic>
        <p:nvPicPr>
          <p:cNvPr id="13" name="Picture 2" descr="Dihybrid Crosses — Definition &amp; Examples - Expii">
            <a:extLst>
              <a:ext uri="{FF2B5EF4-FFF2-40B4-BE49-F238E27FC236}">
                <a16:creationId xmlns:a16="http://schemas.microsoft.com/office/drawing/2014/main" id="{CA60B46E-58BF-57F9-3F35-C9D635EE4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23" y="1096232"/>
            <a:ext cx="492447" cy="4940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3254851-7F4B-6E23-3E3A-6B75C8CABA7B}"/>
              </a:ext>
            </a:extLst>
          </p:cNvPr>
          <p:cNvSpPr txBox="1"/>
          <p:nvPr/>
        </p:nvSpPr>
        <p:spPr>
          <a:xfrm>
            <a:off x="9256829" y="1605245"/>
            <a:ext cx="1541163" cy="369332"/>
          </a:xfrm>
          <a:prstGeom prst="rect">
            <a:avLst/>
          </a:prstGeom>
          <a:noFill/>
        </p:spPr>
        <p:txBody>
          <a:bodyPr wrap="square" rtlCol="0">
            <a:spAutoFit/>
          </a:bodyPr>
          <a:lstStyle/>
          <a:p>
            <a:pPr algn="ctr"/>
            <a:r>
              <a:rPr lang="en-US"/>
              <a:t>AaBb</a:t>
            </a:r>
          </a:p>
        </p:txBody>
      </p:sp>
      <p:grpSp>
        <p:nvGrpSpPr>
          <p:cNvPr id="15" name="Group 14">
            <a:extLst>
              <a:ext uri="{FF2B5EF4-FFF2-40B4-BE49-F238E27FC236}">
                <a16:creationId xmlns:a16="http://schemas.microsoft.com/office/drawing/2014/main" id="{4F01DB6C-5174-ECA1-5093-AD19BA1DFD78}"/>
              </a:ext>
            </a:extLst>
          </p:cNvPr>
          <p:cNvGrpSpPr/>
          <p:nvPr/>
        </p:nvGrpSpPr>
        <p:grpSpPr>
          <a:xfrm>
            <a:off x="8493889" y="1994557"/>
            <a:ext cx="442749" cy="382801"/>
            <a:chOff x="5409139" y="3287509"/>
            <a:chExt cx="548084" cy="473873"/>
          </a:xfrm>
        </p:grpSpPr>
        <p:sp>
          <p:nvSpPr>
            <p:cNvPr id="16" name="Flowchart: Connector 15">
              <a:extLst>
                <a:ext uri="{FF2B5EF4-FFF2-40B4-BE49-F238E27FC236}">
                  <a16:creationId xmlns:a16="http://schemas.microsoft.com/office/drawing/2014/main" id="{B4599852-9046-A2E5-D618-E7A2AD43134B}"/>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D738B63-E575-F9AA-D29F-6665C4FDE236}"/>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18" name="Group 17">
            <a:extLst>
              <a:ext uri="{FF2B5EF4-FFF2-40B4-BE49-F238E27FC236}">
                <a16:creationId xmlns:a16="http://schemas.microsoft.com/office/drawing/2014/main" id="{2FC6A4C1-8F4D-8AC1-335F-1437D41D54FD}"/>
              </a:ext>
            </a:extLst>
          </p:cNvPr>
          <p:cNvGrpSpPr/>
          <p:nvPr/>
        </p:nvGrpSpPr>
        <p:grpSpPr>
          <a:xfrm>
            <a:off x="8493889" y="2456777"/>
            <a:ext cx="442749" cy="382801"/>
            <a:chOff x="5409139" y="3287509"/>
            <a:chExt cx="548084" cy="473873"/>
          </a:xfrm>
        </p:grpSpPr>
        <p:sp>
          <p:nvSpPr>
            <p:cNvPr id="19" name="Flowchart: Connector 18">
              <a:extLst>
                <a:ext uri="{FF2B5EF4-FFF2-40B4-BE49-F238E27FC236}">
                  <a16:creationId xmlns:a16="http://schemas.microsoft.com/office/drawing/2014/main" id="{2FDB1482-9153-3178-F67A-3F3703C3997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3E0B97A-9280-5DA0-D98B-601132B6228A}"/>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21" name="Group 20">
            <a:extLst>
              <a:ext uri="{FF2B5EF4-FFF2-40B4-BE49-F238E27FC236}">
                <a16:creationId xmlns:a16="http://schemas.microsoft.com/office/drawing/2014/main" id="{64959219-1271-078F-4B86-42F04C6719D3}"/>
              </a:ext>
            </a:extLst>
          </p:cNvPr>
          <p:cNvGrpSpPr/>
          <p:nvPr/>
        </p:nvGrpSpPr>
        <p:grpSpPr>
          <a:xfrm>
            <a:off x="9388871" y="2005539"/>
            <a:ext cx="439543" cy="382801"/>
            <a:chOff x="5411128" y="3287509"/>
            <a:chExt cx="544114" cy="473873"/>
          </a:xfrm>
        </p:grpSpPr>
        <p:sp>
          <p:nvSpPr>
            <p:cNvPr id="22" name="Flowchart: Connector 21">
              <a:extLst>
                <a:ext uri="{FF2B5EF4-FFF2-40B4-BE49-F238E27FC236}">
                  <a16:creationId xmlns:a16="http://schemas.microsoft.com/office/drawing/2014/main" id="{EC0F5D71-4B1C-FB1A-C70C-359375EB9F1D}"/>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88A22F8-77B4-629F-F06F-718F3E90298D}"/>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24" name="Group 23">
            <a:extLst>
              <a:ext uri="{FF2B5EF4-FFF2-40B4-BE49-F238E27FC236}">
                <a16:creationId xmlns:a16="http://schemas.microsoft.com/office/drawing/2014/main" id="{5DE2E9AB-0048-CC20-091A-7B7663FA44C2}"/>
              </a:ext>
            </a:extLst>
          </p:cNvPr>
          <p:cNvGrpSpPr/>
          <p:nvPr/>
        </p:nvGrpSpPr>
        <p:grpSpPr>
          <a:xfrm>
            <a:off x="9396851" y="2472744"/>
            <a:ext cx="439543" cy="382801"/>
            <a:chOff x="5411128" y="3287509"/>
            <a:chExt cx="544114" cy="473873"/>
          </a:xfrm>
        </p:grpSpPr>
        <p:sp>
          <p:nvSpPr>
            <p:cNvPr id="25" name="Flowchart: Connector 24">
              <a:extLst>
                <a:ext uri="{FF2B5EF4-FFF2-40B4-BE49-F238E27FC236}">
                  <a16:creationId xmlns:a16="http://schemas.microsoft.com/office/drawing/2014/main" id="{077E02ED-9B72-88D9-12B8-A6DC6D4D4BC0}"/>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1CE5DF-463B-A9B1-E554-3AE2317FDC17}"/>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27" name="Group 26">
            <a:extLst>
              <a:ext uri="{FF2B5EF4-FFF2-40B4-BE49-F238E27FC236}">
                <a16:creationId xmlns:a16="http://schemas.microsoft.com/office/drawing/2014/main" id="{10068FE0-1D78-E415-083F-497C87688C03}"/>
              </a:ext>
            </a:extLst>
          </p:cNvPr>
          <p:cNvGrpSpPr/>
          <p:nvPr/>
        </p:nvGrpSpPr>
        <p:grpSpPr>
          <a:xfrm>
            <a:off x="10244033" y="1994557"/>
            <a:ext cx="420307" cy="382801"/>
            <a:chOff x="5423030" y="3287509"/>
            <a:chExt cx="520301" cy="473873"/>
          </a:xfrm>
        </p:grpSpPr>
        <p:sp>
          <p:nvSpPr>
            <p:cNvPr id="28" name="Flowchart: Connector 27">
              <a:extLst>
                <a:ext uri="{FF2B5EF4-FFF2-40B4-BE49-F238E27FC236}">
                  <a16:creationId xmlns:a16="http://schemas.microsoft.com/office/drawing/2014/main" id="{ED7575C4-DE72-1EAA-C3A0-77AE4DF1CD26}"/>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021F483-EFC7-06B2-7468-F8D1CCE2D7F4}"/>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30" name="Group 29">
            <a:extLst>
              <a:ext uri="{FF2B5EF4-FFF2-40B4-BE49-F238E27FC236}">
                <a16:creationId xmlns:a16="http://schemas.microsoft.com/office/drawing/2014/main" id="{591D7FA7-8106-3251-147C-EB3314F4255B}"/>
              </a:ext>
            </a:extLst>
          </p:cNvPr>
          <p:cNvGrpSpPr/>
          <p:nvPr/>
        </p:nvGrpSpPr>
        <p:grpSpPr>
          <a:xfrm>
            <a:off x="10244033" y="2456777"/>
            <a:ext cx="420307" cy="382801"/>
            <a:chOff x="5423030" y="3287509"/>
            <a:chExt cx="520301" cy="473873"/>
          </a:xfrm>
        </p:grpSpPr>
        <p:sp>
          <p:nvSpPr>
            <p:cNvPr id="31" name="Flowchart: Connector 30">
              <a:extLst>
                <a:ext uri="{FF2B5EF4-FFF2-40B4-BE49-F238E27FC236}">
                  <a16:creationId xmlns:a16="http://schemas.microsoft.com/office/drawing/2014/main" id="{5C7D843B-CA06-1E33-19B2-00FF9A626940}"/>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49EB1DC-73DD-4790-165D-6702FCCB09CD}"/>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33" name="Group 32">
            <a:extLst>
              <a:ext uri="{FF2B5EF4-FFF2-40B4-BE49-F238E27FC236}">
                <a16:creationId xmlns:a16="http://schemas.microsoft.com/office/drawing/2014/main" id="{CD819991-6169-438B-F5EC-FE0C9D8FDA07}"/>
              </a:ext>
            </a:extLst>
          </p:cNvPr>
          <p:cNvGrpSpPr/>
          <p:nvPr/>
        </p:nvGrpSpPr>
        <p:grpSpPr>
          <a:xfrm>
            <a:off x="7829653" y="5461451"/>
            <a:ext cx="417101" cy="382801"/>
            <a:chOff x="5425015" y="3287509"/>
            <a:chExt cx="516333" cy="473873"/>
          </a:xfrm>
        </p:grpSpPr>
        <p:sp>
          <p:nvSpPr>
            <p:cNvPr id="34" name="Flowchart: Connector 33">
              <a:extLst>
                <a:ext uri="{FF2B5EF4-FFF2-40B4-BE49-F238E27FC236}">
                  <a16:creationId xmlns:a16="http://schemas.microsoft.com/office/drawing/2014/main" id="{C18F31D1-9E4D-B1F5-8EC1-F2D8AFD5612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3C6250E-03CB-7E06-469E-9B92A5097DE5}"/>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4294E5F5-C683-D592-A33F-F35C8762A2B4}"/>
              </a:ext>
            </a:extLst>
          </p:cNvPr>
          <p:cNvGrpSpPr/>
          <p:nvPr/>
        </p:nvGrpSpPr>
        <p:grpSpPr>
          <a:xfrm>
            <a:off x="11058484" y="2441079"/>
            <a:ext cx="417101" cy="382801"/>
            <a:chOff x="5425015" y="3287509"/>
            <a:chExt cx="516333" cy="473873"/>
          </a:xfrm>
        </p:grpSpPr>
        <p:sp>
          <p:nvSpPr>
            <p:cNvPr id="37" name="Flowchart: Connector 36">
              <a:extLst>
                <a:ext uri="{FF2B5EF4-FFF2-40B4-BE49-F238E27FC236}">
                  <a16:creationId xmlns:a16="http://schemas.microsoft.com/office/drawing/2014/main" id="{99A2BA74-E4C1-F3BB-5339-4DFB31D0209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3942BED-F8CF-185C-75DC-8A750217B48B}"/>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graphicFrame>
        <p:nvGraphicFramePr>
          <p:cNvPr id="39" name="Table 38">
            <a:extLst>
              <a:ext uri="{FF2B5EF4-FFF2-40B4-BE49-F238E27FC236}">
                <a16:creationId xmlns:a16="http://schemas.microsoft.com/office/drawing/2014/main" id="{426BE5F1-6AAF-0CDF-9AB0-7F9842D78276}"/>
              </a:ext>
            </a:extLst>
          </p:cNvPr>
          <p:cNvGraphicFramePr>
            <a:graphicFrameLocks noGrp="1"/>
          </p:cNvGraphicFramePr>
          <p:nvPr/>
        </p:nvGraphicFramePr>
        <p:xfrm>
          <a:off x="8327635"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40" name="Group 39">
            <a:extLst>
              <a:ext uri="{FF2B5EF4-FFF2-40B4-BE49-F238E27FC236}">
                <a16:creationId xmlns:a16="http://schemas.microsoft.com/office/drawing/2014/main" id="{717D7B0B-F0E9-74BE-B796-B95F51391632}"/>
              </a:ext>
            </a:extLst>
          </p:cNvPr>
          <p:cNvGrpSpPr/>
          <p:nvPr/>
        </p:nvGrpSpPr>
        <p:grpSpPr>
          <a:xfrm>
            <a:off x="7824120" y="3288886"/>
            <a:ext cx="442749" cy="382801"/>
            <a:chOff x="5409139" y="3287509"/>
            <a:chExt cx="548084" cy="473873"/>
          </a:xfrm>
        </p:grpSpPr>
        <p:sp>
          <p:nvSpPr>
            <p:cNvPr id="41" name="Flowchart: Connector 40">
              <a:extLst>
                <a:ext uri="{FF2B5EF4-FFF2-40B4-BE49-F238E27FC236}">
                  <a16:creationId xmlns:a16="http://schemas.microsoft.com/office/drawing/2014/main" id="{12BC14DF-96D0-94A7-B3A6-99CD166E053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8BE87A5-B259-98FC-171C-58E613F875EF}"/>
                </a:ext>
              </a:extLst>
            </p:cNvPr>
            <p:cNvSpPr txBox="1"/>
            <p:nvPr/>
          </p:nvSpPr>
          <p:spPr>
            <a:xfrm>
              <a:off x="5409139" y="3287509"/>
              <a:ext cx="548084" cy="457200"/>
            </a:xfrm>
            <a:prstGeom prst="rect">
              <a:avLst/>
            </a:prstGeom>
            <a:noFill/>
          </p:spPr>
          <p:txBody>
            <a:bodyPr wrap="none" rtlCol="0">
              <a:spAutoFit/>
            </a:bodyPr>
            <a:lstStyle/>
            <a:p>
              <a:pPr algn="ctr"/>
              <a:r>
                <a:rPr lang="en-US"/>
                <a:t>AB</a:t>
              </a:r>
            </a:p>
          </p:txBody>
        </p:sp>
      </p:grpSp>
      <p:grpSp>
        <p:nvGrpSpPr>
          <p:cNvPr id="43" name="Group 42">
            <a:extLst>
              <a:ext uri="{FF2B5EF4-FFF2-40B4-BE49-F238E27FC236}">
                <a16:creationId xmlns:a16="http://schemas.microsoft.com/office/drawing/2014/main" id="{F88F4E0D-14DF-E694-D1D3-DF616060AE53}"/>
              </a:ext>
            </a:extLst>
          </p:cNvPr>
          <p:cNvGrpSpPr/>
          <p:nvPr/>
        </p:nvGrpSpPr>
        <p:grpSpPr>
          <a:xfrm>
            <a:off x="7818007" y="3974408"/>
            <a:ext cx="439543" cy="382801"/>
            <a:chOff x="5411128" y="3287509"/>
            <a:chExt cx="544114" cy="473873"/>
          </a:xfrm>
        </p:grpSpPr>
        <p:sp>
          <p:nvSpPr>
            <p:cNvPr id="44" name="Flowchart: Connector 43">
              <a:extLst>
                <a:ext uri="{FF2B5EF4-FFF2-40B4-BE49-F238E27FC236}">
                  <a16:creationId xmlns:a16="http://schemas.microsoft.com/office/drawing/2014/main" id="{E768B6B6-C04D-A12B-75F2-8A3AF133B6E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9DBE059-0020-020A-3ADE-FB1A5247F914}"/>
                </a:ext>
              </a:extLst>
            </p:cNvPr>
            <p:cNvSpPr txBox="1"/>
            <p:nvPr/>
          </p:nvSpPr>
          <p:spPr>
            <a:xfrm>
              <a:off x="5411128" y="3287509"/>
              <a:ext cx="544114" cy="457200"/>
            </a:xfrm>
            <a:prstGeom prst="rect">
              <a:avLst/>
            </a:prstGeom>
            <a:noFill/>
          </p:spPr>
          <p:txBody>
            <a:bodyPr wrap="none" rtlCol="0">
              <a:spAutoFit/>
            </a:bodyPr>
            <a:lstStyle/>
            <a:p>
              <a:pPr algn="ctr"/>
              <a:r>
                <a:rPr lang="en-US"/>
                <a:t>Ab</a:t>
              </a:r>
            </a:p>
          </p:txBody>
        </p:sp>
      </p:grpSp>
      <p:grpSp>
        <p:nvGrpSpPr>
          <p:cNvPr id="46" name="Group 45">
            <a:extLst>
              <a:ext uri="{FF2B5EF4-FFF2-40B4-BE49-F238E27FC236}">
                <a16:creationId xmlns:a16="http://schemas.microsoft.com/office/drawing/2014/main" id="{2DEAB0CA-AA58-B572-9582-C70B597E67A0}"/>
              </a:ext>
            </a:extLst>
          </p:cNvPr>
          <p:cNvGrpSpPr/>
          <p:nvPr/>
        </p:nvGrpSpPr>
        <p:grpSpPr>
          <a:xfrm>
            <a:off x="7827623" y="4765062"/>
            <a:ext cx="420307" cy="382801"/>
            <a:chOff x="5423030" y="3287509"/>
            <a:chExt cx="520301" cy="473873"/>
          </a:xfrm>
        </p:grpSpPr>
        <p:sp>
          <p:nvSpPr>
            <p:cNvPr id="47" name="Flowchart: Connector 46">
              <a:extLst>
                <a:ext uri="{FF2B5EF4-FFF2-40B4-BE49-F238E27FC236}">
                  <a16:creationId xmlns:a16="http://schemas.microsoft.com/office/drawing/2014/main" id="{BD8A5308-A3CC-3727-12FA-AB80EA77DF5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08CC4AD-2AD5-FBCE-A9A6-764D40C8B4F5}"/>
                </a:ext>
              </a:extLst>
            </p:cNvPr>
            <p:cNvSpPr txBox="1"/>
            <p:nvPr/>
          </p:nvSpPr>
          <p:spPr>
            <a:xfrm>
              <a:off x="5423030" y="3287509"/>
              <a:ext cx="520301" cy="457200"/>
            </a:xfrm>
            <a:prstGeom prst="rect">
              <a:avLst/>
            </a:prstGeom>
            <a:noFill/>
          </p:spPr>
          <p:txBody>
            <a:bodyPr wrap="none" rtlCol="0">
              <a:spAutoFit/>
            </a:bodyPr>
            <a:lstStyle/>
            <a:p>
              <a:pPr algn="ctr"/>
              <a:r>
                <a:rPr lang="en-US"/>
                <a:t>aB</a:t>
              </a:r>
            </a:p>
          </p:txBody>
        </p:sp>
      </p:grpSp>
      <p:grpSp>
        <p:nvGrpSpPr>
          <p:cNvPr id="49" name="Group 48">
            <a:extLst>
              <a:ext uri="{FF2B5EF4-FFF2-40B4-BE49-F238E27FC236}">
                <a16:creationId xmlns:a16="http://schemas.microsoft.com/office/drawing/2014/main" id="{CFAE4A82-52FA-3418-04C4-2F68FF74C12B}"/>
              </a:ext>
            </a:extLst>
          </p:cNvPr>
          <p:cNvGrpSpPr/>
          <p:nvPr/>
        </p:nvGrpSpPr>
        <p:grpSpPr>
          <a:xfrm>
            <a:off x="11058484" y="1994557"/>
            <a:ext cx="417101" cy="382801"/>
            <a:chOff x="5425015" y="3287509"/>
            <a:chExt cx="516333" cy="473873"/>
          </a:xfrm>
        </p:grpSpPr>
        <p:sp>
          <p:nvSpPr>
            <p:cNvPr id="50" name="Flowchart: Connector 49">
              <a:extLst>
                <a:ext uri="{FF2B5EF4-FFF2-40B4-BE49-F238E27FC236}">
                  <a16:creationId xmlns:a16="http://schemas.microsoft.com/office/drawing/2014/main" id="{05E15DF0-46CF-91D2-2DEC-E4674CFF197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D2F987B-D0ED-C7E4-0A86-418E9D0B2188}"/>
                </a:ext>
              </a:extLst>
            </p:cNvPr>
            <p:cNvSpPr txBox="1"/>
            <p:nvPr/>
          </p:nvSpPr>
          <p:spPr>
            <a:xfrm>
              <a:off x="5425015" y="3287509"/>
              <a:ext cx="516333" cy="457200"/>
            </a:xfrm>
            <a:prstGeom prst="rect">
              <a:avLst/>
            </a:prstGeom>
            <a:noFill/>
          </p:spPr>
          <p:txBody>
            <a:bodyPr wrap="none" rtlCol="0">
              <a:spAutoFit/>
            </a:bodyPr>
            <a:lstStyle/>
            <a:p>
              <a:pPr algn="ctr"/>
              <a:r>
                <a:rPr lang="en-US"/>
                <a:t>ab</a:t>
              </a:r>
            </a:p>
          </p:txBody>
        </p:sp>
      </p:grpSp>
      <p:pic>
        <p:nvPicPr>
          <p:cNvPr id="52" name="Picture 2" descr="Dihybrid Crosses — Definition &amp; Examples - Expii">
            <a:extLst>
              <a:ext uri="{FF2B5EF4-FFF2-40B4-BE49-F238E27FC236}">
                <a16:creationId xmlns:a16="http://schemas.microsoft.com/office/drawing/2014/main" id="{1ECD9723-C21B-7BBA-7D21-C6DD4316EF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70"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Dihybrid Crosses — Definition &amp; Examples - Expii">
            <a:extLst>
              <a:ext uri="{FF2B5EF4-FFF2-40B4-BE49-F238E27FC236}">
                <a16:creationId xmlns:a16="http://schemas.microsoft.com/office/drawing/2014/main" id="{D568B378-0B71-2D7A-F677-F805328E2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9"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Dihybrid Crosses — Definition &amp; Examples - Expii">
            <a:extLst>
              <a:ext uri="{FF2B5EF4-FFF2-40B4-BE49-F238E27FC236}">
                <a16:creationId xmlns:a16="http://schemas.microsoft.com/office/drawing/2014/main" id="{14FFCAC2-B3A6-490C-2125-A8C6E3883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35"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Dihybrid Crosses — Definition &amp; Examples - Expii">
            <a:extLst>
              <a:ext uri="{FF2B5EF4-FFF2-40B4-BE49-F238E27FC236}">
                <a16:creationId xmlns:a16="http://schemas.microsoft.com/office/drawing/2014/main" id="{6C56BB37-EBDD-7045-5990-D6D7DCD65F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46" y="298506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ihybrid Crosses — Definition &amp; Examples - Expii">
            <a:extLst>
              <a:ext uri="{FF2B5EF4-FFF2-40B4-BE49-F238E27FC236}">
                <a16:creationId xmlns:a16="http://schemas.microsoft.com/office/drawing/2014/main" id="{F11F4971-4B4B-F243-F3B2-4769FFBEB1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51" y="37638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ihybrid Crosses — Definition &amp; Examples - Expii">
            <a:extLst>
              <a:ext uri="{FF2B5EF4-FFF2-40B4-BE49-F238E27FC236}">
                <a16:creationId xmlns:a16="http://schemas.microsoft.com/office/drawing/2014/main" id="{9C73BBBB-9048-690C-E771-97F5D3F60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501" y="4547622"/>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ihybrid Crosses — Definition &amp; Examples - Expii">
            <a:extLst>
              <a:ext uri="{FF2B5EF4-FFF2-40B4-BE49-F238E27FC236}">
                <a16:creationId xmlns:a16="http://schemas.microsoft.com/office/drawing/2014/main" id="{02E9475E-6A17-E1E7-E6AF-E5CFDEA5E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903" y="5364329"/>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Top 100+ Pictures What Was The Outcome Of The F2 Generation In Mendel's  First Experiment Excellent">
            <a:extLst>
              <a:ext uri="{FF2B5EF4-FFF2-40B4-BE49-F238E27FC236}">
                <a16:creationId xmlns:a16="http://schemas.microsoft.com/office/drawing/2014/main" id="{3322CE43-C691-3D0B-A605-0EC7742BA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87"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Top 100+ Pictures What Was The Outcome Of The F2 Generation In Mendel's  First Experiment Excellent">
            <a:extLst>
              <a:ext uri="{FF2B5EF4-FFF2-40B4-BE49-F238E27FC236}">
                <a16:creationId xmlns:a16="http://schemas.microsoft.com/office/drawing/2014/main" id="{1769E1A9-340B-A1E6-1FEF-035B52AB8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25"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Top 100+ Pictures What Was The Outcome Of The F2 Generation In Mendel's  First Experiment Excellent">
            <a:extLst>
              <a:ext uri="{FF2B5EF4-FFF2-40B4-BE49-F238E27FC236}">
                <a16:creationId xmlns:a16="http://schemas.microsoft.com/office/drawing/2014/main" id="{309834AF-C13B-BF51-D35E-DEFFEB880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35" y="454405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Top 100+ Pictures What Was The Outcome Of The F2 Generation In Mendel's  First Experiment Excellent">
            <a:extLst>
              <a:ext uri="{FF2B5EF4-FFF2-40B4-BE49-F238E27FC236}">
                <a16:creationId xmlns:a16="http://schemas.microsoft.com/office/drawing/2014/main" id="{C732C7BA-78FD-5F61-11AC-385D70084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83" y="4556476"/>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Top 100+ Pictures What Was The Outcome Of The F2 Generation In Mendel's  First Experiment Excellent">
            <a:extLst>
              <a:ext uri="{FF2B5EF4-FFF2-40B4-BE49-F238E27FC236}">
                <a16:creationId xmlns:a16="http://schemas.microsoft.com/office/drawing/2014/main" id="{942939C2-260D-0EB3-B8DE-436516728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75" y="536335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Dihybrid Crosses — Definition &amp; Examples - Expii">
            <a:extLst>
              <a:ext uri="{FF2B5EF4-FFF2-40B4-BE49-F238E27FC236}">
                <a16:creationId xmlns:a16="http://schemas.microsoft.com/office/drawing/2014/main" id="{0A5444E6-BCDE-378A-DA42-0164D363E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3" y="5332409"/>
            <a:ext cx="536243" cy="49065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Top 100+ Pictures What Was The Outcome Of The F2 Generation In Mendel's  First Experiment Excellent">
            <a:extLst>
              <a:ext uri="{FF2B5EF4-FFF2-40B4-BE49-F238E27FC236}">
                <a16:creationId xmlns:a16="http://schemas.microsoft.com/office/drawing/2014/main" id="{A33F02D9-E6B1-61E9-7E2B-28E7F1A41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50"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Dihybrid Crosses — Definition &amp; Examples - Expii">
            <a:extLst>
              <a:ext uri="{FF2B5EF4-FFF2-40B4-BE49-F238E27FC236}">
                <a16:creationId xmlns:a16="http://schemas.microsoft.com/office/drawing/2014/main" id="{4E23B064-69F7-5C42-94CD-6F2BFA5BA4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66" y="3776974"/>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Dihybrid Crosses — Definition &amp; Examples - Expii">
            <a:extLst>
              <a:ext uri="{FF2B5EF4-FFF2-40B4-BE49-F238E27FC236}">
                <a16:creationId xmlns:a16="http://schemas.microsoft.com/office/drawing/2014/main" id="{46900A18-D981-C084-48B6-B7C876971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23" y="4546047"/>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Dihybrid Crosses — Definition &amp; Examples - Expii">
            <a:extLst>
              <a:ext uri="{FF2B5EF4-FFF2-40B4-BE49-F238E27FC236}">
                <a16:creationId xmlns:a16="http://schemas.microsoft.com/office/drawing/2014/main" id="{2461B717-1F87-8520-4859-4A6AC162D3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42" y="6152948"/>
            <a:ext cx="492447" cy="49403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Top 100+ Pictures What Was The Outcome Of The F2 Generation In Mendel's  First Experiment Excellent">
            <a:extLst>
              <a:ext uri="{FF2B5EF4-FFF2-40B4-BE49-F238E27FC236}">
                <a16:creationId xmlns:a16="http://schemas.microsoft.com/office/drawing/2014/main" id="{1FD7D32C-1A70-1A21-0CF9-7BE9DAC47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95" y="6170425"/>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Top 100+ Pictures What Was The Outcome Of The F2 Generation In Mendel's  First Experiment Excellent">
            <a:extLst>
              <a:ext uri="{FF2B5EF4-FFF2-40B4-BE49-F238E27FC236}">
                <a16:creationId xmlns:a16="http://schemas.microsoft.com/office/drawing/2014/main" id="{6B4BB22F-B6ED-6635-2275-53536C056F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3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Dihybrid Crosses — Definition &amp; Examples - Expii">
            <a:extLst>
              <a:ext uri="{FF2B5EF4-FFF2-40B4-BE49-F238E27FC236}">
                <a16:creationId xmlns:a16="http://schemas.microsoft.com/office/drawing/2014/main" id="{CAFD0BB3-D59A-FFE9-98CD-CF01CDF75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5" y="6180463"/>
            <a:ext cx="536243" cy="490658"/>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5A9FF584-5D85-5AB5-567C-818A3FA27BE3}"/>
              </a:ext>
            </a:extLst>
          </p:cNvPr>
          <p:cNvSpPr txBox="1"/>
          <p:nvPr/>
        </p:nvSpPr>
        <p:spPr>
          <a:xfrm>
            <a:off x="8352763" y="3414884"/>
            <a:ext cx="842847" cy="369332"/>
          </a:xfrm>
          <a:prstGeom prst="rect">
            <a:avLst/>
          </a:prstGeom>
          <a:noFill/>
        </p:spPr>
        <p:txBody>
          <a:bodyPr wrap="square" rtlCol="0">
            <a:spAutoFit/>
          </a:bodyPr>
          <a:lstStyle/>
          <a:p>
            <a:pPr algn="ctr"/>
            <a:r>
              <a:rPr lang="en-US"/>
              <a:t>AABB</a:t>
            </a:r>
          </a:p>
        </p:txBody>
      </p:sp>
      <p:sp>
        <p:nvSpPr>
          <p:cNvPr id="73" name="TextBox 72">
            <a:extLst>
              <a:ext uri="{FF2B5EF4-FFF2-40B4-BE49-F238E27FC236}">
                <a16:creationId xmlns:a16="http://schemas.microsoft.com/office/drawing/2014/main" id="{33E41889-5013-0E44-87BD-BED3E3CE0F80}"/>
              </a:ext>
            </a:extLst>
          </p:cNvPr>
          <p:cNvSpPr txBox="1"/>
          <p:nvPr/>
        </p:nvSpPr>
        <p:spPr>
          <a:xfrm>
            <a:off x="8335827" y="4201335"/>
            <a:ext cx="842847" cy="369332"/>
          </a:xfrm>
          <a:prstGeom prst="rect">
            <a:avLst/>
          </a:prstGeom>
          <a:noFill/>
        </p:spPr>
        <p:txBody>
          <a:bodyPr wrap="square" rtlCol="0">
            <a:spAutoFit/>
          </a:bodyPr>
          <a:lstStyle/>
          <a:p>
            <a:pPr algn="ctr"/>
            <a:r>
              <a:rPr lang="en-US"/>
              <a:t>AABb</a:t>
            </a:r>
          </a:p>
        </p:txBody>
      </p:sp>
      <p:sp>
        <p:nvSpPr>
          <p:cNvPr id="74" name="TextBox 73">
            <a:extLst>
              <a:ext uri="{FF2B5EF4-FFF2-40B4-BE49-F238E27FC236}">
                <a16:creationId xmlns:a16="http://schemas.microsoft.com/office/drawing/2014/main" id="{11C841A5-5845-F5A3-CEE4-171B280C4273}"/>
              </a:ext>
            </a:extLst>
          </p:cNvPr>
          <p:cNvSpPr txBox="1"/>
          <p:nvPr/>
        </p:nvSpPr>
        <p:spPr>
          <a:xfrm>
            <a:off x="8307914" y="4982164"/>
            <a:ext cx="842847" cy="369332"/>
          </a:xfrm>
          <a:prstGeom prst="rect">
            <a:avLst/>
          </a:prstGeom>
          <a:noFill/>
        </p:spPr>
        <p:txBody>
          <a:bodyPr wrap="square" rtlCol="0">
            <a:spAutoFit/>
          </a:bodyPr>
          <a:lstStyle/>
          <a:p>
            <a:pPr algn="ctr"/>
            <a:r>
              <a:rPr lang="en-US"/>
              <a:t>AaBB</a:t>
            </a:r>
          </a:p>
        </p:txBody>
      </p:sp>
      <p:sp>
        <p:nvSpPr>
          <p:cNvPr id="75" name="TextBox 74">
            <a:extLst>
              <a:ext uri="{FF2B5EF4-FFF2-40B4-BE49-F238E27FC236}">
                <a16:creationId xmlns:a16="http://schemas.microsoft.com/office/drawing/2014/main" id="{E89E5B0B-FE27-5DB3-6860-02D174E300F8}"/>
              </a:ext>
            </a:extLst>
          </p:cNvPr>
          <p:cNvSpPr txBox="1"/>
          <p:nvPr/>
        </p:nvSpPr>
        <p:spPr>
          <a:xfrm>
            <a:off x="8327643" y="5783259"/>
            <a:ext cx="842847" cy="369332"/>
          </a:xfrm>
          <a:prstGeom prst="rect">
            <a:avLst/>
          </a:prstGeom>
          <a:noFill/>
        </p:spPr>
        <p:txBody>
          <a:bodyPr wrap="square" rtlCol="0">
            <a:spAutoFit/>
          </a:bodyPr>
          <a:lstStyle/>
          <a:p>
            <a:pPr algn="ctr"/>
            <a:r>
              <a:rPr lang="en-US"/>
              <a:t>AaBb</a:t>
            </a:r>
          </a:p>
        </p:txBody>
      </p:sp>
      <p:sp>
        <p:nvSpPr>
          <p:cNvPr id="76" name="TextBox 75">
            <a:extLst>
              <a:ext uri="{FF2B5EF4-FFF2-40B4-BE49-F238E27FC236}">
                <a16:creationId xmlns:a16="http://schemas.microsoft.com/office/drawing/2014/main" id="{D89AC59F-53C6-F04C-C698-7084B9582A42}"/>
              </a:ext>
            </a:extLst>
          </p:cNvPr>
          <p:cNvSpPr txBox="1"/>
          <p:nvPr/>
        </p:nvSpPr>
        <p:spPr>
          <a:xfrm>
            <a:off x="9199826" y="3408685"/>
            <a:ext cx="842847" cy="369332"/>
          </a:xfrm>
          <a:prstGeom prst="rect">
            <a:avLst/>
          </a:prstGeom>
          <a:noFill/>
        </p:spPr>
        <p:txBody>
          <a:bodyPr wrap="square" rtlCol="0">
            <a:spAutoFit/>
          </a:bodyPr>
          <a:lstStyle/>
          <a:p>
            <a:pPr algn="ctr"/>
            <a:r>
              <a:rPr lang="en-US"/>
              <a:t>AABb</a:t>
            </a:r>
          </a:p>
        </p:txBody>
      </p:sp>
      <p:sp>
        <p:nvSpPr>
          <p:cNvPr id="77" name="TextBox 76">
            <a:extLst>
              <a:ext uri="{FF2B5EF4-FFF2-40B4-BE49-F238E27FC236}">
                <a16:creationId xmlns:a16="http://schemas.microsoft.com/office/drawing/2014/main" id="{FC8901BE-D512-4879-D9AB-5A9D08927984}"/>
              </a:ext>
            </a:extLst>
          </p:cNvPr>
          <p:cNvSpPr txBox="1"/>
          <p:nvPr/>
        </p:nvSpPr>
        <p:spPr>
          <a:xfrm>
            <a:off x="9182890" y="4195130"/>
            <a:ext cx="842847" cy="369332"/>
          </a:xfrm>
          <a:prstGeom prst="rect">
            <a:avLst/>
          </a:prstGeom>
          <a:noFill/>
        </p:spPr>
        <p:txBody>
          <a:bodyPr wrap="square" rtlCol="0">
            <a:spAutoFit/>
          </a:bodyPr>
          <a:lstStyle/>
          <a:p>
            <a:pPr algn="ctr"/>
            <a:r>
              <a:rPr lang="en-US"/>
              <a:t>AAbb</a:t>
            </a:r>
          </a:p>
        </p:txBody>
      </p:sp>
      <p:sp>
        <p:nvSpPr>
          <p:cNvPr id="78" name="TextBox 77">
            <a:extLst>
              <a:ext uri="{FF2B5EF4-FFF2-40B4-BE49-F238E27FC236}">
                <a16:creationId xmlns:a16="http://schemas.microsoft.com/office/drawing/2014/main" id="{05F73148-05FB-BB1E-99B6-761D6D1FDCED}"/>
              </a:ext>
            </a:extLst>
          </p:cNvPr>
          <p:cNvSpPr txBox="1"/>
          <p:nvPr/>
        </p:nvSpPr>
        <p:spPr>
          <a:xfrm>
            <a:off x="9154977" y="4975959"/>
            <a:ext cx="842847" cy="369332"/>
          </a:xfrm>
          <a:prstGeom prst="rect">
            <a:avLst/>
          </a:prstGeom>
          <a:noFill/>
        </p:spPr>
        <p:txBody>
          <a:bodyPr wrap="square" rtlCol="0">
            <a:spAutoFit/>
          </a:bodyPr>
          <a:lstStyle/>
          <a:p>
            <a:pPr algn="ctr"/>
            <a:r>
              <a:rPr lang="en-US"/>
              <a:t>AaBb</a:t>
            </a:r>
          </a:p>
        </p:txBody>
      </p:sp>
      <p:sp>
        <p:nvSpPr>
          <p:cNvPr id="79" name="TextBox 78">
            <a:extLst>
              <a:ext uri="{FF2B5EF4-FFF2-40B4-BE49-F238E27FC236}">
                <a16:creationId xmlns:a16="http://schemas.microsoft.com/office/drawing/2014/main" id="{79D22816-E6C5-7860-C333-FF16468595CF}"/>
              </a:ext>
            </a:extLst>
          </p:cNvPr>
          <p:cNvSpPr txBox="1"/>
          <p:nvPr/>
        </p:nvSpPr>
        <p:spPr>
          <a:xfrm>
            <a:off x="9174707" y="5777054"/>
            <a:ext cx="842847" cy="369332"/>
          </a:xfrm>
          <a:prstGeom prst="rect">
            <a:avLst/>
          </a:prstGeom>
          <a:noFill/>
        </p:spPr>
        <p:txBody>
          <a:bodyPr wrap="square" rtlCol="0">
            <a:spAutoFit/>
          </a:bodyPr>
          <a:lstStyle/>
          <a:p>
            <a:pPr algn="ctr"/>
            <a:r>
              <a:rPr lang="en-US"/>
              <a:t>Aabb</a:t>
            </a:r>
          </a:p>
        </p:txBody>
      </p:sp>
      <p:sp>
        <p:nvSpPr>
          <p:cNvPr id="80" name="TextBox 79">
            <a:extLst>
              <a:ext uri="{FF2B5EF4-FFF2-40B4-BE49-F238E27FC236}">
                <a16:creationId xmlns:a16="http://schemas.microsoft.com/office/drawing/2014/main" id="{4D1A81FB-2FEC-8296-CD29-3809731F604B}"/>
              </a:ext>
            </a:extLst>
          </p:cNvPr>
          <p:cNvSpPr txBox="1"/>
          <p:nvPr/>
        </p:nvSpPr>
        <p:spPr>
          <a:xfrm>
            <a:off x="10041347" y="3402476"/>
            <a:ext cx="842847" cy="369332"/>
          </a:xfrm>
          <a:prstGeom prst="rect">
            <a:avLst/>
          </a:prstGeom>
          <a:noFill/>
        </p:spPr>
        <p:txBody>
          <a:bodyPr wrap="square" rtlCol="0">
            <a:spAutoFit/>
          </a:bodyPr>
          <a:lstStyle/>
          <a:p>
            <a:pPr algn="ctr"/>
            <a:r>
              <a:rPr lang="en-US"/>
              <a:t>AaBB</a:t>
            </a:r>
          </a:p>
        </p:txBody>
      </p:sp>
      <p:sp>
        <p:nvSpPr>
          <p:cNvPr id="81" name="TextBox 80">
            <a:extLst>
              <a:ext uri="{FF2B5EF4-FFF2-40B4-BE49-F238E27FC236}">
                <a16:creationId xmlns:a16="http://schemas.microsoft.com/office/drawing/2014/main" id="{391E1848-9DBF-E619-02D5-90225E767143}"/>
              </a:ext>
            </a:extLst>
          </p:cNvPr>
          <p:cNvSpPr txBox="1"/>
          <p:nvPr/>
        </p:nvSpPr>
        <p:spPr>
          <a:xfrm>
            <a:off x="10024411" y="4188925"/>
            <a:ext cx="842847" cy="369332"/>
          </a:xfrm>
          <a:prstGeom prst="rect">
            <a:avLst/>
          </a:prstGeom>
          <a:noFill/>
        </p:spPr>
        <p:txBody>
          <a:bodyPr wrap="square" rtlCol="0">
            <a:spAutoFit/>
          </a:bodyPr>
          <a:lstStyle/>
          <a:p>
            <a:pPr algn="ctr"/>
            <a:r>
              <a:rPr lang="en-US"/>
              <a:t>AaBb</a:t>
            </a:r>
          </a:p>
        </p:txBody>
      </p:sp>
      <p:sp>
        <p:nvSpPr>
          <p:cNvPr id="82" name="TextBox 81">
            <a:extLst>
              <a:ext uri="{FF2B5EF4-FFF2-40B4-BE49-F238E27FC236}">
                <a16:creationId xmlns:a16="http://schemas.microsoft.com/office/drawing/2014/main" id="{058494B1-097A-17ED-DB9F-F4ABAA9B141A}"/>
              </a:ext>
            </a:extLst>
          </p:cNvPr>
          <p:cNvSpPr txBox="1"/>
          <p:nvPr/>
        </p:nvSpPr>
        <p:spPr>
          <a:xfrm>
            <a:off x="9996498" y="4969754"/>
            <a:ext cx="842847" cy="369332"/>
          </a:xfrm>
          <a:prstGeom prst="rect">
            <a:avLst/>
          </a:prstGeom>
          <a:noFill/>
        </p:spPr>
        <p:txBody>
          <a:bodyPr wrap="square" rtlCol="0">
            <a:spAutoFit/>
          </a:bodyPr>
          <a:lstStyle/>
          <a:p>
            <a:pPr algn="ctr"/>
            <a:r>
              <a:rPr lang="en-US"/>
              <a:t>aaBB</a:t>
            </a:r>
          </a:p>
        </p:txBody>
      </p:sp>
      <p:sp>
        <p:nvSpPr>
          <p:cNvPr id="83" name="TextBox 82">
            <a:extLst>
              <a:ext uri="{FF2B5EF4-FFF2-40B4-BE49-F238E27FC236}">
                <a16:creationId xmlns:a16="http://schemas.microsoft.com/office/drawing/2014/main" id="{2BBC0CE9-AB4D-923B-AE53-C39EFE3D8E0B}"/>
              </a:ext>
            </a:extLst>
          </p:cNvPr>
          <p:cNvSpPr txBox="1"/>
          <p:nvPr/>
        </p:nvSpPr>
        <p:spPr>
          <a:xfrm>
            <a:off x="10016227" y="5770849"/>
            <a:ext cx="842847" cy="369332"/>
          </a:xfrm>
          <a:prstGeom prst="rect">
            <a:avLst/>
          </a:prstGeom>
          <a:noFill/>
        </p:spPr>
        <p:txBody>
          <a:bodyPr wrap="square" rtlCol="0">
            <a:spAutoFit/>
          </a:bodyPr>
          <a:lstStyle/>
          <a:p>
            <a:pPr algn="ctr"/>
            <a:r>
              <a:rPr lang="en-US"/>
              <a:t>aaBb</a:t>
            </a:r>
          </a:p>
        </p:txBody>
      </p:sp>
      <p:sp>
        <p:nvSpPr>
          <p:cNvPr id="84" name="TextBox 83">
            <a:extLst>
              <a:ext uri="{FF2B5EF4-FFF2-40B4-BE49-F238E27FC236}">
                <a16:creationId xmlns:a16="http://schemas.microsoft.com/office/drawing/2014/main" id="{7B998A1E-6C7B-08E9-7367-D6F830C11518}"/>
              </a:ext>
            </a:extLst>
          </p:cNvPr>
          <p:cNvSpPr txBox="1"/>
          <p:nvPr/>
        </p:nvSpPr>
        <p:spPr>
          <a:xfrm>
            <a:off x="10872055" y="3402476"/>
            <a:ext cx="842847" cy="369332"/>
          </a:xfrm>
          <a:prstGeom prst="rect">
            <a:avLst/>
          </a:prstGeom>
          <a:noFill/>
        </p:spPr>
        <p:txBody>
          <a:bodyPr wrap="square" rtlCol="0">
            <a:spAutoFit/>
          </a:bodyPr>
          <a:lstStyle/>
          <a:p>
            <a:pPr algn="ctr"/>
            <a:r>
              <a:rPr lang="en-US"/>
              <a:t>AaBb</a:t>
            </a:r>
          </a:p>
        </p:txBody>
      </p:sp>
      <p:sp>
        <p:nvSpPr>
          <p:cNvPr id="85" name="TextBox 84">
            <a:extLst>
              <a:ext uri="{FF2B5EF4-FFF2-40B4-BE49-F238E27FC236}">
                <a16:creationId xmlns:a16="http://schemas.microsoft.com/office/drawing/2014/main" id="{9D462FF9-B543-1BF5-EDCD-888C14B840C9}"/>
              </a:ext>
            </a:extLst>
          </p:cNvPr>
          <p:cNvSpPr txBox="1"/>
          <p:nvPr/>
        </p:nvSpPr>
        <p:spPr>
          <a:xfrm>
            <a:off x="10855119" y="4188925"/>
            <a:ext cx="842847" cy="369332"/>
          </a:xfrm>
          <a:prstGeom prst="rect">
            <a:avLst/>
          </a:prstGeom>
          <a:noFill/>
        </p:spPr>
        <p:txBody>
          <a:bodyPr wrap="square" rtlCol="0">
            <a:spAutoFit/>
          </a:bodyPr>
          <a:lstStyle/>
          <a:p>
            <a:pPr algn="ctr"/>
            <a:r>
              <a:rPr lang="en-US"/>
              <a:t>Aabb</a:t>
            </a:r>
            <a:endParaRPr lang="en-US" dirty="0"/>
          </a:p>
        </p:txBody>
      </p:sp>
      <p:sp>
        <p:nvSpPr>
          <p:cNvPr id="86" name="TextBox 85">
            <a:extLst>
              <a:ext uri="{FF2B5EF4-FFF2-40B4-BE49-F238E27FC236}">
                <a16:creationId xmlns:a16="http://schemas.microsoft.com/office/drawing/2014/main" id="{2133E5C2-F739-97B2-03F8-73123DE9F75E}"/>
              </a:ext>
            </a:extLst>
          </p:cNvPr>
          <p:cNvSpPr txBox="1"/>
          <p:nvPr/>
        </p:nvSpPr>
        <p:spPr>
          <a:xfrm>
            <a:off x="10827207" y="4969754"/>
            <a:ext cx="842847" cy="369332"/>
          </a:xfrm>
          <a:prstGeom prst="rect">
            <a:avLst/>
          </a:prstGeom>
          <a:noFill/>
        </p:spPr>
        <p:txBody>
          <a:bodyPr wrap="square" rtlCol="0">
            <a:spAutoFit/>
          </a:bodyPr>
          <a:lstStyle/>
          <a:p>
            <a:pPr algn="ctr"/>
            <a:r>
              <a:rPr lang="en-US" dirty="0" err="1"/>
              <a:t>aaBb</a:t>
            </a:r>
            <a:endParaRPr lang="en-US" dirty="0"/>
          </a:p>
        </p:txBody>
      </p:sp>
      <p:sp>
        <p:nvSpPr>
          <p:cNvPr id="87" name="TextBox 86">
            <a:extLst>
              <a:ext uri="{FF2B5EF4-FFF2-40B4-BE49-F238E27FC236}">
                <a16:creationId xmlns:a16="http://schemas.microsoft.com/office/drawing/2014/main" id="{6D7CFCB8-241A-E8D2-B0BE-FC8D12157FEF}"/>
              </a:ext>
            </a:extLst>
          </p:cNvPr>
          <p:cNvSpPr txBox="1"/>
          <p:nvPr/>
        </p:nvSpPr>
        <p:spPr>
          <a:xfrm>
            <a:off x="10846937" y="5770849"/>
            <a:ext cx="842847" cy="369332"/>
          </a:xfrm>
          <a:prstGeom prst="rect">
            <a:avLst/>
          </a:prstGeom>
          <a:noFill/>
        </p:spPr>
        <p:txBody>
          <a:bodyPr wrap="square" rtlCol="0">
            <a:spAutoFit/>
          </a:bodyPr>
          <a:lstStyle/>
          <a:p>
            <a:pPr algn="ctr"/>
            <a:r>
              <a:rPr lang="en-US"/>
              <a:t>aabb</a:t>
            </a:r>
          </a:p>
        </p:txBody>
      </p:sp>
      <p:sp>
        <p:nvSpPr>
          <p:cNvPr id="88" name="TextBox 87">
            <a:extLst>
              <a:ext uri="{FF2B5EF4-FFF2-40B4-BE49-F238E27FC236}">
                <a16:creationId xmlns:a16="http://schemas.microsoft.com/office/drawing/2014/main" id="{A3B36949-20D8-1BE7-15A0-63E6BA57E9C5}"/>
              </a:ext>
            </a:extLst>
          </p:cNvPr>
          <p:cNvSpPr txBox="1"/>
          <p:nvPr/>
        </p:nvSpPr>
        <p:spPr>
          <a:xfrm>
            <a:off x="8271179" y="6248048"/>
            <a:ext cx="3672359" cy="400110"/>
          </a:xfrm>
          <a:prstGeom prst="rect">
            <a:avLst/>
          </a:prstGeom>
          <a:noFill/>
        </p:spPr>
        <p:txBody>
          <a:bodyPr wrap="square" rtlCol="0">
            <a:spAutoFit/>
          </a:bodyPr>
          <a:lstStyle/>
          <a:p>
            <a:pPr algn="just"/>
            <a:r>
              <a:rPr lang="en-US" sz="2000" b="1"/>
              <a:t>9        : 3        : 3       : 1</a:t>
            </a:r>
          </a:p>
        </p:txBody>
      </p:sp>
      <p:sp>
        <p:nvSpPr>
          <p:cNvPr id="89" name="TextBox 88">
            <a:extLst>
              <a:ext uri="{FF2B5EF4-FFF2-40B4-BE49-F238E27FC236}">
                <a16:creationId xmlns:a16="http://schemas.microsoft.com/office/drawing/2014/main" id="{C256378D-2062-7139-4D52-8CBE3FD310E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90" name="TextBox 89">
            <a:extLst>
              <a:ext uri="{FF2B5EF4-FFF2-40B4-BE49-F238E27FC236}">
                <a16:creationId xmlns:a16="http://schemas.microsoft.com/office/drawing/2014/main" id="{60E4A909-84B5-4262-524D-B748085421DA}"/>
              </a:ext>
            </a:extLst>
          </p:cNvPr>
          <p:cNvSpPr txBox="1"/>
          <p:nvPr/>
        </p:nvSpPr>
        <p:spPr>
          <a:xfrm>
            <a:off x="7129005"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91" name="TextBox 90">
            <a:extLst>
              <a:ext uri="{FF2B5EF4-FFF2-40B4-BE49-F238E27FC236}">
                <a16:creationId xmlns:a16="http://schemas.microsoft.com/office/drawing/2014/main" id="{DF0700C1-64E6-204D-43AD-E9ED31C84A94}"/>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92" name="TextBox 91">
            <a:extLst>
              <a:ext uri="{FF2B5EF4-FFF2-40B4-BE49-F238E27FC236}">
                <a16:creationId xmlns:a16="http://schemas.microsoft.com/office/drawing/2014/main" id="{E9987561-A285-C53E-22EE-9B7A5644330F}"/>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93" name="TextBox 92">
            <a:extLst>
              <a:ext uri="{FF2B5EF4-FFF2-40B4-BE49-F238E27FC236}">
                <a16:creationId xmlns:a16="http://schemas.microsoft.com/office/drawing/2014/main" id="{F79204FA-C6D8-415B-A238-9E1F59D63420}"/>
              </a:ext>
            </a:extLst>
          </p:cNvPr>
          <p:cNvSpPr txBox="1"/>
          <p:nvPr/>
        </p:nvSpPr>
        <p:spPr>
          <a:xfrm>
            <a:off x="7132133"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94" name="TextBox 93">
            <a:extLst>
              <a:ext uri="{FF2B5EF4-FFF2-40B4-BE49-F238E27FC236}">
                <a16:creationId xmlns:a16="http://schemas.microsoft.com/office/drawing/2014/main" id="{2B573991-5BB5-4697-F49E-4C3FB8CB54E6}"/>
              </a:ext>
            </a:extLst>
          </p:cNvPr>
          <p:cNvSpPr txBox="1"/>
          <p:nvPr/>
        </p:nvSpPr>
        <p:spPr>
          <a:xfrm>
            <a:off x="2385140" y="767346"/>
            <a:ext cx="4438605" cy="1104067"/>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95" name="Group 94">
            <a:extLst>
              <a:ext uri="{FF2B5EF4-FFF2-40B4-BE49-F238E27FC236}">
                <a16:creationId xmlns:a16="http://schemas.microsoft.com/office/drawing/2014/main" id="{9D4D52DC-C757-EC10-3B1D-3AD2A00C6BD4}"/>
              </a:ext>
            </a:extLst>
          </p:cNvPr>
          <p:cNvGrpSpPr/>
          <p:nvPr/>
        </p:nvGrpSpPr>
        <p:grpSpPr>
          <a:xfrm>
            <a:off x="945495" y="220148"/>
            <a:ext cx="3233820" cy="438314"/>
            <a:chOff x="-302032" y="444506"/>
            <a:chExt cx="1455003" cy="571500"/>
          </a:xfrm>
        </p:grpSpPr>
        <p:sp>
          <p:nvSpPr>
            <p:cNvPr id="96" name="Rectangle: Rounded Corners 95">
              <a:extLst>
                <a:ext uri="{FF2B5EF4-FFF2-40B4-BE49-F238E27FC236}">
                  <a16:creationId xmlns:a16="http://schemas.microsoft.com/office/drawing/2014/main" id="{B1F6A6E1-9D26-8C4F-0F16-F2948E23004F}"/>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8392CE0-8843-0F8C-9735-6AB82F4E531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98" name="TextBox 97">
            <a:extLst>
              <a:ext uri="{FF2B5EF4-FFF2-40B4-BE49-F238E27FC236}">
                <a16:creationId xmlns:a16="http://schemas.microsoft.com/office/drawing/2014/main" id="{F5059E9F-670C-B65B-69A8-2C06F6EEC9F4}"/>
              </a:ext>
            </a:extLst>
          </p:cNvPr>
          <p:cNvSpPr txBox="1"/>
          <p:nvPr/>
        </p:nvSpPr>
        <p:spPr>
          <a:xfrm>
            <a:off x="249386" y="1964293"/>
            <a:ext cx="6780809" cy="2400657"/>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99" name="TextBox 98">
            <a:extLst>
              <a:ext uri="{FF2B5EF4-FFF2-40B4-BE49-F238E27FC236}">
                <a16:creationId xmlns:a16="http://schemas.microsoft.com/office/drawing/2014/main" id="{A8314F01-02D2-3295-B895-E38EDF2F47D4}"/>
              </a:ext>
            </a:extLst>
          </p:cNvPr>
          <p:cNvSpPr txBox="1"/>
          <p:nvPr/>
        </p:nvSpPr>
        <p:spPr>
          <a:xfrm>
            <a:off x="249386" y="4488176"/>
            <a:ext cx="6780809" cy="2400657"/>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400" b="1"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400" kern="0" dirty="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1554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404" y="718059"/>
            <a:ext cx="11460855"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1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7"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7"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72" y="1508340"/>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9"/>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11" y="1318156"/>
            <a:ext cx="10318871" cy="1791260"/>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61" y="3244445"/>
            <a:ext cx="10257011" cy="1366528"/>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7" y="4785997"/>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43"/>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61" y="4818277"/>
            <a:ext cx="10257011" cy="1366528"/>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2917" y="814946"/>
            <a:ext cx="8164531" cy="1740220"/>
          </a:xfrm>
          <a:prstGeom prst="rect">
            <a:avLst/>
          </a:prstGeom>
          <a:noFill/>
        </p:spPr>
        <p:txBody>
          <a:bodyPr wrap="square" rtlCol="0">
            <a:prstTxWarp prst="textArchUp">
              <a:avLst>
                <a:gd name="adj" fmla="val 11004816"/>
              </a:avLst>
            </a:prstTxWarp>
            <a:spAutoFit/>
          </a:bodyPr>
          <a:lstStyle/>
          <a:p>
            <a:pPr algn="ctr">
              <a:lnSpc>
                <a:spcPct val="150000"/>
              </a:lnSpc>
            </a:pPr>
            <a:r>
              <a:rPr lang="vi-VN" sz="3733" b="1">
                <a:solidFill>
                  <a:srgbClr val="FFFFFF"/>
                </a:solidFill>
                <a:latin typeface="Arial" panose="020B0604020202020204" pitchFamily="34" charset="0"/>
              </a:rPr>
              <a:t>TRÒ CHƠI RUNG CHUÔNG VÀNG</a:t>
            </a:r>
            <a:endParaRPr lang="en-US" sz="3733" b="1">
              <a:solidFill>
                <a:srgbClr val="FFFFFF"/>
              </a:solidFill>
              <a:latin typeface="Calibri"/>
            </a:endParaRPr>
          </a:p>
        </p:txBody>
      </p:sp>
      <p:pic>
        <p:nvPicPr>
          <p:cNvPr id="3" name="Picture 2"/>
          <p:cNvPicPr>
            <a:picLocks noChangeAspect="1"/>
          </p:cNvPicPr>
          <p:nvPr/>
        </p:nvPicPr>
        <p:blipFill>
          <a:blip r:embed="rId3"/>
          <a:stretch>
            <a:fillRect/>
          </a:stretch>
        </p:blipFill>
        <p:spPr>
          <a:xfrm flipH="1">
            <a:off x="0" y="0"/>
            <a:ext cx="1398035" cy="1950747"/>
          </a:xfrm>
          <a:prstGeom prst="rect">
            <a:avLst/>
          </a:prstGeom>
        </p:spPr>
      </p:pic>
      <p:pic>
        <p:nvPicPr>
          <p:cNvPr id="4" name="Picture 3">
            <a:hlinkClick r:id="rId4" action="ppaction://hlinksldjump"/>
          </p:cNvPr>
          <p:cNvPicPr>
            <a:picLocks noChangeAspect="1"/>
          </p:cNvPicPr>
          <p:nvPr/>
        </p:nvPicPr>
        <p:blipFill>
          <a:blip r:embed="rId5"/>
          <a:stretch>
            <a:fillRect/>
          </a:stretch>
        </p:blipFill>
        <p:spPr>
          <a:xfrm>
            <a:off x="1729227" y="2017388"/>
            <a:ext cx="1484323" cy="1814953"/>
          </a:xfrm>
          <a:prstGeom prst="rect">
            <a:avLst/>
          </a:prstGeom>
        </p:spPr>
      </p:pic>
      <p:pic>
        <p:nvPicPr>
          <p:cNvPr id="5" name="Picture 4">
            <a:hlinkClick r:id="rId6" action="ppaction://hlinksldjump"/>
          </p:cNvPr>
          <p:cNvPicPr>
            <a:picLocks noChangeAspect="1"/>
          </p:cNvPicPr>
          <p:nvPr/>
        </p:nvPicPr>
        <p:blipFill>
          <a:blip r:embed="rId7"/>
          <a:stretch>
            <a:fillRect/>
          </a:stretch>
        </p:blipFill>
        <p:spPr>
          <a:xfrm>
            <a:off x="4116929" y="1950747"/>
            <a:ext cx="1498392" cy="1829023"/>
          </a:xfrm>
          <a:prstGeom prst="rect">
            <a:avLst/>
          </a:prstGeom>
        </p:spPr>
      </p:pic>
      <p:pic>
        <p:nvPicPr>
          <p:cNvPr id="6" name="Picture 5">
            <a:hlinkClick r:id="rId8" action="ppaction://hlinksldjump"/>
          </p:cNvPr>
          <p:cNvPicPr>
            <a:picLocks noChangeAspect="1"/>
          </p:cNvPicPr>
          <p:nvPr/>
        </p:nvPicPr>
        <p:blipFill>
          <a:blip r:embed="rId9"/>
          <a:stretch>
            <a:fillRect/>
          </a:stretch>
        </p:blipFill>
        <p:spPr>
          <a:xfrm>
            <a:off x="6748604" y="1950747"/>
            <a:ext cx="1456184" cy="1829023"/>
          </a:xfrm>
          <a:prstGeom prst="rect">
            <a:avLst/>
          </a:prstGeom>
        </p:spPr>
      </p:pic>
      <p:pic>
        <p:nvPicPr>
          <p:cNvPr id="7" name="Picture 6">
            <a:hlinkClick r:id="rId10" action="ppaction://hlinksldjump"/>
          </p:cNvPr>
          <p:cNvPicPr>
            <a:picLocks noChangeAspect="1"/>
          </p:cNvPicPr>
          <p:nvPr/>
        </p:nvPicPr>
        <p:blipFill>
          <a:blip r:embed="rId11"/>
          <a:stretch>
            <a:fillRect/>
          </a:stretch>
        </p:blipFill>
        <p:spPr>
          <a:xfrm>
            <a:off x="9334343" y="1950749"/>
            <a:ext cx="1477288" cy="1814953"/>
          </a:xfrm>
          <a:prstGeom prst="rect">
            <a:avLst/>
          </a:prstGeom>
        </p:spPr>
      </p:pic>
      <p:pic>
        <p:nvPicPr>
          <p:cNvPr id="8" name="Picture 7">
            <a:hlinkClick r:id="rId12" action="ppaction://hlinksldjump"/>
          </p:cNvPr>
          <p:cNvPicPr>
            <a:picLocks noChangeAspect="1"/>
          </p:cNvPicPr>
          <p:nvPr/>
        </p:nvPicPr>
        <p:blipFill>
          <a:blip r:embed="rId13"/>
          <a:stretch>
            <a:fillRect/>
          </a:stretch>
        </p:blipFill>
        <p:spPr>
          <a:xfrm>
            <a:off x="3185411" y="4263195"/>
            <a:ext cx="1530469" cy="1864128"/>
          </a:xfrm>
          <a:prstGeom prst="rect">
            <a:avLst/>
          </a:prstGeom>
        </p:spPr>
      </p:pic>
      <p:pic>
        <p:nvPicPr>
          <p:cNvPr id="9" name="Picture 8">
            <a:hlinkClick r:id="rId14" action="ppaction://hlinksldjump"/>
          </p:cNvPr>
          <p:cNvPicPr>
            <a:picLocks noChangeAspect="1"/>
          </p:cNvPicPr>
          <p:nvPr/>
        </p:nvPicPr>
        <p:blipFill>
          <a:blip r:embed="rId15"/>
          <a:stretch>
            <a:fillRect/>
          </a:stretch>
        </p:blipFill>
        <p:spPr>
          <a:xfrm>
            <a:off x="5692430" y="4235743"/>
            <a:ext cx="1544977" cy="1885888"/>
          </a:xfrm>
          <a:prstGeom prst="rect">
            <a:avLst/>
          </a:prstGeom>
        </p:spPr>
      </p:pic>
      <p:pic>
        <p:nvPicPr>
          <p:cNvPr id="10" name="Picture 9">
            <a:hlinkClick r:id="rId16" action="ppaction://hlinksldjump"/>
          </p:cNvPr>
          <p:cNvPicPr>
            <a:picLocks noChangeAspect="1"/>
          </p:cNvPicPr>
          <p:nvPr/>
        </p:nvPicPr>
        <p:blipFill>
          <a:blip r:embed="rId17"/>
          <a:stretch>
            <a:fillRect/>
          </a:stretch>
        </p:blipFill>
        <p:spPr>
          <a:xfrm>
            <a:off x="8204789" y="4246623"/>
            <a:ext cx="1501457" cy="1885888"/>
          </a:xfrm>
          <a:prstGeom prst="rect">
            <a:avLst/>
          </a:prstGeom>
        </p:spPr>
      </p:pic>
      <p:sp>
        <p:nvSpPr>
          <p:cNvPr id="12" name="Action Button: Forward or Next 11">
            <a:hlinkClick r:id="rId18" action="ppaction://hlinksldjump" highlightClick="1"/>
          </p:cNvPr>
          <p:cNvSpPr/>
          <p:nvPr/>
        </p:nvSpPr>
        <p:spPr>
          <a:xfrm>
            <a:off x="11554361" y="6265330"/>
            <a:ext cx="630148" cy="592671"/>
          </a:xfrm>
          <a:prstGeom prst="actionButtonForwardNext">
            <a:avLst/>
          </a:prstGeom>
          <a:solidFill>
            <a:srgbClr val="F79646">
              <a:lumMod val="20000"/>
              <a:lumOff val="80000"/>
            </a:srgbClr>
          </a:solidFill>
          <a:ln w="25400" cap="flat" cmpd="sng" algn="ctr">
            <a:solidFill>
              <a:srgbClr val="4F81BD">
                <a:shade val="50000"/>
              </a:srgbClr>
            </a:solidFill>
            <a:prstDash val="solid"/>
          </a:ln>
          <a:effectLst/>
        </p:spPr>
        <p:txBody>
          <a:bodyPr rtlCol="0" anchor="ctr"/>
          <a:lstStyle/>
          <a:p>
            <a:pPr algn="ctr">
              <a:buClrTx/>
              <a:buFontTx/>
              <a:buNone/>
              <a:defRPr/>
            </a:pPr>
            <a:endParaRPr lang="en-US" sz="2400">
              <a:solidFill>
                <a:srgbClr val="F6F5F4"/>
              </a:solidFill>
              <a:latin typeface="Calibri"/>
            </a:endParaRPr>
          </a:p>
        </p:txBody>
      </p:sp>
    </p:spTree>
    <p:extLst>
      <p:ext uri="{BB962C8B-B14F-4D97-AF65-F5344CB8AC3E}">
        <p14:creationId xmlns:p14="http://schemas.microsoft.com/office/powerpoint/2010/main" val="198954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4"/>
                                        </p:tgtEl>
                                        <p:attrNameLst>
                                          <p:attrName>ppt_w</p:attrName>
                                        </p:attrNameLst>
                                      </p:cBhvr>
                                      <p:tavLst>
                                        <p:tav tm="0">
                                          <p:val>
                                            <p:strVal val="ppt_w"/>
                                          </p:val>
                                        </p:tav>
                                        <p:tav tm="100000">
                                          <p:val>
                                            <p:fltVal val="0"/>
                                          </p:val>
                                        </p:tav>
                                      </p:tavLst>
                                    </p:anim>
                                    <p:anim calcmode="lin" valueType="num">
                                      <p:cBhvr>
                                        <p:cTn id="52" dur="500"/>
                                        <p:tgtEl>
                                          <p:spTgt spid="4"/>
                                        </p:tgtEl>
                                        <p:attrNameLst>
                                          <p:attrName>ppt_h</p:attrName>
                                        </p:attrNameLst>
                                      </p:cBhvr>
                                      <p:tavLst>
                                        <p:tav tm="0">
                                          <p:val>
                                            <p:strVal val="ppt_h"/>
                                          </p:val>
                                        </p:tav>
                                        <p:tav tm="100000">
                                          <p:val>
                                            <p:fltVal val="0"/>
                                          </p:val>
                                        </p:tav>
                                      </p:tavLst>
                                    </p:anim>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5"/>
                                        </p:tgtEl>
                                        <p:attrNameLst>
                                          <p:attrName>ppt_w</p:attrName>
                                        </p:attrNameLst>
                                      </p:cBhvr>
                                      <p:tavLst>
                                        <p:tav tm="0">
                                          <p:val>
                                            <p:strVal val="ppt_w"/>
                                          </p:val>
                                        </p:tav>
                                        <p:tav tm="100000">
                                          <p:val>
                                            <p:fltVal val="0"/>
                                          </p:val>
                                        </p:tav>
                                      </p:tavLst>
                                    </p:anim>
                                    <p:anim calcmode="lin" valueType="num">
                                      <p:cBhvr>
                                        <p:cTn id="60" dur="500"/>
                                        <p:tgtEl>
                                          <p:spTgt spid="5"/>
                                        </p:tgtEl>
                                        <p:attrNameLst>
                                          <p:attrName>ppt_h</p:attrName>
                                        </p:attrNameLst>
                                      </p:cBhvr>
                                      <p:tavLst>
                                        <p:tav tm="0">
                                          <p:val>
                                            <p:strVal val="ppt_h"/>
                                          </p:val>
                                        </p:tav>
                                        <p:tav tm="100000">
                                          <p:val>
                                            <p:fltVal val="0"/>
                                          </p:val>
                                        </p:tav>
                                      </p:tavLst>
                                    </p:anim>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3" restart="whenNotActive" fill="hold" evtFilter="cancelBubble" nodeType="interactiveSeq">
                <p:stCondLst>
                  <p:cond evt="onClick" delay="0">
                    <p:tgtEl>
                      <p:spTgt spid="6"/>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nodeType="clickEffect">
                                  <p:stCondLst>
                                    <p:cond delay="0"/>
                                  </p:stCondLst>
                                  <p:childTnLst>
                                    <p:anim calcmode="lin" valueType="num">
                                      <p:cBhvr>
                                        <p:cTn id="67" dur="500"/>
                                        <p:tgtEl>
                                          <p:spTgt spid="6"/>
                                        </p:tgtEl>
                                        <p:attrNameLst>
                                          <p:attrName>ppt_w</p:attrName>
                                        </p:attrNameLst>
                                      </p:cBhvr>
                                      <p:tavLst>
                                        <p:tav tm="0">
                                          <p:val>
                                            <p:strVal val="ppt_w"/>
                                          </p:val>
                                        </p:tav>
                                        <p:tav tm="100000">
                                          <p:val>
                                            <p:fltVal val="0"/>
                                          </p:val>
                                        </p:tav>
                                      </p:tavLst>
                                    </p:anim>
                                    <p:anim calcmode="lin" valueType="num">
                                      <p:cBhvr>
                                        <p:cTn id="68" dur="500"/>
                                        <p:tgtEl>
                                          <p:spTgt spid="6"/>
                                        </p:tgtEl>
                                        <p:attrNameLst>
                                          <p:attrName>ppt_h</p:attrName>
                                        </p:attrNameLst>
                                      </p:cBhvr>
                                      <p:tavLst>
                                        <p:tav tm="0">
                                          <p:val>
                                            <p:strVal val="ppt_h"/>
                                          </p:val>
                                        </p:tav>
                                        <p:tav tm="100000">
                                          <p:val>
                                            <p:fltVal val="0"/>
                                          </p:val>
                                        </p:tav>
                                      </p:tavLst>
                                    </p:anim>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53" presetClass="exit" presetSubtype="32" fill="hold" nodeType="clickEffect">
                                  <p:stCondLst>
                                    <p:cond delay="0"/>
                                  </p:stCondLst>
                                  <p:childTnLst>
                                    <p:anim calcmode="lin" valueType="num">
                                      <p:cBhvr>
                                        <p:cTn id="75" dur="500"/>
                                        <p:tgtEl>
                                          <p:spTgt spid="7"/>
                                        </p:tgtEl>
                                        <p:attrNameLst>
                                          <p:attrName>ppt_w</p:attrName>
                                        </p:attrNameLst>
                                      </p:cBhvr>
                                      <p:tavLst>
                                        <p:tav tm="0">
                                          <p:val>
                                            <p:strVal val="ppt_w"/>
                                          </p:val>
                                        </p:tav>
                                        <p:tav tm="100000">
                                          <p:val>
                                            <p:fltVal val="0"/>
                                          </p:val>
                                        </p:tav>
                                      </p:tavLst>
                                    </p:anim>
                                    <p:anim calcmode="lin" valueType="num">
                                      <p:cBhvr>
                                        <p:cTn id="76" dur="500"/>
                                        <p:tgtEl>
                                          <p:spTgt spid="7"/>
                                        </p:tgtEl>
                                        <p:attrNameLst>
                                          <p:attrName>ppt_h</p:attrName>
                                        </p:attrNameLst>
                                      </p:cBhvr>
                                      <p:tavLst>
                                        <p:tav tm="0">
                                          <p:val>
                                            <p:strVal val="ppt_h"/>
                                          </p:val>
                                        </p:tav>
                                        <p:tav tm="100000">
                                          <p:val>
                                            <p:fltVal val="0"/>
                                          </p:val>
                                        </p:tav>
                                      </p:tavLst>
                                    </p:anim>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8"/>
                    </p:tgtEl>
                  </p:cond>
                </p:stCondLst>
                <p:endSync evt="end" delay="0">
                  <p:rtn val="all"/>
                </p:endSync>
                <p:childTnLst>
                  <p:par>
                    <p:cTn id="80" fill="hold">
                      <p:stCondLst>
                        <p:cond delay="0"/>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8"/>
                                        </p:tgtEl>
                                        <p:attrNameLst>
                                          <p:attrName>ppt_w</p:attrName>
                                        </p:attrNameLst>
                                      </p:cBhvr>
                                      <p:tavLst>
                                        <p:tav tm="0">
                                          <p:val>
                                            <p:strVal val="ppt_w"/>
                                          </p:val>
                                        </p:tav>
                                        <p:tav tm="100000">
                                          <p:val>
                                            <p:fltVal val="0"/>
                                          </p:val>
                                        </p:tav>
                                      </p:tavLst>
                                    </p:anim>
                                    <p:anim calcmode="lin" valueType="num">
                                      <p:cBhvr>
                                        <p:cTn id="84" dur="500"/>
                                        <p:tgtEl>
                                          <p:spTgt spid="8"/>
                                        </p:tgtEl>
                                        <p:attrNameLst>
                                          <p:attrName>ppt_h</p:attrName>
                                        </p:attrNameLst>
                                      </p:cBhvr>
                                      <p:tavLst>
                                        <p:tav tm="0">
                                          <p:val>
                                            <p:strVal val="ppt_h"/>
                                          </p:val>
                                        </p:tav>
                                        <p:tav tm="100000">
                                          <p:val>
                                            <p:fltVal val="0"/>
                                          </p:val>
                                        </p:tav>
                                      </p:tavLst>
                                    </p:anim>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7" restart="whenNotActive" fill="hold" evtFilter="cancelBubble" nodeType="interactiveSeq">
                <p:stCondLst>
                  <p:cond evt="onClick" delay="0">
                    <p:tgtEl>
                      <p:spTgt spid="9"/>
                    </p:tgtEl>
                  </p:cond>
                </p:stCondLst>
                <p:endSync evt="end" delay="0">
                  <p:rtn val="all"/>
                </p:endSync>
                <p:childTnLst>
                  <p:par>
                    <p:cTn id="88" fill="hold">
                      <p:stCondLst>
                        <p:cond delay="0"/>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9"/>
                                        </p:tgtEl>
                                        <p:attrNameLst>
                                          <p:attrName>ppt_w</p:attrName>
                                        </p:attrNameLst>
                                      </p:cBhvr>
                                      <p:tavLst>
                                        <p:tav tm="0">
                                          <p:val>
                                            <p:strVal val="ppt_w"/>
                                          </p:val>
                                        </p:tav>
                                        <p:tav tm="100000">
                                          <p:val>
                                            <p:fltVal val="0"/>
                                          </p:val>
                                        </p:tav>
                                      </p:tavLst>
                                    </p:anim>
                                    <p:anim calcmode="lin" valueType="num">
                                      <p:cBhvr>
                                        <p:cTn id="92" dur="500"/>
                                        <p:tgtEl>
                                          <p:spTgt spid="9"/>
                                        </p:tgtEl>
                                        <p:attrNameLst>
                                          <p:attrName>ppt_h</p:attrName>
                                        </p:attrNameLst>
                                      </p:cBhvr>
                                      <p:tavLst>
                                        <p:tav tm="0">
                                          <p:val>
                                            <p:strVal val="ppt_h"/>
                                          </p:val>
                                        </p:tav>
                                        <p:tav tm="100000">
                                          <p:val>
                                            <p:fltVal val="0"/>
                                          </p:val>
                                        </p:tav>
                                      </p:tavLst>
                                    </p:anim>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5" restart="whenNotActive" fill="hold" evtFilter="cancelBubble" nodeType="interactiveSeq">
                <p:stCondLst>
                  <p:cond evt="onClick" delay="0">
                    <p:tgtEl>
                      <p:spTgt spid="10"/>
                    </p:tgtEl>
                  </p:cond>
                </p:stCondLst>
                <p:endSync evt="end" delay="0">
                  <p:rtn val="all"/>
                </p:endSync>
                <p:childTnLst>
                  <p:par>
                    <p:cTn id="96" fill="hold">
                      <p:stCondLst>
                        <p:cond delay="0"/>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10"/>
                                        </p:tgtEl>
                                        <p:attrNameLst>
                                          <p:attrName>ppt_w</p:attrName>
                                        </p:attrNameLst>
                                      </p:cBhvr>
                                      <p:tavLst>
                                        <p:tav tm="0">
                                          <p:val>
                                            <p:strVal val="ppt_w"/>
                                          </p:val>
                                        </p:tav>
                                        <p:tav tm="100000">
                                          <p:val>
                                            <p:fltVal val="0"/>
                                          </p:val>
                                        </p:tav>
                                      </p:tavLst>
                                    </p:anim>
                                    <p:anim calcmode="lin" valueType="num">
                                      <p:cBhvr>
                                        <p:cTn id="100" dur="500"/>
                                        <p:tgtEl>
                                          <p:spTgt spid="10"/>
                                        </p:tgtEl>
                                        <p:attrNameLst>
                                          <p:attrName>ppt_h</p:attrName>
                                        </p:attrNameLst>
                                      </p:cBhvr>
                                      <p:tavLst>
                                        <p:tav tm="0">
                                          <p:val>
                                            <p:strVal val="ppt_h"/>
                                          </p:val>
                                        </p:tav>
                                        <p:tav tm="100000">
                                          <p:val>
                                            <p:fltVal val="0"/>
                                          </p:val>
                                        </p:tav>
                                      </p:tavLst>
                                    </p:anim>
                                    <p:animEffect transition="out" filter="fade">
                                      <p:cBhvr>
                                        <p:cTn id="101" dur="500"/>
                                        <p:tgtEl>
                                          <p:spTgt spid="10"/>
                                        </p:tgtEl>
                                      </p:cBhvr>
                                    </p:animEffect>
                                    <p:set>
                                      <p:cBhvr>
                                        <p:cTn id="10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1025583" y="724017"/>
            <a:ext cx="10125304" cy="2345444"/>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ctr">
              <a:lnSpc>
                <a:spcPct val="150000"/>
              </a:lnSpc>
              <a:buClrTx/>
            </a:pPr>
            <a:r>
              <a:rPr lang="vi-VN" sz="2933" b="1">
                <a:solidFill>
                  <a:prstClr val="white"/>
                </a:solidFill>
                <a:latin typeface="Arial" panose="020B0604020202020204" pitchFamily="34" charset="0"/>
              </a:rPr>
              <a:t>Câu 1: </a:t>
            </a:r>
            <a:r>
              <a:rPr lang="vi-VN" sz="2933">
                <a:solidFill>
                  <a:prstClr val="white"/>
                </a:solidFill>
                <a:latin typeface="Arial" panose="020B0604020202020204" pitchFamily="34" charset="0"/>
              </a:rPr>
              <a:t>Để kiểm tra độ thuần chủng của các cây ở F</a:t>
            </a:r>
            <a:r>
              <a:rPr lang="vi-VN" sz="2933" baseline="-25000">
                <a:solidFill>
                  <a:prstClr val="white"/>
                </a:solidFill>
                <a:latin typeface="Arial" panose="020B0604020202020204" pitchFamily="34" charset="0"/>
              </a:rPr>
              <a:t>2</a:t>
            </a:r>
            <a:r>
              <a:rPr lang="vi-VN" sz="2933">
                <a:solidFill>
                  <a:prstClr val="white"/>
                </a:solidFill>
                <a:latin typeface="Arial" panose="020B0604020202020204" pitchFamily="34" charset="0"/>
              </a:rPr>
              <a:t>, Mendel đã sử dụng phép lai nào dưới đây?</a:t>
            </a: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1025585"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A. Lai thuận nghịch</a:t>
            </a: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383678"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B. Lai khác dòng</a:t>
            </a: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383678"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Lai phân tích</a:t>
            </a: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1025584"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C. Lai xa</a:t>
            </a:r>
          </a:p>
        </p:txBody>
      </p:sp>
      <p:sp>
        <p:nvSpPr>
          <p:cNvPr id="44"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6383678" y="5043871"/>
            <a:ext cx="4767209" cy="116346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Lai phân tích</a:t>
            </a:r>
          </a:p>
        </p:txBody>
      </p:sp>
      <p:pic>
        <p:nvPicPr>
          <p:cNvPr id="2" name="Picture 1">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7074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1025583" y="724017"/>
            <a:ext cx="10125304" cy="2345444"/>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ctr">
              <a:lnSpc>
                <a:spcPct val="150000"/>
              </a:lnSpc>
              <a:buClrTx/>
            </a:pPr>
            <a:r>
              <a:rPr lang="vi-VN" sz="2933" b="1">
                <a:solidFill>
                  <a:prstClr val="white"/>
                </a:solidFill>
                <a:latin typeface="Arial" panose="020B0604020202020204" pitchFamily="34" charset="0"/>
              </a:rPr>
              <a:t>Câu 2: </a:t>
            </a:r>
            <a:r>
              <a:rPr lang="vi-VN" sz="2933">
                <a:solidFill>
                  <a:prstClr val="white"/>
                </a:solidFill>
                <a:latin typeface="Arial" panose="020B0604020202020204" pitchFamily="34" charset="0"/>
              </a:rPr>
              <a:t>Phép lai nào sau đây là phép lai phân tích?</a:t>
            </a: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1025585"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A.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AA × AA</a:t>
            </a:r>
            <a:endParaRPr lang="vi-VN" sz="2933">
              <a:solidFill>
                <a:schemeClr val="accent6"/>
              </a:solidFill>
              <a:latin typeface="Arial" panose="020B0604020202020204" pitchFamily="34" charset="0"/>
              <a:cs typeface="Arial" panose="020B0604020202020204" pitchFamily="34" charset="0"/>
            </a:endParaRP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383678"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B.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Aa × aa</a:t>
            </a:r>
            <a:endParaRPr lang="vi-VN" sz="2933">
              <a:solidFill>
                <a:schemeClr val="accent6"/>
              </a:solidFill>
              <a:latin typeface="Arial" panose="020B0604020202020204" pitchFamily="34" charset="0"/>
              <a:cs typeface="Arial" panose="020B0604020202020204" pitchFamily="34" charset="0"/>
            </a:endParaRP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383678"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D. </a:t>
            </a:r>
            <a:r>
              <a:rPr lang="en-US" sz="2933">
                <a:solidFill>
                  <a:schemeClr val="accent6"/>
                </a:solidFill>
                <a:latin typeface="Arial" panose="020B0604020202020204" pitchFamily="34" charset="0"/>
                <a:ea typeface="Times New Roman" panose="02020603050405020304" pitchFamily="18" charset="0"/>
                <a:cs typeface="Arial" panose="020B0604020202020204" pitchFamily="34" charset="0"/>
              </a:rPr>
              <a:t>Aa × Aa</a:t>
            </a:r>
            <a:endParaRPr lang="vi-VN" sz="2933">
              <a:solidFill>
                <a:schemeClr val="accent6"/>
              </a:solidFill>
              <a:latin typeface="Arial" panose="020B0604020202020204" pitchFamily="34" charset="0"/>
              <a:cs typeface="Arial" panose="020B0604020202020204" pitchFamily="34" charset="0"/>
            </a:endParaRP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1025584"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C.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AA × Aa</a:t>
            </a:r>
            <a:endParaRPr lang="vi-VN" sz="2933">
              <a:solidFill>
                <a:schemeClr val="accent6"/>
              </a:solidFill>
              <a:latin typeface="Arial" panose="020B0604020202020204" pitchFamily="34" charset="0"/>
              <a:cs typeface="Arial" panose="020B0604020202020204" pitchFamily="34" charset="0"/>
            </a:endParaRPr>
          </a:p>
        </p:txBody>
      </p:sp>
      <p:sp>
        <p:nvSpPr>
          <p:cNvPr id="8"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6383677" y="3518840"/>
            <a:ext cx="4767209" cy="116346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B.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Aa × aa</a:t>
            </a:r>
            <a:endParaRPr lang="vi-VN" sz="2933">
              <a:solidFill>
                <a:schemeClr val="accent6"/>
              </a:solidFill>
              <a:latin typeface="Arial" panose="020B0604020202020204" pitchFamily="34" charset="0"/>
              <a:cs typeface="Arial" panose="020B0604020202020204" pitchFamily="34" charset="0"/>
            </a:endParaRPr>
          </a:p>
        </p:txBody>
      </p:sp>
      <p:pic>
        <p:nvPicPr>
          <p:cNvPr id="11" name="Picture 10">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37922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669412" y="547085"/>
            <a:ext cx="10894272" cy="2151593"/>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ctr">
              <a:lnSpc>
                <a:spcPct val="150000"/>
              </a:lnSpc>
            </a:pPr>
            <a:r>
              <a:rPr lang="vi-VN" sz="2933" b="1">
                <a:solidFill>
                  <a:schemeClr val="accent6"/>
                </a:solidFill>
                <a:latin typeface="Arial" panose="020B0604020202020204" pitchFamily="34" charset="0"/>
                <a:cs typeface="Arial" panose="020B0604020202020204" pitchFamily="34" charset="0"/>
              </a:rPr>
              <a:t>Câu 3: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Khi lai cặp bố mẹ có tính trạng thuần chủng tương phản, thế hệ đời con thứ hai có kết quả như thế nào?</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669414" y="3070965"/>
            <a:ext cx="5358092" cy="143527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lnSpc>
                <a:spcPct val="150000"/>
              </a:lnSpc>
              <a:buClrTx/>
            </a:pPr>
            <a:r>
              <a:rPr lang="vi-VN" sz="2933">
                <a:solidFill>
                  <a:schemeClr val="accent6"/>
                </a:solidFill>
                <a:latin typeface="Arial" panose="020B0604020202020204" pitchFamily="34" charset="0"/>
                <a:cs typeface="Arial" panose="020B0604020202020204" pitchFamily="34" charset="0"/>
              </a:rPr>
              <a:t>A.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Kiểu hình phân tính với tỉ lệ 3 trội : 1 lặn.</a:t>
            </a:r>
            <a:endParaRPr lang="vi-VN" sz="2933">
              <a:solidFill>
                <a:schemeClr val="accent6"/>
              </a:solidFill>
              <a:latin typeface="Arial" panose="020B0604020202020204" pitchFamily="34" charset="0"/>
              <a:cs typeface="Arial" panose="020B0604020202020204" pitchFamily="34" charset="0"/>
            </a:endParaRP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205593" y="3070965"/>
            <a:ext cx="5358092" cy="143527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lnSpc>
                <a:spcPct val="150000"/>
              </a:lnSpc>
              <a:buClrTx/>
            </a:pPr>
            <a:r>
              <a:rPr lang="vi-VN" sz="2933">
                <a:solidFill>
                  <a:schemeClr val="accent6"/>
                </a:solidFill>
                <a:latin typeface="Arial" panose="020B0604020202020204" pitchFamily="34" charset="0"/>
                <a:cs typeface="Arial" panose="020B0604020202020204" pitchFamily="34" charset="0"/>
              </a:rPr>
              <a:t>B.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Kiểu hình phân tính với tỉ lệ 1 trội : 1 lặn.</a:t>
            </a:r>
            <a:endParaRPr lang="vi-VN" sz="2933">
              <a:solidFill>
                <a:schemeClr val="accent6"/>
              </a:solidFill>
              <a:latin typeface="Arial" panose="020B0604020202020204" pitchFamily="34" charset="0"/>
              <a:cs typeface="Arial" panose="020B0604020202020204" pitchFamily="34" charset="0"/>
            </a:endParaRP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205593" y="4775611"/>
            <a:ext cx="5358092" cy="143527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D. </a:t>
            </a:r>
            <a:r>
              <a:rPr lang="en-US" sz="2933">
                <a:solidFill>
                  <a:schemeClr val="accent6"/>
                </a:solidFill>
                <a:latin typeface="Arial" panose="020B0604020202020204" pitchFamily="34" charset="0"/>
                <a:ea typeface="Times New Roman" panose="02020603050405020304" pitchFamily="18" charset="0"/>
                <a:cs typeface="Arial" panose="020B0604020202020204" pitchFamily="34" charset="0"/>
              </a:rPr>
              <a:t>Đều có kiểu hình giống bố.</a:t>
            </a:r>
            <a:endParaRPr lang="vi-VN" sz="2933">
              <a:solidFill>
                <a:schemeClr val="accent6"/>
              </a:solidFill>
              <a:latin typeface="Arial" panose="020B0604020202020204" pitchFamily="34" charset="0"/>
              <a:cs typeface="Arial" panose="020B0604020202020204" pitchFamily="34" charset="0"/>
            </a:endParaRP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669413" y="4775611"/>
            <a:ext cx="5358092" cy="143527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C.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Đều có kiểu hình giống mẹ.</a:t>
            </a:r>
            <a:endParaRPr lang="vi-VN" sz="2933">
              <a:solidFill>
                <a:schemeClr val="accent6"/>
              </a:solidFill>
              <a:latin typeface="Arial" panose="020B0604020202020204" pitchFamily="34" charset="0"/>
              <a:cs typeface="Arial" panose="020B0604020202020204" pitchFamily="34" charset="0"/>
            </a:endParaRPr>
          </a:p>
        </p:txBody>
      </p:sp>
      <p:sp>
        <p:nvSpPr>
          <p:cNvPr id="8"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669413" y="3070963"/>
            <a:ext cx="5358092" cy="143527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lnSpc>
                <a:spcPct val="150000"/>
              </a:lnSpc>
              <a:buClrTx/>
            </a:pPr>
            <a:r>
              <a:rPr lang="vi-VN" sz="2933">
                <a:solidFill>
                  <a:schemeClr val="accent6"/>
                </a:solidFill>
                <a:latin typeface="Arial" panose="020B0604020202020204" pitchFamily="34" charset="0"/>
                <a:cs typeface="Arial" panose="020B0604020202020204" pitchFamily="34" charset="0"/>
              </a:rPr>
              <a:t>A.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Kiểu hình phân tính với tỉ lệ 3 trội : 1 lặn.</a:t>
            </a:r>
            <a:endParaRPr lang="vi-VN" sz="2933">
              <a:solidFill>
                <a:schemeClr val="accent6"/>
              </a:solidFill>
              <a:latin typeface="Arial" panose="020B0604020202020204" pitchFamily="34" charset="0"/>
              <a:cs typeface="Arial" panose="020B0604020202020204" pitchFamily="34" charset="0"/>
            </a:endParaRPr>
          </a:p>
        </p:txBody>
      </p:sp>
      <p:pic>
        <p:nvPicPr>
          <p:cNvPr id="9" name="Picture 8">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5858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1025583" y="724017"/>
            <a:ext cx="10125304" cy="2673305"/>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ctr">
              <a:lnSpc>
                <a:spcPct val="150000"/>
              </a:lnSpc>
            </a:pPr>
            <a:r>
              <a:rPr lang="vi-VN" sz="2933" b="1">
                <a:solidFill>
                  <a:schemeClr val="accent6"/>
                </a:solidFill>
                <a:latin typeface="Arial" panose="020B0604020202020204" pitchFamily="34" charset="0"/>
                <a:cs typeface="Arial" panose="020B0604020202020204" pitchFamily="34" charset="0"/>
              </a:rPr>
              <a:t>Câu 4: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Trong trường hợp gene trội hoàn toàn, khi lai giữa hai bố mẹ thuần chủng, khác nhau 2 cặp tính trạng tương phản, sau đó F</a:t>
            </a:r>
            <a:r>
              <a:rPr lang="vi-VN" sz="2933" baseline="-25000">
                <a:solidFill>
                  <a:schemeClr val="accent6"/>
                </a:solidFill>
                <a:latin typeface="Arial" panose="020B0604020202020204" pitchFamily="34" charset="0"/>
                <a:ea typeface="Times New Roman" panose="02020603050405020304" pitchFamily="18" charset="0"/>
                <a:cs typeface="Arial" panose="020B0604020202020204" pitchFamily="34" charset="0"/>
              </a:rPr>
              <a:t>1</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 tự thụ phấn thu được F</a:t>
            </a:r>
            <a:r>
              <a:rPr lang="vi-VN" sz="2933" baseline="-25000">
                <a:solidFill>
                  <a:schemeClr val="accent6"/>
                </a:solidFill>
                <a:latin typeface="Arial" panose="020B0604020202020204" pitchFamily="34" charset="0"/>
                <a:ea typeface="Times New Roman" panose="02020603050405020304" pitchFamily="18" charset="0"/>
                <a:cs typeface="Arial" panose="020B0604020202020204" pitchFamily="34" charset="0"/>
              </a:rPr>
              <a:t>2</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 Tỉ lệ kiểu hình của F</a:t>
            </a:r>
            <a:r>
              <a:rPr lang="vi-VN" sz="2933" baseline="-25000">
                <a:solidFill>
                  <a:schemeClr val="accent6"/>
                </a:solidFill>
                <a:latin typeface="Arial" panose="020B0604020202020204" pitchFamily="34" charset="0"/>
                <a:ea typeface="Times New Roman" panose="02020603050405020304" pitchFamily="18" charset="0"/>
                <a:cs typeface="Arial" panose="020B0604020202020204" pitchFamily="34" charset="0"/>
              </a:rPr>
              <a:t>2</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 là</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1025585" y="364289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A.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3 : 1</a:t>
            </a:r>
            <a:endParaRPr lang="vi-VN" sz="2933">
              <a:solidFill>
                <a:schemeClr val="accent6"/>
              </a:solidFill>
              <a:latin typeface="Arial" panose="020B0604020202020204" pitchFamily="34" charset="0"/>
              <a:cs typeface="Arial" panose="020B0604020202020204" pitchFamily="34" charset="0"/>
            </a:endParaRP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383678" y="364289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B.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1 : 1 : 1 : 1</a:t>
            </a:r>
            <a:endParaRPr lang="vi-VN" sz="2933">
              <a:solidFill>
                <a:schemeClr val="accent6"/>
              </a:solidFill>
              <a:latin typeface="Arial" panose="020B0604020202020204" pitchFamily="34" charset="0"/>
              <a:cs typeface="Arial" panose="020B0604020202020204" pitchFamily="34" charset="0"/>
            </a:endParaRP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383678"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D.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9 : 6 : 1</a:t>
            </a:r>
            <a:endParaRPr lang="vi-VN" sz="2933">
              <a:solidFill>
                <a:schemeClr val="accent6"/>
              </a:solidFill>
              <a:latin typeface="Arial" panose="020B0604020202020204" pitchFamily="34" charset="0"/>
              <a:cs typeface="Arial" panose="020B0604020202020204" pitchFamily="34" charset="0"/>
            </a:endParaRP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1025584"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C.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9 : 3 : 3 : 1</a:t>
            </a:r>
            <a:endParaRPr lang="vi-VN" sz="2933">
              <a:solidFill>
                <a:schemeClr val="accent6"/>
              </a:solidFill>
              <a:latin typeface="Arial" panose="020B0604020202020204" pitchFamily="34" charset="0"/>
              <a:cs typeface="Arial" panose="020B0604020202020204" pitchFamily="34" charset="0"/>
            </a:endParaRPr>
          </a:p>
        </p:txBody>
      </p:sp>
      <p:sp>
        <p:nvSpPr>
          <p:cNvPr id="8"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1025582" y="5043871"/>
            <a:ext cx="4767209" cy="116346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pPr>
            <a:r>
              <a:rPr lang="vi-VN" sz="2933">
                <a:solidFill>
                  <a:schemeClr val="accent6"/>
                </a:solidFill>
                <a:latin typeface="Arial" panose="020B0604020202020204" pitchFamily="34" charset="0"/>
                <a:cs typeface="Arial" panose="020B0604020202020204" pitchFamily="34" charset="0"/>
              </a:rPr>
              <a:t>C.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9 : 3 : 3 : 1</a:t>
            </a:r>
            <a:endParaRPr lang="vi-VN" sz="2933">
              <a:solidFill>
                <a:schemeClr val="accent6"/>
              </a:solidFill>
              <a:latin typeface="Arial" panose="020B0604020202020204" pitchFamily="34" charset="0"/>
              <a:cs typeface="Arial" panose="020B0604020202020204" pitchFamily="34" charset="0"/>
            </a:endParaRPr>
          </a:p>
        </p:txBody>
      </p:sp>
      <p:pic>
        <p:nvPicPr>
          <p:cNvPr id="11" name="Picture 10">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10992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DDEB1-F67A-AAB9-3D3E-7572AE2DB9CE}"/>
              </a:ext>
            </a:extLst>
          </p:cNvPr>
          <p:cNvSpPr txBox="1"/>
          <p:nvPr/>
        </p:nvSpPr>
        <p:spPr>
          <a:xfrm>
            <a:off x="4811486" y="0"/>
            <a:ext cx="25690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KHỞI ĐỘNG</a:t>
            </a:r>
          </a:p>
        </p:txBody>
      </p:sp>
      <p:pic>
        <p:nvPicPr>
          <p:cNvPr id="1026" name="Picture 2" descr="Quan sát hình 7.1 và, Mô tả thí nghiệm mà Mendel thực hiện trang 41 Sinh học 12">
            <a:extLst>
              <a:ext uri="{FF2B5EF4-FFF2-40B4-BE49-F238E27FC236}">
                <a16:creationId xmlns:a16="http://schemas.microsoft.com/office/drawing/2014/main" id="{3B2BA5A6-7D04-8FC5-19D9-45F9A36B4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185" y="629959"/>
            <a:ext cx="8968611" cy="44427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A8695D3-4E6C-4B98-DE65-B43894F05A84}"/>
              </a:ext>
            </a:extLst>
          </p:cNvPr>
          <p:cNvSpPr/>
          <p:nvPr/>
        </p:nvSpPr>
        <p:spPr>
          <a:xfrm>
            <a:off x="609600" y="5320996"/>
            <a:ext cx="11212286" cy="13084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i="1" dirty="0">
                <a:latin typeface="Times New Roman" panose="02020603050405020304" pitchFamily="18" charset="0"/>
                <a:cs typeface="Times New Roman" panose="02020603050405020304" pitchFamily="18" charset="0"/>
              </a:rPr>
              <a:t>Trong </a:t>
            </a:r>
            <a:r>
              <a:rPr lang="en-US" sz="2400" i="1" dirty="0" err="1">
                <a:latin typeface="Times New Roman" panose="02020603050405020304" pitchFamily="18" charset="0"/>
                <a:cs typeface="Times New Roman" panose="02020603050405020304" pitchFamily="18" charset="0"/>
              </a:rPr>
              <a:t>thí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Mendel, </a:t>
            </a:r>
            <a:r>
              <a:rPr lang="en-US" sz="2400" i="1" dirty="0" err="1">
                <a:latin typeface="Times New Roman" panose="02020603050405020304" pitchFamily="18" charset="0"/>
                <a:cs typeface="Times New Roman" panose="02020603050405020304" pitchFamily="18" charset="0"/>
              </a:rPr>
              <a:t>tại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tím</a:t>
            </a:r>
            <a:r>
              <a:rPr lang="en-US" sz="2400" i="1" dirty="0">
                <a:latin typeface="Times New Roman" panose="02020603050405020304" pitchFamily="18" charset="0"/>
                <a:cs typeface="Times New Roman" panose="02020603050405020304" pitchFamily="18" charset="0"/>
              </a:rPr>
              <a:t> F1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nhạt</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7771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1025583" y="724017"/>
            <a:ext cx="10125304" cy="2345444"/>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ctr">
              <a:lnSpc>
                <a:spcPct val="150000"/>
              </a:lnSpc>
            </a:pPr>
            <a:r>
              <a:rPr lang="vi-VN" sz="2933" b="1">
                <a:solidFill>
                  <a:schemeClr val="accent6"/>
                </a:solidFill>
                <a:latin typeface="Arial" panose="020B0604020202020204" pitchFamily="34" charset="0"/>
                <a:cs typeface="Arial" panose="020B0604020202020204" pitchFamily="34" charset="0"/>
              </a:rPr>
              <a:t>Câu 5: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Ở đậu hà lan, hạt vàng trội hoàn toàn so với hạt xanh. Cho giao phấn giữa cây hạt vàng thuần chủng với cây hạt xanh, kiểu hình ở cây F</a:t>
            </a:r>
            <a:r>
              <a:rPr lang="vi-VN" sz="2933" baseline="-25000">
                <a:solidFill>
                  <a:schemeClr val="accent6"/>
                </a:solidFill>
                <a:latin typeface="Arial" panose="020B0604020202020204" pitchFamily="34" charset="0"/>
                <a:ea typeface="Times New Roman" panose="02020603050405020304" pitchFamily="18" charset="0"/>
                <a:cs typeface="Arial" panose="020B0604020202020204" pitchFamily="34" charset="0"/>
              </a:rPr>
              <a:t>1</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 sẽ như thế nào?</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1025585"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A. 2 vàng : 1 xanh</a:t>
            </a: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383678" y="3519608"/>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B. 1 vàng : 3 xanh</a:t>
            </a: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383678"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1 vàng : 1 xanh</a:t>
            </a: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1025584" y="5043871"/>
            <a:ext cx="4767209"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C. 3 vàng : 1 xanh</a:t>
            </a:r>
          </a:p>
        </p:txBody>
      </p:sp>
      <p:sp>
        <p:nvSpPr>
          <p:cNvPr id="8"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6383678" y="5043871"/>
            <a:ext cx="4767209" cy="116346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1 vàng : 1 xanh</a:t>
            </a:r>
          </a:p>
        </p:txBody>
      </p:sp>
      <p:pic>
        <p:nvPicPr>
          <p:cNvPr id="11" name="Picture 10">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11632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724207" y="520556"/>
            <a:ext cx="10796548" cy="4469749"/>
          </a:xfrm>
          <a:prstGeom prst="roundRect">
            <a:avLst>
              <a:gd name="adj" fmla="val 3019"/>
            </a:avLst>
          </a:prstGeom>
          <a:solidFill>
            <a:srgbClr val="0C2267"/>
          </a:solidFill>
          <a:ln w="28575" cap="flat" cmpd="sng" algn="ctr">
            <a:solidFill>
              <a:srgbClr val="00B0F0"/>
            </a:solidFill>
            <a:prstDash val="solid"/>
            <a:miter lim="800000"/>
          </a:ln>
          <a:effectLst/>
        </p:spPr>
        <p:txBody>
          <a:bodyPr rtlCol="0" anchor="ctr"/>
          <a:lstStyle/>
          <a:p>
            <a:pPr algn="just">
              <a:lnSpc>
                <a:spcPct val="150000"/>
              </a:lnSpc>
            </a:pPr>
            <a:r>
              <a:rPr lang="vi-VN" sz="2933" b="1">
                <a:solidFill>
                  <a:schemeClr val="accent6"/>
                </a:solidFill>
                <a:latin typeface="Arial" panose="020B0604020202020204" pitchFamily="34" charset="0"/>
                <a:cs typeface="Arial" panose="020B0604020202020204" pitchFamily="34" charset="0"/>
              </a:rPr>
              <a:t>Câu 6: </a:t>
            </a: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Biết các tính trạng dưới đây trội hoàn toàn, phép lai nào sau đây cho biết cá thể đem lai là dị hợp?</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933">
                <a:solidFill>
                  <a:schemeClr val="accent6"/>
                </a:solidFill>
                <a:latin typeface="Arial" panose="020B0604020202020204" pitchFamily="34" charset="0"/>
                <a:ea typeface="Caudex"/>
                <a:cs typeface="Arial" panose="020B0604020202020204" pitchFamily="34" charset="0"/>
              </a:rPr>
              <a:t>1. P: bố hồng cầu hình liềm nhẹ × mẹ bình thường → F: 1 hồng cầu hình liềm nhẹ : 1 bình thường.</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933">
                <a:solidFill>
                  <a:schemeClr val="accent6"/>
                </a:solidFill>
                <a:latin typeface="Arial" panose="020B0604020202020204" pitchFamily="34" charset="0"/>
                <a:ea typeface="Caudex"/>
                <a:cs typeface="Arial" panose="020B0604020202020204" pitchFamily="34" charset="0"/>
              </a:rPr>
              <a:t>2. P: thân cao × thân thấp → F: 50% thân cao : 50% thân thấp.</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933">
                <a:solidFill>
                  <a:schemeClr val="accent6"/>
                </a:solidFill>
                <a:latin typeface="Arial" panose="020B0604020202020204" pitchFamily="34" charset="0"/>
                <a:ea typeface="Times New Roman" panose="02020603050405020304" pitchFamily="18" charset="0"/>
                <a:cs typeface="Arial" panose="020B0604020202020204" pitchFamily="34" charset="0"/>
              </a:rPr>
              <a:t>3. P: mắt trắng × mắt đỏ → F: 25% mắt trắng : 75% mắt đỏ.</a:t>
            </a:r>
            <a:endParaRPr lang="en-US" sz="2933">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1043339" y="5426178"/>
            <a:ext cx="2178120" cy="984381"/>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A. 1, 2</a:t>
            </a: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3736711" y="5426178"/>
            <a:ext cx="2178120" cy="984381"/>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B. 1, 3</a:t>
            </a: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9123453" y="5426178"/>
            <a:ext cx="2178120" cy="984381"/>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1, 2, 3</a:t>
            </a: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6430081" y="5426178"/>
            <a:ext cx="2178120" cy="984381"/>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C. 2, 3</a:t>
            </a:r>
          </a:p>
        </p:txBody>
      </p:sp>
      <p:sp>
        <p:nvSpPr>
          <p:cNvPr id="44"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9123453" y="5426178"/>
            <a:ext cx="2178120" cy="984381"/>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buFontTx/>
              <a:buNone/>
              <a:defRPr/>
            </a:pPr>
            <a:r>
              <a:rPr lang="vi-VN" sz="2933">
                <a:solidFill>
                  <a:prstClr val="white"/>
                </a:solidFill>
                <a:latin typeface="Arial" panose="020B0604020202020204" pitchFamily="34" charset="0"/>
              </a:rPr>
              <a:t>D. 1, 2, 3</a:t>
            </a:r>
          </a:p>
        </p:txBody>
      </p:sp>
      <p:pic>
        <p:nvPicPr>
          <p:cNvPr id="9" name="Picture 8">
            <a:hlinkClick r:id="rId5" action="ppaction://hlinksldjump"/>
          </p:cNvPr>
          <p:cNvPicPr>
            <a:picLocks noChangeAspect="1"/>
          </p:cNvPicPr>
          <p:nvPr/>
        </p:nvPicPr>
        <p:blipFill>
          <a:blip r:embed="rId6"/>
          <a:stretch>
            <a:fillRect/>
          </a:stretch>
        </p:blipFill>
        <p:spPr>
          <a:xfrm>
            <a:off x="11233081" y="5625606"/>
            <a:ext cx="1510105" cy="1400205"/>
          </a:xfrm>
          <a:prstGeom prst="rect">
            <a:avLst/>
          </a:prstGeom>
        </p:spPr>
      </p:pic>
    </p:spTree>
    <p:extLst>
      <p:ext uri="{BB962C8B-B14F-4D97-AF65-F5344CB8AC3E}">
        <p14:creationId xmlns:p14="http://schemas.microsoft.com/office/powerpoint/2010/main" val="13697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
            <a:extLst>
              <a:ext uri="{FF2B5EF4-FFF2-40B4-BE49-F238E27FC236}">
                <a16:creationId xmlns:a16="http://schemas.microsoft.com/office/drawing/2014/main" id="{C8513431-7CB0-81D1-44CE-AC59FEA0750C}"/>
              </a:ext>
            </a:extLst>
          </p:cNvPr>
          <p:cNvSpPr/>
          <p:nvPr/>
        </p:nvSpPr>
        <p:spPr>
          <a:xfrm>
            <a:off x="422832" y="406877"/>
            <a:ext cx="11358201" cy="3303000"/>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lnSpc>
                <a:spcPct val="150000"/>
              </a:lnSpc>
            </a:pPr>
            <a:r>
              <a:rPr lang="vi-VN" sz="2667" b="1">
                <a:solidFill>
                  <a:srgbClr val="FFFFFF"/>
                </a:solidFill>
                <a:latin typeface="Arial" panose="020B0604020202020204" pitchFamily="34" charset="0"/>
                <a:cs typeface="Arial" panose="020B0604020202020204" pitchFamily="34" charset="0"/>
              </a:rPr>
              <a:t>Câu 7: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Ở cà chua, gene A quy định thân cao, a - thân thấp, B - quả tròn, b - quả bầu dục. Cho cây cà chua thân cao, quả tròn lai với thân thấp, quả bầu dục, F1 sẽ cho kết quả như thế nào nếu P thuần chủng? (Biết các gene phân li độc lập và tổ hợp tự do trong quá trình hình thành giao tử và tính trạng thân cao, quả tròn là trội so với thân thấp, quả bầu dục).</a:t>
            </a:r>
            <a:endParaRPr lang="en-US" sz="2667" kern="10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33" name="Rectangle: Rounded Corners 19">
            <a:extLst>
              <a:ext uri="{FF2B5EF4-FFF2-40B4-BE49-F238E27FC236}">
                <a16:creationId xmlns:a16="http://schemas.microsoft.com/office/drawing/2014/main" id="{9E64FDE5-9863-0C26-3156-B26382A8BCE4}"/>
              </a:ext>
            </a:extLst>
          </p:cNvPr>
          <p:cNvSpPr/>
          <p:nvPr/>
        </p:nvSpPr>
        <p:spPr>
          <a:xfrm>
            <a:off x="546122" y="3932128"/>
            <a:ext cx="5315167"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667">
                <a:solidFill>
                  <a:srgbClr val="FFFFFF"/>
                </a:solidFill>
                <a:latin typeface="Arial" panose="020B0604020202020204" pitchFamily="34" charset="0"/>
                <a:cs typeface="Arial" panose="020B0604020202020204" pitchFamily="34" charset="0"/>
              </a:rPr>
              <a:t>A.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100% thân cao, quả tròn.</a:t>
            </a:r>
            <a:endParaRPr lang="vi-VN" sz="2667">
              <a:solidFill>
                <a:srgbClr val="FFFFFF"/>
              </a:solidFill>
              <a:latin typeface="Arial" panose="020B0604020202020204" pitchFamily="34" charset="0"/>
              <a:cs typeface="Arial" panose="020B0604020202020204" pitchFamily="34" charset="0"/>
            </a:endParaRPr>
          </a:p>
        </p:txBody>
      </p:sp>
      <p:sp>
        <p:nvSpPr>
          <p:cNvPr id="36" name="Rectangle: Rounded Corners 20">
            <a:extLst>
              <a:ext uri="{FF2B5EF4-FFF2-40B4-BE49-F238E27FC236}">
                <a16:creationId xmlns:a16="http://schemas.microsoft.com/office/drawing/2014/main" id="{610855D9-455C-0349-F3DE-2A9507903BD6}"/>
              </a:ext>
            </a:extLst>
          </p:cNvPr>
          <p:cNvSpPr/>
          <p:nvPr/>
        </p:nvSpPr>
        <p:spPr>
          <a:xfrm>
            <a:off x="6328881" y="3932128"/>
            <a:ext cx="5315167"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lnSpc>
                <a:spcPct val="130000"/>
              </a:lnSpc>
              <a:buClrTx/>
            </a:pPr>
            <a:r>
              <a:rPr lang="vi-VN" sz="2667">
                <a:solidFill>
                  <a:srgbClr val="FFFFFF"/>
                </a:solidFill>
                <a:latin typeface="Arial" panose="020B0604020202020204" pitchFamily="34" charset="0"/>
                <a:cs typeface="Arial" panose="020B0604020202020204" pitchFamily="34" charset="0"/>
              </a:rPr>
              <a:t>B.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50% thân cao, quả tròn : 50% thân thấp, quả bầu dục.</a:t>
            </a:r>
            <a:endParaRPr lang="vi-VN" sz="2667">
              <a:solidFill>
                <a:srgbClr val="FFFFFF"/>
              </a:solidFill>
              <a:latin typeface="Arial" panose="020B0604020202020204" pitchFamily="34" charset="0"/>
              <a:cs typeface="Arial" panose="020B0604020202020204" pitchFamily="34" charset="0"/>
            </a:endParaRPr>
          </a:p>
        </p:txBody>
      </p:sp>
      <p:sp>
        <p:nvSpPr>
          <p:cNvPr id="39" name="Rectangle: Rounded Corners 23">
            <a:extLst>
              <a:ext uri="{FF2B5EF4-FFF2-40B4-BE49-F238E27FC236}">
                <a16:creationId xmlns:a16="http://schemas.microsoft.com/office/drawing/2014/main" id="{52B2EF98-61C2-E376-04B1-8088012B1948}"/>
              </a:ext>
            </a:extLst>
          </p:cNvPr>
          <p:cNvSpPr/>
          <p:nvPr/>
        </p:nvSpPr>
        <p:spPr>
          <a:xfrm>
            <a:off x="6328882" y="5317848"/>
            <a:ext cx="5315167"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buClrTx/>
            </a:pPr>
            <a:r>
              <a:rPr lang="vi-VN" sz="2667">
                <a:solidFill>
                  <a:srgbClr val="FFFFFF"/>
                </a:solidFill>
                <a:latin typeface="Arial" panose="020B0604020202020204" pitchFamily="34" charset="0"/>
                <a:cs typeface="Arial" panose="020B0604020202020204" pitchFamily="34" charset="0"/>
              </a:rPr>
              <a:t>D.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100% thân thấp, quả bầu dục.</a:t>
            </a:r>
            <a:endParaRPr lang="vi-VN" sz="2667">
              <a:solidFill>
                <a:srgbClr val="FFFFFF"/>
              </a:solidFill>
              <a:latin typeface="Arial" panose="020B0604020202020204" pitchFamily="34" charset="0"/>
              <a:cs typeface="Arial" panose="020B0604020202020204" pitchFamily="34" charset="0"/>
            </a:endParaRPr>
          </a:p>
        </p:txBody>
      </p:sp>
      <p:sp>
        <p:nvSpPr>
          <p:cNvPr id="42" name="Rectangle: Rounded Corners 22">
            <a:extLst>
              <a:ext uri="{FF2B5EF4-FFF2-40B4-BE49-F238E27FC236}">
                <a16:creationId xmlns:a16="http://schemas.microsoft.com/office/drawing/2014/main" id="{FD14B6BD-EF38-782A-AFAC-97E59218DC0F}"/>
              </a:ext>
            </a:extLst>
          </p:cNvPr>
          <p:cNvSpPr/>
          <p:nvPr/>
        </p:nvSpPr>
        <p:spPr>
          <a:xfrm>
            <a:off x="546122" y="5317848"/>
            <a:ext cx="5315167" cy="1163469"/>
          </a:xfrm>
          <a:prstGeom prst="roundRect">
            <a:avLst>
              <a:gd name="adj" fmla="val 10513"/>
            </a:avLst>
          </a:prstGeom>
          <a:solidFill>
            <a:srgbClr val="0C2267"/>
          </a:solidFill>
          <a:ln w="28575" cap="flat" cmpd="sng" algn="ctr">
            <a:solidFill>
              <a:srgbClr val="00B0F0"/>
            </a:solidFill>
            <a:prstDash val="solid"/>
            <a:miter lim="800000"/>
          </a:ln>
          <a:effectLst/>
        </p:spPr>
        <p:txBody>
          <a:bodyPr rtlCol="0" anchor="ctr"/>
          <a:lstStyle/>
          <a:p>
            <a:pPr algn="just">
              <a:lnSpc>
                <a:spcPct val="130000"/>
              </a:lnSpc>
              <a:buClrTx/>
            </a:pPr>
            <a:r>
              <a:rPr lang="vi-VN" sz="2667">
                <a:solidFill>
                  <a:srgbClr val="FFFFFF"/>
                </a:solidFill>
                <a:latin typeface="Arial" panose="020B0604020202020204" pitchFamily="34" charset="0"/>
                <a:cs typeface="Arial" panose="020B0604020202020204" pitchFamily="34" charset="0"/>
              </a:rPr>
              <a:t>C.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50% thân cao, quả bầu dục : 50% thân thấp, quả tròn.</a:t>
            </a:r>
            <a:endParaRPr lang="vi-VN" sz="2667">
              <a:solidFill>
                <a:srgbClr val="FFFFFF"/>
              </a:solidFill>
              <a:latin typeface="Arial" panose="020B0604020202020204" pitchFamily="34" charset="0"/>
              <a:cs typeface="Arial" panose="020B0604020202020204" pitchFamily="34" charset="0"/>
            </a:endParaRPr>
          </a:p>
        </p:txBody>
      </p:sp>
      <p:sp>
        <p:nvSpPr>
          <p:cNvPr id="8" name="Rectangle: Rounded Corners 19">
            <a:hlinkClick r:id="rId4" action="ppaction://hlinksldjump"/>
            <a:extLst>
              <a:ext uri="{FF2B5EF4-FFF2-40B4-BE49-F238E27FC236}">
                <a16:creationId xmlns:a16="http://schemas.microsoft.com/office/drawing/2014/main" id="{9E64FDE5-9863-0C26-3156-B26382A8BCE4}"/>
              </a:ext>
            </a:extLst>
          </p:cNvPr>
          <p:cNvSpPr/>
          <p:nvPr/>
        </p:nvSpPr>
        <p:spPr>
          <a:xfrm>
            <a:off x="546122" y="3932128"/>
            <a:ext cx="5315167" cy="1163469"/>
          </a:xfrm>
          <a:prstGeom prst="roundRect">
            <a:avLst>
              <a:gd name="adj" fmla="val 10513"/>
            </a:avLst>
          </a:prstGeom>
          <a:solidFill>
            <a:srgbClr val="00B050"/>
          </a:solidFill>
          <a:ln w="28575" cap="flat" cmpd="sng" algn="ctr">
            <a:solidFill>
              <a:srgbClr val="00B0F0"/>
            </a:solidFill>
            <a:prstDash val="solid"/>
            <a:miter lim="800000"/>
          </a:ln>
          <a:effectLst/>
        </p:spPr>
        <p:txBody>
          <a:bodyPr rtlCol="0" anchor="ctr"/>
          <a:lstStyle/>
          <a:p>
            <a:pPr algn="just">
              <a:buClrTx/>
            </a:pPr>
            <a:r>
              <a:rPr lang="vi-VN" sz="2667">
                <a:solidFill>
                  <a:srgbClr val="FFFFFF"/>
                </a:solidFill>
                <a:latin typeface="Arial" panose="020B0604020202020204" pitchFamily="34" charset="0"/>
                <a:cs typeface="Arial" panose="020B0604020202020204" pitchFamily="34" charset="0"/>
              </a:rPr>
              <a:t>A. </a:t>
            </a:r>
            <a:r>
              <a:rPr lang="vi-VN" sz="2667">
                <a:solidFill>
                  <a:srgbClr val="FFFFFF"/>
                </a:solidFill>
                <a:latin typeface="Arial" panose="020B0604020202020204" pitchFamily="34" charset="0"/>
                <a:ea typeface="Times New Roman" panose="02020603050405020304" pitchFamily="18" charset="0"/>
                <a:cs typeface="Arial" panose="020B0604020202020204" pitchFamily="34" charset="0"/>
              </a:rPr>
              <a:t>100% thân cao, quả tròn.</a:t>
            </a:r>
            <a:endParaRPr lang="vi-VN" sz="2667">
              <a:solidFill>
                <a:srgbClr val="FFFFFF"/>
              </a:solidFill>
              <a:latin typeface="Arial" panose="020B0604020202020204" pitchFamily="34" charset="0"/>
              <a:cs typeface="Arial" panose="020B0604020202020204" pitchFamily="34" charset="0"/>
            </a:endParaRPr>
          </a:p>
        </p:txBody>
      </p:sp>
      <p:pic>
        <p:nvPicPr>
          <p:cNvPr id="10" name="Picture 9">
            <a:hlinkClick r:id="rId5" action="ppaction://hlinksldjump"/>
          </p:cNvPr>
          <p:cNvPicPr>
            <a:picLocks noChangeAspect="1"/>
          </p:cNvPicPr>
          <p:nvPr/>
        </p:nvPicPr>
        <p:blipFill>
          <a:blip r:embed="rId6"/>
          <a:stretch>
            <a:fillRect/>
          </a:stretch>
        </p:blipFill>
        <p:spPr>
          <a:xfrm>
            <a:off x="11465961" y="5841537"/>
            <a:ext cx="1277225" cy="1184273"/>
          </a:xfrm>
          <a:prstGeom prst="rect">
            <a:avLst/>
          </a:prstGeom>
        </p:spPr>
      </p:pic>
    </p:spTree>
    <p:extLst>
      <p:ext uri="{BB962C8B-B14F-4D97-AF65-F5344CB8AC3E}">
        <p14:creationId xmlns:p14="http://schemas.microsoft.com/office/powerpoint/2010/main" val="70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P spid="39" grpId="0" animBg="1"/>
      <p:bldP spid="4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39"/>
          <p:cNvSpPr txBox="1">
            <a:spLocks noGrp="1"/>
          </p:cNvSpPr>
          <p:nvPr>
            <p:ph type="title"/>
          </p:nvPr>
        </p:nvSpPr>
        <p:spPr>
          <a:xfrm>
            <a:off x="951000" y="719333"/>
            <a:ext cx="10290000" cy="792400"/>
          </a:xfrm>
          <a:prstGeom prst="rect">
            <a:avLst/>
          </a:prstGeom>
        </p:spPr>
        <p:txBody>
          <a:bodyPr spcFirstLastPara="1" vert="horz" wrap="square" lIns="121900" tIns="121900" rIns="121900" bIns="121900" rtlCol="0" anchor="t" anchorCtr="0">
            <a:noAutofit/>
          </a:bodyPr>
          <a:lstStyle/>
          <a:p>
            <a:r>
              <a:rPr lang="vi-VN" sz="4267">
                <a:solidFill>
                  <a:schemeClr val="bg1">
                    <a:lumMod val="25000"/>
                  </a:schemeClr>
                </a:solidFill>
                <a:latin typeface="Arial" panose="020B0604020202020204" pitchFamily="34" charset="0"/>
                <a:cs typeface="Arial" panose="020B0604020202020204" pitchFamily="34" charset="0"/>
              </a:rPr>
              <a:t>VẬN DỤNG</a:t>
            </a:r>
            <a:endParaRPr sz="4267">
              <a:solidFill>
                <a:schemeClr val="bg1">
                  <a:lumMod val="25000"/>
                </a:schemeClr>
              </a:solidFill>
              <a:latin typeface="Arial" panose="020B0604020202020204" pitchFamily="34" charset="0"/>
              <a:cs typeface="Arial" panose="020B0604020202020204" pitchFamily="34" charset="0"/>
            </a:endParaRPr>
          </a:p>
        </p:txBody>
      </p:sp>
      <p:grpSp>
        <p:nvGrpSpPr>
          <p:cNvPr id="956" name="Google Shape;956;p39"/>
          <p:cNvGrpSpPr/>
          <p:nvPr/>
        </p:nvGrpSpPr>
        <p:grpSpPr>
          <a:xfrm>
            <a:off x="10814278" y="5865305"/>
            <a:ext cx="853444" cy="540512"/>
            <a:chOff x="4747600" y="388750"/>
            <a:chExt cx="129375" cy="84725"/>
          </a:xfrm>
        </p:grpSpPr>
        <p:sp>
          <p:nvSpPr>
            <p:cNvPr id="957" name="Google Shape;957;p39"/>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58" name="Google Shape;958;p39"/>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59" name="Google Shape;959;p39"/>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0" name="Google Shape;960;p39"/>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1" name="Google Shape;961;p39"/>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2" name="Google Shape;962;p39"/>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3" name="Google Shape;963;p39"/>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4" name="Google Shape;964;p39"/>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965" name="Google Shape;965;p39"/>
          <p:cNvGrpSpPr/>
          <p:nvPr/>
        </p:nvGrpSpPr>
        <p:grpSpPr>
          <a:xfrm>
            <a:off x="567155" y="545363"/>
            <a:ext cx="564819" cy="973276"/>
            <a:chOff x="712519" y="1316728"/>
            <a:chExt cx="423614" cy="729957"/>
          </a:xfrm>
        </p:grpSpPr>
        <p:grpSp>
          <p:nvGrpSpPr>
            <p:cNvPr id="966" name="Google Shape;966;p39"/>
            <p:cNvGrpSpPr/>
            <p:nvPr/>
          </p:nvGrpSpPr>
          <p:grpSpPr>
            <a:xfrm flipH="1">
              <a:off x="844231" y="1316728"/>
              <a:ext cx="291903" cy="325838"/>
              <a:chOff x="4798525" y="405375"/>
              <a:chExt cx="59000" cy="68100"/>
            </a:xfrm>
          </p:grpSpPr>
          <p:sp>
            <p:nvSpPr>
              <p:cNvPr id="967" name="Google Shape;967;p39"/>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8" name="Google Shape;968;p39"/>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69" name="Google Shape;969;p39"/>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970" name="Google Shape;970;p39"/>
            <p:cNvGrpSpPr/>
            <p:nvPr/>
          </p:nvGrpSpPr>
          <p:grpSpPr>
            <a:xfrm flipH="1">
              <a:off x="712519" y="1779459"/>
              <a:ext cx="263331" cy="267225"/>
              <a:chOff x="4747600" y="411500"/>
              <a:chExt cx="53225" cy="55850"/>
            </a:xfrm>
          </p:grpSpPr>
          <p:sp>
            <p:nvSpPr>
              <p:cNvPr id="971" name="Google Shape;971;p39"/>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72" name="Google Shape;972;p39"/>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73" name="Google Shape;973;p39"/>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sp>
        <p:nvSpPr>
          <p:cNvPr id="4" name="Rectangle 3"/>
          <p:cNvSpPr/>
          <p:nvPr/>
        </p:nvSpPr>
        <p:spPr>
          <a:xfrm>
            <a:off x="859419" y="2770491"/>
            <a:ext cx="7227204" cy="3107133"/>
          </a:xfrm>
          <a:prstGeom prst="rect">
            <a:avLst/>
          </a:prstGeom>
        </p:spPr>
        <p:txBody>
          <a:bodyPr wrap="square">
            <a:spAutoFit/>
          </a:bodyPr>
          <a:lstStyle/>
          <a:p>
            <a:pPr algn="just">
              <a:lnSpc>
                <a:spcPct val="150000"/>
              </a:lnSpc>
            </a:pPr>
            <a:r>
              <a:rPr lang="vi-VN" sz="2667" b="1">
                <a:solidFill>
                  <a:schemeClr val="accent2"/>
                </a:solidFill>
              </a:rPr>
              <a:t>Bài </a:t>
            </a:r>
            <a:r>
              <a:rPr lang="en-US" sz="2667" b="1">
                <a:solidFill>
                  <a:schemeClr val="accent2"/>
                </a:solidFill>
              </a:rPr>
              <a:t>1. </a:t>
            </a:r>
            <a:r>
              <a:rPr lang="en-US" sz="2667"/>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p>
        </p:txBody>
      </p:sp>
      <p:pic>
        <p:nvPicPr>
          <p:cNvPr id="6" name="Picture 5"/>
          <p:cNvPicPr>
            <a:picLocks noChangeAspect="1"/>
          </p:cNvPicPr>
          <p:nvPr/>
        </p:nvPicPr>
        <p:blipFill>
          <a:blip r:embed="rId3"/>
          <a:stretch>
            <a:fillRect/>
          </a:stretch>
        </p:blipFill>
        <p:spPr>
          <a:xfrm>
            <a:off x="9318215" y="678191"/>
            <a:ext cx="1560711" cy="5486876"/>
          </a:xfrm>
          <a:prstGeom prst="rect">
            <a:avLst/>
          </a:prstGeom>
        </p:spPr>
      </p:pic>
      <p:sp>
        <p:nvSpPr>
          <p:cNvPr id="28" name="Rounded Rectangle 27"/>
          <p:cNvSpPr/>
          <p:nvPr/>
        </p:nvSpPr>
        <p:spPr>
          <a:xfrm>
            <a:off x="918263" y="1847601"/>
            <a:ext cx="2372379" cy="72604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67" b="1">
                <a:solidFill>
                  <a:schemeClr val="tx2">
                    <a:lumMod val="50000"/>
                  </a:schemeClr>
                </a:solidFill>
                <a:latin typeface="Arial" panose="020B0604020202020204" pitchFamily="34" charset="0"/>
                <a:cs typeface="Arial" panose="020B0604020202020204" pitchFamily="34" charset="0"/>
              </a:rPr>
              <a:t>Nhiệm vụ 1:</a:t>
            </a:r>
            <a:endParaRPr lang="en-US" sz="2667" b="1">
              <a:solidFill>
                <a:schemeClr val="tx2">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3424719" y="1941210"/>
            <a:ext cx="3876783" cy="502766"/>
          </a:xfrm>
          <a:prstGeom prst="rect">
            <a:avLst/>
          </a:prstGeom>
          <a:noFill/>
        </p:spPr>
        <p:txBody>
          <a:bodyPr wrap="square" rtlCol="0">
            <a:spAutoFit/>
          </a:bodyPr>
          <a:lstStyle/>
          <a:p>
            <a:r>
              <a:rPr lang="vi-VN" sz="2667"/>
              <a:t>Hoàn thành các bài tập</a:t>
            </a:r>
            <a:endParaRPr lang="en-US" sz="2667"/>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201" name="Google Shape;1201;p43"/>
          <p:cNvGrpSpPr/>
          <p:nvPr/>
        </p:nvGrpSpPr>
        <p:grpSpPr>
          <a:xfrm>
            <a:off x="624713" y="5481731"/>
            <a:ext cx="564819" cy="892892"/>
            <a:chOff x="581551" y="1316728"/>
            <a:chExt cx="423614" cy="669669"/>
          </a:xfrm>
        </p:grpSpPr>
        <p:grpSp>
          <p:nvGrpSpPr>
            <p:cNvPr id="1202" name="Google Shape;1202;p43"/>
            <p:cNvGrpSpPr/>
            <p:nvPr/>
          </p:nvGrpSpPr>
          <p:grpSpPr>
            <a:xfrm flipH="1">
              <a:off x="713262" y="1316728"/>
              <a:ext cx="291903" cy="325838"/>
              <a:chOff x="4798525" y="405375"/>
              <a:chExt cx="59000" cy="68100"/>
            </a:xfrm>
          </p:grpSpPr>
          <p:sp>
            <p:nvSpPr>
              <p:cNvPr id="1203" name="Google Shape;1203;p43"/>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4" name="Google Shape;1204;p43"/>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5" name="Google Shape;1205;p43"/>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206" name="Google Shape;1206;p43"/>
            <p:cNvGrpSpPr/>
            <p:nvPr/>
          </p:nvGrpSpPr>
          <p:grpSpPr>
            <a:xfrm flipH="1">
              <a:off x="581551" y="1719172"/>
              <a:ext cx="263331" cy="267225"/>
              <a:chOff x="4747600" y="411500"/>
              <a:chExt cx="53225" cy="55850"/>
            </a:xfrm>
          </p:grpSpPr>
          <p:sp>
            <p:nvSpPr>
              <p:cNvPr id="1207" name="Google Shape;1207;p43"/>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8" name="Google Shape;1208;p43"/>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9" name="Google Shape;1209;p43"/>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sp>
        <p:nvSpPr>
          <p:cNvPr id="9" name="Oval Callout 8"/>
          <p:cNvSpPr/>
          <p:nvPr/>
        </p:nvSpPr>
        <p:spPr>
          <a:xfrm>
            <a:off x="5452152" y="671247"/>
            <a:ext cx="1288101" cy="863028"/>
          </a:xfrm>
          <a:prstGeom prst="wedgeEllipseCallout">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67" b="1">
                <a:solidFill>
                  <a:srgbClr val="000000"/>
                </a:solidFill>
                <a:latin typeface="Arial" panose="020B0604020202020204" pitchFamily="34" charset="0"/>
                <a:cs typeface="Arial" panose="020B0604020202020204" pitchFamily="34" charset="0"/>
              </a:rPr>
              <a:t>Giải</a:t>
            </a:r>
            <a:endParaRPr lang="en-US" sz="2667" b="1">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1067658" y="2004615"/>
            <a:ext cx="4532716" cy="502766"/>
          </a:xfrm>
          <a:prstGeom prst="rect">
            <a:avLst/>
          </a:prstGeom>
        </p:spPr>
        <p:txBody>
          <a:bodyPr wrap="none">
            <a:spAutoFit/>
          </a:bodyPr>
          <a:lstStyle/>
          <a:p>
            <a:r>
              <a:rPr lang="en-US" sz="2667" b="1">
                <a:solidFill>
                  <a:schemeClr val="accent2"/>
                </a:solidFill>
              </a:rPr>
              <a:t>►</a:t>
            </a:r>
            <a:r>
              <a:rPr lang="vi-VN" sz="2667" b="1">
                <a:solidFill>
                  <a:schemeClr val="accent2"/>
                </a:solidFill>
              </a:rPr>
              <a:t> </a:t>
            </a:r>
            <a:r>
              <a:rPr lang="en-US" sz="2667" b="1">
                <a:solidFill>
                  <a:schemeClr val="accent2"/>
                </a:solidFill>
              </a:rPr>
              <a:t>Với phép lai một tính trạng:</a:t>
            </a:r>
          </a:p>
        </p:txBody>
      </p:sp>
      <p:sp>
        <p:nvSpPr>
          <p:cNvPr id="12" name="Rectangle 11"/>
          <p:cNvSpPr/>
          <p:nvPr/>
        </p:nvSpPr>
        <p:spPr>
          <a:xfrm>
            <a:off x="1429198" y="2538095"/>
            <a:ext cx="9541268" cy="3248453"/>
          </a:xfrm>
          <a:prstGeom prst="rect">
            <a:avLst/>
          </a:prstGeom>
        </p:spPr>
        <p:txBody>
          <a:bodyPr wrap="square">
            <a:spAutoFit/>
          </a:bodyPr>
          <a:lstStyle/>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loại giao tử là 2 (A và a) = 2</a:t>
            </a:r>
            <a:r>
              <a:rPr lang="vi-VN" sz="2667" baseline="30000">
                <a:latin typeface="Arial" panose="020B0604020202020204" pitchFamily="34" charset="0"/>
                <a:ea typeface="Times New Roman" panose="02020603050405020304" pitchFamily="18" charset="0"/>
                <a:cs typeface="Arial" panose="020B0604020202020204" pitchFamily="34" charset="0"/>
              </a:rPr>
              <a:t>1</a:t>
            </a:r>
            <a:r>
              <a:rPr lang="vi-VN" sz="2667">
                <a:latin typeface="Arial" panose="020B0604020202020204" pitchFamily="34" charset="0"/>
                <a:ea typeface="Times New Roman" panose="02020603050405020304" pitchFamily="18" charset="0"/>
                <a:cs typeface="Arial" panose="020B0604020202020204" pitchFamily="34" charset="0"/>
              </a:rPr>
              <a:t>;</a:t>
            </a: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tổ hợp giao tử là 4 = 2 × 2 = 4</a:t>
            </a:r>
            <a:r>
              <a:rPr lang="vi-VN" sz="2667" baseline="30000">
                <a:latin typeface="Arial" panose="020B0604020202020204" pitchFamily="34" charset="0"/>
                <a:ea typeface="Times New Roman" panose="02020603050405020304" pitchFamily="18" charset="0"/>
                <a:cs typeface="Arial" panose="020B0604020202020204" pitchFamily="34" charset="0"/>
              </a:rPr>
              <a:t>1</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kiểu gene là 3 = (A, a) × (A, a) = 1AA : 2Aa : 1aa = 3</a:t>
            </a:r>
            <a:r>
              <a:rPr lang="vi-VN" sz="2667" baseline="30000">
                <a:latin typeface="Arial" panose="020B0604020202020204" pitchFamily="34" charset="0"/>
                <a:ea typeface="Times New Roman" panose="02020603050405020304" pitchFamily="18" charset="0"/>
                <a:cs typeface="Arial" panose="020B0604020202020204" pitchFamily="34" charset="0"/>
              </a:rPr>
              <a:t>1</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kiểu hình là 2 = (3A– : 1aa) = 2</a:t>
            </a:r>
            <a:r>
              <a:rPr lang="vi-VN" sz="2667" baseline="30000">
                <a:latin typeface="Arial" panose="020B0604020202020204" pitchFamily="34" charset="0"/>
                <a:ea typeface="Times New Roman" panose="02020603050405020304" pitchFamily="18" charset="0"/>
                <a:cs typeface="Arial" panose="020B0604020202020204" pitchFamily="34" charset="0"/>
              </a:rPr>
              <a:t>1</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p:txBody>
      </p:sp>
      <p:pic>
        <p:nvPicPr>
          <p:cNvPr id="44" name="Picture 43"/>
          <p:cNvPicPr>
            <a:picLocks noChangeAspect="1"/>
          </p:cNvPicPr>
          <p:nvPr/>
        </p:nvPicPr>
        <p:blipFill>
          <a:blip r:embed="rId3"/>
          <a:stretch>
            <a:fillRect/>
          </a:stretch>
        </p:blipFill>
        <p:spPr>
          <a:xfrm rot="1456260" flipH="1">
            <a:off x="10558994" y="656297"/>
            <a:ext cx="1136508" cy="231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201" name="Google Shape;1201;p43"/>
          <p:cNvGrpSpPr/>
          <p:nvPr/>
        </p:nvGrpSpPr>
        <p:grpSpPr>
          <a:xfrm>
            <a:off x="624713" y="5481731"/>
            <a:ext cx="564819" cy="892892"/>
            <a:chOff x="581551" y="1316728"/>
            <a:chExt cx="423614" cy="669669"/>
          </a:xfrm>
        </p:grpSpPr>
        <p:grpSp>
          <p:nvGrpSpPr>
            <p:cNvPr id="1202" name="Google Shape;1202;p43"/>
            <p:cNvGrpSpPr/>
            <p:nvPr/>
          </p:nvGrpSpPr>
          <p:grpSpPr>
            <a:xfrm flipH="1">
              <a:off x="713262" y="1316728"/>
              <a:ext cx="291903" cy="325838"/>
              <a:chOff x="4798525" y="405375"/>
              <a:chExt cx="59000" cy="68100"/>
            </a:xfrm>
          </p:grpSpPr>
          <p:sp>
            <p:nvSpPr>
              <p:cNvPr id="1203" name="Google Shape;1203;p43"/>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4" name="Google Shape;1204;p43"/>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5" name="Google Shape;1205;p43"/>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206" name="Google Shape;1206;p43"/>
            <p:cNvGrpSpPr/>
            <p:nvPr/>
          </p:nvGrpSpPr>
          <p:grpSpPr>
            <a:xfrm flipH="1">
              <a:off x="581551" y="1719172"/>
              <a:ext cx="263331" cy="267225"/>
              <a:chOff x="4747600" y="411500"/>
              <a:chExt cx="53225" cy="55850"/>
            </a:xfrm>
          </p:grpSpPr>
          <p:sp>
            <p:nvSpPr>
              <p:cNvPr id="1207" name="Google Shape;1207;p43"/>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8" name="Google Shape;1208;p43"/>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09" name="Google Shape;1209;p43"/>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sp>
        <p:nvSpPr>
          <p:cNvPr id="9" name="Oval Callout 8"/>
          <p:cNvSpPr/>
          <p:nvPr/>
        </p:nvSpPr>
        <p:spPr>
          <a:xfrm>
            <a:off x="5452152" y="671247"/>
            <a:ext cx="1288101" cy="863028"/>
          </a:xfrm>
          <a:prstGeom prst="wedgeEllipseCallout">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67" b="1">
                <a:solidFill>
                  <a:srgbClr val="000000"/>
                </a:solidFill>
                <a:latin typeface="Arial" panose="020B0604020202020204" pitchFamily="34" charset="0"/>
                <a:cs typeface="Arial" panose="020B0604020202020204" pitchFamily="34" charset="0"/>
              </a:rPr>
              <a:t>Giải</a:t>
            </a:r>
            <a:endParaRPr lang="en-US" sz="2667" b="1">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830243" y="1964825"/>
            <a:ext cx="7386959" cy="502766"/>
          </a:xfrm>
          <a:prstGeom prst="rect">
            <a:avLst/>
          </a:prstGeom>
        </p:spPr>
        <p:txBody>
          <a:bodyPr wrap="none">
            <a:spAutoFit/>
          </a:bodyPr>
          <a:lstStyle/>
          <a:p>
            <a:pPr algn="just"/>
            <a:r>
              <a:rPr lang="en-US" sz="2667" b="1">
                <a:solidFill>
                  <a:schemeClr val="accent2"/>
                </a:solidFill>
                <a:latin typeface="Arial" panose="020B0604020202020204" pitchFamily="34" charset="0"/>
                <a:cs typeface="Arial" panose="020B0604020202020204" pitchFamily="34" charset="0"/>
              </a:rPr>
              <a:t>►</a:t>
            </a:r>
            <a:r>
              <a:rPr lang="vi-VN" sz="2667" b="1">
                <a:solidFill>
                  <a:schemeClr val="accent2"/>
                </a:solidFill>
                <a:latin typeface="Arial" panose="020B0604020202020204" pitchFamily="34" charset="0"/>
                <a:cs typeface="Arial" panose="020B0604020202020204" pitchFamily="34" charset="0"/>
              </a:rPr>
              <a:t> </a:t>
            </a:r>
            <a:r>
              <a:rPr lang="vi-VN" sz="2667" b="1">
                <a:solidFill>
                  <a:schemeClr val="accent2"/>
                </a:solidFill>
                <a:latin typeface="Arial" panose="020B0604020202020204" pitchFamily="34" charset="0"/>
                <a:ea typeface="Times New Roman" panose="02020603050405020304" pitchFamily="18" charset="0"/>
                <a:cs typeface="Arial" panose="020B0604020202020204" pitchFamily="34" charset="0"/>
              </a:rPr>
              <a:t>Với phép lai hai tính trạng và n tính trạng:</a:t>
            </a:r>
            <a:endParaRPr lang="en-US" sz="2133" b="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904392" y="2498306"/>
            <a:ext cx="10983297" cy="3250377"/>
          </a:xfrm>
          <a:prstGeom prst="rect">
            <a:avLst/>
          </a:prstGeom>
        </p:spPr>
        <p:txBody>
          <a:bodyPr wrap="square">
            <a:spAutoFit/>
          </a:bodyPr>
          <a:lstStyle/>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loại giao tử là 4 = (A,a) × (B,b) = 2</a:t>
            </a:r>
            <a:r>
              <a:rPr lang="vi-VN" sz="2667" baseline="30000">
                <a:latin typeface="Arial" panose="020B0604020202020204" pitchFamily="34" charset="0"/>
                <a:ea typeface="Times New Roman" panose="02020603050405020304" pitchFamily="18" charset="0"/>
                <a:cs typeface="Arial" panose="020B0604020202020204" pitchFamily="34" charset="0"/>
              </a:rPr>
              <a:t>2</a:t>
            </a:r>
            <a:r>
              <a:rPr lang="vi-VN" sz="2667">
                <a:latin typeface="Arial" panose="020B0604020202020204" pitchFamily="34" charset="0"/>
                <a:ea typeface="Cardo"/>
                <a:cs typeface="Arial" panose="020B0604020202020204" pitchFamily="34" charset="0"/>
              </a:rPr>
              <a:t> → 2</a:t>
            </a:r>
            <a:r>
              <a:rPr lang="vi-VN" sz="2667" baseline="30000">
                <a:latin typeface="Arial" panose="020B0604020202020204" pitchFamily="34" charset="0"/>
                <a:ea typeface="Times New Roman" panose="02020603050405020304" pitchFamily="18" charset="0"/>
                <a:cs typeface="Arial" panose="020B0604020202020204" pitchFamily="34" charset="0"/>
              </a:rPr>
              <a:t>n (n tính trạng)</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tổ hợp giao tử là 16 = 4 × 4 = 4</a:t>
            </a:r>
            <a:r>
              <a:rPr lang="vi-VN" sz="2667" baseline="30000">
                <a:latin typeface="Arial" panose="020B0604020202020204" pitchFamily="34" charset="0"/>
                <a:ea typeface="Times New Roman" panose="02020603050405020304" pitchFamily="18" charset="0"/>
                <a:cs typeface="Arial" panose="020B0604020202020204" pitchFamily="34" charset="0"/>
              </a:rPr>
              <a:t>2</a:t>
            </a:r>
            <a:r>
              <a:rPr lang="vi-VN" sz="2667">
                <a:latin typeface="Arial" panose="020B0604020202020204" pitchFamily="34" charset="0"/>
                <a:ea typeface="Times New Roman" panose="02020603050405020304" pitchFamily="18" charset="0"/>
                <a:cs typeface="Arial" panose="020B0604020202020204" pitchFamily="34" charset="0"/>
              </a:rPr>
              <a:t> = 4</a:t>
            </a:r>
            <a:r>
              <a:rPr lang="vi-VN" sz="2667" baseline="30000">
                <a:latin typeface="Arial" panose="020B0604020202020204" pitchFamily="34" charset="0"/>
                <a:ea typeface="Times New Roman" panose="02020603050405020304" pitchFamily="18" charset="0"/>
                <a:cs typeface="Arial" panose="020B0604020202020204" pitchFamily="34" charset="0"/>
              </a:rPr>
              <a:t>n</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kiểu gene là 9 = (1AA : 2Aa : 1aa) × (1BB : 1Bb : 1bb) = 3</a:t>
            </a:r>
            <a:r>
              <a:rPr lang="vi-VN" sz="2667" baseline="30000">
                <a:latin typeface="Arial" panose="020B0604020202020204" pitchFamily="34" charset="0"/>
                <a:ea typeface="Times New Roman" panose="02020603050405020304" pitchFamily="18" charset="0"/>
                <a:cs typeface="Arial" panose="020B0604020202020204" pitchFamily="34" charset="0"/>
              </a:rPr>
              <a:t>2</a:t>
            </a:r>
            <a:r>
              <a:rPr lang="vi-VN" sz="2667">
                <a:latin typeface="Arial" panose="020B0604020202020204" pitchFamily="34" charset="0"/>
                <a:ea typeface="Cardo"/>
                <a:cs typeface="Arial" panose="020B0604020202020204" pitchFamily="34" charset="0"/>
              </a:rPr>
              <a:t> → 3</a:t>
            </a:r>
            <a:r>
              <a:rPr lang="vi-VN" sz="2667" baseline="30000">
                <a:latin typeface="Arial" panose="020B0604020202020204" pitchFamily="34" charset="0"/>
                <a:ea typeface="Times New Roman" panose="02020603050405020304" pitchFamily="18" charset="0"/>
                <a:cs typeface="Arial" panose="020B0604020202020204" pitchFamily="34" charset="0"/>
              </a:rPr>
              <a:t>n</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a:p>
            <a:pPr marL="457189" indent="-457189" algn="just">
              <a:lnSpc>
                <a:spcPct val="200000"/>
              </a:lnSpc>
              <a:buFont typeface="Arial" panose="020B0604020202020204" pitchFamily="34" charset="0"/>
              <a:buChar char="•"/>
            </a:pPr>
            <a:r>
              <a:rPr lang="vi-VN" sz="2667">
                <a:latin typeface="Arial" panose="020B0604020202020204" pitchFamily="34" charset="0"/>
                <a:ea typeface="Times New Roman" panose="02020603050405020304" pitchFamily="18" charset="0"/>
                <a:cs typeface="Arial" panose="020B0604020202020204" pitchFamily="34" charset="0"/>
              </a:rPr>
              <a:t>Số kiểu hình là 4 = (3A–: 1aa) × (3B–: 1bb) = 2</a:t>
            </a:r>
            <a:r>
              <a:rPr lang="vi-VN" sz="2667" baseline="30000">
                <a:latin typeface="Arial" panose="020B0604020202020204" pitchFamily="34" charset="0"/>
                <a:ea typeface="Times New Roman" panose="02020603050405020304" pitchFamily="18" charset="0"/>
                <a:cs typeface="Arial" panose="020B0604020202020204" pitchFamily="34" charset="0"/>
              </a:rPr>
              <a:t>2</a:t>
            </a:r>
            <a:r>
              <a:rPr lang="vi-VN" sz="2667">
                <a:latin typeface="Arial" panose="020B0604020202020204" pitchFamily="34" charset="0"/>
                <a:ea typeface="Cardo"/>
                <a:cs typeface="Arial" panose="020B0604020202020204" pitchFamily="34" charset="0"/>
              </a:rPr>
              <a:t> → 2</a:t>
            </a:r>
            <a:r>
              <a:rPr lang="vi-VN" sz="2667" baseline="30000">
                <a:latin typeface="Arial" panose="020B0604020202020204" pitchFamily="34" charset="0"/>
                <a:ea typeface="Times New Roman" panose="02020603050405020304" pitchFamily="18" charset="0"/>
                <a:cs typeface="Arial" panose="020B0604020202020204" pitchFamily="34" charset="0"/>
              </a:rPr>
              <a:t>n</a:t>
            </a:r>
            <a:r>
              <a:rPr lang="vi-VN" sz="2667">
                <a:latin typeface="Arial" panose="020B0604020202020204" pitchFamily="34" charset="0"/>
                <a:ea typeface="Times New Roman" panose="02020603050405020304" pitchFamily="18" charset="0"/>
                <a:cs typeface="Arial" panose="020B0604020202020204" pitchFamily="34" charset="0"/>
              </a:rPr>
              <a:t>.</a:t>
            </a:r>
            <a:endParaRPr lang="en-US" sz="2667">
              <a:latin typeface="Arial" panose="020B0604020202020204" pitchFamily="34" charset="0"/>
              <a:ea typeface="Calibri" panose="020F0502020204030204" pitchFamily="34" charset="0"/>
              <a:cs typeface="Arial" panose="020B0604020202020204" pitchFamily="34" charset="0"/>
            </a:endParaRPr>
          </a:p>
        </p:txBody>
      </p:sp>
      <p:pic>
        <p:nvPicPr>
          <p:cNvPr id="44" name="Picture 43"/>
          <p:cNvPicPr>
            <a:picLocks noChangeAspect="1"/>
          </p:cNvPicPr>
          <p:nvPr/>
        </p:nvPicPr>
        <p:blipFill>
          <a:blip r:embed="rId3"/>
          <a:stretch>
            <a:fillRect/>
          </a:stretch>
        </p:blipFill>
        <p:spPr>
          <a:xfrm rot="1456260" flipH="1">
            <a:off x="10558994" y="656297"/>
            <a:ext cx="1136508" cy="2315500"/>
          </a:xfrm>
          <a:prstGeom prst="rect">
            <a:avLst/>
          </a:prstGeom>
        </p:spPr>
      </p:pic>
    </p:spTree>
    <p:extLst>
      <p:ext uri="{BB962C8B-B14F-4D97-AF65-F5344CB8AC3E}">
        <p14:creationId xmlns:p14="http://schemas.microsoft.com/office/powerpoint/2010/main" val="1855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5" name="Rectangle 14"/>
          <p:cNvSpPr/>
          <p:nvPr/>
        </p:nvSpPr>
        <p:spPr>
          <a:xfrm>
            <a:off x="472610" y="574389"/>
            <a:ext cx="11144036" cy="1694695"/>
          </a:xfrm>
          <a:prstGeom prst="rect">
            <a:avLst/>
          </a:prstGeom>
        </p:spPr>
        <p:txBody>
          <a:bodyPr wrap="square">
            <a:spAutoFit/>
          </a:bodyPr>
          <a:lstStyle/>
          <a:p>
            <a:pPr algn="just">
              <a:lnSpc>
                <a:spcPct val="150000"/>
              </a:lnSpc>
            </a:pPr>
            <a:r>
              <a:rPr lang="vi-VN" sz="2400" b="1">
                <a:solidFill>
                  <a:schemeClr val="accent2"/>
                </a:solidFill>
              </a:rPr>
              <a:t>Bài 2. </a:t>
            </a:r>
            <a:r>
              <a:rPr lang="vi-VN" sz="2400"/>
              <a:t>Các chữ in hoa là allele trội và chữ thường là allele lặn. Mỗi gene quy định 1 tính trạng. Cơ thể mang kiểu gene AabbDDEeFf tự thụ phấn. Xác định số loại giao tử, số kiểu gene và tỉ lệ kiểu hình của phép lai trên.</a:t>
            </a:r>
            <a:endParaRPr lang="en-US" sz="2400"/>
          </a:p>
        </p:txBody>
      </p:sp>
      <p:sp>
        <p:nvSpPr>
          <p:cNvPr id="29" name="Oval Callout 28"/>
          <p:cNvSpPr/>
          <p:nvPr/>
        </p:nvSpPr>
        <p:spPr>
          <a:xfrm>
            <a:off x="5454385" y="2518146"/>
            <a:ext cx="1180484" cy="790924"/>
          </a:xfrm>
          <a:prstGeom prst="wedgeEllipseCallout">
            <a:avLst>
              <a:gd name="adj1" fmla="val 45103"/>
              <a:gd name="adj2" fmla="val 51389"/>
            </a:avLst>
          </a:prstGeom>
          <a:solidFill>
            <a:schemeClr val="accent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00"/>
                </a:solidFill>
                <a:latin typeface="Arial" panose="020B0604020202020204" pitchFamily="34" charset="0"/>
                <a:cs typeface="Arial" panose="020B0604020202020204" pitchFamily="34" charset="0"/>
              </a:rPr>
              <a:t>Giải</a:t>
            </a:r>
            <a:endParaRPr lang="en-US" sz="2400" b="1">
              <a:solidFill>
                <a:srgbClr val="000000"/>
              </a:solidFill>
              <a:latin typeface="Arial" panose="020B0604020202020204" pitchFamily="34" charset="0"/>
              <a:cs typeface="Arial" panose="020B0604020202020204" pitchFamily="34" charset="0"/>
            </a:endParaRPr>
          </a:p>
        </p:txBody>
      </p:sp>
      <p:sp>
        <p:nvSpPr>
          <p:cNvPr id="16" name="Rectangle 15"/>
          <p:cNvSpPr/>
          <p:nvPr/>
        </p:nvSpPr>
        <p:spPr>
          <a:xfrm>
            <a:off x="472610" y="3536118"/>
            <a:ext cx="11596101" cy="2795573"/>
          </a:xfrm>
          <a:prstGeom prst="rect">
            <a:avLst/>
          </a:prstGeom>
        </p:spPr>
        <p:txBody>
          <a:bodyPr wrap="square">
            <a:spAutoFit/>
          </a:bodyPr>
          <a:lstStyle/>
          <a:p>
            <a:pPr algn="just">
              <a:lnSpc>
                <a:spcPct val="150000"/>
              </a:lnSpc>
            </a:pPr>
            <a:r>
              <a:rPr lang="vi-VN" sz="2400">
                <a:latin typeface="Arial" panose="020B0604020202020204" pitchFamily="34" charset="0"/>
                <a:ea typeface="Times New Roman" panose="02020603050405020304" pitchFamily="18" charset="0"/>
                <a:cs typeface="Arial" panose="020B0604020202020204" pitchFamily="34" charset="0"/>
              </a:rPr>
              <a:t>Số loại giao tử là (A, a) × (b) × (D) × (E, e) × (F, f) = 2</a:t>
            </a:r>
            <a:r>
              <a:rPr lang="vi-VN" sz="2400" baseline="30000">
                <a:latin typeface="Arial" panose="020B0604020202020204" pitchFamily="34" charset="0"/>
                <a:ea typeface="Times New Roman" panose="02020603050405020304" pitchFamily="18" charset="0"/>
                <a:cs typeface="Arial" panose="020B0604020202020204" pitchFamily="34" charset="0"/>
              </a:rPr>
              <a:t>3</a:t>
            </a:r>
            <a:r>
              <a:rPr lang="vi-VN" sz="2400">
                <a:latin typeface="Arial" panose="020B0604020202020204" pitchFamily="34" charset="0"/>
                <a:ea typeface="Times New Roman" panose="02020603050405020304" pitchFamily="18" charset="0"/>
                <a:cs typeface="Arial" panose="020B0604020202020204" pitchFamily="34" charset="0"/>
              </a:rPr>
              <a:t> = 8.</a:t>
            </a:r>
            <a:endParaRPr lang="en-US" sz="24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400">
                <a:latin typeface="Arial" panose="020B0604020202020204" pitchFamily="34" charset="0"/>
                <a:ea typeface="Times New Roman" panose="02020603050405020304" pitchFamily="18" charset="0"/>
                <a:cs typeface="Arial" panose="020B0604020202020204" pitchFamily="34" charset="0"/>
              </a:rPr>
              <a:t>Số tổ hợp giao tử là 8 × 8 = 64.</a:t>
            </a:r>
            <a:endParaRPr lang="en-US" sz="24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400">
                <a:latin typeface="Arial" panose="020B0604020202020204" pitchFamily="34" charset="0"/>
                <a:ea typeface="Times New Roman" panose="02020603050405020304" pitchFamily="18" charset="0"/>
                <a:cs typeface="Arial" panose="020B0604020202020204" pitchFamily="34" charset="0"/>
              </a:rPr>
              <a:t>Số kiểu gene là</a:t>
            </a:r>
            <a:endParaRPr lang="en-US" sz="24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400">
                <a:latin typeface="Arial" panose="020B0604020202020204" pitchFamily="34" charset="0"/>
                <a:ea typeface="Times New Roman" panose="02020603050405020304" pitchFamily="18" charset="0"/>
                <a:cs typeface="Arial" panose="020B0604020202020204" pitchFamily="34" charset="0"/>
              </a:rPr>
              <a:t>(1AA : 2Aa : 1aa) × (1bb) × (1DD) × (1EE : 2Ee : 1ee) × (1FF : 2Ff : 1ff) = 3</a:t>
            </a:r>
            <a:r>
              <a:rPr lang="vi-VN" sz="2400" baseline="30000">
                <a:latin typeface="Arial" panose="020B0604020202020204" pitchFamily="34" charset="0"/>
                <a:ea typeface="Times New Roman" panose="02020603050405020304" pitchFamily="18" charset="0"/>
                <a:cs typeface="Arial" panose="020B0604020202020204" pitchFamily="34" charset="0"/>
              </a:rPr>
              <a:t>3</a:t>
            </a:r>
            <a:r>
              <a:rPr lang="vi-VN" sz="2400">
                <a:latin typeface="Arial" panose="020B0604020202020204" pitchFamily="34" charset="0"/>
                <a:ea typeface="Times New Roman" panose="02020603050405020304" pitchFamily="18" charset="0"/>
                <a:cs typeface="Arial" panose="020B0604020202020204" pitchFamily="34" charset="0"/>
              </a:rPr>
              <a:t> = 27.</a:t>
            </a:r>
            <a:endParaRPr lang="en-US" sz="24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400">
                <a:latin typeface="Arial" panose="020B0604020202020204" pitchFamily="34" charset="0"/>
                <a:ea typeface="Times New Roman" panose="02020603050405020304" pitchFamily="18" charset="0"/>
                <a:cs typeface="Arial" panose="020B0604020202020204" pitchFamily="34" charset="0"/>
              </a:rPr>
              <a:t>Số kiểu hình là (3A- : 1aa) × (1bb) × (1DD) × (3E- : 1ee) × (1F- : 1ff) = 2</a:t>
            </a:r>
            <a:r>
              <a:rPr lang="vi-VN" sz="2400" baseline="30000">
                <a:latin typeface="Arial" panose="020B0604020202020204" pitchFamily="34" charset="0"/>
                <a:ea typeface="Times New Roman" panose="02020603050405020304" pitchFamily="18" charset="0"/>
                <a:cs typeface="Arial" panose="020B0604020202020204" pitchFamily="34" charset="0"/>
              </a:rPr>
              <a:t>3</a:t>
            </a:r>
            <a:r>
              <a:rPr lang="vi-VN" sz="2400">
                <a:latin typeface="Arial" panose="020B0604020202020204" pitchFamily="34" charset="0"/>
                <a:ea typeface="Times New Roman" panose="02020603050405020304" pitchFamily="18" charset="0"/>
                <a:cs typeface="Arial" panose="020B0604020202020204" pitchFamily="34" charset="0"/>
              </a:rPr>
              <a:t> = 8.</a:t>
            </a:r>
            <a:endParaRPr lang="en-US" sz="24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22" name="Google Shape;1222;p44"/>
          <p:cNvSpPr txBox="1">
            <a:spLocks noGrp="1"/>
          </p:cNvSpPr>
          <p:nvPr>
            <p:ph type="title"/>
          </p:nvPr>
        </p:nvSpPr>
        <p:spPr>
          <a:xfrm>
            <a:off x="951000" y="719319"/>
            <a:ext cx="10290000" cy="792400"/>
          </a:xfrm>
          <a:prstGeom prst="rect">
            <a:avLst/>
          </a:prstGeom>
        </p:spPr>
        <p:txBody>
          <a:bodyPr spcFirstLastPara="1" vert="horz" wrap="square" lIns="121900" tIns="121900" rIns="121900" bIns="121900" rtlCol="0" anchor="t" anchorCtr="0">
            <a:noAutofit/>
          </a:bodyPr>
          <a:lstStyle/>
          <a:p>
            <a:r>
              <a:rPr lang="vi-VN" sz="4267">
                <a:solidFill>
                  <a:schemeClr val="bg1">
                    <a:lumMod val="25000"/>
                  </a:schemeClr>
                </a:solidFill>
                <a:latin typeface="Arial" panose="020B0604020202020204" pitchFamily="34" charset="0"/>
                <a:cs typeface="Arial" panose="020B0604020202020204" pitchFamily="34" charset="0"/>
              </a:rPr>
              <a:t>HƯỚNG DẪN VỀ NHÀ</a:t>
            </a:r>
            <a:endParaRPr sz="4267">
              <a:solidFill>
                <a:schemeClr val="bg1">
                  <a:lumMod val="25000"/>
                </a:schemeClr>
              </a:solidFill>
              <a:latin typeface="Arial" panose="020B0604020202020204" pitchFamily="34" charset="0"/>
              <a:cs typeface="Arial" panose="020B0604020202020204" pitchFamily="34" charset="0"/>
            </a:endParaRPr>
          </a:p>
        </p:txBody>
      </p:sp>
      <p:grpSp>
        <p:nvGrpSpPr>
          <p:cNvPr id="1223" name="Google Shape;1223;p44"/>
          <p:cNvGrpSpPr/>
          <p:nvPr/>
        </p:nvGrpSpPr>
        <p:grpSpPr>
          <a:xfrm>
            <a:off x="951001" y="1241463"/>
            <a:ext cx="853444" cy="540512"/>
            <a:chOff x="4747600" y="388750"/>
            <a:chExt cx="129375" cy="84725"/>
          </a:xfrm>
        </p:grpSpPr>
        <p:sp>
          <p:nvSpPr>
            <p:cNvPr id="1224" name="Google Shape;1224;p44"/>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25" name="Google Shape;1225;p44"/>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26" name="Google Shape;1226;p44"/>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27" name="Google Shape;1227;p44"/>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28" name="Google Shape;1228;p44"/>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29" name="Google Shape;1229;p44"/>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30" name="Google Shape;1230;p44"/>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31" name="Google Shape;1231;p44"/>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232" name="Google Shape;1232;p44"/>
          <p:cNvGrpSpPr/>
          <p:nvPr/>
        </p:nvGrpSpPr>
        <p:grpSpPr>
          <a:xfrm flipH="1">
            <a:off x="11241001" y="5962921"/>
            <a:ext cx="389204" cy="434451"/>
            <a:chOff x="4798525" y="405375"/>
            <a:chExt cx="59000" cy="68100"/>
          </a:xfrm>
        </p:grpSpPr>
        <p:sp>
          <p:nvSpPr>
            <p:cNvPr id="1233" name="Google Shape;1233;p44"/>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34" name="Google Shape;1234;p44"/>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235" name="Google Shape;1235;p44"/>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32" name="Rectangle 31"/>
          <p:cNvSpPr/>
          <p:nvPr/>
        </p:nvSpPr>
        <p:spPr>
          <a:xfrm>
            <a:off x="644388" y="2219218"/>
            <a:ext cx="3479515" cy="3287729"/>
          </a:xfrm>
          <a:prstGeom prst="rect">
            <a:avLst/>
          </a:prstGeom>
          <a:solidFill>
            <a:srgbClr val="7AA02D">
              <a:lumMod val="20000"/>
              <a:lumOff val="80000"/>
            </a:srgbClr>
          </a:solidFill>
          <a:ln w="12700" cap="flat" cmpd="sng" algn="ctr">
            <a:solidFill>
              <a:srgbClr val="000000"/>
            </a:solidFill>
            <a:prstDash val="solid"/>
          </a:ln>
          <a:effectLst/>
        </p:spPr>
        <p:txBody>
          <a:bodyPr rtlCol="0" anchor="ctr"/>
          <a:lstStyle/>
          <a:p>
            <a:pPr algn="ctr" defTabSz="1219170">
              <a:defRPr/>
            </a:pPr>
            <a:endParaRPr lang="en-US" sz="2400" kern="0">
              <a:solidFill>
                <a:srgbClr val="FBFFF6"/>
              </a:solidFill>
              <a:latin typeface="Arial"/>
            </a:endParaRPr>
          </a:p>
        </p:txBody>
      </p:sp>
      <p:sp>
        <p:nvSpPr>
          <p:cNvPr id="33" name="Rectangle 32"/>
          <p:cNvSpPr/>
          <p:nvPr/>
        </p:nvSpPr>
        <p:spPr>
          <a:xfrm>
            <a:off x="644387" y="2219218"/>
            <a:ext cx="3479515" cy="794535"/>
          </a:xfrm>
          <a:prstGeom prst="rect">
            <a:avLst/>
          </a:prstGeom>
          <a:solidFill>
            <a:srgbClr val="7AA02D"/>
          </a:solidFill>
          <a:ln w="12700" cap="flat" cmpd="sng" algn="ctr">
            <a:solidFill>
              <a:srgbClr val="000000"/>
            </a:solidFill>
            <a:prstDash val="solid"/>
          </a:ln>
          <a:effectLst/>
        </p:spPr>
        <p:txBody>
          <a:bodyPr rtlCol="0" anchor="ctr"/>
          <a:lstStyle/>
          <a:p>
            <a:pPr algn="ctr" defTabSz="1219170">
              <a:defRPr/>
            </a:pPr>
            <a:r>
              <a:rPr lang="vi-VN" sz="4267" b="1" kern="0">
                <a:solidFill>
                  <a:srgbClr val="FBFFF6"/>
                </a:solidFill>
                <a:latin typeface="Arial" panose="020B0604020202020204" pitchFamily="34" charset="0"/>
                <a:cs typeface="Arial" panose="020B0604020202020204" pitchFamily="34" charset="0"/>
              </a:rPr>
              <a:t>01</a:t>
            </a:r>
            <a:endParaRPr lang="en-US" sz="4267" b="1" kern="0">
              <a:solidFill>
                <a:srgbClr val="FBFFF6"/>
              </a:solidFill>
              <a:latin typeface="Arial"/>
              <a:cs typeface="Arial" panose="020B0604020202020204" pitchFamily="34" charset="0"/>
            </a:endParaRPr>
          </a:p>
        </p:txBody>
      </p:sp>
      <p:sp>
        <p:nvSpPr>
          <p:cNvPr id="34" name="TextBox 33"/>
          <p:cNvSpPr txBox="1"/>
          <p:nvPr/>
        </p:nvSpPr>
        <p:spPr>
          <a:xfrm>
            <a:off x="692333" y="3328826"/>
            <a:ext cx="3383623" cy="1373581"/>
          </a:xfrm>
          <a:prstGeom prst="rect">
            <a:avLst/>
          </a:prstGeom>
          <a:noFill/>
        </p:spPr>
        <p:txBody>
          <a:bodyPr wrap="square" rtlCol="0">
            <a:spAutoFit/>
          </a:bodyPr>
          <a:lstStyle/>
          <a:p>
            <a:pPr algn="ctr" defTabSz="1219170">
              <a:lnSpc>
                <a:spcPct val="150000"/>
              </a:lnSpc>
              <a:defRPr/>
            </a:pPr>
            <a:r>
              <a:rPr lang="vi-VN" sz="2933" kern="0">
                <a:solidFill>
                  <a:sysClr val="windowText" lastClr="000000"/>
                </a:solidFill>
              </a:rPr>
              <a:t>Ghi nhớ kiến thức đã học</a:t>
            </a:r>
            <a:endParaRPr lang="en-US" sz="2933" kern="0">
              <a:solidFill>
                <a:sysClr val="windowText" lastClr="000000"/>
              </a:solidFill>
            </a:endParaRPr>
          </a:p>
        </p:txBody>
      </p:sp>
      <p:sp>
        <p:nvSpPr>
          <p:cNvPr id="35" name="Rectangle 34"/>
          <p:cNvSpPr/>
          <p:nvPr/>
        </p:nvSpPr>
        <p:spPr>
          <a:xfrm>
            <a:off x="4356243" y="2219220"/>
            <a:ext cx="3479515" cy="3287729"/>
          </a:xfrm>
          <a:prstGeom prst="rect">
            <a:avLst/>
          </a:prstGeom>
          <a:solidFill>
            <a:srgbClr val="F4DBDF"/>
          </a:solidFill>
          <a:ln w="12700" cap="flat" cmpd="sng" algn="ctr">
            <a:solidFill>
              <a:srgbClr val="000000"/>
            </a:solidFill>
            <a:prstDash val="solid"/>
          </a:ln>
          <a:effectLst/>
        </p:spPr>
        <p:txBody>
          <a:bodyPr rtlCol="0" anchor="ctr"/>
          <a:lstStyle/>
          <a:p>
            <a:pPr algn="ctr" defTabSz="1219170">
              <a:defRPr/>
            </a:pPr>
            <a:endParaRPr lang="en-US" sz="2400" kern="0">
              <a:solidFill>
                <a:srgbClr val="FBFFF6"/>
              </a:solidFill>
              <a:latin typeface="Arial"/>
            </a:endParaRPr>
          </a:p>
        </p:txBody>
      </p:sp>
      <p:sp>
        <p:nvSpPr>
          <p:cNvPr id="36" name="Rectangle 35"/>
          <p:cNvSpPr/>
          <p:nvPr/>
        </p:nvSpPr>
        <p:spPr>
          <a:xfrm>
            <a:off x="4356241" y="2219219"/>
            <a:ext cx="3479515" cy="794535"/>
          </a:xfrm>
          <a:prstGeom prst="rect">
            <a:avLst/>
          </a:prstGeom>
          <a:solidFill>
            <a:srgbClr val="EE3F54"/>
          </a:solidFill>
          <a:ln w="12700" cap="flat" cmpd="sng" algn="ctr">
            <a:solidFill>
              <a:srgbClr val="000000"/>
            </a:solidFill>
            <a:prstDash val="solid"/>
          </a:ln>
          <a:effectLst/>
        </p:spPr>
        <p:txBody>
          <a:bodyPr rtlCol="0" anchor="ctr"/>
          <a:lstStyle/>
          <a:p>
            <a:pPr algn="ctr" defTabSz="1219170">
              <a:defRPr/>
            </a:pPr>
            <a:r>
              <a:rPr lang="vi-VN" sz="4267" b="1" kern="0">
                <a:solidFill>
                  <a:srgbClr val="FBFFF6"/>
                </a:solidFill>
                <a:latin typeface="Arial" panose="020B0604020202020204" pitchFamily="34" charset="0"/>
                <a:cs typeface="Arial" panose="020B0604020202020204" pitchFamily="34" charset="0"/>
              </a:rPr>
              <a:t>02</a:t>
            </a:r>
            <a:endParaRPr lang="en-US" sz="4267" b="1" kern="0">
              <a:solidFill>
                <a:srgbClr val="FBFFF6"/>
              </a:solidFill>
              <a:latin typeface="Arial"/>
              <a:cs typeface="Arial" panose="020B0604020202020204" pitchFamily="34" charset="0"/>
            </a:endParaRPr>
          </a:p>
        </p:txBody>
      </p:sp>
      <p:sp>
        <p:nvSpPr>
          <p:cNvPr id="37" name="TextBox 36"/>
          <p:cNvSpPr txBox="1"/>
          <p:nvPr/>
        </p:nvSpPr>
        <p:spPr>
          <a:xfrm>
            <a:off x="4404189" y="3328824"/>
            <a:ext cx="3383623" cy="1373581"/>
          </a:xfrm>
          <a:prstGeom prst="rect">
            <a:avLst/>
          </a:prstGeom>
          <a:noFill/>
        </p:spPr>
        <p:txBody>
          <a:bodyPr wrap="square" rtlCol="0">
            <a:spAutoFit/>
          </a:bodyPr>
          <a:lstStyle/>
          <a:p>
            <a:pPr algn="ctr" defTabSz="1219170">
              <a:lnSpc>
                <a:spcPct val="150000"/>
              </a:lnSpc>
              <a:defRPr/>
            </a:pPr>
            <a:r>
              <a:rPr lang="vi-VN" sz="2933" kern="0">
                <a:solidFill>
                  <a:sysClr val="windowText" lastClr="000000"/>
                </a:solidFill>
              </a:rPr>
              <a:t>Hoàn thành bài tập trong SBT</a:t>
            </a:r>
            <a:endParaRPr lang="en-US" sz="2933" kern="0">
              <a:solidFill>
                <a:sysClr val="windowText" lastClr="000000"/>
              </a:solidFill>
            </a:endParaRPr>
          </a:p>
        </p:txBody>
      </p:sp>
      <p:grpSp>
        <p:nvGrpSpPr>
          <p:cNvPr id="38" name="Group 37"/>
          <p:cNvGrpSpPr/>
          <p:nvPr/>
        </p:nvGrpSpPr>
        <p:grpSpPr>
          <a:xfrm>
            <a:off x="8068097" y="2219218"/>
            <a:ext cx="3479516" cy="3287729"/>
            <a:chOff x="606580" y="1664414"/>
            <a:chExt cx="2609637" cy="2465797"/>
          </a:xfrm>
        </p:grpSpPr>
        <p:sp>
          <p:nvSpPr>
            <p:cNvPr id="39" name="Rectangle 38"/>
            <p:cNvSpPr/>
            <p:nvPr/>
          </p:nvSpPr>
          <p:spPr>
            <a:xfrm>
              <a:off x="606581" y="1664414"/>
              <a:ext cx="2609636" cy="2465797"/>
            </a:xfrm>
            <a:prstGeom prst="rect">
              <a:avLst/>
            </a:prstGeom>
            <a:solidFill>
              <a:srgbClr val="6290C2">
                <a:lumMod val="20000"/>
                <a:lumOff val="80000"/>
              </a:srgbClr>
            </a:solidFill>
            <a:ln w="12700" cap="flat" cmpd="sng" algn="ctr">
              <a:solidFill>
                <a:srgbClr val="000000"/>
              </a:solidFill>
              <a:prstDash val="solid"/>
            </a:ln>
            <a:effectLst/>
          </p:spPr>
          <p:txBody>
            <a:bodyPr rtlCol="0" anchor="ctr"/>
            <a:lstStyle/>
            <a:p>
              <a:pPr algn="ctr" defTabSz="1219170">
                <a:defRPr/>
              </a:pPr>
              <a:endParaRPr lang="en-US" sz="2400" kern="0">
                <a:solidFill>
                  <a:srgbClr val="FBFFF6"/>
                </a:solidFill>
                <a:latin typeface="Arial"/>
              </a:endParaRPr>
            </a:p>
          </p:txBody>
        </p:sp>
        <p:sp>
          <p:nvSpPr>
            <p:cNvPr id="40" name="Rectangle 39"/>
            <p:cNvSpPr/>
            <p:nvPr/>
          </p:nvSpPr>
          <p:spPr>
            <a:xfrm>
              <a:off x="606580" y="1664414"/>
              <a:ext cx="2609636" cy="595901"/>
            </a:xfrm>
            <a:prstGeom prst="rect">
              <a:avLst/>
            </a:prstGeom>
            <a:solidFill>
              <a:srgbClr val="1A1241">
                <a:lumMod val="50000"/>
                <a:lumOff val="50000"/>
              </a:srgbClr>
            </a:solidFill>
            <a:ln w="12700" cap="flat" cmpd="sng" algn="ctr">
              <a:solidFill>
                <a:srgbClr val="000000"/>
              </a:solidFill>
              <a:prstDash val="solid"/>
            </a:ln>
            <a:effectLst/>
          </p:spPr>
          <p:txBody>
            <a:bodyPr rtlCol="0" anchor="ctr"/>
            <a:lstStyle/>
            <a:p>
              <a:pPr algn="ctr" defTabSz="1219170">
                <a:defRPr/>
              </a:pPr>
              <a:r>
                <a:rPr lang="vi-VN" sz="4267" b="1" kern="0">
                  <a:solidFill>
                    <a:srgbClr val="FBFFF6"/>
                  </a:solidFill>
                  <a:latin typeface="Arial" panose="020B0604020202020204" pitchFamily="34" charset="0"/>
                  <a:cs typeface="Arial" panose="020B0604020202020204" pitchFamily="34" charset="0"/>
                </a:rPr>
                <a:t>03</a:t>
              </a:r>
              <a:endParaRPr lang="en-US" sz="4267" b="1" kern="0">
                <a:solidFill>
                  <a:srgbClr val="FBFFF6"/>
                </a:solidFill>
                <a:latin typeface="Arial"/>
                <a:cs typeface="Arial" panose="020B0604020202020204" pitchFamily="34" charset="0"/>
              </a:endParaRPr>
            </a:p>
          </p:txBody>
        </p:sp>
      </p:grpSp>
      <p:sp>
        <p:nvSpPr>
          <p:cNvPr id="41" name="TextBox 40"/>
          <p:cNvSpPr txBox="1"/>
          <p:nvPr/>
        </p:nvSpPr>
        <p:spPr>
          <a:xfrm>
            <a:off x="8030153" y="3109643"/>
            <a:ext cx="3517459" cy="2050626"/>
          </a:xfrm>
          <a:prstGeom prst="rect">
            <a:avLst/>
          </a:prstGeom>
          <a:noFill/>
        </p:spPr>
        <p:txBody>
          <a:bodyPr wrap="square" rtlCol="0">
            <a:spAutoFit/>
          </a:bodyPr>
          <a:lstStyle/>
          <a:p>
            <a:pPr lvl="0" algn="ctr">
              <a:lnSpc>
                <a:spcPct val="150000"/>
              </a:lnSpc>
              <a:buClrTx/>
            </a:pPr>
            <a:r>
              <a:rPr lang="vi-VN" sz="2933" kern="0">
                <a:solidFill>
                  <a:sysClr val="windowText" lastClr="000000"/>
                </a:solidFill>
              </a:rPr>
              <a:t>Chuẩn bị trước </a:t>
            </a:r>
          </a:p>
          <a:p>
            <a:pPr lvl="0" algn="ctr">
              <a:lnSpc>
                <a:spcPct val="150000"/>
              </a:lnSpc>
              <a:buClrTx/>
            </a:pPr>
            <a:r>
              <a:rPr lang="vi-VN" sz="2933" b="1">
                <a:solidFill>
                  <a:sysClr val="windowText" lastClr="000000"/>
                </a:solidFill>
              </a:rPr>
              <a:t>Bài 38 - Nucleic acid và gene</a:t>
            </a:r>
            <a:endParaRPr lang="en-US" sz="2933" b="1" kern="0">
              <a:solidFill>
                <a:sysClr val="windowText" lastClr="000000"/>
              </a:solidFill>
            </a:endParaRPr>
          </a:p>
        </p:txBody>
      </p:sp>
      <p:pic>
        <p:nvPicPr>
          <p:cNvPr id="42" name="Picture 41"/>
          <p:cNvPicPr>
            <a:picLocks noChangeAspect="1"/>
          </p:cNvPicPr>
          <p:nvPr/>
        </p:nvPicPr>
        <p:blipFill>
          <a:blip r:embed="rId3"/>
          <a:stretch>
            <a:fillRect/>
          </a:stretch>
        </p:blipFill>
        <p:spPr>
          <a:xfrm>
            <a:off x="579174" y="5262573"/>
            <a:ext cx="1415524" cy="1089857"/>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04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592AE5-16B7-4543-D02B-4FA8745214B7}"/>
              </a:ext>
            </a:extLst>
          </p:cNvPr>
          <p:cNvSpPr txBox="1"/>
          <p:nvPr/>
        </p:nvSpPr>
        <p:spPr>
          <a:xfrm>
            <a:off x="1219199" y="141515"/>
            <a:ext cx="1000397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37. CÁC QUY LUẬT DI TRUYỀN CỦA MENDEL</a:t>
            </a:r>
          </a:p>
        </p:txBody>
      </p:sp>
      <p:sp>
        <p:nvSpPr>
          <p:cNvPr id="3" name="TextBox 2">
            <a:extLst>
              <a:ext uri="{FF2B5EF4-FFF2-40B4-BE49-F238E27FC236}">
                <a16:creationId xmlns:a16="http://schemas.microsoft.com/office/drawing/2014/main" id="{F769C625-C7E8-AC8E-41E4-2F5D0C336C41}"/>
              </a:ext>
            </a:extLst>
          </p:cNvPr>
          <p:cNvSpPr txBox="1"/>
          <p:nvPr/>
        </p:nvSpPr>
        <p:spPr>
          <a:xfrm>
            <a:off x="130626" y="537198"/>
            <a:ext cx="287382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Quy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li</a:t>
            </a:r>
          </a:p>
        </p:txBody>
      </p:sp>
      <p:sp>
        <p:nvSpPr>
          <p:cNvPr id="4" name="TextBox 3">
            <a:extLst>
              <a:ext uri="{FF2B5EF4-FFF2-40B4-BE49-F238E27FC236}">
                <a16:creationId xmlns:a16="http://schemas.microsoft.com/office/drawing/2014/main" id="{BD5EA140-9B85-DB3B-FC99-34FB9A16E29D}"/>
              </a:ext>
            </a:extLst>
          </p:cNvPr>
          <p:cNvSpPr txBox="1"/>
          <p:nvPr/>
        </p:nvSpPr>
        <p:spPr>
          <a:xfrm>
            <a:off x="130626" y="998863"/>
            <a:ext cx="287382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cs typeface="Times New Roman" panose="02020603050405020304" pitchFamily="18" charset="0"/>
              </a:rPr>
              <a:t>:</a:t>
            </a:r>
          </a:p>
        </p:txBody>
      </p:sp>
      <p:graphicFrame>
        <p:nvGraphicFramePr>
          <p:cNvPr id="5" name="Table 4">
            <a:extLst>
              <a:ext uri="{FF2B5EF4-FFF2-40B4-BE49-F238E27FC236}">
                <a16:creationId xmlns:a16="http://schemas.microsoft.com/office/drawing/2014/main" id="{D2D42B61-F62E-60FF-064B-7A4B6F8DEA81}"/>
              </a:ext>
            </a:extLst>
          </p:cNvPr>
          <p:cNvGraphicFramePr>
            <a:graphicFrameLocks noGrp="1"/>
          </p:cNvGraphicFramePr>
          <p:nvPr>
            <p:extLst>
              <p:ext uri="{D42A27DB-BD31-4B8C-83A1-F6EECF244321}">
                <p14:modId xmlns:p14="http://schemas.microsoft.com/office/powerpoint/2010/main" val="2180740847"/>
              </p:ext>
            </p:extLst>
          </p:nvPr>
        </p:nvGraphicFramePr>
        <p:xfrm>
          <a:off x="356260" y="1496231"/>
          <a:ext cx="11566568" cy="5220254"/>
        </p:xfrm>
        <a:graphic>
          <a:graphicData uri="http://schemas.openxmlformats.org/drawingml/2006/table">
            <a:tbl>
              <a:tblPr firstRow="1" bandRow="1">
                <a:tableStyleId>{5C22544A-7EE6-4342-B048-85BDC9FD1C3A}</a:tableStyleId>
              </a:tblPr>
              <a:tblGrid>
                <a:gridCol w="882655">
                  <a:extLst>
                    <a:ext uri="{9D8B030D-6E8A-4147-A177-3AD203B41FA5}">
                      <a16:colId xmlns:a16="http://schemas.microsoft.com/office/drawing/2014/main" val="1178949566"/>
                    </a:ext>
                  </a:extLst>
                </a:gridCol>
                <a:gridCol w="1530819">
                  <a:extLst>
                    <a:ext uri="{9D8B030D-6E8A-4147-A177-3AD203B41FA5}">
                      <a16:colId xmlns:a16="http://schemas.microsoft.com/office/drawing/2014/main" val="51477872"/>
                    </a:ext>
                  </a:extLst>
                </a:gridCol>
                <a:gridCol w="2112159">
                  <a:extLst>
                    <a:ext uri="{9D8B030D-6E8A-4147-A177-3AD203B41FA5}">
                      <a16:colId xmlns:a16="http://schemas.microsoft.com/office/drawing/2014/main" val="1920278537"/>
                    </a:ext>
                  </a:extLst>
                </a:gridCol>
                <a:gridCol w="2340531">
                  <a:extLst>
                    <a:ext uri="{9D8B030D-6E8A-4147-A177-3AD203B41FA5}">
                      <a16:colId xmlns:a16="http://schemas.microsoft.com/office/drawing/2014/main" val="408204353"/>
                    </a:ext>
                  </a:extLst>
                </a:gridCol>
                <a:gridCol w="2359873">
                  <a:extLst>
                    <a:ext uri="{9D8B030D-6E8A-4147-A177-3AD203B41FA5}">
                      <a16:colId xmlns:a16="http://schemas.microsoft.com/office/drawing/2014/main" val="4155699086"/>
                    </a:ext>
                  </a:extLst>
                </a:gridCol>
                <a:gridCol w="2340531">
                  <a:extLst>
                    <a:ext uri="{9D8B030D-6E8A-4147-A177-3AD203B41FA5}">
                      <a16:colId xmlns:a16="http://schemas.microsoft.com/office/drawing/2014/main" val="1723413527"/>
                    </a:ext>
                  </a:extLst>
                </a:gridCol>
              </a:tblGrid>
              <a:tr h="1080654">
                <a:tc gridSpan="2">
                  <a:txBody>
                    <a:bodyPr/>
                    <a:lstStyle/>
                    <a:p>
                      <a:pPr>
                        <a:lnSpc>
                          <a:spcPct val="120000"/>
                        </a:lnSpc>
                      </a:pPr>
                      <a:r>
                        <a:rPr lang="en-US" sz="2400">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sz="2400">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Chiều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53324">
                <a:tc gridSpan="2">
                  <a:txBody>
                    <a:bodyPr/>
                    <a:lstStyle/>
                    <a:p>
                      <a:pPr algn="ctr">
                        <a:lnSpc>
                          <a:spcPct val="120000"/>
                        </a:lnSpc>
                      </a:pPr>
                      <a:r>
                        <a:rPr lang="en-US" sz="2400" b="1">
                          <a:solidFill>
                            <a:schemeClr val="tx1"/>
                          </a:solidFill>
                          <a:latin typeface="Times New Roman" panose="02020603050405020304" pitchFamily="18" charset="0"/>
                          <a:cs typeface="Times New Roman" panose="02020603050405020304" pitchFamily="18" charset="0"/>
                        </a:rPr>
                        <a:t>P</a:t>
                      </a:r>
                      <a:r>
                        <a:rPr lang="en-US" sz="2400" b="1" baseline="-25000">
                          <a:solidFill>
                            <a:schemeClr val="tx1"/>
                          </a:solidFill>
                          <a:latin typeface="Times New Roman" panose="02020603050405020304" pitchFamily="18" charset="0"/>
                          <a:cs typeface="Times New Roman" panose="02020603050405020304" pitchFamily="18" charset="0"/>
                        </a:rPr>
                        <a:t>thuần chủng</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sz="2400" dirty="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sz="2400" dirty="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sz="2400"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sz="240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sz="240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sz="240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sz="240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555298">
                <a:tc gridSpan="2">
                  <a:txBody>
                    <a:bodyPr/>
                    <a:lstStyle/>
                    <a:p>
                      <a:pPr algn="ctr">
                        <a:lnSpc>
                          <a:spcPct val="120000"/>
                        </a:lnSpc>
                      </a:pPr>
                      <a:r>
                        <a:rPr lang="en-US" sz="2400" b="1">
                          <a:solidFill>
                            <a:schemeClr val="tx1"/>
                          </a:solidFill>
                          <a:latin typeface="Times New Roman" panose="02020603050405020304" pitchFamily="18" charset="0"/>
                          <a:cs typeface="Times New Roman" panose="02020603050405020304" pitchFamily="18" charset="0"/>
                        </a:rPr>
                        <a:t>F</a:t>
                      </a:r>
                      <a:r>
                        <a:rPr lang="en-US" sz="2400" b="1" baseline="-25000">
                          <a:solidFill>
                            <a:schemeClr val="tx1"/>
                          </a:solidFill>
                          <a:latin typeface="Times New Roman" panose="02020603050405020304" pitchFamily="18" charset="0"/>
                          <a:cs typeface="Times New Roman" panose="02020603050405020304" pitchFamily="18" charset="0"/>
                        </a:rPr>
                        <a:t>1</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100% </a:t>
                      </a:r>
                      <a:r>
                        <a:rPr lang="en-US" sz="2400" dirty="0" err="1">
                          <a:solidFill>
                            <a:schemeClr val="tx1"/>
                          </a:solidFill>
                          <a:latin typeface="Times New Roman" panose="02020603050405020304" pitchFamily="18" charset="0"/>
                          <a:cs typeface="Times New Roman" panose="02020603050405020304" pitchFamily="18" charset="0"/>
                        </a:rPr>
                        <a:t>hạt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100%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843421">
                <a:tc rowSpan="2">
                  <a:txBody>
                    <a:bodyPr/>
                    <a:lstStyle/>
                    <a:p>
                      <a:pPr algn="ctr">
                        <a:lnSpc>
                          <a:spcPct val="120000"/>
                        </a:lnSpc>
                      </a:pPr>
                      <a:r>
                        <a:rPr lang="en-US" sz="2400" b="1" dirty="0">
                          <a:solidFill>
                            <a:schemeClr val="tx1"/>
                          </a:solidFill>
                          <a:latin typeface="Times New Roman" panose="02020603050405020304" pitchFamily="18" charset="0"/>
                          <a:cs typeface="Times New Roman" panose="02020603050405020304" pitchFamily="18" charset="0"/>
                        </a:rPr>
                        <a:t>F</a:t>
                      </a:r>
                      <a:r>
                        <a:rPr lang="en-US" sz="2400" b="1" baseline="-25000" dirty="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6 022 </a:t>
                      </a:r>
                      <a:r>
                        <a:rPr lang="en-US" sz="2400" dirty="0" err="1">
                          <a:solidFill>
                            <a:schemeClr val="tx1"/>
                          </a:solidFill>
                          <a:latin typeface="Times New Roman" panose="02020603050405020304" pitchFamily="18" charset="0"/>
                          <a:cs typeface="Times New Roman" panose="02020603050405020304" pitchFamily="18" charset="0"/>
                        </a:rPr>
                        <a:t>hạt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2 001 </a:t>
                      </a:r>
                      <a:r>
                        <a:rPr lang="en-US" sz="2400" dirty="0" err="1">
                          <a:solidFill>
                            <a:schemeClr val="tx1"/>
                          </a:solidFill>
                          <a:latin typeface="Times New Roman" panose="02020603050405020304" pitchFamily="18" charset="0"/>
                          <a:cs typeface="Times New Roman" panose="02020603050405020304" pitchFamily="18" charset="0"/>
                        </a:rPr>
                        <a:t>hạt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xanh</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787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277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thấp</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555298">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sp>
        <p:nvSpPr>
          <p:cNvPr id="6" name="TextBox 5">
            <a:extLst>
              <a:ext uri="{FF2B5EF4-FFF2-40B4-BE49-F238E27FC236}">
                <a16:creationId xmlns:a16="http://schemas.microsoft.com/office/drawing/2014/main" id="{764ABB86-F9DC-2B3D-D2D6-0FD23D6A9517}"/>
              </a:ext>
            </a:extLst>
          </p:cNvPr>
          <p:cNvSpPr txBox="1"/>
          <p:nvPr/>
        </p:nvSpPr>
        <p:spPr>
          <a:xfrm>
            <a:off x="2099337" y="978266"/>
            <a:ext cx="982349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Mendel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endParaRPr lang="en-US" sz="2400" dirty="0">
              <a:latin typeface="Times New Roman" panose="02020603050405020304" pitchFamily="18" charset="0"/>
              <a:cs typeface="Times New Roman" panose="02020603050405020304" pitchFamily="18" charset="0"/>
            </a:endParaRPr>
          </a:p>
        </p:txBody>
      </p:sp>
      <p:pic>
        <p:nvPicPr>
          <p:cNvPr id="7" name="Picture 2" descr="Mendel's Laws of Inheritance | CK-12 Foundation">
            <a:extLst>
              <a:ext uri="{FF2B5EF4-FFF2-40B4-BE49-F238E27FC236}">
                <a16:creationId xmlns:a16="http://schemas.microsoft.com/office/drawing/2014/main" id="{93ADFCB6-6916-CD3E-1D4C-2A44DB0F7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3877561" y="3215811"/>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endel's Laws of Inheritance | CK-12 Foundation">
            <a:extLst>
              <a:ext uri="{FF2B5EF4-FFF2-40B4-BE49-F238E27FC236}">
                <a16:creationId xmlns:a16="http://schemas.microsoft.com/office/drawing/2014/main" id="{C8AFD84B-3445-A87C-385C-A3E3E4A3A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2965846" y="3292767"/>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endel's Laws of Inheritance | CK-12 Foundation">
            <a:extLst>
              <a:ext uri="{FF2B5EF4-FFF2-40B4-BE49-F238E27FC236}">
                <a16:creationId xmlns:a16="http://schemas.microsoft.com/office/drawing/2014/main" id="{06BD2FDD-277D-7E07-18E8-75AD8E748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156894" y="33431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Mendel's Laws of Inheritance | CK-12 Foundation">
            <a:extLst>
              <a:ext uri="{FF2B5EF4-FFF2-40B4-BE49-F238E27FC236}">
                <a16:creationId xmlns:a16="http://schemas.microsoft.com/office/drawing/2014/main" id="{60466F80-49AB-3A5A-EF47-55B432A314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217463" y="3327898"/>
            <a:ext cx="703323" cy="7236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endel's Laws of Inheritance | CK-12 Foundation">
            <a:extLst>
              <a:ext uri="{FF2B5EF4-FFF2-40B4-BE49-F238E27FC236}">
                <a16:creationId xmlns:a16="http://schemas.microsoft.com/office/drawing/2014/main" id="{9912A7CD-6B23-3ACC-DE40-69511035E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40573" y="3005439"/>
            <a:ext cx="844143" cy="12706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Mendel's Laws of Inheritance | CK-12 Foundation">
            <a:extLst>
              <a:ext uri="{FF2B5EF4-FFF2-40B4-BE49-F238E27FC236}">
                <a16:creationId xmlns:a16="http://schemas.microsoft.com/office/drawing/2014/main" id="{5CC9FA00-E015-CDA7-2674-17CD4BFDD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609670" y="3260695"/>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Mendel's Laws of Inheritance | CK-12 Foundation">
            <a:extLst>
              <a:ext uri="{FF2B5EF4-FFF2-40B4-BE49-F238E27FC236}">
                <a16:creationId xmlns:a16="http://schemas.microsoft.com/office/drawing/2014/main" id="{FF969619-4DD2-7DA1-5977-2A3800992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904357" y="3145225"/>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ndel's Laws of Inheritance | CK-12 Foundation">
            <a:extLst>
              <a:ext uri="{FF2B5EF4-FFF2-40B4-BE49-F238E27FC236}">
                <a16:creationId xmlns:a16="http://schemas.microsoft.com/office/drawing/2014/main" id="{B12CCF21-9B37-7A9E-6633-3420D7100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904246"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4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par>
                                <p:cTn id="35" presetID="5"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par>
                                <p:cTn id="38" presetID="5" presetClass="entr" presetSubtype="1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par>
                                <p:cTn id="41" presetID="5"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5" presetClass="entr" presetSubtype="1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heckerboard(across)">
                                      <p:cBhvr>
                                        <p:cTn id="46" dur="500"/>
                                        <p:tgtEl>
                                          <p:spTgt spid="13"/>
                                        </p:tgtEl>
                                      </p:cBhvr>
                                    </p:animEffect>
                                  </p:childTnLst>
                                </p:cTn>
                              </p:par>
                              <p:par>
                                <p:cTn id="47" presetID="5" presetClass="entr" presetSubtype="1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across)">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08F14428-790B-A6B5-8509-EC902AD9A66A}"/>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92993" y="214891"/>
            <a:ext cx="1948899"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0" y="5374353"/>
            <a:ext cx="11642418" cy="1348687"/>
            <a:chOff x="1094862" y="5307264"/>
            <a:chExt cx="9406713" cy="1348687"/>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116955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6033" y="5419179"/>
              <a:ext cx="8467781" cy="1169551"/>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sát</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kết</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quả</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thí</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nghiệm</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ở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bảng</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nhận</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xét</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về</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kiểu</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hình</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và</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tỉ</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lệ</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kiểu</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hình</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thu</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8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được</a:t>
              </a: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ở F</a:t>
              </a:r>
              <a:r>
                <a:rPr kumimoji="0" lang="en-US" sz="2800" b="1" i="1" u="none" strike="noStrike" kern="0" cap="none" spc="0" normalizeH="0" baseline="-2500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800" b="1" i="1" u="none" strike="noStrike" kern="0" cap="none" spc="0" normalizeH="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800" b="1" i="1" u="none" strike="noStrike" kern="0" cap="none" spc="0" normalizeH="0" baseline="-2500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800" b="1" i="1" u="none" strike="noStrike" kern="0" cap="none" spc="0" normalizeH="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888285" y="693587"/>
            <a:ext cx="11104200" cy="4725459"/>
          </a:xfrm>
          <a:prstGeom prst="rect">
            <a:avLst/>
          </a:prstGeom>
        </p:spPr>
      </p:pic>
      <p:sp>
        <p:nvSpPr>
          <p:cNvPr id="2" name="Flowchart: Sequential Access Storage 1">
            <a:extLst>
              <a:ext uri="{FF2B5EF4-FFF2-40B4-BE49-F238E27FC236}">
                <a16:creationId xmlns:a16="http://schemas.microsoft.com/office/drawing/2014/main" id="{B2E42481-DA04-8FD3-E14E-EAACF3158CF5}"/>
              </a:ext>
            </a:extLst>
          </p:cNvPr>
          <p:cNvSpPr/>
          <p:nvPr/>
        </p:nvSpPr>
        <p:spPr>
          <a:xfrm>
            <a:off x="1623926" y="5744737"/>
            <a:ext cx="7019331" cy="911082"/>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phép</a:t>
            </a:r>
            <a:r>
              <a:rPr lang="en-US" sz="2400" b="1" dirty="0">
                <a:latin typeface="Times New Roman" panose="02020603050405020304" pitchFamily="18" charset="0"/>
                <a:cs typeface="Times New Roman" panose="02020603050405020304" pitchFamily="18" charset="0"/>
              </a:rPr>
              <a:t> lai </a:t>
            </a:r>
            <a:r>
              <a:rPr lang="en-US" sz="2400" b="1" dirty="0" err="1">
                <a:latin typeface="Times New Roman" panose="02020603050405020304" pitchFamily="18" charset="0"/>
                <a:cs typeface="Times New Roman" panose="02020603050405020304" pitchFamily="18" charset="0"/>
              </a:rPr>
              <a:t>trên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13403-CCF4-6C81-7CBE-3783544F98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DFD01C-F5AE-8444-2AD1-F8E925402DD1}"/>
              </a:ext>
            </a:extLst>
          </p:cNvPr>
          <p:cNvSpPr txBox="1"/>
          <p:nvPr/>
        </p:nvSpPr>
        <p:spPr>
          <a:xfrm>
            <a:off x="1219199" y="141515"/>
            <a:ext cx="1000397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37. CÁC QUY LUẬT DI TRUYỀN CỦA MENDEL</a:t>
            </a:r>
          </a:p>
        </p:txBody>
      </p:sp>
      <p:sp>
        <p:nvSpPr>
          <p:cNvPr id="3" name="TextBox 2">
            <a:extLst>
              <a:ext uri="{FF2B5EF4-FFF2-40B4-BE49-F238E27FC236}">
                <a16:creationId xmlns:a16="http://schemas.microsoft.com/office/drawing/2014/main" id="{83FF2024-A625-0C83-17AE-DDA4D724DAB0}"/>
              </a:ext>
            </a:extLst>
          </p:cNvPr>
          <p:cNvSpPr txBox="1"/>
          <p:nvPr/>
        </p:nvSpPr>
        <p:spPr>
          <a:xfrm>
            <a:off x="130626" y="712618"/>
            <a:ext cx="287382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 Quy </a:t>
            </a:r>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li</a:t>
            </a:r>
          </a:p>
        </p:txBody>
      </p:sp>
      <p:sp>
        <p:nvSpPr>
          <p:cNvPr id="4" name="TextBox 3">
            <a:extLst>
              <a:ext uri="{FF2B5EF4-FFF2-40B4-BE49-F238E27FC236}">
                <a16:creationId xmlns:a16="http://schemas.microsoft.com/office/drawing/2014/main" id="{F6C30EBB-67BF-D62E-1C42-5D6DFA6D26A0}"/>
              </a:ext>
            </a:extLst>
          </p:cNvPr>
          <p:cNvSpPr txBox="1"/>
          <p:nvPr/>
        </p:nvSpPr>
        <p:spPr>
          <a:xfrm>
            <a:off x="130626" y="1161112"/>
            <a:ext cx="287382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7800FDD-40C5-DBF9-3C76-370B794D0CC8}"/>
              </a:ext>
            </a:extLst>
          </p:cNvPr>
          <p:cNvSpPr txBox="1"/>
          <p:nvPr/>
        </p:nvSpPr>
        <p:spPr>
          <a:xfrm>
            <a:off x="272143" y="1596436"/>
            <a:ext cx="1164771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Mendel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ECDCC7C8-AB5B-1043-60D3-93BE3365A710}"/>
              </a:ext>
            </a:extLst>
          </p:cNvPr>
          <p:cNvSpPr txBox="1"/>
          <p:nvPr/>
        </p:nvSpPr>
        <p:spPr>
          <a:xfrm>
            <a:off x="272143" y="2427433"/>
            <a:ext cx="1164771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3298E92B-26DD-4806-1024-BE65D69A4917}"/>
              </a:ext>
            </a:extLst>
          </p:cNvPr>
          <p:cNvSpPr txBox="1"/>
          <p:nvPr/>
        </p:nvSpPr>
        <p:spPr>
          <a:xfrm>
            <a:off x="272143" y="2889098"/>
            <a:ext cx="1164771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F</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5A36AF29-0EF3-4331-A73E-F13E870AB2AC}"/>
              </a:ext>
            </a:extLst>
          </p:cNvPr>
          <p:cNvSpPr txBox="1"/>
          <p:nvPr/>
        </p:nvSpPr>
        <p:spPr>
          <a:xfrm>
            <a:off x="272143" y="3394306"/>
            <a:ext cx="1164771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F</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li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3 trội:1lặn</a:t>
            </a:r>
          </a:p>
        </p:txBody>
      </p:sp>
      <p:sp>
        <p:nvSpPr>
          <p:cNvPr id="21" name="TextBox 20">
            <a:extLst>
              <a:ext uri="{FF2B5EF4-FFF2-40B4-BE49-F238E27FC236}">
                <a16:creationId xmlns:a16="http://schemas.microsoft.com/office/drawing/2014/main" id="{114E21B7-DA7D-0E46-8FF6-C237E6CAE1E0}"/>
              </a:ext>
            </a:extLst>
          </p:cNvPr>
          <p:cNvSpPr txBox="1"/>
          <p:nvPr/>
        </p:nvSpPr>
        <p:spPr>
          <a:xfrm>
            <a:off x="130626" y="4121765"/>
            <a:ext cx="11340737" cy="830997"/>
          </a:xfrm>
          <a:prstGeom prst="rect">
            <a:avLst/>
          </a:prstGeom>
          <a:noFill/>
        </p:spPr>
        <p:txBody>
          <a:bodyPr wrap="square">
            <a:spAutoFit/>
          </a:bodyPr>
          <a:lstStyle/>
          <a:p>
            <a:pPr algn="just">
              <a:spcAft>
                <a:spcPts val="600"/>
              </a:spcAft>
              <a:buNone/>
            </a:pPr>
            <a:r>
              <a:rPr lang="en-US" sz="2400" dirty="0">
                <a:solidFill>
                  <a:srgbClr val="000000"/>
                </a:solidFill>
                <a:effectLst/>
                <a:latin typeface="Times New Roman" panose="02020603050405020304" pitchFamily="18" charset="0"/>
                <a:ea typeface="Times New Roman" panose="02020603050405020304" pitchFamily="18" charset="0"/>
              </a:rPr>
              <a:t>-  Do P </a:t>
            </a:r>
            <a:r>
              <a:rPr lang="en-US" sz="2400" dirty="0" err="1">
                <a:solidFill>
                  <a:srgbClr val="000000"/>
                </a:solidFill>
                <a:effectLst/>
                <a:latin typeface="Times New Roman" panose="02020603050405020304" pitchFamily="18" charset="0"/>
                <a:ea typeface="Times New Roman" panose="02020603050405020304" pitchFamily="18" charset="0"/>
              </a:rPr>
              <a:t>thuần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chủng</a:t>
            </a:r>
            <a:r>
              <a:rPr lang="en-US" sz="2400" dirty="0">
                <a:solidFill>
                  <a:srgbClr val="000000"/>
                </a:solidFill>
                <a:effectLst/>
                <a:latin typeface="Times New Roman" panose="02020603050405020304" pitchFamily="18" charset="0"/>
                <a:ea typeface="Times New Roman" panose="02020603050405020304" pitchFamily="18" charset="0"/>
              </a:rPr>
              <a:t>, F1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biểu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hiện</a:t>
            </a:r>
            <a:r>
              <a:rPr lang="en-US" sz="2400" b="1" dirty="0">
                <a:solidFill>
                  <a:srgbClr val="000000"/>
                </a:solidFill>
                <a:effectLst/>
                <a:latin typeface="Times New Roman" panose="02020603050405020304" pitchFamily="18" charset="0"/>
                <a:ea typeface="Times New Roman" panose="02020603050405020304" pitchFamily="18" charset="0"/>
              </a:rPr>
              <a:t> ở F1 </a:t>
            </a:r>
            <a:r>
              <a:rPr lang="en-US" sz="2400" b="1" dirty="0" err="1">
                <a:solidFill>
                  <a:srgbClr val="000000"/>
                </a:solidFill>
                <a:effectLst/>
                <a:latin typeface="Times New Roman" panose="02020603050405020304" pitchFamily="18" charset="0"/>
                <a:ea typeface="Times New Roman" panose="02020603050405020304" pitchFamily="18" charset="0"/>
              </a:rPr>
              <a:t>là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tính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đến</a:t>
            </a:r>
            <a:r>
              <a:rPr lang="en-US" sz="2400" b="1" dirty="0">
                <a:solidFill>
                  <a:srgbClr val="000000"/>
                </a:solidFill>
                <a:effectLst/>
                <a:latin typeface="Times New Roman" panose="02020603050405020304" pitchFamily="18" charset="0"/>
                <a:ea typeface="Times New Roman" panose="02020603050405020304" pitchFamily="18" charset="0"/>
              </a:rPr>
              <a:t> F2 </a:t>
            </a:r>
            <a:r>
              <a:rPr lang="en-US" sz="2400" b="1" dirty="0" err="1">
                <a:solidFill>
                  <a:srgbClr val="000000"/>
                </a:solidFill>
                <a:effectLst/>
                <a:latin typeface="Times New Roman" panose="02020603050405020304" pitchFamily="18" charset="0"/>
                <a:ea typeface="Times New Roman" panose="02020603050405020304" pitchFamily="18" charset="0"/>
              </a:rPr>
              <a:t>mới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xuất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hiện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tính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lặn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904D466-9C13-F0EC-1F61-73EC9C1D0266}"/>
              </a:ext>
            </a:extLst>
          </p:cNvPr>
          <p:cNvSpPr txBox="1"/>
          <p:nvPr/>
        </p:nvSpPr>
        <p:spPr>
          <a:xfrm>
            <a:off x="272143" y="3720095"/>
            <a:ext cx="1164771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1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766788-7370-358C-9B1E-BEE8A272399E}"/>
              </a:ext>
            </a:extLst>
          </p:cNvPr>
          <p:cNvSpPr txBox="1"/>
          <p:nvPr/>
        </p:nvSpPr>
        <p:spPr>
          <a:xfrm>
            <a:off x="6876493" y="197688"/>
            <a:ext cx="10624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P</a:t>
            </a:r>
            <a:r>
              <a:rPr lang="en-US" sz="2000" b="1" baseline="-25000">
                <a:latin typeface="Times New Roman" panose="02020603050405020304" pitchFamily="18" charset="0"/>
                <a:cs typeface="Times New Roman" panose="02020603050405020304" pitchFamily="18" charset="0"/>
              </a:rPr>
              <a:t>tc</a:t>
            </a:r>
            <a:endParaRPr lang="en-US" sz="20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EB4122-AD2F-9039-1485-3BD404B650AF}"/>
              </a:ext>
            </a:extLst>
          </p:cNvPr>
          <p:cNvSpPr txBox="1"/>
          <p:nvPr/>
        </p:nvSpPr>
        <p:spPr>
          <a:xfrm>
            <a:off x="6890253" y="1404526"/>
            <a:ext cx="10624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G</a:t>
            </a:r>
            <a:r>
              <a:rPr lang="en-US" sz="2000" b="1" baseline="-25000">
                <a:latin typeface="Times New Roman" panose="02020603050405020304" pitchFamily="18" charset="0"/>
                <a:cs typeface="Times New Roman" panose="02020603050405020304" pitchFamily="18" charset="0"/>
              </a:rPr>
              <a:t>P</a:t>
            </a:r>
            <a:endParaRPr lang="en-US" sz="2000" b="1">
              <a:latin typeface="Times New Roman" panose="02020603050405020304" pitchFamily="18" charset="0"/>
              <a:cs typeface="Times New Roman" panose="02020603050405020304" pitchFamily="18" charset="0"/>
            </a:endParaRPr>
          </a:p>
        </p:txBody>
      </p:sp>
      <p:sp>
        <p:nvSpPr>
          <p:cNvPr id="4" name="Flowchart: Connector 3">
            <a:extLst>
              <a:ext uri="{FF2B5EF4-FFF2-40B4-BE49-F238E27FC236}">
                <a16:creationId xmlns:a16="http://schemas.microsoft.com/office/drawing/2014/main" id="{6893887A-9A5F-0EBF-4DF6-6E9AEF1D081C}"/>
              </a:ext>
            </a:extLst>
          </p:cNvPr>
          <p:cNvSpPr/>
          <p:nvPr/>
        </p:nvSpPr>
        <p:spPr>
          <a:xfrm>
            <a:off x="8039527"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5" name="Flowchart: Connector 4">
            <a:extLst>
              <a:ext uri="{FF2B5EF4-FFF2-40B4-BE49-F238E27FC236}">
                <a16:creationId xmlns:a16="http://schemas.microsoft.com/office/drawing/2014/main" id="{031F3966-3A8D-C0ED-BF7D-76E20F2CFEB9}"/>
              </a:ext>
            </a:extLst>
          </p:cNvPr>
          <p:cNvSpPr/>
          <p:nvPr/>
        </p:nvSpPr>
        <p:spPr>
          <a:xfrm>
            <a:off x="8413579"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6" name="Flowchart: Connector 5">
            <a:extLst>
              <a:ext uri="{FF2B5EF4-FFF2-40B4-BE49-F238E27FC236}">
                <a16:creationId xmlns:a16="http://schemas.microsoft.com/office/drawing/2014/main" id="{EA0FEA10-1A11-FE7E-FE57-A3C87E0CFDD1}"/>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7" name="Flowchart: Connector 6">
            <a:extLst>
              <a:ext uri="{FF2B5EF4-FFF2-40B4-BE49-F238E27FC236}">
                <a16:creationId xmlns:a16="http://schemas.microsoft.com/office/drawing/2014/main" id="{BB8F99E6-77EF-B69B-225B-0618E876375D}"/>
              </a:ext>
            </a:extLst>
          </p:cNvPr>
          <p:cNvSpPr/>
          <p:nvPr/>
        </p:nvSpPr>
        <p:spPr>
          <a:xfrm>
            <a:off x="10487107"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269A8948-AC6B-6C58-F742-D25B9F8EE774}"/>
              </a:ext>
            </a:extLst>
          </p:cNvPr>
          <p:cNvSpPr txBox="1"/>
          <p:nvPr/>
        </p:nvSpPr>
        <p:spPr>
          <a:xfrm>
            <a:off x="8232749" y="2708155"/>
            <a:ext cx="2885595"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100% Cây hoa tím (Aa)</a:t>
            </a:r>
          </a:p>
        </p:txBody>
      </p:sp>
      <p:pic>
        <p:nvPicPr>
          <p:cNvPr id="9" name="Picture 4" descr="Gregor Mendel - Genetics, Peas, Experiments | Britannica">
            <a:extLst>
              <a:ext uri="{FF2B5EF4-FFF2-40B4-BE49-F238E27FC236}">
                <a16:creationId xmlns:a16="http://schemas.microsoft.com/office/drawing/2014/main" id="{89D55A8C-1866-BE84-99F2-CBBFE043F2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31" y="261128"/>
            <a:ext cx="990247" cy="8961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regor Mendel - Genetics, Peas, Experiments | Britannica">
            <a:extLst>
              <a:ext uri="{FF2B5EF4-FFF2-40B4-BE49-F238E27FC236}">
                <a16:creationId xmlns:a16="http://schemas.microsoft.com/office/drawing/2014/main" id="{44C380D6-5C92-E1E6-FB46-1ED631E022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63"/>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B91EB3-27AE-03C5-218D-5F13437C1E7F}"/>
              </a:ext>
            </a:extLst>
          </p:cNvPr>
          <p:cNvSpPr txBox="1"/>
          <p:nvPr/>
        </p:nvSpPr>
        <p:spPr>
          <a:xfrm>
            <a:off x="7421473" y="1180591"/>
            <a:ext cx="222463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tím</a:t>
            </a:r>
            <a:r>
              <a:rPr lang="en-US" sz="2000" dirty="0">
                <a:latin typeface="Times New Roman" panose="02020603050405020304" pitchFamily="18" charset="0"/>
                <a:cs typeface="Times New Roman" panose="02020603050405020304" pitchFamily="18" charset="0"/>
              </a:rPr>
              <a:t> (AA)</a:t>
            </a:r>
          </a:p>
        </p:txBody>
      </p:sp>
      <p:sp>
        <p:nvSpPr>
          <p:cNvPr id="12" name="TextBox 11">
            <a:extLst>
              <a:ext uri="{FF2B5EF4-FFF2-40B4-BE49-F238E27FC236}">
                <a16:creationId xmlns:a16="http://schemas.microsoft.com/office/drawing/2014/main" id="{EB00E779-5C8D-3B4A-AF77-229C8E435C11}"/>
              </a:ext>
            </a:extLst>
          </p:cNvPr>
          <p:cNvSpPr txBox="1"/>
          <p:nvPr/>
        </p:nvSpPr>
        <p:spPr>
          <a:xfrm>
            <a:off x="9675555" y="1175210"/>
            <a:ext cx="2105887"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Cây hoa trắng (aa)</a:t>
            </a:r>
          </a:p>
        </p:txBody>
      </p:sp>
      <p:pic>
        <p:nvPicPr>
          <p:cNvPr id="13" name="Picture 4" descr="Gregor Mendel - Genetics, Peas, Experiments | Britannica">
            <a:extLst>
              <a:ext uri="{FF2B5EF4-FFF2-40B4-BE49-F238E27FC236}">
                <a16:creationId xmlns:a16="http://schemas.microsoft.com/office/drawing/2014/main" id="{E87C893A-2CE5-F044-E226-C470EBF71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62" y="1787249"/>
            <a:ext cx="990247" cy="8961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7240960-FB10-ABDB-1463-DB7BCB91ED71}"/>
              </a:ext>
            </a:extLst>
          </p:cNvPr>
          <p:cNvSpPr txBox="1"/>
          <p:nvPr/>
        </p:nvSpPr>
        <p:spPr>
          <a:xfrm>
            <a:off x="6918869" y="2548755"/>
            <a:ext cx="10624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1</a:t>
            </a:r>
            <a:endParaRPr lang="en-US" sz="2000" b="1">
              <a:latin typeface="Times New Roman" panose="02020603050405020304" pitchFamily="18" charset="0"/>
              <a:cs typeface="Times New Roman" panose="02020603050405020304" pitchFamily="18" charset="0"/>
            </a:endParaRPr>
          </a:p>
        </p:txBody>
      </p:sp>
      <p:sp>
        <p:nvSpPr>
          <p:cNvPr id="15" name="Flowchart: Connector 14">
            <a:extLst>
              <a:ext uri="{FF2B5EF4-FFF2-40B4-BE49-F238E27FC236}">
                <a16:creationId xmlns:a16="http://schemas.microsoft.com/office/drawing/2014/main" id="{5CC488BD-28F5-939E-761B-534CAB418A8F}"/>
              </a:ext>
            </a:extLst>
          </p:cNvPr>
          <p:cNvSpPr/>
          <p:nvPr/>
        </p:nvSpPr>
        <p:spPr>
          <a:xfrm>
            <a:off x="9004335"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16" name="Flowchart: Connector 15">
            <a:extLst>
              <a:ext uri="{FF2B5EF4-FFF2-40B4-BE49-F238E27FC236}">
                <a16:creationId xmlns:a16="http://schemas.microsoft.com/office/drawing/2014/main" id="{2D045B03-3418-BDEF-8F59-80729AE8A74A}"/>
              </a:ext>
            </a:extLst>
          </p:cNvPr>
          <p:cNvSpPr/>
          <p:nvPr/>
        </p:nvSpPr>
        <p:spPr>
          <a:xfrm>
            <a:off x="9004335"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17" name="Flowchart: Connector 16">
            <a:extLst>
              <a:ext uri="{FF2B5EF4-FFF2-40B4-BE49-F238E27FC236}">
                <a16:creationId xmlns:a16="http://schemas.microsoft.com/office/drawing/2014/main" id="{25B22C5F-7F4E-D36D-41CF-8344F6AC6771}"/>
              </a:ext>
            </a:extLst>
          </p:cNvPr>
          <p:cNvSpPr/>
          <p:nvPr/>
        </p:nvSpPr>
        <p:spPr>
          <a:xfrm>
            <a:off x="9652963"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18" name="Flowchart: Connector 17">
            <a:extLst>
              <a:ext uri="{FF2B5EF4-FFF2-40B4-BE49-F238E27FC236}">
                <a16:creationId xmlns:a16="http://schemas.microsoft.com/office/drawing/2014/main" id="{443CF927-7A94-6C88-5ED2-70B9C7C0824E}"/>
              </a:ext>
            </a:extLst>
          </p:cNvPr>
          <p:cNvSpPr/>
          <p:nvPr/>
        </p:nvSpPr>
        <p:spPr>
          <a:xfrm>
            <a:off x="9646106"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rPr>
              <a:t>a</a:t>
            </a:r>
          </a:p>
        </p:txBody>
      </p:sp>
      <p:sp>
        <p:nvSpPr>
          <p:cNvPr id="19" name="TextBox 18">
            <a:extLst>
              <a:ext uri="{FF2B5EF4-FFF2-40B4-BE49-F238E27FC236}">
                <a16:creationId xmlns:a16="http://schemas.microsoft.com/office/drawing/2014/main" id="{E68E2177-B7C4-1FAC-3159-EBF75C9C266F}"/>
              </a:ext>
            </a:extLst>
          </p:cNvPr>
          <p:cNvSpPr txBox="1"/>
          <p:nvPr/>
        </p:nvSpPr>
        <p:spPr>
          <a:xfrm>
            <a:off x="6918869" y="3082240"/>
            <a:ext cx="10624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G</a:t>
            </a:r>
            <a:r>
              <a:rPr lang="en-US" sz="2000" b="1" baseline="-25000">
                <a:latin typeface="Times New Roman" panose="02020603050405020304" pitchFamily="18" charset="0"/>
                <a:cs typeface="Times New Roman" panose="02020603050405020304" pitchFamily="18" charset="0"/>
              </a:rPr>
              <a:t>F1</a:t>
            </a:r>
            <a:endParaRPr lang="en-US" sz="2000" b="1">
              <a:latin typeface="Times New Roman" panose="02020603050405020304" pitchFamily="18"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5B042686-03DC-4D85-0015-514783C91EB5}"/>
              </a:ext>
            </a:extLst>
          </p:cNvPr>
          <p:cNvGraphicFramePr>
            <a:graphicFrameLocks noGrp="1"/>
          </p:cNvGraphicFramePr>
          <p:nvPr>
            <p:extLst>
              <p:ext uri="{D42A27DB-BD31-4B8C-83A1-F6EECF244321}">
                <p14:modId xmlns:p14="http://schemas.microsoft.com/office/powerpoint/2010/main" val="3562351972"/>
              </p:ext>
            </p:extLst>
          </p:nvPr>
        </p:nvGraphicFramePr>
        <p:xfrm>
          <a:off x="8322366"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21" name="Picture 4" descr="Gregor Mendel - Genetics, Peas, Experiments | Britannica">
            <a:extLst>
              <a:ext uri="{FF2B5EF4-FFF2-40B4-BE49-F238E27FC236}">
                <a16:creationId xmlns:a16="http://schemas.microsoft.com/office/drawing/2014/main" id="{876781DE-CE5F-FADE-A9C6-AA20791AFE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87" y="4072749"/>
            <a:ext cx="990247" cy="8961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egor Mendel - Genetics, Peas, Experiments | Britannica">
            <a:extLst>
              <a:ext uri="{FF2B5EF4-FFF2-40B4-BE49-F238E27FC236}">
                <a16:creationId xmlns:a16="http://schemas.microsoft.com/office/drawing/2014/main" id="{61943F2B-524D-DE22-5457-C923087E40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607" y="4097566"/>
            <a:ext cx="990247" cy="896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egor Mendel - Genetics, Peas, Experiments | Britannica">
            <a:extLst>
              <a:ext uri="{FF2B5EF4-FFF2-40B4-BE49-F238E27FC236}">
                <a16:creationId xmlns:a16="http://schemas.microsoft.com/office/drawing/2014/main" id="{6C348518-9F40-0776-9886-24CA8C2147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54" y="5009821"/>
            <a:ext cx="990247" cy="8961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Gregor Mendel - Genetics, Peas, Experiments | Britannica">
            <a:extLst>
              <a:ext uri="{FF2B5EF4-FFF2-40B4-BE49-F238E27FC236}">
                <a16:creationId xmlns:a16="http://schemas.microsoft.com/office/drawing/2014/main" id="{3BFE58DA-3FF9-E563-2804-B8681B691D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84"/>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4C597D8-038C-829A-08C7-A64B491AF4FB}"/>
              </a:ext>
            </a:extLst>
          </p:cNvPr>
          <p:cNvSpPr txBox="1"/>
          <p:nvPr/>
        </p:nvSpPr>
        <p:spPr>
          <a:xfrm>
            <a:off x="7981304" y="5994915"/>
            <a:ext cx="3977149"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3 cây hoa tím : 1 cây hoa trắng</a:t>
            </a:r>
          </a:p>
        </p:txBody>
      </p:sp>
      <p:sp>
        <p:nvSpPr>
          <p:cNvPr id="26" name="TextBox 25">
            <a:extLst>
              <a:ext uri="{FF2B5EF4-FFF2-40B4-BE49-F238E27FC236}">
                <a16:creationId xmlns:a16="http://schemas.microsoft.com/office/drawing/2014/main" id="{B83DD05A-1EA5-95F0-0B8F-6AA615628E5E}"/>
              </a:ext>
            </a:extLst>
          </p:cNvPr>
          <p:cNvSpPr txBox="1"/>
          <p:nvPr/>
        </p:nvSpPr>
        <p:spPr>
          <a:xfrm>
            <a:off x="6928101" y="3811133"/>
            <a:ext cx="10624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F</a:t>
            </a:r>
            <a:r>
              <a:rPr lang="en-US" sz="2000" b="1" baseline="-25000">
                <a:latin typeface="Times New Roman" panose="02020603050405020304" pitchFamily="18" charset="0"/>
                <a:cs typeface="Times New Roman" panose="02020603050405020304" pitchFamily="18" charset="0"/>
              </a:rPr>
              <a:t>2</a:t>
            </a:r>
            <a:endParaRPr lang="en-US" sz="2000" b="1">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D211506-57F1-F6D8-4913-F0F3AD673ADC}"/>
              </a:ext>
            </a:extLst>
          </p:cNvPr>
          <p:cNvSpPr txBox="1"/>
          <p:nvPr/>
        </p:nvSpPr>
        <p:spPr>
          <a:xfrm>
            <a:off x="233547" y="33400"/>
            <a:ext cx="1164771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endParaRPr lang="en-US" sz="2400" b="1" dirty="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A2A18C76-7715-8CE8-75C0-C72A2EA04A68}"/>
              </a:ext>
            </a:extLst>
          </p:cNvPr>
          <p:cNvSpPr/>
          <p:nvPr/>
        </p:nvSpPr>
        <p:spPr>
          <a:xfrm>
            <a:off x="-148664" y="531525"/>
            <a:ext cx="4837588" cy="2739761"/>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Em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đem</a:t>
            </a:r>
            <a:r>
              <a:rPr lang="en-US" sz="2400" dirty="0">
                <a:solidFill>
                  <a:schemeClr val="tx1"/>
                </a:solidFill>
                <a:latin typeface="Times New Roman" panose="02020603050405020304" pitchFamily="18" charset="0"/>
                <a:cs typeface="Times New Roman" panose="02020603050405020304" pitchFamily="18" charset="0"/>
              </a:rPr>
              <a:t> lai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9" name="Speech Bubble: Rectangle with Corners Rounded 28">
            <a:extLst>
              <a:ext uri="{FF2B5EF4-FFF2-40B4-BE49-F238E27FC236}">
                <a16:creationId xmlns:a16="http://schemas.microsoft.com/office/drawing/2014/main" id="{2474FC88-36E4-CB95-3A19-718B01CA575F}"/>
              </a:ext>
            </a:extLst>
          </p:cNvPr>
          <p:cNvSpPr/>
          <p:nvPr/>
        </p:nvSpPr>
        <p:spPr>
          <a:xfrm>
            <a:off x="233547" y="4495821"/>
            <a:ext cx="6420849" cy="1886588"/>
          </a:xfrm>
          <a:prstGeom prst="wedgeRoundRectCallout">
            <a:avLst>
              <a:gd name="adj1" fmla="val -42551"/>
              <a:gd name="adj2" fmla="val 6734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lai H37.1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I.2 SGK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F1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F2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trội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lặn</a:t>
            </a:r>
            <a:r>
              <a:rPr lang="en-US" sz="24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B4F66A30-06F0-70FC-79EB-0CAD959754F3}"/>
              </a:ext>
            </a:extLst>
          </p:cNvPr>
          <p:cNvSpPr txBox="1"/>
          <p:nvPr/>
        </p:nvSpPr>
        <p:spPr>
          <a:xfrm>
            <a:off x="9106752" y="4599560"/>
            <a:ext cx="523201" cy="369332"/>
          </a:xfrm>
          <a:prstGeom prst="rect">
            <a:avLst/>
          </a:prstGeom>
          <a:noFill/>
        </p:spPr>
        <p:txBody>
          <a:bodyPr wrap="square" rtlCol="0">
            <a:spAutoFit/>
          </a:bodyPr>
          <a:lstStyle/>
          <a:p>
            <a:r>
              <a:rPr lang="en-US"/>
              <a:t>AA</a:t>
            </a:r>
          </a:p>
        </p:txBody>
      </p:sp>
      <p:sp>
        <p:nvSpPr>
          <p:cNvPr id="31" name="TextBox 30">
            <a:extLst>
              <a:ext uri="{FF2B5EF4-FFF2-40B4-BE49-F238E27FC236}">
                <a16:creationId xmlns:a16="http://schemas.microsoft.com/office/drawing/2014/main" id="{11B0CF3D-9EC6-CE85-80A0-E24E3943B863}"/>
              </a:ext>
            </a:extLst>
          </p:cNvPr>
          <p:cNvSpPr txBox="1"/>
          <p:nvPr/>
        </p:nvSpPr>
        <p:spPr>
          <a:xfrm>
            <a:off x="9605317" y="4607019"/>
            <a:ext cx="523201" cy="369332"/>
          </a:xfrm>
          <a:prstGeom prst="rect">
            <a:avLst/>
          </a:prstGeom>
          <a:noFill/>
        </p:spPr>
        <p:txBody>
          <a:bodyPr wrap="square" rtlCol="0">
            <a:spAutoFit/>
          </a:bodyPr>
          <a:lstStyle/>
          <a:p>
            <a:r>
              <a:rPr lang="en-US"/>
              <a:t>Aa</a:t>
            </a:r>
          </a:p>
        </p:txBody>
      </p:sp>
      <p:sp>
        <p:nvSpPr>
          <p:cNvPr id="32" name="TextBox 31">
            <a:extLst>
              <a:ext uri="{FF2B5EF4-FFF2-40B4-BE49-F238E27FC236}">
                <a16:creationId xmlns:a16="http://schemas.microsoft.com/office/drawing/2014/main" id="{1E38251A-C146-2270-609C-74AE665B8760}"/>
              </a:ext>
            </a:extLst>
          </p:cNvPr>
          <p:cNvSpPr txBox="1"/>
          <p:nvPr/>
        </p:nvSpPr>
        <p:spPr>
          <a:xfrm>
            <a:off x="9122914" y="5536632"/>
            <a:ext cx="523201" cy="369332"/>
          </a:xfrm>
          <a:prstGeom prst="rect">
            <a:avLst/>
          </a:prstGeom>
          <a:noFill/>
        </p:spPr>
        <p:txBody>
          <a:bodyPr wrap="square" rtlCol="0">
            <a:spAutoFit/>
          </a:bodyPr>
          <a:lstStyle/>
          <a:p>
            <a:r>
              <a:rPr lang="en-US"/>
              <a:t>AA</a:t>
            </a:r>
          </a:p>
        </p:txBody>
      </p:sp>
      <p:sp>
        <p:nvSpPr>
          <p:cNvPr id="33" name="TextBox 32">
            <a:extLst>
              <a:ext uri="{FF2B5EF4-FFF2-40B4-BE49-F238E27FC236}">
                <a16:creationId xmlns:a16="http://schemas.microsoft.com/office/drawing/2014/main" id="{EB8E2DE6-A07D-4C43-44F6-733F15DB3619}"/>
              </a:ext>
            </a:extLst>
          </p:cNvPr>
          <p:cNvSpPr txBox="1"/>
          <p:nvPr/>
        </p:nvSpPr>
        <p:spPr>
          <a:xfrm>
            <a:off x="9644626" y="5532505"/>
            <a:ext cx="523201" cy="369332"/>
          </a:xfrm>
          <a:prstGeom prst="rect">
            <a:avLst/>
          </a:prstGeom>
          <a:noFill/>
        </p:spPr>
        <p:txBody>
          <a:bodyPr wrap="square" rtlCol="0">
            <a:spAutoFit/>
          </a:bodyPr>
          <a:lstStyle/>
          <a:p>
            <a:r>
              <a:rPr lang="en-US"/>
              <a:t>aa</a:t>
            </a:r>
          </a:p>
        </p:txBody>
      </p:sp>
      <p:sp>
        <p:nvSpPr>
          <p:cNvPr id="34" name="Rectangle: Rounded Corners 33">
            <a:extLst>
              <a:ext uri="{FF2B5EF4-FFF2-40B4-BE49-F238E27FC236}">
                <a16:creationId xmlns:a16="http://schemas.microsoft.com/office/drawing/2014/main" id="{8B334069-075E-0A64-5F8E-CE8FFF549C47}"/>
              </a:ext>
            </a:extLst>
          </p:cNvPr>
          <p:cNvSpPr/>
          <p:nvPr/>
        </p:nvSpPr>
        <p:spPr>
          <a:xfrm>
            <a:off x="254558" y="1141486"/>
            <a:ext cx="6577382" cy="18865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AA, Aa, aa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lai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di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allele); allele A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trội</a:t>
            </a:r>
            <a:r>
              <a:rPr lang="en-US" sz="2400" dirty="0">
                <a:solidFill>
                  <a:schemeClr val="tx1"/>
                </a:solidFill>
                <a:latin typeface="Times New Roman" panose="02020603050405020304" pitchFamily="18" charset="0"/>
                <a:cs typeface="Times New Roman" panose="02020603050405020304" pitchFamily="18" charset="0"/>
              </a:rPr>
              <a:t>; allele a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lặn</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par>
                                <p:cTn id="18" presetID="5" presetClass="exit" presetSubtype="10" fill="hold" grpId="1" nodeType="withEffect">
                                  <p:stCondLst>
                                    <p:cond delay="0"/>
                                  </p:stCondLst>
                                  <p:childTnLst>
                                    <p:animEffect transition="out" filter="checkerboard(across)">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checkerboard(across)">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8" grpId="1" animBg="1"/>
      <p:bldP spid="29"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7F5FAF0-2813-9230-F878-A9CA0819839F}"/>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60145F2-6CF0-85BC-4D50-BCC7EB6FB081}"/>
              </a:ext>
            </a:extLst>
          </p:cNvPr>
          <p:cNvGrpSpPr/>
          <p:nvPr/>
        </p:nvGrpSpPr>
        <p:grpSpPr>
          <a:xfrm>
            <a:off x="182183" y="310100"/>
            <a:ext cx="4282940" cy="461665"/>
            <a:chOff x="-302033" y="429285"/>
            <a:chExt cx="2216250" cy="601947"/>
          </a:xfrm>
        </p:grpSpPr>
        <p:sp>
          <p:nvSpPr>
            <p:cNvPr id="4" name="Rectangle: Rounded Corners 3">
              <a:extLst>
                <a:ext uri="{FF2B5EF4-FFF2-40B4-BE49-F238E27FC236}">
                  <a16:creationId xmlns:a16="http://schemas.microsoft.com/office/drawing/2014/main" id="{16EBD526-BAF1-F80A-8C99-C500F6CBC41E}"/>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B46FBD26-6847-0719-8C48-DF9DA9D491DF}"/>
                </a:ext>
              </a:extLst>
            </p:cNvPr>
            <p:cNvSpPr txBox="1"/>
            <p:nvPr/>
          </p:nvSpPr>
          <p:spPr>
            <a:xfrm>
              <a:off x="-243046" y="429285"/>
              <a:ext cx="2157263" cy="601947"/>
            </a:xfrm>
            <a:prstGeom prst="rect">
              <a:avLst/>
            </a:prstGeom>
            <a:noFill/>
          </p:spPr>
          <p:txBody>
            <a:bodyPr wrap="square" rtlCol="0" anchor="ctr">
              <a:spAutoFit/>
            </a:bodyPr>
            <a:lstStyle/>
            <a:p>
              <a:r>
                <a:rPr lang="en-US" sz="2400" b="1">
                  <a:solidFill>
                    <a:srgbClr val="FFFFFF"/>
                  </a:solidFill>
                  <a:latin typeface="Arial" panose="020B0604020202020204" pitchFamily="34" charset="0"/>
                  <a:cs typeface="Arial" panose="020B0604020202020204" pitchFamily="34" charset="0"/>
                </a:rPr>
                <a:t>2. Giải thích thí nghiệm</a:t>
              </a:r>
            </a:p>
          </p:txBody>
        </p:sp>
      </p:grpSp>
      <p:pic>
        <p:nvPicPr>
          <p:cNvPr id="12" name="Picture 11">
            <a:extLst>
              <a:ext uri="{FF2B5EF4-FFF2-40B4-BE49-F238E27FC236}">
                <a16:creationId xmlns:a16="http://schemas.microsoft.com/office/drawing/2014/main" id="{41BA0CA5-6B24-4A7A-D4AC-473A17FFA398}"/>
              </a:ext>
            </a:extLst>
          </p:cNvPr>
          <p:cNvPicPr>
            <a:picLocks noChangeAspect="1"/>
          </p:cNvPicPr>
          <p:nvPr/>
        </p:nvPicPr>
        <p:blipFill>
          <a:blip r:embed="rId2"/>
          <a:stretch>
            <a:fillRect/>
          </a:stretch>
        </p:blipFill>
        <p:spPr>
          <a:xfrm>
            <a:off x="296177" y="956431"/>
            <a:ext cx="3776323" cy="5165781"/>
          </a:xfrm>
          <a:prstGeom prst="rect">
            <a:avLst/>
          </a:prstGeom>
        </p:spPr>
      </p:pic>
      <p:sp>
        <p:nvSpPr>
          <p:cNvPr id="14" name="TextBox 13">
            <a:extLst>
              <a:ext uri="{FF2B5EF4-FFF2-40B4-BE49-F238E27FC236}">
                <a16:creationId xmlns:a16="http://schemas.microsoft.com/office/drawing/2014/main" id="{E41EC6C4-DB73-E7F9-5E45-2E3B00D410A2}"/>
              </a:ext>
            </a:extLst>
          </p:cNvPr>
          <p:cNvSpPr txBox="1"/>
          <p:nvPr/>
        </p:nvSpPr>
        <p:spPr>
          <a:xfrm>
            <a:off x="4503976" y="876217"/>
            <a:ext cx="7231052" cy="2734851"/>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800" b="1" dirty="0"/>
              <a:t>- F</a:t>
            </a:r>
            <a:r>
              <a:rPr lang="vi-VN" sz="2800" b="1" baseline="-25000" dirty="0"/>
              <a:t>1</a:t>
            </a:r>
            <a:r>
              <a:rPr lang="vi-VN" sz="2800" b="1" dirty="0"/>
              <a:t> hình thành được hai loại giao tử vì: </a:t>
            </a:r>
            <a:r>
              <a:rPr lang="vi-VN" sz="2800" i="0" dirty="0"/>
              <a:t>Cơ thể F</a:t>
            </a:r>
            <a:r>
              <a:rPr lang="vi-VN" sz="2800" i="0" baseline="-25000" dirty="0"/>
              <a:t>1</a:t>
            </a:r>
            <a:r>
              <a:rPr lang="vi-VN" sz="2800" i="0" dirty="0"/>
              <a:t> chứa 2 nhân tố di truyền (2 allele) khác nhau (một của bố, một của mẹ), khi giảm phân hình thành giao tử có sự phân li đồng đều của các nhân tố di truyền này về 2 cực của tế bào</a:t>
            </a:r>
            <a:r>
              <a:rPr lang="en-US" sz="2800" i="0" dirty="0"/>
              <a:t>.</a:t>
            </a:r>
          </a:p>
        </p:txBody>
      </p:sp>
    </p:spTree>
    <p:extLst>
      <p:ext uri="{BB962C8B-B14F-4D97-AF65-F5344CB8AC3E}">
        <p14:creationId xmlns:p14="http://schemas.microsoft.com/office/powerpoint/2010/main" val="394703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69A75A-8418-CD10-B4D2-4BFCD6954D7F}"/>
              </a:ext>
            </a:extLst>
          </p:cNvPr>
          <p:cNvSpPr/>
          <p:nvPr/>
        </p:nvSpPr>
        <p:spPr>
          <a:xfrm>
            <a:off x="592999" y="1206110"/>
            <a:ext cx="1030927"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5DBE409-51B0-AEC8-BF1C-6F6C5043F939}"/>
              </a:ext>
            </a:extLst>
          </p:cNvPr>
          <p:cNvGrpSpPr/>
          <p:nvPr/>
        </p:nvGrpSpPr>
        <p:grpSpPr>
          <a:xfrm>
            <a:off x="434091" y="509353"/>
            <a:ext cx="3071087" cy="438314"/>
            <a:chOff x="-302033" y="444506"/>
            <a:chExt cx="2216250" cy="571500"/>
          </a:xfrm>
        </p:grpSpPr>
        <p:sp>
          <p:nvSpPr>
            <p:cNvPr id="4" name="Rectangle: Rounded Corners 3">
              <a:extLst>
                <a:ext uri="{FF2B5EF4-FFF2-40B4-BE49-F238E27FC236}">
                  <a16:creationId xmlns:a16="http://schemas.microsoft.com/office/drawing/2014/main" id="{A444ABC5-6B38-4C14-574B-0E6764214BFA}"/>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CA6F68-AEEF-3880-3EF0-E6F10F0E5C21}"/>
                </a:ext>
              </a:extLst>
            </p:cNvPr>
            <p:cNvSpPr txBox="1"/>
            <p:nvPr/>
          </p:nvSpPr>
          <p:spPr>
            <a:xfrm>
              <a:off x="-243046" y="469413"/>
              <a:ext cx="2157263" cy="521687"/>
            </a:xfrm>
            <a:prstGeom prst="rect">
              <a:avLst/>
            </a:prstGeom>
            <a:noFill/>
          </p:spPr>
          <p:txBody>
            <a:bodyPr wrap="square" rtlCol="0" anchor="ctr">
              <a:spAutoFit/>
            </a:bodyPr>
            <a:lstStyle/>
            <a:p>
              <a:r>
                <a:rPr lang="en-US" sz="2000" b="1" dirty="0">
                  <a:solidFill>
                    <a:srgbClr val="FFFFFF"/>
                  </a:solidFill>
                  <a:latin typeface="Arial" panose="020B0604020202020204" pitchFamily="34" charset="0"/>
                  <a:cs typeface="Arial" panose="020B0604020202020204" pitchFamily="34" charset="0"/>
                </a:rPr>
                <a:t>2. </a:t>
              </a:r>
              <a:r>
                <a:rPr lang="en-US" sz="2000" b="1" dirty="0" err="1">
                  <a:solidFill>
                    <a:srgbClr val="FFFFFF"/>
                  </a:solidFill>
                  <a:latin typeface="Arial" panose="020B0604020202020204" pitchFamily="34" charset="0"/>
                  <a:cs typeface="Arial" panose="020B0604020202020204" pitchFamily="34" charset="0"/>
                </a:rPr>
                <a:t>Giải</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thích</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thí</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nghiệm</a:t>
              </a:r>
              <a:endParaRPr lang="en-US" sz="2000" b="1" dirty="0">
                <a:solidFill>
                  <a:srgbClr val="FFFFFF"/>
                </a:solidFill>
                <a:latin typeface="Arial" panose="020B060402020202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id="{B4E48B19-B52E-40BC-0333-62C42C106D3A}"/>
              </a:ext>
            </a:extLst>
          </p:cNvPr>
          <p:cNvPicPr>
            <a:picLocks noChangeAspect="1"/>
          </p:cNvPicPr>
          <p:nvPr/>
        </p:nvPicPr>
        <p:blipFill>
          <a:blip r:embed="rId2"/>
          <a:stretch>
            <a:fillRect/>
          </a:stretch>
        </p:blipFill>
        <p:spPr>
          <a:xfrm>
            <a:off x="592999" y="1206110"/>
            <a:ext cx="4939121" cy="5280187"/>
          </a:xfrm>
          <a:prstGeom prst="rect">
            <a:avLst/>
          </a:prstGeom>
        </p:spPr>
      </p:pic>
      <p:sp>
        <p:nvSpPr>
          <p:cNvPr id="16" name="TextBox 15">
            <a:extLst>
              <a:ext uri="{FF2B5EF4-FFF2-40B4-BE49-F238E27FC236}">
                <a16:creationId xmlns:a16="http://schemas.microsoft.com/office/drawing/2014/main" id="{55E12B01-B53A-9675-4894-0F8B3C604A8A}"/>
              </a:ext>
            </a:extLst>
          </p:cNvPr>
          <p:cNvSpPr txBox="1"/>
          <p:nvPr/>
        </p:nvSpPr>
        <p:spPr>
          <a:xfrm>
            <a:off x="5657850" y="1206110"/>
            <a:ext cx="6172200" cy="1895712"/>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sz="2400" b="1" dirty="0"/>
              <a:t>- F</a:t>
            </a:r>
            <a:r>
              <a:rPr lang="vi-VN" sz="2400" b="1" baseline="-25000" dirty="0"/>
              <a:t>2</a:t>
            </a:r>
            <a:r>
              <a:rPr lang="vi-VN" sz="2400" b="1" dirty="0"/>
              <a:t> thu được bốn tổ hợp giao tử với kiểu hình 3 trội : 1 lặn vì</a:t>
            </a:r>
            <a:r>
              <a:rPr lang="vi-VN" sz="2400" dirty="0"/>
              <a:t> Sự tổ hợp tự do và ngẫu nhiên của </a:t>
            </a:r>
            <a:r>
              <a:rPr lang="en-US" sz="2400" dirty="0"/>
              <a:t>2</a:t>
            </a:r>
            <a:r>
              <a:rPr lang="vi-VN" sz="2400" dirty="0"/>
              <a:t> loại giao tử</a:t>
            </a:r>
            <a:r>
              <a:rPr lang="en-US" sz="2400" dirty="0"/>
              <a:t> </a:t>
            </a:r>
            <a:r>
              <a:rPr lang="en-US" sz="2400" dirty="0" err="1"/>
              <a:t>đực</a:t>
            </a:r>
            <a:r>
              <a:rPr lang="en-US" sz="2400" dirty="0"/>
              <a:t> </a:t>
            </a:r>
            <a:r>
              <a:rPr lang="en-US" sz="2400" dirty="0" err="1"/>
              <a:t>với</a:t>
            </a:r>
            <a:r>
              <a:rPr lang="en-US" sz="2400" dirty="0"/>
              <a:t> 2 </a:t>
            </a:r>
            <a:r>
              <a:rPr lang="en-US" sz="2400" dirty="0" err="1"/>
              <a:t>loại</a:t>
            </a:r>
            <a:r>
              <a:rPr lang="en-US" sz="2400" dirty="0"/>
              <a:t> </a:t>
            </a:r>
            <a:r>
              <a:rPr lang="en-US" sz="2400" dirty="0" err="1"/>
              <a:t>giao</a:t>
            </a:r>
            <a:r>
              <a:rPr lang="en-US" sz="2400" dirty="0"/>
              <a:t> </a:t>
            </a:r>
            <a:r>
              <a:rPr lang="en-US" sz="2400" dirty="0" err="1"/>
              <a:t>tử</a:t>
            </a:r>
            <a:r>
              <a:rPr lang="en-US" sz="2400" dirty="0"/>
              <a:t> </a:t>
            </a:r>
            <a:r>
              <a:rPr lang="en-US" sz="2400" dirty="0" err="1"/>
              <a:t>cái</a:t>
            </a:r>
            <a:r>
              <a:rPr lang="en-US" sz="2400" dirty="0"/>
              <a:t> </a:t>
            </a:r>
            <a:r>
              <a:rPr lang="en-US" sz="2400" dirty="0" err="1"/>
              <a:t>của</a:t>
            </a:r>
            <a:r>
              <a:rPr lang="en-US" sz="2400" dirty="0"/>
              <a:t>  F1 </a:t>
            </a:r>
            <a:r>
              <a:rPr lang="vi-VN" sz="2400" dirty="0"/>
              <a:t> khi thụ tinh</a:t>
            </a:r>
            <a:r>
              <a:rPr lang="en-US" sz="2400" dirty="0"/>
              <a:t>.</a:t>
            </a:r>
          </a:p>
        </p:txBody>
      </p:sp>
    </p:spTree>
    <p:extLst>
      <p:ext uri="{BB962C8B-B14F-4D97-AF65-F5344CB8AC3E}">
        <p14:creationId xmlns:p14="http://schemas.microsoft.com/office/powerpoint/2010/main" val="89252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3693</Words>
  <Application>Microsoft Office PowerPoint</Application>
  <PresentationFormat>Widescreen</PresentationFormat>
  <Paragraphs>472</Paragraphs>
  <Slides>38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Bebas Neue</vt:lpstr>
      <vt:lpstr>Calibri</vt:lpstr>
      <vt:lpstr>Calibri Light</vt:lpstr>
      <vt:lpstr>Cambria Math</vt:lpstr>
      <vt:lpstr>Montserrat</vt:lpstr>
      <vt:lpstr>Raleway</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HƯỚNG DẪN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Sv Hoàng Lệ Minh</dc:creator>
  <cp:lastModifiedBy>Sv Hoàng Lệ Minh</cp:lastModifiedBy>
  <cp:revision>15</cp:revision>
  <dcterms:created xsi:type="dcterms:W3CDTF">2025-10-07T15:01:19Z</dcterms:created>
  <dcterms:modified xsi:type="dcterms:W3CDTF">2025-10-24T04:15:39Z</dcterms:modified>
</cp:coreProperties>
</file>