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7" r:id="rId2"/>
    <p:sldId id="258" r:id="rId3"/>
    <p:sldId id="262" r:id="rId4"/>
    <p:sldId id="263" r:id="rId5"/>
    <p:sldId id="259" r:id="rId6"/>
    <p:sldId id="260" r:id="rId7"/>
    <p:sldId id="267" r:id="rId8"/>
    <p:sldId id="261" r:id="rId9"/>
    <p:sldId id="268" r:id="rId10"/>
    <p:sldId id="264" r:id="rId11"/>
    <p:sldId id="265" r:id="rId12"/>
    <p:sldId id="269" r:id="rId13"/>
    <p:sldId id="270" r:id="rId14"/>
    <p:sldId id="271" r:id="rId15"/>
    <p:sldId id="272" r:id="rId16"/>
    <p:sldId id="273" r:id="rId17"/>
    <p:sldId id="274" r:id="rId18"/>
    <p:sldId id="275" r:id="rId19"/>
    <p:sldId id="276" r:id="rId20"/>
    <p:sldId id="277" r:id="rId21"/>
    <p:sldId id="281" r:id="rId22"/>
    <p:sldId id="282" r:id="rId23"/>
    <p:sldId id="278" r:id="rId24"/>
    <p:sldId id="283" r:id="rId25"/>
    <p:sldId id="279" r:id="rId26"/>
    <p:sldId id="284" r:id="rId27"/>
    <p:sldId id="285" r:id="rId28"/>
    <p:sldId id="286" r:id="rId29"/>
    <p:sldId id="26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2" d="100"/>
          <a:sy n="62" d="100"/>
        </p:scale>
        <p:origin x="137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45273B-2BA0-4F3B-8314-DA0DEE0D87D7}"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US"/>
        </a:p>
      </dgm:t>
    </dgm:pt>
    <dgm:pt modelId="{04C3925B-F612-4B8C-B422-63F6D19C4C69}">
      <dgm:prSet phldrT="[Text]" custT="1"/>
      <dgm:spPr/>
      <dgm:t>
        <a:bodyPr/>
        <a:lstStyle/>
        <a:p>
          <a:pPr>
            <a:lnSpc>
              <a:spcPct val="150000"/>
            </a:lnSpc>
          </a:pPr>
          <a:r>
            <a:rPr lang="en-US" sz="4800" b="1" dirty="0">
              <a:latin typeface="Arial" panose="020B0604020202020204" pitchFamily="34" charset="0"/>
              <a:cs typeface="Arial" panose="020B0604020202020204" pitchFamily="34" charset="0"/>
            </a:rPr>
            <a:t>1. </a:t>
          </a:r>
          <a:r>
            <a:rPr lang="en-US" sz="4800" b="1" dirty="0" err="1">
              <a:latin typeface="Arial" panose="020B0604020202020204" pitchFamily="34" charset="0"/>
              <a:cs typeface="Arial" panose="020B0604020202020204" pitchFamily="34" charset="0"/>
            </a:rPr>
            <a:t>Biểu</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thức</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đại</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số</a:t>
          </a:r>
          <a:endParaRPr lang="en-US" sz="4800" b="1" dirty="0">
            <a:latin typeface="Arial" panose="020B0604020202020204" pitchFamily="34" charset="0"/>
            <a:cs typeface="Arial" panose="020B0604020202020204" pitchFamily="34" charset="0"/>
          </a:endParaRPr>
        </a:p>
      </dgm:t>
    </dgm:pt>
    <dgm:pt modelId="{51CFD3F7-853A-417E-A289-6CBB725DC55E}" type="parTrans" cxnId="{3C21FCC2-7A9F-476B-9093-71829B3DE67B}">
      <dgm:prSet/>
      <dgm:spPr/>
      <dgm:t>
        <a:bodyPr/>
        <a:lstStyle/>
        <a:p>
          <a:endParaRPr lang="en-US"/>
        </a:p>
      </dgm:t>
    </dgm:pt>
    <dgm:pt modelId="{C56754AB-854B-4B2F-83C0-C4766E24ACEA}" type="sibTrans" cxnId="{3C21FCC2-7A9F-476B-9093-71829B3DE67B}">
      <dgm:prSet/>
      <dgm:spPr/>
      <dgm:t>
        <a:bodyPr/>
        <a:lstStyle/>
        <a:p>
          <a:endParaRPr lang="en-US"/>
        </a:p>
      </dgm:t>
    </dgm:pt>
    <dgm:pt modelId="{D2767F4E-0115-44A0-B829-F3A31796C86A}">
      <dgm:prSet phldrT="[Text]" custT="1"/>
      <dgm:spPr/>
      <dgm:t>
        <a:bodyPr/>
        <a:lstStyle/>
        <a:p>
          <a:pPr>
            <a:lnSpc>
              <a:spcPct val="150000"/>
            </a:lnSpc>
          </a:pPr>
          <a:r>
            <a:rPr lang="en-US" sz="4800" b="1" dirty="0">
              <a:latin typeface="Arial" panose="020B0604020202020204" pitchFamily="34" charset="0"/>
              <a:cs typeface="Arial" panose="020B0604020202020204" pitchFamily="34" charset="0"/>
            </a:rPr>
            <a:t>2. </a:t>
          </a:r>
          <a:r>
            <a:rPr lang="en-US" sz="4800" b="1" dirty="0" err="1">
              <a:latin typeface="Arial" panose="020B0604020202020204" pitchFamily="34" charset="0"/>
              <a:cs typeface="Arial" panose="020B0604020202020204" pitchFamily="34" charset="0"/>
            </a:rPr>
            <a:t>Giá</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trị</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của</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biểu</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thức</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đại</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số</a:t>
          </a:r>
          <a:endParaRPr lang="en-US" sz="4800" b="1" dirty="0">
            <a:latin typeface="Arial" panose="020B0604020202020204" pitchFamily="34" charset="0"/>
            <a:cs typeface="Arial" panose="020B0604020202020204" pitchFamily="34" charset="0"/>
          </a:endParaRPr>
        </a:p>
      </dgm:t>
    </dgm:pt>
    <dgm:pt modelId="{8436C0C7-7B17-42C9-BB69-1B2FF20D80F1}" type="parTrans" cxnId="{DEFF3E49-3B67-4D18-B4A0-C3BB3DB976B1}">
      <dgm:prSet/>
      <dgm:spPr/>
      <dgm:t>
        <a:bodyPr/>
        <a:lstStyle/>
        <a:p>
          <a:endParaRPr lang="en-US"/>
        </a:p>
      </dgm:t>
    </dgm:pt>
    <dgm:pt modelId="{C490DD2B-644C-41C5-A4F7-C2D9E3907BBC}" type="sibTrans" cxnId="{DEFF3E49-3B67-4D18-B4A0-C3BB3DB976B1}">
      <dgm:prSet/>
      <dgm:spPr/>
      <dgm:t>
        <a:bodyPr/>
        <a:lstStyle/>
        <a:p>
          <a:endParaRPr lang="en-US"/>
        </a:p>
      </dgm:t>
    </dgm:pt>
    <dgm:pt modelId="{759DB1E6-5080-40D8-8F8D-5783EEB7E729}" type="pres">
      <dgm:prSet presAssocID="{9C45273B-2BA0-4F3B-8314-DA0DEE0D87D7}" presName="compositeShape" presStyleCnt="0">
        <dgm:presLayoutVars>
          <dgm:chMax val="2"/>
          <dgm:dir/>
          <dgm:resizeHandles val="exact"/>
        </dgm:presLayoutVars>
      </dgm:prSet>
      <dgm:spPr/>
    </dgm:pt>
    <dgm:pt modelId="{782D88A9-053B-4574-958C-BFB41B02A0E1}" type="pres">
      <dgm:prSet presAssocID="{9C45273B-2BA0-4F3B-8314-DA0DEE0D87D7}" presName="ribbon" presStyleLbl="node1" presStyleIdx="0" presStyleCnt="1"/>
      <dgm:spPr>
        <a:solidFill>
          <a:schemeClr val="accent1">
            <a:lumMod val="75000"/>
          </a:schemeClr>
        </a:solidFill>
      </dgm:spPr>
    </dgm:pt>
    <dgm:pt modelId="{22F84DD6-FA9D-4A06-AB44-A6C735DD0C72}" type="pres">
      <dgm:prSet presAssocID="{9C45273B-2BA0-4F3B-8314-DA0DEE0D87D7}" presName="leftArrowText" presStyleLbl="node1" presStyleIdx="0" presStyleCnt="1" custScaleX="79445" custLinFactNeighborX="2768" custLinFactNeighborY="-1204">
        <dgm:presLayoutVars>
          <dgm:chMax val="0"/>
          <dgm:bulletEnabled val="1"/>
        </dgm:presLayoutVars>
      </dgm:prSet>
      <dgm:spPr/>
    </dgm:pt>
    <dgm:pt modelId="{B6593EEF-F192-4572-8322-C2ACAB1FD4DD}" type="pres">
      <dgm:prSet presAssocID="{9C45273B-2BA0-4F3B-8314-DA0DEE0D87D7}" presName="rightArrowText" presStyleLbl="node1" presStyleIdx="0" presStyleCnt="1">
        <dgm:presLayoutVars>
          <dgm:chMax val="0"/>
          <dgm:bulletEnabled val="1"/>
        </dgm:presLayoutVars>
      </dgm:prSet>
      <dgm:spPr/>
    </dgm:pt>
  </dgm:ptLst>
  <dgm:cxnLst>
    <dgm:cxn modelId="{2CF94E05-E588-4620-9E97-C45AB6CB1ED7}" type="presOf" srcId="{D2767F4E-0115-44A0-B829-F3A31796C86A}" destId="{B6593EEF-F192-4572-8322-C2ACAB1FD4DD}" srcOrd="0" destOrd="0" presId="urn:microsoft.com/office/officeart/2005/8/layout/arrow6"/>
    <dgm:cxn modelId="{DEFF3E49-3B67-4D18-B4A0-C3BB3DB976B1}" srcId="{9C45273B-2BA0-4F3B-8314-DA0DEE0D87D7}" destId="{D2767F4E-0115-44A0-B829-F3A31796C86A}" srcOrd="1" destOrd="0" parTransId="{8436C0C7-7B17-42C9-BB69-1B2FF20D80F1}" sibTransId="{C490DD2B-644C-41C5-A4F7-C2D9E3907BBC}"/>
    <dgm:cxn modelId="{7EC85069-209B-4DE3-9852-AEC553F0889C}" type="presOf" srcId="{9C45273B-2BA0-4F3B-8314-DA0DEE0D87D7}" destId="{759DB1E6-5080-40D8-8F8D-5783EEB7E729}" srcOrd="0" destOrd="0" presId="urn:microsoft.com/office/officeart/2005/8/layout/arrow6"/>
    <dgm:cxn modelId="{3C21FCC2-7A9F-476B-9093-71829B3DE67B}" srcId="{9C45273B-2BA0-4F3B-8314-DA0DEE0D87D7}" destId="{04C3925B-F612-4B8C-B422-63F6D19C4C69}" srcOrd="0" destOrd="0" parTransId="{51CFD3F7-853A-417E-A289-6CBB725DC55E}" sibTransId="{C56754AB-854B-4B2F-83C0-C4766E24ACEA}"/>
    <dgm:cxn modelId="{642353EC-8213-4764-A7BA-4AB526FA6EA9}" type="presOf" srcId="{04C3925B-F612-4B8C-B422-63F6D19C4C69}" destId="{22F84DD6-FA9D-4A06-AB44-A6C735DD0C72}" srcOrd="0" destOrd="0" presId="urn:microsoft.com/office/officeart/2005/8/layout/arrow6"/>
    <dgm:cxn modelId="{74F77A3D-EE02-40ED-8445-E62FD519CCD5}" type="presParOf" srcId="{759DB1E6-5080-40D8-8F8D-5783EEB7E729}" destId="{782D88A9-053B-4574-958C-BFB41B02A0E1}" srcOrd="0" destOrd="0" presId="urn:microsoft.com/office/officeart/2005/8/layout/arrow6"/>
    <dgm:cxn modelId="{12453983-67D0-44FB-808D-B3509AE91DF4}" type="presParOf" srcId="{759DB1E6-5080-40D8-8F8D-5783EEB7E729}" destId="{22F84DD6-FA9D-4A06-AB44-A6C735DD0C72}" srcOrd="1" destOrd="0" presId="urn:microsoft.com/office/officeart/2005/8/layout/arrow6"/>
    <dgm:cxn modelId="{40181695-B543-461B-8080-EF9AA1B1D000}" type="presParOf" srcId="{759DB1E6-5080-40D8-8F8D-5783EEB7E729}" destId="{B6593EEF-F192-4572-8322-C2ACAB1FD4DD}" srcOrd="2" destOrd="0" presId="urn:microsoft.com/office/officeart/2005/8/layout/arrow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2D88A9-053B-4574-958C-BFB41B02A0E1}">
      <dsp:nvSpPr>
        <dsp:cNvPr id="0" name=""/>
        <dsp:cNvSpPr/>
      </dsp:nvSpPr>
      <dsp:spPr>
        <a:xfrm>
          <a:off x="0" y="361765"/>
          <a:ext cx="9837325" cy="3934930"/>
        </a:xfrm>
        <a:prstGeom prst="leftRightRibb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F84DD6-FA9D-4A06-AB44-A6C735DD0C72}">
      <dsp:nvSpPr>
        <dsp:cNvPr id="0" name=""/>
        <dsp:cNvSpPr/>
      </dsp:nvSpPr>
      <dsp:spPr>
        <a:xfrm>
          <a:off x="1603977" y="1027163"/>
          <a:ext cx="2579036" cy="19281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0688" rIns="0" bIns="182880" numCol="1" spcCol="1270" anchor="ctr" anchorCtr="0">
          <a:noAutofit/>
        </a:bodyPr>
        <a:lstStyle/>
        <a:p>
          <a:pPr marL="0" lvl="0" indent="0" algn="ctr" defTabSz="2133600">
            <a:lnSpc>
              <a:spcPct val="150000"/>
            </a:lnSpc>
            <a:spcBef>
              <a:spcPct val="0"/>
            </a:spcBef>
            <a:spcAft>
              <a:spcPct val="35000"/>
            </a:spcAft>
            <a:buNone/>
          </a:pPr>
          <a:r>
            <a:rPr lang="en-US" sz="4800" b="1" kern="1200" dirty="0">
              <a:latin typeface="Arial" panose="020B0604020202020204" pitchFamily="34" charset="0"/>
              <a:cs typeface="Arial" panose="020B0604020202020204" pitchFamily="34" charset="0"/>
            </a:rPr>
            <a:t>1. </a:t>
          </a:r>
          <a:r>
            <a:rPr lang="en-US" sz="4800" b="1" kern="1200" dirty="0" err="1">
              <a:latin typeface="Arial" panose="020B0604020202020204" pitchFamily="34" charset="0"/>
              <a:cs typeface="Arial" panose="020B0604020202020204" pitchFamily="34" charset="0"/>
            </a:rPr>
            <a:t>Biểu</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thức</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đại</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số</a:t>
          </a:r>
          <a:endParaRPr lang="en-US" sz="4800" b="1" kern="1200" dirty="0">
            <a:latin typeface="Arial" panose="020B0604020202020204" pitchFamily="34" charset="0"/>
            <a:cs typeface="Arial" panose="020B0604020202020204" pitchFamily="34" charset="0"/>
          </a:endParaRPr>
        </a:p>
      </dsp:txBody>
      <dsp:txXfrm>
        <a:off x="1603977" y="1027163"/>
        <a:ext cx="2579036" cy="1928115"/>
      </dsp:txXfrm>
    </dsp:sp>
    <dsp:sp modelId="{B6593EEF-F192-4572-8322-C2ACAB1FD4DD}">
      <dsp:nvSpPr>
        <dsp:cNvPr id="0" name=""/>
        <dsp:cNvSpPr/>
      </dsp:nvSpPr>
      <dsp:spPr>
        <a:xfrm>
          <a:off x="4918662" y="1679966"/>
          <a:ext cx="3836556" cy="19281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0688" rIns="0" bIns="182880" numCol="1" spcCol="1270" anchor="ctr" anchorCtr="0">
          <a:noAutofit/>
        </a:bodyPr>
        <a:lstStyle/>
        <a:p>
          <a:pPr marL="0" lvl="0" indent="0" algn="ctr" defTabSz="2133600">
            <a:lnSpc>
              <a:spcPct val="150000"/>
            </a:lnSpc>
            <a:spcBef>
              <a:spcPct val="0"/>
            </a:spcBef>
            <a:spcAft>
              <a:spcPct val="35000"/>
            </a:spcAft>
            <a:buNone/>
          </a:pPr>
          <a:r>
            <a:rPr lang="en-US" sz="4800" b="1" kern="1200" dirty="0">
              <a:latin typeface="Arial" panose="020B0604020202020204" pitchFamily="34" charset="0"/>
              <a:cs typeface="Arial" panose="020B0604020202020204" pitchFamily="34" charset="0"/>
            </a:rPr>
            <a:t>2. </a:t>
          </a:r>
          <a:r>
            <a:rPr lang="en-US" sz="4800" b="1" kern="1200" dirty="0" err="1">
              <a:latin typeface="Arial" panose="020B0604020202020204" pitchFamily="34" charset="0"/>
              <a:cs typeface="Arial" panose="020B0604020202020204" pitchFamily="34" charset="0"/>
            </a:rPr>
            <a:t>Giá</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trị</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của</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biểu</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thức</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đại</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số</a:t>
          </a:r>
          <a:endParaRPr lang="en-US" sz="4800" b="1" kern="1200" dirty="0">
            <a:latin typeface="Arial" panose="020B0604020202020204" pitchFamily="34" charset="0"/>
            <a:cs typeface="Arial" panose="020B0604020202020204" pitchFamily="34" charset="0"/>
          </a:endParaRPr>
        </a:p>
      </dsp:txBody>
      <dsp:txXfrm>
        <a:off x="4918662" y="1679966"/>
        <a:ext cx="3836556" cy="1928115"/>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ACE409-AFFE-4B51-ABB6-11AE6F128131}" type="datetimeFigureOut">
              <a:rPr lang="en-US" smtClean="0"/>
              <a:t>10/6/2025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A46FEB-8A02-4FA4-9715-9A6140D66755}" type="slidenum">
              <a:rPr lang="en-US" smtClean="0"/>
              <a:t>‹#›</a:t>
            </a:fld>
            <a:endParaRPr lang="en-US"/>
          </a:p>
        </p:txBody>
      </p:sp>
    </p:spTree>
    <p:extLst>
      <p:ext uri="{BB962C8B-B14F-4D97-AF65-F5344CB8AC3E}">
        <p14:creationId xmlns:p14="http://schemas.microsoft.com/office/powerpoint/2010/main" val="65690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7C055B-9AD9-4E2B-9EA0-924C612F0FFE}" type="slidenum">
              <a:rPr lang="en-US" smtClean="0"/>
              <a:t>19</a:t>
            </a:fld>
            <a:endParaRPr lang="en-US"/>
          </a:p>
        </p:txBody>
      </p:sp>
    </p:spTree>
    <p:extLst>
      <p:ext uri="{BB962C8B-B14F-4D97-AF65-F5344CB8AC3E}">
        <p14:creationId xmlns:p14="http://schemas.microsoft.com/office/powerpoint/2010/main" val="48786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21</a:t>
            </a:fld>
            <a:endParaRPr lang="en-US" sz="1400" kern="0">
              <a:solidFill>
                <a:prstClr val="black"/>
              </a:solidFill>
              <a:cs typeface="Arial"/>
              <a:sym typeface="Arial"/>
            </a:endParaRPr>
          </a:p>
        </p:txBody>
      </p:sp>
    </p:spTree>
    <p:extLst>
      <p:ext uri="{BB962C8B-B14F-4D97-AF65-F5344CB8AC3E}">
        <p14:creationId xmlns:p14="http://schemas.microsoft.com/office/powerpoint/2010/main" val="2638942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22</a:t>
            </a:fld>
            <a:endParaRPr lang="en-US" sz="1400" kern="0">
              <a:solidFill>
                <a:prstClr val="black"/>
              </a:solidFill>
              <a:cs typeface="Arial"/>
              <a:sym typeface="Arial"/>
            </a:endParaRPr>
          </a:p>
        </p:txBody>
      </p:sp>
    </p:spTree>
    <p:extLst>
      <p:ext uri="{BB962C8B-B14F-4D97-AF65-F5344CB8AC3E}">
        <p14:creationId xmlns:p14="http://schemas.microsoft.com/office/powerpoint/2010/main" val="1564764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23</a:t>
            </a:fld>
            <a:endParaRPr lang="en-US" sz="1400" kern="0">
              <a:solidFill>
                <a:prstClr val="black"/>
              </a:solidFill>
              <a:cs typeface="Arial"/>
              <a:sym typeface="Arial"/>
            </a:endParaRPr>
          </a:p>
        </p:txBody>
      </p:sp>
    </p:spTree>
    <p:extLst>
      <p:ext uri="{BB962C8B-B14F-4D97-AF65-F5344CB8AC3E}">
        <p14:creationId xmlns:p14="http://schemas.microsoft.com/office/powerpoint/2010/main" val="1516866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24</a:t>
            </a:fld>
            <a:endParaRPr lang="en-US" sz="1400" kern="0">
              <a:solidFill>
                <a:prstClr val="black"/>
              </a:solidFill>
              <a:cs typeface="Arial"/>
              <a:sym typeface="Arial"/>
            </a:endParaRPr>
          </a:p>
        </p:txBody>
      </p:sp>
    </p:spTree>
    <p:extLst>
      <p:ext uri="{BB962C8B-B14F-4D97-AF65-F5344CB8AC3E}">
        <p14:creationId xmlns:p14="http://schemas.microsoft.com/office/powerpoint/2010/main" val="4100704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25</a:t>
            </a:fld>
            <a:endParaRPr lang="en-US" sz="1400" kern="0">
              <a:solidFill>
                <a:prstClr val="black"/>
              </a:solidFill>
              <a:cs typeface="Arial"/>
              <a:sym typeface="Arial"/>
            </a:endParaRPr>
          </a:p>
        </p:txBody>
      </p:sp>
    </p:spTree>
    <p:extLst>
      <p:ext uri="{BB962C8B-B14F-4D97-AF65-F5344CB8AC3E}">
        <p14:creationId xmlns:p14="http://schemas.microsoft.com/office/powerpoint/2010/main" val="3771695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7C055B-9AD9-4E2B-9EA0-924C612F0FFE}"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258121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A1569-66D2-7C01-C596-B71B81E9FD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7E5E0E-0F9F-75A3-487F-40804DB961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C532B6-663E-2C82-7FD5-574A52F24E40}"/>
              </a:ext>
            </a:extLst>
          </p:cNvPr>
          <p:cNvSpPr>
            <a:spLocks noGrp="1"/>
          </p:cNvSpPr>
          <p:nvPr>
            <p:ph type="dt" sz="half" idx="10"/>
          </p:nvPr>
        </p:nvSpPr>
        <p:spPr/>
        <p:txBody>
          <a:bodyPr/>
          <a:lstStyle/>
          <a:p>
            <a:fld id="{A4678D79-A44D-49BF-8E2D-01E7CE8BE28C}" type="datetimeFigureOut">
              <a:rPr lang="en-US" smtClean="0"/>
              <a:t>10/6/2025</a:t>
            </a:fld>
            <a:endParaRPr lang="en-US"/>
          </a:p>
        </p:txBody>
      </p:sp>
      <p:sp>
        <p:nvSpPr>
          <p:cNvPr id="5" name="Footer Placeholder 4">
            <a:extLst>
              <a:ext uri="{FF2B5EF4-FFF2-40B4-BE49-F238E27FC236}">
                <a16:creationId xmlns:a16="http://schemas.microsoft.com/office/drawing/2014/main" id="{E5CEA9AC-99A8-528D-6586-566C74D387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BDDAC8-2F59-E9C6-7B8C-425F4E958BE8}"/>
              </a:ext>
            </a:extLst>
          </p:cNvPr>
          <p:cNvSpPr>
            <a:spLocks noGrp="1"/>
          </p:cNvSpPr>
          <p:nvPr>
            <p:ph type="sldNum" sz="quarter" idx="12"/>
          </p:nvPr>
        </p:nvSpPr>
        <p:spPr/>
        <p:txBody>
          <a:bodyPr/>
          <a:lstStyle/>
          <a:p>
            <a:fld id="{BF8974F2-EA0B-4EEB-8799-21957604517C}" type="slidenum">
              <a:rPr lang="en-US" smtClean="0"/>
              <a:t>‹#›</a:t>
            </a:fld>
            <a:endParaRPr lang="en-US"/>
          </a:p>
        </p:txBody>
      </p:sp>
    </p:spTree>
    <p:extLst>
      <p:ext uri="{BB962C8B-B14F-4D97-AF65-F5344CB8AC3E}">
        <p14:creationId xmlns:p14="http://schemas.microsoft.com/office/powerpoint/2010/main" val="4249453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44806-E81C-FF25-5ECE-ADE46EC0C6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AAC53B-544C-A8E4-3A0F-E577F72125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D9A57-E2BE-582C-AA11-2FA9D3FAB179}"/>
              </a:ext>
            </a:extLst>
          </p:cNvPr>
          <p:cNvSpPr>
            <a:spLocks noGrp="1"/>
          </p:cNvSpPr>
          <p:nvPr>
            <p:ph type="dt" sz="half" idx="10"/>
          </p:nvPr>
        </p:nvSpPr>
        <p:spPr/>
        <p:txBody>
          <a:bodyPr/>
          <a:lstStyle/>
          <a:p>
            <a:fld id="{A4678D79-A44D-49BF-8E2D-01E7CE8BE28C}" type="datetimeFigureOut">
              <a:rPr lang="en-US" smtClean="0"/>
              <a:t>10/6/2025</a:t>
            </a:fld>
            <a:endParaRPr lang="en-US"/>
          </a:p>
        </p:txBody>
      </p:sp>
      <p:sp>
        <p:nvSpPr>
          <p:cNvPr id="5" name="Footer Placeholder 4">
            <a:extLst>
              <a:ext uri="{FF2B5EF4-FFF2-40B4-BE49-F238E27FC236}">
                <a16:creationId xmlns:a16="http://schemas.microsoft.com/office/drawing/2014/main" id="{86B02064-8596-5D3B-42D3-92D4ABE3D8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5085C7-4ACE-0A8F-287A-EB29AA2EFDE2}"/>
              </a:ext>
            </a:extLst>
          </p:cNvPr>
          <p:cNvSpPr>
            <a:spLocks noGrp="1"/>
          </p:cNvSpPr>
          <p:nvPr>
            <p:ph type="sldNum" sz="quarter" idx="12"/>
          </p:nvPr>
        </p:nvSpPr>
        <p:spPr/>
        <p:txBody>
          <a:bodyPr/>
          <a:lstStyle/>
          <a:p>
            <a:fld id="{BF8974F2-EA0B-4EEB-8799-21957604517C}" type="slidenum">
              <a:rPr lang="en-US" smtClean="0"/>
              <a:t>‹#›</a:t>
            </a:fld>
            <a:endParaRPr lang="en-US"/>
          </a:p>
        </p:txBody>
      </p:sp>
    </p:spTree>
    <p:extLst>
      <p:ext uri="{BB962C8B-B14F-4D97-AF65-F5344CB8AC3E}">
        <p14:creationId xmlns:p14="http://schemas.microsoft.com/office/powerpoint/2010/main" val="1511123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B4DD47-D08B-DA5C-FCC1-56DDB5D5F3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287887-7154-6471-E445-2CA85C748E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74099E-BE5B-A681-772F-03AC6043F0FB}"/>
              </a:ext>
            </a:extLst>
          </p:cNvPr>
          <p:cNvSpPr>
            <a:spLocks noGrp="1"/>
          </p:cNvSpPr>
          <p:nvPr>
            <p:ph type="dt" sz="half" idx="10"/>
          </p:nvPr>
        </p:nvSpPr>
        <p:spPr/>
        <p:txBody>
          <a:bodyPr/>
          <a:lstStyle/>
          <a:p>
            <a:fld id="{A4678D79-A44D-49BF-8E2D-01E7CE8BE28C}" type="datetimeFigureOut">
              <a:rPr lang="en-US" smtClean="0"/>
              <a:t>10/6/2025</a:t>
            </a:fld>
            <a:endParaRPr lang="en-US"/>
          </a:p>
        </p:txBody>
      </p:sp>
      <p:sp>
        <p:nvSpPr>
          <p:cNvPr id="5" name="Footer Placeholder 4">
            <a:extLst>
              <a:ext uri="{FF2B5EF4-FFF2-40B4-BE49-F238E27FC236}">
                <a16:creationId xmlns:a16="http://schemas.microsoft.com/office/drawing/2014/main" id="{4DFEFFE4-F5C0-55A8-DDE2-4472E1A6F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DF9AE3-11C8-BB32-32BE-2D672A47A4A8}"/>
              </a:ext>
            </a:extLst>
          </p:cNvPr>
          <p:cNvSpPr>
            <a:spLocks noGrp="1"/>
          </p:cNvSpPr>
          <p:nvPr>
            <p:ph type="sldNum" sz="quarter" idx="12"/>
          </p:nvPr>
        </p:nvSpPr>
        <p:spPr/>
        <p:txBody>
          <a:bodyPr/>
          <a:lstStyle/>
          <a:p>
            <a:fld id="{BF8974F2-EA0B-4EEB-8799-21957604517C}" type="slidenum">
              <a:rPr lang="en-US" smtClean="0"/>
              <a:t>‹#›</a:t>
            </a:fld>
            <a:endParaRPr lang="en-US"/>
          </a:p>
        </p:txBody>
      </p:sp>
    </p:spTree>
    <p:extLst>
      <p:ext uri="{BB962C8B-B14F-4D97-AF65-F5344CB8AC3E}">
        <p14:creationId xmlns:p14="http://schemas.microsoft.com/office/powerpoint/2010/main" val="3291029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FC651-CA00-E149-6656-54A291F9AC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F4201A-0CB3-9A92-B4C7-495B2AB4B7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6886CB-DB95-0863-6D1E-97B0DE23F63F}"/>
              </a:ext>
            </a:extLst>
          </p:cNvPr>
          <p:cNvSpPr>
            <a:spLocks noGrp="1"/>
          </p:cNvSpPr>
          <p:nvPr>
            <p:ph type="dt" sz="half" idx="10"/>
          </p:nvPr>
        </p:nvSpPr>
        <p:spPr/>
        <p:txBody>
          <a:bodyPr/>
          <a:lstStyle/>
          <a:p>
            <a:fld id="{A4678D79-A44D-49BF-8E2D-01E7CE8BE28C}" type="datetimeFigureOut">
              <a:rPr lang="en-US" smtClean="0"/>
              <a:t>10/6/2025</a:t>
            </a:fld>
            <a:endParaRPr lang="en-US"/>
          </a:p>
        </p:txBody>
      </p:sp>
      <p:sp>
        <p:nvSpPr>
          <p:cNvPr id="5" name="Footer Placeholder 4">
            <a:extLst>
              <a:ext uri="{FF2B5EF4-FFF2-40B4-BE49-F238E27FC236}">
                <a16:creationId xmlns:a16="http://schemas.microsoft.com/office/drawing/2014/main" id="{19D90A21-437F-D837-2CE5-1B55EE0683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17241B-FD24-36D9-6498-19008D7D89E6}"/>
              </a:ext>
            </a:extLst>
          </p:cNvPr>
          <p:cNvSpPr>
            <a:spLocks noGrp="1"/>
          </p:cNvSpPr>
          <p:nvPr>
            <p:ph type="sldNum" sz="quarter" idx="12"/>
          </p:nvPr>
        </p:nvSpPr>
        <p:spPr/>
        <p:txBody>
          <a:bodyPr/>
          <a:lstStyle/>
          <a:p>
            <a:fld id="{BF8974F2-EA0B-4EEB-8799-21957604517C}" type="slidenum">
              <a:rPr lang="en-US" smtClean="0"/>
              <a:t>‹#›</a:t>
            </a:fld>
            <a:endParaRPr lang="en-US"/>
          </a:p>
        </p:txBody>
      </p:sp>
    </p:spTree>
    <p:extLst>
      <p:ext uri="{BB962C8B-B14F-4D97-AF65-F5344CB8AC3E}">
        <p14:creationId xmlns:p14="http://schemas.microsoft.com/office/powerpoint/2010/main" val="261808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1757A-A6A6-B86C-D39A-84AE901E87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4267B0-EDE2-105B-3FFF-5DCB67FA8B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99633E-894A-FB34-CD9A-F83C020ED856}"/>
              </a:ext>
            </a:extLst>
          </p:cNvPr>
          <p:cNvSpPr>
            <a:spLocks noGrp="1"/>
          </p:cNvSpPr>
          <p:nvPr>
            <p:ph type="dt" sz="half" idx="10"/>
          </p:nvPr>
        </p:nvSpPr>
        <p:spPr/>
        <p:txBody>
          <a:bodyPr/>
          <a:lstStyle/>
          <a:p>
            <a:fld id="{A4678D79-A44D-49BF-8E2D-01E7CE8BE28C}" type="datetimeFigureOut">
              <a:rPr lang="en-US" smtClean="0"/>
              <a:t>10/6/2025</a:t>
            </a:fld>
            <a:endParaRPr lang="en-US"/>
          </a:p>
        </p:txBody>
      </p:sp>
      <p:sp>
        <p:nvSpPr>
          <p:cNvPr id="5" name="Footer Placeholder 4">
            <a:extLst>
              <a:ext uri="{FF2B5EF4-FFF2-40B4-BE49-F238E27FC236}">
                <a16:creationId xmlns:a16="http://schemas.microsoft.com/office/drawing/2014/main" id="{2C08C47F-51A6-7572-267A-2281D0EC22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B1E076-CEE2-BA93-B3BF-7FFDAEB1E4A7}"/>
              </a:ext>
            </a:extLst>
          </p:cNvPr>
          <p:cNvSpPr>
            <a:spLocks noGrp="1"/>
          </p:cNvSpPr>
          <p:nvPr>
            <p:ph type="sldNum" sz="quarter" idx="12"/>
          </p:nvPr>
        </p:nvSpPr>
        <p:spPr/>
        <p:txBody>
          <a:bodyPr/>
          <a:lstStyle/>
          <a:p>
            <a:fld id="{BF8974F2-EA0B-4EEB-8799-21957604517C}" type="slidenum">
              <a:rPr lang="en-US" smtClean="0"/>
              <a:t>‹#›</a:t>
            </a:fld>
            <a:endParaRPr lang="en-US"/>
          </a:p>
        </p:txBody>
      </p:sp>
    </p:spTree>
    <p:extLst>
      <p:ext uri="{BB962C8B-B14F-4D97-AF65-F5344CB8AC3E}">
        <p14:creationId xmlns:p14="http://schemas.microsoft.com/office/powerpoint/2010/main" val="3758650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8F7C6-C2E0-B49D-BF39-9581F74BA2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E6BCC5-FAA7-B335-7E7C-BB1DBF35E4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86D5C6-75A9-7B02-2E21-26B9B7EE04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D5BC6F-1C70-5E7B-E0A4-37618E402058}"/>
              </a:ext>
            </a:extLst>
          </p:cNvPr>
          <p:cNvSpPr>
            <a:spLocks noGrp="1"/>
          </p:cNvSpPr>
          <p:nvPr>
            <p:ph type="dt" sz="half" idx="10"/>
          </p:nvPr>
        </p:nvSpPr>
        <p:spPr/>
        <p:txBody>
          <a:bodyPr/>
          <a:lstStyle/>
          <a:p>
            <a:fld id="{A4678D79-A44D-49BF-8E2D-01E7CE8BE28C}" type="datetimeFigureOut">
              <a:rPr lang="en-US" smtClean="0"/>
              <a:t>10/6/2025</a:t>
            </a:fld>
            <a:endParaRPr lang="en-US"/>
          </a:p>
        </p:txBody>
      </p:sp>
      <p:sp>
        <p:nvSpPr>
          <p:cNvPr id="6" name="Footer Placeholder 5">
            <a:extLst>
              <a:ext uri="{FF2B5EF4-FFF2-40B4-BE49-F238E27FC236}">
                <a16:creationId xmlns:a16="http://schemas.microsoft.com/office/drawing/2014/main" id="{843EB9C0-7039-F9E1-27F0-034070E94B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399679-FC5A-3CE5-87F1-7C09D4DF8A17}"/>
              </a:ext>
            </a:extLst>
          </p:cNvPr>
          <p:cNvSpPr>
            <a:spLocks noGrp="1"/>
          </p:cNvSpPr>
          <p:nvPr>
            <p:ph type="sldNum" sz="quarter" idx="12"/>
          </p:nvPr>
        </p:nvSpPr>
        <p:spPr/>
        <p:txBody>
          <a:bodyPr/>
          <a:lstStyle/>
          <a:p>
            <a:fld id="{BF8974F2-EA0B-4EEB-8799-21957604517C}" type="slidenum">
              <a:rPr lang="en-US" smtClean="0"/>
              <a:t>‹#›</a:t>
            </a:fld>
            <a:endParaRPr lang="en-US"/>
          </a:p>
        </p:txBody>
      </p:sp>
    </p:spTree>
    <p:extLst>
      <p:ext uri="{BB962C8B-B14F-4D97-AF65-F5344CB8AC3E}">
        <p14:creationId xmlns:p14="http://schemas.microsoft.com/office/powerpoint/2010/main" val="926235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27F9C-B790-3F16-48FC-FFE83904E9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FD6787-3FC7-DB46-5ABB-385881D180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0AAF9B-5226-F1BD-2128-26DADA7316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FF2CB4-CE20-5411-1BB1-87A6A4289F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F2B8E1-C635-B18C-603E-D60962C050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616E6D-8F94-4DD9-CCA7-86B6FEC8D1F0}"/>
              </a:ext>
            </a:extLst>
          </p:cNvPr>
          <p:cNvSpPr>
            <a:spLocks noGrp="1"/>
          </p:cNvSpPr>
          <p:nvPr>
            <p:ph type="dt" sz="half" idx="10"/>
          </p:nvPr>
        </p:nvSpPr>
        <p:spPr/>
        <p:txBody>
          <a:bodyPr/>
          <a:lstStyle/>
          <a:p>
            <a:fld id="{A4678D79-A44D-49BF-8E2D-01E7CE8BE28C}" type="datetimeFigureOut">
              <a:rPr lang="en-US" smtClean="0"/>
              <a:t>10/6/2025</a:t>
            </a:fld>
            <a:endParaRPr lang="en-US"/>
          </a:p>
        </p:txBody>
      </p:sp>
      <p:sp>
        <p:nvSpPr>
          <p:cNvPr id="8" name="Footer Placeholder 7">
            <a:extLst>
              <a:ext uri="{FF2B5EF4-FFF2-40B4-BE49-F238E27FC236}">
                <a16:creationId xmlns:a16="http://schemas.microsoft.com/office/drawing/2014/main" id="{1E764026-C9F5-DC80-9073-4674D3BD8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4F8B0B-855E-DE17-B810-C424061337DF}"/>
              </a:ext>
            </a:extLst>
          </p:cNvPr>
          <p:cNvSpPr>
            <a:spLocks noGrp="1"/>
          </p:cNvSpPr>
          <p:nvPr>
            <p:ph type="sldNum" sz="quarter" idx="12"/>
          </p:nvPr>
        </p:nvSpPr>
        <p:spPr/>
        <p:txBody>
          <a:bodyPr/>
          <a:lstStyle/>
          <a:p>
            <a:fld id="{BF8974F2-EA0B-4EEB-8799-21957604517C}" type="slidenum">
              <a:rPr lang="en-US" smtClean="0"/>
              <a:t>‹#›</a:t>
            </a:fld>
            <a:endParaRPr lang="en-US"/>
          </a:p>
        </p:txBody>
      </p:sp>
    </p:spTree>
    <p:extLst>
      <p:ext uri="{BB962C8B-B14F-4D97-AF65-F5344CB8AC3E}">
        <p14:creationId xmlns:p14="http://schemas.microsoft.com/office/powerpoint/2010/main" val="2797196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DF9A9-8933-EBFB-CA9A-533DE797D5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E8BED4-A48D-1929-26CD-DFCF58F1EF2E}"/>
              </a:ext>
            </a:extLst>
          </p:cNvPr>
          <p:cNvSpPr>
            <a:spLocks noGrp="1"/>
          </p:cNvSpPr>
          <p:nvPr>
            <p:ph type="dt" sz="half" idx="10"/>
          </p:nvPr>
        </p:nvSpPr>
        <p:spPr/>
        <p:txBody>
          <a:bodyPr/>
          <a:lstStyle/>
          <a:p>
            <a:fld id="{A4678D79-A44D-49BF-8E2D-01E7CE8BE28C}" type="datetimeFigureOut">
              <a:rPr lang="en-US" smtClean="0"/>
              <a:t>10/6/2025</a:t>
            </a:fld>
            <a:endParaRPr lang="en-US"/>
          </a:p>
        </p:txBody>
      </p:sp>
      <p:sp>
        <p:nvSpPr>
          <p:cNvPr id="4" name="Footer Placeholder 3">
            <a:extLst>
              <a:ext uri="{FF2B5EF4-FFF2-40B4-BE49-F238E27FC236}">
                <a16:creationId xmlns:a16="http://schemas.microsoft.com/office/drawing/2014/main" id="{A47DE75A-36F3-D342-0D24-144FFD73AE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1A7C2B-5B48-0887-1A8E-EB3345FF56AF}"/>
              </a:ext>
            </a:extLst>
          </p:cNvPr>
          <p:cNvSpPr>
            <a:spLocks noGrp="1"/>
          </p:cNvSpPr>
          <p:nvPr>
            <p:ph type="sldNum" sz="quarter" idx="12"/>
          </p:nvPr>
        </p:nvSpPr>
        <p:spPr/>
        <p:txBody>
          <a:bodyPr/>
          <a:lstStyle/>
          <a:p>
            <a:fld id="{BF8974F2-EA0B-4EEB-8799-21957604517C}" type="slidenum">
              <a:rPr lang="en-US" smtClean="0"/>
              <a:t>‹#›</a:t>
            </a:fld>
            <a:endParaRPr lang="en-US"/>
          </a:p>
        </p:txBody>
      </p:sp>
    </p:spTree>
    <p:extLst>
      <p:ext uri="{BB962C8B-B14F-4D97-AF65-F5344CB8AC3E}">
        <p14:creationId xmlns:p14="http://schemas.microsoft.com/office/powerpoint/2010/main" val="1250924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2228D5-1F02-0B4D-0F2F-22488A4A8D7C}"/>
              </a:ext>
            </a:extLst>
          </p:cNvPr>
          <p:cNvSpPr>
            <a:spLocks noGrp="1"/>
          </p:cNvSpPr>
          <p:nvPr>
            <p:ph type="dt" sz="half" idx="10"/>
          </p:nvPr>
        </p:nvSpPr>
        <p:spPr/>
        <p:txBody>
          <a:bodyPr/>
          <a:lstStyle/>
          <a:p>
            <a:fld id="{A4678D79-A44D-49BF-8E2D-01E7CE8BE28C}" type="datetimeFigureOut">
              <a:rPr lang="en-US" smtClean="0"/>
              <a:t>10/6/2025</a:t>
            </a:fld>
            <a:endParaRPr lang="en-US"/>
          </a:p>
        </p:txBody>
      </p:sp>
      <p:sp>
        <p:nvSpPr>
          <p:cNvPr id="3" name="Footer Placeholder 2">
            <a:extLst>
              <a:ext uri="{FF2B5EF4-FFF2-40B4-BE49-F238E27FC236}">
                <a16:creationId xmlns:a16="http://schemas.microsoft.com/office/drawing/2014/main" id="{6C71EF3E-0108-2854-F444-989876FAEE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A90939-8000-BE23-B09E-971B41B150D9}"/>
              </a:ext>
            </a:extLst>
          </p:cNvPr>
          <p:cNvSpPr>
            <a:spLocks noGrp="1"/>
          </p:cNvSpPr>
          <p:nvPr>
            <p:ph type="sldNum" sz="quarter" idx="12"/>
          </p:nvPr>
        </p:nvSpPr>
        <p:spPr/>
        <p:txBody>
          <a:bodyPr/>
          <a:lstStyle/>
          <a:p>
            <a:fld id="{BF8974F2-EA0B-4EEB-8799-21957604517C}" type="slidenum">
              <a:rPr lang="en-US" smtClean="0"/>
              <a:t>‹#›</a:t>
            </a:fld>
            <a:endParaRPr lang="en-US"/>
          </a:p>
        </p:txBody>
      </p:sp>
    </p:spTree>
    <p:extLst>
      <p:ext uri="{BB962C8B-B14F-4D97-AF65-F5344CB8AC3E}">
        <p14:creationId xmlns:p14="http://schemas.microsoft.com/office/powerpoint/2010/main" val="4098779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61D2A-4F31-F646-ACAC-24F992FA26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A04D4F-E5EA-B519-9AE7-B8584A0223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7D453E-A4B7-302A-EA92-9F30297CA4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15ABAB-A306-9864-D8FB-6A66C07C8475}"/>
              </a:ext>
            </a:extLst>
          </p:cNvPr>
          <p:cNvSpPr>
            <a:spLocks noGrp="1"/>
          </p:cNvSpPr>
          <p:nvPr>
            <p:ph type="dt" sz="half" idx="10"/>
          </p:nvPr>
        </p:nvSpPr>
        <p:spPr/>
        <p:txBody>
          <a:bodyPr/>
          <a:lstStyle/>
          <a:p>
            <a:fld id="{A4678D79-A44D-49BF-8E2D-01E7CE8BE28C}" type="datetimeFigureOut">
              <a:rPr lang="en-US" smtClean="0"/>
              <a:t>10/6/2025</a:t>
            </a:fld>
            <a:endParaRPr lang="en-US"/>
          </a:p>
        </p:txBody>
      </p:sp>
      <p:sp>
        <p:nvSpPr>
          <p:cNvPr id="6" name="Footer Placeholder 5">
            <a:extLst>
              <a:ext uri="{FF2B5EF4-FFF2-40B4-BE49-F238E27FC236}">
                <a16:creationId xmlns:a16="http://schemas.microsoft.com/office/drawing/2014/main" id="{82DBC75F-5F5B-91B3-1C18-D2701ADB58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1F149E-0551-CCD0-787D-81B2713A2FC0}"/>
              </a:ext>
            </a:extLst>
          </p:cNvPr>
          <p:cNvSpPr>
            <a:spLocks noGrp="1"/>
          </p:cNvSpPr>
          <p:nvPr>
            <p:ph type="sldNum" sz="quarter" idx="12"/>
          </p:nvPr>
        </p:nvSpPr>
        <p:spPr/>
        <p:txBody>
          <a:bodyPr/>
          <a:lstStyle/>
          <a:p>
            <a:fld id="{BF8974F2-EA0B-4EEB-8799-21957604517C}" type="slidenum">
              <a:rPr lang="en-US" smtClean="0"/>
              <a:t>‹#›</a:t>
            </a:fld>
            <a:endParaRPr lang="en-US"/>
          </a:p>
        </p:txBody>
      </p:sp>
    </p:spTree>
    <p:extLst>
      <p:ext uri="{BB962C8B-B14F-4D97-AF65-F5344CB8AC3E}">
        <p14:creationId xmlns:p14="http://schemas.microsoft.com/office/powerpoint/2010/main" val="900995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6CDCA-40AF-F3F3-C536-31AD8C71D7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7CFEBB-09F2-EBE0-91A5-B90DBC921D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3401E1-4545-EB1C-EF07-DC4582962C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D492F2-7D17-9F72-3DC9-3E74557DC792}"/>
              </a:ext>
            </a:extLst>
          </p:cNvPr>
          <p:cNvSpPr>
            <a:spLocks noGrp="1"/>
          </p:cNvSpPr>
          <p:nvPr>
            <p:ph type="dt" sz="half" idx="10"/>
          </p:nvPr>
        </p:nvSpPr>
        <p:spPr/>
        <p:txBody>
          <a:bodyPr/>
          <a:lstStyle/>
          <a:p>
            <a:fld id="{A4678D79-A44D-49BF-8E2D-01E7CE8BE28C}" type="datetimeFigureOut">
              <a:rPr lang="en-US" smtClean="0"/>
              <a:t>10/6/2025</a:t>
            </a:fld>
            <a:endParaRPr lang="en-US"/>
          </a:p>
        </p:txBody>
      </p:sp>
      <p:sp>
        <p:nvSpPr>
          <p:cNvPr id="6" name="Footer Placeholder 5">
            <a:extLst>
              <a:ext uri="{FF2B5EF4-FFF2-40B4-BE49-F238E27FC236}">
                <a16:creationId xmlns:a16="http://schemas.microsoft.com/office/drawing/2014/main" id="{B7717324-F97B-149E-657A-EE14B4E20C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09D3D6-3335-F1A4-85BF-284795ABA0EF}"/>
              </a:ext>
            </a:extLst>
          </p:cNvPr>
          <p:cNvSpPr>
            <a:spLocks noGrp="1"/>
          </p:cNvSpPr>
          <p:nvPr>
            <p:ph type="sldNum" sz="quarter" idx="12"/>
          </p:nvPr>
        </p:nvSpPr>
        <p:spPr/>
        <p:txBody>
          <a:bodyPr/>
          <a:lstStyle/>
          <a:p>
            <a:fld id="{BF8974F2-EA0B-4EEB-8799-21957604517C}" type="slidenum">
              <a:rPr lang="en-US" smtClean="0"/>
              <a:t>‹#›</a:t>
            </a:fld>
            <a:endParaRPr lang="en-US"/>
          </a:p>
        </p:txBody>
      </p:sp>
    </p:spTree>
    <p:extLst>
      <p:ext uri="{BB962C8B-B14F-4D97-AF65-F5344CB8AC3E}">
        <p14:creationId xmlns:p14="http://schemas.microsoft.com/office/powerpoint/2010/main" val="2046658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F399B7-8E64-8F6E-A110-AAEB5907F2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B841B8-6E90-DD4F-27B8-CBA7D8A5B2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348703-B302-5F84-C0EC-08C0834378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678D79-A44D-49BF-8E2D-01E7CE8BE28C}" type="datetimeFigureOut">
              <a:rPr lang="en-US" smtClean="0"/>
              <a:t>10/6/2025</a:t>
            </a:fld>
            <a:endParaRPr lang="en-US"/>
          </a:p>
        </p:txBody>
      </p:sp>
      <p:sp>
        <p:nvSpPr>
          <p:cNvPr id="5" name="Footer Placeholder 4">
            <a:extLst>
              <a:ext uri="{FF2B5EF4-FFF2-40B4-BE49-F238E27FC236}">
                <a16:creationId xmlns:a16="http://schemas.microsoft.com/office/drawing/2014/main" id="{B33717A8-F291-6C52-6E69-181AA5A65A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401809-3C1D-2C53-58F3-5047C2F02F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8974F2-EA0B-4EEB-8799-21957604517C}" type="slidenum">
              <a:rPr lang="en-US" smtClean="0"/>
              <a:t>‹#›</a:t>
            </a:fld>
            <a:endParaRPr lang="en-US"/>
          </a:p>
        </p:txBody>
      </p:sp>
    </p:spTree>
    <p:extLst>
      <p:ext uri="{BB962C8B-B14F-4D97-AF65-F5344CB8AC3E}">
        <p14:creationId xmlns:p14="http://schemas.microsoft.com/office/powerpoint/2010/main" val="1060899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2.svg"/><Relationship Id="rId7" Type="http://schemas.openxmlformats.org/officeDocument/2006/relationships/image" Target="../media/image21.svg"/><Relationship Id="rId12"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63.png"/><Relationship Id="rId5" Type="http://schemas.openxmlformats.org/officeDocument/2006/relationships/image" Target="../media/image38.svg"/><Relationship Id="rId10" Type="http://schemas.openxmlformats.org/officeDocument/2006/relationships/image" Target="../media/image62.png"/><Relationship Id="rId4" Type="http://schemas.openxmlformats.org/officeDocument/2006/relationships/image" Target="../media/image37.png"/><Relationship Id="rId9" Type="http://schemas.openxmlformats.org/officeDocument/2006/relationships/image" Target="../media/image61.svg"/></Relationships>
</file>

<file path=ppt/slides/_rels/slide1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8.svg"/><Relationship Id="rId10" Type="http://schemas.openxmlformats.org/officeDocument/2006/relationships/image" Target="../media/image68.png"/><Relationship Id="rId4" Type="http://schemas.openxmlformats.org/officeDocument/2006/relationships/image" Target="../media/image37.png"/><Relationship Id="rId9" Type="http://schemas.openxmlformats.org/officeDocument/2006/relationships/image" Target="../media/image67.sv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svg"/><Relationship Id="rId7"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svg"/><Relationship Id="rId10" Type="http://schemas.openxmlformats.org/officeDocument/2006/relationships/image" Target="../media/image69.png"/><Relationship Id="rId4" Type="http://schemas.openxmlformats.org/officeDocument/2006/relationships/image" Target="../media/image37.png"/><Relationship Id="rId9" Type="http://schemas.openxmlformats.org/officeDocument/2006/relationships/image" Target="../media/image42.svg"/></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70.png"/><Relationship Id="rId3" Type="http://schemas.openxmlformats.org/officeDocument/2006/relationships/image" Target="../media/image2.svg"/><Relationship Id="rId7" Type="http://schemas.openxmlformats.org/officeDocument/2006/relationships/image" Target="../media/image21.svg"/><Relationship Id="rId12"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65.png"/><Relationship Id="rId5" Type="http://schemas.openxmlformats.org/officeDocument/2006/relationships/image" Target="../media/image38.svg"/><Relationship Id="rId10" Type="http://schemas.openxmlformats.org/officeDocument/2006/relationships/image" Target="../media/image63.png"/><Relationship Id="rId4" Type="http://schemas.openxmlformats.org/officeDocument/2006/relationships/image" Target="../media/image37.png"/><Relationship Id="rId9" Type="http://schemas.openxmlformats.org/officeDocument/2006/relationships/image" Target="../media/image61.sv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71.png"/><Relationship Id="rId4" Type="http://schemas.openxmlformats.org/officeDocument/2006/relationships/image" Target="../media/image11.png"/><Relationship Id="rId9" Type="http://schemas.openxmlformats.org/officeDocument/2006/relationships/image" Target="../media/image16.sv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svg"/><Relationship Id="rId7" Type="http://schemas.openxmlformats.org/officeDocument/2006/relationships/image" Target="../media/image3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73.png"/></Relationships>
</file>

<file path=ppt/slides/_rels/slide1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47.svg"/><Relationship Id="rId7" Type="http://schemas.openxmlformats.org/officeDocument/2006/relationships/image" Target="../media/image19.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svg"/><Relationship Id="rId10" Type="http://schemas.openxmlformats.org/officeDocument/2006/relationships/image" Target="../media/image76.png"/><Relationship Id="rId4" Type="http://schemas.openxmlformats.org/officeDocument/2006/relationships/image" Target="../media/image1.png"/><Relationship Id="rId9" Type="http://schemas.openxmlformats.org/officeDocument/2006/relationships/image" Target="../media/image75.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78.png"/><Relationship Id="rId5" Type="http://schemas.openxmlformats.org/officeDocument/2006/relationships/image" Target="../media/image52.svg"/><Relationship Id="rId10" Type="http://schemas.openxmlformats.org/officeDocument/2006/relationships/image" Target="../media/image77.png"/><Relationship Id="rId4" Type="http://schemas.openxmlformats.org/officeDocument/2006/relationships/image" Target="../media/image51.png"/><Relationship Id="rId9" Type="http://schemas.openxmlformats.org/officeDocument/2006/relationships/image" Target="../media/image57.svg"/></Relationships>
</file>

<file path=ppt/slides/_rels/slide19.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2.svg"/><Relationship Id="rId9" Type="http://schemas.openxmlformats.org/officeDocument/2006/relationships/image" Target="../media/image79.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20.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81.png"/><Relationship Id="rId5" Type="http://schemas.microsoft.com/office/2007/relationships/media" Target="../media/media3.mp3"/><Relationship Id="rId10" Type="http://schemas.openxmlformats.org/officeDocument/2006/relationships/notesSlide" Target="../notesSlides/notesSlide2.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81.png"/><Relationship Id="rId5" Type="http://schemas.microsoft.com/office/2007/relationships/media" Target="../media/media3.mp3"/><Relationship Id="rId10" Type="http://schemas.openxmlformats.org/officeDocument/2006/relationships/notesSlide" Target="../notesSlides/notesSlide3.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84.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8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82.png"/><Relationship Id="rId5" Type="http://schemas.microsoft.com/office/2007/relationships/media" Target="../media/media3.mp3"/><Relationship Id="rId15" Type="http://schemas.openxmlformats.org/officeDocument/2006/relationships/image" Target="../media/image81.png"/><Relationship Id="rId10" Type="http://schemas.openxmlformats.org/officeDocument/2006/relationships/notesSlide" Target="../notesSlides/notesSlide4.xml"/><Relationship Id="rId4" Type="http://schemas.openxmlformats.org/officeDocument/2006/relationships/audio" Target="../media/media2.mp3"/><Relationship Id="rId9" Type="http://schemas.openxmlformats.org/officeDocument/2006/relationships/slideLayout" Target="../slideLayouts/slideLayout1.xml"/><Relationship Id="rId14" Type="http://schemas.openxmlformats.org/officeDocument/2006/relationships/image" Target="../media/image85.png"/></Relationships>
</file>

<file path=ppt/slides/_rels/slide2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8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86.png"/><Relationship Id="rId5" Type="http://schemas.microsoft.com/office/2007/relationships/media" Target="../media/media3.mp3"/><Relationship Id="rId10" Type="http://schemas.openxmlformats.org/officeDocument/2006/relationships/notesSlide" Target="../notesSlides/notesSlide5.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89.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8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87.png"/><Relationship Id="rId5" Type="http://schemas.microsoft.com/office/2007/relationships/media" Target="../media/media3.mp3"/><Relationship Id="rId15" Type="http://schemas.openxmlformats.org/officeDocument/2006/relationships/image" Target="../media/image81.png"/><Relationship Id="rId10" Type="http://schemas.openxmlformats.org/officeDocument/2006/relationships/notesSlide" Target="../notesSlides/notesSlide6.xml"/><Relationship Id="rId4" Type="http://schemas.openxmlformats.org/officeDocument/2006/relationships/audio" Target="../media/media2.mp3"/><Relationship Id="rId9" Type="http://schemas.openxmlformats.org/officeDocument/2006/relationships/slideLayout" Target="../slideLayouts/slideLayout1.xml"/><Relationship Id="rId14" Type="http://schemas.openxmlformats.org/officeDocument/2006/relationships/image" Target="../media/image90.png"/></Relationships>
</file>

<file path=ppt/slides/_rels/slide2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27.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2.svg"/><Relationship Id="rId9" Type="http://schemas.openxmlformats.org/officeDocument/2006/relationships/image" Target="../media/image91.png"/></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57.svg"/></Relationships>
</file>

<file path=ppt/slides/_rels/slide2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2.svg"/><Relationship Id="rId7" Type="http://schemas.openxmlformats.org/officeDocument/2006/relationships/image" Target="../media/image21.svg"/><Relationship Id="rId12" Type="http://schemas.openxmlformats.org/officeDocument/2006/relationships/image" Target="../media/image9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97.svg"/><Relationship Id="rId5" Type="http://schemas.openxmlformats.org/officeDocument/2006/relationships/image" Target="../media/image93.svg"/><Relationship Id="rId10" Type="http://schemas.openxmlformats.org/officeDocument/2006/relationships/image" Target="../media/image96.png"/><Relationship Id="rId4" Type="http://schemas.openxmlformats.org/officeDocument/2006/relationships/image" Target="../media/image92.png"/><Relationship Id="rId9" Type="http://schemas.openxmlformats.org/officeDocument/2006/relationships/image" Target="../media/image95.sv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2.svg"/><Relationship Id="rId7" Type="http://schemas.openxmlformats.org/officeDocument/2006/relationships/image" Target="../media/image21.svg"/><Relationship Id="rId12"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diagramColors" Target="../diagrams/colors1.xml"/><Relationship Id="rId3" Type="http://schemas.openxmlformats.org/officeDocument/2006/relationships/image" Target="../media/image2.svg"/><Relationship Id="rId7" Type="http://schemas.openxmlformats.org/officeDocument/2006/relationships/image" Target="../media/image32.svg"/><Relationship Id="rId12" Type="http://schemas.openxmlformats.org/officeDocument/2006/relationships/diagramQuickStyle" Target="../diagrams/quickStyle1.xml"/><Relationship Id="rId2" Type="http://schemas.openxmlformats.org/officeDocument/2006/relationships/image" Target="../media/image1.png"/><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diagramLayout" Target="../diagrams/layout1.xml"/><Relationship Id="rId5" Type="http://schemas.openxmlformats.org/officeDocument/2006/relationships/image" Target="../media/image30.svg"/><Relationship Id="rId15" Type="http://schemas.openxmlformats.org/officeDocument/2006/relationships/image" Target="../media/image35.png"/><Relationship Id="rId10" Type="http://schemas.openxmlformats.org/officeDocument/2006/relationships/diagramData" Target="../diagrams/data1.xml"/><Relationship Id="rId4" Type="http://schemas.openxmlformats.org/officeDocument/2006/relationships/image" Target="../media/image29.png"/><Relationship Id="rId9" Type="http://schemas.openxmlformats.org/officeDocument/2006/relationships/image" Target="../media/image34.svg"/><Relationship Id="rId14"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svg"/><Relationship Id="rId7" Type="http://schemas.openxmlformats.org/officeDocument/2006/relationships/image" Target="../media/image40.svg"/><Relationship Id="rId12"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7.svg"/><Relationship Id="rId7" Type="http://schemas.openxmlformats.org/officeDocument/2006/relationships/image" Target="../media/image19.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9.png"/></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7.svg"/><Relationship Id="rId7" Type="http://schemas.openxmlformats.org/officeDocument/2006/relationships/image" Target="../media/image19.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50.png"/></Relationships>
</file>

<file path=ppt/slides/_rels/slide8.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2.svg"/><Relationship Id="rId9" Type="http://schemas.openxmlformats.org/officeDocument/2006/relationships/image" Target="../media/image53.png"/></Relationships>
</file>

<file path=ppt/slides/_rels/slide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57.svg"/><Relationship Id="rId5" Type="http://schemas.openxmlformats.org/officeDocument/2006/relationships/image" Target="../media/image52.svg"/><Relationship Id="rId10" Type="http://schemas.openxmlformats.org/officeDocument/2006/relationships/image" Target="../media/image56.png"/><Relationship Id="rId4" Type="http://schemas.openxmlformats.org/officeDocument/2006/relationships/image" Target="../media/image51.png"/><Relationship Id="rId9" Type="http://schemas.openxmlformats.org/officeDocument/2006/relationships/image" Target="../media/image5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43792" y="1731650"/>
            <a:ext cx="10335355" cy="2597827"/>
          </a:xfrm>
          <a:prstGeom prst="rect">
            <a:avLst/>
          </a:prstGeom>
        </p:spPr>
        <p:txBody>
          <a:bodyPr wrap="square" lIns="0" tIns="0" rIns="0" bIns="0" rtlCol="0" anchor="t">
            <a:spAutoFit/>
          </a:bodyPr>
          <a:lstStyle/>
          <a:p>
            <a:pPr algn="ctr">
              <a:lnSpc>
                <a:spcPct val="170000"/>
              </a:lnSpc>
            </a:pPr>
            <a:r>
              <a:rPr lang="en-US" sz="5334" b="1" dirty="0">
                <a:solidFill>
                  <a:schemeClr val="accent4">
                    <a:lumMod val="50000"/>
                  </a:schemeClr>
                </a:solidFill>
                <a:latin typeface="Arial" panose="020B0604020202020204" pitchFamily="34" charset="0"/>
                <a:cs typeface="Arial" panose="020B0604020202020204" pitchFamily="34" charset="0"/>
              </a:rPr>
              <a:t>CHÀO MỪNG CẢ LỚP </a:t>
            </a:r>
          </a:p>
          <a:p>
            <a:pPr algn="ctr">
              <a:lnSpc>
                <a:spcPct val="170000"/>
              </a:lnSpc>
            </a:pPr>
            <a:r>
              <a:rPr lang="en-US" sz="5334" b="1" dirty="0">
                <a:solidFill>
                  <a:schemeClr val="accent4">
                    <a:lumMod val="50000"/>
                  </a:schemeClr>
                </a:solidFill>
                <a:latin typeface="Arial" panose="020B0604020202020204" pitchFamily="34" charset="0"/>
                <a:cs typeface="Arial" panose="020B0604020202020204" pitchFamily="34" charset="0"/>
              </a:rPr>
              <a:t>ĐẾN VỚI BÀI HỌC HÔM NAY!</a:t>
            </a:r>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3229831" y="-3156637"/>
            <a:ext cx="5231277" cy="523127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40979">
            <a:off x="809207" y="4315898"/>
            <a:ext cx="565921" cy="61429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810543" y="4869779"/>
            <a:ext cx="6271471" cy="4970141"/>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610397" y="5035932"/>
            <a:ext cx="895803" cy="890205"/>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65009">
            <a:off x="10510571" y="996520"/>
            <a:ext cx="566303" cy="8267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46975">
            <a:off x="9789057" y="5029762"/>
            <a:ext cx="5231277" cy="5231277"/>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588425">
            <a:off x="8580839" y="-2598584"/>
            <a:ext cx="5197168" cy="5197168"/>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9442537" y="392147"/>
            <a:ext cx="331557" cy="359900"/>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8874816" y="5910949"/>
            <a:ext cx="573849" cy="893151"/>
          </a:xfrm>
          <a:prstGeom prst="rect">
            <a:avLst/>
          </a:prstGeom>
        </p:spPr>
      </p:pic>
      <p:grpSp>
        <p:nvGrpSpPr>
          <p:cNvPr id="18" name="Group 17"/>
          <p:cNvGrpSpPr/>
          <p:nvPr/>
        </p:nvGrpSpPr>
        <p:grpSpPr>
          <a:xfrm>
            <a:off x="1904126" y="309417"/>
            <a:ext cx="2885686" cy="1768073"/>
            <a:chOff x="1524000" y="495298"/>
            <a:chExt cx="4328529" cy="2652109"/>
          </a:xfrm>
        </p:grpSpPr>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495298"/>
              <a:ext cx="4328529" cy="2652109"/>
            </a:xfrm>
            <a:prstGeom prst="rect">
              <a:avLst/>
            </a:prstGeom>
          </p:spPr>
        </p:pic>
        <p:sp>
          <p:nvSpPr>
            <p:cNvPr id="17" name="TextBox 16"/>
            <p:cNvSpPr txBox="1"/>
            <p:nvPr/>
          </p:nvSpPr>
          <p:spPr>
            <a:xfrm>
              <a:off x="1981200" y="1220993"/>
              <a:ext cx="3505200" cy="877162"/>
            </a:xfrm>
            <a:prstGeom prst="rect">
              <a:avLst/>
            </a:prstGeom>
            <a:noFill/>
          </p:spPr>
          <p:txBody>
            <a:bodyPr wrap="square" rtlCol="0">
              <a:spAutoFit/>
            </a:bodyPr>
            <a:lstStyle/>
            <a:p>
              <a:pPr algn="ctr"/>
              <a:r>
                <a:rPr lang="en-US" sz="3200" b="1" dirty="0" err="1">
                  <a:latin typeface="Arial" panose="020B0604020202020204" pitchFamily="34" charset="0"/>
                  <a:cs typeface="Arial" panose="020B0604020202020204" pitchFamily="34" charset="0"/>
                </a:rPr>
                <a:t>Ghi</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nhớ</a:t>
              </a:r>
              <a:endParaRPr lang="en-US" sz="3200" b="1" dirty="0">
                <a:latin typeface="Arial" panose="020B0604020202020204" pitchFamily="34" charset="0"/>
                <a:cs typeface="Arial" panose="020B0604020202020204" pitchFamily="34" charset="0"/>
              </a:endParaRPr>
            </a:p>
          </p:txBody>
        </p:sp>
      </p:grpSp>
      <p:grpSp>
        <p:nvGrpSpPr>
          <p:cNvPr id="22" name="Group 21"/>
          <p:cNvGrpSpPr/>
          <p:nvPr/>
        </p:nvGrpSpPr>
        <p:grpSpPr>
          <a:xfrm>
            <a:off x="3976232" y="1831010"/>
            <a:ext cx="5641321" cy="3972329"/>
            <a:chOff x="4379609" y="3147407"/>
            <a:chExt cx="8461981" cy="5958493"/>
          </a:xfrm>
        </p:grpSpPr>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79609" y="3147407"/>
              <a:ext cx="8461981" cy="5958493"/>
            </a:xfrm>
            <a:prstGeom prst="rect">
              <a:avLst/>
            </a:prstGeom>
          </p:spPr>
        </p:pic>
        <p:sp>
          <p:nvSpPr>
            <p:cNvPr id="21" name="Rectangle 20"/>
            <p:cNvSpPr/>
            <p:nvPr/>
          </p:nvSpPr>
          <p:spPr>
            <a:xfrm>
              <a:off x="5020454" y="5082141"/>
              <a:ext cx="7089220" cy="3059781"/>
            </a:xfrm>
            <a:prstGeom prst="rect">
              <a:avLst/>
            </a:prstGeom>
          </p:spPr>
          <p:txBody>
            <a:bodyPr wrap="square">
              <a:spAutoFit/>
            </a:bodyPr>
            <a:lstStyle/>
            <a:p>
              <a:pPr algn="just">
                <a:lnSpc>
                  <a:spcPct val="150000"/>
                </a:lnSpc>
              </a:pPr>
              <a:r>
                <a:rPr lang="en-US" sz="2933" dirty="0" err="1">
                  <a:latin typeface="Arial" panose="020B0604020202020204" pitchFamily="34" charset="0"/>
                  <a:cs typeface="Arial" panose="020B0604020202020204" pitchFamily="34" charset="0"/>
                </a:rPr>
                <a:t>Một</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biểu</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thức</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đại</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số</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có</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thể</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chứa</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nhiều</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biến</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khác</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nhau</a:t>
              </a:r>
              <a:r>
                <a:rPr lang="en-US" sz="2933" dirty="0">
                  <a:latin typeface="Arial" panose="020B0604020202020204" pitchFamily="34" charset="0"/>
                  <a:cs typeface="Arial" panose="020B0604020202020204" pitchFamily="34" charset="0"/>
                </a:rPr>
                <a:t>.</a:t>
              </a:r>
            </a:p>
          </p:txBody>
        </p:sp>
      </p:grpSp>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5476" y="2370592"/>
            <a:ext cx="4494336" cy="4494336"/>
          </a:xfrm>
          <a:prstGeom prst="rect">
            <a:avLst/>
          </a:prstGeom>
          <a:ln>
            <a:noFill/>
          </a:ln>
          <a:effectLst>
            <a:outerShdw blurRad="190500" algn="tl" rotWithShape="0">
              <a:srgbClr val="000000">
                <a:alpha val="70000"/>
              </a:srgbClr>
            </a:outerShdw>
          </a:effectLst>
        </p:spPr>
      </p:pic>
      <p:pic>
        <p:nvPicPr>
          <p:cNvPr id="24" name="Picture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370236" y="1313095"/>
            <a:ext cx="936390" cy="10358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46975">
            <a:off x="-3294908" y="-3730603"/>
            <a:ext cx="5231277" cy="523127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63292">
            <a:off x="8523829" y="4427625"/>
            <a:ext cx="5197168" cy="5197168"/>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122413" y="177800"/>
            <a:ext cx="863831" cy="858432"/>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3054">
            <a:off x="484838" y="5886902"/>
            <a:ext cx="520037" cy="717293"/>
          </a:xfrm>
          <a:prstGeom prst="rect">
            <a:avLst/>
          </a:prstGeom>
        </p:spPr>
      </p:pic>
      <p:sp>
        <p:nvSpPr>
          <p:cNvPr id="20" name="Rounded Rectangle 19"/>
          <p:cNvSpPr/>
          <p:nvPr/>
        </p:nvSpPr>
        <p:spPr>
          <a:xfrm>
            <a:off x="1411204" y="2115125"/>
            <a:ext cx="2426505" cy="1198819"/>
          </a:xfrm>
          <a:prstGeom prst="roundRect">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933" b="1" dirty="0" err="1">
                <a:latin typeface="Arial" panose="020B0604020202020204" pitchFamily="34" charset="0"/>
                <a:cs typeface="Arial" panose="020B0604020202020204" pitchFamily="34" charset="0"/>
              </a:rPr>
              <a:t>Luyện</a:t>
            </a:r>
            <a:r>
              <a:rPr lang="en-US" sz="2933" b="1" dirty="0">
                <a:latin typeface="Arial" panose="020B0604020202020204" pitchFamily="34" charset="0"/>
                <a:cs typeface="Arial" panose="020B0604020202020204" pitchFamily="34" charset="0"/>
              </a:rPr>
              <a:t> </a:t>
            </a:r>
            <a:r>
              <a:rPr lang="en-US" sz="2933" b="1" dirty="0" err="1">
                <a:latin typeface="Arial" panose="020B0604020202020204" pitchFamily="34" charset="0"/>
                <a:cs typeface="Arial" panose="020B0604020202020204" pitchFamily="34" charset="0"/>
              </a:rPr>
              <a:t>tập</a:t>
            </a:r>
            <a:endParaRPr lang="en-US" sz="2933" b="1" dirty="0">
              <a:latin typeface="Arial" panose="020B0604020202020204" pitchFamily="34" charset="0"/>
              <a:cs typeface="Arial" panose="020B0604020202020204" pitchFamily="34" charset="0"/>
            </a:endParaRPr>
          </a:p>
        </p:txBody>
      </p:sp>
      <p:sp>
        <p:nvSpPr>
          <p:cNvPr id="21" name="Rectangle 20"/>
          <p:cNvSpPr/>
          <p:nvPr/>
        </p:nvSpPr>
        <p:spPr>
          <a:xfrm>
            <a:off x="1448150" y="521840"/>
            <a:ext cx="9110343" cy="1362809"/>
          </a:xfrm>
          <a:prstGeom prst="rect">
            <a:avLst/>
          </a:prstGeom>
        </p:spPr>
        <p:txBody>
          <a:bodyPr wrap="square">
            <a:spAutoFit/>
          </a:bodyPr>
          <a:lstStyle/>
          <a:p>
            <a:pPr algn="just">
              <a:lnSpc>
                <a:spcPct val="150000"/>
              </a:lnSpc>
            </a:pPr>
            <a:r>
              <a:rPr lang="en-US" sz="2933" i="1" dirty="0" err="1">
                <a:solidFill>
                  <a:srgbClr val="002060"/>
                </a:solidFill>
                <a:latin typeface="Arial" panose="020B0604020202020204" pitchFamily="34" charset="0"/>
                <a:cs typeface="Arial" panose="020B0604020202020204" pitchFamily="34" charset="0"/>
              </a:rPr>
              <a:t>Áp</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dụng</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kiến</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hoàn</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thành</a:t>
            </a:r>
            <a:r>
              <a:rPr lang="en-US" sz="2933" i="1" dirty="0">
                <a:solidFill>
                  <a:srgbClr val="002060"/>
                </a:solidFill>
                <a:latin typeface="Arial" panose="020B0604020202020204" pitchFamily="34" charset="0"/>
                <a:cs typeface="Arial" panose="020B0604020202020204" pitchFamily="34" charset="0"/>
              </a:rPr>
              <a:t> </a:t>
            </a:r>
            <a:r>
              <a:rPr lang="en-US" sz="2933" b="1" i="1" dirty="0" err="1">
                <a:solidFill>
                  <a:srgbClr val="002060"/>
                </a:solidFill>
                <a:latin typeface="Arial" panose="020B0604020202020204" pitchFamily="34" charset="0"/>
                <a:cs typeface="Arial" panose="020B0604020202020204" pitchFamily="34" charset="0"/>
              </a:rPr>
              <a:t>Luyện</a:t>
            </a:r>
            <a:r>
              <a:rPr lang="en-US" sz="2933" b="1" i="1" dirty="0">
                <a:solidFill>
                  <a:srgbClr val="002060"/>
                </a:solidFill>
                <a:latin typeface="Arial" panose="020B0604020202020204" pitchFamily="34" charset="0"/>
                <a:cs typeface="Arial" panose="020B0604020202020204" pitchFamily="34" charset="0"/>
              </a:rPr>
              <a:t> </a:t>
            </a:r>
            <a:r>
              <a:rPr lang="en-US" sz="2933" b="1" i="1" dirty="0" err="1">
                <a:solidFill>
                  <a:srgbClr val="002060"/>
                </a:solidFill>
                <a:latin typeface="Arial" panose="020B0604020202020204" pitchFamily="34" charset="0"/>
                <a:cs typeface="Arial" panose="020B0604020202020204" pitchFamily="34" charset="0"/>
              </a:rPr>
              <a:t>tập</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sau</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đó</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trao</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đổi</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cặp</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đôi</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kiểm</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tra</a:t>
            </a:r>
            <a:r>
              <a:rPr lang="en-US" sz="2933" i="1" dirty="0">
                <a:solidFill>
                  <a:srgbClr val="002060"/>
                </a:solidFill>
                <a:latin typeface="Arial" panose="020B0604020202020204" pitchFamily="34" charset="0"/>
                <a:cs typeface="Arial" panose="020B0604020202020204" pitchFamily="34" charset="0"/>
              </a:rPr>
              <a:t> </a:t>
            </a:r>
            <a:r>
              <a:rPr lang="en-US" sz="2933" i="1" dirty="0" err="1">
                <a:solidFill>
                  <a:srgbClr val="002060"/>
                </a:solidFill>
                <a:latin typeface="Arial" panose="020B0604020202020204" pitchFamily="34" charset="0"/>
                <a:cs typeface="Arial" panose="020B0604020202020204" pitchFamily="34" charset="0"/>
              </a:rPr>
              <a:t>chéo</a:t>
            </a:r>
            <a:r>
              <a:rPr lang="en-US" sz="2933" i="1" dirty="0">
                <a:solidFill>
                  <a:srgbClr val="002060"/>
                </a:solidFill>
                <a:latin typeface="Arial" panose="020B0604020202020204" pitchFamily="34" charset="0"/>
                <a:cs typeface="Arial" panose="020B0604020202020204" pitchFamily="34" charset="0"/>
              </a:rPr>
              <a:t>.</a:t>
            </a:r>
          </a:p>
        </p:txBody>
      </p:sp>
      <p:sp>
        <p:nvSpPr>
          <p:cNvPr id="22" name="Rectangle 21"/>
          <p:cNvSpPr/>
          <p:nvPr/>
        </p:nvSpPr>
        <p:spPr>
          <a:xfrm>
            <a:off x="4056093" y="2005623"/>
            <a:ext cx="6502400" cy="1362809"/>
          </a:xfrm>
          <a:prstGeom prst="rect">
            <a:avLst/>
          </a:prstGeom>
        </p:spPr>
        <p:txBody>
          <a:bodyPr wrap="square">
            <a:spAutoFit/>
          </a:bodyPr>
          <a:lstStyle/>
          <a:p>
            <a:pPr algn="just">
              <a:lnSpc>
                <a:spcPct val="150000"/>
              </a:lnSpc>
            </a:pPr>
            <a:r>
              <a:rPr lang="en-US" sz="2933" dirty="0" err="1">
                <a:latin typeface="Arial" panose="020B0604020202020204" pitchFamily="34" charset="0"/>
                <a:cs typeface="Arial" panose="020B0604020202020204" pitchFamily="34" charset="0"/>
              </a:rPr>
              <a:t>Hãy</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chỉ</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ra</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các</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biến</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của</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mỗi</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biểu</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thức</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đại</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số</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sau</a:t>
            </a:r>
            <a:r>
              <a:rPr lang="en-US" sz="2933" dirty="0">
                <a:latin typeface="Arial" panose="020B0604020202020204" pitchFamily="34" charset="0"/>
                <a:cs typeface="Arial" panose="020B0604020202020204" pitchFamily="34" charset="0"/>
              </a:rPr>
              <a:t>:</a:t>
            </a:r>
          </a:p>
        </p:txBody>
      </p:sp>
      <p:sp>
        <p:nvSpPr>
          <p:cNvPr id="23" name="Rectangle 22"/>
          <p:cNvSpPr/>
          <p:nvPr/>
        </p:nvSpPr>
        <p:spPr>
          <a:xfrm>
            <a:off x="1448150" y="3682563"/>
            <a:ext cx="3525633" cy="1465401"/>
          </a:xfrm>
          <a:prstGeom prst="rect">
            <a:avLst/>
          </a:prstGeom>
        </p:spPr>
        <p:txBody>
          <a:bodyPr wrap="square">
            <a:spAutoFit/>
          </a:bodyPr>
          <a:lstStyle/>
          <a:p>
            <a:pPr algn="just">
              <a:lnSpc>
                <a:spcPct val="150000"/>
              </a:lnSpc>
              <a:spcBef>
                <a:spcPts val="400"/>
              </a:spcBef>
              <a:spcAft>
                <a:spcPts val="400"/>
              </a:spcAft>
            </a:pPr>
            <a:r>
              <a:rPr lang="en-US" sz="2933" dirty="0">
                <a:latin typeface="Arial" panose="020B0604020202020204" pitchFamily="34" charset="0"/>
                <a:ea typeface="Calibri" panose="020F0502020204030204" pitchFamily="34" charset="0"/>
                <a:cs typeface="Arial" panose="020B0604020202020204" pitchFamily="34" charset="0"/>
              </a:rPr>
              <a:t>a) 3x</a:t>
            </a:r>
            <a:r>
              <a:rPr lang="en-US" sz="2933" baseline="30000" dirty="0">
                <a:latin typeface="Arial" panose="020B0604020202020204" pitchFamily="34" charset="0"/>
                <a:ea typeface="Calibri" panose="020F0502020204030204" pitchFamily="34" charset="0"/>
                <a:cs typeface="Arial" panose="020B0604020202020204" pitchFamily="34" charset="0"/>
              </a:rPr>
              <a:t>2 </a:t>
            </a:r>
            <a:r>
              <a:rPr lang="en-US" sz="2933" dirty="0">
                <a:latin typeface="Arial" panose="020B0604020202020204" pitchFamily="34" charset="0"/>
                <a:ea typeface="Calibri" panose="020F0502020204030204" pitchFamily="34" charset="0"/>
                <a:cs typeface="Arial" panose="020B0604020202020204" pitchFamily="34" charset="0"/>
              </a:rPr>
              <a:t>– 1                 </a:t>
            </a:r>
            <a:endParaRPr lang="en-US" sz="2933"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400"/>
              </a:spcAft>
            </a:pPr>
            <a:r>
              <a:rPr lang="en-US" sz="2933" dirty="0">
                <a:latin typeface="Arial" panose="020B0604020202020204" pitchFamily="34" charset="0"/>
                <a:ea typeface="Calibri" panose="020F0502020204030204" pitchFamily="34" charset="0"/>
                <a:cs typeface="Arial" panose="020B0604020202020204" pitchFamily="34" charset="0"/>
              </a:rPr>
              <a:t>b) 3a + b </a:t>
            </a:r>
            <a:endParaRPr lang="en-US" sz="2933" dirty="0">
              <a:latin typeface="Arial" panose="020B0604020202020204" pitchFamily="34" charset="0"/>
              <a:ea typeface="Calibri" panose="020F0502020204030204" pitchFamily="34" charset="0"/>
              <a:cs typeface="Times New Roman" panose="02020603050405020304" pitchFamily="18" charset="0"/>
            </a:endParaRPr>
          </a:p>
        </p:txBody>
      </p:sp>
      <p:cxnSp>
        <p:nvCxnSpPr>
          <p:cNvPr id="25" name="Straight Arrow Connector 24"/>
          <p:cNvCxnSpPr/>
          <p:nvPr/>
        </p:nvCxnSpPr>
        <p:spPr>
          <a:xfrm>
            <a:off x="3708400" y="4089400"/>
            <a:ext cx="21844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708400" y="4902200"/>
            <a:ext cx="21844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131653" y="3724727"/>
            <a:ext cx="1413479" cy="543675"/>
          </a:xfrm>
          <a:prstGeom prst="rect">
            <a:avLst/>
          </a:prstGeom>
          <a:noFill/>
        </p:spPr>
        <p:txBody>
          <a:bodyPr wrap="square" rtlCol="0">
            <a:spAutoFit/>
          </a:bodyPr>
          <a:lstStyle/>
          <a:p>
            <a:r>
              <a:rPr lang="en-US" sz="2933" dirty="0" err="1">
                <a:solidFill>
                  <a:srgbClr val="0070C0"/>
                </a:solidFill>
                <a:latin typeface="Arial" panose="020B0604020202020204" pitchFamily="34" charset="0"/>
                <a:cs typeface="Arial" panose="020B0604020202020204" pitchFamily="34" charset="0"/>
              </a:rPr>
              <a:t>biến</a:t>
            </a:r>
            <a:r>
              <a:rPr lang="en-US" sz="2933" dirty="0">
                <a:solidFill>
                  <a:srgbClr val="0070C0"/>
                </a:solidFill>
                <a:latin typeface="Arial" panose="020B0604020202020204" pitchFamily="34" charset="0"/>
                <a:cs typeface="Arial" panose="020B0604020202020204" pitchFamily="34" charset="0"/>
              </a:rPr>
              <a:t> x</a:t>
            </a:r>
          </a:p>
        </p:txBody>
      </p:sp>
      <p:sp>
        <p:nvSpPr>
          <p:cNvPr id="28" name="TextBox 27"/>
          <p:cNvSpPr txBox="1"/>
          <p:nvPr/>
        </p:nvSpPr>
        <p:spPr>
          <a:xfrm>
            <a:off x="6131652" y="4541020"/>
            <a:ext cx="2021399" cy="543675"/>
          </a:xfrm>
          <a:prstGeom prst="rect">
            <a:avLst/>
          </a:prstGeom>
          <a:noFill/>
        </p:spPr>
        <p:txBody>
          <a:bodyPr wrap="square" rtlCol="0">
            <a:spAutoFit/>
          </a:bodyPr>
          <a:lstStyle/>
          <a:p>
            <a:r>
              <a:rPr lang="en-US" sz="2933" dirty="0" err="1">
                <a:solidFill>
                  <a:srgbClr val="0070C0"/>
                </a:solidFill>
                <a:latin typeface="Arial" panose="020B0604020202020204" pitchFamily="34" charset="0"/>
                <a:cs typeface="Arial" panose="020B0604020202020204" pitchFamily="34" charset="0"/>
              </a:rPr>
              <a:t>biến</a:t>
            </a:r>
            <a:r>
              <a:rPr lang="en-US" sz="2933" dirty="0">
                <a:solidFill>
                  <a:srgbClr val="0070C0"/>
                </a:solidFill>
                <a:latin typeface="Arial" panose="020B0604020202020204" pitchFamily="34" charset="0"/>
                <a:cs typeface="Arial" panose="020B0604020202020204" pitchFamily="34" charset="0"/>
              </a:rPr>
              <a:t> a </a:t>
            </a:r>
            <a:r>
              <a:rPr lang="en-US" sz="2933" dirty="0" err="1">
                <a:solidFill>
                  <a:srgbClr val="0070C0"/>
                </a:solidFill>
                <a:latin typeface="Arial" panose="020B0604020202020204" pitchFamily="34" charset="0"/>
                <a:cs typeface="Arial" panose="020B0604020202020204" pitchFamily="34" charset="0"/>
              </a:rPr>
              <a:t>và</a:t>
            </a:r>
            <a:r>
              <a:rPr lang="en-US" sz="2933" dirty="0">
                <a:solidFill>
                  <a:srgbClr val="0070C0"/>
                </a:solidFill>
                <a:latin typeface="Arial" panose="020B0604020202020204" pitchFamily="34" charset="0"/>
                <a:cs typeface="Arial" panose="020B0604020202020204" pitchFamily="34" charset="0"/>
              </a:rPr>
              <a:t> b</a:t>
            </a:r>
          </a:p>
        </p:txBody>
      </p:sp>
      <p:pic>
        <p:nvPicPr>
          <p:cNvPr id="29" name="Picture 28"/>
          <p:cNvPicPr>
            <a:picLocks noChangeAspect="1"/>
          </p:cNvPicPr>
          <p:nvPr/>
        </p:nvPicPr>
        <p:blipFill>
          <a:blip r:embed="rId10"/>
          <a:stretch>
            <a:fillRect/>
          </a:stretch>
        </p:blipFill>
        <p:spPr>
          <a:xfrm>
            <a:off x="8168341" y="4268726"/>
            <a:ext cx="3593859" cy="2595565"/>
          </a:xfrm>
          <a:prstGeom prst="rect">
            <a:avLst/>
          </a:prstGeom>
        </p:spPr>
      </p:pic>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23" grpId="0"/>
      <p:bldP spid="27"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974492" y="2159001"/>
            <a:ext cx="10293084" cy="4333139"/>
          </a:xfrm>
          <a:prstGeom prst="roundRect">
            <a:avLst>
              <a:gd name="adj" fmla="val 14684"/>
            </a:avLst>
          </a:prstGeom>
          <a:solidFill>
            <a:schemeClr val="bg1"/>
          </a:solid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3451086" y="-3442037"/>
            <a:ext cx="5231277" cy="523127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9187374" y="-2151458"/>
            <a:ext cx="5197168" cy="5197168"/>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563360" y="5828865"/>
            <a:ext cx="337529" cy="366382"/>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43976">
            <a:off x="11427163" y="2292406"/>
            <a:ext cx="297347" cy="518251"/>
          </a:xfrm>
          <a:prstGeom prst="rect">
            <a:avLst/>
          </a:prstGeom>
        </p:spPr>
      </p:pic>
      <p:grpSp>
        <p:nvGrpSpPr>
          <p:cNvPr id="30" name="Group 29"/>
          <p:cNvGrpSpPr/>
          <p:nvPr/>
        </p:nvGrpSpPr>
        <p:grpSpPr>
          <a:xfrm>
            <a:off x="1630358" y="0"/>
            <a:ext cx="9439285" cy="1295400"/>
            <a:chOff x="2445536" y="0"/>
            <a:chExt cx="14158928" cy="1943100"/>
          </a:xfrm>
        </p:grpSpPr>
        <p:sp>
          <p:nvSpPr>
            <p:cNvPr id="15" name="Round Same Side Corner Rectangle 14"/>
            <p:cNvSpPr/>
            <p:nvPr/>
          </p:nvSpPr>
          <p:spPr>
            <a:xfrm flipV="1">
              <a:off x="4351842" y="0"/>
              <a:ext cx="9973758" cy="1943100"/>
            </a:xfrm>
            <a:prstGeom prst="round2SameRect">
              <a:avLst>
                <a:gd name="adj1" fmla="val 24900"/>
                <a:gd name="adj2" fmla="val 0"/>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8" name="TextBox 8"/>
            <p:cNvSpPr txBox="1"/>
            <p:nvPr/>
          </p:nvSpPr>
          <p:spPr>
            <a:xfrm>
              <a:off x="2445536" y="546959"/>
              <a:ext cx="14158928" cy="890340"/>
            </a:xfrm>
            <a:prstGeom prst="rect">
              <a:avLst/>
            </a:prstGeom>
          </p:spPr>
          <p:txBody>
            <a:bodyPr lIns="0" tIns="0" rIns="0" bIns="0" rtlCol="0" anchor="t">
              <a:spAutoFit/>
            </a:bodyPr>
            <a:lstStyle/>
            <a:p>
              <a:pPr algn="ctr">
                <a:lnSpc>
                  <a:spcPts val="5200"/>
                </a:lnSpc>
              </a:pPr>
              <a:r>
                <a:rPr lang="en-US" sz="3200" b="1" dirty="0">
                  <a:solidFill>
                    <a:srgbClr val="C00000"/>
                  </a:solidFill>
                  <a:latin typeface="Arial" panose="020B0604020202020204" pitchFamily="34" charset="0"/>
                  <a:cs typeface="Arial" panose="020B0604020202020204" pitchFamily="34" charset="0"/>
                </a:rPr>
                <a:t>2. </a:t>
              </a:r>
              <a:r>
                <a:rPr lang="en-US" sz="3200" b="1" dirty="0" err="1">
                  <a:solidFill>
                    <a:srgbClr val="C00000"/>
                  </a:solidFill>
                  <a:latin typeface="Arial" panose="020B0604020202020204" pitchFamily="34" charset="0"/>
                  <a:cs typeface="Arial" panose="020B0604020202020204" pitchFamily="34" charset="0"/>
                </a:rPr>
                <a:t>Giá</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trị</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của</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biểu</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thức</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đại</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số</a:t>
              </a:r>
              <a:endParaRPr lang="en-US" sz="3200" b="1" dirty="0">
                <a:solidFill>
                  <a:srgbClr val="C00000"/>
                </a:solidFill>
                <a:latin typeface="Arial" panose="020B0604020202020204" pitchFamily="34" charset="0"/>
                <a:cs typeface="Arial" panose="020B0604020202020204" pitchFamily="34" charset="0"/>
              </a:endParaRPr>
            </a:p>
          </p:txBody>
        </p:sp>
      </p:grpSp>
      <p:sp>
        <p:nvSpPr>
          <p:cNvPr id="22" name="Rounded Rectangle 21"/>
          <p:cNvSpPr/>
          <p:nvPr/>
        </p:nvSpPr>
        <p:spPr>
          <a:xfrm>
            <a:off x="4058401" y="1620946"/>
            <a:ext cx="4176796" cy="930585"/>
          </a:xfrm>
          <a:prstGeom prst="roundRect">
            <a:avLst/>
          </a:prstGeom>
          <a:solidFill>
            <a:schemeClr val="accent4">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933" b="1" dirty="0" err="1">
                <a:latin typeface="Arial" panose="020B0604020202020204" pitchFamily="34" charset="0"/>
                <a:cs typeface="Arial" panose="020B0604020202020204" pitchFamily="34" charset="0"/>
              </a:rPr>
              <a:t>Đọc</a:t>
            </a:r>
            <a:r>
              <a:rPr lang="en-US" sz="2933" b="1" dirty="0">
                <a:latin typeface="Arial" panose="020B0604020202020204" pitchFamily="34" charset="0"/>
                <a:cs typeface="Arial" panose="020B0604020202020204" pitchFamily="34" charset="0"/>
              </a:rPr>
              <a:t> </a:t>
            </a:r>
            <a:r>
              <a:rPr lang="en-US" sz="2933" b="1" dirty="0" err="1">
                <a:latin typeface="Arial" panose="020B0604020202020204" pitchFamily="34" charset="0"/>
                <a:cs typeface="Arial" panose="020B0604020202020204" pitchFamily="34" charset="0"/>
              </a:rPr>
              <a:t>hiểu</a:t>
            </a:r>
            <a:r>
              <a:rPr lang="en-US" sz="2933" b="1" dirty="0">
                <a:latin typeface="Arial" panose="020B0604020202020204" pitchFamily="34" charset="0"/>
                <a:cs typeface="Arial" panose="020B0604020202020204" pitchFamily="34" charset="0"/>
              </a:rPr>
              <a:t> - </a:t>
            </a:r>
            <a:r>
              <a:rPr lang="en-US" sz="2933" b="1" dirty="0" err="1">
                <a:latin typeface="Arial" panose="020B0604020202020204" pitchFamily="34" charset="0"/>
                <a:cs typeface="Arial" panose="020B0604020202020204" pitchFamily="34" charset="0"/>
              </a:rPr>
              <a:t>Nghe</a:t>
            </a:r>
            <a:r>
              <a:rPr lang="en-US" sz="2933" b="1" dirty="0">
                <a:latin typeface="Arial" panose="020B0604020202020204" pitchFamily="34" charset="0"/>
                <a:cs typeface="Arial" panose="020B0604020202020204" pitchFamily="34" charset="0"/>
              </a:rPr>
              <a:t> </a:t>
            </a:r>
            <a:r>
              <a:rPr lang="en-US" sz="2933" b="1" dirty="0" err="1">
                <a:latin typeface="Arial" panose="020B0604020202020204" pitchFamily="34" charset="0"/>
                <a:cs typeface="Arial" panose="020B0604020202020204" pitchFamily="34" charset="0"/>
              </a:rPr>
              <a:t>hiểu</a:t>
            </a:r>
            <a:endParaRPr lang="en-US" sz="2933"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01228" y="1620945"/>
            <a:ext cx="1025619" cy="1054783"/>
          </a:xfrm>
          <a:prstGeom prst="rect">
            <a:avLst/>
          </a:prstGeom>
        </p:spPr>
      </p:pic>
      <p:sp>
        <p:nvSpPr>
          <p:cNvPr id="4" name="Rectangle 3"/>
          <p:cNvSpPr/>
          <p:nvPr/>
        </p:nvSpPr>
        <p:spPr>
          <a:xfrm>
            <a:off x="1277189" y="2765057"/>
            <a:ext cx="9769903" cy="2039854"/>
          </a:xfrm>
          <a:prstGeom prst="rect">
            <a:avLst/>
          </a:prstGeom>
        </p:spPr>
        <p:txBody>
          <a:bodyPr wrap="square">
            <a:spAutoFit/>
          </a:bodyPr>
          <a:lstStyle/>
          <a:p>
            <a:pPr algn="just">
              <a:lnSpc>
                <a:spcPct val="150000"/>
              </a:lnSpc>
            </a:pPr>
            <a:r>
              <a:rPr lang="vi-VN" sz="2933" dirty="0">
                <a:latin typeface="Arial" panose="020B0604020202020204" pitchFamily="34" charset="0"/>
                <a:cs typeface="Arial" panose="020B0604020202020204" pitchFamily="34" charset="0"/>
              </a:rPr>
              <a:t>Nếu thay p = 5 và q = 7 vào biểu thức A = 3p – q rồi thực hiện phép tính, ta được:</a:t>
            </a:r>
          </a:p>
          <a:p>
            <a:pPr algn="ctr">
              <a:lnSpc>
                <a:spcPct val="150000"/>
              </a:lnSpc>
            </a:pPr>
            <a:r>
              <a:rPr lang="en-US" sz="2933" dirty="0">
                <a:latin typeface="Arial" panose="020B0604020202020204" pitchFamily="34" charset="0"/>
                <a:cs typeface="Arial" panose="020B0604020202020204" pitchFamily="34" charset="0"/>
              </a:rPr>
              <a:t>A = </a:t>
            </a:r>
            <a:r>
              <a:rPr lang="vi-VN" sz="2933" dirty="0">
                <a:latin typeface="Arial" panose="020B0604020202020204" pitchFamily="34" charset="0"/>
                <a:cs typeface="Arial" panose="020B0604020202020204" pitchFamily="34" charset="0"/>
              </a:rPr>
              <a:t>3.</a:t>
            </a:r>
            <a:r>
              <a:rPr lang="en-US" sz="2933" dirty="0">
                <a:latin typeface="Arial" panose="020B0604020202020204" pitchFamily="34" charset="0"/>
                <a:cs typeface="Arial" panose="020B0604020202020204" pitchFamily="34" charset="0"/>
              </a:rPr>
              <a:t> </a:t>
            </a:r>
            <a:r>
              <a:rPr lang="vi-VN" sz="2933" dirty="0">
                <a:latin typeface="Arial" panose="020B0604020202020204" pitchFamily="34" charset="0"/>
                <a:cs typeface="Arial" panose="020B0604020202020204" pitchFamily="34" charset="0"/>
              </a:rPr>
              <a:t>5 – 7 = 8</a:t>
            </a:r>
          </a:p>
        </p:txBody>
      </p:sp>
      <p:sp>
        <p:nvSpPr>
          <p:cNvPr id="5" name="Rectangle 4"/>
          <p:cNvSpPr/>
          <p:nvPr/>
        </p:nvSpPr>
        <p:spPr>
          <a:xfrm>
            <a:off x="1267952" y="4857938"/>
            <a:ext cx="9897250" cy="1362809"/>
          </a:xfrm>
          <a:prstGeom prst="rect">
            <a:avLst/>
          </a:prstGeom>
        </p:spPr>
        <p:txBody>
          <a:bodyPr wrap="square">
            <a:spAutoFit/>
          </a:bodyPr>
          <a:lstStyle/>
          <a:p>
            <a:pPr algn="just">
              <a:lnSpc>
                <a:spcPct val="150000"/>
              </a:lnSpc>
            </a:pPr>
            <a:r>
              <a:rPr lang="en-US" sz="2933" dirty="0" err="1">
                <a:latin typeface="Arial" panose="020B0604020202020204" pitchFamily="34" charset="0"/>
                <a:cs typeface="Arial" panose="020B0604020202020204" pitchFamily="34" charset="0"/>
              </a:rPr>
              <a:t>Khi</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đó</a:t>
            </a:r>
            <a:r>
              <a:rPr lang="en-US" sz="2933" dirty="0">
                <a:latin typeface="Arial" panose="020B0604020202020204" pitchFamily="34" charset="0"/>
                <a:cs typeface="Arial" panose="020B0604020202020204" pitchFamily="34" charset="0"/>
              </a:rPr>
              <a:t>, ta </a:t>
            </a:r>
            <a:r>
              <a:rPr lang="en-US" sz="2933" dirty="0" err="1">
                <a:latin typeface="Arial" panose="020B0604020202020204" pitchFamily="34" charset="0"/>
                <a:cs typeface="Arial" panose="020B0604020202020204" pitchFamily="34" charset="0"/>
              </a:rPr>
              <a:t>nói</a:t>
            </a:r>
            <a:r>
              <a:rPr lang="en-US" sz="2933" dirty="0">
                <a:latin typeface="Arial" panose="020B0604020202020204" pitchFamily="34" charset="0"/>
                <a:cs typeface="Arial" panose="020B0604020202020204" pitchFamily="34" charset="0"/>
              </a:rPr>
              <a:t>: 8 </a:t>
            </a:r>
            <a:r>
              <a:rPr lang="en-US" sz="2933" dirty="0" err="1">
                <a:latin typeface="Arial" panose="020B0604020202020204" pitchFamily="34" charset="0"/>
                <a:cs typeface="Arial" panose="020B0604020202020204" pitchFamily="34" charset="0"/>
              </a:rPr>
              <a:t>là</a:t>
            </a:r>
            <a:r>
              <a:rPr lang="en-US" sz="2933" dirty="0">
                <a:latin typeface="Arial" panose="020B0604020202020204" pitchFamily="34" charset="0"/>
                <a:cs typeface="Arial" panose="020B0604020202020204" pitchFamily="34" charset="0"/>
              </a:rPr>
              <a:t> </a:t>
            </a:r>
            <a:r>
              <a:rPr lang="en-US" sz="2933" dirty="0" err="1">
                <a:solidFill>
                  <a:srgbClr val="0070C0"/>
                </a:solidFill>
                <a:latin typeface="Arial" panose="020B0604020202020204" pitchFamily="34" charset="0"/>
                <a:cs typeface="Arial" panose="020B0604020202020204" pitchFamily="34" charset="0"/>
              </a:rPr>
              <a:t>giá</a:t>
            </a:r>
            <a:r>
              <a:rPr lang="en-US" sz="2933" dirty="0">
                <a:solidFill>
                  <a:srgbClr val="0070C0"/>
                </a:solidFill>
                <a:latin typeface="Arial" panose="020B0604020202020204" pitchFamily="34" charset="0"/>
                <a:cs typeface="Arial" panose="020B0604020202020204" pitchFamily="34" charset="0"/>
              </a:rPr>
              <a:t> </a:t>
            </a:r>
            <a:r>
              <a:rPr lang="en-US" sz="2933" dirty="0" err="1">
                <a:solidFill>
                  <a:srgbClr val="0070C0"/>
                </a:solidFill>
                <a:latin typeface="Arial" panose="020B0604020202020204" pitchFamily="34" charset="0"/>
                <a:cs typeface="Arial" panose="020B0604020202020204" pitchFamily="34" charset="0"/>
              </a:rPr>
              <a:t>trị</a:t>
            </a:r>
            <a:r>
              <a:rPr lang="en-US" sz="2933" dirty="0">
                <a:solidFill>
                  <a:srgbClr val="0070C0"/>
                </a:solidFill>
                <a:latin typeface="Arial" panose="020B0604020202020204" pitchFamily="34" charset="0"/>
                <a:cs typeface="Arial" panose="020B0604020202020204" pitchFamily="34" charset="0"/>
              </a:rPr>
              <a:t> </a:t>
            </a:r>
            <a:r>
              <a:rPr lang="en-US" sz="2933" dirty="0" err="1">
                <a:solidFill>
                  <a:srgbClr val="0070C0"/>
                </a:solidFill>
                <a:latin typeface="Arial" panose="020B0604020202020204" pitchFamily="34" charset="0"/>
                <a:cs typeface="Arial" panose="020B0604020202020204" pitchFamily="34" charset="0"/>
              </a:rPr>
              <a:t>của</a:t>
            </a:r>
            <a:r>
              <a:rPr lang="en-US" sz="2933" dirty="0">
                <a:solidFill>
                  <a:srgbClr val="0070C0"/>
                </a:solidFill>
                <a:latin typeface="Arial" panose="020B0604020202020204" pitchFamily="34" charset="0"/>
                <a:cs typeface="Arial" panose="020B0604020202020204" pitchFamily="34" charset="0"/>
              </a:rPr>
              <a:t> </a:t>
            </a:r>
            <a:r>
              <a:rPr lang="en-US" sz="2933" dirty="0" err="1">
                <a:solidFill>
                  <a:srgbClr val="0070C0"/>
                </a:solidFill>
                <a:latin typeface="Arial" panose="020B0604020202020204" pitchFamily="34" charset="0"/>
                <a:cs typeface="Arial" panose="020B0604020202020204" pitchFamily="34" charset="0"/>
              </a:rPr>
              <a:t>biểu</a:t>
            </a:r>
            <a:r>
              <a:rPr lang="en-US" sz="2933" dirty="0">
                <a:solidFill>
                  <a:srgbClr val="0070C0"/>
                </a:solidFill>
                <a:latin typeface="Arial" panose="020B0604020202020204" pitchFamily="34" charset="0"/>
                <a:cs typeface="Arial" panose="020B0604020202020204" pitchFamily="34" charset="0"/>
              </a:rPr>
              <a:t> </a:t>
            </a:r>
            <a:r>
              <a:rPr lang="en-US" sz="2933" dirty="0" err="1">
                <a:solidFill>
                  <a:srgbClr val="0070C0"/>
                </a:solidFill>
                <a:latin typeface="Arial" panose="020B0604020202020204" pitchFamily="34" charset="0"/>
                <a:cs typeface="Arial" panose="020B0604020202020204" pitchFamily="34" charset="0"/>
              </a:rPr>
              <a:t>thức</a:t>
            </a:r>
            <a:r>
              <a:rPr lang="en-US" sz="2933" dirty="0">
                <a:solidFill>
                  <a:srgbClr val="0070C0"/>
                </a:solidFill>
                <a:latin typeface="Arial" panose="020B0604020202020204" pitchFamily="34" charset="0"/>
                <a:cs typeface="Arial" panose="020B0604020202020204" pitchFamily="34" charset="0"/>
              </a:rPr>
              <a:t> </a:t>
            </a:r>
            <a:r>
              <a:rPr lang="en-US" sz="2933" dirty="0">
                <a:latin typeface="Arial" panose="020B0604020202020204" pitchFamily="34" charset="0"/>
                <a:cs typeface="Arial" panose="020B0604020202020204" pitchFamily="34" charset="0"/>
              </a:rPr>
              <a:t>A </a:t>
            </a:r>
            <a:r>
              <a:rPr lang="en-US" sz="2933" dirty="0" err="1">
                <a:latin typeface="Arial" panose="020B0604020202020204" pitchFamily="34" charset="0"/>
                <a:cs typeface="Arial" panose="020B0604020202020204" pitchFamily="34" charset="0"/>
              </a:rPr>
              <a:t>tại</a:t>
            </a:r>
            <a:r>
              <a:rPr lang="en-US" sz="2933" dirty="0">
                <a:latin typeface="Arial" panose="020B0604020202020204" pitchFamily="34" charset="0"/>
                <a:cs typeface="Arial" panose="020B0604020202020204" pitchFamily="34" charset="0"/>
              </a:rPr>
              <a:t> p =  5 </a:t>
            </a:r>
            <a:r>
              <a:rPr lang="en-US" sz="2933" dirty="0" err="1">
                <a:latin typeface="Arial" panose="020B0604020202020204" pitchFamily="34" charset="0"/>
                <a:cs typeface="Arial" panose="020B0604020202020204" pitchFamily="34" charset="0"/>
              </a:rPr>
              <a:t>và</a:t>
            </a:r>
            <a:r>
              <a:rPr lang="en-US" sz="2933" dirty="0">
                <a:latin typeface="Arial" panose="020B0604020202020204" pitchFamily="34" charset="0"/>
                <a:cs typeface="Arial" panose="020B0604020202020204" pitchFamily="34" charset="0"/>
              </a:rPr>
              <a:t> q = 7 hay </a:t>
            </a:r>
            <a:r>
              <a:rPr lang="en-US" sz="2933" dirty="0" err="1">
                <a:latin typeface="Arial" panose="020B0604020202020204" pitchFamily="34" charset="0"/>
                <a:cs typeface="Arial" panose="020B0604020202020204" pitchFamily="34" charset="0"/>
              </a:rPr>
              <a:t>khi</a:t>
            </a:r>
            <a:r>
              <a:rPr lang="en-US" sz="2933" dirty="0">
                <a:latin typeface="Arial" panose="020B0604020202020204" pitchFamily="34" charset="0"/>
                <a:cs typeface="Arial" panose="020B0604020202020204" pitchFamily="34" charset="0"/>
              </a:rPr>
              <a:t> p = 5 </a:t>
            </a:r>
            <a:r>
              <a:rPr lang="en-US" sz="2933" dirty="0" err="1">
                <a:latin typeface="Arial" panose="020B0604020202020204" pitchFamily="34" charset="0"/>
                <a:cs typeface="Arial" panose="020B0604020202020204" pitchFamily="34" charset="0"/>
              </a:rPr>
              <a:t>và</a:t>
            </a:r>
            <a:r>
              <a:rPr lang="en-US" sz="2933" dirty="0">
                <a:latin typeface="Arial" panose="020B0604020202020204" pitchFamily="34" charset="0"/>
                <a:cs typeface="Arial" panose="020B0604020202020204" pitchFamily="34" charset="0"/>
              </a:rPr>
              <a:t> q = 7 </a:t>
            </a:r>
            <a:r>
              <a:rPr lang="en-US" sz="2933" dirty="0" err="1">
                <a:latin typeface="Arial" panose="020B0604020202020204" pitchFamily="34" charset="0"/>
                <a:cs typeface="Arial" panose="020B0604020202020204" pitchFamily="34" charset="0"/>
              </a:rPr>
              <a:t>thì</a:t>
            </a:r>
            <a:r>
              <a:rPr lang="en-US" sz="2933" dirty="0">
                <a:latin typeface="Arial" panose="020B0604020202020204" pitchFamily="34" charset="0"/>
                <a:cs typeface="Arial" panose="020B0604020202020204" pitchFamily="34" charset="0"/>
              </a:rPr>
              <a:t> </a:t>
            </a:r>
            <a:r>
              <a:rPr lang="en-US" sz="2933" dirty="0" err="1">
                <a:solidFill>
                  <a:srgbClr val="0070C0"/>
                </a:solidFill>
                <a:latin typeface="Arial" panose="020B0604020202020204" pitchFamily="34" charset="0"/>
                <a:cs typeface="Arial" panose="020B0604020202020204" pitchFamily="34" charset="0"/>
              </a:rPr>
              <a:t>giá</a:t>
            </a:r>
            <a:r>
              <a:rPr lang="en-US" sz="2933" dirty="0">
                <a:solidFill>
                  <a:srgbClr val="0070C0"/>
                </a:solidFill>
                <a:latin typeface="Arial" panose="020B0604020202020204" pitchFamily="34" charset="0"/>
                <a:cs typeface="Arial" panose="020B0604020202020204" pitchFamily="34" charset="0"/>
              </a:rPr>
              <a:t> </a:t>
            </a:r>
            <a:r>
              <a:rPr lang="en-US" sz="2933" dirty="0" err="1">
                <a:solidFill>
                  <a:srgbClr val="0070C0"/>
                </a:solidFill>
                <a:latin typeface="Arial" panose="020B0604020202020204" pitchFamily="34" charset="0"/>
                <a:cs typeface="Arial" panose="020B0604020202020204" pitchFamily="34" charset="0"/>
              </a:rPr>
              <a:t>trị</a:t>
            </a:r>
            <a:r>
              <a:rPr lang="en-US" sz="2933" dirty="0">
                <a:solidFill>
                  <a:srgbClr val="0070C0"/>
                </a:solidFill>
                <a:latin typeface="Arial" panose="020B0604020202020204" pitchFamily="34" charset="0"/>
                <a:cs typeface="Arial" panose="020B0604020202020204" pitchFamily="34" charset="0"/>
              </a:rPr>
              <a:t> </a:t>
            </a:r>
            <a:r>
              <a:rPr lang="en-US" sz="2933" dirty="0" err="1">
                <a:solidFill>
                  <a:srgbClr val="0070C0"/>
                </a:solidFill>
                <a:latin typeface="Arial" panose="020B0604020202020204" pitchFamily="34" charset="0"/>
                <a:cs typeface="Arial" panose="020B0604020202020204" pitchFamily="34" charset="0"/>
              </a:rPr>
              <a:t>của</a:t>
            </a:r>
            <a:r>
              <a:rPr lang="en-US" sz="2933" dirty="0">
                <a:solidFill>
                  <a:srgbClr val="0070C0"/>
                </a:solidFill>
                <a:latin typeface="Arial" panose="020B0604020202020204" pitchFamily="34" charset="0"/>
                <a:cs typeface="Arial" panose="020B0604020202020204" pitchFamily="34" charset="0"/>
              </a:rPr>
              <a:t> </a:t>
            </a:r>
            <a:r>
              <a:rPr lang="en-US" sz="2933" dirty="0" err="1">
                <a:solidFill>
                  <a:srgbClr val="0070C0"/>
                </a:solidFill>
                <a:latin typeface="Arial" panose="020B0604020202020204" pitchFamily="34" charset="0"/>
                <a:cs typeface="Arial" panose="020B0604020202020204" pitchFamily="34" charset="0"/>
              </a:rPr>
              <a:t>biểu</a:t>
            </a:r>
            <a:r>
              <a:rPr lang="en-US" sz="2933" dirty="0">
                <a:solidFill>
                  <a:srgbClr val="0070C0"/>
                </a:solidFill>
                <a:latin typeface="Arial" panose="020B0604020202020204" pitchFamily="34" charset="0"/>
                <a:cs typeface="Arial" panose="020B0604020202020204" pitchFamily="34" charset="0"/>
              </a:rPr>
              <a:t> </a:t>
            </a:r>
            <a:r>
              <a:rPr lang="en-US" sz="2933" dirty="0" err="1">
                <a:solidFill>
                  <a:srgbClr val="0070C0"/>
                </a:solidFill>
                <a:latin typeface="Arial" panose="020B0604020202020204" pitchFamily="34" charset="0"/>
                <a:cs typeface="Arial" panose="020B0604020202020204" pitchFamily="34" charset="0"/>
              </a:rPr>
              <a:t>thức</a:t>
            </a:r>
            <a:r>
              <a:rPr lang="en-US" sz="2933" dirty="0">
                <a:solidFill>
                  <a:srgbClr val="0070C0"/>
                </a:solidFill>
                <a:latin typeface="Arial" panose="020B0604020202020204" pitchFamily="34" charset="0"/>
                <a:cs typeface="Arial" panose="020B0604020202020204" pitchFamily="34" charset="0"/>
              </a:rPr>
              <a:t> </a:t>
            </a:r>
            <a:r>
              <a:rPr lang="en-US" sz="2933" dirty="0">
                <a:latin typeface="Arial" panose="020B0604020202020204" pitchFamily="34" charset="0"/>
                <a:cs typeface="Arial" panose="020B0604020202020204" pitchFamily="34" charset="0"/>
              </a:rPr>
              <a:t>A </a:t>
            </a:r>
            <a:r>
              <a:rPr lang="en-US" sz="2933" dirty="0" err="1">
                <a:latin typeface="Arial" panose="020B0604020202020204" pitchFamily="34" charset="0"/>
                <a:cs typeface="Arial" panose="020B0604020202020204" pitchFamily="34" charset="0"/>
              </a:rPr>
              <a:t>là</a:t>
            </a:r>
            <a:r>
              <a:rPr lang="en-US" sz="2933" dirty="0">
                <a:latin typeface="Arial" panose="020B0604020202020204" pitchFamily="34" charset="0"/>
                <a:cs typeface="Arial" panose="020B0604020202020204" pitchFamily="34" charset="0"/>
              </a:rPr>
              <a:t> 8.</a:t>
            </a:r>
          </a:p>
        </p:txBody>
      </p:sp>
    </p:spTree>
    <p:extLst>
      <p:ext uri="{BB962C8B-B14F-4D97-AF65-F5344CB8AC3E}">
        <p14:creationId xmlns:p14="http://schemas.microsoft.com/office/powerpoint/2010/main" val="167518305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anim calcmode="lin" valueType="num">
                                      <p:cBhvr>
                                        <p:cTn id="21" dur="500" fill="hold"/>
                                        <p:tgtEl>
                                          <p:spTgt spid="25"/>
                                        </p:tgtEl>
                                        <p:attrNameLst>
                                          <p:attrName>ppt_x</p:attrName>
                                        </p:attrNameLst>
                                      </p:cBhvr>
                                      <p:tavLst>
                                        <p:tav tm="0">
                                          <p:val>
                                            <p:strVal val="#ppt_x"/>
                                          </p:val>
                                        </p:tav>
                                        <p:tav tm="100000">
                                          <p:val>
                                            <p:strVal val="#ppt_x"/>
                                          </p:val>
                                        </p:tav>
                                      </p:tavLst>
                                    </p:anim>
                                    <p:anim calcmode="lin" valueType="num">
                                      <p:cBhvr>
                                        <p:cTn id="22" dur="500" fill="hold"/>
                                        <p:tgtEl>
                                          <p:spTgt spid="2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2" grpId="0" animBg="1"/>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46975">
            <a:off x="9789057" y="5029762"/>
            <a:ext cx="5231277" cy="5231277"/>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588425">
            <a:off x="8580839" y="-2598584"/>
            <a:ext cx="5197168" cy="5197168"/>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9442537" y="392147"/>
            <a:ext cx="331557" cy="359900"/>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8874816" y="5910949"/>
            <a:ext cx="573849" cy="893151"/>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82927" y="912892"/>
            <a:ext cx="8074845" cy="5685891"/>
          </a:xfrm>
          <a:prstGeom prst="rect">
            <a:avLst/>
          </a:prstGeom>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1660" y="2098463"/>
            <a:ext cx="936390" cy="1035829"/>
          </a:xfrm>
          <a:prstGeom prst="rect">
            <a:avLst/>
          </a:prstGeom>
        </p:spPr>
      </p:pic>
      <p:grpSp>
        <p:nvGrpSpPr>
          <p:cNvPr id="18" name="Group 17"/>
          <p:cNvGrpSpPr/>
          <p:nvPr/>
        </p:nvGrpSpPr>
        <p:grpSpPr>
          <a:xfrm>
            <a:off x="965200" y="201985"/>
            <a:ext cx="2771461" cy="1398215"/>
            <a:chOff x="1660702" y="495298"/>
            <a:chExt cx="4157191" cy="2473464"/>
          </a:xfrm>
        </p:grpSpPr>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60702" y="495298"/>
              <a:ext cx="4157191" cy="2473464"/>
            </a:xfrm>
            <a:prstGeom prst="rect">
              <a:avLst/>
            </a:prstGeom>
          </p:spPr>
        </p:pic>
        <p:sp>
          <p:nvSpPr>
            <p:cNvPr id="17" name="TextBox 16"/>
            <p:cNvSpPr txBox="1"/>
            <p:nvPr/>
          </p:nvSpPr>
          <p:spPr>
            <a:xfrm>
              <a:off x="1935664" y="1145369"/>
              <a:ext cx="3505200" cy="961769"/>
            </a:xfrm>
            <a:prstGeom prst="rect">
              <a:avLst/>
            </a:prstGeom>
            <a:noFill/>
          </p:spPr>
          <p:txBody>
            <a:bodyPr wrap="square" rtlCol="0">
              <a:spAutoFit/>
            </a:bodyPr>
            <a:lstStyle/>
            <a:p>
              <a:pPr algn="ctr"/>
              <a:r>
                <a:rPr lang="en-US" sz="2933" b="1" dirty="0">
                  <a:latin typeface="Arial" panose="020B0604020202020204" pitchFamily="34" charset="0"/>
                  <a:cs typeface="Arial" panose="020B0604020202020204" pitchFamily="34" charset="0"/>
                </a:rPr>
                <a:t>KẾT LUẬN</a:t>
              </a:r>
            </a:p>
          </p:txBody>
        </p:sp>
      </p:grpSp>
      <p:sp>
        <p:nvSpPr>
          <p:cNvPr id="2" name="Rectangle 1"/>
          <p:cNvSpPr/>
          <p:nvPr/>
        </p:nvSpPr>
        <p:spPr>
          <a:xfrm>
            <a:off x="2687052" y="2488919"/>
            <a:ext cx="6307745" cy="3393942"/>
          </a:xfrm>
          <a:prstGeom prst="rect">
            <a:avLst/>
          </a:prstGeom>
        </p:spPr>
        <p:txBody>
          <a:bodyPr wrap="square">
            <a:spAutoFit/>
          </a:bodyPr>
          <a:lstStyle/>
          <a:p>
            <a:pPr algn="just">
              <a:lnSpc>
                <a:spcPct val="150000"/>
              </a:lnSpc>
            </a:pPr>
            <a:r>
              <a:rPr lang="vi-VN" sz="2933" dirty="0">
                <a:latin typeface="Arial" panose="020B0604020202020204" pitchFamily="34" charset="0"/>
                <a:cs typeface="Arial" panose="020B0604020202020204" pitchFamily="34" charset="0"/>
              </a:rPr>
              <a:t>Muốn tính giá trị của một biểu thức đại số tại những giá trị cho trước của các biến, ta thay giá trị đã cho của mỗi biến vào biểu thức rồi thực hiện các phép tính.</a:t>
            </a:r>
            <a:endParaRPr lang="en-US" sz="2933"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3"/>
          <a:stretch>
            <a:fillRect/>
          </a:stretch>
        </p:blipFill>
        <p:spPr>
          <a:xfrm>
            <a:off x="9984445" y="3134292"/>
            <a:ext cx="2389956" cy="5217838"/>
          </a:xfrm>
          <a:prstGeom prst="rect">
            <a:avLst/>
          </a:prstGeom>
        </p:spPr>
      </p:pic>
    </p:spTree>
    <p:extLst>
      <p:ext uri="{BB962C8B-B14F-4D97-AF65-F5344CB8AC3E}">
        <p14:creationId xmlns:p14="http://schemas.microsoft.com/office/powerpoint/2010/main" val="18163078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9858690" y="-3383417"/>
            <a:ext cx="4795012" cy="479501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924945" flipH="1">
            <a:off x="-2626208" y="-2939533"/>
            <a:ext cx="6271471" cy="497014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61020">
            <a:off x="941416" y="557374"/>
            <a:ext cx="860367" cy="555327"/>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40979">
            <a:off x="11351203" y="748864"/>
            <a:ext cx="337529" cy="366382"/>
          </a:xfrm>
          <a:prstGeom prst="rect">
            <a:avLst/>
          </a:prstGeom>
        </p:spPr>
      </p:pic>
      <p:sp>
        <p:nvSpPr>
          <p:cNvPr id="2" name="Rectangle 1"/>
          <p:cNvSpPr/>
          <p:nvPr/>
        </p:nvSpPr>
        <p:spPr>
          <a:xfrm>
            <a:off x="2540000" y="202122"/>
            <a:ext cx="6948965" cy="1247649"/>
          </a:xfrm>
          <a:prstGeom prst="rect">
            <a:avLst/>
          </a:prstGeom>
        </p:spPr>
        <p:txBody>
          <a:bodyPr wrap="square">
            <a:spAutoFit/>
          </a:bodyPr>
          <a:lstStyle/>
          <a:p>
            <a:pPr algn="ctr">
              <a:lnSpc>
                <a:spcPct val="150000"/>
              </a:lnSpc>
            </a:pPr>
            <a:r>
              <a:rPr lang="en-US" sz="2667" i="1" dirty="0">
                <a:solidFill>
                  <a:srgbClr val="002060"/>
                </a:solidFill>
                <a:latin typeface="Arial" panose="020B0604020202020204" pitchFamily="34" charset="0"/>
                <a:cs typeface="Arial" panose="020B0604020202020204" pitchFamily="34" charset="0"/>
              </a:rPr>
              <a:t>HS </a:t>
            </a:r>
            <a:r>
              <a:rPr lang="en-US" sz="2667" i="1" dirty="0" err="1">
                <a:solidFill>
                  <a:srgbClr val="002060"/>
                </a:solidFill>
                <a:latin typeface="Arial" panose="020B0604020202020204" pitchFamily="34" charset="0"/>
                <a:cs typeface="Arial" panose="020B0604020202020204" pitchFamily="34" charset="0"/>
              </a:rPr>
              <a:t>đọc</a:t>
            </a:r>
            <a:r>
              <a:rPr lang="en-US" sz="2667" i="1" dirty="0">
                <a:solidFill>
                  <a:srgbClr val="002060"/>
                </a:solidFill>
                <a:latin typeface="Arial" panose="020B0604020202020204" pitchFamily="34" charset="0"/>
                <a:cs typeface="Arial" panose="020B0604020202020204" pitchFamily="34" charset="0"/>
              </a:rPr>
              <a:t> </a:t>
            </a:r>
            <a:r>
              <a:rPr lang="en-US" sz="2667" i="1" dirty="0" err="1">
                <a:solidFill>
                  <a:srgbClr val="002060"/>
                </a:solidFill>
                <a:latin typeface="Arial" panose="020B0604020202020204" pitchFamily="34" charset="0"/>
                <a:cs typeface="Arial" panose="020B0604020202020204" pitchFamily="34" charset="0"/>
              </a:rPr>
              <a:t>hiểu</a:t>
            </a:r>
            <a:r>
              <a:rPr lang="en-US" sz="2667" i="1" dirty="0">
                <a:solidFill>
                  <a:srgbClr val="002060"/>
                </a:solidFill>
                <a:latin typeface="Arial" panose="020B0604020202020204" pitchFamily="34" charset="0"/>
                <a:cs typeface="Arial" panose="020B0604020202020204" pitchFamily="34" charset="0"/>
              </a:rPr>
              <a:t>, </a:t>
            </a:r>
            <a:r>
              <a:rPr lang="en-US" sz="2667" i="1" dirty="0" err="1">
                <a:solidFill>
                  <a:srgbClr val="002060"/>
                </a:solidFill>
                <a:latin typeface="Arial" panose="020B0604020202020204" pitchFamily="34" charset="0"/>
                <a:cs typeface="Arial" panose="020B0604020202020204" pitchFamily="34" charset="0"/>
              </a:rPr>
              <a:t>trao</a:t>
            </a:r>
            <a:r>
              <a:rPr lang="en-US" sz="2667" i="1" dirty="0">
                <a:solidFill>
                  <a:srgbClr val="002060"/>
                </a:solidFill>
                <a:latin typeface="Arial" panose="020B0604020202020204" pitchFamily="34" charset="0"/>
                <a:cs typeface="Arial" panose="020B0604020202020204" pitchFamily="34" charset="0"/>
              </a:rPr>
              <a:t> </a:t>
            </a:r>
            <a:r>
              <a:rPr lang="en-US" sz="2667" i="1" dirty="0" err="1">
                <a:solidFill>
                  <a:srgbClr val="002060"/>
                </a:solidFill>
                <a:latin typeface="Arial" panose="020B0604020202020204" pitchFamily="34" charset="0"/>
                <a:cs typeface="Arial" panose="020B0604020202020204" pitchFamily="34" charset="0"/>
              </a:rPr>
              <a:t>đổi</a:t>
            </a:r>
            <a:r>
              <a:rPr lang="en-US" sz="2667" i="1" dirty="0">
                <a:solidFill>
                  <a:srgbClr val="002060"/>
                </a:solidFill>
                <a:latin typeface="Arial" panose="020B0604020202020204" pitchFamily="34" charset="0"/>
                <a:cs typeface="Arial" panose="020B0604020202020204" pitchFamily="34" charset="0"/>
              </a:rPr>
              <a:t> </a:t>
            </a:r>
            <a:r>
              <a:rPr lang="en-US" sz="2667" i="1" dirty="0" err="1">
                <a:solidFill>
                  <a:srgbClr val="002060"/>
                </a:solidFill>
                <a:latin typeface="Arial" panose="020B0604020202020204" pitchFamily="34" charset="0"/>
                <a:cs typeface="Arial" panose="020B0604020202020204" pitchFamily="34" charset="0"/>
              </a:rPr>
              <a:t>nhóm</a:t>
            </a:r>
            <a:r>
              <a:rPr lang="en-US" sz="2667" i="1" dirty="0">
                <a:solidFill>
                  <a:srgbClr val="002060"/>
                </a:solidFill>
                <a:latin typeface="Arial" panose="020B0604020202020204" pitchFamily="34" charset="0"/>
                <a:cs typeface="Arial" panose="020B0604020202020204" pitchFamily="34" charset="0"/>
              </a:rPr>
              <a:t> </a:t>
            </a:r>
            <a:r>
              <a:rPr lang="en-US" sz="2667" i="1" dirty="0" err="1">
                <a:solidFill>
                  <a:srgbClr val="002060"/>
                </a:solidFill>
                <a:latin typeface="Arial" panose="020B0604020202020204" pitchFamily="34" charset="0"/>
                <a:cs typeface="Arial" panose="020B0604020202020204" pitchFamily="34" charset="0"/>
              </a:rPr>
              <a:t>đôi</a:t>
            </a:r>
            <a:r>
              <a:rPr lang="en-US" sz="2667" i="1" dirty="0">
                <a:solidFill>
                  <a:srgbClr val="002060"/>
                </a:solidFill>
                <a:latin typeface="Arial" panose="020B0604020202020204" pitchFamily="34" charset="0"/>
                <a:cs typeface="Arial" panose="020B0604020202020204" pitchFamily="34" charset="0"/>
              </a:rPr>
              <a:t> </a:t>
            </a:r>
            <a:r>
              <a:rPr lang="en-US" sz="2667" i="1" dirty="0" err="1">
                <a:solidFill>
                  <a:srgbClr val="002060"/>
                </a:solidFill>
                <a:latin typeface="Arial" panose="020B0604020202020204" pitchFamily="34" charset="0"/>
                <a:cs typeface="Arial" panose="020B0604020202020204" pitchFamily="34" charset="0"/>
              </a:rPr>
              <a:t>và</a:t>
            </a:r>
            <a:r>
              <a:rPr lang="en-US" sz="2667" i="1" dirty="0">
                <a:solidFill>
                  <a:srgbClr val="002060"/>
                </a:solidFill>
                <a:latin typeface="Arial" panose="020B0604020202020204" pitchFamily="34" charset="0"/>
                <a:cs typeface="Arial" panose="020B0604020202020204" pitchFamily="34" charset="0"/>
              </a:rPr>
              <a:t> </a:t>
            </a:r>
            <a:r>
              <a:rPr lang="en-US" sz="2667" i="1" dirty="0" err="1">
                <a:solidFill>
                  <a:srgbClr val="002060"/>
                </a:solidFill>
                <a:latin typeface="Arial" panose="020B0604020202020204" pitchFamily="34" charset="0"/>
                <a:cs typeface="Arial" panose="020B0604020202020204" pitchFamily="34" charset="0"/>
              </a:rPr>
              <a:t>thực</a:t>
            </a:r>
            <a:r>
              <a:rPr lang="en-US" sz="2667" i="1" dirty="0">
                <a:solidFill>
                  <a:srgbClr val="002060"/>
                </a:solidFill>
                <a:latin typeface="Arial" panose="020B0604020202020204" pitchFamily="34" charset="0"/>
                <a:cs typeface="Arial" panose="020B0604020202020204" pitchFamily="34" charset="0"/>
              </a:rPr>
              <a:t> </a:t>
            </a:r>
            <a:r>
              <a:rPr lang="en-US" sz="2667" i="1" dirty="0" err="1">
                <a:solidFill>
                  <a:srgbClr val="002060"/>
                </a:solidFill>
                <a:latin typeface="Arial" panose="020B0604020202020204" pitchFamily="34" charset="0"/>
                <a:cs typeface="Arial" panose="020B0604020202020204" pitchFamily="34" charset="0"/>
              </a:rPr>
              <a:t>hiện</a:t>
            </a:r>
            <a:r>
              <a:rPr lang="en-US" sz="2667" i="1" dirty="0">
                <a:solidFill>
                  <a:srgbClr val="002060"/>
                </a:solidFill>
                <a:latin typeface="Arial" panose="020B0604020202020204" pitchFamily="34" charset="0"/>
                <a:cs typeface="Arial" panose="020B0604020202020204" pitchFamily="34" charset="0"/>
              </a:rPr>
              <a:t> </a:t>
            </a:r>
            <a:r>
              <a:rPr lang="en-US" sz="2667" b="1" i="1" dirty="0" err="1">
                <a:solidFill>
                  <a:srgbClr val="002060"/>
                </a:solidFill>
                <a:latin typeface="Arial" panose="020B0604020202020204" pitchFamily="34" charset="0"/>
                <a:cs typeface="Arial" panose="020B0604020202020204" pitchFamily="34" charset="0"/>
              </a:rPr>
              <a:t>Ví</a:t>
            </a:r>
            <a:r>
              <a:rPr lang="en-US" sz="2667" b="1" i="1" dirty="0">
                <a:solidFill>
                  <a:srgbClr val="002060"/>
                </a:solidFill>
                <a:latin typeface="Arial" panose="020B0604020202020204" pitchFamily="34" charset="0"/>
                <a:cs typeface="Arial" panose="020B0604020202020204" pitchFamily="34" charset="0"/>
              </a:rPr>
              <a:t> </a:t>
            </a:r>
            <a:r>
              <a:rPr lang="en-US" sz="2667" b="1" i="1" dirty="0" err="1">
                <a:solidFill>
                  <a:srgbClr val="002060"/>
                </a:solidFill>
                <a:latin typeface="Arial" panose="020B0604020202020204" pitchFamily="34" charset="0"/>
                <a:cs typeface="Arial" panose="020B0604020202020204" pitchFamily="34" charset="0"/>
              </a:rPr>
              <a:t>dụ</a:t>
            </a:r>
            <a:r>
              <a:rPr lang="en-US" sz="2667" b="1" i="1" dirty="0">
                <a:solidFill>
                  <a:srgbClr val="002060"/>
                </a:solidFill>
                <a:latin typeface="Arial" panose="020B0604020202020204" pitchFamily="34" charset="0"/>
                <a:cs typeface="Arial" panose="020B0604020202020204" pitchFamily="34" charset="0"/>
              </a:rPr>
              <a:t> </a:t>
            </a:r>
            <a:r>
              <a:rPr lang="en-US" sz="2667" i="1" dirty="0" err="1">
                <a:solidFill>
                  <a:srgbClr val="002060"/>
                </a:solidFill>
                <a:latin typeface="Arial" panose="020B0604020202020204" pitchFamily="34" charset="0"/>
                <a:cs typeface="Arial" panose="020B0604020202020204" pitchFamily="34" charset="0"/>
              </a:rPr>
              <a:t>vào</a:t>
            </a:r>
            <a:r>
              <a:rPr lang="en-US" sz="2667" i="1" dirty="0">
                <a:solidFill>
                  <a:srgbClr val="002060"/>
                </a:solidFill>
                <a:latin typeface="Arial" panose="020B0604020202020204" pitchFamily="34" charset="0"/>
                <a:cs typeface="Arial" panose="020B0604020202020204" pitchFamily="34" charset="0"/>
              </a:rPr>
              <a:t> </a:t>
            </a:r>
            <a:r>
              <a:rPr lang="en-US" sz="2667" i="1" dirty="0" err="1">
                <a:solidFill>
                  <a:srgbClr val="002060"/>
                </a:solidFill>
                <a:latin typeface="Arial" panose="020B0604020202020204" pitchFamily="34" charset="0"/>
                <a:cs typeface="Arial" panose="020B0604020202020204" pitchFamily="34" charset="0"/>
              </a:rPr>
              <a:t>vở</a:t>
            </a:r>
            <a:r>
              <a:rPr lang="en-US" sz="2667" i="1" dirty="0">
                <a:solidFill>
                  <a:srgbClr val="002060"/>
                </a:solidFill>
                <a:latin typeface="Arial" panose="020B0604020202020204" pitchFamily="34" charset="0"/>
                <a:cs typeface="Arial" panose="020B0604020202020204" pitchFamily="34" charset="0"/>
              </a:rPr>
              <a:t> </a:t>
            </a:r>
            <a:r>
              <a:rPr lang="en-US" sz="2667" i="1" dirty="0" err="1">
                <a:solidFill>
                  <a:srgbClr val="002060"/>
                </a:solidFill>
                <a:latin typeface="Arial" panose="020B0604020202020204" pitchFamily="34" charset="0"/>
                <a:cs typeface="Arial" panose="020B0604020202020204" pitchFamily="34" charset="0"/>
              </a:rPr>
              <a:t>cá</a:t>
            </a:r>
            <a:r>
              <a:rPr lang="en-US" sz="2667" i="1" dirty="0">
                <a:solidFill>
                  <a:srgbClr val="002060"/>
                </a:solidFill>
                <a:latin typeface="Arial" panose="020B0604020202020204" pitchFamily="34" charset="0"/>
                <a:cs typeface="Arial" panose="020B0604020202020204" pitchFamily="34" charset="0"/>
              </a:rPr>
              <a:t> </a:t>
            </a:r>
            <a:r>
              <a:rPr lang="en-US" sz="2667" i="1" dirty="0" err="1">
                <a:solidFill>
                  <a:srgbClr val="002060"/>
                </a:solidFill>
                <a:latin typeface="Arial" panose="020B0604020202020204" pitchFamily="34" charset="0"/>
                <a:cs typeface="Arial" panose="020B0604020202020204" pitchFamily="34" charset="0"/>
              </a:rPr>
              <a:t>nhân</a:t>
            </a:r>
            <a:r>
              <a:rPr lang="en-US" sz="2667" i="1" dirty="0">
                <a:solidFill>
                  <a:srgbClr val="002060"/>
                </a:solidFill>
                <a:latin typeface="Arial" panose="020B0604020202020204" pitchFamily="34" charset="0"/>
                <a:cs typeface="Arial" panose="020B0604020202020204" pitchFamily="34" charset="0"/>
              </a:rPr>
              <a:t>.</a:t>
            </a:r>
          </a:p>
        </p:txBody>
      </p:sp>
      <p:sp>
        <p:nvSpPr>
          <p:cNvPr id="15" name="Rounded Rectangle 14"/>
          <p:cNvSpPr/>
          <p:nvPr/>
        </p:nvSpPr>
        <p:spPr>
          <a:xfrm>
            <a:off x="481818" y="1746837"/>
            <a:ext cx="1524000" cy="776887"/>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667" b="1" dirty="0" err="1">
                <a:latin typeface="Arial" panose="020B0604020202020204" pitchFamily="34" charset="0"/>
                <a:cs typeface="Arial" panose="020B0604020202020204" pitchFamily="34" charset="0"/>
              </a:rPr>
              <a:t>Ví</a:t>
            </a:r>
            <a:r>
              <a:rPr lang="en-US" sz="2667" b="1" dirty="0">
                <a:latin typeface="Arial" panose="020B0604020202020204" pitchFamily="34" charset="0"/>
                <a:cs typeface="Arial" panose="020B0604020202020204" pitchFamily="34" charset="0"/>
              </a:rPr>
              <a:t> </a:t>
            </a:r>
            <a:r>
              <a:rPr lang="en-US" sz="2667" b="1" dirty="0" err="1">
                <a:latin typeface="Arial" panose="020B0604020202020204" pitchFamily="34" charset="0"/>
                <a:cs typeface="Arial" panose="020B0604020202020204" pitchFamily="34" charset="0"/>
              </a:rPr>
              <a:t>dụ</a:t>
            </a:r>
            <a:endParaRPr lang="en-US" sz="2667" b="1" dirty="0">
              <a:latin typeface="Arial" panose="020B0604020202020204" pitchFamily="34" charset="0"/>
              <a:cs typeface="Arial" panose="020B0604020202020204" pitchFamily="34" charset="0"/>
            </a:endParaRPr>
          </a:p>
        </p:txBody>
      </p:sp>
      <p:sp>
        <p:nvSpPr>
          <p:cNvPr id="3" name="Rectangle 2"/>
          <p:cNvSpPr/>
          <p:nvPr/>
        </p:nvSpPr>
        <p:spPr>
          <a:xfrm>
            <a:off x="481818" y="2812414"/>
            <a:ext cx="6973455" cy="4326056"/>
          </a:xfrm>
          <a:prstGeom prst="rect">
            <a:avLst/>
          </a:prstGeom>
        </p:spPr>
        <p:txBody>
          <a:bodyPr wrap="square">
            <a:spAutoFit/>
          </a:bodyPr>
          <a:lstStyle/>
          <a:p>
            <a:pPr algn="just">
              <a:lnSpc>
                <a:spcPct val="150000"/>
              </a:lnSpc>
            </a:pPr>
            <a:r>
              <a:rPr lang="en-US" sz="2667" dirty="0">
                <a:latin typeface="Arial" panose="020B0604020202020204" pitchFamily="34" charset="0"/>
                <a:cs typeface="Arial" panose="020B0604020202020204" pitchFamily="34" charset="0"/>
              </a:rPr>
              <a:t>a) </a:t>
            </a:r>
            <a:r>
              <a:rPr lang="en-US" sz="2667" dirty="0" err="1">
                <a:latin typeface="Arial" panose="020B0604020202020204" pitchFamily="34" charset="0"/>
                <a:cs typeface="Arial" panose="020B0604020202020204" pitchFamily="34" charset="0"/>
              </a:rPr>
              <a:t>Hãy</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viết</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biểu</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thức</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biểu</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thị</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tổng</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số</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tiền</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bác</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Hoà</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phải</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trả</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nếu</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số</a:t>
            </a:r>
            <a:r>
              <a:rPr lang="en-US" sz="2667" dirty="0">
                <a:latin typeface="Arial" panose="020B0604020202020204" pitchFamily="34" charset="0"/>
                <a:cs typeface="Arial" panose="020B0604020202020204" pitchFamily="34" charset="0"/>
              </a:rPr>
              <a:t> cam </a:t>
            </a:r>
            <a:r>
              <a:rPr lang="en-US" sz="2667" dirty="0" err="1">
                <a:latin typeface="Arial" panose="020B0604020202020204" pitchFamily="34" charset="0"/>
                <a:cs typeface="Arial" panose="020B0604020202020204" pitchFamily="34" charset="0"/>
              </a:rPr>
              <a:t>bác</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Hoà</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mua</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là</a:t>
            </a:r>
            <a:r>
              <a:rPr lang="en-US" sz="2667" dirty="0">
                <a:latin typeface="Arial" panose="020B0604020202020204" pitchFamily="34" charset="0"/>
                <a:cs typeface="Arial" panose="020B0604020202020204" pitchFamily="34" charset="0"/>
              </a:rPr>
              <a:t> x </a:t>
            </a:r>
            <a:r>
              <a:rPr lang="en-US" sz="2667" dirty="0" err="1">
                <a:latin typeface="Arial" panose="020B0604020202020204" pitchFamily="34" charset="0"/>
                <a:cs typeface="Arial" panose="020B0604020202020204" pitchFamily="34" charset="0"/>
              </a:rPr>
              <a:t>kilogam</a:t>
            </a:r>
            <a:r>
              <a:rPr lang="en-US" sz="2667" dirty="0">
                <a:latin typeface="Arial" panose="020B0604020202020204" pitchFamily="34" charset="0"/>
                <a:cs typeface="Arial" panose="020B0604020202020204" pitchFamily="34" charset="0"/>
              </a:rPr>
              <a:t>.</a:t>
            </a:r>
          </a:p>
          <a:p>
            <a:pPr algn="just">
              <a:lnSpc>
                <a:spcPct val="150000"/>
              </a:lnSpc>
            </a:pPr>
            <a:r>
              <a:rPr lang="en-US" sz="2667" dirty="0">
                <a:latin typeface="Arial" panose="020B0604020202020204" pitchFamily="34" charset="0"/>
                <a:cs typeface="Arial" panose="020B0604020202020204" pitchFamily="34" charset="0"/>
              </a:rPr>
              <a:t>b) </a:t>
            </a:r>
            <a:r>
              <a:rPr lang="en-US" sz="2667" dirty="0" err="1">
                <a:latin typeface="Arial" panose="020B0604020202020204" pitchFamily="34" charset="0"/>
                <a:cs typeface="Arial" panose="020B0604020202020204" pitchFamily="34" charset="0"/>
              </a:rPr>
              <a:t>Giả</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sử</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số</a:t>
            </a:r>
            <a:r>
              <a:rPr lang="en-US" sz="2667" dirty="0">
                <a:latin typeface="Arial" panose="020B0604020202020204" pitchFamily="34" charset="0"/>
                <a:cs typeface="Arial" panose="020B0604020202020204" pitchFamily="34" charset="0"/>
              </a:rPr>
              <a:t> cam </a:t>
            </a:r>
            <a:r>
              <a:rPr lang="en-US" sz="2667" dirty="0" err="1">
                <a:latin typeface="Arial" panose="020B0604020202020204" pitchFamily="34" charset="0"/>
                <a:cs typeface="Arial" panose="020B0604020202020204" pitchFamily="34" charset="0"/>
              </a:rPr>
              <a:t>bác</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Hoà</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mua</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là</a:t>
            </a:r>
            <a:r>
              <a:rPr lang="en-US" sz="2667" dirty="0">
                <a:latin typeface="Arial" panose="020B0604020202020204" pitchFamily="34" charset="0"/>
                <a:cs typeface="Arial" panose="020B0604020202020204" pitchFamily="34" charset="0"/>
              </a:rPr>
              <a:t> 2,5 </a:t>
            </a:r>
            <a:r>
              <a:rPr lang="en-US" sz="2667" dirty="0" err="1">
                <a:latin typeface="Arial" panose="020B0604020202020204" pitchFamily="34" charset="0"/>
                <a:cs typeface="Arial" panose="020B0604020202020204" pitchFamily="34" charset="0"/>
              </a:rPr>
              <a:t>kilogam</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Sử</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dụng</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kết</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quả</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câu</a:t>
            </a:r>
            <a:r>
              <a:rPr lang="en-US" sz="2667" dirty="0">
                <a:latin typeface="Arial" panose="020B0604020202020204" pitchFamily="34" charset="0"/>
                <a:cs typeface="Arial" panose="020B0604020202020204" pitchFamily="34" charset="0"/>
              </a:rPr>
              <a:t>  a, </a:t>
            </a:r>
            <a:r>
              <a:rPr lang="en-US" sz="2667" dirty="0" err="1">
                <a:latin typeface="Arial" panose="020B0604020202020204" pitchFamily="34" charset="0"/>
                <a:cs typeface="Arial" panose="020B0604020202020204" pitchFamily="34" charset="0"/>
              </a:rPr>
              <a:t>em</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hãy</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tính</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xem</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bác</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Hoà</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phải</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trả</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tất</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cả</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bao</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nhiêu</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tiền</a:t>
            </a:r>
            <a:r>
              <a:rPr lang="en-US" sz="2667" dirty="0">
                <a:latin typeface="Arial" panose="020B0604020202020204" pitchFamily="34" charset="0"/>
                <a:cs typeface="Arial" panose="020B0604020202020204" pitchFamily="34" charset="0"/>
              </a:rPr>
              <a:t>.</a:t>
            </a:r>
          </a:p>
        </p:txBody>
      </p:sp>
      <p:sp>
        <p:nvSpPr>
          <p:cNvPr id="4" name="Rectangle 3"/>
          <p:cNvSpPr/>
          <p:nvPr/>
        </p:nvSpPr>
        <p:spPr>
          <a:xfrm>
            <a:off x="2184400" y="1564540"/>
            <a:ext cx="9752281" cy="1247649"/>
          </a:xfrm>
          <a:prstGeom prst="rect">
            <a:avLst/>
          </a:prstGeom>
        </p:spPr>
        <p:txBody>
          <a:bodyPr wrap="square">
            <a:spAutoFit/>
          </a:bodyPr>
          <a:lstStyle/>
          <a:p>
            <a:pPr algn="just">
              <a:lnSpc>
                <a:spcPct val="150000"/>
              </a:lnSpc>
              <a:spcBef>
                <a:spcPts val="400"/>
              </a:spcBef>
              <a:spcAft>
                <a:spcPts val="400"/>
              </a:spcAft>
            </a:pPr>
            <a:r>
              <a:rPr lang="nl-NL" sz="2667" dirty="0">
                <a:latin typeface="Arial" panose="020B0604020202020204" pitchFamily="34" charset="0"/>
                <a:ea typeface="Calibri" panose="020F0502020204030204" pitchFamily="34" charset="0"/>
                <a:cs typeface="Arial" panose="020B0604020202020204" pitchFamily="34" charset="0"/>
              </a:rPr>
              <a:t>Bác Hoà mua một túi rau và một số cam. Biết rằng mỗi kilogam cam có giá 40 nghìn đồng và mỗi túi rau có giá 15 nghìn đồng.</a:t>
            </a:r>
            <a:endParaRPr lang="en-US" sz="2667" dirty="0">
              <a:latin typeface="Arial" panose="020B060402020202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29437" y="3089909"/>
            <a:ext cx="4501463" cy="3477380"/>
          </a:xfrm>
          <a:prstGeom prst="rect">
            <a:avLst/>
          </a:prstGeom>
        </p:spPr>
      </p:pic>
    </p:spTree>
    <p:extLst>
      <p:ext uri="{BB962C8B-B14F-4D97-AF65-F5344CB8AC3E}">
        <p14:creationId xmlns:p14="http://schemas.microsoft.com/office/powerpoint/2010/main" val="1521361955"/>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3229831" y="-3156637"/>
            <a:ext cx="5231277" cy="523127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40979">
            <a:off x="377408" y="6011091"/>
            <a:ext cx="565921" cy="61429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810543" y="4869779"/>
            <a:ext cx="6271471" cy="4970141"/>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45128" y="138426"/>
            <a:ext cx="895803" cy="890205"/>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65009">
            <a:off x="11482961" y="129479"/>
            <a:ext cx="566303" cy="826719"/>
          </a:xfrm>
          <a:prstGeom prst="rect">
            <a:avLst/>
          </a:prstGeom>
        </p:spPr>
      </p:pic>
      <p:sp>
        <p:nvSpPr>
          <p:cNvPr id="10" name="Oval Callout 9"/>
          <p:cNvSpPr/>
          <p:nvPr/>
        </p:nvSpPr>
        <p:spPr>
          <a:xfrm>
            <a:off x="5384800" y="381000"/>
            <a:ext cx="1366934" cy="984223"/>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933" b="1" dirty="0" err="1">
                <a:solidFill>
                  <a:srgbClr val="C00000"/>
                </a:solidFill>
                <a:latin typeface="Arial" panose="020B0604020202020204" pitchFamily="34" charset="0"/>
                <a:cs typeface="Arial" panose="020B0604020202020204" pitchFamily="34" charset="0"/>
              </a:rPr>
              <a:t>Giải</a:t>
            </a:r>
            <a:endParaRPr lang="en-US" sz="2933" b="1" dirty="0">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863600" y="1610229"/>
            <a:ext cx="10795000" cy="2597827"/>
          </a:xfrm>
          <a:prstGeom prst="rect">
            <a:avLst/>
          </a:prstGeom>
        </p:spPr>
        <p:txBody>
          <a:bodyPr wrap="square">
            <a:spAutoFit/>
          </a:bodyPr>
          <a:lstStyle/>
          <a:p>
            <a:pPr marL="495325" indent="-495325" algn="just">
              <a:lnSpc>
                <a:spcPct val="150000"/>
              </a:lnSpc>
              <a:buFont typeface="+mj-lt"/>
              <a:buAutoNum type="alphaLcParenR"/>
            </a:pP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tiền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Hoà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cho</a:t>
            </a:r>
            <a:r>
              <a:rPr lang="en-US" sz="2800" dirty="0">
                <a:latin typeface="Arial" panose="020B0604020202020204" pitchFamily="34" charset="0"/>
                <a:cs typeface="Arial" panose="020B0604020202020204" pitchFamily="34" charset="0"/>
              </a:rPr>
              <a:t> x </a:t>
            </a:r>
            <a:r>
              <a:rPr lang="en-US" sz="2800" dirty="0" err="1">
                <a:latin typeface="Arial" panose="020B0604020202020204" pitchFamily="34" charset="0"/>
                <a:cs typeface="Arial" panose="020B0604020202020204" pitchFamily="34" charset="0"/>
              </a:rPr>
              <a:t>kilogam</a:t>
            </a:r>
            <a:r>
              <a:rPr lang="en-US" sz="2800" dirty="0">
                <a:latin typeface="Arial" panose="020B0604020202020204" pitchFamily="34" charset="0"/>
                <a:cs typeface="Arial" panose="020B0604020202020204" pitchFamily="34" charset="0"/>
              </a:rPr>
              <a:t> cam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40x (</a:t>
            </a:r>
            <a:r>
              <a:rPr lang="en-US" sz="2800" dirty="0" err="1">
                <a:latin typeface="Arial" panose="020B0604020202020204" pitchFamily="34" charset="0"/>
                <a:cs typeface="Arial" panose="020B0604020202020204" pitchFamily="34" charset="0"/>
              </a:rPr>
              <a:t>nghìn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đồng</a:t>
            </a:r>
            <a:r>
              <a:rPr lang="en-US" sz="2800" dirty="0">
                <a:latin typeface="Arial" panose="020B0604020202020204" pitchFamily="34" charset="0"/>
                <a:cs typeface="Arial" panose="020B0604020202020204" pitchFamily="34" charset="0"/>
              </a:rPr>
              <a:t>)</a:t>
            </a:r>
          </a:p>
          <a:p>
            <a:pPr algn="just">
              <a:lnSpc>
                <a:spcPct val="150000"/>
              </a:lnSpc>
            </a:pPr>
            <a:r>
              <a:rPr lang="en-US" sz="2800" dirty="0" err="1">
                <a:latin typeface="Arial" panose="020B0604020202020204" pitchFamily="34" charset="0"/>
                <a:cs typeface="Arial" panose="020B0604020202020204" pitchFamily="34" charset="0"/>
              </a:rPr>
              <a:t>Tiền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15 </a:t>
            </a:r>
            <a:r>
              <a:rPr lang="en-US" sz="2800" dirty="0" err="1">
                <a:latin typeface="Arial" panose="020B0604020202020204" pitchFamily="34" charset="0"/>
                <a:cs typeface="Arial" panose="020B0604020202020204" pitchFamily="34" charset="0"/>
              </a:rPr>
              <a:t>nghìn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đồng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biểu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thức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biểu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thị</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tổng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tiền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Hoà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a:t>
            </a:r>
          </a:p>
          <a:p>
            <a:pPr algn="ctr">
              <a:lnSpc>
                <a:spcPct val="150000"/>
              </a:lnSpc>
            </a:pPr>
            <a:r>
              <a:rPr lang="en-US" sz="2800" dirty="0">
                <a:latin typeface="Arial" panose="020B0604020202020204" pitchFamily="34" charset="0"/>
                <a:cs typeface="Arial" panose="020B0604020202020204" pitchFamily="34" charset="0"/>
              </a:rPr>
              <a:t>40x + 15 (</a:t>
            </a:r>
            <a:r>
              <a:rPr lang="en-US" sz="2800" dirty="0" err="1">
                <a:latin typeface="Arial" panose="020B0604020202020204" pitchFamily="34" charset="0"/>
                <a:cs typeface="Arial" panose="020B0604020202020204" pitchFamily="34" charset="0"/>
              </a:rPr>
              <a:t>nghìn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đồng</a:t>
            </a:r>
            <a:r>
              <a:rPr lang="en-US" sz="2800" dirty="0">
                <a:latin typeface="Arial" panose="020B0604020202020204" pitchFamily="34" charset="0"/>
                <a:cs typeface="Arial" panose="020B0604020202020204" pitchFamily="34" charset="0"/>
              </a:rPr>
              <a:t>)</a:t>
            </a:r>
          </a:p>
        </p:txBody>
      </p:sp>
      <p:sp>
        <p:nvSpPr>
          <p:cNvPr id="4" name="Rectangle 3"/>
          <p:cNvSpPr/>
          <p:nvPr/>
        </p:nvSpPr>
        <p:spPr>
          <a:xfrm>
            <a:off x="863601" y="4155359"/>
            <a:ext cx="10912763" cy="2156681"/>
          </a:xfrm>
          <a:prstGeom prst="rect">
            <a:avLst/>
          </a:prstGeom>
        </p:spPr>
        <p:txBody>
          <a:bodyPr wrap="square">
            <a:spAutoFit/>
          </a:bodyPr>
          <a:lstStyle/>
          <a:p>
            <a:pPr algn="just">
              <a:lnSpc>
                <a:spcPct val="150000"/>
              </a:lnSpc>
              <a:spcBef>
                <a:spcPts val="400"/>
              </a:spcBef>
              <a:spcAft>
                <a:spcPts val="400"/>
              </a:spcAft>
            </a:pPr>
            <a:r>
              <a:rPr lang="nl-NL" sz="2800" dirty="0">
                <a:latin typeface="Arial" panose="020B0604020202020204" pitchFamily="34" charset="0"/>
                <a:ea typeface="Calibri" panose="020F0502020204030204" pitchFamily="34" charset="0"/>
                <a:cs typeface="Arial" panose="020B0604020202020204" pitchFamily="34" charset="0"/>
              </a:rPr>
              <a:t>b) Thay x = 2,5 vào biểu thức 40x + 15, ta được:</a:t>
            </a:r>
            <a:endParaRPr lang="en-US" sz="28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400"/>
              </a:spcBef>
              <a:spcAft>
                <a:spcPts val="400"/>
              </a:spcAft>
            </a:pPr>
            <a:r>
              <a:rPr lang="nl-NL" sz="2800" dirty="0">
                <a:latin typeface="Arial" panose="020B0604020202020204" pitchFamily="34" charset="0"/>
                <a:ea typeface="Calibri" panose="020F0502020204030204" pitchFamily="34" charset="0"/>
                <a:cs typeface="Arial" panose="020B0604020202020204" pitchFamily="34" charset="0"/>
              </a:rPr>
              <a:t>40. 2,5 + 1,5 = 115 (nghìn đồng)</a:t>
            </a:r>
            <a:endParaRPr lang="en-US" sz="28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400"/>
              </a:spcAft>
            </a:pPr>
            <a:r>
              <a:rPr lang="nl-NL" sz="2800" dirty="0">
                <a:latin typeface="Arial" panose="020B0604020202020204" pitchFamily="34" charset="0"/>
                <a:ea typeface="Calibri" panose="020F0502020204030204" pitchFamily="34" charset="0"/>
                <a:cs typeface="Arial" panose="020B0604020202020204" pitchFamily="34" charset="0"/>
              </a:rPr>
              <a:t>Vậy bác Hoà phải trả tất cả 115 nghìn đồng.</a:t>
            </a:r>
            <a:endParaRPr lang="en-US" sz="2800" dirty="0">
              <a:latin typeface="Arial" panose="020B0604020202020204" pitchFamily="34"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70582" y="3785326"/>
            <a:ext cx="2286005" cy="2286005"/>
          </a:xfrm>
          <a:prstGeom prst="rect">
            <a:avLst/>
          </a:prstGeom>
        </p:spPr>
      </p:pic>
    </p:spTree>
    <p:extLst>
      <p:ext uri="{BB962C8B-B14F-4D97-AF65-F5344CB8AC3E}">
        <p14:creationId xmlns:p14="http://schemas.microsoft.com/office/powerpoint/2010/main" val="797968612"/>
      </p:ext>
    </p:extLst>
  </p:cSld>
  <p:clrMapOvr>
    <a:masterClrMapping/>
  </p:clrMapOvr>
  <p:transition spd="med">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2429605" y="5501924"/>
            <a:ext cx="5231277" cy="5231277"/>
          </a:xfrm>
          <a:prstGeom prst="rect">
            <a:avLst/>
          </a:prstGeom>
        </p:spPr>
      </p:pic>
      <p:grpSp>
        <p:nvGrpSpPr>
          <p:cNvPr id="8" name="Group 8"/>
          <p:cNvGrpSpPr/>
          <p:nvPr/>
        </p:nvGrpSpPr>
        <p:grpSpPr>
          <a:xfrm>
            <a:off x="406400" y="330200"/>
            <a:ext cx="449914" cy="449914"/>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19FC2"/>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277600" y="2514600"/>
            <a:ext cx="573849" cy="893151"/>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62160" flipH="1">
            <a:off x="7190649" y="-4169394"/>
            <a:ext cx="6271471" cy="4970141"/>
          </a:xfrm>
          <a:prstGeom prst="rect">
            <a:avLst/>
          </a:prstGeom>
        </p:spPr>
      </p:pic>
      <p:pic>
        <p:nvPicPr>
          <p:cNvPr id="15" name="Picture 14"/>
          <p:cNvPicPr>
            <a:picLocks noChangeAspect="1"/>
          </p:cNvPicPr>
          <p:nvPr/>
        </p:nvPicPr>
        <p:blipFill>
          <a:blip r:embed="rId8"/>
          <a:stretch>
            <a:fillRect/>
          </a:stretch>
        </p:blipFill>
        <p:spPr>
          <a:xfrm>
            <a:off x="4114801" y="1267105"/>
            <a:ext cx="1198319" cy="859379"/>
          </a:xfrm>
          <a:prstGeom prst="rect">
            <a:avLst/>
          </a:prstGeom>
        </p:spPr>
      </p:pic>
      <p:sp>
        <p:nvSpPr>
          <p:cNvPr id="17" name="Rounded Rectangle 16"/>
          <p:cNvSpPr/>
          <p:nvPr/>
        </p:nvSpPr>
        <p:spPr>
          <a:xfrm>
            <a:off x="1288473" y="1267105"/>
            <a:ext cx="2438400" cy="822703"/>
          </a:xfrm>
          <a:prstGeom prst="roundRect">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Vận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dụng</a:t>
            </a:r>
            <a:endParaRPr lang="en-US" sz="2800" b="1" dirty="0">
              <a:latin typeface="Arial" panose="020B0604020202020204" pitchFamily="34" charset="0"/>
              <a:cs typeface="Arial" panose="020B0604020202020204" pitchFamily="34" charset="0"/>
            </a:endParaRPr>
          </a:p>
        </p:txBody>
      </p:sp>
      <p:sp>
        <p:nvSpPr>
          <p:cNvPr id="2" name="Rectangle 1"/>
          <p:cNvSpPr/>
          <p:nvPr/>
        </p:nvSpPr>
        <p:spPr>
          <a:xfrm>
            <a:off x="1288473" y="2184051"/>
            <a:ext cx="9448800" cy="3890489"/>
          </a:xfrm>
          <a:prstGeom prst="rect">
            <a:avLst/>
          </a:prstGeom>
        </p:spPr>
        <p:txBody>
          <a:bodyPr wrap="square">
            <a:spAutoFit/>
          </a:bodyPr>
          <a:lstStyle/>
          <a:p>
            <a:pPr algn="just">
              <a:lnSpc>
                <a:spcPct val="150000"/>
              </a:lnSpc>
            </a:pPr>
            <a:r>
              <a:rPr lang="vi-VN" sz="2800" dirty="0">
                <a:latin typeface="Arial" panose="020B0604020202020204" pitchFamily="34" charset="0"/>
                <a:cs typeface="Arial" panose="020B0604020202020204" pitchFamily="34" charset="0"/>
              </a:rPr>
              <a:t>Một người đi ô tô với vận tốc 40 km/h trong x giờ, sau đó tiếp tục đi bộ với vận tốc 5 km/h trong y giờ.</a:t>
            </a:r>
          </a:p>
          <a:p>
            <a:pPr algn="just">
              <a:lnSpc>
                <a:spcPct val="150000"/>
              </a:lnSpc>
            </a:pPr>
            <a:r>
              <a:rPr lang="vi-VN" sz="2800" dirty="0">
                <a:latin typeface="Arial" panose="020B0604020202020204" pitchFamily="34" charset="0"/>
                <a:cs typeface="Arial" panose="020B0604020202020204" pitchFamily="34" charset="0"/>
              </a:rPr>
              <a:t>a) Hãy viết biểu thức biểu thị tổng quãng đường người đó đi được.</a:t>
            </a:r>
          </a:p>
          <a:p>
            <a:pPr algn="just">
              <a:lnSpc>
                <a:spcPct val="150000"/>
              </a:lnSpc>
            </a:pPr>
            <a:r>
              <a:rPr lang="vi-VN" sz="2800" dirty="0">
                <a:latin typeface="Arial" panose="020B0604020202020204" pitchFamily="34" charset="0"/>
                <a:cs typeface="Arial" panose="020B0604020202020204" pitchFamily="34" charset="0"/>
              </a:rPr>
              <a:t>b) Tính giá trị của biểu thức trong câu a khi x = 2,5 (giờ) và y = 0,5 (giờ).</a:t>
            </a:r>
          </a:p>
        </p:txBody>
      </p:sp>
      <p:sp>
        <p:nvSpPr>
          <p:cNvPr id="3" name="Rectangle 2"/>
          <p:cNvSpPr/>
          <p:nvPr/>
        </p:nvSpPr>
        <p:spPr>
          <a:xfrm>
            <a:off x="1288473" y="555157"/>
            <a:ext cx="9989127" cy="523220"/>
          </a:xfrm>
          <a:prstGeom prst="rect">
            <a:avLst/>
          </a:prstGeom>
        </p:spPr>
        <p:txBody>
          <a:bodyPr wrap="square">
            <a:spAutoFit/>
          </a:bodyPr>
          <a:lstStyle/>
          <a:p>
            <a:r>
              <a:rPr lang="en-US" sz="2800" i="1" dirty="0" err="1">
                <a:solidFill>
                  <a:srgbClr val="002060"/>
                </a:solidFill>
                <a:latin typeface="Arial" panose="020B0604020202020204" pitchFamily="34" charset="0"/>
                <a:cs typeface="Arial" panose="020B0604020202020204" pitchFamily="34" charset="0"/>
              </a:rPr>
              <a:t>Hoàn</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thành</a:t>
            </a:r>
            <a:r>
              <a:rPr lang="en-US" sz="2800" i="1" dirty="0">
                <a:solidFill>
                  <a:srgbClr val="002060"/>
                </a:solidFill>
                <a:latin typeface="Arial" panose="020B0604020202020204" pitchFamily="34" charset="0"/>
                <a:cs typeface="Arial" panose="020B0604020202020204" pitchFamily="34" charset="0"/>
              </a:rPr>
              <a:t> </a:t>
            </a:r>
            <a:r>
              <a:rPr lang="en-US" sz="2800" b="1" i="1" dirty="0" err="1">
                <a:solidFill>
                  <a:srgbClr val="002060"/>
                </a:solidFill>
                <a:latin typeface="Arial" panose="020B0604020202020204" pitchFamily="34" charset="0"/>
                <a:cs typeface="Arial" panose="020B0604020202020204" pitchFamily="34" charset="0"/>
              </a:rPr>
              <a:t>Vận</a:t>
            </a:r>
            <a:r>
              <a:rPr lang="en-US" sz="2800" b="1" i="1" dirty="0">
                <a:solidFill>
                  <a:srgbClr val="002060"/>
                </a:solidFill>
                <a:latin typeface="Arial" panose="020B0604020202020204" pitchFamily="34" charset="0"/>
                <a:cs typeface="Arial" panose="020B0604020202020204" pitchFamily="34" charset="0"/>
              </a:rPr>
              <a:t> </a:t>
            </a:r>
            <a:r>
              <a:rPr lang="en-US" sz="2800" b="1" i="1" dirty="0" err="1">
                <a:solidFill>
                  <a:srgbClr val="002060"/>
                </a:solidFill>
                <a:latin typeface="Arial" panose="020B0604020202020204" pitchFamily="34" charset="0"/>
                <a:cs typeface="Arial" panose="020B0604020202020204" pitchFamily="34" charset="0"/>
              </a:rPr>
              <a:t>dụng</a:t>
            </a:r>
            <a:r>
              <a:rPr lang="en-US" sz="2800" b="1"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vào</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vở</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sau</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đó</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kiểm</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tra</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chéo</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với</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bạn</a:t>
            </a:r>
            <a:r>
              <a:rPr lang="en-US" sz="2800" i="1" dirty="0">
                <a:solidFill>
                  <a:srgbClr val="002060"/>
                </a:solidFill>
                <a:latin typeface="Arial" panose="020B0604020202020204" pitchFamily="34" charset="0"/>
                <a:cs typeface="Arial" panose="020B0604020202020204" pitchFamily="34" charset="0"/>
              </a:rPr>
              <a:t>.</a:t>
            </a:r>
          </a:p>
        </p:txBody>
      </p:sp>
      <p:pic>
        <p:nvPicPr>
          <p:cNvPr id="5" name="Picture 4"/>
          <p:cNvPicPr>
            <a:picLocks noChangeAspect="1"/>
          </p:cNvPicPr>
          <p:nvPr/>
        </p:nvPicPr>
        <p:blipFill>
          <a:blip r:embed="rId9"/>
          <a:stretch>
            <a:fillRect/>
          </a:stretch>
        </p:blipFill>
        <p:spPr>
          <a:xfrm>
            <a:off x="8879569" y="5686709"/>
            <a:ext cx="2402649" cy="1171291"/>
          </a:xfrm>
          <a:prstGeom prst="rect">
            <a:avLst/>
          </a:prstGeom>
        </p:spPr>
      </p:pic>
    </p:spTree>
    <p:extLst>
      <p:ext uri="{BB962C8B-B14F-4D97-AF65-F5344CB8AC3E}">
        <p14:creationId xmlns:p14="http://schemas.microsoft.com/office/powerpoint/2010/main" val="2171983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5"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vertical)">
                                      <p:cBhvr>
                                        <p:cTn id="21" dur="500"/>
                                        <p:tgtEl>
                                          <p:spTgt spid="2"/>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624342">
            <a:off x="10298638" y="654988"/>
            <a:ext cx="716025" cy="541494"/>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66174">
            <a:off x="9096514" y="-3767049"/>
            <a:ext cx="5231277" cy="5231277"/>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476626" flipH="1">
            <a:off x="-1794788" y="4474389"/>
            <a:ext cx="5197168" cy="5197168"/>
          </a:xfrm>
          <a:prstGeom prst="rect">
            <a:avLst/>
          </a:prstGeom>
        </p:spPr>
      </p:pic>
      <p:sp>
        <p:nvSpPr>
          <p:cNvPr id="25" name="Oval Callout 24"/>
          <p:cNvSpPr/>
          <p:nvPr/>
        </p:nvSpPr>
        <p:spPr>
          <a:xfrm>
            <a:off x="5080000" y="618953"/>
            <a:ext cx="1366934" cy="984223"/>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933" b="1" dirty="0" err="1">
                <a:solidFill>
                  <a:srgbClr val="C00000"/>
                </a:solidFill>
                <a:latin typeface="Arial" panose="020B0604020202020204" pitchFamily="34" charset="0"/>
                <a:cs typeface="Arial" panose="020B0604020202020204" pitchFamily="34" charset="0"/>
              </a:rPr>
              <a:t>Giải</a:t>
            </a:r>
            <a:endParaRPr lang="en-US" sz="2933" b="1" dirty="0">
              <a:solidFill>
                <a:srgbClr val="C00000"/>
              </a:solidFill>
              <a:latin typeface="Arial" panose="020B0604020202020204" pitchFamily="34" charset="0"/>
              <a:cs typeface="Arial" panose="020B0604020202020204" pitchFamily="34" charset="0"/>
            </a:endParaRPr>
          </a:p>
        </p:txBody>
      </p:sp>
      <p:sp>
        <p:nvSpPr>
          <p:cNvPr id="2" name="Rectangle 1"/>
          <p:cNvSpPr/>
          <p:nvPr/>
        </p:nvSpPr>
        <p:spPr>
          <a:xfrm>
            <a:off x="803796" y="1837481"/>
            <a:ext cx="10599412" cy="1520673"/>
          </a:xfrm>
          <a:prstGeom prst="rect">
            <a:avLst/>
          </a:prstGeom>
        </p:spPr>
        <p:txBody>
          <a:bodyPr wrap="square">
            <a:spAutoFit/>
          </a:bodyPr>
          <a:lstStyle/>
          <a:p>
            <a:pPr marL="495325" indent="-495325" algn="just">
              <a:lnSpc>
                <a:spcPct val="170000"/>
              </a:lnSpc>
              <a:buAutoNum type="alphaLcParenR"/>
            </a:pPr>
            <a:r>
              <a:rPr lang="vi-VN" sz="2933" dirty="0">
                <a:latin typeface="Arial" panose="020B0604020202020204" pitchFamily="34" charset="0"/>
                <a:cs typeface="Arial" panose="020B0604020202020204" pitchFamily="34" charset="0"/>
              </a:rPr>
              <a:t>Biểu thức biểu thị tổng quãng đường người đó đi được: </a:t>
            </a:r>
            <a:endParaRPr lang="en-US" sz="2933" dirty="0">
              <a:latin typeface="Arial" panose="020B0604020202020204" pitchFamily="34" charset="0"/>
              <a:cs typeface="Arial" panose="020B0604020202020204" pitchFamily="34" charset="0"/>
            </a:endParaRPr>
          </a:p>
          <a:p>
            <a:pPr algn="ctr">
              <a:lnSpc>
                <a:spcPct val="170000"/>
              </a:lnSpc>
            </a:pPr>
            <a:r>
              <a:rPr lang="vi-VN" sz="2933" dirty="0">
                <a:latin typeface="Arial" panose="020B0604020202020204" pitchFamily="34" charset="0"/>
                <a:cs typeface="Arial" panose="020B0604020202020204" pitchFamily="34" charset="0"/>
              </a:rPr>
              <a:t>S</a:t>
            </a:r>
            <a:r>
              <a:rPr lang="en-US" sz="2933" dirty="0">
                <a:latin typeface="Arial" panose="020B0604020202020204" pitchFamily="34" charset="0"/>
                <a:cs typeface="Arial" panose="020B0604020202020204" pitchFamily="34" charset="0"/>
              </a:rPr>
              <a:t> </a:t>
            </a:r>
            <a:r>
              <a:rPr lang="vi-VN" sz="2933" dirty="0">
                <a:latin typeface="Arial" panose="020B0604020202020204" pitchFamily="34" charset="0"/>
                <a:cs typeface="Arial" panose="020B0604020202020204" pitchFamily="34" charset="0"/>
              </a:rPr>
              <a:t>=</a:t>
            </a:r>
            <a:r>
              <a:rPr lang="en-US" sz="2933" dirty="0">
                <a:latin typeface="Arial" panose="020B0604020202020204" pitchFamily="34" charset="0"/>
                <a:cs typeface="Arial" panose="020B0604020202020204" pitchFamily="34" charset="0"/>
              </a:rPr>
              <a:t> </a:t>
            </a:r>
            <a:r>
              <a:rPr lang="vi-VN" sz="2933" dirty="0">
                <a:latin typeface="Arial" panose="020B0604020202020204" pitchFamily="34" charset="0"/>
                <a:cs typeface="Arial" panose="020B0604020202020204" pitchFamily="34" charset="0"/>
              </a:rPr>
              <a:t>40x</a:t>
            </a:r>
            <a:r>
              <a:rPr lang="en-US" sz="2933" dirty="0">
                <a:latin typeface="Arial" panose="020B0604020202020204" pitchFamily="34" charset="0"/>
                <a:cs typeface="Arial" panose="020B0604020202020204" pitchFamily="34" charset="0"/>
              </a:rPr>
              <a:t> </a:t>
            </a:r>
            <a:r>
              <a:rPr lang="vi-VN" sz="2933" dirty="0">
                <a:latin typeface="Arial" panose="020B0604020202020204" pitchFamily="34" charset="0"/>
                <a:cs typeface="Arial" panose="020B0604020202020204" pitchFamily="34" charset="0"/>
              </a:rPr>
              <a:t>+</a:t>
            </a:r>
            <a:r>
              <a:rPr lang="en-US" sz="2933" dirty="0">
                <a:latin typeface="Arial" panose="020B0604020202020204" pitchFamily="34" charset="0"/>
                <a:cs typeface="Arial" panose="020B0604020202020204" pitchFamily="34" charset="0"/>
              </a:rPr>
              <a:t> </a:t>
            </a:r>
            <a:r>
              <a:rPr lang="vi-VN" sz="2933" dirty="0">
                <a:latin typeface="Arial" panose="020B0604020202020204" pitchFamily="34" charset="0"/>
                <a:cs typeface="Arial" panose="020B0604020202020204" pitchFamily="34" charset="0"/>
              </a:rPr>
              <a:t>5y</a:t>
            </a:r>
          </a:p>
        </p:txBody>
      </p:sp>
      <p:pic>
        <p:nvPicPr>
          <p:cNvPr id="14" name="Picture 13"/>
          <p:cNvPicPr>
            <a:picLocks noChangeAspect="1"/>
          </p:cNvPicPr>
          <p:nvPr/>
        </p:nvPicPr>
        <p:blipFill>
          <a:blip r:embed="rId8"/>
          <a:stretch>
            <a:fillRect/>
          </a:stretch>
        </p:blipFill>
        <p:spPr>
          <a:xfrm>
            <a:off x="8229600" y="5075695"/>
            <a:ext cx="3657600" cy="1782305"/>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800" y="203837"/>
            <a:ext cx="1495941" cy="1443795"/>
          </a:xfrm>
          <a:prstGeom prst="rect">
            <a:avLst/>
          </a:prstGeom>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6106" y="908899"/>
            <a:ext cx="695380" cy="791217"/>
          </a:xfrm>
          <a:prstGeom prst="rect">
            <a:avLst/>
          </a:prstGeom>
        </p:spPr>
      </p:pic>
      <p:sp>
        <p:nvSpPr>
          <p:cNvPr id="5" name="Rectangle 4"/>
          <p:cNvSpPr/>
          <p:nvPr/>
        </p:nvSpPr>
        <p:spPr>
          <a:xfrm>
            <a:off x="803796" y="3647142"/>
            <a:ext cx="10576321" cy="1520673"/>
          </a:xfrm>
          <a:prstGeom prst="rect">
            <a:avLst/>
          </a:prstGeom>
        </p:spPr>
        <p:txBody>
          <a:bodyPr wrap="square">
            <a:spAutoFit/>
          </a:bodyPr>
          <a:lstStyle/>
          <a:p>
            <a:pPr lvl="0" algn="just">
              <a:lnSpc>
                <a:spcPct val="170000"/>
              </a:lnSpc>
            </a:pPr>
            <a:r>
              <a:rPr lang="vi-VN" sz="2933" dirty="0">
                <a:solidFill>
                  <a:prstClr val="black"/>
                </a:solidFill>
                <a:cs typeface="Arial" panose="020B0604020202020204" pitchFamily="34" charset="0"/>
              </a:rPr>
              <a:t>b) Thay x</a:t>
            </a:r>
            <a:r>
              <a:rPr lang="en-US" sz="2933" dirty="0">
                <a:solidFill>
                  <a:prstClr val="black"/>
                </a:solidFill>
                <a:latin typeface="Arial" panose="020B0604020202020204" pitchFamily="34" charset="0"/>
                <a:cs typeface="Arial" panose="020B0604020202020204" pitchFamily="34" charset="0"/>
              </a:rPr>
              <a:t> </a:t>
            </a:r>
            <a:r>
              <a:rPr lang="vi-VN" sz="2933" dirty="0">
                <a:solidFill>
                  <a:prstClr val="black"/>
                </a:solidFill>
                <a:cs typeface="Arial" panose="020B0604020202020204" pitchFamily="34" charset="0"/>
              </a:rPr>
              <a:t>=</a:t>
            </a:r>
            <a:r>
              <a:rPr lang="en-US" sz="2933" dirty="0">
                <a:solidFill>
                  <a:prstClr val="black"/>
                </a:solidFill>
                <a:latin typeface="Arial" panose="020B0604020202020204" pitchFamily="34" charset="0"/>
                <a:cs typeface="Arial" panose="020B0604020202020204" pitchFamily="34" charset="0"/>
              </a:rPr>
              <a:t> </a:t>
            </a:r>
            <a:r>
              <a:rPr lang="vi-VN" sz="2933" dirty="0">
                <a:solidFill>
                  <a:prstClr val="black"/>
                </a:solidFill>
                <a:cs typeface="Arial" panose="020B0604020202020204" pitchFamily="34" charset="0"/>
              </a:rPr>
              <a:t>2,5 (giờ) và y</a:t>
            </a:r>
            <a:r>
              <a:rPr lang="en-US" sz="2933" dirty="0">
                <a:solidFill>
                  <a:prstClr val="black"/>
                </a:solidFill>
                <a:latin typeface="Arial" panose="020B0604020202020204" pitchFamily="34" charset="0"/>
                <a:cs typeface="Arial" panose="020B0604020202020204" pitchFamily="34" charset="0"/>
              </a:rPr>
              <a:t> </a:t>
            </a:r>
            <a:r>
              <a:rPr lang="vi-VN" sz="2933" dirty="0">
                <a:solidFill>
                  <a:prstClr val="black"/>
                </a:solidFill>
                <a:cs typeface="Arial" panose="020B0604020202020204" pitchFamily="34" charset="0"/>
              </a:rPr>
              <a:t>=</a:t>
            </a:r>
            <a:r>
              <a:rPr lang="en-US" sz="2933" dirty="0">
                <a:solidFill>
                  <a:prstClr val="black"/>
                </a:solidFill>
                <a:latin typeface="Arial" panose="020B0604020202020204" pitchFamily="34" charset="0"/>
                <a:cs typeface="Arial" panose="020B0604020202020204" pitchFamily="34" charset="0"/>
              </a:rPr>
              <a:t> </a:t>
            </a:r>
            <a:r>
              <a:rPr lang="vi-VN" sz="2933" dirty="0">
                <a:solidFill>
                  <a:prstClr val="black"/>
                </a:solidFill>
                <a:cs typeface="Arial" panose="020B0604020202020204" pitchFamily="34" charset="0"/>
              </a:rPr>
              <a:t>0,5 (giờ) vào biểu thức S, ta được:</a:t>
            </a:r>
          </a:p>
          <a:p>
            <a:pPr lvl="0" algn="ctr">
              <a:lnSpc>
                <a:spcPct val="170000"/>
              </a:lnSpc>
            </a:pPr>
            <a:r>
              <a:rPr lang="vi-VN" sz="2933" dirty="0">
                <a:solidFill>
                  <a:prstClr val="black"/>
                </a:solidFill>
                <a:cs typeface="Arial" panose="020B0604020202020204" pitchFamily="34" charset="0"/>
              </a:rPr>
              <a:t>S</a:t>
            </a:r>
            <a:r>
              <a:rPr lang="en-US" sz="2933" dirty="0">
                <a:solidFill>
                  <a:prstClr val="black"/>
                </a:solidFill>
                <a:latin typeface="Arial" panose="020B0604020202020204" pitchFamily="34" charset="0"/>
                <a:cs typeface="Arial" panose="020B0604020202020204" pitchFamily="34" charset="0"/>
              </a:rPr>
              <a:t> </a:t>
            </a:r>
            <a:r>
              <a:rPr lang="vi-VN" sz="2933" dirty="0">
                <a:solidFill>
                  <a:prstClr val="black"/>
                </a:solidFill>
                <a:cs typeface="Arial" panose="020B0604020202020204" pitchFamily="34" charset="0"/>
              </a:rPr>
              <a:t>=</a:t>
            </a:r>
            <a:r>
              <a:rPr lang="en-US" sz="2933" dirty="0">
                <a:solidFill>
                  <a:prstClr val="black"/>
                </a:solidFill>
                <a:latin typeface="Arial" panose="020B0604020202020204" pitchFamily="34" charset="0"/>
                <a:cs typeface="Arial" panose="020B0604020202020204" pitchFamily="34" charset="0"/>
              </a:rPr>
              <a:t> </a:t>
            </a:r>
            <a:r>
              <a:rPr lang="vi-VN" sz="2933" dirty="0">
                <a:solidFill>
                  <a:prstClr val="black"/>
                </a:solidFill>
                <a:cs typeface="Arial" panose="020B0604020202020204" pitchFamily="34" charset="0"/>
              </a:rPr>
              <a:t>40.</a:t>
            </a:r>
            <a:r>
              <a:rPr lang="en-US" sz="2933" dirty="0">
                <a:solidFill>
                  <a:prstClr val="black"/>
                </a:solidFill>
                <a:latin typeface="Arial" panose="020B0604020202020204" pitchFamily="34" charset="0"/>
                <a:cs typeface="Arial" panose="020B0604020202020204" pitchFamily="34" charset="0"/>
              </a:rPr>
              <a:t> </a:t>
            </a:r>
            <a:r>
              <a:rPr lang="vi-VN" sz="2933" dirty="0">
                <a:solidFill>
                  <a:prstClr val="black"/>
                </a:solidFill>
                <a:cs typeface="Arial" panose="020B0604020202020204" pitchFamily="34" charset="0"/>
              </a:rPr>
              <a:t>2,5</a:t>
            </a:r>
            <a:r>
              <a:rPr lang="en-US" sz="2933" dirty="0">
                <a:solidFill>
                  <a:prstClr val="black"/>
                </a:solidFill>
                <a:latin typeface="Arial" panose="020B0604020202020204" pitchFamily="34" charset="0"/>
                <a:cs typeface="Arial" panose="020B0604020202020204" pitchFamily="34" charset="0"/>
              </a:rPr>
              <a:t> </a:t>
            </a:r>
            <a:r>
              <a:rPr lang="vi-VN" sz="2933" dirty="0">
                <a:solidFill>
                  <a:prstClr val="black"/>
                </a:solidFill>
                <a:cs typeface="Arial" panose="020B0604020202020204" pitchFamily="34" charset="0"/>
              </a:rPr>
              <a:t>+</a:t>
            </a:r>
            <a:r>
              <a:rPr lang="en-US" sz="2933" dirty="0">
                <a:solidFill>
                  <a:prstClr val="black"/>
                </a:solidFill>
                <a:latin typeface="Arial" panose="020B0604020202020204" pitchFamily="34" charset="0"/>
                <a:cs typeface="Arial" panose="020B0604020202020204" pitchFamily="34" charset="0"/>
              </a:rPr>
              <a:t> </a:t>
            </a:r>
            <a:r>
              <a:rPr lang="vi-VN" sz="2933" dirty="0">
                <a:solidFill>
                  <a:prstClr val="black"/>
                </a:solidFill>
                <a:cs typeface="Arial" panose="020B0604020202020204" pitchFamily="34" charset="0"/>
              </a:rPr>
              <a:t>5.</a:t>
            </a:r>
            <a:r>
              <a:rPr lang="en-US" sz="2933" dirty="0">
                <a:solidFill>
                  <a:prstClr val="black"/>
                </a:solidFill>
                <a:latin typeface="Arial" panose="020B0604020202020204" pitchFamily="34" charset="0"/>
                <a:cs typeface="Arial" panose="020B0604020202020204" pitchFamily="34" charset="0"/>
              </a:rPr>
              <a:t> </a:t>
            </a:r>
            <a:r>
              <a:rPr lang="vi-VN" sz="2933" dirty="0">
                <a:solidFill>
                  <a:prstClr val="black"/>
                </a:solidFill>
                <a:cs typeface="Arial" panose="020B0604020202020204" pitchFamily="34" charset="0"/>
              </a:rPr>
              <a:t>0,5</a:t>
            </a:r>
            <a:r>
              <a:rPr lang="en-US" sz="2933" dirty="0">
                <a:solidFill>
                  <a:prstClr val="black"/>
                </a:solidFill>
                <a:latin typeface="Arial" panose="020B0604020202020204" pitchFamily="34" charset="0"/>
                <a:cs typeface="Arial" panose="020B0604020202020204" pitchFamily="34" charset="0"/>
              </a:rPr>
              <a:t> </a:t>
            </a:r>
            <a:r>
              <a:rPr lang="vi-VN" sz="2933" dirty="0">
                <a:solidFill>
                  <a:prstClr val="black"/>
                </a:solidFill>
                <a:cs typeface="Arial" panose="020B0604020202020204" pitchFamily="34" charset="0"/>
              </a:rPr>
              <a:t>=</a:t>
            </a:r>
            <a:r>
              <a:rPr lang="en-US" sz="2933" dirty="0">
                <a:solidFill>
                  <a:prstClr val="black"/>
                </a:solidFill>
                <a:latin typeface="Arial" panose="020B0604020202020204" pitchFamily="34" charset="0"/>
                <a:cs typeface="Arial" panose="020B0604020202020204" pitchFamily="34" charset="0"/>
              </a:rPr>
              <a:t> </a:t>
            </a:r>
            <a:r>
              <a:rPr lang="vi-VN" sz="2933" dirty="0">
                <a:solidFill>
                  <a:prstClr val="black"/>
                </a:solidFill>
                <a:cs typeface="Arial" panose="020B0604020202020204" pitchFamily="34" charset="0"/>
              </a:rPr>
              <a:t>102,5 (km)</a:t>
            </a:r>
          </a:p>
        </p:txBody>
      </p:sp>
    </p:spTree>
    <p:extLst>
      <p:ext uri="{BB962C8B-B14F-4D97-AF65-F5344CB8AC3E}">
        <p14:creationId xmlns:p14="http://schemas.microsoft.com/office/powerpoint/2010/main" val="2327726788"/>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3406243" y="-2615639"/>
            <a:ext cx="5231277" cy="523127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7974">
            <a:off x="9965139" y="-2221208"/>
            <a:ext cx="5197168" cy="5197168"/>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67714" y="3172612"/>
            <a:ext cx="1000341" cy="99408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312400" y="6129111"/>
            <a:ext cx="420947" cy="580616"/>
          </a:xfrm>
          <a:prstGeom prst="rect">
            <a:avLst/>
          </a:prstGeom>
        </p:spPr>
      </p:pic>
      <p:sp>
        <p:nvSpPr>
          <p:cNvPr id="17" name="TextBox 8"/>
          <p:cNvSpPr txBox="1"/>
          <p:nvPr/>
        </p:nvSpPr>
        <p:spPr>
          <a:xfrm>
            <a:off x="3352800" y="617223"/>
            <a:ext cx="5410200" cy="724750"/>
          </a:xfrm>
          <a:prstGeom prst="rect">
            <a:avLst/>
          </a:prstGeom>
        </p:spPr>
        <p:txBody>
          <a:bodyPr lIns="0" tIns="0" rIns="0" bIns="0" rtlCol="0" anchor="t">
            <a:spAutoFit/>
          </a:bodyPr>
          <a:lstStyle/>
          <a:p>
            <a:pPr algn="ctr">
              <a:lnSpc>
                <a:spcPts val="6240"/>
              </a:lnSpc>
            </a:pPr>
            <a:r>
              <a:rPr lang="en-US" sz="4400" b="1" dirty="0">
                <a:solidFill>
                  <a:srgbClr val="CD360D"/>
                </a:solidFill>
                <a:latin typeface="Arial" panose="020B0604020202020204" pitchFamily="34" charset="0"/>
                <a:cs typeface="Arial" panose="020B0604020202020204" pitchFamily="34" charset="0"/>
              </a:rPr>
              <a:t>LUYỆN TẬP</a:t>
            </a:r>
          </a:p>
        </p:txBody>
      </p:sp>
      <p:sp>
        <p:nvSpPr>
          <p:cNvPr id="2" name="Rectangle 1"/>
          <p:cNvSpPr/>
          <p:nvPr/>
        </p:nvSpPr>
        <p:spPr>
          <a:xfrm>
            <a:off x="1405243" y="1516325"/>
            <a:ext cx="8534400" cy="2716898"/>
          </a:xfrm>
          <a:prstGeom prst="rect">
            <a:avLst/>
          </a:prstGeom>
        </p:spPr>
        <p:txBody>
          <a:bodyPr wrap="square">
            <a:spAutoFit/>
          </a:bodyPr>
          <a:lstStyle/>
          <a:p>
            <a:pPr algn="just">
              <a:lnSpc>
                <a:spcPct val="150000"/>
              </a:lnSpc>
            </a:pPr>
            <a:r>
              <a:rPr lang="en-US" sz="2933" b="1" dirty="0" err="1">
                <a:solidFill>
                  <a:schemeClr val="accent4">
                    <a:lumMod val="50000"/>
                  </a:schemeClr>
                </a:solidFill>
                <a:latin typeface="Arial" panose="020B0604020202020204" pitchFamily="34" charset="0"/>
                <a:cs typeface="Arial" panose="020B0604020202020204" pitchFamily="34" charset="0"/>
              </a:rPr>
              <a:t>Bài</a:t>
            </a:r>
            <a:r>
              <a:rPr lang="en-US" sz="2933" b="1" dirty="0">
                <a:solidFill>
                  <a:schemeClr val="accent4">
                    <a:lumMod val="50000"/>
                  </a:schemeClr>
                </a:solidFill>
                <a:latin typeface="Arial" panose="020B0604020202020204" pitchFamily="34" charset="0"/>
                <a:cs typeface="Arial" panose="020B0604020202020204" pitchFamily="34" charset="0"/>
              </a:rPr>
              <a:t> 7.1 (SGK - tr24). </a:t>
            </a:r>
            <a:r>
              <a:rPr lang="en-US" sz="2933" dirty="0" err="1">
                <a:latin typeface="Arial" panose="020B0604020202020204" pitchFamily="34" charset="0"/>
                <a:cs typeface="Arial" panose="020B0604020202020204" pitchFamily="34" charset="0"/>
              </a:rPr>
              <a:t>Viết</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biểu</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thức</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đại</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số</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biểu</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thị</a:t>
            </a:r>
            <a:r>
              <a:rPr lang="en-US" sz="2933" dirty="0">
                <a:latin typeface="Arial" panose="020B0604020202020204" pitchFamily="34" charset="0"/>
                <a:cs typeface="Arial" panose="020B0604020202020204" pitchFamily="34" charset="0"/>
              </a:rPr>
              <a:t>:</a:t>
            </a:r>
          </a:p>
          <a:p>
            <a:pPr algn="just">
              <a:lnSpc>
                <a:spcPct val="150000"/>
              </a:lnSpc>
            </a:pPr>
            <a:r>
              <a:rPr lang="en-US" sz="2933" dirty="0">
                <a:latin typeface="Arial" panose="020B0604020202020204" pitchFamily="34" charset="0"/>
                <a:cs typeface="Arial" panose="020B0604020202020204" pitchFamily="34" charset="0"/>
              </a:rPr>
              <a:t>a) </a:t>
            </a:r>
            <a:r>
              <a:rPr lang="en-US" sz="2933" dirty="0" err="1">
                <a:latin typeface="Arial" panose="020B0604020202020204" pitchFamily="34" charset="0"/>
                <a:cs typeface="Arial" panose="020B0604020202020204" pitchFamily="34" charset="0"/>
              </a:rPr>
              <a:t>Nửa</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tổng</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của</a:t>
            </a:r>
            <a:r>
              <a:rPr lang="en-US" sz="2933" dirty="0">
                <a:latin typeface="Arial" panose="020B0604020202020204" pitchFamily="34" charset="0"/>
                <a:cs typeface="Arial" panose="020B0604020202020204" pitchFamily="34" charset="0"/>
              </a:rPr>
              <a:t> x </a:t>
            </a:r>
            <a:r>
              <a:rPr lang="en-US" sz="2933" dirty="0" err="1">
                <a:latin typeface="Arial" panose="020B0604020202020204" pitchFamily="34" charset="0"/>
                <a:cs typeface="Arial" panose="020B0604020202020204" pitchFamily="34" charset="0"/>
              </a:rPr>
              <a:t>và</a:t>
            </a:r>
            <a:r>
              <a:rPr lang="en-US" sz="2933" dirty="0">
                <a:latin typeface="Arial" panose="020B0604020202020204" pitchFamily="34" charset="0"/>
                <a:cs typeface="Arial" panose="020B0604020202020204" pitchFamily="34" charset="0"/>
              </a:rPr>
              <a:t> y. </a:t>
            </a:r>
          </a:p>
          <a:p>
            <a:pPr algn="just">
              <a:lnSpc>
                <a:spcPct val="150000"/>
              </a:lnSpc>
            </a:pPr>
            <a:r>
              <a:rPr lang="en-US" sz="2933" dirty="0">
                <a:latin typeface="Arial" panose="020B0604020202020204" pitchFamily="34" charset="0"/>
                <a:cs typeface="Arial" panose="020B0604020202020204" pitchFamily="34" charset="0"/>
              </a:rPr>
              <a:t>b) </a:t>
            </a:r>
            <a:r>
              <a:rPr lang="en-US" sz="2933" dirty="0" err="1">
                <a:latin typeface="Arial" panose="020B0604020202020204" pitchFamily="34" charset="0"/>
                <a:cs typeface="Arial" panose="020B0604020202020204" pitchFamily="34" charset="0"/>
              </a:rPr>
              <a:t>Tổng</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của</a:t>
            </a:r>
            <a:r>
              <a:rPr lang="en-US" sz="2933" dirty="0">
                <a:latin typeface="Arial" panose="020B0604020202020204" pitchFamily="34" charset="0"/>
                <a:cs typeface="Arial" panose="020B0604020202020204" pitchFamily="34" charset="0"/>
              </a:rPr>
              <a:t> x </a:t>
            </a:r>
            <a:r>
              <a:rPr lang="en-US" sz="2933" dirty="0" err="1">
                <a:latin typeface="Arial" panose="020B0604020202020204" pitchFamily="34" charset="0"/>
                <a:cs typeface="Arial" panose="020B0604020202020204" pitchFamily="34" charset="0"/>
              </a:rPr>
              <a:t>và</a:t>
            </a:r>
            <a:r>
              <a:rPr lang="en-US" sz="2933" dirty="0">
                <a:latin typeface="Arial" panose="020B0604020202020204" pitchFamily="34" charset="0"/>
                <a:cs typeface="Arial" panose="020B0604020202020204" pitchFamily="34" charset="0"/>
              </a:rPr>
              <a:t> y </a:t>
            </a:r>
            <a:r>
              <a:rPr lang="en-US" sz="2933" dirty="0" err="1">
                <a:latin typeface="Arial" panose="020B0604020202020204" pitchFamily="34" charset="0"/>
                <a:cs typeface="Arial" panose="020B0604020202020204" pitchFamily="34" charset="0"/>
              </a:rPr>
              <a:t>nhân</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với</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tích</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của</a:t>
            </a:r>
            <a:r>
              <a:rPr lang="en-US" sz="2933" dirty="0">
                <a:latin typeface="Arial" panose="020B0604020202020204" pitchFamily="34" charset="0"/>
                <a:cs typeface="Arial" panose="020B0604020202020204" pitchFamily="34" charset="0"/>
              </a:rPr>
              <a:t> x </a:t>
            </a:r>
            <a:r>
              <a:rPr lang="en-US" sz="2933" dirty="0" err="1">
                <a:latin typeface="Arial" panose="020B0604020202020204" pitchFamily="34" charset="0"/>
                <a:cs typeface="Arial" panose="020B0604020202020204" pitchFamily="34" charset="0"/>
              </a:rPr>
              <a:t>và</a:t>
            </a:r>
            <a:r>
              <a:rPr lang="en-US" sz="2933" dirty="0">
                <a:latin typeface="Arial" panose="020B0604020202020204" pitchFamily="34" charset="0"/>
                <a:cs typeface="Arial" panose="020B0604020202020204" pitchFamily="34" charset="0"/>
              </a:rPr>
              <a:t> y.</a:t>
            </a:r>
          </a:p>
        </p:txBody>
      </p:sp>
      <p:sp>
        <p:nvSpPr>
          <p:cNvPr id="3" name="TextBox 2"/>
          <p:cNvSpPr txBox="1"/>
          <p:nvPr/>
        </p:nvSpPr>
        <p:spPr>
          <a:xfrm>
            <a:off x="4913021" y="3898229"/>
            <a:ext cx="2082800" cy="543675"/>
          </a:xfrm>
          <a:prstGeom prst="rect">
            <a:avLst/>
          </a:prstGeom>
          <a:noFill/>
        </p:spPr>
        <p:txBody>
          <a:bodyPr wrap="square" rtlCol="0">
            <a:spAutoFit/>
          </a:bodyPr>
          <a:lstStyle/>
          <a:p>
            <a:pPr algn="ctr"/>
            <a:r>
              <a:rPr lang="en-US" sz="2933" b="1" u="sng" dirty="0" err="1">
                <a:solidFill>
                  <a:srgbClr val="0070C0"/>
                </a:solidFill>
                <a:latin typeface="Arial" panose="020B0604020202020204" pitchFamily="34" charset="0"/>
                <a:cs typeface="Arial" panose="020B0604020202020204" pitchFamily="34" charset="0"/>
              </a:rPr>
              <a:t>Kết</a:t>
            </a:r>
            <a:r>
              <a:rPr lang="en-US" sz="2933" b="1" u="sng" dirty="0">
                <a:solidFill>
                  <a:srgbClr val="0070C0"/>
                </a:solidFill>
                <a:latin typeface="Arial" panose="020B0604020202020204" pitchFamily="34" charset="0"/>
                <a:cs typeface="Arial" panose="020B0604020202020204" pitchFamily="34" charset="0"/>
              </a:rPr>
              <a:t> </a:t>
            </a:r>
            <a:r>
              <a:rPr lang="en-US" sz="2933" b="1" u="sng" dirty="0" err="1">
                <a:solidFill>
                  <a:srgbClr val="0070C0"/>
                </a:solidFill>
                <a:latin typeface="Arial" panose="020B0604020202020204" pitchFamily="34" charset="0"/>
                <a:cs typeface="Arial" panose="020B0604020202020204" pitchFamily="34" charset="0"/>
              </a:rPr>
              <a:t>quả</a:t>
            </a:r>
            <a:endParaRPr lang="en-US" sz="2933" b="1" u="sng"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8" name="Rectangle 17"/>
              <p:cNvSpPr/>
              <p:nvPr/>
            </p:nvSpPr>
            <p:spPr>
              <a:xfrm>
                <a:off x="4913021" y="4415395"/>
                <a:ext cx="3011779" cy="1744773"/>
              </a:xfrm>
              <a:prstGeom prst="rect">
                <a:avLst/>
              </a:prstGeom>
            </p:spPr>
            <p:txBody>
              <a:bodyPr wrap="square">
                <a:spAutoFit/>
              </a:bodyPr>
              <a:lstStyle/>
              <a:p>
                <a:pPr algn="just">
                  <a:lnSpc>
                    <a:spcPct val="150000"/>
                  </a:lnSpc>
                  <a:spcBef>
                    <a:spcPts val="400"/>
                  </a:spcBef>
                  <a:spcAft>
                    <a:spcPts val="400"/>
                  </a:spcAft>
                </a:pPr>
                <a:r>
                  <a:rPr lang="en-US" sz="2933" dirty="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f>
                      <m:fPr>
                        <m:ctrlPr>
                          <a:rPr lang="en-US" sz="2933" i="1">
                            <a:latin typeface="Cambria Math" panose="02040503050406030204" pitchFamily="18" charset="0"/>
                            <a:ea typeface="Calibri" panose="020F0502020204030204" pitchFamily="34" charset="0"/>
                            <a:cs typeface="Arial" panose="020B0604020202020204" pitchFamily="34" charset="0"/>
                          </a:rPr>
                        </m:ctrlPr>
                      </m:fPr>
                      <m:num>
                        <m:r>
                          <a:rPr lang="en-US" sz="2933" i="1">
                            <a:latin typeface="Cambria Math" panose="02040503050406030204" pitchFamily="18" charset="0"/>
                            <a:ea typeface="Calibri" panose="020F0502020204030204" pitchFamily="34" charset="0"/>
                            <a:cs typeface="Arial" panose="020B0604020202020204" pitchFamily="34" charset="0"/>
                          </a:rPr>
                          <m:t>1</m:t>
                        </m:r>
                      </m:num>
                      <m:den>
                        <m:r>
                          <a:rPr lang="en-US" sz="2933" i="1">
                            <a:latin typeface="Cambria Math" panose="02040503050406030204" pitchFamily="18" charset="0"/>
                            <a:ea typeface="Calibri" panose="020F0502020204030204" pitchFamily="34" charset="0"/>
                            <a:cs typeface="Arial" panose="020B0604020202020204" pitchFamily="34" charset="0"/>
                          </a:rPr>
                          <m:t>2</m:t>
                        </m:r>
                      </m:den>
                    </m:f>
                    <m:r>
                      <a:rPr lang="en-US" sz="2933" i="1">
                        <a:latin typeface="Cambria Math" panose="02040503050406030204" pitchFamily="18" charset="0"/>
                        <a:ea typeface="Calibri" panose="020F0502020204030204" pitchFamily="34" charset="0"/>
                        <a:cs typeface="Arial" panose="020B0604020202020204" pitchFamily="34" charset="0"/>
                      </a:rPr>
                      <m:t>(</m:t>
                    </m:r>
                    <m:r>
                      <a:rPr lang="en-US" sz="2933" i="1">
                        <a:latin typeface="Cambria Math" panose="02040503050406030204" pitchFamily="18" charset="0"/>
                        <a:ea typeface="Calibri" panose="020F0502020204030204" pitchFamily="34" charset="0"/>
                        <a:cs typeface="Arial" panose="020B0604020202020204" pitchFamily="34" charset="0"/>
                      </a:rPr>
                      <m:t>𝑥</m:t>
                    </m:r>
                    <m:r>
                      <a:rPr lang="en-US" sz="2933" i="1">
                        <a:latin typeface="Cambria Math" panose="02040503050406030204" pitchFamily="18" charset="0"/>
                        <a:ea typeface="Calibri" panose="020F0502020204030204" pitchFamily="34" charset="0"/>
                        <a:cs typeface="Arial" panose="020B0604020202020204" pitchFamily="34" charset="0"/>
                      </a:rPr>
                      <m:t>+</m:t>
                    </m:r>
                    <m:r>
                      <a:rPr lang="en-US" sz="2933" i="1">
                        <a:latin typeface="Cambria Math" panose="02040503050406030204" pitchFamily="18" charset="0"/>
                        <a:ea typeface="Calibri" panose="020F0502020204030204" pitchFamily="34" charset="0"/>
                        <a:cs typeface="Arial" panose="020B0604020202020204" pitchFamily="34" charset="0"/>
                      </a:rPr>
                      <m:t>𝑦</m:t>
                    </m:r>
                    <m:r>
                      <a:rPr lang="en-US" sz="2933" i="1">
                        <a:latin typeface="Cambria Math" panose="02040503050406030204" pitchFamily="18" charset="0"/>
                        <a:ea typeface="Calibri" panose="020F0502020204030204" pitchFamily="34" charset="0"/>
                        <a:cs typeface="Arial" panose="020B0604020202020204" pitchFamily="34" charset="0"/>
                      </a:rPr>
                      <m:t>)</m:t>
                    </m:r>
                  </m:oMath>
                </a14:m>
                <a:endParaRPr lang="en-US" sz="2933"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400"/>
                  </a:spcBef>
                  <a:spcAft>
                    <a:spcPts val="400"/>
                  </a:spcAft>
                </a:pPr>
                <a:r>
                  <a:rPr lang="en-US" sz="2933" dirty="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2933" i="1">
                        <a:latin typeface="Cambria Math" panose="02040503050406030204" pitchFamily="18" charset="0"/>
                        <a:ea typeface="Calibri" panose="020F0502020204030204" pitchFamily="34" charset="0"/>
                        <a:cs typeface="Arial" panose="020B0604020202020204" pitchFamily="34" charset="0"/>
                      </a:rPr>
                      <m:t>(</m:t>
                    </m:r>
                    <m:r>
                      <a:rPr lang="en-US" sz="2933" i="1">
                        <a:latin typeface="Cambria Math" panose="02040503050406030204" pitchFamily="18" charset="0"/>
                        <a:ea typeface="Calibri" panose="020F0502020204030204" pitchFamily="34" charset="0"/>
                        <a:cs typeface="Arial" panose="020B0604020202020204" pitchFamily="34" charset="0"/>
                      </a:rPr>
                      <m:t>𝑥</m:t>
                    </m:r>
                    <m:r>
                      <a:rPr lang="en-US" sz="2933" i="1">
                        <a:latin typeface="Cambria Math" panose="02040503050406030204" pitchFamily="18" charset="0"/>
                        <a:ea typeface="Calibri" panose="020F0502020204030204" pitchFamily="34" charset="0"/>
                        <a:cs typeface="Arial" panose="020B0604020202020204" pitchFamily="34" charset="0"/>
                      </a:rPr>
                      <m:t>+</m:t>
                    </m:r>
                    <m:r>
                      <a:rPr lang="en-US" sz="2933" i="1">
                        <a:latin typeface="Cambria Math" panose="02040503050406030204" pitchFamily="18" charset="0"/>
                        <a:ea typeface="Calibri" panose="020F0502020204030204" pitchFamily="34" charset="0"/>
                        <a:cs typeface="Arial" panose="020B0604020202020204" pitchFamily="34" charset="0"/>
                      </a:rPr>
                      <m:t>𝑦</m:t>
                    </m:r>
                    <m:r>
                      <a:rPr lang="en-US" sz="2933" i="1">
                        <a:latin typeface="Cambria Math" panose="02040503050406030204" pitchFamily="18" charset="0"/>
                        <a:ea typeface="Calibri" panose="020F0502020204030204" pitchFamily="34" charset="0"/>
                        <a:cs typeface="Arial" panose="020B0604020202020204" pitchFamily="34" charset="0"/>
                      </a:rPr>
                      <m:t>)</m:t>
                    </m:r>
                    <m:r>
                      <a:rPr lang="en-US" sz="2933" i="1">
                        <a:latin typeface="Cambria Math" panose="02040503050406030204" pitchFamily="18" charset="0"/>
                        <a:ea typeface="Calibri" panose="020F0502020204030204" pitchFamily="34" charset="0"/>
                        <a:cs typeface="Arial" panose="020B0604020202020204" pitchFamily="34" charset="0"/>
                      </a:rPr>
                      <m:t>𝑥𝑦</m:t>
                    </m:r>
                  </m:oMath>
                </a14:m>
                <a:endParaRPr lang="en-US" sz="2933"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4913021" y="4415395"/>
                <a:ext cx="3011779" cy="1744773"/>
              </a:xfrm>
              <a:prstGeom prst="rect">
                <a:avLst/>
              </a:prstGeom>
              <a:blipFill>
                <a:blip r:embed="rId10"/>
                <a:stretch>
                  <a:fillRect l="-4453" b="-9408"/>
                </a:stretch>
              </a:blipFill>
            </p:spPr>
            <p:txBody>
              <a:bodyPr/>
              <a:lstStyle/>
              <a:p>
                <a:r>
                  <a:rPr lang="en-US">
                    <a:noFill/>
                  </a:rPr>
                  <a:t> </a:t>
                </a:r>
              </a:p>
            </p:txBody>
          </p:sp>
        </mc:Fallback>
      </mc:AlternateContent>
      <p:pic>
        <p:nvPicPr>
          <p:cNvPr id="19" name="Picture 18"/>
          <p:cNvPicPr>
            <a:picLocks noChangeAspect="1"/>
          </p:cNvPicPr>
          <p:nvPr/>
        </p:nvPicPr>
        <p:blipFill>
          <a:blip r:embed="rId11"/>
          <a:stretch>
            <a:fillRect/>
          </a:stretch>
        </p:blipFill>
        <p:spPr>
          <a:xfrm flipH="1">
            <a:off x="827465" y="4016866"/>
            <a:ext cx="2891756" cy="2836145"/>
          </a:xfrm>
          <a:prstGeom prst="rect">
            <a:avLst/>
          </a:prstGeom>
        </p:spPr>
      </p:pic>
    </p:spTree>
    <p:extLst>
      <p:ext uri="{BB962C8B-B14F-4D97-AF65-F5344CB8AC3E}">
        <p14:creationId xmlns:p14="http://schemas.microsoft.com/office/powerpoint/2010/main" val="883800265"/>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20" dur="500"/>
                                        <p:tgtEl>
                                          <p:spTgt spid="1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25"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66174">
            <a:off x="-3015841" y="5542052"/>
            <a:ext cx="5231277" cy="5231277"/>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476626">
            <a:off x="8911039" y="-3639984"/>
            <a:ext cx="5197168" cy="5197168"/>
          </a:xfrm>
          <a:prstGeom prst="rect">
            <a:avLst/>
          </a:prstGeom>
        </p:spPr>
      </p:pic>
      <p:grpSp>
        <p:nvGrpSpPr>
          <p:cNvPr id="12" name="Group 12"/>
          <p:cNvGrpSpPr/>
          <p:nvPr/>
        </p:nvGrpSpPr>
        <p:grpSpPr>
          <a:xfrm>
            <a:off x="381471" y="2976811"/>
            <a:ext cx="403635" cy="403635"/>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sp>
      </p:grpSp>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1049980" flipH="1">
            <a:off x="-96498" y="295838"/>
            <a:ext cx="422066" cy="735627"/>
          </a:xfrm>
          <a:prstGeom prst="rect">
            <a:avLst/>
          </a:prstGeom>
        </p:spPr>
      </p:pic>
      <p:sp>
        <p:nvSpPr>
          <p:cNvPr id="2" name="Rectangle 1"/>
          <p:cNvSpPr/>
          <p:nvPr/>
        </p:nvSpPr>
        <p:spPr>
          <a:xfrm>
            <a:off x="1159163" y="259988"/>
            <a:ext cx="7874000" cy="2597827"/>
          </a:xfrm>
          <a:prstGeom prst="rect">
            <a:avLst/>
          </a:prstGeom>
        </p:spPr>
        <p:txBody>
          <a:bodyPr wrap="square">
            <a:spAutoFit/>
          </a:bodyPr>
          <a:lstStyle/>
          <a:p>
            <a:pPr algn="just">
              <a:lnSpc>
                <a:spcPct val="150000"/>
              </a:lnSpc>
            </a:pPr>
            <a:r>
              <a:rPr lang="en-US" sz="2800" b="1" dirty="0" err="1">
                <a:solidFill>
                  <a:srgbClr val="002060"/>
                </a:solidFill>
                <a:latin typeface="Arial" panose="020B0604020202020204" pitchFamily="34" charset="0"/>
                <a:cs typeface="Arial" panose="020B0604020202020204" pitchFamily="34" charset="0"/>
              </a:rPr>
              <a:t>Bài</a:t>
            </a:r>
            <a:r>
              <a:rPr lang="en-US" sz="2800" b="1" dirty="0">
                <a:solidFill>
                  <a:srgbClr val="002060"/>
                </a:solidFill>
                <a:latin typeface="Arial" panose="020B0604020202020204" pitchFamily="34" charset="0"/>
                <a:cs typeface="Arial" panose="020B0604020202020204" pitchFamily="34" charset="0"/>
              </a:rPr>
              <a:t> 7.3 (SGK - tr24). </a:t>
            </a:r>
            <a:r>
              <a:rPr lang="en-US" sz="2800" dirty="0" err="1">
                <a:latin typeface="Arial" panose="020B0604020202020204" pitchFamily="34" charset="0"/>
                <a:cs typeface="Arial" panose="020B0604020202020204" pitchFamily="34" charset="0"/>
              </a:rPr>
              <a:t>Tính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giá</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trị</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biểu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thức</a:t>
            </a:r>
            <a:r>
              <a:rPr lang="en-US" sz="2800" dirty="0">
                <a:latin typeface="Arial" panose="020B0604020202020204" pitchFamily="34" charset="0"/>
                <a:cs typeface="Arial" panose="020B0604020202020204" pitchFamily="34" charset="0"/>
              </a:rPr>
              <a:t>:</a:t>
            </a:r>
          </a:p>
          <a:p>
            <a:pPr algn="just">
              <a:lnSpc>
                <a:spcPct val="150000"/>
              </a:lnSpc>
            </a:pPr>
            <a:r>
              <a:rPr lang="en-US" sz="2800" dirty="0">
                <a:latin typeface="Arial" panose="020B0604020202020204" pitchFamily="34" charset="0"/>
                <a:cs typeface="Arial" panose="020B0604020202020204" pitchFamily="34" charset="0"/>
              </a:rPr>
              <a:t>a) 4x + 3 </a:t>
            </a:r>
            <a:r>
              <a:rPr lang="en-US" sz="2800" dirty="0" err="1">
                <a:latin typeface="Arial" panose="020B0604020202020204" pitchFamily="34" charset="0"/>
                <a:cs typeface="Arial" panose="020B0604020202020204" pitchFamily="34" charset="0"/>
              </a:rPr>
              <a:t>tại</a:t>
            </a:r>
            <a:r>
              <a:rPr lang="en-US" sz="2800" dirty="0">
                <a:latin typeface="Arial" panose="020B0604020202020204" pitchFamily="34" charset="0"/>
                <a:cs typeface="Arial" panose="020B0604020202020204" pitchFamily="34" charset="0"/>
              </a:rPr>
              <a:t> x = 5,8.</a:t>
            </a:r>
          </a:p>
          <a:p>
            <a:pPr algn="just">
              <a:lnSpc>
                <a:spcPct val="150000"/>
              </a:lnSpc>
            </a:pPr>
            <a:r>
              <a:rPr lang="en-US" sz="2800" dirty="0">
                <a:latin typeface="Arial" panose="020B0604020202020204" pitchFamily="34" charset="0"/>
                <a:cs typeface="Arial" panose="020B0604020202020204" pitchFamily="34" charset="0"/>
              </a:rPr>
              <a:t>b) y2 − 2y + 1 </a:t>
            </a:r>
            <a:r>
              <a:rPr lang="en-US" sz="2800" dirty="0" err="1">
                <a:latin typeface="Arial" panose="020B0604020202020204" pitchFamily="34" charset="0"/>
                <a:cs typeface="Arial" panose="020B0604020202020204" pitchFamily="34" charset="0"/>
              </a:rPr>
              <a:t>tại</a:t>
            </a:r>
            <a:r>
              <a:rPr lang="en-US" sz="2800" dirty="0">
                <a:latin typeface="Arial" panose="020B0604020202020204" pitchFamily="34" charset="0"/>
                <a:cs typeface="Arial" panose="020B0604020202020204" pitchFamily="34" charset="0"/>
              </a:rPr>
              <a:t> y = 2.</a:t>
            </a:r>
          </a:p>
          <a:p>
            <a:pPr algn="just">
              <a:lnSpc>
                <a:spcPct val="150000"/>
              </a:lnSpc>
            </a:pPr>
            <a:r>
              <a:rPr lang="en-US" sz="2800" dirty="0">
                <a:latin typeface="Arial" panose="020B0604020202020204" pitchFamily="34" charset="0"/>
                <a:cs typeface="Arial" panose="020B0604020202020204" pitchFamily="34" charset="0"/>
              </a:rPr>
              <a:t>c) (2m + n)(m – n) </a:t>
            </a:r>
            <a:r>
              <a:rPr lang="en-US" sz="2800" dirty="0" err="1">
                <a:latin typeface="Arial" panose="020B0604020202020204" pitchFamily="34" charset="0"/>
                <a:cs typeface="Arial" panose="020B0604020202020204" pitchFamily="34" charset="0"/>
              </a:rPr>
              <a:t>tại</a:t>
            </a:r>
            <a:r>
              <a:rPr lang="en-US" sz="2800" dirty="0">
                <a:latin typeface="Arial" panose="020B0604020202020204" pitchFamily="34" charset="0"/>
                <a:cs typeface="Arial" panose="020B0604020202020204" pitchFamily="34" charset="0"/>
              </a:rPr>
              <a:t> m = 5,4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n = 3,2.</a:t>
            </a:r>
          </a:p>
        </p:txBody>
      </p:sp>
      <p:sp>
        <p:nvSpPr>
          <p:cNvPr id="19" name="Oval Callout 18"/>
          <p:cNvSpPr/>
          <p:nvPr/>
        </p:nvSpPr>
        <p:spPr>
          <a:xfrm>
            <a:off x="5384800" y="2924138"/>
            <a:ext cx="1366934" cy="785152"/>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dirty="0" err="1">
                <a:solidFill>
                  <a:srgbClr val="C00000"/>
                </a:solidFill>
                <a:latin typeface="Arial" panose="020B0604020202020204" pitchFamily="34" charset="0"/>
                <a:cs typeface="Arial" panose="020B0604020202020204" pitchFamily="34" charset="0"/>
              </a:rPr>
              <a:t>Giải</a:t>
            </a:r>
            <a:endParaRPr lang="en-US" sz="2800"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1159163" y="3700493"/>
            <a:ext cx="10210800" cy="2188484"/>
          </a:xfrm>
          <a:prstGeom prst="rect">
            <a:avLst/>
          </a:prstGeom>
        </p:spPr>
        <p:txBody>
          <a:bodyPr wrap="square">
            <a:spAutoFit/>
          </a:bodyPr>
          <a:lstStyle/>
          <a:p>
            <a:pPr>
              <a:lnSpc>
                <a:spcPct val="170000"/>
              </a:lnSpc>
            </a:pPr>
            <a:r>
              <a:rPr lang="vi-VN" sz="2800" dirty="0">
                <a:latin typeface="Arial" panose="020B0604020202020204" pitchFamily="34" charset="0"/>
                <a:cs typeface="Arial" panose="020B0604020202020204" pitchFamily="34" charset="0"/>
              </a:rPr>
              <a:t>a) Thay x</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5,8 vào biểu thức 4x</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3, ta được: 4.</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5,8</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3</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 26,2</a:t>
            </a:r>
          </a:p>
          <a:p>
            <a:pPr>
              <a:lnSpc>
                <a:spcPct val="170000"/>
              </a:lnSpc>
            </a:pPr>
            <a:r>
              <a:rPr lang="vi-VN" sz="2800" dirty="0">
                <a:latin typeface="Arial" panose="020B0604020202020204" pitchFamily="34" charset="0"/>
                <a:cs typeface="Arial" panose="020B0604020202020204" pitchFamily="34" charset="0"/>
              </a:rPr>
              <a:t>b) Thay y</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2 vào biểu thức y</a:t>
            </a:r>
            <a:r>
              <a:rPr lang="en-US" sz="2800" baseline="30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2y</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1, ta được: 2</a:t>
            </a:r>
            <a:r>
              <a:rPr lang="en-US" sz="2800" baseline="30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2.2</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1</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1</a:t>
            </a:r>
          </a:p>
        </p:txBody>
      </p:sp>
      <p:sp>
        <p:nvSpPr>
          <p:cNvPr id="21" name="Rectangle 20"/>
          <p:cNvSpPr/>
          <p:nvPr/>
        </p:nvSpPr>
        <p:spPr>
          <a:xfrm>
            <a:off x="1173018" y="5099197"/>
            <a:ext cx="10652585" cy="1455976"/>
          </a:xfrm>
          <a:prstGeom prst="rect">
            <a:avLst/>
          </a:prstGeom>
        </p:spPr>
        <p:txBody>
          <a:bodyPr wrap="square">
            <a:spAutoFit/>
          </a:bodyPr>
          <a:lstStyle/>
          <a:p>
            <a:pPr algn="just">
              <a:lnSpc>
                <a:spcPct val="170000"/>
              </a:lnSpc>
            </a:pPr>
            <a:r>
              <a:rPr lang="vi-VN" sz="2800" dirty="0">
                <a:latin typeface="Arial" panose="020B0604020202020204" pitchFamily="34" charset="0"/>
                <a:cs typeface="Arial" panose="020B0604020202020204" pitchFamily="34" charset="0"/>
              </a:rPr>
              <a:t>c) Thay m</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5,4 và </a:t>
            </a:r>
            <a:r>
              <a:rPr lang="en-US" sz="2800" dirty="0">
                <a:latin typeface="Arial" panose="020B0604020202020204" pitchFamily="34" charset="0"/>
                <a:cs typeface="Arial" panose="020B0604020202020204" pitchFamily="34" charset="0"/>
              </a:rPr>
              <a:t>n = 3,2</a:t>
            </a:r>
            <a:r>
              <a:rPr lang="vi-VN" sz="2800" dirty="0">
                <a:latin typeface="Arial" panose="020B0604020202020204" pitchFamily="34" charset="0"/>
                <a:cs typeface="Arial" panose="020B0604020202020204" pitchFamily="34" charset="0"/>
              </a:rPr>
              <a:t> vào biểu thức (2m</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n)(m</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n), ta được:</a:t>
            </a:r>
          </a:p>
          <a:p>
            <a:pPr algn="ctr">
              <a:lnSpc>
                <a:spcPct val="170000"/>
              </a:lnSpc>
            </a:pPr>
            <a:r>
              <a:rPr lang="vi-VN" sz="28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5,4</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3,2).</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(5,4</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3,2)</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30,8</a:t>
            </a:r>
          </a:p>
        </p:txBody>
      </p:sp>
      <p:pic>
        <p:nvPicPr>
          <p:cNvPr id="6" name="Picture 5"/>
          <p:cNvPicPr>
            <a:picLocks noChangeAspect="1"/>
          </p:cNvPicPr>
          <p:nvPr/>
        </p:nvPicPr>
        <p:blipFill>
          <a:blip r:embed="rId9"/>
          <a:stretch>
            <a:fillRect/>
          </a:stretch>
        </p:blipFill>
        <p:spPr>
          <a:xfrm>
            <a:off x="9471907" y="1353298"/>
            <a:ext cx="2215072" cy="1959018"/>
          </a:xfrm>
          <a:prstGeom prst="rect">
            <a:avLst/>
          </a:prstGeom>
        </p:spPr>
      </p:pic>
    </p:spTree>
    <p:extLst>
      <p:ext uri="{BB962C8B-B14F-4D97-AF65-F5344CB8AC3E}">
        <p14:creationId xmlns:p14="http://schemas.microsoft.com/office/powerpoint/2010/main" val="4848248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barn(inVertical)">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wipe(left)">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1">
                                            <p:txEl>
                                              <p:pRg st="0" end="0"/>
                                            </p:txEl>
                                          </p:spTgt>
                                        </p:tgtEl>
                                        <p:attrNameLst>
                                          <p:attrName>style.visibility</p:attrName>
                                        </p:attrNameLst>
                                      </p:cBhvr>
                                      <p:to>
                                        <p:strVal val="visible"/>
                                      </p:to>
                                    </p:set>
                                    <p:animEffect transition="in" filter="fade">
                                      <p:cBhvr>
                                        <p:cTn id="31" dur="500"/>
                                        <p:tgtEl>
                                          <p:spTgt spid="21">
                                            <p:txEl>
                                              <p:pRg st="0" end="0"/>
                                            </p:txEl>
                                          </p:spTgt>
                                        </p:tgtEl>
                                      </p:cBhvr>
                                    </p:animEffect>
                                    <p:anim calcmode="lin" valueType="num">
                                      <p:cBhvr>
                                        <p:cTn id="32"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33" dur="500" fill="hold"/>
                                        <p:tgtEl>
                                          <p:spTgt spid="21">
                                            <p:txEl>
                                              <p:pRg st="0" end="0"/>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1">
                                            <p:txEl>
                                              <p:pRg st="1" end="1"/>
                                            </p:txEl>
                                          </p:spTgt>
                                        </p:tgtEl>
                                        <p:attrNameLst>
                                          <p:attrName>style.visibility</p:attrName>
                                        </p:attrNameLst>
                                      </p:cBhvr>
                                      <p:to>
                                        <p:strVal val="visible"/>
                                      </p:to>
                                    </p:set>
                                    <p:animEffect transition="in" filter="fade">
                                      <p:cBhvr>
                                        <p:cTn id="36" dur="500"/>
                                        <p:tgtEl>
                                          <p:spTgt spid="21">
                                            <p:txEl>
                                              <p:pRg st="1" end="1"/>
                                            </p:txEl>
                                          </p:spTgt>
                                        </p:tgtEl>
                                      </p:cBhvr>
                                    </p:animEffect>
                                    <p:anim calcmode="lin" valueType="num">
                                      <p:cBhvr>
                                        <p:cTn id="37"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38" dur="5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3359419" y="657249"/>
            <a:ext cx="5410200" cy="724750"/>
          </a:xfrm>
          <a:prstGeom prst="rect">
            <a:avLst/>
          </a:prstGeom>
        </p:spPr>
        <p:txBody>
          <a:bodyPr lIns="0" tIns="0" rIns="0" bIns="0" rtlCol="0" anchor="t">
            <a:spAutoFit/>
          </a:bodyPr>
          <a:lstStyle/>
          <a:p>
            <a:pPr algn="ctr">
              <a:lnSpc>
                <a:spcPts val="6240"/>
              </a:lnSpc>
            </a:pPr>
            <a:r>
              <a:rPr lang="en-US" sz="4400" b="1" dirty="0">
                <a:solidFill>
                  <a:srgbClr val="CD360D"/>
                </a:solidFill>
                <a:latin typeface="Arial" panose="020B0604020202020204" pitchFamily="34" charset="0"/>
                <a:cs typeface="Arial" panose="020B0604020202020204" pitchFamily="34" charset="0"/>
              </a:rPr>
              <a:t>KHỞI ĐỘNG</a:t>
            </a:r>
          </a:p>
        </p:txBody>
      </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9679384" y="-3295517"/>
            <a:ext cx="5231277" cy="523127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924945" flipH="1">
            <a:off x="-2626208" y="-2939533"/>
            <a:ext cx="6271471" cy="497014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61020">
            <a:off x="2431352" y="745155"/>
            <a:ext cx="860367" cy="555327"/>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40979">
            <a:off x="8713880" y="907423"/>
            <a:ext cx="337529" cy="366382"/>
          </a:xfrm>
          <a:prstGeom prst="rect">
            <a:avLst/>
          </a:prstGeom>
        </p:spPr>
      </p:pic>
      <p:sp>
        <p:nvSpPr>
          <p:cNvPr id="13" name="Rectangle 12"/>
          <p:cNvSpPr/>
          <p:nvPr/>
        </p:nvSpPr>
        <p:spPr>
          <a:xfrm>
            <a:off x="705119" y="1705332"/>
            <a:ext cx="10718801" cy="1305165"/>
          </a:xfrm>
          <a:prstGeom prst="rect">
            <a:avLst/>
          </a:prstGeom>
        </p:spPr>
        <p:txBody>
          <a:bodyPr wrap="square">
            <a:spAutoFit/>
          </a:bodyPr>
          <a:lstStyle/>
          <a:p>
            <a:pPr algn="just">
              <a:lnSpc>
                <a:spcPct val="150000"/>
              </a:lnSpc>
            </a:pPr>
            <a:r>
              <a:rPr lang="vi-VN" sz="2800" dirty="0">
                <a:latin typeface="Arial" panose="020B0604020202020204" pitchFamily="34" charset="0"/>
                <a:cs typeface="Arial" panose="020B0604020202020204" pitchFamily="34" charset="0"/>
              </a:rPr>
              <a:t>Giả sử một ô tô đi với vận tốc không đổi 50 km/h. Khi đó, biểu thức biểu thị quãng đường ô tô đi được trong t (giờ) là </a:t>
            </a:r>
            <a:r>
              <a:rPr lang="vi-VN" sz="2800" i="1" dirty="0">
                <a:latin typeface="Arial" panose="020B0604020202020204" pitchFamily="34" charset="0"/>
                <a:cs typeface="Arial" panose="020B0604020202020204" pitchFamily="34" charset="0"/>
              </a:rPr>
              <a:t>50.t</a:t>
            </a:r>
            <a:r>
              <a:rPr lang="en-US" sz="2800" i="1"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(km).</a:t>
            </a:r>
          </a:p>
        </p:txBody>
      </p:sp>
      <p:sp>
        <p:nvSpPr>
          <p:cNvPr id="14" name="Rectangle 13"/>
          <p:cNvSpPr/>
          <p:nvPr/>
        </p:nvSpPr>
        <p:spPr>
          <a:xfrm>
            <a:off x="718973" y="3141904"/>
            <a:ext cx="6494627" cy="3244158"/>
          </a:xfrm>
          <a:prstGeom prst="rect">
            <a:avLst/>
          </a:prstGeom>
        </p:spPr>
        <p:txBody>
          <a:bodyPr wrap="square">
            <a:spAutoFit/>
          </a:bodyPr>
          <a:lstStyle/>
          <a:p>
            <a:pPr lvl="0" algn="just">
              <a:lnSpc>
                <a:spcPct val="150000"/>
              </a:lnSpc>
            </a:pPr>
            <a:r>
              <a:rPr lang="vi-VN" sz="2800" dirty="0">
                <a:solidFill>
                  <a:prstClr val="black"/>
                </a:solidFill>
                <a:cs typeface="Arial" panose="020B0604020202020204" pitchFamily="34" charset="0"/>
              </a:rPr>
              <a:t>Ta có thể tính quãng đường ô tô đi được trong thời gian tùy ý bằng cách thay t bởi một số thích hợp. Chẳng hạn, nếu t = 2 giờ thì quãng đường ô tô đi được là 50 .2 = 100 (km).</a:t>
            </a:r>
          </a:p>
        </p:txBody>
      </p:sp>
      <p:pic>
        <p:nvPicPr>
          <p:cNvPr id="16" name="Picture 15"/>
          <p:cNvPicPr>
            <a:picLocks noChangeAspect="1"/>
          </p:cNvPicPr>
          <p:nvPr/>
        </p:nvPicPr>
        <p:blipFill rotWithShape="1">
          <a:blip r:embed="rId10">
            <a:clrChange>
              <a:clrFrom>
                <a:srgbClr val="FFFFFF"/>
              </a:clrFrom>
              <a:clrTo>
                <a:srgbClr val="FFFFFF">
                  <a:alpha val="0"/>
                </a:srgbClr>
              </a:clrTo>
            </a:clrChange>
          </a:blip>
          <a:srcRect t="6676"/>
          <a:stretch/>
        </p:blipFill>
        <p:spPr>
          <a:xfrm flipH="1">
            <a:off x="7620000" y="2989779"/>
            <a:ext cx="3917681" cy="3321772"/>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812"/>
            <a:ext cx="12192000" cy="7315200"/>
          </a:xfrm>
          <a:prstGeom prst="rect">
            <a:avLst/>
          </a:prstGeom>
        </p:spPr>
      </p:pic>
    </p:spTree>
    <p:extLst>
      <p:ext uri="{BB962C8B-B14F-4D97-AF65-F5344CB8AC3E}">
        <p14:creationId xmlns:p14="http://schemas.microsoft.com/office/powerpoint/2010/main" val="2391657853"/>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0905" y="4976266"/>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19399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1334658"/>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3" y="612220"/>
            <a:ext cx="10872191" cy="14448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81314" y="669898"/>
            <a:ext cx="10809493" cy="1247649"/>
          </a:xfrm>
          <a:prstGeom prst="rect">
            <a:avLst/>
          </a:prstGeom>
          <a:noFill/>
        </p:spPr>
        <p:txBody>
          <a:bodyPr wrap="square" rtlCol="0">
            <a:spAutoFit/>
          </a:bodyPr>
          <a:lstStyle/>
          <a:p>
            <a:pPr>
              <a:lnSpc>
                <a:spcPct val="150000"/>
              </a:lnSpc>
            </a:pPr>
            <a:r>
              <a:rPr lang="en-US" sz="2667" b="1" dirty="0" err="1">
                <a:solidFill>
                  <a:schemeClr val="bg1"/>
                </a:solidFill>
                <a:latin typeface="Arial" panose="020B0604020202020204" pitchFamily="34" charset="0"/>
                <a:cs typeface="Arial" panose="020B0604020202020204" pitchFamily="34" charset="0"/>
                <a:sym typeface="Arial"/>
              </a:rPr>
              <a:t>Câu</a:t>
            </a:r>
            <a:r>
              <a:rPr lang="en-US" sz="2667" b="1" dirty="0">
                <a:solidFill>
                  <a:schemeClr val="bg1"/>
                </a:solidFill>
                <a:latin typeface="Arial" panose="020B0604020202020204" pitchFamily="34" charset="0"/>
                <a:cs typeface="Arial" panose="020B0604020202020204" pitchFamily="34" charset="0"/>
                <a:sym typeface="Arial"/>
              </a:rPr>
              <a:t> 1: </a:t>
            </a:r>
            <a:r>
              <a:rPr lang="en-US" sz="2667" dirty="0">
                <a:solidFill>
                  <a:schemeClr val="bg1"/>
                </a:solidFill>
                <a:latin typeface="Arial" panose="020B0604020202020204" pitchFamily="34" charset="0"/>
                <a:cs typeface="Arial" panose="020B0604020202020204" pitchFamily="34" charset="0"/>
                <a:sym typeface="Arial"/>
              </a:rPr>
              <a:t>Cho </a:t>
            </a:r>
            <a:r>
              <a:rPr lang="en-US" sz="2667" dirty="0" err="1">
                <a:solidFill>
                  <a:schemeClr val="bg1"/>
                </a:solidFill>
                <a:latin typeface="Arial" panose="020B0604020202020204" pitchFamily="34" charset="0"/>
                <a:cs typeface="Arial" panose="020B0604020202020204" pitchFamily="34" charset="0"/>
                <a:sym typeface="Arial"/>
              </a:rPr>
              <a:t>a,b</a:t>
            </a:r>
            <a:r>
              <a:rPr lang="en-US" sz="2667" dirty="0">
                <a:solidFill>
                  <a:schemeClr val="bg1"/>
                </a:solidFill>
                <a:latin typeface="Arial" panose="020B0604020202020204" pitchFamily="34" charset="0"/>
                <a:cs typeface="Arial" panose="020B0604020202020204" pitchFamily="34" charset="0"/>
                <a:sym typeface="Arial"/>
              </a:rPr>
              <a:t> </a:t>
            </a:r>
            <a:r>
              <a:rPr lang="en-US" sz="2667" dirty="0" err="1">
                <a:solidFill>
                  <a:schemeClr val="bg1"/>
                </a:solidFill>
                <a:latin typeface="Arial" panose="020B0604020202020204" pitchFamily="34" charset="0"/>
                <a:cs typeface="Arial" panose="020B0604020202020204" pitchFamily="34" charset="0"/>
                <a:sym typeface="Arial"/>
              </a:rPr>
              <a:t>là</a:t>
            </a:r>
            <a:r>
              <a:rPr lang="en-US" sz="2667" dirty="0">
                <a:solidFill>
                  <a:schemeClr val="bg1"/>
                </a:solidFill>
                <a:latin typeface="Arial" panose="020B0604020202020204" pitchFamily="34" charset="0"/>
                <a:cs typeface="Arial" panose="020B0604020202020204" pitchFamily="34" charset="0"/>
                <a:sym typeface="Arial"/>
              </a:rPr>
              <a:t> </a:t>
            </a:r>
            <a:r>
              <a:rPr lang="en-US" sz="2667" dirty="0" err="1">
                <a:solidFill>
                  <a:schemeClr val="bg1"/>
                </a:solidFill>
                <a:latin typeface="Arial" panose="020B0604020202020204" pitchFamily="34" charset="0"/>
                <a:cs typeface="Arial" panose="020B0604020202020204" pitchFamily="34" charset="0"/>
                <a:sym typeface="Arial"/>
              </a:rPr>
              <a:t>các</a:t>
            </a:r>
            <a:r>
              <a:rPr lang="en-US" sz="2667" dirty="0">
                <a:solidFill>
                  <a:schemeClr val="bg1"/>
                </a:solidFill>
                <a:latin typeface="Arial" panose="020B0604020202020204" pitchFamily="34" charset="0"/>
                <a:cs typeface="Arial" panose="020B0604020202020204" pitchFamily="34" charset="0"/>
                <a:sym typeface="Arial"/>
              </a:rPr>
              <a:t> </a:t>
            </a:r>
            <a:r>
              <a:rPr lang="en-US" sz="2667" dirty="0" err="1">
                <a:solidFill>
                  <a:schemeClr val="bg1"/>
                </a:solidFill>
                <a:latin typeface="Arial" panose="020B0604020202020204" pitchFamily="34" charset="0"/>
                <a:cs typeface="Arial" panose="020B0604020202020204" pitchFamily="34" charset="0"/>
                <a:sym typeface="Arial"/>
              </a:rPr>
              <a:t>hằng</a:t>
            </a:r>
            <a:r>
              <a:rPr lang="en-US" sz="2667" dirty="0">
                <a:solidFill>
                  <a:schemeClr val="bg1"/>
                </a:solidFill>
                <a:latin typeface="Arial" panose="020B0604020202020204" pitchFamily="34" charset="0"/>
                <a:cs typeface="Arial" panose="020B0604020202020204" pitchFamily="34" charset="0"/>
                <a:sym typeface="Arial"/>
              </a:rPr>
              <a:t> </a:t>
            </a:r>
            <a:r>
              <a:rPr lang="en-US" sz="2667" dirty="0" err="1">
                <a:solidFill>
                  <a:schemeClr val="bg1"/>
                </a:solidFill>
                <a:latin typeface="Arial" panose="020B0604020202020204" pitchFamily="34" charset="0"/>
                <a:cs typeface="Arial" panose="020B0604020202020204" pitchFamily="34" charset="0"/>
                <a:sym typeface="Arial"/>
              </a:rPr>
              <a:t>số</a:t>
            </a:r>
            <a:r>
              <a:rPr lang="en-US" sz="2667" dirty="0">
                <a:solidFill>
                  <a:schemeClr val="bg1"/>
                </a:solidFill>
                <a:latin typeface="Arial" panose="020B0604020202020204" pitchFamily="34" charset="0"/>
                <a:cs typeface="Arial" panose="020B0604020202020204" pitchFamily="34" charset="0"/>
                <a:sym typeface="Arial"/>
              </a:rPr>
              <a:t>. </a:t>
            </a:r>
            <a:r>
              <a:rPr lang="en-US" sz="2667" dirty="0" err="1">
                <a:solidFill>
                  <a:schemeClr val="bg1"/>
                </a:solidFill>
                <a:latin typeface="Arial" panose="020B0604020202020204" pitchFamily="34" charset="0"/>
                <a:cs typeface="Arial" panose="020B0604020202020204" pitchFamily="34" charset="0"/>
                <a:sym typeface="Arial"/>
              </a:rPr>
              <a:t>Tìm</a:t>
            </a:r>
            <a:r>
              <a:rPr lang="en-US" sz="2667" dirty="0">
                <a:solidFill>
                  <a:schemeClr val="bg1"/>
                </a:solidFill>
                <a:latin typeface="Arial" panose="020B0604020202020204" pitchFamily="34" charset="0"/>
                <a:cs typeface="Arial" panose="020B0604020202020204" pitchFamily="34" charset="0"/>
                <a:sym typeface="Arial"/>
              </a:rPr>
              <a:t> </a:t>
            </a:r>
            <a:r>
              <a:rPr lang="en-US" sz="2667" dirty="0" err="1">
                <a:solidFill>
                  <a:schemeClr val="bg1"/>
                </a:solidFill>
                <a:latin typeface="Arial" panose="020B0604020202020204" pitchFamily="34" charset="0"/>
                <a:cs typeface="Arial" panose="020B0604020202020204" pitchFamily="34" charset="0"/>
                <a:sym typeface="Arial"/>
              </a:rPr>
              <a:t>các</a:t>
            </a:r>
            <a:r>
              <a:rPr lang="en-US" sz="2667" dirty="0">
                <a:solidFill>
                  <a:schemeClr val="bg1"/>
                </a:solidFill>
                <a:latin typeface="Arial" panose="020B0604020202020204" pitchFamily="34" charset="0"/>
                <a:cs typeface="Arial" panose="020B0604020202020204" pitchFamily="34" charset="0"/>
                <a:sym typeface="Arial"/>
              </a:rPr>
              <a:t> </a:t>
            </a:r>
            <a:r>
              <a:rPr lang="en-US" sz="2667" dirty="0" err="1">
                <a:solidFill>
                  <a:schemeClr val="bg1"/>
                </a:solidFill>
                <a:latin typeface="Arial" panose="020B0604020202020204" pitchFamily="34" charset="0"/>
                <a:cs typeface="Arial" panose="020B0604020202020204" pitchFamily="34" charset="0"/>
                <a:sym typeface="Arial"/>
              </a:rPr>
              <a:t>biến</a:t>
            </a:r>
            <a:r>
              <a:rPr lang="en-US" sz="2667" dirty="0">
                <a:solidFill>
                  <a:schemeClr val="bg1"/>
                </a:solidFill>
                <a:latin typeface="Arial" panose="020B0604020202020204" pitchFamily="34" charset="0"/>
                <a:cs typeface="Arial" panose="020B0604020202020204" pitchFamily="34" charset="0"/>
                <a:sym typeface="Arial"/>
              </a:rPr>
              <a:t> </a:t>
            </a:r>
            <a:r>
              <a:rPr lang="en-US" sz="2667" dirty="0" err="1">
                <a:solidFill>
                  <a:schemeClr val="bg1"/>
                </a:solidFill>
                <a:latin typeface="Arial" panose="020B0604020202020204" pitchFamily="34" charset="0"/>
                <a:cs typeface="Arial" panose="020B0604020202020204" pitchFamily="34" charset="0"/>
                <a:sym typeface="Arial"/>
              </a:rPr>
              <a:t>trong</a:t>
            </a:r>
            <a:r>
              <a:rPr lang="en-US" sz="2667" dirty="0">
                <a:solidFill>
                  <a:schemeClr val="bg1"/>
                </a:solidFill>
                <a:latin typeface="Arial" panose="020B0604020202020204" pitchFamily="34" charset="0"/>
                <a:cs typeface="Arial" panose="020B0604020202020204" pitchFamily="34" charset="0"/>
                <a:sym typeface="Arial"/>
              </a:rPr>
              <a:t> </a:t>
            </a:r>
            <a:r>
              <a:rPr lang="en-US" sz="2667" dirty="0" err="1">
                <a:solidFill>
                  <a:schemeClr val="bg1"/>
                </a:solidFill>
                <a:latin typeface="Arial" panose="020B0604020202020204" pitchFamily="34" charset="0"/>
                <a:cs typeface="Arial" panose="020B0604020202020204" pitchFamily="34" charset="0"/>
                <a:sym typeface="Arial"/>
              </a:rPr>
              <a:t>biểu</a:t>
            </a:r>
            <a:r>
              <a:rPr lang="en-US" sz="2667" dirty="0">
                <a:solidFill>
                  <a:schemeClr val="bg1"/>
                </a:solidFill>
                <a:latin typeface="Arial" panose="020B0604020202020204" pitchFamily="34" charset="0"/>
                <a:cs typeface="Arial" panose="020B0604020202020204" pitchFamily="34" charset="0"/>
                <a:sym typeface="Arial"/>
              </a:rPr>
              <a:t> </a:t>
            </a:r>
            <a:r>
              <a:rPr lang="en-US" sz="2667" dirty="0" err="1">
                <a:solidFill>
                  <a:schemeClr val="bg1"/>
                </a:solidFill>
                <a:latin typeface="Arial" panose="020B0604020202020204" pitchFamily="34" charset="0"/>
                <a:cs typeface="Arial" panose="020B0604020202020204" pitchFamily="34" charset="0"/>
                <a:sym typeface="Arial"/>
              </a:rPr>
              <a:t>thức</a:t>
            </a:r>
            <a:r>
              <a:rPr lang="en-US" sz="2667" dirty="0">
                <a:solidFill>
                  <a:schemeClr val="bg1"/>
                </a:solidFill>
                <a:latin typeface="Arial" panose="020B0604020202020204" pitchFamily="34" charset="0"/>
                <a:cs typeface="Arial" panose="020B0604020202020204" pitchFamily="34" charset="0"/>
                <a:sym typeface="Arial"/>
              </a:rPr>
              <a:t> </a:t>
            </a:r>
            <a:r>
              <a:rPr lang="en-US" sz="2667" dirty="0" err="1">
                <a:solidFill>
                  <a:schemeClr val="bg1"/>
                </a:solidFill>
                <a:latin typeface="Arial" panose="020B0604020202020204" pitchFamily="34" charset="0"/>
                <a:cs typeface="Arial" panose="020B0604020202020204" pitchFamily="34" charset="0"/>
                <a:sym typeface="Arial"/>
              </a:rPr>
              <a:t>đại</a:t>
            </a:r>
            <a:r>
              <a:rPr lang="en-US" sz="2667" dirty="0">
                <a:solidFill>
                  <a:schemeClr val="bg1"/>
                </a:solidFill>
                <a:latin typeface="Arial" panose="020B0604020202020204" pitchFamily="34" charset="0"/>
                <a:cs typeface="Arial" panose="020B0604020202020204" pitchFamily="34" charset="0"/>
                <a:sym typeface="Arial"/>
              </a:rPr>
              <a:t> </a:t>
            </a:r>
            <a:r>
              <a:rPr lang="en-US" sz="2667" dirty="0" err="1">
                <a:solidFill>
                  <a:schemeClr val="bg1"/>
                </a:solidFill>
                <a:latin typeface="Arial" panose="020B0604020202020204" pitchFamily="34" charset="0"/>
                <a:cs typeface="Arial" panose="020B0604020202020204" pitchFamily="34" charset="0"/>
                <a:sym typeface="Arial"/>
              </a:rPr>
              <a:t>số</a:t>
            </a:r>
            <a:endParaRPr lang="en-US" sz="2667" dirty="0">
              <a:solidFill>
                <a:schemeClr val="bg1"/>
              </a:solidFill>
              <a:latin typeface="Arial" panose="020B0604020202020204" pitchFamily="34" charset="0"/>
              <a:cs typeface="Arial" panose="020B0604020202020204" pitchFamily="34" charset="0"/>
              <a:sym typeface="Arial"/>
            </a:endParaRPr>
          </a:p>
          <a:p>
            <a:pPr algn="ctr">
              <a:lnSpc>
                <a:spcPct val="150000"/>
              </a:lnSpc>
            </a:pPr>
            <a:r>
              <a:rPr lang="en-US" sz="2667" dirty="0">
                <a:solidFill>
                  <a:schemeClr val="bg1"/>
                </a:solidFill>
                <a:latin typeface="Arial" panose="020B0604020202020204" pitchFamily="34" charset="0"/>
                <a:cs typeface="Arial" panose="020B0604020202020204" pitchFamily="34" charset="0"/>
                <a:sym typeface="Arial"/>
              </a:rPr>
              <a:t>x</a:t>
            </a:r>
            <a:r>
              <a:rPr lang="en-US" sz="2667" baseline="30000" dirty="0">
                <a:solidFill>
                  <a:schemeClr val="bg1"/>
                </a:solidFill>
                <a:latin typeface="Arial" panose="020B0604020202020204" pitchFamily="34" charset="0"/>
                <a:cs typeface="Arial" panose="020B0604020202020204" pitchFamily="34" charset="0"/>
                <a:sym typeface="Arial"/>
              </a:rPr>
              <a:t>2</a:t>
            </a:r>
            <a:r>
              <a:rPr lang="en-US" sz="2667" dirty="0">
                <a:solidFill>
                  <a:schemeClr val="bg1"/>
                </a:solidFill>
                <a:latin typeface="Arial" panose="020B0604020202020204" pitchFamily="34" charset="0"/>
                <a:cs typeface="Arial" panose="020B0604020202020204" pitchFamily="34" charset="0"/>
                <a:sym typeface="Arial"/>
              </a:rPr>
              <a:t> .(a</a:t>
            </a:r>
            <a:r>
              <a:rPr lang="en-US" sz="2667" baseline="30000" dirty="0">
                <a:solidFill>
                  <a:schemeClr val="bg1"/>
                </a:solidFill>
                <a:latin typeface="Arial" panose="020B0604020202020204" pitchFamily="34" charset="0"/>
                <a:cs typeface="Arial" panose="020B0604020202020204" pitchFamily="34" charset="0"/>
                <a:sym typeface="Arial"/>
              </a:rPr>
              <a:t>2</a:t>
            </a:r>
            <a:r>
              <a:rPr lang="en-US" sz="2667" dirty="0">
                <a:solidFill>
                  <a:schemeClr val="bg1"/>
                </a:solidFill>
                <a:latin typeface="Arial" panose="020B0604020202020204" pitchFamily="34" charset="0"/>
                <a:cs typeface="Arial" panose="020B0604020202020204" pitchFamily="34" charset="0"/>
                <a:sym typeface="Arial"/>
              </a:rPr>
              <a:t> - </a:t>
            </a:r>
            <a:r>
              <a:rPr lang="en-US" sz="2667" dirty="0" err="1">
                <a:solidFill>
                  <a:schemeClr val="bg1"/>
                </a:solidFill>
                <a:latin typeface="Arial" panose="020B0604020202020204" pitchFamily="34" charset="0"/>
                <a:cs typeface="Arial" panose="020B0604020202020204" pitchFamily="34" charset="0"/>
                <a:sym typeface="Arial"/>
              </a:rPr>
              <a:t>ab</a:t>
            </a:r>
            <a:r>
              <a:rPr lang="en-US" sz="2667" dirty="0">
                <a:solidFill>
                  <a:schemeClr val="bg1"/>
                </a:solidFill>
                <a:latin typeface="Arial" panose="020B0604020202020204" pitchFamily="34" charset="0"/>
                <a:cs typeface="Arial" panose="020B0604020202020204" pitchFamily="34" charset="0"/>
                <a:sym typeface="Arial"/>
              </a:rPr>
              <a:t> + b</a:t>
            </a:r>
            <a:r>
              <a:rPr lang="en-US" sz="2667" baseline="30000" dirty="0">
                <a:solidFill>
                  <a:schemeClr val="bg1"/>
                </a:solidFill>
                <a:latin typeface="Arial" panose="020B0604020202020204" pitchFamily="34" charset="0"/>
                <a:cs typeface="Arial" panose="020B0604020202020204" pitchFamily="34" charset="0"/>
                <a:sym typeface="Arial"/>
              </a:rPr>
              <a:t>2</a:t>
            </a:r>
            <a:r>
              <a:rPr lang="en-US" sz="2667" dirty="0">
                <a:solidFill>
                  <a:schemeClr val="bg1"/>
                </a:solidFill>
                <a:latin typeface="Arial" panose="020B0604020202020204" pitchFamily="34" charset="0"/>
                <a:cs typeface="Arial" panose="020B0604020202020204" pitchFamily="34" charset="0"/>
                <a:sym typeface="Arial"/>
              </a:rPr>
              <a:t>) + y. x(a</a:t>
            </a:r>
            <a:r>
              <a:rPr lang="en-US" sz="2667" baseline="30000" dirty="0">
                <a:solidFill>
                  <a:schemeClr val="bg1"/>
                </a:solidFill>
                <a:latin typeface="Arial" panose="020B0604020202020204" pitchFamily="34" charset="0"/>
                <a:cs typeface="Arial" panose="020B0604020202020204" pitchFamily="34" charset="0"/>
                <a:sym typeface="Arial"/>
              </a:rPr>
              <a:t>2</a:t>
            </a:r>
            <a:r>
              <a:rPr lang="en-US" sz="2667" dirty="0">
                <a:solidFill>
                  <a:schemeClr val="bg1"/>
                </a:solidFill>
                <a:latin typeface="Arial" panose="020B0604020202020204" pitchFamily="34" charset="0"/>
                <a:cs typeface="Arial" panose="020B0604020202020204" pitchFamily="34" charset="0"/>
                <a:sym typeface="Arial"/>
              </a:rPr>
              <a:t> - </a:t>
            </a:r>
            <a:r>
              <a:rPr lang="en-US" sz="2667" dirty="0" err="1">
                <a:solidFill>
                  <a:schemeClr val="bg1"/>
                </a:solidFill>
                <a:latin typeface="Arial" panose="020B0604020202020204" pitchFamily="34" charset="0"/>
                <a:cs typeface="Arial" panose="020B0604020202020204" pitchFamily="34" charset="0"/>
                <a:sym typeface="Arial"/>
              </a:rPr>
              <a:t>ab</a:t>
            </a:r>
            <a:r>
              <a:rPr lang="en-US" sz="2667" dirty="0">
                <a:solidFill>
                  <a:schemeClr val="bg1"/>
                </a:solidFill>
                <a:latin typeface="Arial" panose="020B0604020202020204" pitchFamily="34" charset="0"/>
                <a:cs typeface="Arial" panose="020B0604020202020204" pitchFamily="34" charset="0"/>
                <a:sym typeface="Arial"/>
              </a:rPr>
              <a:t> + b</a:t>
            </a:r>
            <a:r>
              <a:rPr lang="en-US" sz="2667" baseline="30000" dirty="0">
                <a:solidFill>
                  <a:schemeClr val="bg1"/>
                </a:solidFill>
                <a:latin typeface="Arial" panose="020B0604020202020204" pitchFamily="34" charset="0"/>
                <a:cs typeface="Arial" panose="020B0604020202020204" pitchFamily="34" charset="0"/>
                <a:sym typeface="Arial"/>
              </a:rPr>
              <a:t>2</a:t>
            </a:r>
            <a:r>
              <a:rPr lang="en-US" sz="2667" dirty="0">
                <a:solidFill>
                  <a:schemeClr val="bg1"/>
                </a:solidFill>
                <a:latin typeface="Arial" panose="020B0604020202020204" pitchFamily="34" charset="0"/>
                <a:cs typeface="Arial" panose="020B0604020202020204" pitchFamily="34" charset="0"/>
                <a:sym typeface="Arial"/>
              </a:rPr>
              <a:t>) + y</a:t>
            </a:r>
          </a:p>
        </p:txBody>
      </p:sp>
      <p:sp>
        <p:nvSpPr>
          <p:cNvPr id="15" name="bang b">
            <a:extLst>
              <a:ext uri="{FF2B5EF4-FFF2-40B4-BE49-F238E27FC236}">
                <a16:creationId xmlns:a16="http://schemas.microsoft.com/office/drawing/2014/main" id="{D0E6AFB4-275F-4728-9A13-27E00F9EA3A2}"/>
              </a:ext>
            </a:extLst>
          </p:cNvPr>
          <p:cNvSpPr/>
          <p:nvPr/>
        </p:nvSpPr>
        <p:spPr>
          <a:xfrm flipH="1">
            <a:off x="593216" y="4359542"/>
            <a:ext cx="5502783" cy="12152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53324" y="2583548"/>
            <a:ext cx="5502783" cy="120480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45360" y="4658234"/>
            <a:ext cx="5281563" cy="594202"/>
          </a:xfrm>
          <a:prstGeom prst="rect">
            <a:avLst/>
          </a:prstGeom>
          <a:noFill/>
        </p:spPr>
        <p:txBody>
          <a:bodyPr wrap="square" rtlCol="0">
            <a:spAutoFit/>
          </a:bodyPr>
          <a:lstStyle/>
          <a:p>
            <a:pPr marL="342917" indent="-342917" algn="just">
              <a:lnSpc>
                <a:spcPct val="130000"/>
              </a:lnSpc>
              <a:buClr>
                <a:prstClr val="white"/>
              </a:buClr>
              <a:buFont typeface="Wingdings" panose="05000000000000000000" pitchFamily="2" charset="2"/>
              <a:buChar char="w"/>
              <a:defRPr/>
            </a:pPr>
            <a:r>
              <a:rPr lang="en-US" sz="28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28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x; y</a:t>
            </a:r>
          </a:p>
        </p:txBody>
      </p:sp>
      <p:sp>
        <p:nvSpPr>
          <p:cNvPr id="27" name="cau hoi c">
            <a:extLst>
              <a:ext uri="{FF2B5EF4-FFF2-40B4-BE49-F238E27FC236}">
                <a16:creationId xmlns:a16="http://schemas.microsoft.com/office/drawing/2014/main" id="{D96707EC-5A82-4050-B897-6DBAB63AC957}"/>
              </a:ext>
            </a:extLst>
          </p:cNvPr>
          <p:cNvSpPr txBox="1"/>
          <p:nvPr/>
        </p:nvSpPr>
        <p:spPr>
          <a:xfrm>
            <a:off x="645359" y="2866895"/>
            <a:ext cx="5361991" cy="594202"/>
          </a:xfrm>
          <a:prstGeom prst="rect">
            <a:avLst/>
          </a:prstGeom>
          <a:noFill/>
        </p:spPr>
        <p:txBody>
          <a:bodyPr wrap="square" rtlCol="0">
            <a:spAutoFit/>
          </a:bodyPr>
          <a:lstStyle/>
          <a:p>
            <a:pPr marL="342917" indent="-342917" algn="just">
              <a:lnSpc>
                <a:spcPct val="130000"/>
              </a:lnSpc>
              <a:buClr>
                <a:prstClr val="white"/>
              </a:buClr>
              <a:buFont typeface="Wingdings" panose="05000000000000000000" pitchFamily="2" charset="2"/>
              <a:buChar char="w"/>
              <a:defRPr/>
            </a:pPr>
            <a:r>
              <a:rPr lang="en-US" sz="28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28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a:t>
            </a:r>
          </a:p>
        </p:txBody>
      </p:sp>
      <p:sp>
        <p:nvSpPr>
          <p:cNvPr id="31" name="bang a">
            <a:extLst>
              <a:ext uri="{FF2B5EF4-FFF2-40B4-BE49-F238E27FC236}">
                <a16:creationId xmlns:a16="http://schemas.microsoft.com/office/drawing/2014/main" id="{8DD63B39-09F3-4F04-83CD-408FC7619A90}"/>
              </a:ext>
            </a:extLst>
          </p:cNvPr>
          <p:cNvSpPr/>
          <p:nvPr/>
        </p:nvSpPr>
        <p:spPr>
          <a:xfrm flipH="1">
            <a:off x="6056106" y="2590531"/>
            <a:ext cx="5678693" cy="12152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095998" y="4350464"/>
            <a:ext cx="5678693" cy="123344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6153619" y="2857817"/>
            <a:ext cx="5194403" cy="594202"/>
          </a:xfrm>
          <a:prstGeom prst="rect">
            <a:avLst/>
          </a:prstGeom>
          <a:noFill/>
        </p:spPr>
        <p:txBody>
          <a:bodyPr wrap="square" rtlCol="0">
            <a:spAutoFit/>
          </a:bodyPr>
          <a:lstStyle/>
          <a:p>
            <a:pPr marL="342917" indent="-342917" algn="just">
              <a:lnSpc>
                <a:spcPct val="130000"/>
              </a:lnSpc>
              <a:buClr>
                <a:prstClr val="white"/>
              </a:buClr>
              <a:buFont typeface="Wingdings" panose="05000000000000000000" pitchFamily="2" charset="2"/>
              <a:buChar char="w"/>
              <a:defRPr/>
            </a:pPr>
            <a:r>
              <a:rPr lang="en-US" sz="28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r>
              <a:rPr lang="en-US" sz="28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x; y</a:t>
            </a:r>
          </a:p>
        </p:txBody>
      </p:sp>
      <p:sp>
        <p:nvSpPr>
          <p:cNvPr id="34" name="cau hoi d">
            <a:extLst>
              <a:ext uri="{FF2B5EF4-FFF2-40B4-BE49-F238E27FC236}">
                <a16:creationId xmlns:a16="http://schemas.microsoft.com/office/drawing/2014/main" id="{42A746A3-96B8-42A5-8EFA-A104DB6B2F69}"/>
              </a:ext>
            </a:extLst>
          </p:cNvPr>
          <p:cNvSpPr txBox="1"/>
          <p:nvPr/>
        </p:nvSpPr>
        <p:spPr>
          <a:xfrm>
            <a:off x="6153619" y="4633790"/>
            <a:ext cx="4869981" cy="594202"/>
          </a:xfrm>
          <a:prstGeom prst="rect">
            <a:avLst/>
          </a:prstGeom>
          <a:noFill/>
        </p:spPr>
        <p:txBody>
          <a:bodyPr wrap="square" rtlCol="0">
            <a:spAutoFit/>
          </a:bodyPr>
          <a:lstStyle/>
          <a:p>
            <a:pPr marL="342917" indent="-342917" algn="just">
              <a:lnSpc>
                <a:spcPct val="130000"/>
              </a:lnSpc>
              <a:buClr>
                <a:prstClr val="white"/>
              </a:buClr>
              <a:buFont typeface="Wingdings" panose="05000000000000000000" pitchFamily="2" charset="2"/>
              <a:buChar char="w"/>
              <a:defRPr/>
            </a:pPr>
            <a:r>
              <a:rPr lang="en-US" sz="28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en-US" sz="28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x</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1"/>
            <a:ext cx="487364" cy="487364"/>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4"/>
            <a:ext cx="487364" cy="487364"/>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7"/>
            <a:ext cx="487364" cy="487364"/>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3"/>
            <a:ext cx="487364" cy="487364"/>
          </a:xfrm>
          <a:prstGeom prst="rect">
            <a:avLst/>
          </a:prstGeom>
        </p:spPr>
      </p:pic>
    </p:spTree>
    <p:extLst>
      <p:ext uri="{BB962C8B-B14F-4D97-AF65-F5344CB8AC3E}">
        <p14:creationId xmlns:p14="http://schemas.microsoft.com/office/powerpoint/2010/main" val="135913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0905" y="4976266"/>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19399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1334658"/>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20011" y="612220"/>
            <a:ext cx="10872191" cy="14448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4609" y="688327"/>
            <a:ext cx="10144593" cy="1247649"/>
          </a:xfrm>
          <a:prstGeom prst="rect">
            <a:avLst/>
          </a:prstGeom>
          <a:noFill/>
        </p:spPr>
        <p:txBody>
          <a:bodyPr wrap="square" rtlCol="0">
            <a:spAutoFit/>
          </a:bodyPr>
          <a:lstStyle/>
          <a:p>
            <a:pPr algn="ctr">
              <a:lnSpc>
                <a:spcPct val="150000"/>
              </a:lnSpc>
              <a:defRPr/>
            </a:pPr>
            <a:r>
              <a:rPr lang="en-US" sz="2667" b="1" dirty="0" err="1">
                <a:solidFill>
                  <a:schemeClr val="bg1"/>
                </a:solidFill>
                <a:latin typeface="Arial" panose="020B0604020202020204" pitchFamily="34" charset="0"/>
                <a:cs typeface="Arial" panose="020B0604020202020204" pitchFamily="34" charset="0"/>
                <a:sym typeface="Arial"/>
              </a:rPr>
              <a:t>Câu</a:t>
            </a:r>
            <a:r>
              <a:rPr lang="en-US" sz="2667" b="1" dirty="0">
                <a:solidFill>
                  <a:schemeClr val="bg1"/>
                </a:solidFill>
                <a:latin typeface="Arial" panose="020B0604020202020204" pitchFamily="34" charset="0"/>
                <a:cs typeface="Arial" panose="020B0604020202020204" pitchFamily="34" charset="0"/>
                <a:sym typeface="Arial"/>
              </a:rPr>
              <a:t> 2: </a:t>
            </a:r>
            <a:r>
              <a:rPr lang="fr-FR" sz="2667" dirty="0">
                <a:solidFill>
                  <a:schemeClr val="bg1"/>
                </a:solidFill>
                <a:latin typeface="Arial" panose="020B0604020202020204" pitchFamily="34" charset="0"/>
                <a:cs typeface="Arial" panose="020B0604020202020204" pitchFamily="34" charset="0"/>
              </a:rPr>
              <a:t>Nam mua 10 </a:t>
            </a:r>
            <a:r>
              <a:rPr lang="fr-FR" sz="2667" dirty="0" err="1">
                <a:solidFill>
                  <a:schemeClr val="bg1"/>
                </a:solidFill>
                <a:latin typeface="Arial" panose="020B0604020202020204" pitchFamily="34" charset="0"/>
                <a:cs typeface="Arial" panose="020B0604020202020204" pitchFamily="34" charset="0"/>
              </a:rPr>
              <a:t>quyển</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vở</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mỗi</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quyển</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giá</a:t>
            </a:r>
            <a:r>
              <a:rPr lang="fr-FR" sz="2667" dirty="0">
                <a:solidFill>
                  <a:schemeClr val="bg1"/>
                </a:solidFill>
                <a:latin typeface="Arial" panose="020B0604020202020204" pitchFamily="34" charset="0"/>
                <a:cs typeface="Arial" panose="020B0604020202020204" pitchFamily="34" charset="0"/>
              </a:rPr>
              <a:t> x </a:t>
            </a:r>
            <a:r>
              <a:rPr lang="fr-FR" sz="2667" dirty="0" err="1">
                <a:solidFill>
                  <a:schemeClr val="bg1"/>
                </a:solidFill>
                <a:latin typeface="Arial" panose="020B0604020202020204" pitchFamily="34" charset="0"/>
                <a:cs typeface="Arial" panose="020B0604020202020204" pitchFamily="34" charset="0"/>
              </a:rPr>
              <a:t>đồng</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và</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hai</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bút</a:t>
            </a:r>
            <a:r>
              <a:rPr lang="fr-FR" sz="2667" dirty="0">
                <a:solidFill>
                  <a:schemeClr val="bg1"/>
                </a:solidFill>
                <a:latin typeface="Arial" panose="020B0604020202020204" pitchFamily="34" charset="0"/>
                <a:cs typeface="Arial" panose="020B0604020202020204" pitchFamily="34" charset="0"/>
              </a:rPr>
              <a:t> bi, </a:t>
            </a:r>
            <a:r>
              <a:rPr lang="fr-FR" sz="2667" dirty="0" err="1">
                <a:solidFill>
                  <a:schemeClr val="bg1"/>
                </a:solidFill>
                <a:latin typeface="Arial" panose="020B0604020202020204" pitchFamily="34" charset="0"/>
                <a:cs typeface="Arial" panose="020B0604020202020204" pitchFamily="34" charset="0"/>
              </a:rPr>
              <a:t>mỗi</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chiếc</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giá</a:t>
            </a:r>
            <a:r>
              <a:rPr lang="fr-FR" sz="2667" dirty="0">
                <a:solidFill>
                  <a:schemeClr val="bg1"/>
                </a:solidFill>
                <a:latin typeface="Arial" panose="020B0604020202020204" pitchFamily="34" charset="0"/>
                <a:cs typeface="Arial" panose="020B0604020202020204" pitchFamily="34" charset="0"/>
              </a:rPr>
              <a:t> y </a:t>
            </a:r>
            <a:r>
              <a:rPr lang="fr-FR" sz="2667" dirty="0" err="1">
                <a:solidFill>
                  <a:schemeClr val="bg1"/>
                </a:solidFill>
                <a:latin typeface="Arial" panose="020B0604020202020204" pitchFamily="34" charset="0"/>
                <a:cs typeface="Arial" panose="020B0604020202020204" pitchFamily="34" charset="0"/>
              </a:rPr>
              <a:t>đồng</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Biểu</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thức</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biểu</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thị</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số</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tiền</a:t>
            </a:r>
            <a:r>
              <a:rPr lang="fr-FR" sz="2667" dirty="0">
                <a:solidFill>
                  <a:schemeClr val="bg1"/>
                </a:solidFill>
                <a:latin typeface="Arial" panose="020B0604020202020204" pitchFamily="34" charset="0"/>
                <a:cs typeface="Arial" panose="020B0604020202020204" pitchFamily="34" charset="0"/>
              </a:rPr>
              <a:t> Nam </a:t>
            </a:r>
            <a:r>
              <a:rPr lang="fr-FR" sz="2667" dirty="0" err="1">
                <a:solidFill>
                  <a:schemeClr val="bg1"/>
                </a:solidFill>
                <a:latin typeface="Arial" panose="020B0604020202020204" pitchFamily="34" charset="0"/>
                <a:cs typeface="Arial" panose="020B0604020202020204" pitchFamily="34" charset="0"/>
              </a:rPr>
              <a:t>phải</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trả</a:t>
            </a:r>
            <a:r>
              <a:rPr lang="fr-FR" sz="2667" dirty="0">
                <a:solidFill>
                  <a:schemeClr val="bg1"/>
                </a:solidFill>
                <a:latin typeface="Arial" panose="020B0604020202020204" pitchFamily="34" charset="0"/>
                <a:cs typeface="Arial" panose="020B0604020202020204" pitchFamily="34" charset="0"/>
              </a:rPr>
              <a:t> là</a:t>
            </a:r>
            <a:endParaRPr lang="en-US" sz="2667"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6056107" y="4401030"/>
            <a:ext cx="5502783" cy="12152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53324" y="2583548"/>
            <a:ext cx="5502783" cy="120480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208379" y="4668579"/>
            <a:ext cx="5198239" cy="594202"/>
          </a:xfrm>
          <a:prstGeom prst="rect">
            <a:avLst/>
          </a:prstGeom>
          <a:noFill/>
        </p:spPr>
        <p:txBody>
          <a:bodyPr wrap="square" rtlCol="0">
            <a:spAutoFit/>
          </a:bodyPr>
          <a:lstStyle/>
          <a:p>
            <a:pPr marL="342917" indent="-342917" algn="just">
              <a:lnSpc>
                <a:spcPct val="130000"/>
              </a:lnSpc>
              <a:buClr>
                <a:prstClr val="white"/>
              </a:buClr>
              <a:buFont typeface="Wingdings" panose="05000000000000000000" pitchFamily="2" charset="2"/>
              <a:buChar char="w"/>
              <a:defRPr/>
            </a:pPr>
            <a:r>
              <a:rPr lang="en-US" sz="28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fr-FR" sz="2800" dirty="0">
                <a:solidFill>
                  <a:schemeClr val="bg1"/>
                </a:solidFill>
                <a:latin typeface="Arial" panose="020B0604020202020204" pitchFamily="34" charset="0"/>
                <a:cs typeface="Arial" panose="020B0604020202020204" pitchFamily="34" charset="0"/>
              </a:rPr>
              <a:t>10x + 2y (</a:t>
            </a:r>
            <a:r>
              <a:rPr lang="fr-FR" sz="2800" dirty="0" err="1">
                <a:solidFill>
                  <a:schemeClr val="bg1"/>
                </a:solidFill>
                <a:latin typeface="Arial" panose="020B0604020202020204" pitchFamily="34" charset="0"/>
                <a:cs typeface="Arial" panose="020B0604020202020204" pitchFamily="34" charset="0"/>
              </a:rPr>
              <a:t>đồng</a:t>
            </a:r>
            <a:r>
              <a:rPr lang="fr-FR" sz="2800" dirty="0">
                <a:solidFill>
                  <a:schemeClr val="bg1"/>
                </a:solidFill>
                <a:latin typeface="Arial" panose="020B0604020202020204" pitchFamily="34" charset="0"/>
                <a:cs typeface="Arial" panose="020B0604020202020204" pitchFamily="34" charset="0"/>
              </a:rPr>
              <a:t>)</a:t>
            </a:r>
            <a:endParaRPr lang="en-US" sz="2800" dirty="0">
              <a:solidFill>
                <a:schemeClr val="bg1"/>
              </a:solidFill>
              <a:latin typeface="Arial" panose="020B060402020202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632412" y="2851585"/>
            <a:ext cx="5229761" cy="594202"/>
          </a:xfrm>
          <a:prstGeom prst="rect">
            <a:avLst/>
          </a:prstGeom>
          <a:noFill/>
        </p:spPr>
        <p:txBody>
          <a:bodyPr wrap="square" rtlCol="0">
            <a:spAutoFit/>
          </a:bodyPr>
          <a:lstStyle/>
          <a:p>
            <a:pPr marL="342917" indent="-342917" algn="just">
              <a:lnSpc>
                <a:spcPct val="130000"/>
              </a:lnSpc>
              <a:buClr>
                <a:prstClr val="white"/>
              </a:buClr>
              <a:buFont typeface="Wingdings" panose="05000000000000000000" pitchFamily="2" charset="2"/>
              <a:buChar char="w"/>
              <a:defRPr/>
            </a:pPr>
            <a:r>
              <a:rPr lang="en-US" sz="28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fr-FR" sz="2800" dirty="0">
                <a:solidFill>
                  <a:schemeClr val="bg1"/>
                </a:solidFill>
                <a:latin typeface="Arial" panose="020B0604020202020204" pitchFamily="34" charset="0"/>
                <a:cs typeface="Arial" panose="020B0604020202020204" pitchFamily="34" charset="0"/>
              </a:rPr>
              <a:t>2x - 10y (</a:t>
            </a:r>
            <a:r>
              <a:rPr lang="fr-FR" sz="2800" dirty="0" err="1">
                <a:solidFill>
                  <a:schemeClr val="bg1"/>
                </a:solidFill>
                <a:latin typeface="Arial" panose="020B0604020202020204" pitchFamily="34" charset="0"/>
                <a:cs typeface="Arial" panose="020B0604020202020204" pitchFamily="34" charset="0"/>
              </a:rPr>
              <a:t>đồng</a:t>
            </a:r>
            <a:r>
              <a:rPr lang="fr-FR" sz="2800" dirty="0">
                <a:solidFill>
                  <a:schemeClr val="bg1"/>
                </a:solidFill>
                <a:latin typeface="Arial" panose="020B0604020202020204" pitchFamily="34" charset="0"/>
                <a:cs typeface="Arial" panose="020B0604020202020204" pitchFamily="34" charset="0"/>
              </a:rPr>
              <a:t>)</a:t>
            </a:r>
            <a:endParaRPr lang="en-US" sz="28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56107" y="2590531"/>
            <a:ext cx="5502783" cy="12152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553324" y="4391816"/>
            <a:ext cx="5502783" cy="123344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6170553" y="2877240"/>
            <a:ext cx="5194403" cy="594202"/>
          </a:xfrm>
          <a:prstGeom prst="rect">
            <a:avLst/>
          </a:prstGeom>
          <a:noFill/>
        </p:spPr>
        <p:txBody>
          <a:bodyPr wrap="square" rtlCol="0">
            <a:spAutoFit/>
          </a:bodyPr>
          <a:lstStyle/>
          <a:p>
            <a:pPr marL="342917" indent="-342917" algn="just">
              <a:lnSpc>
                <a:spcPct val="130000"/>
              </a:lnSpc>
              <a:buClr>
                <a:prstClr val="white"/>
              </a:buClr>
              <a:buFont typeface="Wingdings" panose="05000000000000000000" pitchFamily="2" charset="2"/>
              <a:buChar char="w"/>
              <a:defRPr/>
            </a:pPr>
            <a:r>
              <a:rPr lang="en-US" sz="28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r>
              <a:rPr lang="fr-FR" sz="2800" dirty="0">
                <a:solidFill>
                  <a:schemeClr val="bg1"/>
                </a:solidFill>
                <a:latin typeface="Arial" panose="020B0604020202020204" pitchFamily="34" charset="0"/>
                <a:cs typeface="Arial" panose="020B0604020202020204" pitchFamily="34" charset="0"/>
              </a:rPr>
              <a:t>10x - 2y (</a:t>
            </a:r>
            <a:r>
              <a:rPr lang="fr-FR" sz="2800" dirty="0" err="1">
                <a:solidFill>
                  <a:schemeClr val="bg1"/>
                </a:solidFill>
                <a:latin typeface="Arial" panose="020B0604020202020204" pitchFamily="34" charset="0"/>
                <a:cs typeface="Arial" panose="020B0604020202020204" pitchFamily="34" charset="0"/>
              </a:rPr>
              <a:t>đồng</a:t>
            </a:r>
            <a:r>
              <a:rPr lang="fr-FR" sz="2800" dirty="0">
                <a:solidFill>
                  <a:schemeClr val="bg1"/>
                </a:solidFill>
                <a:latin typeface="Arial" panose="020B0604020202020204" pitchFamily="34" charset="0"/>
                <a:cs typeface="Arial" panose="020B0604020202020204" pitchFamily="34" charset="0"/>
              </a:rPr>
              <a:t>)</a:t>
            </a:r>
            <a:endParaRPr lang="en-US" sz="2800" dirty="0">
              <a:solidFill>
                <a:schemeClr val="bg1"/>
              </a:solidFill>
              <a:latin typeface="Arial" panose="020B060402020202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0140" y="4682431"/>
            <a:ext cx="4906737" cy="594202"/>
          </a:xfrm>
          <a:prstGeom prst="rect">
            <a:avLst/>
          </a:prstGeom>
          <a:noFill/>
        </p:spPr>
        <p:txBody>
          <a:bodyPr wrap="square" rtlCol="0">
            <a:spAutoFit/>
          </a:bodyPr>
          <a:lstStyle/>
          <a:p>
            <a:pPr marL="342917" indent="-342917" algn="just">
              <a:lnSpc>
                <a:spcPct val="130000"/>
              </a:lnSpc>
              <a:buClr>
                <a:prstClr val="white"/>
              </a:buClr>
              <a:buFont typeface="Wingdings" panose="05000000000000000000" pitchFamily="2" charset="2"/>
              <a:buChar char="w"/>
              <a:defRPr/>
            </a:pPr>
            <a:r>
              <a:rPr lang="en-US" sz="28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fr-FR" sz="2800" dirty="0">
                <a:solidFill>
                  <a:schemeClr val="bg1"/>
                </a:solidFill>
                <a:latin typeface="Arial" panose="020B0604020202020204" pitchFamily="34" charset="0"/>
                <a:cs typeface="Arial" panose="020B0604020202020204" pitchFamily="34" charset="0"/>
              </a:rPr>
              <a:t>2x + 10y (</a:t>
            </a:r>
            <a:r>
              <a:rPr lang="fr-FR" sz="2800" dirty="0" err="1">
                <a:solidFill>
                  <a:schemeClr val="bg1"/>
                </a:solidFill>
                <a:latin typeface="Arial" panose="020B0604020202020204" pitchFamily="34" charset="0"/>
                <a:cs typeface="Arial" panose="020B0604020202020204" pitchFamily="34" charset="0"/>
              </a:rPr>
              <a:t>đồng</a:t>
            </a:r>
            <a:r>
              <a:rPr lang="fr-FR" sz="2800" dirty="0">
                <a:solidFill>
                  <a:schemeClr val="bg1"/>
                </a:solidFill>
                <a:latin typeface="Arial" panose="020B0604020202020204" pitchFamily="34" charset="0"/>
                <a:cs typeface="Arial" panose="020B0604020202020204" pitchFamily="34" charset="0"/>
              </a:rPr>
              <a:t>)</a:t>
            </a:r>
            <a:endParaRPr lang="en-US" sz="2800" dirty="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1"/>
            <a:ext cx="487364" cy="487364"/>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4"/>
            <a:ext cx="487364" cy="487364"/>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7"/>
            <a:ext cx="487364" cy="487364"/>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3"/>
            <a:ext cx="487364" cy="487364"/>
          </a:xfrm>
          <a:prstGeom prst="rect">
            <a:avLst/>
          </a:prstGeom>
        </p:spPr>
      </p:pic>
    </p:spTree>
    <p:extLst>
      <p:ext uri="{BB962C8B-B14F-4D97-AF65-F5344CB8AC3E}">
        <p14:creationId xmlns:p14="http://schemas.microsoft.com/office/powerpoint/2010/main" val="345298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63907" y="55626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flipV="1">
            <a:off x="-24889" y="4018718"/>
            <a:ext cx="12216889" cy="17157"/>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1817268"/>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20011" y="612220"/>
            <a:ext cx="10872191" cy="241009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764174" y="772978"/>
            <a:ext cx="10613871" cy="2170979"/>
          </a:xfrm>
          <a:prstGeom prst="rect">
            <a:avLst/>
          </a:prstGeom>
          <a:noFill/>
        </p:spPr>
        <p:txBody>
          <a:bodyPr wrap="square" rtlCol="0">
            <a:spAutoFit/>
          </a:bodyPr>
          <a:lstStyle/>
          <a:p>
            <a:pPr algn="ctr">
              <a:lnSpc>
                <a:spcPct val="130000"/>
              </a:lnSpc>
              <a:defRPr/>
            </a:pPr>
            <a:r>
              <a:rPr lang="en-US" sz="2667" b="1" dirty="0" err="1">
                <a:solidFill>
                  <a:schemeClr val="bg1"/>
                </a:solidFill>
                <a:latin typeface="Arial" panose="020B0604020202020204" pitchFamily="34" charset="0"/>
                <a:cs typeface="Arial" panose="020B0604020202020204" pitchFamily="34" charset="0"/>
                <a:sym typeface="Arial"/>
              </a:rPr>
              <a:t>Câu</a:t>
            </a:r>
            <a:r>
              <a:rPr lang="en-US" sz="2667" b="1" dirty="0">
                <a:solidFill>
                  <a:schemeClr val="bg1"/>
                </a:solidFill>
                <a:latin typeface="Arial" panose="020B0604020202020204" pitchFamily="34" charset="0"/>
                <a:cs typeface="Arial" panose="020B0604020202020204" pitchFamily="34" charset="0"/>
                <a:sym typeface="Arial"/>
              </a:rPr>
              <a:t> 3: </a:t>
            </a:r>
            <a:r>
              <a:rPr lang="fr-FR" sz="2667" dirty="0" err="1">
                <a:solidFill>
                  <a:schemeClr val="bg1"/>
                </a:solidFill>
                <a:latin typeface="Arial" panose="020B0604020202020204" pitchFamily="34" charset="0"/>
                <a:cs typeface="Arial" panose="020B0604020202020204" pitchFamily="34" charset="0"/>
              </a:rPr>
              <a:t>Một</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bể</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đang</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chứa</a:t>
            </a:r>
            <a:r>
              <a:rPr lang="fr-FR" sz="2667" dirty="0">
                <a:solidFill>
                  <a:schemeClr val="bg1"/>
                </a:solidFill>
                <a:latin typeface="Arial" panose="020B0604020202020204" pitchFamily="34" charset="0"/>
                <a:cs typeface="Arial" panose="020B0604020202020204" pitchFamily="34" charset="0"/>
              </a:rPr>
              <a:t> 480 </a:t>
            </a:r>
            <a:r>
              <a:rPr lang="fr-FR" sz="2667" dirty="0" err="1">
                <a:solidFill>
                  <a:schemeClr val="bg1"/>
                </a:solidFill>
                <a:latin typeface="Arial" panose="020B0604020202020204" pitchFamily="34" charset="0"/>
                <a:cs typeface="Arial" panose="020B0604020202020204" pitchFamily="34" charset="0"/>
              </a:rPr>
              <a:t>lít</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nước</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có</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một</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vòi</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chảy</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được</a:t>
            </a:r>
            <a:r>
              <a:rPr lang="fr-FR" sz="2667" dirty="0">
                <a:solidFill>
                  <a:schemeClr val="bg1"/>
                </a:solidFill>
                <a:latin typeface="Arial" panose="020B0604020202020204" pitchFamily="34" charset="0"/>
                <a:cs typeface="Arial" panose="020B0604020202020204" pitchFamily="34" charset="0"/>
              </a:rPr>
              <a:t>  x </a:t>
            </a:r>
            <a:r>
              <a:rPr lang="fr-FR" sz="2667" dirty="0" err="1">
                <a:solidFill>
                  <a:schemeClr val="bg1"/>
                </a:solidFill>
                <a:latin typeface="Arial" panose="020B0604020202020204" pitchFamily="34" charset="0"/>
                <a:cs typeface="Arial" panose="020B0604020202020204" pitchFamily="34" charset="0"/>
              </a:rPr>
              <a:t>lít</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Cùng</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lúc</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đó</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một</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vòi</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khác</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chảy</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từ</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bể</a:t>
            </a:r>
            <a:r>
              <a:rPr lang="fr-FR" sz="2667" dirty="0">
                <a:solidFill>
                  <a:schemeClr val="bg1"/>
                </a:solidFill>
                <a:latin typeface="Arial" panose="020B0604020202020204" pitchFamily="34" charset="0"/>
                <a:cs typeface="Arial" panose="020B0604020202020204" pitchFamily="34" charset="0"/>
              </a:rPr>
              <a:t> ra. </a:t>
            </a:r>
            <a:r>
              <a:rPr lang="fr-FR" sz="2667" dirty="0" err="1">
                <a:solidFill>
                  <a:schemeClr val="bg1"/>
                </a:solidFill>
                <a:latin typeface="Arial" panose="020B0604020202020204" pitchFamily="34" charset="0"/>
                <a:cs typeface="Arial" panose="020B0604020202020204" pitchFamily="34" charset="0"/>
              </a:rPr>
              <a:t>Một</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phút</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lượng</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nước</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chảy</a:t>
            </a:r>
            <a:r>
              <a:rPr lang="fr-FR" sz="2667" dirty="0">
                <a:solidFill>
                  <a:schemeClr val="bg1"/>
                </a:solidFill>
                <a:latin typeface="Arial" panose="020B0604020202020204" pitchFamily="34" charset="0"/>
                <a:cs typeface="Arial" panose="020B0604020202020204" pitchFamily="34" charset="0"/>
              </a:rPr>
              <a:t> ra </a:t>
            </a:r>
            <a:r>
              <a:rPr lang="fr-FR" sz="2667" dirty="0" err="1">
                <a:solidFill>
                  <a:schemeClr val="bg1"/>
                </a:solidFill>
                <a:latin typeface="Arial" panose="020B0604020202020204" pitchFamily="34" charset="0"/>
                <a:cs typeface="Arial" panose="020B0604020202020204" pitchFamily="34" charset="0"/>
              </a:rPr>
              <a:t>bằng</a:t>
            </a:r>
            <a:r>
              <a:rPr lang="fr-FR" sz="2667" dirty="0">
                <a:solidFill>
                  <a:schemeClr val="bg1"/>
                </a:solidFill>
                <a:latin typeface="Arial" panose="020B0604020202020204" pitchFamily="34" charset="0"/>
                <a:cs typeface="Arial" panose="020B0604020202020204" pitchFamily="34" charset="0"/>
              </a:rPr>
              <a:t> 1/4 </a:t>
            </a:r>
            <a:r>
              <a:rPr lang="fr-FR" sz="2667" dirty="0" err="1">
                <a:solidFill>
                  <a:schemeClr val="bg1"/>
                </a:solidFill>
                <a:latin typeface="Arial" panose="020B0604020202020204" pitchFamily="34" charset="0"/>
                <a:cs typeface="Arial" panose="020B0604020202020204" pitchFamily="34" charset="0"/>
              </a:rPr>
              <a:t>lượng</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nước</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chảy</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vào</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Hãy</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biểu</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thị</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lượng</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nước</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trong</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bể</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sau</a:t>
            </a:r>
            <a:r>
              <a:rPr lang="fr-FR" sz="2667" dirty="0">
                <a:solidFill>
                  <a:schemeClr val="bg1"/>
                </a:solidFill>
                <a:latin typeface="Arial" panose="020B0604020202020204" pitchFamily="34" charset="0"/>
                <a:cs typeface="Arial" panose="020B0604020202020204" pitchFamily="34" charset="0"/>
              </a:rPr>
              <a:t> khi </a:t>
            </a:r>
            <a:r>
              <a:rPr lang="fr-FR" sz="2667" dirty="0" err="1">
                <a:solidFill>
                  <a:schemeClr val="bg1"/>
                </a:solidFill>
                <a:latin typeface="Arial" panose="020B0604020202020204" pitchFamily="34" charset="0"/>
                <a:cs typeface="Arial" panose="020B0604020202020204" pitchFamily="34" charset="0"/>
              </a:rPr>
              <a:t>đồng</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thời</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mở</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cả</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hai</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vòi</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trên</a:t>
            </a:r>
            <a:r>
              <a:rPr lang="fr-FR" sz="2667" dirty="0">
                <a:solidFill>
                  <a:schemeClr val="bg1"/>
                </a:solidFill>
                <a:latin typeface="Arial" panose="020B0604020202020204" pitchFamily="34" charset="0"/>
                <a:cs typeface="Arial" panose="020B0604020202020204" pitchFamily="34" charset="0"/>
              </a:rPr>
              <a:t> </a:t>
            </a:r>
            <a:r>
              <a:rPr lang="fr-FR" sz="2667" dirty="0" err="1">
                <a:solidFill>
                  <a:schemeClr val="bg1"/>
                </a:solidFill>
                <a:latin typeface="Arial" panose="020B0604020202020204" pitchFamily="34" charset="0"/>
                <a:cs typeface="Arial" panose="020B0604020202020204" pitchFamily="34" charset="0"/>
              </a:rPr>
              <a:t>sau</a:t>
            </a:r>
            <a:r>
              <a:rPr lang="fr-FR" sz="2667" dirty="0">
                <a:solidFill>
                  <a:schemeClr val="bg1"/>
                </a:solidFill>
                <a:latin typeface="Arial" panose="020B0604020202020204" pitchFamily="34" charset="0"/>
                <a:cs typeface="Arial" panose="020B0604020202020204" pitchFamily="34" charset="0"/>
              </a:rPr>
              <a:t> a </a:t>
            </a:r>
            <a:r>
              <a:rPr lang="fr-FR" sz="2667" dirty="0" err="1">
                <a:solidFill>
                  <a:schemeClr val="bg1"/>
                </a:solidFill>
                <a:latin typeface="Arial" panose="020B0604020202020204" pitchFamily="34" charset="0"/>
                <a:cs typeface="Arial" panose="020B0604020202020204" pitchFamily="34" charset="0"/>
              </a:rPr>
              <a:t>phút</a:t>
            </a:r>
            <a:endParaRPr lang="en-US" sz="2667"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528433" y="3421671"/>
            <a:ext cx="5502783" cy="12152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28433" y="4997694"/>
            <a:ext cx="5502783" cy="11726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mc:AlternateContent xmlns:mc="http://schemas.openxmlformats.org/markup-compatibility/2006">
        <mc:Choice xmlns:a14="http://schemas.microsoft.com/office/drawing/2010/main" Requires="a14">
          <p:sp>
            <p:nvSpPr>
              <p:cNvPr id="25" name="cau hoi b">
                <a:extLst>
                  <a:ext uri="{FF2B5EF4-FFF2-40B4-BE49-F238E27FC236}">
                    <a16:creationId xmlns:a16="http://schemas.microsoft.com/office/drawing/2014/main" id="{9897B1B9-EB78-41AF-AC33-1E8F7714B11F}"/>
                  </a:ext>
                </a:extLst>
              </p:cNvPr>
              <p:cNvSpPr txBox="1"/>
              <p:nvPr/>
            </p:nvSpPr>
            <p:spPr>
              <a:xfrm>
                <a:off x="620012" y="3537290"/>
                <a:ext cx="5281563" cy="802977"/>
              </a:xfrm>
              <a:prstGeom prst="rect">
                <a:avLst/>
              </a:prstGeom>
              <a:noFill/>
            </p:spPr>
            <p:txBody>
              <a:bodyPr wrap="square" rtlCol="0">
                <a:spAutoFit/>
              </a:bodyPr>
              <a:lstStyle/>
              <a:p>
                <a:pPr marL="342917" indent="-342917" algn="just">
                  <a:lnSpc>
                    <a:spcPct val="130000"/>
                  </a:lnSpc>
                  <a:buClr>
                    <a:prstClr val="white"/>
                  </a:buClr>
                  <a:buFont typeface="Wingdings" panose="05000000000000000000" pitchFamily="2" charset="2"/>
                  <a:buChar char="w"/>
                  <a:defRPr/>
                </a:pPr>
                <a:r>
                  <a:rPr lang="en-US" sz="2667"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r>
                      <a:rPr lang="en-US" sz="2667" i="1">
                        <a:solidFill>
                          <a:schemeClr val="bg1"/>
                        </a:solidFill>
                        <a:latin typeface="Cambria Math" panose="02040503050406030204" pitchFamily="18" charset="0"/>
                      </a:rPr>
                      <m:t>480+</m:t>
                    </m:r>
                    <m:f>
                      <m:fPr>
                        <m:ctrlPr>
                          <a:rPr lang="en-US" sz="2667" i="1">
                            <a:solidFill>
                              <a:schemeClr val="bg1"/>
                            </a:solidFill>
                            <a:latin typeface="Cambria Math" panose="02040503050406030204" pitchFamily="18" charset="0"/>
                          </a:rPr>
                        </m:ctrlPr>
                      </m:fPr>
                      <m:num>
                        <m:r>
                          <a:rPr lang="en-US" sz="2667" i="1">
                            <a:solidFill>
                              <a:schemeClr val="bg1"/>
                            </a:solidFill>
                            <a:latin typeface="Cambria Math" panose="02040503050406030204" pitchFamily="18" charset="0"/>
                          </a:rPr>
                          <m:t>3</m:t>
                        </m:r>
                      </m:num>
                      <m:den>
                        <m:r>
                          <a:rPr lang="en-US" sz="2667" i="1">
                            <a:solidFill>
                              <a:schemeClr val="bg1"/>
                            </a:solidFill>
                            <a:latin typeface="Cambria Math" panose="02040503050406030204" pitchFamily="18" charset="0"/>
                          </a:rPr>
                          <m:t>4</m:t>
                        </m:r>
                      </m:den>
                    </m:f>
                    <m:r>
                      <a:rPr lang="en-US" sz="2667" i="1">
                        <a:solidFill>
                          <a:schemeClr val="bg1"/>
                        </a:solidFill>
                        <a:latin typeface="Cambria Math" panose="02040503050406030204" pitchFamily="18" charset="0"/>
                      </a:rPr>
                      <m:t>𝑎𝑥</m:t>
                    </m:r>
                  </m:oMath>
                </a14:m>
                <a:r>
                  <a:rPr lang="en-US" sz="2667" dirty="0">
                    <a:solidFill>
                      <a:schemeClr val="bg1"/>
                    </a:solidFill>
                    <a:latin typeface="Arial" panose="020B0604020202020204" pitchFamily="34" charset="0"/>
                    <a:cs typeface="Arial" panose="020B0604020202020204" pitchFamily="34" charset="0"/>
                  </a:rPr>
                  <a:t> (</a:t>
                </a:r>
                <a:r>
                  <a:rPr lang="en-US" sz="2667" dirty="0" err="1">
                    <a:solidFill>
                      <a:schemeClr val="bg1"/>
                    </a:solidFill>
                    <a:latin typeface="Arial" panose="020B0604020202020204" pitchFamily="34" charset="0"/>
                    <a:cs typeface="Arial" panose="020B0604020202020204" pitchFamily="34" charset="0"/>
                  </a:rPr>
                  <a:t>lít</a:t>
                </a:r>
                <a:r>
                  <a:rPr lang="en-US" sz="2667" dirty="0">
                    <a:solidFill>
                      <a:schemeClr val="bg1"/>
                    </a:solidFill>
                    <a:latin typeface="Arial" panose="020B0604020202020204" pitchFamily="34" charset="0"/>
                    <a:cs typeface="Arial" panose="020B0604020202020204" pitchFamily="34" charset="0"/>
                  </a:rPr>
                  <a:t>)</a:t>
                </a:r>
              </a:p>
            </p:txBody>
          </p:sp>
        </mc:Choice>
        <mc:Fallback>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620012" y="3537290"/>
                <a:ext cx="5281563" cy="802977"/>
              </a:xfrm>
              <a:prstGeom prst="rect">
                <a:avLst/>
              </a:prstGeom>
              <a:blipFill>
                <a:blip r:embed="rId11"/>
                <a:stretch>
                  <a:fillRect l="-1963" b="-8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cau hoi c">
                <a:extLst>
                  <a:ext uri="{FF2B5EF4-FFF2-40B4-BE49-F238E27FC236}">
                    <a16:creationId xmlns:a16="http://schemas.microsoft.com/office/drawing/2014/main" id="{D96707EC-5A82-4050-B897-6DBAB63AC957}"/>
                  </a:ext>
                </a:extLst>
              </p:cNvPr>
              <p:cNvSpPr txBox="1"/>
              <p:nvPr/>
            </p:nvSpPr>
            <p:spPr>
              <a:xfrm>
                <a:off x="595693" y="5126811"/>
                <a:ext cx="5342417" cy="802977"/>
              </a:xfrm>
              <a:prstGeom prst="rect">
                <a:avLst/>
              </a:prstGeom>
              <a:noFill/>
            </p:spPr>
            <p:txBody>
              <a:bodyPr wrap="square" rtlCol="0">
                <a:spAutoFit/>
              </a:bodyPr>
              <a:lstStyle/>
              <a:p>
                <a:pPr marL="342917" indent="-342917" algn="just">
                  <a:lnSpc>
                    <a:spcPct val="130000"/>
                  </a:lnSpc>
                  <a:buClr>
                    <a:prstClr val="white"/>
                  </a:buClr>
                  <a:buFont typeface="Wingdings" panose="05000000000000000000" pitchFamily="2" charset="2"/>
                  <a:buChar char="w"/>
                  <a:defRPr/>
                </a:pPr>
                <a:r>
                  <a:rPr lang="en-US" sz="2667"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r>
                      <a:rPr lang="en-US" sz="2667" i="1">
                        <a:solidFill>
                          <a:schemeClr val="bg1"/>
                        </a:solidFill>
                        <a:latin typeface="Cambria Math" panose="02040503050406030204" pitchFamily="18" charset="0"/>
                      </a:rPr>
                      <m:t>480</m:t>
                    </m:r>
                    <m:r>
                      <a:rPr lang="en-US" sz="2667" i="1">
                        <a:solidFill>
                          <a:schemeClr val="bg1"/>
                        </a:solidFill>
                        <a:latin typeface="Cambria Math" panose="02040503050406030204" pitchFamily="18" charset="0"/>
                      </a:rPr>
                      <m:t>−</m:t>
                    </m:r>
                    <m:f>
                      <m:fPr>
                        <m:ctrlPr>
                          <a:rPr lang="en-US" sz="2667" i="1">
                            <a:solidFill>
                              <a:schemeClr val="bg1"/>
                            </a:solidFill>
                            <a:latin typeface="Cambria Math" panose="02040503050406030204" pitchFamily="18" charset="0"/>
                          </a:rPr>
                        </m:ctrlPr>
                      </m:fPr>
                      <m:num>
                        <m:r>
                          <a:rPr lang="en-US" sz="2667" i="1">
                            <a:solidFill>
                              <a:schemeClr val="bg1"/>
                            </a:solidFill>
                            <a:latin typeface="Cambria Math" panose="02040503050406030204" pitchFamily="18" charset="0"/>
                          </a:rPr>
                          <m:t>3</m:t>
                        </m:r>
                      </m:num>
                      <m:den>
                        <m:r>
                          <a:rPr lang="en-US" sz="2667" i="1">
                            <a:solidFill>
                              <a:schemeClr val="bg1"/>
                            </a:solidFill>
                            <a:latin typeface="Cambria Math" panose="02040503050406030204" pitchFamily="18" charset="0"/>
                          </a:rPr>
                          <m:t>4</m:t>
                        </m:r>
                      </m:den>
                    </m:f>
                    <m:r>
                      <a:rPr lang="en-US" sz="2667" i="1">
                        <a:solidFill>
                          <a:schemeClr val="bg1"/>
                        </a:solidFill>
                        <a:latin typeface="Cambria Math" panose="02040503050406030204" pitchFamily="18" charset="0"/>
                      </a:rPr>
                      <m:t>𝑎𝑥</m:t>
                    </m:r>
                  </m:oMath>
                </a14:m>
                <a:r>
                  <a:rPr lang="en-US" sz="2667" dirty="0">
                    <a:solidFill>
                      <a:schemeClr val="bg1"/>
                    </a:solidFill>
                    <a:latin typeface="Arial" panose="020B0604020202020204" pitchFamily="34" charset="0"/>
                    <a:cs typeface="Arial" panose="020B0604020202020204" pitchFamily="34" charset="0"/>
                  </a:rPr>
                  <a:t> (</a:t>
                </a:r>
                <a:r>
                  <a:rPr lang="en-US" sz="2667" dirty="0" err="1">
                    <a:solidFill>
                      <a:schemeClr val="bg1"/>
                    </a:solidFill>
                    <a:latin typeface="Arial" panose="020B0604020202020204" pitchFamily="34" charset="0"/>
                    <a:cs typeface="Arial" panose="020B0604020202020204" pitchFamily="34" charset="0"/>
                  </a:rPr>
                  <a:t>lít</a:t>
                </a:r>
                <a:r>
                  <a:rPr lang="en-US" sz="2667" dirty="0">
                    <a:solidFill>
                      <a:schemeClr val="bg1"/>
                    </a:solidFill>
                    <a:latin typeface="Arial" panose="020B0604020202020204" pitchFamily="34" charset="0"/>
                    <a:cs typeface="Arial" panose="020B0604020202020204" pitchFamily="34" charset="0"/>
                  </a:rPr>
                  <a:t>)</a:t>
                </a:r>
              </a:p>
            </p:txBody>
          </p:sp>
        </mc:Choice>
        <mc:Fallback>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595693" y="5126811"/>
                <a:ext cx="5342417" cy="802977"/>
              </a:xfrm>
              <a:prstGeom prst="rect">
                <a:avLst/>
              </a:prstGeom>
              <a:blipFill>
                <a:blip r:embed="rId12"/>
                <a:stretch>
                  <a:fillRect l="-1941" b="-8333"/>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6031217" y="3427570"/>
            <a:ext cx="5502783" cy="12152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071110" y="4997694"/>
            <a:ext cx="5502783" cy="11726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mc:AlternateContent xmlns:mc="http://schemas.openxmlformats.org/markup-compatibility/2006">
        <mc:Choice xmlns:a14="http://schemas.microsoft.com/office/drawing/2010/main" Requires="a14">
          <p:sp>
            <p:nvSpPr>
              <p:cNvPr id="33" name="cau hoi a">
                <a:extLst>
                  <a:ext uri="{FF2B5EF4-FFF2-40B4-BE49-F238E27FC236}">
                    <a16:creationId xmlns:a16="http://schemas.microsoft.com/office/drawing/2014/main" id="{9B5DABB8-849A-4D2D-930C-9CA07BFC5BDE}"/>
                  </a:ext>
                </a:extLst>
              </p:cNvPr>
              <p:cNvSpPr txBox="1"/>
              <p:nvPr/>
            </p:nvSpPr>
            <p:spPr>
              <a:xfrm>
                <a:off x="6159908" y="3577002"/>
                <a:ext cx="5194403" cy="802977"/>
              </a:xfrm>
              <a:prstGeom prst="rect">
                <a:avLst/>
              </a:prstGeom>
              <a:noFill/>
            </p:spPr>
            <p:txBody>
              <a:bodyPr wrap="square" rtlCol="0">
                <a:spAutoFit/>
              </a:bodyPr>
              <a:lstStyle/>
              <a:p>
                <a:pPr marL="342917" indent="-342917" algn="just">
                  <a:lnSpc>
                    <a:spcPct val="130000"/>
                  </a:lnSpc>
                  <a:buClr>
                    <a:prstClr val="white"/>
                  </a:buClr>
                  <a:buFont typeface="Wingdings" panose="05000000000000000000" pitchFamily="2" charset="2"/>
                  <a:buChar char="w"/>
                  <a:defRPr/>
                </a:pPr>
                <a:r>
                  <a:rPr lang="en-US" sz="2667"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f>
                      <m:fPr>
                        <m:ctrlPr>
                          <a:rPr lang="en-US" sz="2667" i="1">
                            <a:solidFill>
                              <a:schemeClr val="bg1"/>
                            </a:solidFill>
                            <a:latin typeface="Cambria Math" panose="02040503050406030204" pitchFamily="18" charset="0"/>
                          </a:rPr>
                        </m:ctrlPr>
                      </m:fPr>
                      <m:num>
                        <m:r>
                          <a:rPr lang="en-US" sz="2667" i="1">
                            <a:solidFill>
                              <a:schemeClr val="bg1"/>
                            </a:solidFill>
                            <a:latin typeface="Cambria Math" panose="02040503050406030204" pitchFamily="18" charset="0"/>
                          </a:rPr>
                          <m:t>3</m:t>
                        </m:r>
                      </m:num>
                      <m:den>
                        <m:r>
                          <a:rPr lang="en-US" sz="2667" i="1">
                            <a:solidFill>
                              <a:schemeClr val="bg1"/>
                            </a:solidFill>
                            <a:latin typeface="Cambria Math" panose="02040503050406030204" pitchFamily="18" charset="0"/>
                          </a:rPr>
                          <m:t>4</m:t>
                        </m:r>
                      </m:den>
                    </m:f>
                    <m:r>
                      <a:rPr lang="en-US" sz="2667" i="1">
                        <a:solidFill>
                          <a:schemeClr val="bg1"/>
                        </a:solidFill>
                        <a:latin typeface="Cambria Math" panose="02040503050406030204" pitchFamily="18" charset="0"/>
                      </a:rPr>
                      <m:t>𝑎𝑥</m:t>
                    </m:r>
                  </m:oMath>
                </a14:m>
                <a:r>
                  <a:rPr lang="en-US" sz="2667" dirty="0">
                    <a:solidFill>
                      <a:schemeClr val="bg1"/>
                    </a:solidFill>
                    <a:latin typeface="Arial" panose="020B0604020202020204" pitchFamily="34" charset="0"/>
                    <a:cs typeface="Arial" panose="020B0604020202020204" pitchFamily="34" charset="0"/>
                  </a:rPr>
                  <a:t> (</a:t>
                </a:r>
                <a:r>
                  <a:rPr lang="en-US" sz="2667" dirty="0" err="1">
                    <a:solidFill>
                      <a:schemeClr val="bg1"/>
                    </a:solidFill>
                    <a:latin typeface="Arial" panose="020B0604020202020204" pitchFamily="34" charset="0"/>
                    <a:cs typeface="Arial" panose="020B0604020202020204" pitchFamily="34" charset="0"/>
                  </a:rPr>
                  <a:t>lít</a:t>
                </a:r>
                <a:r>
                  <a:rPr lang="en-US" sz="2667" dirty="0">
                    <a:solidFill>
                      <a:schemeClr val="bg1"/>
                    </a:solidFill>
                    <a:latin typeface="Arial" panose="020B0604020202020204" pitchFamily="34" charset="0"/>
                    <a:cs typeface="Arial" panose="020B0604020202020204" pitchFamily="34" charset="0"/>
                  </a:rPr>
                  <a:t>)</a:t>
                </a:r>
                <a:endParaRPr lang="en-US" sz="2667"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6159908" y="3577002"/>
                <a:ext cx="5194403" cy="802977"/>
              </a:xfrm>
              <a:prstGeom prst="rect">
                <a:avLst/>
              </a:prstGeom>
              <a:blipFill>
                <a:blip r:embed="rId13"/>
                <a:stretch>
                  <a:fillRect l="-1876" b="-757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cau hoi d">
                <a:extLst>
                  <a:ext uri="{FF2B5EF4-FFF2-40B4-BE49-F238E27FC236}">
                    <a16:creationId xmlns:a16="http://schemas.microsoft.com/office/drawing/2014/main" id="{42A746A3-96B8-42A5-8EFA-A104DB6B2F69}"/>
                  </a:ext>
                </a:extLst>
              </p:cNvPr>
              <p:cNvSpPr txBox="1"/>
              <p:nvPr/>
            </p:nvSpPr>
            <p:spPr>
              <a:xfrm>
                <a:off x="6182019" y="5265083"/>
                <a:ext cx="5101875" cy="570349"/>
              </a:xfrm>
              <a:prstGeom prst="rect">
                <a:avLst/>
              </a:prstGeom>
              <a:noFill/>
            </p:spPr>
            <p:txBody>
              <a:bodyPr wrap="square" rtlCol="0">
                <a:spAutoFit/>
              </a:bodyPr>
              <a:lstStyle/>
              <a:p>
                <a:pPr marL="342917" indent="-342917" algn="just">
                  <a:lnSpc>
                    <a:spcPct val="130000"/>
                  </a:lnSpc>
                  <a:buClr>
                    <a:prstClr val="white"/>
                  </a:buClr>
                  <a:buFont typeface="Wingdings" panose="05000000000000000000" pitchFamily="2" charset="2"/>
                  <a:buChar char="w"/>
                  <a:defRPr/>
                </a:pPr>
                <a:r>
                  <a:rPr lang="en-US" sz="2667"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lang="en-US" sz="2667" i="1">
                        <a:solidFill>
                          <a:schemeClr val="bg1"/>
                        </a:solidFill>
                        <a:latin typeface="Cambria Math" panose="02040503050406030204" pitchFamily="18" charset="0"/>
                      </a:rPr>
                      <m:t>480+</m:t>
                    </m:r>
                    <m:r>
                      <a:rPr lang="en-US" sz="2667" i="1">
                        <a:solidFill>
                          <a:schemeClr val="bg1"/>
                        </a:solidFill>
                        <a:latin typeface="Cambria Math" panose="02040503050406030204" pitchFamily="18" charset="0"/>
                      </a:rPr>
                      <m:t>𝑎𝑥</m:t>
                    </m:r>
                  </m:oMath>
                </a14:m>
                <a:r>
                  <a:rPr lang="en-US" sz="2667" dirty="0">
                    <a:solidFill>
                      <a:schemeClr val="bg1"/>
                    </a:solidFill>
                    <a:latin typeface="Arial" panose="020B0604020202020204" pitchFamily="34" charset="0"/>
                    <a:cs typeface="Arial" panose="020B0604020202020204" pitchFamily="34" charset="0"/>
                  </a:rPr>
                  <a:t>(</a:t>
                </a:r>
                <a:r>
                  <a:rPr lang="en-US" sz="2667" dirty="0" err="1">
                    <a:solidFill>
                      <a:schemeClr val="bg1"/>
                    </a:solidFill>
                    <a:latin typeface="Arial" panose="020B0604020202020204" pitchFamily="34" charset="0"/>
                    <a:cs typeface="Arial" panose="020B0604020202020204" pitchFamily="34" charset="0"/>
                  </a:rPr>
                  <a:t>lít</a:t>
                </a:r>
                <a:r>
                  <a:rPr lang="en-US" sz="2667" dirty="0">
                    <a:solidFill>
                      <a:schemeClr val="bg1"/>
                    </a:solidFill>
                    <a:latin typeface="Arial" panose="020B0604020202020204" pitchFamily="34" charset="0"/>
                    <a:cs typeface="Arial" panose="020B0604020202020204" pitchFamily="34" charset="0"/>
                  </a:rPr>
                  <a:t>)</a:t>
                </a:r>
                <a:endParaRPr lang="en-US" sz="2667"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6182019" y="5265083"/>
                <a:ext cx="5101875" cy="570349"/>
              </a:xfrm>
              <a:prstGeom prst="rect">
                <a:avLst/>
              </a:prstGeom>
              <a:blipFill>
                <a:blip r:embed="rId14"/>
                <a:stretch>
                  <a:fillRect l="-1912" b="-27957"/>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192001" y="863861"/>
            <a:ext cx="487364" cy="487364"/>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192001" y="1478694"/>
            <a:ext cx="487364" cy="487364"/>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2202905" y="2074157"/>
            <a:ext cx="487364" cy="487364"/>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2202905" y="2630413"/>
            <a:ext cx="487364" cy="487364"/>
          </a:xfrm>
          <a:prstGeom prst="rect">
            <a:avLst/>
          </a:prstGeom>
        </p:spPr>
      </p:pic>
    </p:spTree>
    <p:extLst>
      <p:ext uri="{BB962C8B-B14F-4D97-AF65-F5344CB8AC3E}">
        <p14:creationId xmlns:p14="http://schemas.microsoft.com/office/powerpoint/2010/main" val="376227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0905" y="4976266"/>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19399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1334658"/>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20011" y="612220"/>
            <a:ext cx="10872191" cy="14448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4609" y="863861"/>
            <a:ext cx="10039791" cy="685765"/>
          </a:xfrm>
          <a:prstGeom prst="rect">
            <a:avLst/>
          </a:prstGeom>
          <a:noFill/>
        </p:spPr>
        <p:txBody>
          <a:bodyPr wrap="square" rtlCol="0">
            <a:spAutoFit/>
          </a:bodyPr>
          <a:lstStyle/>
          <a:p>
            <a:pPr algn="ctr">
              <a:lnSpc>
                <a:spcPct val="150000"/>
              </a:lnSpc>
              <a:defRPr/>
            </a:pPr>
            <a:r>
              <a:rPr lang="en-US" sz="2933" b="1" dirty="0" err="1">
                <a:solidFill>
                  <a:schemeClr val="bg1"/>
                </a:solidFill>
                <a:latin typeface="Arial" panose="020B0604020202020204" pitchFamily="34" charset="0"/>
                <a:cs typeface="Arial" panose="020B0604020202020204" pitchFamily="34" charset="0"/>
                <a:sym typeface="Arial"/>
              </a:rPr>
              <a:t>Câu</a:t>
            </a:r>
            <a:r>
              <a:rPr lang="en-US" sz="2933" b="1" dirty="0">
                <a:solidFill>
                  <a:schemeClr val="bg1"/>
                </a:solidFill>
                <a:latin typeface="Arial" panose="020B0604020202020204" pitchFamily="34" charset="0"/>
                <a:cs typeface="Arial" panose="020B0604020202020204" pitchFamily="34" charset="0"/>
                <a:sym typeface="Arial"/>
              </a:rPr>
              <a:t> 4: </a:t>
            </a:r>
            <a:r>
              <a:rPr lang="en-US" sz="2933" dirty="0" err="1">
                <a:solidFill>
                  <a:schemeClr val="bg1"/>
                </a:solidFill>
                <a:latin typeface="Arial" panose="020B0604020202020204" pitchFamily="34" charset="0"/>
                <a:cs typeface="Arial" panose="020B0604020202020204" pitchFamily="34" charset="0"/>
              </a:rPr>
              <a:t>Biểu</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thức</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nào</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sau</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đây</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là</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biểu</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thức</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đại</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số</a:t>
            </a:r>
            <a:r>
              <a:rPr lang="en-US" sz="2933" dirty="0">
                <a:solidFill>
                  <a:schemeClr val="bg1"/>
                </a:solidFill>
                <a:latin typeface="Arial" panose="020B0604020202020204" pitchFamily="34" charset="0"/>
                <a:cs typeface="Arial" panose="020B0604020202020204" pitchFamily="34" charset="0"/>
              </a:rPr>
              <a:t>:</a:t>
            </a:r>
          </a:p>
        </p:txBody>
      </p:sp>
      <p:sp>
        <p:nvSpPr>
          <p:cNvPr id="15" name="bang b">
            <a:extLst>
              <a:ext uri="{FF2B5EF4-FFF2-40B4-BE49-F238E27FC236}">
                <a16:creationId xmlns:a16="http://schemas.microsoft.com/office/drawing/2014/main" id="{D0E6AFB4-275F-4728-9A13-27E00F9EA3A2}"/>
              </a:ext>
            </a:extLst>
          </p:cNvPr>
          <p:cNvSpPr/>
          <p:nvPr/>
        </p:nvSpPr>
        <p:spPr>
          <a:xfrm flipH="1">
            <a:off x="6056107" y="4401030"/>
            <a:ext cx="5502783" cy="12152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53324" y="2583548"/>
            <a:ext cx="5502783" cy="120480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208379" y="4668579"/>
            <a:ext cx="5198239" cy="594202"/>
          </a:xfrm>
          <a:prstGeom prst="rect">
            <a:avLst/>
          </a:prstGeom>
          <a:noFill/>
        </p:spPr>
        <p:txBody>
          <a:bodyPr wrap="square" rtlCol="0">
            <a:spAutoFit/>
          </a:bodyPr>
          <a:lstStyle/>
          <a:p>
            <a:pPr marL="342917" indent="-342917" algn="just">
              <a:lnSpc>
                <a:spcPct val="130000"/>
              </a:lnSpc>
              <a:buClr>
                <a:prstClr val="white"/>
              </a:buClr>
              <a:buFont typeface="Wingdings" panose="05000000000000000000" pitchFamily="2" charset="2"/>
              <a:buChar char="w"/>
              <a:defRPr/>
            </a:pPr>
            <a:r>
              <a:rPr lang="en-US" sz="28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en-US" sz="28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Tất</a:t>
            </a:r>
            <a:r>
              <a:rPr lang="en-US" sz="28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28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cả</a:t>
            </a:r>
            <a:r>
              <a:rPr lang="en-US" sz="28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28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đáp</a:t>
            </a:r>
            <a:r>
              <a:rPr lang="en-US" sz="28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28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án</a:t>
            </a:r>
            <a:r>
              <a:rPr lang="en-US" sz="28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28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trên</a:t>
            </a:r>
            <a:endParaRPr lang="en-US" sz="2800" dirty="0">
              <a:solidFill>
                <a:schemeClr val="bg1"/>
              </a:solidFill>
              <a:latin typeface="Arial" panose="020B060402020202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632412" y="2851585"/>
            <a:ext cx="5229761" cy="594202"/>
          </a:xfrm>
          <a:prstGeom prst="rect">
            <a:avLst/>
          </a:prstGeom>
          <a:noFill/>
        </p:spPr>
        <p:txBody>
          <a:bodyPr wrap="square" rtlCol="0">
            <a:spAutoFit/>
          </a:bodyPr>
          <a:lstStyle/>
          <a:p>
            <a:pPr marL="342917" indent="-342917" algn="just">
              <a:lnSpc>
                <a:spcPct val="130000"/>
              </a:lnSpc>
              <a:buClr>
                <a:prstClr val="white"/>
              </a:buClr>
              <a:buFont typeface="Wingdings" panose="05000000000000000000" pitchFamily="2" charset="2"/>
              <a:buChar char="w"/>
              <a:defRPr/>
            </a:pPr>
            <a:r>
              <a:rPr lang="en-US" sz="28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28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 + b</a:t>
            </a:r>
            <a:endParaRPr lang="en-US" sz="28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56107" y="2590531"/>
            <a:ext cx="5502783" cy="12152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553324" y="4391816"/>
            <a:ext cx="5502783" cy="123344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mc:AlternateContent xmlns:mc="http://schemas.openxmlformats.org/markup-compatibility/2006">
        <mc:Choice xmlns:a14="http://schemas.microsoft.com/office/drawing/2010/main" Requires="a14">
          <p:sp>
            <p:nvSpPr>
              <p:cNvPr id="33" name="cau hoi a">
                <a:extLst>
                  <a:ext uri="{FF2B5EF4-FFF2-40B4-BE49-F238E27FC236}">
                    <a16:creationId xmlns:a16="http://schemas.microsoft.com/office/drawing/2014/main" id="{9B5DABB8-849A-4D2D-930C-9CA07BFC5BDE}"/>
                  </a:ext>
                </a:extLst>
              </p:cNvPr>
              <p:cNvSpPr txBox="1"/>
              <p:nvPr/>
            </p:nvSpPr>
            <p:spPr>
              <a:xfrm>
                <a:off x="6210297" y="2631994"/>
                <a:ext cx="5194403" cy="948529"/>
              </a:xfrm>
              <a:prstGeom prst="rect">
                <a:avLst/>
              </a:prstGeom>
              <a:noFill/>
            </p:spPr>
            <p:txBody>
              <a:bodyPr wrap="square" rtlCol="0">
                <a:spAutoFit/>
              </a:bodyPr>
              <a:lstStyle/>
              <a:p>
                <a:pPr marL="342917" indent="-342917" algn="just">
                  <a:lnSpc>
                    <a:spcPct val="130000"/>
                  </a:lnSpc>
                  <a:buClr>
                    <a:prstClr val="white"/>
                  </a:buClr>
                  <a:buFont typeface="Wingdings" panose="05000000000000000000" pitchFamily="2" charset="2"/>
                  <a:buChar char="w"/>
                  <a:defRPr/>
                </a:pPr>
                <a:r>
                  <a:rPr lang="en-US" sz="28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f>
                      <m:fPr>
                        <m:ctrlPr>
                          <a:rPr lang="en-US" sz="3200" i="1">
                            <a:solidFill>
                              <a:schemeClr val="bg1"/>
                            </a:solidFill>
                            <a:latin typeface="Cambria Math" panose="02040503050406030204" pitchFamily="18" charset="0"/>
                          </a:rPr>
                        </m:ctrlPr>
                      </m:fPr>
                      <m:num>
                        <m:r>
                          <a:rPr lang="en-US" sz="3200">
                            <a:solidFill>
                              <a:schemeClr val="bg1"/>
                            </a:solidFill>
                            <a:latin typeface="Cambria Math" panose="02040503050406030204" pitchFamily="18" charset="0"/>
                          </a:rPr>
                          <m:t>2+3</m:t>
                        </m:r>
                        <m:r>
                          <m:rPr>
                            <m:sty m:val="p"/>
                          </m:rPr>
                          <a:rPr lang="en-US" sz="3200">
                            <a:solidFill>
                              <a:schemeClr val="bg1"/>
                            </a:solidFill>
                            <a:latin typeface="Cambria Math" panose="02040503050406030204" pitchFamily="18" charset="0"/>
                          </a:rPr>
                          <m:t>y</m:t>
                        </m:r>
                      </m:num>
                      <m:den>
                        <m:r>
                          <a:rPr lang="en-US" sz="3200">
                            <a:solidFill>
                              <a:schemeClr val="bg1"/>
                            </a:solidFill>
                            <a:latin typeface="Cambria Math" panose="02040503050406030204" pitchFamily="18" charset="0"/>
                          </a:rPr>
                          <m:t>3</m:t>
                        </m:r>
                      </m:den>
                    </m:f>
                  </m:oMath>
                </a14:m>
                <a:endParaRPr lang="en-US" sz="2933" dirty="0">
                  <a:solidFill>
                    <a:schemeClr val="bg1"/>
                  </a:solidFill>
                  <a:latin typeface="Arial" panose="020B0604020202020204" pitchFamily="34" charset="0"/>
                  <a:cs typeface="Arial" panose="020B0604020202020204" pitchFamily="34" charset="0"/>
                </a:endParaRPr>
              </a:p>
            </p:txBody>
          </p:sp>
        </mc:Choice>
        <mc:Fallback>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6210297" y="2631994"/>
                <a:ext cx="5194403" cy="948529"/>
              </a:xfrm>
              <a:prstGeom prst="rect">
                <a:avLst/>
              </a:prstGeom>
              <a:blipFill>
                <a:blip r:embed="rId11"/>
                <a:stretch>
                  <a:fillRect l="-2113" b="-3871"/>
                </a:stretch>
              </a:blipFill>
            </p:spPr>
            <p:txBody>
              <a:bodyPr/>
              <a:lstStyle/>
              <a:p>
                <a:r>
                  <a:rPr lang="en-US">
                    <a:noFill/>
                  </a:rPr>
                  <a:t> </a:t>
                </a:r>
              </a:p>
            </p:txBody>
          </p:sp>
        </mc:Fallback>
      </mc:AlternateContent>
      <p:sp>
        <p:nvSpPr>
          <p:cNvPr id="34" name="cau hoi d">
            <a:extLst>
              <a:ext uri="{FF2B5EF4-FFF2-40B4-BE49-F238E27FC236}">
                <a16:creationId xmlns:a16="http://schemas.microsoft.com/office/drawing/2014/main" id="{42A746A3-96B8-42A5-8EFA-A104DB6B2F69}"/>
              </a:ext>
            </a:extLst>
          </p:cNvPr>
          <p:cNvSpPr txBox="1"/>
          <p:nvPr/>
        </p:nvSpPr>
        <p:spPr>
          <a:xfrm>
            <a:off x="640140" y="4682431"/>
            <a:ext cx="4906737" cy="604461"/>
          </a:xfrm>
          <a:prstGeom prst="rect">
            <a:avLst/>
          </a:prstGeom>
          <a:noFill/>
        </p:spPr>
        <p:txBody>
          <a:bodyPr wrap="square" rtlCol="0">
            <a:spAutoFit/>
          </a:bodyPr>
          <a:lstStyle/>
          <a:p>
            <a:pPr marL="342917" indent="-342917" algn="just">
              <a:lnSpc>
                <a:spcPct val="130000"/>
              </a:lnSpc>
              <a:buClr>
                <a:prstClr val="white"/>
              </a:buClr>
              <a:buFont typeface="Wingdings" panose="05000000000000000000" pitchFamily="2" charset="2"/>
              <a:buChar char="w"/>
              <a:defRPr/>
            </a:pPr>
            <a:r>
              <a:rPr lang="en-US" sz="28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28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x</a:t>
            </a:r>
            <a:r>
              <a:rPr lang="en-US" sz="2800" baseline="30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2</a:t>
            </a:r>
            <a:r>
              <a:rPr lang="en-US" sz="28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+ 3y</a:t>
            </a:r>
            <a:r>
              <a:rPr lang="en-US" sz="2800" baseline="30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2</a:t>
            </a:r>
            <a:r>
              <a:rPr lang="en-US" sz="28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 </a:t>
            </a:r>
            <a:r>
              <a:rPr lang="en-US" sz="28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xy</a:t>
            </a:r>
            <a:r>
              <a:rPr lang="en-US" sz="28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+ 1 </a:t>
            </a:r>
            <a:endParaRPr lang="en-US" sz="2933" dirty="0">
              <a:solidFill>
                <a:schemeClr val="bg1"/>
              </a:solidFil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192001" y="863861"/>
            <a:ext cx="487364" cy="487364"/>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192001" y="1478694"/>
            <a:ext cx="487364" cy="487364"/>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202905" y="2074157"/>
            <a:ext cx="487364" cy="487364"/>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2202905" y="2630413"/>
            <a:ext cx="487364" cy="487364"/>
          </a:xfrm>
          <a:prstGeom prst="rect">
            <a:avLst/>
          </a:prstGeom>
        </p:spPr>
      </p:pic>
    </p:spTree>
    <p:extLst>
      <p:ext uri="{BB962C8B-B14F-4D97-AF65-F5344CB8AC3E}">
        <p14:creationId xmlns:p14="http://schemas.microsoft.com/office/powerpoint/2010/main" val="258515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0905" y="4976266"/>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19399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1334658"/>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3" y="626870"/>
            <a:ext cx="10872191" cy="14448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163801" y="657152"/>
            <a:ext cx="9886208" cy="1362809"/>
          </a:xfrm>
          <a:prstGeom prst="rect">
            <a:avLst/>
          </a:prstGeom>
          <a:noFill/>
        </p:spPr>
        <p:txBody>
          <a:bodyPr wrap="square" rtlCol="0">
            <a:spAutoFit/>
          </a:bodyPr>
          <a:lstStyle/>
          <a:p>
            <a:pPr algn="ctr">
              <a:lnSpc>
                <a:spcPct val="150000"/>
              </a:lnSpc>
              <a:defRPr/>
            </a:pPr>
            <a:r>
              <a:rPr lang="en-US" sz="2933" b="1" dirty="0" err="1">
                <a:solidFill>
                  <a:schemeClr val="bg1"/>
                </a:solidFill>
                <a:latin typeface="Arial" panose="020B0604020202020204" pitchFamily="34" charset="0"/>
                <a:cs typeface="Arial" panose="020B0604020202020204" pitchFamily="34" charset="0"/>
                <a:sym typeface="Arial"/>
              </a:rPr>
              <a:t>Câu</a:t>
            </a:r>
            <a:r>
              <a:rPr lang="en-US" sz="2933" b="1" dirty="0">
                <a:solidFill>
                  <a:schemeClr val="bg1"/>
                </a:solidFill>
                <a:latin typeface="Arial" panose="020B0604020202020204" pitchFamily="34" charset="0"/>
                <a:cs typeface="Arial" panose="020B0604020202020204" pitchFamily="34" charset="0"/>
                <a:sym typeface="Arial"/>
              </a:rPr>
              <a:t> 5: </a:t>
            </a:r>
            <a:r>
              <a:rPr lang="en-US" sz="2933" dirty="0" err="1">
                <a:solidFill>
                  <a:schemeClr val="bg1"/>
                </a:solidFill>
                <a:latin typeface="Arial" panose="020B0604020202020204" pitchFamily="34" charset="0"/>
                <a:cs typeface="Arial" panose="020B0604020202020204" pitchFamily="34" charset="0"/>
              </a:rPr>
              <a:t>Lập</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biểu</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thức</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đại</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số</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để</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tính</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Diện</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tích</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hình</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thang</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có</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đáy</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lớn</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là</a:t>
            </a:r>
            <a:r>
              <a:rPr lang="en-US" sz="2933" dirty="0">
                <a:solidFill>
                  <a:schemeClr val="bg1"/>
                </a:solidFill>
                <a:latin typeface="Arial" panose="020B0604020202020204" pitchFamily="34" charset="0"/>
                <a:cs typeface="Arial" panose="020B0604020202020204" pitchFamily="34" charset="0"/>
              </a:rPr>
              <a:t> a (cm), </a:t>
            </a:r>
            <a:r>
              <a:rPr lang="en-US" sz="2933" dirty="0" err="1">
                <a:solidFill>
                  <a:schemeClr val="bg1"/>
                </a:solidFill>
                <a:latin typeface="Arial" panose="020B0604020202020204" pitchFamily="34" charset="0"/>
                <a:cs typeface="Arial" panose="020B0604020202020204" pitchFamily="34" charset="0"/>
              </a:rPr>
              <a:t>đáy</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nhỏ</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là</a:t>
            </a:r>
            <a:r>
              <a:rPr lang="en-US" sz="2933" dirty="0">
                <a:solidFill>
                  <a:schemeClr val="bg1"/>
                </a:solidFill>
                <a:latin typeface="Arial" panose="020B0604020202020204" pitchFamily="34" charset="0"/>
                <a:cs typeface="Arial" panose="020B0604020202020204" pitchFamily="34" charset="0"/>
              </a:rPr>
              <a:t> b (cm), </a:t>
            </a:r>
            <a:r>
              <a:rPr lang="en-US" sz="2933" dirty="0" err="1">
                <a:solidFill>
                  <a:schemeClr val="bg1"/>
                </a:solidFill>
                <a:latin typeface="Arial" panose="020B0604020202020204" pitchFamily="34" charset="0"/>
                <a:cs typeface="Arial" panose="020B0604020202020204" pitchFamily="34" charset="0"/>
              </a:rPr>
              <a:t>chiều</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cao</a:t>
            </a:r>
            <a:r>
              <a:rPr lang="en-US" sz="2933" dirty="0">
                <a:solidFill>
                  <a:schemeClr val="bg1"/>
                </a:solidFill>
                <a:latin typeface="Arial" panose="020B0604020202020204" pitchFamily="34" charset="0"/>
                <a:cs typeface="Arial" panose="020B0604020202020204" pitchFamily="34" charset="0"/>
              </a:rPr>
              <a:t> </a:t>
            </a:r>
            <a:r>
              <a:rPr lang="en-US" sz="2933" dirty="0" err="1">
                <a:solidFill>
                  <a:schemeClr val="bg1"/>
                </a:solidFill>
                <a:latin typeface="Arial" panose="020B0604020202020204" pitchFamily="34" charset="0"/>
                <a:cs typeface="Arial" panose="020B0604020202020204" pitchFamily="34" charset="0"/>
              </a:rPr>
              <a:t>là</a:t>
            </a:r>
            <a:r>
              <a:rPr lang="en-US" sz="2933" dirty="0">
                <a:solidFill>
                  <a:schemeClr val="bg1"/>
                </a:solidFill>
                <a:latin typeface="Arial" panose="020B0604020202020204" pitchFamily="34" charset="0"/>
                <a:cs typeface="Arial" panose="020B0604020202020204" pitchFamily="34" charset="0"/>
              </a:rPr>
              <a:t> h (cm)</a:t>
            </a:r>
          </a:p>
        </p:txBody>
      </p:sp>
      <p:sp>
        <p:nvSpPr>
          <p:cNvPr id="15" name="bang b">
            <a:extLst>
              <a:ext uri="{FF2B5EF4-FFF2-40B4-BE49-F238E27FC236}">
                <a16:creationId xmlns:a16="http://schemas.microsoft.com/office/drawing/2014/main" id="{D0E6AFB4-275F-4728-9A13-27E00F9EA3A2}"/>
              </a:ext>
            </a:extLst>
          </p:cNvPr>
          <p:cNvSpPr/>
          <p:nvPr/>
        </p:nvSpPr>
        <p:spPr>
          <a:xfrm flipH="1">
            <a:off x="5994103" y="2603480"/>
            <a:ext cx="5537991" cy="12152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53323" y="4389932"/>
            <a:ext cx="5502783" cy="11726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mc:AlternateContent xmlns:mc="http://schemas.openxmlformats.org/markup-compatibility/2006">
        <mc:Choice xmlns:a14="http://schemas.microsoft.com/office/drawing/2010/main" Requires="a14">
          <p:sp>
            <p:nvSpPr>
              <p:cNvPr id="25" name="cau hoi b">
                <a:extLst>
                  <a:ext uri="{FF2B5EF4-FFF2-40B4-BE49-F238E27FC236}">
                    <a16:creationId xmlns:a16="http://schemas.microsoft.com/office/drawing/2014/main" id="{9897B1B9-EB78-41AF-AC33-1E8F7714B11F}"/>
                  </a:ext>
                </a:extLst>
              </p:cNvPr>
              <p:cNvSpPr txBox="1"/>
              <p:nvPr/>
            </p:nvSpPr>
            <p:spPr>
              <a:xfrm>
                <a:off x="6208405" y="2640380"/>
                <a:ext cx="4967595" cy="913712"/>
              </a:xfrm>
              <a:prstGeom prst="rect">
                <a:avLst/>
              </a:prstGeom>
              <a:noFill/>
            </p:spPr>
            <p:txBody>
              <a:bodyPr wrap="square" rtlCol="0">
                <a:spAutoFit/>
              </a:bodyPr>
              <a:lstStyle/>
              <a:p>
                <a:pPr marL="342917" indent="-342917" algn="just">
                  <a:lnSpc>
                    <a:spcPct val="130000"/>
                  </a:lnSpc>
                  <a:buClr>
                    <a:prstClr val="white"/>
                  </a:buClr>
                  <a:buFont typeface="Wingdings" panose="05000000000000000000" pitchFamily="2" charset="2"/>
                  <a:buChar char="w"/>
                  <a:defRPr/>
                </a:pPr>
                <a:r>
                  <a:rPr lang="en-US" sz="2667"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f>
                      <m:fPr>
                        <m:ctrlPr>
                          <a:rPr lang="en-US" sz="2933" i="1">
                            <a:solidFill>
                              <a:schemeClr val="bg1"/>
                            </a:solidFill>
                            <a:latin typeface="Cambria Math" panose="02040503050406030204" pitchFamily="18" charset="0"/>
                          </a:rPr>
                        </m:ctrlPr>
                      </m:fPr>
                      <m:num>
                        <m:d>
                          <m:dPr>
                            <m:ctrlPr>
                              <a:rPr lang="en-US" sz="2933" i="1">
                                <a:solidFill>
                                  <a:schemeClr val="bg1"/>
                                </a:solidFill>
                                <a:latin typeface="Cambria Math" panose="02040503050406030204" pitchFamily="18" charset="0"/>
                              </a:rPr>
                            </m:ctrlPr>
                          </m:dPr>
                          <m:e>
                            <m:r>
                              <a:rPr lang="en-US" sz="2933" i="1">
                                <a:solidFill>
                                  <a:schemeClr val="bg1"/>
                                </a:solidFill>
                                <a:latin typeface="Cambria Math" panose="02040503050406030204" pitchFamily="18" charset="0"/>
                              </a:rPr>
                              <m:t>𝑎</m:t>
                            </m:r>
                            <m:r>
                              <a:rPr lang="en-US" sz="2933" i="1">
                                <a:solidFill>
                                  <a:schemeClr val="bg1"/>
                                </a:solidFill>
                                <a:latin typeface="Cambria Math" panose="02040503050406030204" pitchFamily="18" charset="0"/>
                              </a:rPr>
                              <m:t>+</m:t>
                            </m:r>
                            <m:r>
                              <a:rPr lang="en-US" sz="2933" i="1">
                                <a:solidFill>
                                  <a:schemeClr val="bg1"/>
                                </a:solidFill>
                                <a:latin typeface="Cambria Math" panose="02040503050406030204" pitchFamily="18" charset="0"/>
                              </a:rPr>
                              <m:t>𝑏</m:t>
                            </m:r>
                          </m:e>
                        </m:d>
                        <m:r>
                          <a:rPr lang="en-US" sz="2933" i="1">
                            <a:solidFill>
                              <a:schemeClr val="bg1"/>
                            </a:solidFill>
                            <a:latin typeface="Cambria Math" panose="02040503050406030204" pitchFamily="18" charset="0"/>
                          </a:rPr>
                          <m:t>.</m:t>
                        </m:r>
                        <m:r>
                          <a:rPr lang="en-US" sz="2933" i="1">
                            <a:solidFill>
                              <a:schemeClr val="bg1"/>
                            </a:solidFill>
                            <a:latin typeface="Cambria Math" panose="02040503050406030204" pitchFamily="18" charset="0"/>
                          </a:rPr>
                          <m:t>h</m:t>
                        </m:r>
                      </m:num>
                      <m:den>
                        <m:r>
                          <a:rPr lang="en-US" sz="2933" i="1">
                            <a:solidFill>
                              <a:schemeClr val="bg1"/>
                            </a:solidFill>
                            <a:latin typeface="Cambria Math" panose="02040503050406030204" pitchFamily="18" charset="0"/>
                          </a:rPr>
                          <m:t>2</m:t>
                        </m:r>
                      </m:den>
                    </m:f>
                  </m:oMath>
                </a14:m>
                <a:r>
                  <a:rPr lang="en-US" sz="2667" dirty="0">
                    <a:solidFill>
                      <a:schemeClr val="bg1"/>
                    </a:solidFill>
                    <a:latin typeface="Arial" panose="020B0604020202020204" pitchFamily="34" charset="0"/>
                    <a:cs typeface="Arial" panose="020B0604020202020204" pitchFamily="34" charset="0"/>
                  </a:rPr>
                  <a:t> (cm</a:t>
                </a:r>
                <a:r>
                  <a:rPr lang="en-US" sz="2667" baseline="30000" dirty="0">
                    <a:solidFill>
                      <a:schemeClr val="bg1"/>
                    </a:solidFill>
                    <a:latin typeface="Arial" panose="020B0604020202020204" pitchFamily="34" charset="0"/>
                    <a:cs typeface="Arial" panose="020B0604020202020204" pitchFamily="34" charset="0"/>
                  </a:rPr>
                  <a:t>2</a:t>
                </a:r>
                <a:r>
                  <a:rPr lang="en-US" sz="2667" dirty="0">
                    <a:solidFill>
                      <a:schemeClr val="bg1"/>
                    </a:solidFill>
                    <a:latin typeface="Arial" panose="020B0604020202020204" pitchFamily="34" charset="0"/>
                    <a:cs typeface="Arial" panose="020B0604020202020204" pitchFamily="34" charset="0"/>
                  </a:rPr>
                  <a:t>)</a:t>
                </a:r>
                <a:endParaRPr lang="en-US" sz="2667"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6208405" y="2640380"/>
                <a:ext cx="4967595" cy="913712"/>
              </a:xfrm>
              <a:prstGeom prst="rect">
                <a:avLst/>
              </a:prstGeom>
              <a:blipFill>
                <a:blip r:embed="rId11"/>
                <a:stretch>
                  <a:fillRect l="-1963" b="-5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cau hoi c">
                <a:extLst>
                  <a:ext uri="{FF2B5EF4-FFF2-40B4-BE49-F238E27FC236}">
                    <a16:creationId xmlns:a16="http://schemas.microsoft.com/office/drawing/2014/main" id="{D96707EC-5A82-4050-B897-6DBAB63AC957}"/>
                  </a:ext>
                </a:extLst>
              </p:cNvPr>
              <p:cNvSpPr txBox="1"/>
              <p:nvPr/>
            </p:nvSpPr>
            <p:spPr>
              <a:xfrm>
                <a:off x="736102" y="4438412"/>
                <a:ext cx="4790090" cy="913712"/>
              </a:xfrm>
              <a:prstGeom prst="rect">
                <a:avLst/>
              </a:prstGeom>
              <a:noFill/>
            </p:spPr>
            <p:txBody>
              <a:bodyPr wrap="square" rtlCol="0">
                <a:spAutoFit/>
              </a:bodyPr>
              <a:lstStyle/>
              <a:p>
                <a:pPr marL="342917" indent="-342917" algn="just">
                  <a:lnSpc>
                    <a:spcPct val="130000"/>
                  </a:lnSpc>
                  <a:buClr>
                    <a:prstClr val="white"/>
                  </a:buClr>
                  <a:buFont typeface="Wingdings" panose="05000000000000000000" pitchFamily="2" charset="2"/>
                  <a:buChar char="w"/>
                  <a:defRPr/>
                </a:pPr>
                <a:r>
                  <a:rPr lang="en-US" sz="2667"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f>
                      <m:fPr>
                        <m:ctrlPr>
                          <a:rPr lang="en-US" sz="2933" i="1">
                            <a:solidFill>
                              <a:schemeClr val="bg1"/>
                            </a:solidFill>
                            <a:latin typeface="Cambria Math" panose="02040503050406030204" pitchFamily="18" charset="0"/>
                          </a:rPr>
                        </m:ctrlPr>
                      </m:fPr>
                      <m:num>
                        <m:d>
                          <m:dPr>
                            <m:ctrlPr>
                              <a:rPr lang="en-US" sz="2933" i="1">
                                <a:solidFill>
                                  <a:schemeClr val="bg1"/>
                                </a:solidFill>
                                <a:latin typeface="Cambria Math" panose="02040503050406030204" pitchFamily="18" charset="0"/>
                              </a:rPr>
                            </m:ctrlPr>
                          </m:dPr>
                          <m:e>
                            <m:r>
                              <a:rPr lang="en-US" sz="2933" i="1">
                                <a:solidFill>
                                  <a:schemeClr val="bg1"/>
                                </a:solidFill>
                                <a:latin typeface="Cambria Math" panose="02040503050406030204" pitchFamily="18" charset="0"/>
                              </a:rPr>
                              <m:t>𝑎</m:t>
                            </m:r>
                            <m:r>
                              <a:rPr lang="en-US" sz="2933" i="1">
                                <a:solidFill>
                                  <a:schemeClr val="bg1"/>
                                </a:solidFill>
                                <a:latin typeface="Cambria Math" panose="02040503050406030204" pitchFamily="18" charset="0"/>
                              </a:rPr>
                              <m:t>−</m:t>
                            </m:r>
                            <m:r>
                              <a:rPr lang="en-US" sz="2933" i="1">
                                <a:solidFill>
                                  <a:schemeClr val="bg1"/>
                                </a:solidFill>
                                <a:latin typeface="Cambria Math" panose="02040503050406030204" pitchFamily="18" charset="0"/>
                              </a:rPr>
                              <m:t>h</m:t>
                            </m:r>
                          </m:e>
                        </m:d>
                        <m:r>
                          <a:rPr lang="en-US" sz="2933" i="1">
                            <a:solidFill>
                              <a:schemeClr val="bg1"/>
                            </a:solidFill>
                            <a:latin typeface="Cambria Math" panose="02040503050406030204" pitchFamily="18" charset="0"/>
                          </a:rPr>
                          <m:t>.</m:t>
                        </m:r>
                        <m:r>
                          <a:rPr lang="en-US" sz="2933" i="1">
                            <a:solidFill>
                              <a:schemeClr val="bg1"/>
                            </a:solidFill>
                            <a:latin typeface="Cambria Math" panose="02040503050406030204" pitchFamily="18" charset="0"/>
                          </a:rPr>
                          <m:t>𝑏</m:t>
                        </m:r>
                      </m:num>
                      <m:den>
                        <m:r>
                          <a:rPr lang="en-US" sz="2933" i="1">
                            <a:solidFill>
                              <a:schemeClr val="bg1"/>
                            </a:solidFill>
                            <a:latin typeface="Cambria Math" panose="02040503050406030204" pitchFamily="18" charset="0"/>
                          </a:rPr>
                          <m:t>2</m:t>
                        </m:r>
                      </m:den>
                    </m:f>
                  </m:oMath>
                </a14:m>
                <a:r>
                  <a:rPr lang="en-US" sz="2667" dirty="0">
                    <a:solidFill>
                      <a:schemeClr val="bg1"/>
                    </a:solidFill>
                    <a:latin typeface="Arial" panose="020B0604020202020204" pitchFamily="34" charset="0"/>
                    <a:cs typeface="Arial" panose="020B0604020202020204" pitchFamily="34" charset="0"/>
                  </a:rPr>
                  <a:t> (cm</a:t>
                </a:r>
                <a:r>
                  <a:rPr lang="en-US" sz="2667" baseline="30000" dirty="0">
                    <a:solidFill>
                      <a:schemeClr val="bg1"/>
                    </a:solidFill>
                    <a:latin typeface="Arial" panose="020B0604020202020204" pitchFamily="34" charset="0"/>
                    <a:cs typeface="Arial" panose="020B0604020202020204" pitchFamily="34" charset="0"/>
                  </a:rPr>
                  <a:t>2</a:t>
                </a:r>
                <a:r>
                  <a:rPr lang="en-US" sz="2667" dirty="0">
                    <a:solidFill>
                      <a:schemeClr val="bg1"/>
                    </a:solidFill>
                    <a:latin typeface="Arial" panose="020B0604020202020204" pitchFamily="34" charset="0"/>
                    <a:cs typeface="Arial" panose="020B0604020202020204" pitchFamily="34" charset="0"/>
                  </a:rPr>
                  <a:t>)</a:t>
                </a:r>
                <a:r>
                  <a:rPr lang="en-US" sz="2667"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2667" dirty="0">
                  <a:solidFill>
                    <a:schemeClr val="bg1"/>
                  </a:solidFill>
                  <a:latin typeface="Arial" panose="020B0604020202020204" pitchFamily="34" charset="0"/>
                  <a:cs typeface="Arial" panose="020B0604020202020204" pitchFamily="34" charset="0"/>
                </a:endParaRPr>
              </a:p>
            </p:txBody>
          </p:sp>
        </mc:Choice>
        <mc:Fallback>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736102" y="4438412"/>
                <a:ext cx="4790090" cy="913712"/>
              </a:xfrm>
              <a:prstGeom prst="rect">
                <a:avLst/>
              </a:prstGeom>
              <a:blipFill>
                <a:blip r:embed="rId12"/>
                <a:stretch>
                  <a:fillRect l="-2163" b="-5333"/>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91321" y="2599392"/>
            <a:ext cx="5502783" cy="12152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079338" y="4389932"/>
            <a:ext cx="5588002" cy="11726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sym typeface="Arial"/>
            </a:endParaRPr>
          </a:p>
        </p:txBody>
      </p:sp>
      <mc:AlternateContent xmlns:mc="http://schemas.openxmlformats.org/markup-compatibility/2006">
        <mc:Choice xmlns:a14="http://schemas.microsoft.com/office/drawing/2010/main" Requires="a14">
          <p:sp>
            <p:nvSpPr>
              <p:cNvPr id="33" name="cau hoi a">
                <a:extLst>
                  <a:ext uri="{FF2B5EF4-FFF2-40B4-BE49-F238E27FC236}">
                    <a16:creationId xmlns:a16="http://schemas.microsoft.com/office/drawing/2014/main" id="{9B5DABB8-849A-4D2D-930C-9CA07BFC5BDE}"/>
                  </a:ext>
                </a:extLst>
              </p:cNvPr>
              <p:cNvSpPr txBox="1"/>
              <p:nvPr/>
            </p:nvSpPr>
            <p:spPr>
              <a:xfrm>
                <a:off x="736102" y="2658081"/>
                <a:ext cx="4866289" cy="913712"/>
              </a:xfrm>
              <a:prstGeom prst="rect">
                <a:avLst/>
              </a:prstGeom>
              <a:noFill/>
            </p:spPr>
            <p:txBody>
              <a:bodyPr wrap="square" rtlCol="0">
                <a:spAutoFit/>
              </a:bodyPr>
              <a:lstStyle/>
              <a:p>
                <a:pPr marL="342917" indent="-342917" algn="just">
                  <a:lnSpc>
                    <a:spcPct val="130000"/>
                  </a:lnSpc>
                  <a:buClr>
                    <a:prstClr val="white"/>
                  </a:buClr>
                  <a:buFont typeface="Wingdings" panose="05000000000000000000" pitchFamily="2" charset="2"/>
                  <a:buChar char="w"/>
                  <a:defRPr/>
                </a:pPr>
                <a:r>
                  <a:rPr lang="en-US" sz="2667"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f>
                      <m:fPr>
                        <m:ctrlPr>
                          <a:rPr lang="en-US" sz="2933" i="1">
                            <a:solidFill>
                              <a:schemeClr val="bg1"/>
                            </a:solidFill>
                            <a:latin typeface="Cambria Math" panose="02040503050406030204" pitchFamily="18" charset="0"/>
                          </a:rPr>
                        </m:ctrlPr>
                      </m:fPr>
                      <m:num>
                        <m:d>
                          <m:dPr>
                            <m:ctrlPr>
                              <a:rPr lang="en-US" sz="2933" i="1">
                                <a:solidFill>
                                  <a:schemeClr val="bg1"/>
                                </a:solidFill>
                                <a:latin typeface="Cambria Math" panose="02040503050406030204" pitchFamily="18" charset="0"/>
                              </a:rPr>
                            </m:ctrlPr>
                          </m:dPr>
                          <m:e>
                            <m:r>
                              <a:rPr lang="en-US" sz="2933" i="1">
                                <a:solidFill>
                                  <a:schemeClr val="bg1"/>
                                </a:solidFill>
                                <a:latin typeface="Cambria Math" panose="02040503050406030204" pitchFamily="18" charset="0"/>
                              </a:rPr>
                              <m:t>𝑎</m:t>
                            </m:r>
                            <m:r>
                              <a:rPr lang="en-US" sz="2933" i="1">
                                <a:solidFill>
                                  <a:schemeClr val="bg1"/>
                                </a:solidFill>
                                <a:latin typeface="Cambria Math" panose="02040503050406030204" pitchFamily="18" charset="0"/>
                              </a:rPr>
                              <m:t>+</m:t>
                            </m:r>
                            <m:r>
                              <a:rPr lang="en-US" sz="2933" i="1">
                                <a:solidFill>
                                  <a:schemeClr val="bg1"/>
                                </a:solidFill>
                                <a:latin typeface="Cambria Math" panose="02040503050406030204" pitchFamily="18" charset="0"/>
                              </a:rPr>
                              <m:t>h</m:t>
                            </m:r>
                          </m:e>
                        </m:d>
                        <m:r>
                          <a:rPr lang="en-US" sz="2933" i="1">
                            <a:solidFill>
                              <a:schemeClr val="bg1"/>
                            </a:solidFill>
                            <a:latin typeface="Cambria Math" panose="02040503050406030204" pitchFamily="18" charset="0"/>
                          </a:rPr>
                          <m:t>.</m:t>
                        </m:r>
                        <m:r>
                          <a:rPr lang="en-US" sz="2933" i="1">
                            <a:solidFill>
                              <a:schemeClr val="bg1"/>
                            </a:solidFill>
                            <a:latin typeface="Cambria Math" panose="02040503050406030204" pitchFamily="18" charset="0"/>
                          </a:rPr>
                          <m:t>𝑏</m:t>
                        </m:r>
                      </m:num>
                      <m:den>
                        <m:r>
                          <a:rPr lang="en-US" sz="2933" i="1">
                            <a:solidFill>
                              <a:schemeClr val="bg1"/>
                            </a:solidFill>
                            <a:latin typeface="Cambria Math" panose="02040503050406030204" pitchFamily="18" charset="0"/>
                          </a:rPr>
                          <m:t>2</m:t>
                        </m:r>
                      </m:den>
                    </m:f>
                  </m:oMath>
                </a14:m>
                <a:r>
                  <a:rPr lang="en-US" sz="2667" dirty="0">
                    <a:solidFill>
                      <a:schemeClr val="bg1"/>
                    </a:solidFill>
                    <a:latin typeface="Arial" panose="020B0604020202020204" pitchFamily="34" charset="0"/>
                    <a:cs typeface="Arial" panose="020B0604020202020204" pitchFamily="34" charset="0"/>
                  </a:rPr>
                  <a:t> (cm</a:t>
                </a:r>
                <a:r>
                  <a:rPr lang="en-US" sz="2667" baseline="30000" dirty="0">
                    <a:solidFill>
                      <a:schemeClr val="bg1"/>
                    </a:solidFill>
                    <a:latin typeface="Arial" panose="020B0604020202020204" pitchFamily="34" charset="0"/>
                    <a:cs typeface="Arial" panose="020B0604020202020204" pitchFamily="34" charset="0"/>
                  </a:rPr>
                  <a:t>2</a:t>
                </a:r>
                <a:r>
                  <a:rPr lang="en-US" sz="2667" dirty="0">
                    <a:solidFill>
                      <a:schemeClr val="bg1"/>
                    </a:solidFill>
                    <a:latin typeface="Arial" panose="020B0604020202020204" pitchFamily="34" charset="0"/>
                    <a:cs typeface="Arial" panose="020B0604020202020204" pitchFamily="34" charset="0"/>
                  </a:rPr>
                  <a:t>)</a:t>
                </a:r>
              </a:p>
            </p:txBody>
          </p:sp>
        </mc:Choice>
        <mc:Fallback>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736102" y="2658081"/>
                <a:ext cx="4866289" cy="913712"/>
              </a:xfrm>
              <a:prstGeom prst="rect">
                <a:avLst/>
              </a:prstGeom>
              <a:blipFill>
                <a:blip r:embed="rId13"/>
                <a:stretch>
                  <a:fillRect l="-2130" b="-5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cau hoi d">
                <a:extLst>
                  <a:ext uri="{FF2B5EF4-FFF2-40B4-BE49-F238E27FC236}">
                    <a16:creationId xmlns:a16="http://schemas.microsoft.com/office/drawing/2014/main" id="{42A746A3-96B8-42A5-8EFA-A104DB6B2F69}"/>
                  </a:ext>
                </a:extLst>
              </p:cNvPr>
              <p:cNvSpPr txBox="1"/>
              <p:nvPr/>
            </p:nvSpPr>
            <p:spPr>
              <a:xfrm>
                <a:off x="6208406" y="4434086"/>
                <a:ext cx="5062421" cy="916726"/>
              </a:xfrm>
              <a:prstGeom prst="rect">
                <a:avLst/>
              </a:prstGeom>
              <a:noFill/>
            </p:spPr>
            <p:txBody>
              <a:bodyPr wrap="square" rtlCol="0">
                <a:spAutoFit/>
              </a:bodyPr>
              <a:lstStyle/>
              <a:p>
                <a:pPr marL="342917" indent="-342917" algn="just">
                  <a:lnSpc>
                    <a:spcPct val="130000"/>
                  </a:lnSpc>
                  <a:buClr>
                    <a:prstClr val="white"/>
                  </a:buClr>
                  <a:buFont typeface="Wingdings" panose="05000000000000000000" pitchFamily="2" charset="2"/>
                  <a:buChar char="w"/>
                  <a:defRPr/>
                </a:pPr>
                <a:r>
                  <a:rPr lang="en-US" sz="2667"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f>
                      <m:fPr>
                        <m:ctrlPr>
                          <a:rPr lang="en-US" sz="2933" i="1">
                            <a:solidFill>
                              <a:schemeClr val="bg1"/>
                            </a:solidFill>
                            <a:latin typeface="Cambria Math" panose="02040503050406030204" pitchFamily="18" charset="0"/>
                          </a:rPr>
                        </m:ctrlPr>
                      </m:fPr>
                      <m:num>
                        <m:d>
                          <m:dPr>
                            <m:ctrlPr>
                              <a:rPr lang="en-US" sz="2933" i="1">
                                <a:solidFill>
                                  <a:schemeClr val="bg1"/>
                                </a:solidFill>
                                <a:latin typeface="Cambria Math" panose="02040503050406030204" pitchFamily="18" charset="0"/>
                              </a:rPr>
                            </m:ctrlPr>
                          </m:dPr>
                          <m:e>
                            <m:r>
                              <a:rPr lang="en-US" sz="2933" i="1">
                                <a:solidFill>
                                  <a:schemeClr val="bg1"/>
                                </a:solidFill>
                                <a:latin typeface="Cambria Math" panose="02040503050406030204" pitchFamily="18" charset="0"/>
                              </a:rPr>
                              <m:t>𝑎</m:t>
                            </m:r>
                            <m:r>
                              <a:rPr lang="en-US" sz="2933" i="1">
                                <a:solidFill>
                                  <a:schemeClr val="bg1"/>
                                </a:solidFill>
                                <a:latin typeface="Cambria Math" panose="02040503050406030204" pitchFamily="18" charset="0"/>
                              </a:rPr>
                              <m:t>+</m:t>
                            </m:r>
                            <m:r>
                              <a:rPr lang="en-US" sz="2933" i="1">
                                <a:solidFill>
                                  <a:schemeClr val="bg1"/>
                                </a:solidFill>
                                <a:latin typeface="Cambria Math" panose="02040503050406030204" pitchFamily="18" charset="0"/>
                              </a:rPr>
                              <m:t>𝑏</m:t>
                            </m:r>
                          </m:e>
                        </m:d>
                      </m:num>
                      <m:den>
                        <m:r>
                          <a:rPr lang="en-US" sz="2933" i="1">
                            <a:solidFill>
                              <a:schemeClr val="bg1"/>
                            </a:solidFill>
                            <a:latin typeface="Cambria Math" panose="02040503050406030204" pitchFamily="18" charset="0"/>
                          </a:rPr>
                          <m:t>2</m:t>
                        </m:r>
                        <m:r>
                          <a:rPr lang="en-US" sz="2933" i="1">
                            <a:solidFill>
                              <a:schemeClr val="bg1"/>
                            </a:solidFill>
                            <a:latin typeface="Cambria Math" panose="02040503050406030204" pitchFamily="18" charset="0"/>
                          </a:rPr>
                          <m:t>h</m:t>
                        </m:r>
                      </m:den>
                    </m:f>
                  </m:oMath>
                </a14:m>
                <a:r>
                  <a:rPr lang="en-US" sz="2667" dirty="0">
                    <a:solidFill>
                      <a:schemeClr val="bg1"/>
                    </a:solidFill>
                    <a:latin typeface="Arial" panose="020B0604020202020204" pitchFamily="34" charset="0"/>
                    <a:cs typeface="Arial" panose="020B0604020202020204" pitchFamily="34" charset="0"/>
                  </a:rPr>
                  <a:t> (cm</a:t>
                </a:r>
                <a:r>
                  <a:rPr lang="en-US" sz="2667" baseline="30000" dirty="0">
                    <a:solidFill>
                      <a:schemeClr val="bg1"/>
                    </a:solidFill>
                    <a:latin typeface="Arial" panose="020B0604020202020204" pitchFamily="34" charset="0"/>
                    <a:cs typeface="Arial" panose="020B0604020202020204" pitchFamily="34" charset="0"/>
                  </a:rPr>
                  <a:t>2</a:t>
                </a:r>
                <a:r>
                  <a:rPr lang="en-US" sz="2667" dirty="0">
                    <a:solidFill>
                      <a:schemeClr val="bg1"/>
                    </a:solidFill>
                    <a:latin typeface="Arial" panose="020B0604020202020204" pitchFamily="34" charset="0"/>
                    <a:cs typeface="Arial" panose="020B0604020202020204" pitchFamily="34" charset="0"/>
                  </a:rPr>
                  <a:t>)</a:t>
                </a:r>
                <a:r>
                  <a:rPr lang="en-US" sz="2667"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2667" dirty="0">
                  <a:solidFill>
                    <a:schemeClr val="bg1"/>
                  </a:solidFill>
                  <a:latin typeface="Arial" panose="020B0604020202020204" pitchFamily="34" charset="0"/>
                  <a:cs typeface="Arial" panose="020B0604020202020204" pitchFamily="34" charset="0"/>
                </a:endParaRPr>
              </a:p>
            </p:txBody>
          </p:sp>
        </mc:Choice>
        <mc:Fallback>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6208406" y="4434086"/>
                <a:ext cx="5062421" cy="916726"/>
              </a:xfrm>
              <a:prstGeom prst="rect">
                <a:avLst/>
              </a:prstGeom>
              <a:blipFill>
                <a:blip r:embed="rId14"/>
                <a:stretch>
                  <a:fillRect l="-1925" b="-4636"/>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192001" y="863861"/>
            <a:ext cx="487364" cy="487364"/>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192001" y="1478694"/>
            <a:ext cx="487364" cy="487364"/>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2202905" y="2074157"/>
            <a:ext cx="487364" cy="487364"/>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2202905" y="2630413"/>
            <a:ext cx="487364" cy="487364"/>
          </a:xfrm>
          <a:prstGeom prst="rect">
            <a:avLst/>
          </a:prstGeom>
        </p:spPr>
      </p:pic>
    </p:spTree>
    <p:extLst>
      <p:ext uri="{BB962C8B-B14F-4D97-AF65-F5344CB8AC3E}">
        <p14:creationId xmlns:p14="http://schemas.microsoft.com/office/powerpoint/2010/main" val="314700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10350418" y="5092618"/>
            <a:ext cx="5231277" cy="523127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924945" flipH="1">
            <a:off x="-2983336" y="-2927987"/>
            <a:ext cx="6271471" cy="497014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61020">
            <a:off x="220101" y="2057944"/>
            <a:ext cx="860367" cy="555327"/>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40979">
            <a:off x="10487604" y="799664"/>
            <a:ext cx="337529" cy="366382"/>
          </a:xfrm>
          <a:prstGeom prst="rect">
            <a:avLst/>
          </a:prstGeom>
        </p:spPr>
      </p:pic>
      <p:sp>
        <p:nvSpPr>
          <p:cNvPr id="2" name="Rectangle 1"/>
          <p:cNvSpPr/>
          <p:nvPr/>
        </p:nvSpPr>
        <p:spPr>
          <a:xfrm>
            <a:off x="1270000" y="715819"/>
            <a:ext cx="10058400" cy="5557419"/>
          </a:xfrm>
          <a:prstGeom prst="rect">
            <a:avLst/>
          </a:prstGeom>
        </p:spPr>
        <p:txBody>
          <a:bodyPr wrap="square">
            <a:spAutoFit/>
          </a:bodyPr>
          <a:lstStyle/>
          <a:p>
            <a:pPr algn="just">
              <a:lnSpc>
                <a:spcPct val="150000"/>
              </a:lnSpc>
            </a:pPr>
            <a:r>
              <a:rPr lang="vi-VN" sz="2667" b="1" dirty="0">
                <a:solidFill>
                  <a:srgbClr val="C00000"/>
                </a:solidFill>
                <a:latin typeface="Arial" panose="020B0604020202020204" pitchFamily="34" charset="0"/>
                <a:cs typeface="Arial" panose="020B0604020202020204" pitchFamily="34" charset="0"/>
              </a:rPr>
              <a:t>Bài 7.4</a:t>
            </a:r>
            <a:r>
              <a:rPr lang="en-US" sz="2667" b="1" dirty="0">
                <a:solidFill>
                  <a:srgbClr val="C00000"/>
                </a:solidFill>
                <a:latin typeface="Arial" panose="020B0604020202020204" pitchFamily="34" charset="0"/>
                <a:cs typeface="Arial" panose="020B0604020202020204" pitchFamily="34" charset="0"/>
              </a:rPr>
              <a:t> (SGK - tr24)</a:t>
            </a:r>
            <a:r>
              <a:rPr lang="vi-VN" sz="2667" b="1" dirty="0">
                <a:solidFill>
                  <a:srgbClr val="C00000"/>
                </a:solidFill>
                <a:latin typeface="Arial" panose="020B0604020202020204" pitchFamily="34" charset="0"/>
                <a:cs typeface="Arial" panose="020B0604020202020204" pitchFamily="34" charset="0"/>
              </a:rPr>
              <a:t> </a:t>
            </a:r>
          </a:p>
          <a:p>
            <a:pPr algn="just">
              <a:lnSpc>
                <a:spcPct val="150000"/>
              </a:lnSpc>
            </a:pPr>
            <a:r>
              <a:rPr lang="vi-VN" sz="2667" dirty="0">
                <a:latin typeface="Arial" panose="020B0604020202020204" pitchFamily="34" charset="0"/>
                <a:cs typeface="Arial" panose="020B0604020202020204" pitchFamily="34" charset="0"/>
              </a:rPr>
              <a:t>Một bác nông dân sử dụng hai chiếc máy bơm để tưới nước cho vườn cây. Máy bơm thứ nhất mỗi giờ bơm được 5m</a:t>
            </a:r>
            <a:r>
              <a:rPr lang="en-US" sz="2667" baseline="30000" dirty="0">
                <a:latin typeface="Arial" panose="020B0604020202020204" pitchFamily="34" charset="0"/>
                <a:cs typeface="Arial" panose="020B0604020202020204" pitchFamily="34" charset="0"/>
              </a:rPr>
              <a:t>3</a:t>
            </a:r>
            <a:r>
              <a:rPr lang="vi-VN" sz="2667" dirty="0">
                <a:latin typeface="Arial" panose="020B0604020202020204" pitchFamily="34" charset="0"/>
                <a:cs typeface="Arial" panose="020B0604020202020204" pitchFamily="34" charset="0"/>
              </a:rPr>
              <a:t> nước. Máy bơm thứ hai mỗi giờ bơm được 3,5m</a:t>
            </a:r>
            <a:r>
              <a:rPr lang="en-US" sz="2667" baseline="30000" dirty="0">
                <a:latin typeface="Arial" panose="020B0604020202020204" pitchFamily="34" charset="0"/>
                <a:cs typeface="Arial" panose="020B0604020202020204" pitchFamily="34" charset="0"/>
              </a:rPr>
              <a:t>3</a:t>
            </a:r>
            <a:r>
              <a:rPr lang="vi-VN" sz="2667" dirty="0">
                <a:latin typeface="Arial" panose="020B0604020202020204" pitchFamily="34" charset="0"/>
                <a:cs typeface="Arial" panose="020B0604020202020204" pitchFamily="34" charset="0"/>
              </a:rPr>
              <a:t> nước.</a:t>
            </a:r>
          </a:p>
          <a:p>
            <a:pPr algn="just">
              <a:lnSpc>
                <a:spcPct val="150000"/>
              </a:lnSpc>
            </a:pPr>
            <a:r>
              <a:rPr lang="vi-VN" sz="2667" dirty="0">
                <a:latin typeface="Arial" panose="020B0604020202020204" pitchFamily="34" charset="0"/>
                <a:cs typeface="Arial" panose="020B0604020202020204" pitchFamily="34" charset="0"/>
              </a:rPr>
              <a:t>a) Viết biểu thức đại số biểu thị lượng nước bơm được của hai máy, nếu máy bơm thứ nhất chạy trong x giờ và máy bơm thứ hai chạy trong y giờ.</a:t>
            </a:r>
          </a:p>
          <a:p>
            <a:pPr algn="just">
              <a:lnSpc>
                <a:spcPct val="150000"/>
              </a:lnSpc>
            </a:pPr>
            <a:r>
              <a:rPr lang="vi-VN" sz="2667" dirty="0">
                <a:latin typeface="Arial" panose="020B0604020202020204" pitchFamily="34" charset="0"/>
                <a:cs typeface="Arial" panose="020B0604020202020204" pitchFamily="34" charset="0"/>
              </a:rPr>
              <a:t>b) Sử dụng kết quả câu a, tính lượng nước bơm được của cả hai máy khi x</a:t>
            </a:r>
            <a:r>
              <a:rPr lang="en-US" sz="2667" dirty="0">
                <a:latin typeface="Arial" panose="020B0604020202020204" pitchFamily="34" charset="0"/>
                <a:cs typeface="Arial" panose="020B0604020202020204" pitchFamily="34" charset="0"/>
              </a:rPr>
              <a:t> </a:t>
            </a:r>
            <a:r>
              <a:rPr lang="vi-VN" sz="2667" dirty="0">
                <a:latin typeface="Arial" panose="020B0604020202020204" pitchFamily="34" charset="0"/>
                <a:cs typeface="Arial" panose="020B0604020202020204" pitchFamily="34" charset="0"/>
              </a:rPr>
              <a:t>=</a:t>
            </a:r>
            <a:r>
              <a:rPr lang="en-US" sz="2667" dirty="0">
                <a:latin typeface="Arial" panose="020B0604020202020204" pitchFamily="34" charset="0"/>
                <a:cs typeface="Arial" panose="020B0604020202020204" pitchFamily="34" charset="0"/>
              </a:rPr>
              <a:t> </a:t>
            </a:r>
            <a:r>
              <a:rPr lang="vi-VN" sz="2667" dirty="0">
                <a:latin typeface="Arial" panose="020B0604020202020204" pitchFamily="34" charset="0"/>
                <a:cs typeface="Arial" panose="020B0604020202020204" pitchFamily="34" charset="0"/>
              </a:rPr>
              <a:t>2 (giờ), y</a:t>
            </a:r>
            <a:r>
              <a:rPr lang="en-US" sz="2667" dirty="0">
                <a:latin typeface="Arial" panose="020B0604020202020204" pitchFamily="34" charset="0"/>
                <a:cs typeface="Arial" panose="020B0604020202020204" pitchFamily="34" charset="0"/>
              </a:rPr>
              <a:t> </a:t>
            </a:r>
            <a:r>
              <a:rPr lang="vi-VN" sz="2667" dirty="0">
                <a:latin typeface="Arial" panose="020B0604020202020204" pitchFamily="34" charset="0"/>
                <a:cs typeface="Arial" panose="020B0604020202020204" pitchFamily="34" charset="0"/>
              </a:rPr>
              <a:t>=</a:t>
            </a:r>
            <a:r>
              <a:rPr lang="en-US" sz="2667" dirty="0">
                <a:latin typeface="Arial" panose="020B0604020202020204" pitchFamily="34" charset="0"/>
                <a:cs typeface="Arial" panose="020B0604020202020204" pitchFamily="34" charset="0"/>
              </a:rPr>
              <a:t> </a:t>
            </a:r>
            <a:r>
              <a:rPr lang="vi-VN" sz="2667" dirty="0">
                <a:latin typeface="Arial" panose="020B0604020202020204" pitchFamily="34" charset="0"/>
                <a:cs typeface="Arial" panose="020B0604020202020204" pitchFamily="34" charset="0"/>
              </a:rPr>
              <a:t>3 (giờ).</a:t>
            </a:r>
          </a:p>
        </p:txBody>
      </p:sp>
    </p:spTree>
    <p:extLst>
      <p:ext uri="{BB962C8B-B14F-4D97-AF65-F5344CB8AC3E}">
        <p14:creationId xmlns:p14="http://schemas.microsoft.com/office/powerpoint/2010/main" val="1501913299"/>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66174">
            <a:off x="-3015841" y="5542052"/>
            <a:ext cx="5231277" cy="5231277"/>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476626">
            <a:off x="8911039" y="-3639984"/>
            <a:ext cx="5197168" cy="5197168"/>
          </a:xfrm>
          <a:prstGeom prst="rect">
            <a:avLst/>
          </a:prstGeom>
        </p:spPr>
      </p:pic>
      <p:grpSp>
        <p:nvGrpSpPr>
          <p:cNvPr id="12" name="Group 12"/>
          <p:cNvGrpSpPr/>
          <p:nvPr/>
        </p:nvGrpSpPr>
        <p:grpSpPr>
          <a:xfrm>
            <a:off x="381471" y="2976811"/>
            <a:ext cx="403635" cy="403635"/>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sp>
      </p:grpSp>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1049980" flipH="1">
            <a:off x="-96498" y="295838"/>
            <a:ext cx="422066" cy="735627"/>
          </a:xfrm>
          <a:prstGeom prst="rect">
            <a:avLst/>
          </a:prstGeom>
        </p:spPr>
      </p:pic>
      <p:sp>
        <p:nvSpPr>
          <p:cNvPr id="19" name="Oval Callout 18"/>
          <p:cNvSpPr/>
          <p:nvPr/>
        </p:nvSpPr>
        <p:spPr>
          <a:xfrm>
            <a:off x="5283200" y="431800"/>
            <a:ext cx="1366934" cy="866875"/>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dirty="0" err="1">
                <a:solidFill>
                  <a:srgbClr val="C00000"/>
                </a:solidFill>
                <a:latin typeface="Arial" panose="020B0604020202020204" pitchFamily="34" charset="0"/>
                <a:cs typeface="Arial" panose="020B0604020202020204" pitchFamily="34" charset="0"/>
              </a:rPr>
              <a:t>Giải</a:t>
            </a:r>
            <a:endParaRPr lang="en-US" sz="2800" b="1" dirty="0">
              <a:solidFill>
                <a:srgbClr val="C00000"/>
              </a:solidFill>
              <a:latin typeface="Arial" panose="020B0604020202020204" pitchFamily="34" charset="0"/>
              <a:cs typeface="Arial" panose="020B0604020202020204" pitchFamily="34" charset="0"/>
            </a:endParaRPr>
          </a:p>
        </p:txBody>
      </p:sp>
      <p:sp>
        <p:nvSpPr>
          <p:cNvPr id="4" name="Rectangle 3"/>
          <p:cNvSpPr/>
          <p:nvPr/>
        </p:nvSpPr>
        <p:spPr>
          <a:xfrm>
            <a:off x="1016000" y="1549401"/>
            <a:ext cx="10550433" cy="3654527"/>
          </a:xfrm>
          <a:prstGeom prst="rect">
            <a:avLst/>
          </a:prstGeom>
        </p:spPr>
        <p:txBody>
          <a:bodyPr wrap="square">
            <a:spAutoFit/>
          </a:bodyPr>
          <a:lstStyle/>
          <a:p>
            <a:pPr algn="just">
              <a:lnSpc>
                <a:spcPct val="150000"/>
              </a:lnSpc>
              <a:spcBef>
                <a:spcPts val="400"/>
              </a:spcBef>
              <a:spcAft>
                <a:spcPts val="400"/>
              </a:spcAft>
            </a:pPr>
            <a:r>
              <a:rPr lang="fr-FR" sz="2800" dirty="0">
                <a:latin typeface="Arial" panose="020B0604020202020204" pitchFamily="34" charset="0"/>
                <a:ea typeface="Calibri" panose="020F0502020204030204" pitchFamily="34" charset="0"/>
                <a:cs typeface="Arial" panose="020B0604020202020204" pitchFamily="34" charset="0"/>
              </a:rPr>
              <a:t>a) </a:t>
            </a:r>
            <a:r>
              <a:rPr lang="fr-FR" sz="2800" dirty="0" err="1">
                <a:latin typeface="Arial" panose="020B0604020202020204" pitchFamily="34" charset="0"/>
                <a:ea typeface="Calibri" panose="020F0502020204030204" pitchFamily="34" charset="0"/>
                <a:cs typeface="Arial" panose="020B0604020202020204" pitchFamily="34" charset="0"/>
              </a:rPr>
              <a:t>Biểu</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thức</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đại</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số</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biểu</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thị</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lượng</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nước</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bơm</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được</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của</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hai</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máy</a:t>
            </a:r>
            <a:r>
              <a:rPr lang="fr-FR" sz="2800" dirty="0">
                <a:latin typeface="Arial" panose="020B0604020202020204" pitchFamily="34" charset="0"/>
                <a:ea typeface="Calibri" panose="020F0502020204030204" pitchFamily="34" charset="0"/>
                <a:cs typeface="Arial" panose="020B0604020202020204" pitchFamily="34" charset="0"/>
              </a:rPr>
              <a:t>:</a:t>
            </a:r>
            <a:endParaRPr lang="en-US" sz="28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400"/>
              </a:spcBef>
              <a:spcAft>
                <a:spcPts val="400"/>
              </a:spcAft>
            </a:pPr>
            <a:r>
              <a:rPr lang="fr-FR" sz="2800" dirty="0">
                <a:latin typeface="Arial" panose="020B0604020202020204" pitchFamily="34" charset="0"/>
                <a:ea typeface="Calibri" panose="020F0502020204030204" pitchFamily="34" charset="0"/>
                <a:cs typeface="Arial" panose="020B0604020202020204" pitchFamily="34" charset="0"/>
              </a:rPr>
              <a:t>Q = 5x + 3,5y</a:t>
            </a:r>
            <a:endParaRPr lang="en-US" sz="28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400"/>
              </a:spcAft>
            </a:pPr>
            <a:r>
              <a:rPr lang="fr-FR" sz="2800" dirty="0">
                <a:latin typeface="Arial" panose="020B0604020202020204" pitchFamily="34" charset="0"/>
                <a:ea typeface="Calibri" panose="020F0502020204030204" pitchFamily="34" charset="0"/>
                <a:cs typeface="Arial" panose="020B0604020202020204" pitchFamily="34" charset="0"/>
              </a:rPr>
              <a:t>b) </a:t>
            </a:r>
            <a:r>
              <a:rPr lang="fr-FR" sz="2800" dirty="0" err="1">
                <a:latin typeface="Arial" panose="020B0604020202020204" pitchFamily="34" charset="0"/>
                <a:ea typeface="Calibri" panose="020F0502020204030204" pitchFamily="34" charset="0"/>
                <a:cs typeface="Arial" panose="020B0604020202020204" pitchFamily="34" charset="0"/>
              </a:rPr>
              <a:t>Lượng</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nước</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bơm</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được</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của</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cả</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hai</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máy</a:t>
            </a:r>
            <a:r>
              <a:rPr lang="fr-FR" sz="2800" dirty="0">
                <a:latin typeface="Arial" panose="020B0604020202020204" pitchFamily="34" charset="0"/>
                <a:ea typeface="Calibri" panose="020F0502020204030204" pitchFamily="34" charset="0"/>
                <a:cs typeface="Arial" panose="020B0604020202020204" pitchFamily="34" charset="0"/>
              </a:rPr>
              <a:t>:</a:t>
            </a:r>
            <a:endParaRPr lang="en-US" sz="28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400"/>
              </a:spcAft>
            </a:pPr>
            <a:r>
              <a:rPr lang="fr-FR" sz="2800" dirty="0" err="1">
                <a:latin typeface="Arial" panose="020B0604020202020204" pitchFamily="34" charset="0"/>
                <a:ea typeface="Calibri" panose="020F0502020204030204" pitchFamily="34" charset="0"/>
                <a:cs typeface="Arial" panose="020B0604020202020204" pitchFamily="34" charset="0"/>
              </a:rPr>
              <a:t>Thay</a:t>
            </a:r>
            <a:r>
              <a:rPr lang="fr-FR" sz="2800" dirty="0">
                <a:latin typeface="Arial" panose="020B0604020202020204" pitchFamily="34" charset="0"/>
                <a:ea typeface="Calibri" panose="020F0502020204030204" pitchFamily="34" charset="0"/>
                <a:cs typeface="Arial" panose="020B0604020202020204" pitchFamily="34" charset="0"/>
              </a:rPr>
              <a:t> x = 2 (</a:t>
            </a:r>
            <a:r>
              <a:rPr lang="fr-FR" sz="2800" dirty="0" err="1">
                <a:latin typeface="Arial" panose="020B0604020202020204" pitchFamily="34" charset="0"/>
                <a:ea typeface="Calibri" panose="020F0502020204030204" pitchFamily="34" charset="0"/>
                <a:cs typeface="Arial" panose="020B0604020202020204" pitchFamily="34" charset="0"/>
              </a:rPr>
              <a:t>giờ</a:t>
            </a:r>
            <a:r>
              <a:rPr lang="fr-FR" sz="2800" dirty="0">
                <a:latin typeface="Arial" panose="020B0604020202020204" pitchFamily="34" charset="0"/>
                <a:ea typeface="Calibri" panose="020F0502020204030204" pitchFamily="34" charset="0"/>
                <a:cs typeface="Arial" panose="020B0604020202020204" pitchFamily="34" charset="0"/>
              </a:rPr>
              <a:t>), y = 3 (</a:t>
            </a:r>
            <a:r>
              <a:rPr lang="fr-FR" sz="2800" dirty="0" err="1">
                <a:latin typeface="Arial" panose="020B0604020202020204" pitchFamily="34" charset="0"/>
                <a:ea typeface="Calibri" panose="020F0502020204030204" pitchFamily="34" charset="0"/>
                <a:cs typeface="Arial" panose="020B0604020202020204" pitchFamily="34" charset="0"/>
              </a:rPr>
              <a:t>giờ</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vào</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biểu</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thức</a:t>
            </a:r>
            <a:r>
              <a:rPr lang="fr-FR" sz="2800" dirty="0">
                <a:latin typeface="Arial" panose="020B0604020202020204" pitchFamily="34" charset="0"/>
                <a:ea typeface="Calibri" panose="020F0502020204030204" pitchFamily="34" charset="0"/>
                <a:cs typeface="Arial" panose="020B0604020202020204" pitchFamily="34" charset="0"/>
              </a:rPr>
              <a:t> Q = 5x + 3,5y, ta </a:t>
            </a:r>
            <a:r>
              <a:rPr lang="fr-FR" sz="2800" dirty="0" err="1">
                <a:latin typeface="Arial" panose="020B0604020202020204" pitchFamily="34" charset="0"/>
                <a:ea typeface="Calibri" panose="020F0502020204030204" pitchFamily="34" charset="0"/>
                <a:cs typeface="Arial" panose="020B0604020202020204" pitchFamily="34" charset="0"/>
              </a:rPr>
              <a:t>được</a:t>
            </a:r>
            <a:r>
              <a:rPr lang="fr-FR" sz="2800" dirty="0">
                <a:latin typeface="Arial" panose="020B0604020202020204" pitchFamily="34" charset="0"/>
                <a:ea typeface="Calibri" panose="020F0502020204030204" pitchFamily="34" charset="0"/>
                <a:cs typeface="Arial" panose="020B0604020202020204" pitchFamily="34" charset="0"/>
              </a:rPr>
              <a:t>:</a:t>
            </a:r>
            <a:endParaRPr lang="en-US" sz="28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400"/>
              </a:spcBef>
              <a:spcAft>
                <a:spcPts val="400"/>
              </a:spcAft>
            </a:pPr>
            <a:r>
              <a:rPr lang="fr-FR" sz="2800" dirty="0">
                <a:latin typeface="Arial" panose="020B0604020202020204" pitchFamily="34" charset="0"/>
                <a:ea typeface="Calibri" panose="020F0502020204030204" pitchFamily="34" charset="0"/>
                <a:cs typeface="Arial" panose="020B0604020202020204" pitchFamily="34" charset="0"/>
              </a:rPr>
              <a:t>Q = 5. 2 + 3,5. 3 = 20,5 (m</a:t>
            </a:r>
            <a:r>
              <a:rPr lang="fr-FR" sz="2800" baseline="30000" dirty="0">
                <a:latin typeface="Arial" panose="020B0604020202020204" pitchFamily="34" charset="0"/>
                <a:ea typeface="Calibri" panose="020F0502020204030204" pitchFamily="34" charset="0"/>
                <a:cs typeface="Arial" panose="020B0604020202020204" pitchFamily="34" charset="0"/>
              </a:rPr>
              <a:t>3</a:t>
            </a:r>
            <a:r>
              <a:rPr lang="fr-FR" sz="2800" dirty="0">
                <a:latin typeface="Arial" panose="020B0604020202020204" pitchFamily="34" charset="0"/>
                <a:ea typeface="Calibri" panose="020F0502020204030204" pitchFamily="34" charset="0"/>
                <a:cs typeface="Arial" panose="020B0604020202020204" pitchFamily="34" charset="0"/>
              </a:rPr>
              <a:t>)</a:t>
            </a:r>
            <a:endParaRPr lang="en-US" sz="2800" dirty="0">
              <a:latin typeface="Arial" panose="020B060402020202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9"/>
          <a:stretch>
            <a:fillRect/>
          </a:stretch>
        </p:blipFill>
        <p:spPr>
          <a:xfrm>
            <a:off x="8515542" y="4749800"/>
            <a:ext cx="2946400" cy="3141897"/>
          </a:xfrm>
          <a:prstGeom prst="rect">
            <a:avLst/>
          </a:prstGeom>
        </p:spPr>
      </p:pic>
    </p:spTree>
    <p:extLst>
      <p:ext uri="{BB962C8B-B14F-4D97-AF65-F5344CB8AC3E}">
        <p14:creationId xmlns:p14="http://schemas.microsoft.com/office/powerpoint/2010/main" val="111214267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4" dur="500"/>
                                        <p:tgtEl>
                                          <p:spTgt spid="4">
                                            <p:txEl>
                                              <p:pRg st="0" end="0"/>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linds(vertical)">
                                      <p:cBhvr>
                                        <p:cTn id="22" dur="500"/>
                                        <p:tgtEl>
                                          <p:spTgt spid="4">
                                            <p:txEl>
                                              <p:pRg st="2" end="2"/>
                                            </p:txEl>
                                          </p:spTgt>
                                        </p:tgtEl>
                                      </p:cBhvr>
                                    </p:animEffect>
                                  </p:childTnLst>
                                </p:cTn>
                              </p:par>
                              <p:par>
                                <p:cTn id="23" presetID="3" presetClass="entr" presetSubtype="5"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blinds(vertical)">
                                      <p:cBhvr>
                                        <p:cTn id="25" dur="500"/>
                                        <p:tgtEl>
                                          <p:spTgt spid="4">
                                            <p:txEl>
                                              <p:pRg st="3" end="3"/>
                                            </p:txEl>
                                          </p:spTgt>
                                        </p:tgtEl>
                                      </p:cBhvr>
                                    </p:animEffect>
                                  </p:childTnLst>
                                </p:cTn>
                              </p:par>
                              <p:par>
                                <p:cTn id="26" presetID="3" presetClass="entr" presetSubtype="5" fill="hold" nodeType="with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blinds(vertical)">
                                      <p:cBhvr>
                                        <p:cTn id="28"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3406243" y="-2615639"/>
            <a:ext cx="5231277" cy="523127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7974">
            <a:off x="9965139" y="-2221208"/>
            <a:ext cx="5197168" cy="5197168"/>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41833" y="1029708"/>
            <a:ext cx="1000341" cy="99408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947895" y="6256602"/>
            <a:ext cx="420947" cy="580616"/>
          </a:xfrm>
          <a:prstGeom prst="rect">
            <a:avLst/>
          </a:prstGeom>
        </p:spPr>
      </p:pic>
      <p:sp>
        <p:nvSpPr>
          <p:cNvPr id="17" name="TextBox 8"/>
          <p:cNvSpPr txBox="1"/>
          <p:nvPr/>
        </p:nvSpPr>
        <p:spPr>
          <a:xfrm>
            <a:off x="3149600" y="685800"/>
            <a:ext cx="6350000" cy="724750"/>
          </a:xfrm>
          <a:prstGeom prst="rect">
            <a:avLst/>
          </a:prstGeom>
        </p:spPr>
        <p:txBody>
          <a:bodyPr wrap="square" lIns="0" tIns="0" rIns="0" bIns="0" rtlCol="0" anchor="t">
            <a:spAutoFit/>
          </a:bodyPr>
          <a:lstStyle/>
          <a:p>
            <a:pPr algn="ctr">
              <a:lnSpc>
                <a:spcPts val="6240"/>
              </a:lnSpc>
            </a:pPr>
            <a:r>
              <a:rPr lang="en-US" sz="4400" b="1" dirty="0">
                <a:solidFill>
                  <a:schemeClr val="accent4">
                    <a:lumMod val="75000"/>
                  </a:schemeClr>
                </a:solidFill>
                <a:latin typeface="Arial" panose="020B0604020202020204" pitchFamily="34" charset="0"/>
                <a:cs typeface="Arial" panose="020B0604020202020204" pitchFamily="34" charset="0"/>
              </a:rPr>
              <a:t>HƯỚNG DẪN VỀ NHÀ</a:t>
            </a:r>
          </a:p>
        </p:txBody>
      </p:sp>
      <p:sp>
        <p:nvSpPr>
          <p:cNvPr id="7" name="Rounded Rectangle 6"/>
          <p:cNvSpPr/>
          <p:nvPr/>
        </p:nvSpPr>
        <p:spPr>
          <a:xfrm>
            <a:off x="402646" y="2909205"/>
            <a:ext cx="3755723" cy="3208111"/>
          </a:xfrm>
          <a:prstGeom prst="roundRect">
            <a:avLst>
              <a:gd name="adj" fmla="val 12780"/>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Oval 8"/>
          <p:cNvSpPr/>
          <p:nvPr/>
        </p:nvSpPr>
        <p:spPr>
          <a:xfrm>
            <a:off x="1770769" y="2409478"/>
            <a:ext cx="999452" cy="999452"/>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b="1" dirty="0">
                <a:solidFill>
                  <a:schemeClr val="bg1"/>
                </a:solidFill>
                <a:latin typeface="Arial" panose="020B0604020202020204" pitchFamily="34" charset="0"/>
                <a:cs typeface="Arial" panose="020B0604020202020204" pitchFamily="34" charset="0"/>
              </a:rPr>
              <a:t>01</a:t>
            </a:r>
          </a:p>
        </p:txBody>
      </p:sp>
      <p:sp>
        <p:nvSpPr>
          <p:cNvPr id="10" name="TextBox 9"/>
          <p:cNvSpPr txBox="1"/>
          <p:nvPr/>
        </p:nvSpPr>
        <p:spPr>
          <a:xfrm>
            <a:off x="721095" y="3669657"/>
            <a:ext cx="3098800" cy="1362809"/>
          </a:xfrm>
          <a:prstGeom prst="rect">
            <a:avLst/>
          </a:prstGeom>
          <a:noFill/>
        </p:spPr>
        <p:txBody>
          <a:bodyPr wrap="square" rtlCol="0">
            <a:spAutoFit/>
          </a:bodyPr>
          <a:lstStyle/>
          <a:p>
            <a:pPr algn="ctr">
              <a:lnSpc>
                <a:spcPct val="150000"/>
              </a:lnSpc>
            </a:pPr>
            <a:r>
              <a:rPr lang="en-US" sz="2933" dirty="0" err="1">
                <a:latin typeface="Arial" panose="020B0604020202020204" pitchFamily="34" charset="0"/>
                <a:cs typeface="Arial" panose="020B0604020202020204" pitchFamily="34" charset="0"/>
              </a:rPr>
              <a:t>Ôn</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tập</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kiến</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thức</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đã</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học</a:t>
            </a:r>
            <a:endParaRPr lang="en-US" sz="2933" dirty="0">
              <a:latin typeface="Arial" panose="020B0604020202020204" pitchFamily="34" charset="0"/>
              <a:cs typeface="Arial" panose="020B0604020202020204" pitchFamily="34" charset="0"/>
            </a:endParaRPr>
          </a:p>
        </p:txBody>
      </p:sp>
      <p:sp>
        <p:nvSpPr>
          <p:cNvPr id="14" name="Rounded Rectangle 13"/>
          <p:cNvSpPr/>
          <p:nvPr/>
        </p:nvSpPr>
        <p:spPr>
          <a:xfrm>
            <a:off x="4283309" y="2909205"/>
            <a:ext cx="3755723" cy="3208111"/>
          </a:xfrm>
          <a:prstGeom prst="roundRect">
            <a:avLst>
              <a:gd name="adj" fmla="val 12780"/>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Oval 14"/>
          <p:cNvSpPr/>
          <p:nvPr/>
        </p:nvSpPr>
        <p:spPr>
          <a:xfrm>
            <a:off x="5651431" y="2409478"/>
            <a:ext cx="999452" cy="999452"/>
          </a:xfrm>
          <a:prstGeom prst="ellipse">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b="1" dirty="0">
                <a:solidFill>
                  <a:schemeClr val="bg1"/>
                </a:solidFill>
                <a:latin typeface="Arial" panose="020B0604020202020204" pitchFamily="34" charset="0"/>
                <a:cs typeface="Arial" panose="020B0604020202020204" pitchFamily="34" charset="0"/>
              </a:rPr>
              <a:t>02</a:t>
            </a:r>
          </a:p>
        </p:txBody>
      </p:sp>
      <p:sp>
        <p:nvSpPr>
          <p:cNvPr id="16" name="TextBox 15"/>
          <p:cNvSpPr txBox="1"/>
          <p:nvPr/>
        </p:nvSpPr>
        <p:spPr>
          <a:xfrm>
            <a:off x="4612826" y="3669657"/>
            <a:ext cx="3098800" cy="1362809"/>
          </a:xfrm>
          <a:prstGeom prst="rect">
            <a:avLst/>
          </a:prstGeom>
          <a:noFill/>
        </p:spPr>
        <p:txBody>
          <a:bodyPr wrap="square" rtlCol="0">
            <a:spAutoFit/>
          </a:bodyPr>
          <a:lstStyle/>
          <a:p>
            <a:pPr algn="ctr">
              <a:lnSpc>
                <a:spcPct val="150000"/>
              </a:lnSpc>
            </a:pPr>
            <a:r>
              <a:rPr lang="en-US" sz="2933" dirty="0" err="1">
                <a:latin typeface="Arial" panose="020B0604020202020204" pitchFamily="34" charset="0"/>
                <a:cs typeface="Arial" panose="020B0604020202020204" pitchFamily="34" charset="0"/>
              </a:rPr>
              <a:t>Hoàn</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thành</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bài</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tập</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trong</a:t>
            </a:r>
            <a:r>
              <a:rPr lang="en-US" sz="2933" dirty="0">
                <a:latin typeface="Arial" panose="020B0604020202020204" pitchFamily="34" charset="0"/>
                <a:cs typeface="Arial" panose="020B0604020202020204" pitchFamily="34" charset="0"/>
              </a:rPr>
              <a:t> SBT</a:t>
            </a:r>
          </a:p>
        </p:txBody>
      </p:sp>
      <p:sp>
        <p:nvSpPr>
          <p:cNvPr id="20" name="Rounded Rectangle 19"/>
          <p:cNvSpPr/>
          <p:nvPr/>
        </p:nvSpPr>
        <p:spPr>
          <a:xfrm>
            <a:off x="8163972" y="2909205"/>
            <a:ext cx="3755723" cy="3208111"/>
          </a:xfrm>
          <a:prstGeom prst="roundRect">
            <a:avLst>
              <a:gd name="adj" fmla="val 12780"/>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 name="Oval 20"/>
          <p:cNvSpPr/>
          <p:nvPr/>
        </p:nvSpPr>
        <p:spPr>
          <a:xfrm>
            <a:off x="9532095" y="2409478"/>
            <a:ext cx="999452" cy="999452"/>
          </a:xfrm>
          <a:prstGeom prst="ellipse">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b="1" dirty="0">
                <a:solidFill>
                  <a:schemeClr val="bg1"/>
                </a:solidFill>
                <a:latin typeface="Arial" panose="020B0604020202020204" pitchFamily="34" charset="0"/>
                <a:cs typeface="Arial" panose="020B0604020202020204" pitchFamily="34" charset="0"/>
              </a:rPr>
              <a:t>03</a:t>
            </a:r>
          </a:p>
        </p:txBody>
      </p:sp>
      <p:sp>
        <p:nvSpPr>
          <p:cNvPr id="22" name="TextBox 21"/>
          <p:cNvSpPr txBox="1"/>
          <p:nvPr/>
        </p:nvSpPr>
        <p:spPr>
          <a:xfrm>
            <a:off x="8492433" y="3600229"/>
            <a:ext cx="3098800" cy="2039854"/>
          </a:xfrm>
          <a:prstGeom prst="rect">
            <a:avLst/>
          </a:prstGeom>
          <a:noFill/>
        </p:spPr>
        <p:txBody>
          <a:bodyPr wrap="square" rtlCol="0">
            <a:spAutoFit/>
          </a:bodyPr>
          <a:lstStyle/>
          <a:p>
            <a:pPr algn="ctr">
              <a:lnSpc>
                <a:spcPct val="150000"/>
              </a:lnSpc>
            </a:pPr>
            <a:r>
              <a:rPr lang="en-US" sz="2933" dirty="0" err="1">
                <a:latin typeface="Arial" panose="020B0604020202020204" pitchFamily="34" charset="0"/>
                <a:cs typeface="Arial" panose="020B0604020202020204" pitchFamily="34" charset="0"/>
              </a:rPr>
              <a:t>Chuẩn</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bị</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bài</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sau</a:t>
            </a:r>
            <a:r>
              <a:rPr lang="en-US" sz="2933" dirty="0">
                <a:latin typeface="Arial" panose="020B0604020202020204" pitchFamily="34" charset="0"/>
                <a:cs typeface="Arial" panose="020B0604020202020204" pitchFamily="34" charset="0"/>
              </a:rPr>
              <a:t> - </a:t>
            </a:r>
            <a:r>
              <a:rPr lang="en-US" sz="2933" b="1" dirty="0" err="1">
                <a:latin typeface="Arial" panose="020B0604020202020204" pitchFamily="34" charset="0"/>
                <a:cs typeface="Arial" panose="020B0604020202020204" pitchFamily="34" charset="0"/>
              </a:rPr>
              <a:t>Bài</a:t>
            </a:r>
            <a:r>
              <a:rPr lang="en-US" sz="2933" b="1" dirty="0">
                <a:latin typeface="Arial" panose="020B0604020202020204" pitchFamily="34" charset="0"/>
                <a:cs typeface="Arial" panose="020B0604020202020204" pitchFamily="34" charset="0"/>
              </a:rPr>
              <a:t> 25:</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Đa</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thức</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một</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biến</a:t>
            </a:r>
            <a:endParaRPr lang="en-US" sz="2933"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6743087"/>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46975">
            <a:off x="-2759372" y="4682562"/>
            <a:ext cx="5231277" cy="523127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14954">
            <a:off x="8523829" y="-2205421"/>
            <a:ext cx="5197168" cy="5197168"/>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1475707" y="1138877"/>
            <a:ext cx="414980" cy="450453"/>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01388">
            <a:off x="10669127" y="4304152"/>
            <a:ext cx="906571" cy="585151"/>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19824">
            <a:off x="10025672" y="1372467"/>
            <a:ext cx="403325" cy="588795"/>
          </a:xfrm>
          <a:prstGeom prst="rect">
            <a:avLst/>
          </a:prstGeom>
        </p:spPr>
      </p:pic>
      <p:sp>
        <p:nvSpPr>
          <p:cNvPr id="9" name="TextBox 8"/>
          <p:cNvSpPr txBox="1"/>
          <p:nvPr/>
        </p:nvSpPr>
        <p:spPr>
          <a:xfrm>
            <a:off x="1385215" y="1375884"/>
            <a:ext cx="9347199" cy="2402902"/>
          </a:xfrm>
          <a:prstGeom prst="rect">
            <a:avLst/>
          </a:prstGeom>
          <a:noFill/>
        </p:spPr>
        <p:txBody>
          <a:bodyPr wrap="square" rtlCol="0">
            <a:spAutoFit/>
          </a:bodyPr>
          <a:lstStyle/>
          <a:p>
            <a:pPr algn="ctr">
              <a:lnSpc>
                <a:spcPct val="150000"/>
              </a:lnSpc>
            </a:pPr>
            <a:r>
              <a:rPr lang="en-US" sz="5334" b="1" dirty="0">
                <a:solidFill>
                  <a:srgbClr val="CD360D"/>
                </a:solidFill>
                <a:latin typeface="Arial" panose="020B0604020202020204" pitchFamily="34" charset="0"/>
                <a:cs typeface="Arial" panose="020B0604020202020204" pitchFamily="34" charset="0"/>
              </a:rPr>
              <a:t>CẢM ƠN SỰ CHÚ Ý </a:t>
            </a:r>
          </a:p>
          <a:p>
            <a:pPr algn="ctr">
              <a:lnSpc>
                <a:spcPct val="150000"/>
              </a:lnSpc>
            </a:pPr>
            <a:r>
              <a:rPr lang="en-US" sz="5334" b="1" dirty="0">
                <a:solidFill>
                  <a:srgbClr val="CD360D"/>
                </a:solidFill>
                <a:latin typeface="Arial" panose="020B0604020202020204" pitchFamily="34" charset="0"/>
                <a:cs typeface="Arial" panose="020B0604020202020204" pitchFamily="34" charset="0"/>
              </a:rPr>
              <a:t>LẮNG NGHE CỦA CÁC EM!</a:t>
            </a:r>
          </a:p>
        </p:txBody>
      </p:sp>
      <p:pic>
        <p:nvPicPr>
          <p:cNvPr id="10" name="Picture 9"/>
          <p:cNvPicPr>
            <a:picLocks noChangeAspect="1"/>
          </p:cNvPicPr>
          <p:nvPr/>
        </p:nvPicPr>
        <p:blipFill>
          <a:blip r:embed="rId12"/>
          <a:stretch>
            <a:fillRect/>
          </a:stretch>
        </p:blipFill>
        <p:spPr>
          <a:xfrm>
            <a:off x="4724400" y="4214195"/>
            <a:ext cx="3024621" cy="34721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95709" y="764514"/>
            <a:ext cx="9144000" cy="1766702"/>
          </a:xfrm>
          <a:prstGeom prst="rect">
            <a:avLst/>
          </a:prstGeom>
        </p:spPr>
        <p:txBody>
          <a:bodyPr wrap="square" lIns="0" tIns="0" rIns="0" bIns="0" rtlCol="0" anchor="t">
            <a:spAutoFit/>
          </a:bodyPr>
          <a:lstStyle/>
          <a:p>
            <a:pPr algn="ctr">
              <a:lnSpc>
                <a:spcPts val="7334"/>
              </a:lnSpc>
            </a:pPr>
            <a:r>
              <a:rPr lang="en-US" sz="4400" b="1" dirty="0">
                <a:solidFill>
                  <a:srgbClr val="CD360D"/>
                </a:solidFill>
                <a:latin typeface="Arial" panose="020B0604020202020204" pitchFamily="34" charset="0"/>
                <a:cs typeface="Arial" panose="020B0604020202020204" pitchFamily="34" charset="0"/>
              </a:rPr>
              <a:t>CHƯƠNG VII: BIỂU THỨC ĐẠI SỐ VÀ ĐA THỨC MỘT BIẾN</a:t>
            </a:r>
          </a:p>
        </p:txBody>
      </p:sp>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9898025" y="4754652"/>
            <a:ext cx="5231277" cy="523127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7974">
            <a:off x="-2391961" y="-2537439"/>
            <a:ext cx="5197168" cy="5197168"/>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724804" y="799027"/>
            <a:ext cx="528301" cy="57346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09600" y="4644341"/>
            <a:ext cx="573849" cy="893151"/>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277600" y="429951"/>
            <a:ext cx="517263" cy="644564"/>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221068" y="4543404"/>
            <a:ext cx="1000341" cy="994089"/>
          </a:xfrm>
          <a:prstGeom prst="rect">
            <a:avLst/>
          </a:prstGeom>
        </p:spPr>
      </p:pic>
      <p:sp>
        <p:nvSpPr>
          <p:cNvPr id="9" name="TextBox 8"/>
          <p:cNvSpPr txBox="1"/>
          <p:nvPr/>
        </p:nvSpPr>
        <p:spPr>
          <a:xfrm>
            <a:off x="1033949" y="2907649"/>
            <a:ext cx="10267522" cy="1063433"/>
          </a:xfrm>
          <a:prstGeom prst="rect">
            <a:avLst/>
          </a:prstGeom>
          <a:noFill/>
        </p:spPr>
        <p:txBody>
          <a:bodyPr wrap="square" rtlCol="0">
            <a:spAutoFit/>
          </a:bodyPr>
          <a:lstStyle/>
          <a:p>
            <a:pPr algn="ctr">
              <a:lnSpc>
                <a:spcPct val="150000"/>
              </a:lnSpc>
            </a:pPr>
            <a:r>
              <a:rPr lang="en-US" sz="4800" b="1" dirty="0">
                <a:solidFill>
                  <a:schemeClr val="accent1">
                    <a:lumMod val="50000"/>
                  </a:schemeClr>
                </a:solidFill>
                <a:latin typeface="Arial" panose="020B0604020202020204" pitchFamily="34" charset="0"/>
                <a:cs typeface="Arial" panose="020B0604020202020204" pitchFamily="34" charset="0"/>
              </a:rPr>
              <a:t>BÀI 24: BIỂU THỨC ĐẠI </a:t>
            </a:r>
            <a:r>
              <a:rPr lang="en-US" sz="4800" b="1">
                <a:solidFill>
                  <a:schemeClr val="accent1">
                    <a:lumMod val="50000"/>
                  </a:schemeClr>
                </a:solidFill>
                <a:latin typeface="Arial" panose="020B0604020202020204" pitchFamily="34" charset="0"/>
                <a:cs typeface="Arial" panose="020B0604020202020204" pitchFamily="34" charset="0"/>
              </a:rPr>
              <a:t>SỐ </a:t>
            </a:r>
            <a:endParaRPr lang="en-US" sz="4800" b="1" dirty="0">
              <a:solidFill>
                <a:schemeClr val="accent1">
                  <a:lumMod val="50000"/>
                </a:schemeClr>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14"/>
          <a:stretch>
            <a:fillRect/>
          </a:stretch>
        </p:blipFill>
        <p:spPr>
          <a:xfrm>
            <a:off x="3979479" y="4495443"/>
            <a:ext cx="4197231" cy="2487248"/>
          </a:xfrm>
          <a:prstGeom prst="rect">
            <a:avLst/>
          </a:prstGeom>
        </p:spPr>
      </p:pic>
    </p:spTree>
  </p:cSld>
  <p:clrMapOvr>
    <a:masterClrMapping/>
  </p:clrMapOvr>
  <p:transition spd="med">
    <p:comb/>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2429605" y="5501924"/>
            <a:ext cx="5231277" cy="5231277"/>
          </a:xfrm>
          <a:prstGeom prst="rect">
            <a:avLst/>
          </a:prstGeom>
        </p:spPr>
      </p:pic>
      <p:grpSp>
        <p:nvGrpSpPr>
          <p:cNvPr id="8" name="Group 8"/>
          <p:cNvGrpSpPr/>
          <p:nvPr/>
        </p:nvGrpSpPr>
        <p:grpSpPr>
          <a:xfrm>
            <a:off x="406400" y="330200"/>
            <a:ext cx="449914" cy="449914"/>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19FC2"/>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277600" y="2514600"/>
            <a:ext cx="573849" cy="89315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68400" y="5359400"/>
            <a:ext cx="752417" cy="797263"/>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62160" flipH="1">
            <a:off x="7190649" y="-4169394"/>
            <a:ext cx="6271471" cy="4970141"/>
          </a:xfrm>
          <a:prstGeom prst="rect">
            <a:avLst/>
          </a:prstGeom>
        </p:spPr>
      </p:pic>
      <p:sp>
        <p:nvSpPr>
          <p:cNvPr id="13" name="TextBox 8"/>
          <p:cNvSpPr txBox="1"/>
          <p:nvPr/>
        </p:nvSpPr>
        <p:spPr>
          <a:xfrm>
            <a:off x="3403600" y="780114"/>
            <a:ext cx="5410200" cy="724750"/>
          </a:xfrm>
          <a:prstGeom prst="rect">
            <a:avLst/>
          </a:prstGeom>
        </p:spPr>
        <p:txBody>
          <a:bodyPr lIns="0" tIns="0" rIns="0" bIns="0" rtlCol="0" anchor="t">
            <a:spAutoFit/>
          </a:bodyPr>
          <a:lstStyle/>
          <a:p>
            <a:pPr algn="ctr">
              <a:lnSpc>
                <a:spcPts val="6240"/>
              </a:lnSpc>
            </a:pPr>
            <a:r>
              <a:rPr lang="en-US" sz="4400" b="1" dirty="0">
                <a:solidFill>
                  <a:schemeClr val="accent2">
                    <a:lumMod val="75000"/>
                  </a:schemeClr>
                </a:solidFill>
                <a:latin typeface="Arial" panose="020B0604020202020204" pitchFamily="34" charset="0"/>
                <a:cs typeface="Arial" panose="020B0604020202020204" pitchFamily="34" charset="0"/>
              </a:rPr>
              <a:t>NỘI DUNG BÀI HỌC</a:t>
            </a:r>
          </a:p>
        </p:txBody>
      </p:sp>
      <p:graphicFrame>
        <p:nvGraphicFramePr>
          <p:cNvPr id="14" name="Diagram 13"/>
          <p:cNvGraphicFramePr/>
          <p:nvPr/>
        </p:nvGraphicFramePr>
        <p:xfrm>
          <a:off x="1190038" y="1639843"/>
          <a:ext cx="9837325" cy="465846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5" name="Picture 14"/>
          <p:cNvPicPr>
            <a:picLocks noChangeAspect="1"/>
          </p:cNvPicPr>
          <p:nvPr/>
        </p:nvPicPr>
        <p:blipFill>
          <a:blip r:embed="rId15"/>
          <a:stretch>
            <a:fillRect/>
          </a:stretch>
        </p:blipFill>
        <p:spPr>
          <a:xfrm>
            <a:off x="3657600" y="5329803"/>
            <a:ext cx="1776745" cy="1274199"/>
          </a:xfrm>
          <a:prstGeom prst="rect">
            <a:avLst/>
          </a:prstGeom>
        </p:spPr>
      </p:pic>
      <p:pic>
        <p:nvPicPr>
          <p:cNvPr id="16" name="Picture 15"/>
          <p:cNvPicPr>
            <a:picLocks noChangeAspect="1"/>
          </p:cNvPicPr>
          <p:nvPr/>
        </p:nvPicPr>
        <p:blipFill>
          <a:blip r:embed="rId16"/>
          <a:stretch>
            <a:fillRect/>
          </a:stretch>
        </p:blipFill>
        <p:spPr>
          <a:xfrm>
            <a:off x="10697173" y="5329804"/>
            <a:ext cx="1154276" cy="1528197"/>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3451086" y="-3442037"/>
            <a:ext cx="5231277" cy="523127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9187374" y="-2151458"/>
            <a:ext cx="5197168" cy="5197168"/>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560380" y="5742755"/>
            <a:ext cx="337529" cy="366382"/>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43976">
            <a:off x="11427163" y="2292406"/>
            <a:ext cx="297347" cy="518251"/>
          </a:xfrm>
          <a:prstGeom prst="rect">
            <a:avLst/>
          </a:prstGeom>
        </p:spPr>
      </p:pic>
      <p:grpSp>
        <p:nvGrpSpPr>
          <p:cNvPr id="30" name="Group 29"/>
          <p:cNvGrpSpPr/>
          <p:nvPr/>
        </p:nvGrpSpPr>
        <p:grpSpPr>
          <a:xfrm>
            <a:off x="1630358" y="0"/>
            <a:ext cx="9439285" cy="1295400"/>
            <a:chOff x="2445536" y="0"/>
            <a:chExt cx="14158928" cy="1943100"/>
          </a:xfrm>
        </p:grpSpPr>
        <p:sp>
          <p:nvSpPr>
            <p:cNvPr id="15" name="Round Same Side Corner Rectangle 14"/>
            <p:cNvSpPr/>
            <p:nvPr/>
          </p:nvSpPr>
          <p:spPr>
            <a:xfrm flipV="1">
              <a:off x="5561093" y="0"/>
              <a:ext cx="7893414" cy="1943100"/>
            </a:xfrm>
            <a:prstGeom prst="round2SameRect">
              <a:avLst>
                <a:gd name="adj1" fmla="val 24900"/>
                <a:gd name="adj2" fmla="val 0"/>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TextBox 8"/>
            <p:cNvSpPr txBox="1"/>
            <p:nvPr/>
          </p:nvSpPr>
          <p:spPr>
            <a:xfrm>
              <a:off x="2445536" y="546959"/>
              <a:ext cx="14158928" cy="890340"/>
            </a:xfrm>
            <a:prstGeom prst="rect">
              <a:avLst/>
            </a:prstGeom>
          </p:spPr>
          <p:txBody>
            <a:bodyPr lIns="0" tIns="0" rIns="0" bIns="0" rtlCol="0" anchor="t">
              <a:spAutoFit/>
            </a:bodyPr>
            <a:lstStyle/>
            <a:p>
              <a:pPr algn="ctr">
                <a:lnSpc>
                  <a:spcPts val="5200"/>
                </a:lnSpc>
              </a:pPr>
              <a:r>
                <a:rPr lang="en-US" sz="3200" b="1" dirty="0">
                  <a:solidFill>
                    <a:srgbClr val="C00000"/>
                  </a:solidFill>
                  <a:latin typeface="Arial" panose="020B0604020202020204" pitchFamily="34" charset="0"/>
                  <a:cs typeface="Arial" panose="020B0604020202020204" pitchFamily="34" charset="0"/>
                </a:rPr>
                <a:t>1. </a:t>
              </a:r>
              <a:r>
                <a:rPr lang="en-US" sz="3200" b="1" dirty="0" err="1">
                  <a:solidFill>
                    <a:srgbClr val="C00000"/>
                  </a:solidFill>
                  <a:latin typeface="Arial" panose="020B0604020202020204" pitchFamily="34" charset="0"/>
                  <a:cs typeface="Arial" panose="020B0604020202020204" pitchFamily="34" charset="0"/>
                </a:rPr>
                <a:t>Biểu</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thức</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đại</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số</a:t>
              </a:r>
              <a:endParaRPr lang="en-US" sz="3200" b="1" dirty="0">
                <a:solidFill>
                  <a:srgbClr val="C00000"/>
                </a:solidFill>
                <a:latin typeface="Arial" panose="020B0604020202020204" pitchFamily="34" charset="0"/>
                <a:cs typeface="Arial" panose="020B0604020202020204" pitchFamily="34" charset="0"/>
              </a:endParaRPr>
            </a:p>
          </p:txBody>
        </p:sp>
      </p:grpSp>
      <p:pic>
        <p:nvPicPr>
          <p:cNvPr id="16" name="Picture 15"/>
          <p:cNvPicPr>
            <a:picLocks noChangeAspect="1"/>
          </p:cNvPicPr>
          <p:nvPr/>
        </p:nvPicPr>
        <p:blipFill>
          <a:blip r:embed="rId10"/>
          <a:stretch>
            <a:fillRect/>
          </a:stretch>
        </p:blipFill>
        <p:spPr>
          <a:xfrm>
            <a:off x="1288809" y="1381219"/>
            <a:ext cx="1253931" cy="1003145"/>
          </a:xfrm>
          <a:prstGeom prst="rect">
            <a:avLst/>
          </a:prstGeom>
        </p:spPr>
      </p:pic>
      <p:sp>
        <p:nvSpPr>
          <p:cNvPr id="17" name="TextBox 16"/>
          <p:cNvSpPr txBox="1"/>
          <p:nvPr/>
        </p:nvSpPr>
        <p:spPr>
          <a:xfrm>
            <a:off x="2834209" y="1767361"/>
            <a:ext cx="7274991" cy="523220"/>
          </a:xfrm>
          <a:prstGeom prst="rect">
            <a:avLst/>
          </a:prstGeom>
          <a:noFill/>
        </p:spPr>
        <p:txBody>
          <a:bodyPr wrap="square" rtlCol="0">
            <a:spAutoFit/>
          </a:bodyPr>
          <a:lstStyle/>
          <a:p>
            <a:r>
              <a:rPr lang="en-US" sz="2800" i="1" dirty="0" err="1">
                <a:solidFill>
                  <a:srgbClr val="002060"/>
                </a:solidFill>
                <a:latin typeface="Arial" panose="020B0604020202020204" pitchFamily="34" charset="0"/>
                <a:cs typeface="Arial" panose="020B0604020202020204" pitchFamily="34" charset="0"/>
              </a:rPr>
              <a:t>Em</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hãy</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nhắc</a:t>
            </a:r>
            <a:r>
              <a:rPr lang="en-US" sz="2800" i="1" dirty="0">
                <a:solidFill>
                  <a:srgbClr val="002060"/>
                </a:solidFill>
                <a:latin typeface="Arial" panose="020B0604020202020204" pitchFamily="34" charset="0"/>
                <a:cs typeface="Arial" panose="020B0604020202020204" pitchFamily="34" charset="0"/>
              </a:rPr>
              <a:t> </a:t>
            </a:r>
            <a:r>
              <a:rPr lang="en-US" sz="2800" i="1" dirty="0" err="1">
                <a:solidFill>
                  <a:srgbClr val="002060"/>
                </a:solidFill>
                <a:latin typeface="Arial" panose="020B0604020202020204" pitchFamily="34" charset="0"/>
                <a:cs typeface="Arial" panose="020B0604020202020204" pitchFamily="34" charset="0"/>
              </a:rPr>
              <a:t>lại</a:t>
            </a:r>
            <a:r>
              <a:rPr lang="en-US" sz="2800" i="1" dirty="0">
                <a:solidFill>
                  <a:srgbClr val="002060"/>
                </a:solidFill>
                <a:latin typeface="Arial" panose="020B0604020202020204" pitchFamily="34" charset="0"/>
                <a:cs typeface="Arial" panose="020B0604020202020204" pitchFamily="34" charset="0"/>
              </a:rPr>
              <a:t>: </a:t>
            </a:r>
            <a:r>
              <a:rPr lang="en-US" sz="2800" b="1" i="1" dirty="0" err="1">
                <a:solidFill>
                  <a:srgbClr val="002060"/>
                </a:solidFill>
                <a:latin typeface="Arial" panose="020B0604020202020204" pitchFamily="34" charset="0"/>
                <a:cs typeface="Arial" panose="020B0604020202020204" pitchFamily="34" charset="0"/>
              </a:rPr>
              <a:t>Biểu</a:t>
            </a:r>
            <a:r>
              <a:rPr lang="en-US" sz="2800" b="1" i="1" dirty="0">
                <a:solidFill>
                  <a:srgbClr val="002060"/>
                </a:solidFill>
                <a:latin typeface="Arial" panose="020B0604020202020204" pitchFamily="34" charset="0"/>
                <a:cs typeface="Arial" panose="020B0604020202020204" pitchFamily="34" charset="0"/>
              </a:rPr>
              <a:t> </a:t>
            </a:r>
            <a:r>
              <a:rPr lang="en-US" sz="2800" b="1" i="1" dirty="0" err="1">
                <a:solidFill>
                  <a:srgbClr val="002060"/>
                </a:solidFill>
                <a:latin typeface="Arial" panose="020B0604020202020204" pitchFamily="34" charset="0"/>
                <a:cs typeface="Arial" panose="020B0604020202020204" pitchFamily="34" charset="0"/>
              </a:rPr>
              <a:t>thức</a:t>
            </a:r>
            <a:r>
              <a:rPr lang="en-US" sz="2800" b="1" i="1" dirty="0">
                <a:solidFill>
                  <a:srgbClr val="002060"/>
                </a:solidFill>
                <a:latin typeface="Arial" panose="020B0604020202020204" pitchFamily="34" charset="0"/>
                <a:cs typeface="Arial" panose="020B0604020202020204" pitchFamily="34" charset="0"/>
              </a:rPr>
              <a:t> </a:t>
            </a:r>
            <a:r>
              <a:rPr lang="en-US" sz="2800" b="1" i="1" dirty="0" err="1">
                <a:solidFill>
                  <a:srgbClr val="002060"/>
                </a:solidFill>
                <a:latin typeface="Arial" panose="020B0604020202020204" pitchFamily="34" charset="0"/>
                <a:cs typeface="Arial" panose="020B0604020202020204" pitchFamily="34" charset="0"/>
              </a:rPr>
              <a:t>là</a:t>
            </a:r>
            <a:r>
              <a:rPr lang="en-US" sz="2800" b="1" i="1" dirty="0">
                <a:solidFill>
                  <a:srgbClr val="002060"/>
                </a:solidFill>
                <a:latin typeface="Arial" panose="020B0604020202020204" pitchFamily="34" charset="0"/>
                <a:cs typeface="Arial" panose="020B0604020202020204" pitchFamily="34" charset="0"/>
              </a:rPr>
              <a:t> </a:t>
            </a:r>
            <a:r>
              <a:rPr lang="en-US" sz="2800" b="1" i="1" dirty="0" err="1">
                <a:solidFill>
                  <a:srgbClr val="002060"/>
                </a:solidFill>
                <a:latin typeface="Arial" panose="020B0604020202020204" pitchFamily="34" charset="0"/>
                <a:cs typeface="Arial" panose="020B0604020202020204" pitchFamily="34" charset="0"/>
              </a:rPr>
              <a:t>gì</a:t>
            </a:r>
            <a:r>
              <a:rPr lang="en-US" sz="2800" b="1" i="1" dirty="0">
                <a:solidFill>
                  <a:srgbClr val="002060"/>
                </a:solidFill>
                <a:latin typeface="Arial" panose="020B0604020202020204" pitchFamily="34" charset="0"/>
                <a:cs typeface="Arial" panose="020B0604020202020204" pitchFamily="34" charset="0"/>
              </a:rPr>
              <a:t>?</a:t>
            </a:r>
          </a:p>
        </p:txBody>
      </p:sp>
      <p:pic>
        <p:nvPicPr>
          <p:cNvPr id="18" name="Picture 17"/>
          <p:cNvPicPr>
            <a:picLocks noChangeAspect="1"/>
          </p:cNvPicPr>
          <p:nvPr/>
        </p:nvPicPr>
        <p:blipFill>
          <a:blip r:embed="rId11"/>
          <a:stretch>
            <a:fillRect/>
          </a:stretch>
        </p:blipFill>
        <p:spPr>
          <a:xfrm>
            <a:off x="6026062" y="2453836"/>
            <a:ext cx="1098158" cy="1043822"/>
          </a:xfrm>
          <a:prstGeom prst="rect">
            <a:avLst/>
          </a:prstGeom>
        </p:spPr>
      </p:pic>
      <p:sp>
        <p:nvSpPr>
          <p:cNvPr id="19" name="Rectangle 18"/>
          <p:cNvSpPr/>
          <p:nvPr/>
        </p:nvSpPr>
        <p:spPr>
          <a:xfrm>
            <a:off x="1294548" y="2822758"/>
            <a:ext cx="4572085" cy="543675"/>
          </a:xfrm>
          <a:prstGeom prst="rect">
            <a:avLst/>
          </a:prstGeom>
        </p:spPr>
        <p:txBody>
          <a:bodyPr wrap="none">
            <a:spAutoFit/>
          </a:bodyPr>
          <a:lstStyle/>
          <a:p>
            <a:r>
              <a:rPr lang="en-US" sz="2933" i="1" dirty="0">
                <a:latin typeface="Arial" panose="020B0604020202020204" pitchFamily="34" charset="0"/>
                <a:cs typeface="Arial" panose="020B0604020202020204" pitchFamily="34" charset="0"/>
              </a:rPr>
              <a:t>HS </a:t>
            </a:r>
            <a:r>
              <a:rPr lang="en-US" sz="2933" i="1" dirty="0" err="1">
                <a:latin typeface="Arial" panose="020B0604020202020204" pitchFamily="34" charset="0"/>
                <a:cs typeface="Arial" panose="020B0604020202020204" pitchFamily="34" charset="0"/>
              </a:rPr>
              <a:t>trao</a:t>
            </a:r>
            <a:r>
              <a:rPr lang="en-US" sz="2933" i="1" dirty="0">
                <a:latin typeface="Arial" panose="020B0604020202020204" pitchFamily="34" charset="0"/>
                <a:cs typeface="Arial" panose="020B0604020202020204" pitchFamily="34" charset="0"/>
              </a:rPr>
              <a:t> </a:t>
            </a:r>
            <a:r>
              <a:rPr lang="en-US" sz="2933" i="1" dirty="0" err="1">
                <a:latin typeface="Arial" panose="020B0604020202020204" pitchFamily="34" charset="0"/>
                <a:cs typeface="Arial" panose="020B0604020202020204" pitchFamily="34" charset="0"/>
              </a:rPr>
              <a:t>đổi</a:t>
            </a:r>
            <a:r>
              <a:rPr lang="en-US" sz="2933" i="1" dirty="0">
                <a:latin typeface="Arial" panose="020B0604020202020204" pitchFamily="34" charset="0"/>
                <a:cs typeface="Arial" panose="020B0604020202020204" pitchFamily="34" charset="0"/>
              </a:rPr>
              <a:t> </a:t>
            </a:r>
            <a:r>
              <a:rPr lang="en-US" sz="2933" i="1" dirty="0" err="1">
                <a:latin typeface="Arial" panose="020B0604020202020204" pitchFamily="34" charset="0"/>
                <a:cs typeface="Arial" panose="020B0604020202020204" pitchFamily="34" charset="0"/>
              </a:rPr>
              <a:t>thực</a:t>
            </a:r>
            <a:r>
              <a:rPr lang="en-US" sz="2933" i="1" dirty="0">
                <a:latin typeface="Arial" panose="020B0604020202020204" pitchFamily="34" charset="0"/>
                <a:cs typeface="Arial" panose="020B0604020202020204" pitchFamily="34" charset="0"/>
              </a:rPr>
              <a:t> </a:t>
            </a:r>
            <a:r>
              <a:rPr lang="en-US" sz="2933" i="1" dirty="0" err="1">
                <a:latin typeface="Arial" panose="020B0604020202020204" pitchFamily="34" charset="0"/>
                <a:cs typeface="Arial" panose="020B0604020202020204" pitchFamily="34" charset="0"/>
              </a:rPr>
              <a:t>hiện</a:t>
            </a:r>
            <a:r>
              <a:rPr lang="en-US" sz="2933" i="1" dirty="0">
                <a:latin typeface="Arial" panose="020B0604020202020204" pitchFamily="34" charset="0"/>
                <a:cs typeface="Arial" panose="020B0604020202020204" pitchFamily="34" charset="0"/>
              </a:rPr>
              <a:t> </a:t>
            </a:r>
            <a:r>
              <a:rPr lang="en-US" sz="2933" b="1" i="1" dirty="0">
                <a:latin typeface="Arial" panose="020B0604020202020204" pitchFamily="34" charset="0"/>
                <a:cs typeface="Arial" panose="020B0604020202020204" pitchFamily="34" charset="0"/>
              </a:rPr>
              <a:t>HĐ1</a:t>
            </a:r>
          </a:p>
        </p:txBody>
      </p:sp>
      <p:sp>
        <p:nvSpPr>
          <p:cNvPr id="20" name="Rounded Rectangle 19"/>
          <p:cNvSpPr/>
          <p:nvPr/>
        </p:nvSpPr>
        <p:spPr>
          <a:xfrm>
            <a:off x="1296821" y="3649416"/>
            <a:ext cx="1362267" cy="776887"/>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933" b="1" dirty="0">
                <a:latin typeface="Arial" panose="020B0604020202020204" pitchFamily="34" charset="0"/>
                <a:cs typeface="Arial" panose="020B0604020202020204" pitchFamily="34" charset="0"/>
              </a:rPr>
              <a:t>HĐ1</a:t>
            </a:r>
          </a:p>
        </p:txBody>
      </p:sp>
      <p:sp>
        <p:nvSpPr>
          <p:cNvPr id="21" name="Rectangle 20"/>
          <p:cNvSpPr/>
          <p:nvPr/>
        </p:nvSpPr>
        <p:spPr>
          <a:xfrm>
            <a:off x="2901228" y="3400677"/>
            <a:ext cx="8455250" cy="1305165"/>
          </a:xfrm>
          <a:prstGeom prst="rect">
            <a:avLst/>
          </a:prstGeom>
        </p:spPr>
        <p:txBody>
          <a:bodyPr wrap="square">
            <a:spAutoFit/>
          </a:bodyPr>
          <a:lstStyle/>
          <a:p>
            <a:pPr>
              <a:lnSpc>
                <a:spcPct val="150000"/>
              </a:lnSpc>
            </a:pP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biểu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thức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sau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hãy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chỉ</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biểu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thức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biểu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thức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chứa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chữ</a:t>
            </a:r>
            <a:r>
              <a:rPr lang="en-US" sz="2800" dirty="0">
                <a:latin typeface="Arial" panose="020B0604020202020204" pitchFamily="34" charset="0"/>
                <a:cs typeface="Arial" panose="020B0604020202020204" pitchFamily="34" charset="0"/>
              </a:rPr>
              <a:t>.</a:t>
            </a:r>
          </a:p>
        </p:txBody>
      </p:sp>
      <p:sp>
        <p:nvSpPr>
          <p:cNvPr id="23" name="Rectangle 22"/>
          <p:cNvSpPr/>
          <p:nvPr/>
        </p:nvSpPr>
        <p:spPr>
          <a:xfrm>
            <a:off x="1294548" y="4689936"/>
            <a:ext cx="5537200" cy="1558568"/>
          </a:xfrm>
          <a:prstGeom prst="rect">
            <a:avLst/>
          </a:prstGeom>
        </p:spPr>
        <p:txBody>
          <a:bodyPr wrap="square">
            <a:spAutoFit/>
          </a:bodyPr>
          <a:lstStyle/>
          <a:p>
            <a:pPr algn="just">
              <a:lnSpc>
                <a:spcPct val="170000"/>
              </a:lnSpc>
              <a:spcBef>
                <a:spcPts val="400"/>
              </a:spcBef>
              <a:spcAft>
                <a:spcPts val="400"/>
              </a:spcAft>
            </a:pPr>
            <a:r>
              <a:rPr lang="en-US" sz="2800" dirty="0">
                <a:latin typeface="Arial" panose="020B0604020202020204" pitchFamily="34" charset="0"/>
                <a:ea typeface="Times New Roman" panose="02020603050405020304" pitchFamily="18" charset="0"/>
                <a:cs typeface="Arial" panose="020B0604020202020204" pitchFamily="34" charset="0"/>
              </a:rPr>
              <a:t>a) 23 + 8 – 9;                               </a:t>
            </a:r>
            <a:endParaRPr lang="en-US" sz="2800" dirty="0">
              <a:latin typeface="Arial" panose="020B0604020202020204" pitchFamily="34" charset="0"/>
              <a:ea typeface="Calibri" panose="020F0502020204030204" pitchFamily="34" charset="0"/>
              <a:cs typeface="Arial" panose="020B0604020202020204" pitchFamily="34" charset="0"/>
            </a:endParaRPr>
          </a:p>
          <a:p>
            <a:pPr algn="just">
              <a:lnSpc>
                <a:spcPct val="170000"/>
              </a:lnSpc>
              <a:spcBef>
                <a:spcPts val="400"/>
              </a:spcBef>
              <a:spcAft>
                <a:spcPts val="400"/>
              </a:spcAft>
            </a:pPr>
            <a:r>
              <a:rPr lang="en-US" sz="2800" dirty="0">
                <a:latin typeface="Arial" panose="020B0604020202020204" pitchFamily="34" charset="0"/>
                <a:ea typeface="Times New Roman" panose="02020603050405020304" pitchFamily="18" charset="0"/>
                <a:cs typeface="Arial" panose="020B0604020202020204" pitchFamily="34" charset="0"/>
              </a:rPr>
              <a:t>b) 3a + 7;</a:t>
            </a:r>
            <a:endParaRPr lang="en-US" sz="2800" dirty="0">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4" name="Rectangle 23"/>
              <p:cNvSpPr/>
              <p:nvPr/>
            </p:nvSpPr>
            <p:spPr>
              <a:xfrm>
                <a:off x="6528133" y="4754893"/>
                <a:ext cx="4615374" cy="1727974"/>
              </a:xfrm>
              <a:prstGeom prst="rect">
                <a:avLst/>
              </a:prstGeom>
            </p:spPr>
            <p:txBody>
              <a:bodyPr wrap="square">
                <a:spAutoFit/>
              </a:bodyPr>
              <a:lstStyle/>
              <a:p>
                <a:pPr algn="just">
                  <a:lnSpc>
                    <a:spcPct val="150000"/>
                  </a:lnSpc>
                  <a:spcBef>
                    <a:spcPts val="400"/>
                  </a:spcBef>
                  <a:spcAft>
                    <a:spcPts val="400"/>
                  </a:spcAft>
                </a:pPr>
                <a:r>
                  <a:rPr lang="en-US" sz="2800" dirty="0">
                    <a:solidFill>
                      <a:prstClr val="black"/>
                    </a:solidFill>
                    <a:latin typeface="Arial" panose="020B0604020202020204" pitchFamily="34" charset="0"/>
                    <a:ea typeface="Times New Roman" panose="02020603050405020304" pitchFamily="18" charset="0"/>
                    <a:cs typeface="Arial" panose="020B0604020202020204" pitchFamily="34" charset="0"/>
                  </a:rPr>
                  <a:t>c) (3</a:t>
                </a:r>
                <a:r>
                  <a:rPr lang="en-US" sz="2800" baseline="30000" dirty="0">
                    <a:solidFill>
                      <a:prstClr val="black"/>
                    </a:solidFill>
                    <a:latin typeface="Arial" panose="020B0604020202020204" pitchFamily="34" charset="0"/>
                    <a:ea typeface="Times New Roman" panose="02020603050405020304" pitchFamily="18" charset="0"/>
                    <a:cs typeface="Arial" panose="020B0604020202020204" pitchFamily="34" charset="0"/>
                  </a:rPr>
                  <a:t>4</a:t>
                </a:r>
                <a:r>
                  <a:rPr lang="en-US" sz="2800" dirty="0">
                    <a:solidFill>
                      <a:prstClr val="black"/>
                    </a:solidFill>
                    <a:latin typeface="Arial" panose="020B0604020202020204" pitchFamily="34" charset="0"/>
                    <a:ea typeface="Times New Roman" panose="02020603050405020304" pitchFamily="18" charset="0"/>
                    <a:cs typeface="Arial" panose="020B0604020202020204" pitchFamily="34" charset="0"/>
                  </a:rPr>
                  <a:t> - 5) : 8;                       </a:t>
                </a:r>
                <a:endParaRPr lang="en-US" sz="28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400"/>
                  </a:spcBef>
                  <a:spcAft>
                    <a:spcPts val="400"/>
                  </a:spcAft>
                </a:pPr>
                <a:r>
                  <a:rPr lang="en-US" sz="2800" dirty="0">
                    <a:solidFill>
                      <a:prstClr val="black"/>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d>
                      <m:dPr>
                        <m:ctrlPr>
                          <a:rPr lang="en-US" sz="28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f>
                          <m:fPr>
                            <m:ctrlPr>
                              <a:rPr lang="en-US" sz="28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2800" i="1">
                                <a:solidFill>
                                  <a:prstClr val="black"/>
                                </a:solidFill>
                                <a:latin typeface="Cambria Math" panose="02040503050406030204" pitchFamily="18" charset="0"/>
                                <a:ea typeface="Calibri" panose="020F0502020204030204" pitchFamily="34" charset="0"/>
                                <a:cs typeface="Arial" panose="020B0604020202020204" pitchFamily="34" charset="0"/>
                              </a:rPr>
                              <m:t>3</m:t>
                            </m:r>
                          </m:num>
                          <m:den>
                            <m:r>
                              <a:rPr lang="en-US" sz="2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den>
                        </m:f>
                        <m:r>
                          <a:rPr lang="en-US" sz="28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2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28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e>
                          <m:sup>
                            <m:r>
                              <a:rPr lang="en-US" sz="28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e>
                    </m:d>
                  </m:oMath>
                </a14:m>
                <a:r>
                  <a:rPr lang="en-US" sz="2800" dirty="0">
                    <a:solidFill>
                      <a:prstClr val="black"/>
                    </a:solidFill>
                    <a:latin typeface="Arial" panose="020B0604020202020204" pitchFamily="34" charset="0"/>
                    <a:ea typeface="Times New Roman" panose="02020603050405020304" pitchFamily="18" charset="0"/>
                    <a:cs typeface="Arial" panose="020B0604020202020204" pitchFamily="34" charset="0"/>
                  </a:rPr>
                  <a:t> + 2</a:t>
                </a:r>
                <a:endParaRPr lang="en-US" sz="2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24" name="Rectangle 23"/>
              <p:cNvSpPr>
                <a:spLocks noRot="1" noChangeAspect="1" noMove="1" noResize="1" noEditPoints="1" noAdjustHandles="1" noChangeArrowheads="1" noChangeShapeType="1" noTextEdit="1"/>
              </p:cNvSpPr>
              <p:nvPr/>
            </p:nvSpPr>
            <p:spPr>
              <a:xfrm>
                <a:off x="6528133" y="4754893"/>
                <a:ext cx="4615374" cy="1727974"/>
              </a:xfrm>
              <a:prstGeom prst="rect">
                <a:avLst/>
              </a:prstGeom>
              <a:blipFill>
                <a:blip r:embed="rId12"/>
                <a:stretch>
                  <a:fillRect l="-2774" b="-2473"/>
                </a:stretch>
              </a:blipFill>
            </p:spPr>
            <p:txBody>
              <a:bodyPr/>
              <a:lstStyle/>
              <a:p>
                <a:r>
                  <a:rPr lang="en-US">
                    <a:noFill/>
                  </a:rPr>
                  <a:t> </a:t>
                </a:r>
              </a:p>
            </p:txBody>
          </p:sp>
        </mc:Fallback>
      </mc:AlternateContent>
      <p:sp>
        <p:nvSpPr>
          <p:cNvPr id="26" name="Rectangle 25"/>
          <p:cNvSpPr/>
          <p:nvPr/>
        </p:nvSpPr>
        <p:spPr>
          <a:xfrm>
            <a:off x="3707396" y="4873897"/>
            <a:ext cx="2106667" cy="502766"/>
          </a:xfrm>
          <a:prstGeom prst="rect">
            <a:avLst/>
          </a:prstGeom>
        </p:spPr>
        <p:txBody>
          <a:bodyPr wrap="none">
            <a:spAutoFit/>
          </a:bodyPr>
          <a:lstStyle/>
          <a:p>
            <a:r>
              <a:rPr lang="en-US" sz="2667" dirty="0" err="1">
                <a:solidFill>
                  <a:srgbClr val="C00000"/>
                </a:solidFill>
                <a:latin typeface="Arial" panose="020B0604020202020204" pitchFamily="34" charset="0"/>
                <a:cs typeface="Arial" panose="020B0604020202020204" pitchFamily="34" charset="0"/>
              </a:rPr>
              <a:t>Biểu</a:t>
            </a:r>
            <a:r>
              <a:rPr lang="en-US" sz="2667" dirty="0">
                <a:solidFill>
                  <a:srgbClr val="C00000"/>
                </a:solidFill>
                <a:latin typeface="Arial" panose="020B0604020202020204" pitchFamily="34" charset="0"/>
                <a:cs typeface="Arial" panose="020B0604020202020204" pitchFamily="34" charset="0"/>
              </a:rPr>
              <a:t> </a:t>
            </a:r>
            <a:r>
              <a:rPr lang="en-US" sz="2667" dirty="0" err="1">
                <a:solidFill>
                  <a:srgbClr val="C00000"/>
                </a:solidFill>
                <a:latin typeface="Arial" panose="020B0604020202020204" pitchFamily="34" charset="0"/>
                <a:cs typeface="Arial" panose="020B0604020202020204" pitchFamily="34" charset="0"/>
              </a:rPr>
              <a:t>thức</a:t>
            </a:r>
            <a:r>
              <a:rPr lang="en-US" sz="2667" dirty="0">
                <a:solidFill>
                  <a:srgbClr val="C00000"/>
                </a:solidFill>
                <a:latin typeface="Arial" panose="020B0604020202020204" pitchFamily="34" charset="0"/>
                <a:cs typeface="Arial" panose="020B0604020202020204" pitchFamily="34" charset="0"/>
              </a:rPr>
              <a:t> </a:t>
            </a:r>
            <a:r>
              <a:rPr lang="en-US" sz="2667" dirty="0" err="1">
                <a:solidFill>
                  <a:srgbClr val="C00000"/>
                </a:solidFill>
                <a:latin typeface="Arial" panose="020B0604020202020204" pitchFamily="34" charset="0"/>
                <a:cs typeface="Arial" panose="020B0604020202020204" pitchFamily="34" charset="0"/>
              </a:rPr>
              <a:t>số</a:t>
            </a:r>
            <a:endParaRPr lang="en-US" sz="2667" dirty="0">
              <a:solidFill>
                <a:srgbClr val="C00000"/>
              </a:solidFill>
              <a:latin typeface="Arial" panose="020B0604020202020204" pitchFamily="34" charset="0"/>
              <a:cs typeface="Arial" panose="020B0604020202020204" pitchFamily="34" charset="0"/>
            </a:endParaRPr>
          </a:p>
        </p:txBody>
      </p:sp>
      <p:sp>
        <p:nvSpPr>
          <p:cNvPr id="27" name="Rectangle 26"/>
          <p:cNvSpPr/>
          <p:nvPr/>
        </p:nvSpPr>
        <p:spPr>
          <a:xfrm>
            <a:off x="8904318" y="4873897"/>
            <a:ext cx="2106667" cy="502766"/>
          </a:xfrm>
          <a:prstGeom prst="rect">
            <a:avLst/>
          </a:prstGeom>
        </p:spPr>
        <p:txBody>
          <a:bodyPr wrap="none">
            <a:spAutoFit/>
          </a:bodyPr>
          <a:lstStyle/>
          <a:p>
            <a:r>
              <a:rPr lang="en-US" sz="2667" dirty="0" err="1">
                <a:solidFill>
                  <a:srgbClr val="C00000"/>
                </a:solidFill>
                <a:latin typeface="Arial" panose="020B0604020202020204" pitchFamily="34" charset="0"/>
                <a:cs typeface="Arial" panose="020B0604020202020204" pitchFamily="34" charset="0"/>
              </a:rPr>
              <a:t>Biểu</a:t>
            </a:r>
            <a:r>
              <a:rPr lang="en-US" sz="2667" dirty="0">
                <a:solidFill>
                  <a:srgbClr val="C00000"/>
                </a:solidFill>
                <a:latin typeface="Arial" panose="020B0604020202020204" pitchFamily="34" charset="0"/>
                <a:cs typeface="Arial" panose="020B0604020202020204" pitchFamily="34" charset="0"/>
              </a:rPr>
              <a:t> </a:t>
            </a:r>
            <a:r>
              <a:rPr lang="en-US" sz="2667" dirty="0" err="1">
                <a:solidFill>
                  <a:srgbClr val="C00000"/>
                </a:solidFill>
                <a:latin typeface="Arial" panose="020B0604020202020204" pitchFamily="34" charset="0"/>
                <a:cs typeface="Arial" panose="020B0604020202020204" pitchFamily="34" charset="0"/>
              </a:rPr>
              <a:t>thức</a:t>
            </a:r>
            <a:r>
              <a:rPr lang="en-US" sz="2667" dirty="0">
                <a:solidFill>
                  <a:srgbClr val="C00000"/>
                </a:solidFill>
                <a:latin typeface="Arial" panose="020B0604020202020204" pitchFamily="34" charset="0"/>
                <a:cs typeface="Arial" panose="020B0604020202020204" pitchFamily="34" charset="0"/>
              </a:rPr>
              <a:t> </a:t>
            </a:r>
            <a:r>
              <a:rPr lang="en-US" sz="2667" dirty="0" err="1">
                <a:solidFill>
                  <a:srgbClr val="C00000"/>
                </a:solidFill>
                <a:latin typeface="Arial" panose="020B0604020202020204" pitchFamily="34" charset="0"/>
                <a:cs typeface="Arial" panose="020B0604020202020204" pitchFamily="34" charset="0"/>
              </a:rPr>
              <a:t>số</a:t>
            </a:r>
            <a:endParaRPr lang="en-US" sz="2667" dirty="0">
              <a:solidFill>
                <a:srgbClr val="C00000"/>
              </a:solidFill>
              <a:latin typeface="Arial" panose="020B0604020202020204" pitchFamily="34" charset="0"/>
              <a:cs typeface="Arial" panose="020B0604020202020204" pitchFamily="34" charset="0"/>
            </a:endParaRPr>
          </a:p>
        </p:txBody>
      </p:sp>
      <p:sp>
        <p:nvSpPr>
          <p:cNvPr id="28" name="Rectangle 27"/>
          <p:cNvSpPr/>
          <p:nvPr/>
        </p:nvSpPr>
        <p:spPr>
          <a:xfrm>
            <a:off x="3048000" y="5741016"/>
            <a:ext cx="3212739" cy="502766"/>
          </a:xfrm>
          <a:prstGeom prst="rect">
            <a:avLst/>
          </a:prstGeom>
        </p:spPr>
        <p:txBody>
          <a:bodyPr wrap="none">
            <a:spAutoFit/>
          </a:bodyPr>
          <a:lstStyle/>
          <a:p>
            <a:r>
              <a:rPr lang="en-US" sz="2667" dirty="0" err="1">
                <a:solidFill>
                  <a:srgbClr val="0070C0"/>
                </a:solidFill>
                <a:latin typeface="Arial" panose="020B0604020202020204" pitchFamily="34" charset="0"/>
                <a:cs typeface="Arial" panose="020B0604020202020204" pitchFamily="34" charset="0"/>
              </a:rPr>
              <a:t>Biểu</a:t>
            </a:r>
            <a:r>
              <a:rPr lang="en-US" sz="2667" dirty="0">
                <a:solidFill>
                  <a:srgbClr val="0070C0"/>
                </a:solidFill>
                <a:latin typeface="Arial" panose="020B0604020202020204" pitchFamily="34" charset="0"/>
                <a:cs typeface="Arial" panose="020B0604020202020204" pitchFamily="34" charset="0"/>
              </a:rPr>
              <a:t> </a:t>
            </a:r>
            <a:r>
              <a:rPr lang="en-US" sz="2667" dirty="0" err="1">
                <a:solidFill>
                  <a:srgbClr val="0070C0"/>
                </a:solidFill>
                <a:latin typeface="Arial" panose="020B0604020202020204" pitchFamily="34" charset="0"/>
                <a:cs typeface="Arial" panose="020B0604020202020204" pitchFamily="34" charset="0"/>
              </a:rPr>
              <a:t>thức</a:t>
            </a:r>
            <a:r>
              <a:rPr lang="en-US" sz="2667" dirty="0">
                <a:solidFill>
                  <a:srgbClr val="0070C0"/>
                </a:solidFill>
                <a:latin typeface="Arial" panose="020B0604020202020204" pitchFamily="34" charset="0"/>
                <a:cs typeface="Arial" panose="020B0604020202020204" pitchFamily="34" charset="0"/>
              </a:rPr>
              <a:t> </a:t>
            </a:r>
            <a:r>
              <a:rPr lang="en-US" sz="2667" dirty="0" err="1">
                <a:solidFill>
                  <a:srgbClr val="0070C0"/>
                </a:solidFill>
                <a:latin typeface="Arial" panose="020B0604020202020204" pitchFamily="34" charset="0"/>
                <a:cs typeface="Arial" panose="020B0604020202020204" pitchFamily="34" charset="0"/>
              </a:rPr>
              <a:t>chứa</a:t>
            </a:r>
            <a:r>
              <a:rPr lang="en-US" sz="2667" dirty="0">
                <a:solidFill>
                  <a:srgbClr val="0070C0"/>
                </a:solidFill>
                <a:latin typeface="Arial" panose="020B0604020202020204" pitchFamily="34" charset="0"/>
                <a:cs typeface="Arial" panose="020B0604020202020204" pitchFamily="34" charset="0"/>
              </a:rPr>
              <a:t> </a:t>
            </a:r>
            <a:r>
              <a:rPr lang="en-US" sz="2667" dirty="0" err="1">
                <a:solidFill>
                  <a:srgbClr val="0070C0"/>
                </a:solidFill>
                <a:latin typeface="Arial" panose="020B0604020202020204" pitchFamily="34" charset="0"/>
                <a:cs typeface="Arial" panose="020B0604020202020204" pitchFamily="34" charset="0"/>
              </a:rPr>
              <a:t>chữ</a:t>
            </a:r>
            <a:endParaRPr lang="en-US" sz="2667" dirty="0">
              <a:solidFill>
                <a:srgbClr val="0070C0"/>
              </a:solidFill>
            </a:endParaRPr>
          </a:p>
        </p:txBody>
      </p:sp>
      <p:sp>
        <p:nvSpPr>
          <p:cNvPr id="29" name="Rectangle 28"/>
          <p:cNvSpPr/>
          <p:nvPr/>
        </p:nvSpPr>
        <p:spPr>
          <a:xfrm>
            <a:off x="8982914" y="5741016"/>
            <a:ext cx="3212739" cy="502766"/>
          </a:xfrm>
          <a:prstGeom prst="rect">
            <a:avLst/>
          </a:prstGeom>
        </p:spPr>
        <p:txBody>
          <a:bodyPr wrap="none">
            <a:spAutoFit/>
          </a:bodyPr>
          <a:lstStyle/>
          <a:p>
            <a:r>
              <a:rPr lang="en-US" sz="2667" dirty="0" err="1">
                <a:solidFill>
                  <a:srgbClr val="0070C0"/>
                </a:solidFill>
                <a:latin typeface="Arial" panose="020B0604020202020204" pitchFamily="34" charset="0"/>
                <a:cs typeface="Arial" panose="020B0604020202020204" pitchFamily="34" charset="0"/>
              </a:rPr>
              <a:t>Biểu</a:t>
            </a:r>
            <a:r>
              <a:rPr lang="en-US" sz="2667" dirty="0">
                <a:solidFill>
                  <a:srgbClr val="0070C0"/>
                </a:solidFill>
                <a:latin typeface="Arial" panose="020B0604020202020204" pitchFamily="34" charset="0"/>
                <a:cs typeface="Arial" panose="020B0604020202020204" pitchFamily="34" charset="0"/>
              </a:rPr>
              <a:t> </a:t>
            </a:r>
            <a:r>
              <a:rPr lang="en-US" sz="2667" dirty="0" err="1">
                <a:solidFill>
                  <a:srgbClr val="0070C0"/>
                </a:solidFill>
                <a:latin typeface="Arial" panose="020B0604020202020204" pitchFamily="34" charset="0"/>
                <a:cs typeface="Arial" panose="020B0604020202020204" pitchFamily="34" charset="0"/>
              </a:rPr>
              <a:t>thức</a:t>
            </a:r>
            <a:r>
              <a:rPr lang="en-US" sz="2667" dirty="0">
                <a:solidFill>
                  <a:srgbClr val="0070C0"/>
                </a:solidFill>
                <a:latin typeface="Arial" panose="020B0604020202020204" pitchFamily="34" charset="0"/>
                <a:cs typeface="Arial" panose="020B0604020202020204" pitchFamily="34" charset="0"/>
              </a:rPr>
              <a:t> </a:t>
            </a:r>
            <a:r>
              <a:rPr lang="en-US" sz="2667" dirty="0" err="1">
                <a:solidFill>
                  <a:srgbClr val="0070C0"/>
                </a:solidFill>
                <a:latin typeface="Arial" panose="020B0604020202020204" pitchFamily="34" charset="0"/>
                <a:cs typeface="Arial" panose="020B0604020202020204" pitchFamily="34" charset="0"/>
              </a:rPr>
              <a:t>chứa</a:t>
            </a:r>
            <a:r>
              <a:rPr lang="en-US" sz="2667" dirty="0">
                <a:solidFill>
                  <a:srgbClr val="0070C0"/>
                </a:solidFill>
                <a:latin typeface="Arial" panose="020B0604020202020204" pitchFamily="34" charset="0"/>
                <a:cs typeface="Arial" panose="020B0604020202020204" pitchFamily="34" charset="0"/>
              </a:rPr>
              <a:t> </a:t>
            </a:r>
            <a:r>
              <a:rPr lang="en-US" sz="2667" dirty="0" err="1">
                <a:solidFill>
                  <a:srgbClr val="0070C0"/>
                </a:solidFill>
                <a:latin typeface="Arial" panose="020B0604020202020204" pitchFamily="34" charset="0"/>
                <a:cs typeface="Arial" panose="020B0604020202020204" pitchFamily="34" charset="0"/>
              </a:rPr>
              <a:t>chữ</a:t>
            </a:r>
            <a:endParaRPr lang="en-US" sz="2667" dirty="0">
              <a:solidFill>
                <a:srgbClr val="0070C0"/>
              </a:solidFill>
            </a:endParaRPr>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par>
                                <p:cTn id="21" presetID="14" presetClass="entr" presetSubtype="1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par>
                          <p:cTn id="32" fill="hold">
                            <p:stCondLst>
                              <p:cond delay="500"/>
                            </p:stCondLst>
                            <p:childTnLst>
                              <p:par>
                                <p:cTn id="33" presetID="2" presetClass="entr" presetSubtype="4"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animBg="1"/>
      <p:bldP spid="21" grpId="0"/>
      <p:bldP spid="23" grpId="0"/>
      <p:bldP spid="24" grpId="0"/>
      <p:bldP spid="26"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624342">
            <a:off x="10298638" y="654988"/>
            <a:ext cx="716025" cy="541494"/>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66174">
            <a:off x="9096514" y="-3767049"/>
            <a:ext cx="5231277" cy="5231277"/>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476626">
            <a:off x="8907615" y="4483369"/>
            <a:ext cx="5197168" cy="5197168"/>
          </a:xfrm>
          <a:prstGeom prst="rect">
            <a:avLst/>
          </a:prstGeom>
        </p:spPr>
      </p:pic>
      <p:sp>
        <p:nvSpPr>
          <p:cNvPr id="21" name="Rectangle 20"/>
          <p:cNvSpPr/>
          <p:nvPr/>
        </p:nvSpPr>
        <p:spPr>
          <a:xfrm>
            <a:off x="1752668" y="562368"/>
            <a:ext cx="4519186" cy="543675"/>
          </a:xfrm>
          <a:prstGeom prst="rect">
            <a:avLst/>
          </a:prstGeom>
        </p:spPr>
        <p:txBody>
          <a:bodyPr wrap="none">
            <a:spAutoFit/>
          </a:bodyPr>
          <a:lstStyle/>
          <a:p>
            <a:r>
              <a:rPr lang="en-US" sz="2933" i="1" dirty="0" err="1">
                <a:solidFill>
                  <a:schemeClr val="tx2">
                    <a:lumMod val="50000"/>
                  </a:schemeClr>
                </a:solidFill>
                <a:latin typeface="Arial" panose="020B0604020202020204" pitchFamily="34" charset="0"/>
                <a:cs typeface="Arial" panose="020B0604020202020204" pitchFamily="34" charset="0"/>
              </a:rPr>
              <a:t>Hoàn</a:t>
            </a:r>
            <a:r>
              <a:rPr lang="en-US" sz="2933" i="1" dirty="0">
                <a:solidFill>
                  <a:schemeClr val="tx2">
                    <a:lumMod val="50000"/>
                  </a:schemeClr>
                </a:solidFill>
                <a:latin typeface="Arial" panose="020B0604020202020204" pitchFamily="34" charset="0"/>
                <a:cs typeface="Arial" panose="020B0604020202020204" pitchFamily="34" charset="0"/>
              </a:rPr>
              <a:t> </a:t>
            </a:r>
            <a:r>
              <a:rPr lang="en-US" sz="2933" i="1" dirty="0" err="1">
                <a:solidFill>
                  <a:schemeClr val="tx2">
                    <a:lumMod val="50000"/>
                  </a:schemeClr>
                </a:solidFill>
                <a:latin typeface="Arial" panose="020B0604020202020204" pitchFamily="34" charset="0"/>
                <a:cs typeface="Arial" panose="020B0604020202020204" pitchFamily="34" charset="0"/>
              </a:rPr>
              <a:t>thành</a:t>
            </a:r>
            <a:r>
              <a:rPr lang="en-US" sz="2933" i="1" dirty="0">
                <a:solidFill>
                  <a:schemeClr val="tx2">
                    <a:lumMod val="50000"/>
                  </a:schemeClr>
                </a:solidFill>
                <a:latin typeface="Arial" panose="020B0604020202020204" pitchFamily="34" charset="0"/>
                <a:cs typeface="Arial" panose="020B0604020202020204" pitchFamily="34" charset="0"/>
              </a:rPr>
              <a:t> </a:t>
            </a:r>
            <a:r>
              <a:rPr lang="en-US" sz="2933" i="1" dirty="0" err="1">
                <a:solidFill>
                  <a:schemeClr val="tx2">
                    <a:lumMod val="50000"/>
                  </a:schemeClr>
                </a:solidFill>
                <a:latin typeface="Arial" panose="020B0604020202020204" pitchFamily="34" charset="0"/>
                <a:cs typeface="Arial" panose="020B0604020202020204" pitchFamily="34" charset="0"/>
              </a:rPr>
              <a:t>cá</a:t>
            </a:r>
            <a:r>
              <a:rPr lang="en-US" sz="2933" i="1" dirty="0">
                <a:solidFill>
                  <a:schemeClr val="tx2">
                    <a:lumMod val="50000"/>
                  </a:schemeClr>
                </a:solidFill>
                <a:latin typeface="Arial" panose="020B0604020202020204" pitchFamily="34" charset="0"/>
                <a:cs typeface="Arial" panose="020B0604020202020204" pitchFamily="34" charset="0"/>
              </a:rPr>
              <a:t> </a:t>
            </a:r>
            <a:r>
              <a:rPr lang="en-US" sz="2933" i="1" dirty="0" err="1">
                <a:solidFill>
                  <a:schemeClr val="tx2">
                    <a:lumMod val="50000"/>
                  </a:schemeClr>
                </a:solidFill>
                <a:latin typeface="Arial" panose="020B0604020202020204" pitchFamily="34" charset="0"/>
                <a:cs typeface="Arial" panose="020B0604020202020204" pitchFamily="34" charset="0"/>
              </a:rPr>
              <a:t>nhân</a:t>
            </a:r>
            <a:r>
              <a:rPr lang="en-US" sz="2933" i="1" dirty="0">
                <a:solidFill>
                  <a:schemeClr val="tx2">
                    <a:lumMod val="50000"/>
                  </a:schemeClr>
                </a:solidFill>
                <a:latin typeface="Arial" panose="020B0604020202020204" pitchFamily="34" charset="0"/>
                <a:cs typeface="Arial" panose="020B0604020202020204" pitchFamily="34" charset="0"/>
              </a:rPr>
              <a:t> </a:t>
            </a:r>
            <a:r>
              <a:rPr lang="en-US" sz="2933" b="1" i="1" dirty="0">
                <a:solidFill>
                  <a:schemeClr val="tx2">
                    <a:lumMod val="50000"/>
                  </a:schemeClr>
                </a:solidFill>
                <a:latin typeface="Arial" panose="020B0604020202020204" pitchFamily="34" charset="0"/>
                <a:cs typeface="Arial" panose="020B0604020202020204" pitchFamily="34" charset="0"/>
              </a:rPr>
              <a:t>HĐ2</a:t>
            </a:r>
            <a:r>
              <a:rPr lang="en-US" sz="2933" i="1" dirty="0">
                <a:solidFill>
                  <a:schemeClr val="tx2">
                    <a:lumMod val="50000"/>
                  </a:schemeClr>
                </a:solidFill>
                <a:latin typeface="Arial" panose="020B0604020202020204" pitchFamily="34" charset="0"/>
                <a:cs typeface="Arial" panose="020B0604020202020204" pitchFamily="34" charset="0"/>
              </a:rPr>
              <a:t>:</a:t>
            </a:r>
          </a:p>
        </p:txBody>
      </p:sp>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7868" y="-294945"/>
            <a:ext cx="1981200" cy="1981200"/>
          </a:xfrm>
          <a:prstGeom prst="rect">
            <a:avLst/>
          </a:prstGeom>
        </p:spPr>
      </p:pic>
      <p:sp>
        <p:nvSpPr>
          <p:cNvPr id="23" name="Rounded Rectangle 22"/>
          <p:cNvSpPr/>
          <p:nvPr/>
        </p:nvSpPr>
        <p:spPr>
          <a:xfrm>
            <a:off x="796801" y="1544198"/>
            <a:ext cx="1362267" cy="776887"/>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933" b="1" dirty="0">
                <a:latin typeface="Arial" panose="020B0604020202020204" pitchFamily="34" charset="0"/>
                <a:cs typeface="Arial" panose="020B0604020202020204" pitchFamily="34" charset="0"/>
              </a:rPr>
              <a:t>HĐ2</a:t>
            </a:r>
          </a:p>
        </p:txBody>
      </p:sp>
      <p:sp>
        <p:nvSpPr>
          <p:cNvPr id="24" name="Rectangle 23"/>
          <p:cNvSpPr/>
          <p:nvPr/>
        </p:nvSpPr>
        <p:spPr>
          <a:xfrm>
            <a:off x="2438400" y="1354662"/>
            <a:ext cx="8091319" cy="2039854"/>
          </a:xfrm>
          <a:prstGeom prst="rect">
            <a:avLst/>
          </a:prstGeom>
        </p:spPr>
        <p:txBody>
          <a:bodyPr wrap="square">
            <a:spAutoFit/>
          </a:bodyPr>
          <a:lstStyle/>
          <a:p>
            <a:pPr algn="just">
              <a:lnSpc>
                <a:spcPct val="150000"/>
              </a:lnSpc>
            </a:pPr>
            <a:r>
              <a:rPr lang="vi-VN" sz="2933" dirty="0">
                <a:latin typeface="Arial" panose="020B0604020202020204" pitchFamily="34" charset="0"/>
                <a:cs typeface="Arial" panose="020B0604020202020204" pitchFamily="34" charset="0"/>
              </a:rPr>
              <a:t>Hãy viết biểu thức biểu thị chu vi của hình chữ nhật có chiều rộng là x (cm) và chiều dài hơn chiều rộng 3 cm.</a:t>
            </a:r>
            <a:endParaRPr lang="en-US" sz="2933" dirty="0">
              <a:latin typeface="Arial" panose="020B0604020202020204" pitchFamily="34" charset="0"/>
              <a:cs typeface="Arial" panose="020B0604020202020204" pitchFamily="34" charset="0"/>
            </a:endParaRPr>
          </a:p>
        </p:txBody>
      </p:sp>
      <p:sp>
        <p:nvSpPr>
          <p:cNvPr id="25" name="Oval Callout 24"/>
          <p:cNvSpPr/>
          <p:nvPr/>
        </p:nvSpPr>
        <p:spPr>
          <a:xfrm>
            <a:off x="803796" y="3406903"/>
            <a:ext cx="1366934" cy="984223"/>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933" b="1" dirty="0" err="1">
                <a:solidFill>
                  <a:srgbClr val="C00000"/>
                </a:solidFill>
                <a:latin typeface="Arial" panose="020B0604020202020204" pitchFamily="34" charset="0"/>
                <a:cs typeface="Arial" panose="020B0604020202020204" pitchFamily="34" charset="0"/>
              </a:rPr>
              <a:t>Giải</a:t>
            </a:r>
            <a:endParaRPr lang="en-US" sz="2933" b="1" dirty="0">
              <a:solidFill>
                <a:srgbClr val="C00000"/>
              </a:solidFill>
              <a:latin typeface="Arial" panose="020B0604020202020204" pitchFamily="34" charset="0"/>
              <a:cs typeface="Arial" panose="020B0604020202020204" pitchFamily="34" charset="0"/>
            </a:endParaRPr>
          </a:p>
        </p:txBody>
      </p:sp>
      <p:pic>
        <p:nvPicPr>
          <p:cNvPr id="27" name="Picture 26"/>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39714" y="4303441"/>
            <a:ext cx="3540359" cy="2480581"/>
          </a:xfrm>
          <a:prstGeom prst="rect">
            <a:avLst/>
          </a:prstGeom>
        </p:spPr>
      </p:pic>
      <p:sp>
        <p:nvSpPr>
          <p:cNvPr id="28" name="Rectangle 27"/>
          <p:cNvSpPr/>
          <p:nvPr/>
        </p:nvSpPr>
        <p:spPr>
          <a:xfrm>
            <a:off x="2505668" y="3649967"/>
            <a:ext cx="7055890" cy="2716898"/>
          </a:xfrm>
          <a:prstGeom prst="rect">
            <a:avLst/>
          </a:prstGeom>
        </p:spPr>
        <p:txBody>
          <a:bodyPr wrap="square">
            <a:spAutoFit/>
          </a:bodyPr>
          <a:lstStyle/>
          <a:p>
            <a:pPr algn="just">
              <a:lnSpc>
                <a:spcPct val="150000"/>
              </a:lnSpc>
            </a:pPr>
            <a:r>
              <a:rPr lang="en-US" sz="2933" dirty="0" err="1">
                <a:latin typeface="Arial" panose="020B0604020202020204" pitchFamily="34" charset="0"/>
                <a:cs typeface="Arial" panose="020B0604020202020204" pitchFamily="34" charset="0"/>
              </a:rPr>
              <a:t>Biểu</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thức</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biểu</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thị</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chu</a:t>
            </a:r>
            <a:r>
              <a:rPr lang="en-US" sz="2933" dirty="0">
                <a:latin typeface="Arial" panose="020B0604020202020204" pitchFamily="34" charset="0"/>
                <a:cs typeface="Arial" panose="020B0604020202020204" pitchFamily="34" charset="0"/>
              </a:rPr>
              <a:t> vi </a:t>
            </a:r>
            <a:r>
              <a:rPr lang="en-US" sz="2933" dirty="0" err="1">
                <a:latin typeface="Arial" panose="020B0604020202020204" pitchFamily="34" charset="0"/>
                <a:cs typeface="Arial" panose="020B0604020202020204" pitchFamily="34" charset="0"/>
              </a:rPr>
              <a:t>hình</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chữ</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nhật</a:t>
            </a:r>
            <a:r>
              <a:rPr lang="en-US" sz="2933" dirty="0">
                <a:latin typeface="Arial" panose="020B0604020202020204" pitchFamily="34" charset="0"/>
                <a:cs typeface="Arial" panose="020B0604020202020204" pitchFamily="34" charset="0"/>
              </a:rPr>
              <a:t> </a:t>
            </a:r>
            <a:r>
              <a:rPr lang="en-US" sz="2933" dirty="0" err="1">
                <a:latin typeface="Arial" panose="020B0604020202020204" pitchFamily="34" charset="0"/>
                <a:cs typeface="Arial" panose="020B0604020202020204" pitchFamily="34" charset="0"/>
              </a:rPr>
              <a:t>là</a:t>
            </a:r>
            <a:r>
              <a:rPr lang="en-US" sz="2933" dirty="0">
                <a:latin typeface="Arial" panose="020B0604020202020204" pitchFamily="34" charset="0"/>
                <a:cs typeface="Arial" panose="020B0604020202020204" pitchFamily="34" charset="0"/>
              </a:rPr>
              <a:t>:</a:t>
            </a:r>
          </a:p>
          <a:p>
            <a:pPr algn="just">
              <a:lnSpc>
                <a:spcPct val="150000"/>
              </a:lnSpc>
            </a:pPr>
            <a:r>
              <a:rPr lang="en-US" sz="2933" dirty="0">
                <a:latin typeface="Arial" panose="020B0604020202020204" pitchFamily="34" charset="0"/>
                <a:cs typeface="Arial" panose="020B0604020202020204" pitchFamily="34" charset="0"/>
              </a:rPr>
              <a:t>P = 2 [(x + 3) + x]</a:t>
            </a:r>
          </a:p>
          <a:p>
            <a:pPr algn="just">
              <a:lnSpc>
                <a:spcPct val="150000"/>
              </a:lnSpc>
            </a:pPr>
            <a:r>
              <a:rPr lang="en-US" sz="2933" dirty="0">
                <a:latin typeface="Arial" panose="020B0604020202020204" pitchFamily="34" charset="0"/>
                <a:cs typeface="Arial" panose="020B0604020202020204" pitchFamily="34" charset="0"/>
              </a:rPr>
              <a:t>   = (2x + 3). 2</a:t>
            </a:r>
          </a:p>
          <a:p>
            <a:pPr algn="just">
              <a:lnSpc>
                <a:spcPct val="150000"/>
              </a:lnSpc>
            </a:pPr>
            <a:r>
              <a:rPr lang="en-US" sz="2933" dirty="0">
                <a:latin typeface="Arial" panose="020B0604020202020204" pitchFamily="34" charset="0"/>
                <a:cs typeface="Arial" panose="020B0604020202020204" pitchFamily="34" charset="0"/>
              </a:rPr>
              <a:t>   = 3x + 6</a:t>
            </a: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anim calcmode="lin" valueType="num">
                                      <p:cBhvr>
                                        <p:cTn id="29" dur="500" fill="hold"/>
                                        <p:tgtEl>
                                          <p:spTgt spid="28"/>
                                        </p:tgtEl>
                                        <p:attrNameLst>
                                          <p:attrName>ppt_x</p:attrName>
                                        </p:attrNameLst>
                                      </p:cBhvr>
                                      <p:tavLst>
                                        <p:tav tm="0">
                                          <p:val>
                                            <p:strVal val="#ppt_x"/>
                                          </p:val>
                                        </p:tav>
                                        <p:tav tm="100000">
                                          <p:val>
                                            <p:strVal val="#ppt_x"/>
                                          </p:val>
                                        </p:tav>
                                      </p:tavLst>
                                    </p:anim>
                                    <p:anim calcmode="lin" valueType="num">
                                      <p:cBhvr>
                                        <p:cTn id="30" dur="500" fill="hold"/>
                                        <p:tgtEl>
                                          <p:spTgt spid="28"/>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anim calcmode="lin" valueType="num">
                                      <p:cBhvr>
                                        <p:cTn id="34" dur="500" fill="hold"/>
                                        <p:tgtEl>
                                          <p:spTgt spid="27"/>
                                        </p:tgtEl>
                                        <p:attrNameLst>
                                          <p:attrName>ppt_x</p:attrName>
                                        </p:attrNameLst>
                                      </p:cBhvr>
                                      <p:tavLst>
                                        <p:tav tm="0">
                                          <p:val>
                                            <p:strVal val="#ppt_x"/>
                                          </p:val>
                                        </p:tav>
                                        <p:tav tm="100000">
                                          <p:val>
                                            <p:strVal val="#ppt_x"/>
                                          </p:val>
                                        </p:tav>
                                      </p:tavLst>
                                    </p:anim>
                                    <p:anim calcmode="lin" valueType="num">
                                      <p:cBhvr>
                                        <p:cTn id="35"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P spid="24" grpId="0"/>
      <p:bldP spid="25" grpId="0" animBg="1"/>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624342">
            <a:off x="10298638" y="654988"/>
            <a:ext cx="716025" cy="541494"/>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66174">
            <a:off x="9096514" y="-3767049"/>
            <a:ext cx="5231277" cy="5231277"/>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476626">
            <a:off x="8907615" y="4483369"/>
            <a:ext cx="5197168" cy="5197168"/>
          </a:xfrm>
          <a:prstGeom prst="rect">
            <a:avLst/>
          </a:prstGeom>
        </p:spPr>
      </p:pic>
      <p:pic>
        <p:nvPicPr>
          <p:cNvPr id="27" name="Picture 26"/>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69889" y="226370"/>
            <a:ext cx="3540359" cy="2480581"/>
          </a:xfrm>
          <a:prstGeom prst="rect">
            <a:avLst/>
          </a:prstGeom>
        </p:spPr>
      </p:pic>
      <p:sp>
        <p:nvSpPr>
          <p:cNvPr id="28" name="Rectangle 27"/>
          <p:cNvSpPr/>
          <p:nvPr/>
        </p:nvSpPr>
        <p:spPr>
          <a:xfrm>
            <a:off x="6146800" y="713860"/>
            <a:ext cx="3539533" cy="685765"/>
          </a:xfrm>
          <a:prstGeom prst="rect">
            <a:avLst/>
          </a:prstGeom>
        </p:spPr>
        <p:txBody>
          <a:bodyPr wrap="square">
            <a:spAutoFit/>
          </a:bodyPr>
          <a:lstStyle/>
          <a:p>
            <a:pPr algn="just">
              <a:lnSpc>
                <a:spcPct val="150000"/>
              </a:lnSpc>
            </a:pPr>
            <a:r>
              <a:rPr lang="en-US" sz="2933" dirty="0">
                <a:solidFill>
                  <a:srgbClr val="C00000"/>
                </a:solidFill>
                <a:latin typeface="Arial" panose="020B0604020202020204" pitchFamily="34" charset="0"/>
                <a:cs typeface="Arial" panose="020B0604020202020204" pitchFamily="34" charset="0"/>
              </a:rPr>
              <a:t>P = 2 [(x + 3) + x]</a:t>
            </a:r>
          </a:p>
        </p:txBody>
      </p:sp>
      <p:sp>
        <p:nvSpPr>
          <p:cNvPr id="2" name="Rectangle 1"/>
          <p:cNvSpPr/>
          <p:nvPr/>
        </p:nvSpPr>
        <p:spPr>
          <a:xfrm>
            <a:off x="494519" y="2878157"/>
            <a:ext cx="6299200" cy="2597827"/>
          </a:xfrm>
          <a:prstGeom prst="rect">
            <a:avLst/>
          </a:prstGeom>
        </p:spPr>
        <p:txBody>
          <a:bodyPr wrap="square">
            <a:spAutoFit/>
          </a:bodyPr>
          <a:lstStyle/>
          <a:p>
            <a:pPr algn="just">
              <a:lnSpc>
                <a:spcPct val="150000"/>
              </a:lnSpc>
            </a:pPr>
            <a:r>
              <a:rPr lang="vi-VN" sz="2800" dirty="0">
                <a:latin typeface="Arial" panose="020B0604020202020204" pitchFamily="34" charset="0"/>
                <a:cs typeface="Arial" panose="020B0604020202020204" pitchFamily="34" charset="0"/>
              </a:rPr>
              <a:t>Người ta đã dùng chữ x biểu thị độ dài một cạnh của hình chữ nhật, viết thay cho một số nào đó. Chữ x thường được gọi là biến số (gọi tắt là biến). </a:t>
            </a:r>
            <a:endParaRPr lang="en-US" sz="2800" dirty="0">
              <a:latin typeface="Arial" panose="020B0604020202020204" pitchFamily="34" charset="0"/>
              <a:cs typeface="Arial" panose="020B0604020202020204" pitchFamily="34" charset="0"/>
            </a:endParaRPr>
          </a:p>
        </p:txBody>
      </p:sp>
      <p:cxnSp>
        <p:nvCxnSpPr>
          <p:cNvPr id="4" name="Straight Arrow Connector 3"/>
          <p:cNvCxnSpPr/>
          <p:nvPr/>
        </p:nvCxnSpPr>
        <p:spPr>
          <a:xfrm>
            <a:off x="1614055" y="1864209"/>
            <a:ext cx="101600" cy="111602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207092" y="1254609"/>
            <a:ext cx="660400" cy="60960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26" name="Straight Arrow Connector 25"/>
          <p:cNvCxnSpPr>
            <a:stCxn id="28" idx="2"/>
          </p:cNvCxnSpPr>
          <p:nvPr/>
        </p:nvCxnSpPr>
        <p:spPr>
          <a:xfrm>
            <a:off x="7916567" y="1399625"/>
            <a:ext cx="860059" cy="1419775"/>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7060977" y="2878157"/>
            <a:ext cx="4771179" cy="2597827"/>
          </a:xfrm>
          <a:prstGeom prst="rect">
            <a:avLst/>
          </a:prstGeom>
        </p:spPr>
        <p:txBody>
          <a:bodyPr wrap="square">
            <a:spAutoFit/>
          </a:bodyPr>
          <a:lstStyle/>
          <a:p>
            <a:pPr algn="just">
              <a:lnSpc>
                <a:spcPct val="150000"/>
              </a:lnSpc>
            </a:pPr>
            <a:r>
              <a:rPr lang="vi-VN" sz="2800" dirty="0">
                <a:latin typeface="Arial" panose="020B0604020202020204" pitchFamily="34" charset="0"/>
                <a:cs typeface="Arial" panose="020B0604020202020204" pitchFamily="34" charset="0"/>
              </a:rPr>
              <a:t>Số và biến trong biểu thức 2[(x</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3)</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x]  được nối với nhau bởi dấu các phép toán là một biểu thức đại số. </a:t>
            </a:r>
            <a:endParaRPr lang="en-US" sz="2800" dirty="0">
              <a:latin typeface="Arial" panose="020B0604020202020204" pitchFamily="34" charset="0"/>
              <a:cs typeface="Arial" panose="020B0604020202020204" pitchFamily="34" charset="0"/>
            </a:endParaRPr>
          </a:p>
        </p:txBody>
      </p:sp>
      <p:sp>
        <p:nvSpPr>
          <p:cNvPr id="17" name="Rounded Rectangle 16"/>
          <p:cNvSpPr/>
          <p:nvPr/>
        </p:nvSpPr>
        <p:spPr>
          <a:xfrm>
            <a:off x="3759200" y="5684697"/>
            <a:ext cx="5220625" cy="854287"/>
          </a:xfrm>
          <a:prstGeom prst="roundRect">
            <a:avLst/>
          </a:prstGeom>
          <a:solidFill>
            <a:schemeClr val="accent6"/>
          </a:solidFill>
          <a:ln>
            <a:solidFill>
              <a:schemeClr val="accent6"/>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Vậy biểu thức đại số là gì?</a:t>
            </a:r>
          </a:p>
        </p:txBody>
      </p:sp>
      <p:pic>
        <p:nvPicPr>
          <p:cNvPr id="18" name="Picture 17"/>
          <p:cNvPicPr>
            <a:picLocks noChangeAspect="1"/>
          </p:cNvPicPr>
          <p:nvPr/>
        </p:nvPicPr>
        <p:blipFill>
          <a:blip r:embed="rId9"/>
          <a:stretch>
            <a:fillRect/>
          </a:stretch>
        </p:blipFill>
        <p:spPr>
          <a:xfrm>
            <a:off x="2226460" y="5668533"/>
            <a:ext cx="1184175" cy="843796"/>
          </a:xfrm>
          <a:prstGeom prst="rect">
            <a:avLst/>
          </a:prstGeom>
        </p:spPr>
      </p:pic>
    </p:spTree>
    <p:extLst>
      <p:ext uri="{BB962C8B-B14F-4D97-AF65-F5344CB8AC3E}">
        <p14:creationId xmlns:p14="http://schemas.microsoft.com/office/powerpoint/2010/main" val="227406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up)">
                                      <p:cBhvr>
                                        <p:cTn id="20" dur="500"/>
                                        <p:tgtEl>
                                          <p:spTgt spid="26"/>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5"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1371600" y="375613"/>
            <a:ext cx="2472121" cy="1464960"/>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66174">
            <a:off x="-3015841" y="5542052"/>
            <a:ext cx="5231277" cy="5231277"/>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476626">
            <a:off x="8911039" y="-3639984"/>
            <a:ext cx="5197168" cy="5197168"/>
          </a:xfrm>
          <a:prstGeom prst="rect">
            <a:avLst/>
          </a:prstGeom>
        </p:spPr>
      </p:pic>
      <p:grpSp>
        <p:nvGrpSpPr>
          <p:cNvPr id="12" name="Group 12"/>
          <p:cNvGrpSpPr/>
          <p:nvPr/>
        </p:nvGrpSpPr>
        <p:grpSpPr>
          <a:xfrm>
            <a:off x="561566" y="3311116"/>
            <a:ext cx="235769" cy="235769"/>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sp>
      </p:grpSp>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360949" y="4488034"/>
            <a:ext cx="297347" cy="518251"/>
          </a:xfrm>
          <a:prstGeom prst="rect">
            <a:avLst/>
          </a:prstGeom>
        </p:spPr>
      </p:pic>
      <p:sp>
        <p:nvSpPr>
          <p:cNvPr id="15" name="TextBox 14"/>
          <p:cNvSpPr txBox="1"/>
          <p:nvPr/>
        </p:nvSpPr>
        <p:spPr>
          <a:xfrm>
            <a:off x="4512075" y="787400"/>
            <a:ext cx="3251200" cy="584775"/>
          </a:xfrm>
          <a:prstGeom prst="rect">
            <a:avLst/>
          </a:prstGeom>
          <a:noFill/>
        </p:spPr>
        <p:txBody>
          <a:bodyPr wrap="square" rtlCol="0">
            <a:spAutoFit/>
          </a:bodyPr>
          <a:lstStyle/>
          <a:p>
            <a:pPr algn="ctr"/>
            <a:r>
              <a:rPr lang="en-US" sz="3200" b="1" dirty="0">
                <a:solidFill>
                  <a:srgbClr val="C00000"/>
                </a:solidFill>
                <a:latin typeface="Arial" panose="020B0604020202020204" pitchFamily="34" charset="0"/>
                <a:cs typeface="Arial" panose="020B0604020202020204" pitchFamily="34" charset="0"/>
              </a:rPr>
              <a:t>KẾT LUẬN</a:t>
            </a:r>
          </a:p>
        </p:txBody>
      </p:sp>
      <p:sp>
        <p:nvSpPr>
          <p:cNvPr id="16" name="Rounded Rectangle 15"/>
          <p:cNvSpPr/>
          <p:nvPr/>
        </p:nvSpPr>
        <p:spPr>
          <a:xfrm>
            <a:off x="914400" y="1789773"/>
            <a:ext cx="10446549" cy="4230027"/>
          </a:xfrm>
          <a:prstGeom prst="roundRect">
            <a:avLst>
              <a:gd name="adj" fmla="val 14684"/>
            </a:avLst>
          </a:prstGeom>
          <a:solidFill>
            <a:schemeClr val="bg1"/>
          </a:solid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 name="Rectangle 16"/>
          <p:cNvSpPr/>
          <p:nvPr/>
        </p:nvSpPr>
        <p:spPr>
          <a:xfrm>
            <a:off x="1371600" y="1960417"/>
            <a:ext cx="9692003" cy="3890489"/>
          </a:xfrm>
          <a:prstGeom prst="rect">
            <a:avLst/>
          </a:prstGeom>
        </p:spPr>
        <p:txBody>
          <a:bodyPr wrap="square">
            <a:spAutoFit/>
          </a:bodyPr>
          <a:lstStyle/>
          <a:p>
            <a:pPr marL="381019" indent="-381019" algn="just">
              <a:lnSpc>
                <a:spcPct val="150000"/>
              </a:lnSpc>
              <a:buFont typeface="Wingdings" panose="05000000000000000000" pitchFamily="2" charset="2"/>
              <a:buChar char="Ø"/>
            </a:pPr>
            <a:r>
              <a:rPr lang="vi-VN" sz="2800" dirty="0"/>
              <a:t>Biểu thức không chứa chữ gọi là </a:t>
            </a:r>
            <a:r>
              <a:rPr lang="vi-VN" sz="2800" dirty="0">
                <a:solidFill>
                  <a:srgbClr val="0070C0"/>
                </a:solidFill>
              </a:rPr>
              <a:t>biểu thức số</a:t>
            </a:r>
            <a:r>
              <a:rPr lang="vi-VN" sz="2800" dirty="0"/>
              <a:t>. Biểu thức chỉ chứa số hoặc chỉ chứa chữ hoặc chứa cả số và chữ gọi chung là </a:t>
            </a:r>
            <a:r>
              <a:rPr lang="vi-VN" sz="2800" dirty="0">
                <a:solidFill>
                  <a:srgbClr val="0070C0"/>
                </a:solidFill>
              </a:rPr>
              <a:t>biểu thức đại số</a:t>
            </a:r>
            <a:r>
              <a:rPr lang="vi-VN" sz="2800" dirty="0"/>
              <a:t>.</a:t>
            </a:r>
          </a:p>
          <a:p>
            <a:pPr marL="381019" indent="-381019" algn="just">
              <a:lnSpc>
                <a:spcPct val="150000"/>
              </a:lnSpc>
              <a:buFont typeface="Wingdings" panose="05000000000000000000" pitchFamily="2" charset="2"/>
              <a:buChar char="Ø"/>
            </a:pPr>
            <a:r>
              <a:rPr lang="vi-VN" sz="2800" dirty="0"/>
              <a:t>Trong một biểu thức đại số, các chữ (nếu có) dùng để thay thế hay đại diện cho những số nào đó được gọi là các </a:t>
            </a:r>
            <a:r>
              <a:rPr lang="vi-VN" sz="2800" dirty="0">
                <a:solidFill>
                  <a:srgbClr val="0070C0"/>
                </a:solidFill>
              </a:rPr>
              <a:t>biến số</a:t>
            </a:r>
            <a:r>
              <a:rPr lang="vi-VN" sz="2800" dirty="0"/>
              <a:t> (gọi tắt là các </a:t>
            </a:r>
            <a:r>
              <a:rPr lang="vi-VN" sz="2800" dirty="0">
                <a:solidFill>
                  <a:srgbClr val="0070C0"/>
                </a:solidFill>
              </a:rPr>
              <a:t>biến</a:t>
            </a:r>
            <a:r>
              <a:rPr lang="vi-VN" sz="2800" dirty="0"/>
              <a:t>).</a:t>
            </a:r>
          </a:p>
        </p:txBody>
      </p:sp>
      <p:pic>
        <p:nvPicPr>
          <p:cNvPr id="18" name="Picture 17"/>
          <p:cNvPicPr>
            <a:picLocks noChangeAspect="1"/>
          </p:cNvPicPr>
          <p:nvPr/>
        </p:nvPicPr>
        <p:blipFill>
          <a:blip r:embed="rId9"/>
          <a:stretch>
            <a:fillRect/>
          </a:stretch>
        </p:blipFill>
        <p:spPr>
          <a:xfrm rot="2770118">
            <a:off x="10399911" y="5151534"/>
            <a:ext cx="1327384" cy="1602834"/>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anim calcmode="lin" valueType="num">
                                      <p:cBhvr>
                                        <p:cTn id="13"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3406243" y="-2615639"/>
            <a:ext cx="5231277" cy="523127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7974">
            <a:off x="9965139" y="-2221208"/>
            <a:ext cx="5197168" cy="5197168"/>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191660" y="3464003"/>
            <a:ext cx="1000341" cy="994089"/>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220233">
            <a:off x="174401" y="1848348"/>
            <a:ext cx="698103" cy="450594"/>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23452" y="5673962"/>
            <a:ext cx="420947" cy="580616"/>
          </a:xfrm>
          <a:prstGeom prst="rect">
            <a:avLst/>
          </a:prstGeom>
        </p:spPr>
      </p:pic>
      <p:grpSp>
        <p:nvGrpSpPr>
          <p:cNvPr id="11" name="Group 10"/>
          <p:cNvGrpSpPr/>
          <p:nvPr/>
        </p:nvGrpSpPr>
        <p:grpSpPr>
          <a:xfrm rot="21340031">
            <a:off x="366950" y="153074"/>
            <a:ext cx="2200910" cy="2020929"/>
            <a:chOff x="820573" y="422994"/>
            <a:chExt cx="3301365" cy="3031394"/>
          </a:xfrm>
          <a:effectLst>
            <a:outerShdw blurRad="50800" dist="38100" dir="5400000" algn="t" rotWithShape="0">
              <a:prstClr val="black">
                <a:alpha val="40000"/>
              </a:prstClr>
            </a:outerShdw>
          </a:effectLst>
        </p:grpSpPr>
        <p:pic>
          <p:nvPicPr>
            <p:cNvPr id="9" name="Picture 8"/>
            <p:cNvPicPr>
              <a:picLocks noChangeAspect="1"/>
            </p:cNvPicPr>
            <p:nvPr/>
          </p:nvPicPr>
          <p:blipFill>
            <a:blip r:embed="rId12"/>
            <a:stretch>
              <a:fillRect/>
            </a:stretch>
          </p:blipFill>
          <p:spPr>
            <a:xfrm rot="21077387">
              <a:off x="820573" y="422994"/>
              <a:ext cx="3301365" cy="3031394"/>
            </a:xfrm>
            <a:prstGeom prst="rect">
              <a:avLst/>
            </a:prstGeom>
          </p:spPr>
        </p:pic>
        <p:sp>
          <p:nvSpPr>
            <p:cNvPr id="10" name="TextBox 9"/>
            <p:cNvSpPr txBox="1"/>
            <p:nvPr/>
          </p:nvSpPr>
          <p:spPr>
            <a:xfrm>
              <a:off x="1641188" y="1079313"/>
              <a:ext cx="1787811" cy="1492524"/>
            </a:xfrm>
            <a:prstGeom prst="rect">
              <a:avLst/>
            </a:prstGeom>
            <a:noFill/>
          </p:spPr>
          <p:txBody>
            <a:bodyPr wrap="square" rtlCol="0">
              <a:spAutoFit/>
            </a:bodyPr>
            <a:lstStyle/>
            <a:p>
              <a:pPr algn="ctr"/>
              <a:r>
                <a:rPr lang="en-US" sz="2933" b="1" dirty="0" err="1">
                  <a:solidFill>
                    <a:srgbClr val="0070C0"/>
                  </a:solidFill>
                  <a:latin typeface="Arial" panose="020B0604020202020204" pitchFamily="34" charset="0"/>
                  <a:cs typeface="Arial" panose="020B0604020202020204" pitchFamily="34" charset="0"/>
                </a:rPr>
                <a:t>Chú</a:t>
              </a:r>
              <a:r>
                <a:rPr lang="en-US" sz="2933" b="1" dirty="0">
                  <a:solidFill>
                    <a:srgbClr val="0070C0"/>
                  </a:solidFill>
                  <a:latin typeface="Arial" panose="020B0604020202020204" pitchFamily="34" charset="0"/>
                  <a:cs typeface="Arial" panose="020B0604020202020204" pitchFamily="34" charset="0"/>
                </a:rPr>
                <a:t> ý</a:t>
              </a:r>
            </a:p>
          </p:txBody>
        </p:sp>
      </p:grpSp>
      <p:sp>
        <p:nvSpPr>
          <p:cNvPr id="12" name="Rectangle 11"/>
          <p:cNvSpPr/>
          <p:nvPr/>
        </p:nvSpPr>
        <p:spPr>
          <a:xfrm>
            <a:off x="2720305" y="375454"/>
            <a:ext cx="8252495" cy="2479012"/>
          </a:xfrm>
          <a:prstGeom prst="rect">
            <a:avLst/>
          </a:prstGeom>
        </p:spPr>
        <p:txBody>
          <a:bodyPr wrap="square">
            <a:spAutoFit/>
          </a:bodyPr>
          <a:lstStyle/>
          <a:p>
            <a:pPr marL="381019" indent="-381019" algn="just">
              <a:lnSpc>
                <a:spcPct val="150000"/>
              </a:lnSpc>
              <a:buFont typeface="Arial" panose="020B0604020202020204" pitchFamily="34" charset="0"/>
              <a:buChar char="•"/>
            </a:pPr>
            <a:r>
              <a:rPr lang="vi-VN" sz="2667" dirty="0">
                <a:latin typeface="Arial" panose="020B0604020202020204" pitchFamily="34" charset="0"/>
                <a:cs typeface="Arial" panose="020B0604020202020204" pitchFamily="34" charset="0"/>
              </a:rPr>
              <a:t>Để cho gọn, khi viết các biểu thức đại số, ta không viết dấu nhân giữa các biến, cũng như giữa biến và số.</a:t>
            </a:r>
            <a:r>
              <a:rPr lang="en-US" sz="2667" dirty="0">
                <a:latin typeface="Arial" panose="020B0604020202020204" pitchFamily="34" charset="0"/>
                <a:cs typeface="Arial" panose="020B0604020202020204" pitchFamily="34" charset="0"/>
              </a:rPr>
              <a:t> </a:t>
            </a:r>
            <a:r>
              <a:rPr lang="vi-VN" sz="2667" dirty="0">
                <a:latin typeface="Arial" panose="020B0604020202020204" pitchFamily="34" charset="0"/>
                <a:cs typeface="Arial" panose="020B0604020202020204" pitchFamily="34" charset="0"/>
              </a:rPr>
              <a:t>Chẳng hạn, </a:t>
            </a:r>
            <a:r>
              <a:rPr lang="vi-VN" sz="2667" i="1" dirty="0">
                <a:latin typeface="Arial" panose="020B0604020202020204" pitchFamily="34" charset="0"/>
                <a:cs typeface="Arial" panose="020B0604020202020204" pitchFamily="34" charset="0"/>
              </a:rPr>
              <a:t>a.b</a:t>
            </a:r>
            <a:r>
              <a:rPr lang="vi-VN" sz="2667" dirty="0">
                <a:latin typeface="Arial" panose="020B0604020202020204" pitchFamily="34" charset="0"/>
                <a:cs typeface="Arial" panose="020B0604020202020204" pitchFamily="34" charset="0"/>
              </a:rPr>
              <a:t> và </a:t>
            </a:r>
            <a:r>
              <a:rPr lang="vi-VN" sz="2667" i="1" dirty="0">
                <a:latin typeface="Arial" panose="020B0604020202020204" pitchFamily="34" charset="0"/>
                <a:cs typeface="Arial" panose="020B0604020202020204" pitchFamily="34" charset="0"/>
              </a:rPr>
              <a:t>2.a </a:t>
            </a:r>
            <a:r>
              <a:rPr lang="vi-VN" sz="2667" dirty="0">
                <a:latin typeface="Arial" panose="020B0604020202020204" pitchFamily="34" charset="0"/>
                <a:cs typeface="Arial" panose="020B0604020202020204" pitchFamily="34" charset="0"/>
              </a:rPr>
              <a:t>tương ứng có thể viết là </a:t>
            </a:r>
            <a:r>
              <a:rPr lang="vi-VN" sz="2667" i="1" dirty="0">
                <a:latin typeface="Arial" panose="020B0604020202020204" pitchFamily="34" charset="0"/>
                <a:cs typeface="Arial" panose="020B0604020202020204" pitchFamily="34" charset="0"/>
              </a:rPr>
              <a:t>ab</a:t>
            </a:r>
            <a:r>
              <a:rPr lang="vi-VN" sz="2667" dirty="0">
                <a:latin typeface="Arial" panose="020B0604020202020204" pitchFamily="34" charset="0"/>
                <a:cs typeface="Arial" panose="020B0604020202020204" pitchFamily="34" charset="0"/>
              </a:rPr>
              <a:t> và </a:t>
            </a:r>
            <a:r>
              <a:rPr lang="vi-VN" sz="2667" i="1" dirty="0">
                <a:latin typeface="Arial" panose="020B0604020202020204" pitchFamily="34" charset="0"/>
                <a:cs typeface="Arial" panose="020B0604020202020204" pitchFamily="34" charset="0"/>
              </a:rPr>
              <a:t>2a</a:t>
            </a:r>
            <a:r>
              <a:rPr lang="vi-VN" sz="2667" dirty="0">
                <a:latin typeface="Arial" panose="020B0604020202020204" pitchFamily="34" charset="0"/>
                <a:cs typeface="Arial" panose="020B0604020202020204" pitchFamily="34" charset="0"/>
              </a:rPr>
              <a:t>.</a:t>
            </a:r>
          </a:p>
        </p:txBody>
      </p:sp>
      <p:sp>
        <p:nvSpPr>
          <p:cNvPr id="13" name="Rectangle 12"/>
          <p:cNvSpPr/>
          <p:nvPr/>
        </p:nvSpPr>
        <p:spPr>
          <a:xfrm>
            <a:off x="1160116" y="2797422"/>
            <a:ext cx="9788741" cy="1247649"/>
          </a:xfrm>
          <a:prstGeom prst="rect">
            <a:avLst/>
          </a:prstGeom>
        </p:spPr>
        <p:txBody>
          <a:bodyPr wrap="square">
            <a:spAutoFit/>
          </a:bodyPr>
          <a:lstStyle/>
          <a:p>
            <a:pPr marL="381019" indent="-381019" algn="just">
              <a:lnSpc>
                <a:spcPct val="150000"/>
              </a:lnSpc>
              <a:buFont typeface="Arial" panose="020B0604020202020204" pitchFamily="34" charset="0"/>
              <a:buChar char="•"/>
            </a:pPr>
            <a:r>
              <a:rPr lang="vi-VN" sz="2667" dirty="0">
                <a:solidFill>
                  <a:prstClr val="black"/>
                </a:solidFill>
                <a:cs typeface="Arial" panose="020B0604020202020204" pitchFamily="34" charset="0"/>
              </a:rPr>
              <a:t>Thông thường ta không viết thừa số 1 trong một tích. Chẳng hạn, </a:t>
            </a:r>
            <a:r>
              <a:rPr lang="vi-VN" sz="2667" i="1" dirty="0">
                <a:solidFill>
                  <a:prstClr val="black"/>
                </a:solidFill>
                <a:cs typeface="Arial" panose="020B0604020202020204" pitchFamily="34" charset="0"/>
              </a:rPr>
              <a:t>1xy </a:t>
            </a:r>
            <a:r>
              <a:rPr lang="vi-VN" sz="2667" dirty="0">
                <a:solidFill>
                  <a:prstClr val="black"/>
                </a:solidFill>
                <a:cs typeface="Arial" panose="020B0604020202020204" pitchFamily="34" charset="0"/>
              </a:rPr>
              <a:t>viết là </a:t>
            </a:r>
            <a:r>
              <a:rPr lang="vi-VN" sz="2667" i="1" dirty="0">
                <a:solidFill>
                  <a:prstClr val="black"/>
                </a:solidFill>
                <a:cs typeface="Arial" panose="020B0604020202020204" pitchFamily="34" charset="0"/>
              </a:rPr>
              <a:t>xy</a:t>
            </a:r>
            <a:r>
              <a:rPr lang="vi-VN" sz="2667" dirty="0">
                <a:solidFill>
                  <a:prstClr val="black"/>
                </a:solidFill>
                <a:cs typeface="Arial" panose="020B0604020202020204" pitchFamily="34" charset="0"/>
              </a:rPr>
              <a:t>; </a:t>
            </a:r>
            <a:r>
              <a:rPr lang="vi-VN" sz="2667" i="1" dirty="0">
                <a:solidFill>
                  <a:prstClr val="black"/>
                </a:solidFill>
                <a:cs typeface="Arial" panose="020B0604020202020204" pitchFamily="34" charset="0"/>
              </a:rPr>
              <a:t>(-1).ab </a:t>
            </a:r>
            <a:r>
              <a:rPr lang="vi-VN" sz="2667" dirty="0">
                <a:solidFill>
                  <a:prstClr val="black"/>
                </a:solidFill>
                <a:cs typeface="Arial" panose="020B0604020202020204" pitchFamily="34" charset="0"/>
              </a:rPr>
              <a:t>viết là </a:t>
            </a:r>
            <a:r>
              <a:rPr lang="vi-VN" sz="2667" i="1" dirty="0">
                <a:solidFill>
                  <a:prstClr val="black"/>
                </a:solidFill>
                <a:cs typeface="Arial" panose="020B0604020202020204" pitchFamily="34" charset="0"/>
              </a:rPr>
              <a:t>-ab</a:t>
            </a:r>
            <a:r>
              <a:rPr lang="vi-VN" sz="2667" dirty="0">
                <a:solidFill>
                  <a:prstClr val="black"/>
                </a:solidFill>
                <a:cs typeface="Arial" panose="020B0604020202020204" pitchFamily="34" charset="0"/>
              </a:rPr>
              <a:t>.</a:t>
            </a:r>
          </a:p>
        </p:txBody>
      </p:sp>
      <p:sp>
        <p:nvSpPr>
          <p:cNvPr id="14" name="Rectangle 13"/>
          <p:cNvSpPr/>
          <p:nvPr/>
        </p:nvSpPr>
        <p:spPr>
          <a:xfrm>
            <a:off x="1136174" y="4063502"/>
            <a:ext cx="9836626" cy="1247649"/>
          </a:xfrm>
          <a:prstGeom prst="rect">
            <a:avLst/>
          </a:prstGeom>
        </p:spPr>
        <p:txBody>
          <a:bodyPr wrap="square">
            <a:spAutoFit/>
          </a:bodyPr>
          <a:lstStyle/>
          <a:p>
            <a:pPr marL="381019" indent="-381019" algn="just">
              <a:lnSpc>
                <a:spcPct val="150000"/>
              </a:lnSpc>
              <a:buFont typeface="Arial" panose="020B0604020202020204" pitchFamily="34" charset="0"/>
              <a:buChar char="•"/>
            </a:pPr>
            <a:r>
              <a:rPr lang="vi-VN" sz="2667" dirty="0">
                <a:latin typeface="Arial" panose="020B0604020202020204" pitchFamily="34" charset="0"/>
                <a:cs typeface="Arial" panose="020B0604020202020204" pitchFamily="34" charset="0"/>
              </a:rPr>
              <a:t>Với các biến, ta cũng có thể áp dụng các quy tắc và tính chất của các phép tính như đối với các số. Chẳng hạn:</a:t>
            </a:r>
            <a:endParaRPr lang="en-US" sz="2667" dirty="0">
              <a:latin typeface="Arial" panose="020B0604020202020204" pitchFamily="34" charset="0"/>
              <a:cs typeface="Arial" panose="020B0604020202020204" pitchFamily="34" charset="0"/>
            </a:endParaRPr>
          </a:p>
        </p:txBody>
      </p:sp>
      <p:sp>
        <p:nvSpPr>
          <p:cNvPr id="15" name="Rectangle 14"/>
          <p:cNvSpPr/>
          <p:nvPr/>
        </p:nvSpPr>
        <p:spPr>
          <a:xfrm>
            <a:off x="2879053" y="5321190"/>
            <a:ext cx="7174247" cy="1350241"/>
          </a:xfrm>
          <a:prstGeom prst="rect">
            <a:avLst/>
          </a:prstGeom>
        </p:spPr>
        <p:txBody>
          <a:bodyPr wrap="square">
            <a:spAutoFit/>
          </a:bodyPr>
          <a:lstStyle/>
          <a:p>
            <a:pPr algn="just">
              <a:lnSpc>
                <a:spcPct val="150000"/>
              </a:lnSpc>
              <a:spcBef>
                <a:spcPts val="400"/>
              </a:spcBef>
              <a:spcAft>
                <a:spcPts val="400"/>
              </a:spcAft>
            </a:pPr>
            <a:r>
              <a:rPr lang="fr-FR" sz="2667" dirty="0">
                <a:latin typeface="Arial" panose="020B0604020202020204" pitchFamily="34" charset="0"/>
                <a:ea typeface="Calibri" panose="020F0502020204030204" pitchFamily="34" charset="0"/>
                <a:cs typeface="Arial" panose="020B0604020202020204" pitchFamily="34" charset="0"/>
              </a:rPr>
              <a:t>x + x = 2x; xxx = x</a:t>
            </a:r>
            <a:r>
              <a:rPr lang="fr-FR" sz="2667" baseline="30000" dirty="0">
                <a:latin typeface="Arial" panose="020B0604020202020204" pitchFamily="34" charset="0"/>
                <a:ea typeface="Calibri" panose="020F0502020204030204" pitchFamily="34" charset="0"/>
                <a:cs typeface="Arial" panose="020B0604020202020204" pitchFamily="34" charset="0"/>
              </a:rPr>
              <a:t>3</a:t>
            </a:r>
            <a:r>
              <a:rPr lang="fr-FR" sz="2667" dirty="0">
                <a:latin typeface="Arial" panose="020B0604020202020204" pitchFamily="34" charset="0"/>
                <a:ea typeface="Calibri" panose="020F0502020204030204" pitchFamily="34" charset="0"/>
                <a:cs typeface="Arial" panose="020B0604020202020204" pitchFamily="34" charset="0"/>
              </a:rPr>
              <a:t>; x + y = y + x.</a:t>
            </a:r>
            <a:endParaRPr lang="en-US" sz="2667"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400"/>
              </a:spcAft>
            </a:pPr>
            <a:r>
              <a:rPr lang="fr-FR" sz="2667" dirty="0">
                <a:latin typeface="Arial" panose="020B0604020202020204" pitchFamily="34" charset="0"/>
                <a:ea typeface="Calibri" panose="020F0502020204030204" pitchFamily="34" charset="0"/>
                <a:cs typeface="Arial" panose="020B0604020202020204" pitchFamily="34" charset="0"/>
              </a:rPr>
              <a:t>x.(y + z) = </a:t>
            </a:r>
            <a:r>
              <a:rPr lang="fr-FR" sz="2667" dirty="0" err="1">
                <a:latin typeface="Arial" panose="020B0604020202020204" pitchFamily="34" charset="0"/>
                <a:ea typeface="Calibri" panose="020F0502020204030204" pitchFamily="34" charset="0"/>
                <a:cs typeface="Arial" panose="020B0604020202020204" pitchFamily="34" charset="0"/>
              </a:rPr>
              <a:t>xy</a:t>
            </a:r>
            <a:r>
              <a:rPr lang="fr-FR" sz="2667" dirty="0">
                <a:latin typeface="Arial" panose="020B0604020202020204" pitchFamily="34" charset="0"/>
                <a:ea typeface="Calibri" panose="020F0502020204030204" pitchFamily="34" charset="0"/>
                <a:cs typeface="Arial" panose="020B0604020202020204" pitchFamily="34" charset="0"/>
              </a:rPr>
              <a:t> + </a:t>
            </a:r>
            <a:r>
              <a:rPr lang="fr-FR" sz="2667" dirty="0" err="1">
                <a:latin typeface="Arial" panose="020B0604020202020204" pitchFamily="34" charset="0"/>
                <a:ea typeface="Calibri" panose="020F0502020204030204" pitchFamily="34" charset="0"/>
                <a:cs typeface="Arial" panose="020B0604020202020204" pitchFamily="34" charset="0"/>
              </a:rPr>
              <a:t>xz</a:t>
            </a:r>
            <a:r>
              <a:rPr lang="fr-FR" sz="2667" dirty="0">
                <a:latin typeface="Arial" panose="020B0604020202020204" pitchFamily="34" charset="0"/>
                <a:ea typeface="Calibri" panose="020F0502020204030204" pitchFamily="34" charset="0"/>
                <a:cs typeface="Arial" panose="020B0604020202020204" pitchFamily="34" charset="0"/>
              </a:rPr>
              <a:t>; -(x + y - z) = -x - y + z;…</a:t>
            </a:r>
            <a:endParaRPr lang="en-US" sz="2667" dirty="0">
              <a:latin typeface="Arial" panose="020B0604020202020204" pitchFamily="34" charset="0"/>
              <a:ea typeface="Calibri" panose="020F0502020204030204" pitchFamily="34" charset="0"/>
              <a:cs typeface="Times New Roman" panose="02020603050405020304" pitchFamily="18" charset="0"/>
            </a:endParaRPr>
          </a:p>
        </p:txBody>
      </p:sp>
      <p:pic>
        <p:nvPicPr>
          <p:cNvPr id="16" name="Picture 15"/>
          <p:cNvPicPr>
            <a:picLocks noChangeAspect="1"/>
          </p:cNvPicPr>
          <p:nvPr/>
        </p:nvPicPr>
        <p:blipFill>
          <a:blip r:embed="rId13"/>
          <a:stretch>
            <a:fillRect/>
          </a:stretch>
        </p:blipFill>
        <p:spPr>
          <a:xfrm>
            <a:off x="10185027" y="4885824"/>
            <a:ext cx="1434717" cy="199153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par>
                          <p:cTn id="27" fill="hold">
                            <p:stCondLst>
                              <p:cond delay="500"/>
                            </p:stCondLst>
                            <p:childTnLst>
                              <p:par>
                                <p:cTn id="28" presetID="47"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strVal val="#ppt_x"/>
                                          </p:val>
                                        </p:tav>
                                        <p:tav tm="100000">
                                          <p:val>
                                            <p:strVal val="#ppt_x"/>
                                          </p:val>
                                        </p:tav>
                                      </p:tavLst>
                                    </p:anim>
                                    <p:anim calcmode="lin" valueType="num">
                                      <p:cBhvr>
                                        <p:cTn id="32"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1992</Words>
  <Application>Microsoft Office PowerPoint</Application>
  <PresentationFormat>Widescreen</PresentationFormat>
  <Paragraphs>155</Paragraphs>
  <Slides>29</Slides>
  <Notes>7</Notes>
  <HiddenSlides>0</HiddenSlides>
  <MMClips>20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Cambria Math</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Administrator</cp:lastModifiedBy>
  <cp:revision>2</cp:revision>
  <dcterms:created xsi:type="dcterms:W3CDTF">2025-06-10T12:54:14Z</dcterms:created>
  <dcterms:modified xsi:type="dcterms:W3CDTF">2025-06-10T12:55:39Z</dcterms:modified>
</cp:coreProperties>
</file>