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92" r:id="rId2"/>
    <p:sldId id="293" r:id="rId3"/>
    <p:sldId id="264" r:id="rId4"/>
    <p:sldId id="294" r:id="rId5"/>
    <p:sldId id="296" r:id="rId6"/>
    <p:sldId id="317" r:id="rId7"/>
    <p:sldId id="321" r:id="rId8"/>
    <p:sldId id="298" r:id="rId9"/>
    <p:sldId id="300" r:id="rId10"/>
    <p:sldId id="299" r:id="rId11"/>
    <p:sldId id="301" r:id="rId12"/>
    <p:sldId id="281" r:id="rId13"/>
    <p:sldId id="303" r:id="rId14"/>
    <p:sldId id="304" r:id="rId15"/>
    <p:sldId id="285" r:id="rId16"/>
    <p:sldId id="311" r:id="rId17"/>
    <p:sldId id="284" r:id="rId18"/>
    <p:sldId id="319" r:id="rId19"/>
    <p:sldId id="320" r:id="rId20"/>
    <p:sldId id="312" r:id="rId21"/>
    <p:sldId id="305" r:id="rId22"/>
    <p:sldId id="307" r:id="rId23"/>
    <p:sldId id="309" r:id="rId24"/>
    <p:sldId id="310" r:id="rId25"/>
    <p:sldId id="289" r:id="rId26"/>
    <p:sldId id="313" r:id="rId27"/>
    <p:sldId id="316" r:id="rId28"/>
    <p:sldId id="314" r:id="rId29"/>
    <p:sldId id="290" r:id="rId30"/>
  </p:sldIdLst>
  <p:sldSz cx="9144000" cy="5715000" type="screen16x10"/>
  <p:notesSz cx="6858000" cy="9144000"/>
  <p:defaultTextStyle>
    <a:defPPr>
      <a:defRPr lang="en-US"/>
    </a:defPPr>
    <a:lvl1pPr marL="0" algn="l" defTabSz="91432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63" algn="l" defTabSz="91432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28" algn="l" defTabSz="91432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90" algn="l" defTabSz="91432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54" algn="l" defTabSz="91432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17" algn="l" defTabSz="91432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80" algn="l" defTabSz="91432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44" algn="l" defTabSz="91432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08" algn="l" defTabSz="91432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57B17"/>
    <a:srgbClr val="F797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238" autoAdjust="0"/>
  </p:normalViewPr>
  <p:slideViewPr>
    <p:cSldViewPr>
      <p:cViewPr varScale="1">
        <p:scale>
          <a:sx n="75" d="100"/>
          <a:sy n="75" d="100"/>
        </p:scale>
        <p:origin x="464" y="52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C6AD1D-E1BE-4665-BFDB-5F0844F36E95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339D7C-FFF8-4AE9-932D-3251A6A4B6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333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63" algn="l" defTabSz="9143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28" algn="l" defTabSz="9143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90" algn="l" defTabSz="9143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54" algn="l" defTabSz="9143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17" algn="l" defTabSz="9143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80" algn="l" defTabSz="9143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44" algn="l" defTabSz="9143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08" algn="l" defTabSz="9143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339D7C-FFF8-4AE9-932D-3251A6A4B62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2219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339D7C-FFF8-4AE9-932D-3251A6A4B62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161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9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037F-1F2D-4104-A663-B7AE1F109BFE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44E1F-6A31-48E7-BEBD-6AB29BD55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159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037F-1F2D-4104-A663-B7AE1F109BFE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44E1F-6A31-48E7-BEBD-6AB29BD55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771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9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9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037F-1F2D-4104-A663-B7AE1F109BFE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44E1F-6A31-48E7-BEBD-6AB29BD55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437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037F-1F2D-4104-A663-B7AE1F109BFE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44E1F-6A31-48E7-BEBD-6AB29BD55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798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9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6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1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3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037F-1F2D-4104-A663-B7AE1F109BFE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44E1F-6A31-48E7-BEBD-6AB29BD55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207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037F-1F2D-4104-A663-B7AE1F109BFE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44E1F-6A31-48E7-BEBD-6AB29BD55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529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3" indent="0">
              <a:buNone/>
              <a:defRPr sz="2000" b="1"/>
            </a:lvl2pPr>
            <a:lvl3pPr marL="914328" indent="0">
              <a:buNone/>
              <a:defRPr sz="1800" b="1"/>
            </a:lvl3pPr>
            <a:lvl4pPr marL="1371490" indent="0">
              <a:buNone/>
              <a:defRPr sz="1600" b="1"/>
            </a:lvl4pPr>
            <a:lvl5pPr marL="1828654" indent="0">
              <a:buNone/>
              <a:defRPr sz="1600" b="1"/>
            </a:lvl5pPr>
            <a:lvl6pPr marL="2285817" indent="0">
              <a:buNone/>
              <a:defRPr sz="1600" b="1"/>
            </a:lvl6pPr>
            <a:lvl7pPr marL="2742980" indent="0">
              <a:buNone/>
              <a:defRPr sz="1600" b="1"/>
            </a:lvl7pPr>
            <a:lvl8pPr marL="3200144" indent="0">
              <a:buNone/>
              <a:defRPr sz="1600" b="1"/>
            </a:lvl8pPr>
            <a:lvl9pPr marL="365730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279261"/>
            <a:ext cx="4041775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3" indent="0">
              <a:buNone/>
              <a:defRPr sz="2000" b="1"/>
            </a:lvl2pPr>
            <a:lvl3pPr marL="914328" indent="0">
              <a:buNone/>
              <a:defRPr sz="1800" b="1"/>
            </a:lvl3pPr>
            <a:lvl4pPr marL="1371490" indent="0">
              <a:buNone/>
              <a:defRPr sz="1600" b="1"/>
            </a:lvl4pPr>
            <a:lvl5pPr marL="1828654" indent="0">
              <a:buNone/>
              <a:defRPr sz="1600" b="1"/>
            </a:lvl5pPr>
            <a:lvl6pPr marL="2285817" indent="0">
              <a:buNone/>
              <a:defRPr sz="1600" b="1"/>
            </a:lvl6pPr>
            <a:lvl7pPr marL="2742980" indent="0">
              <a:buNone/>
              <a:defRPr sz="1600" b="1"/>
            </a:lvl7pPr>
            <a:lvl8pPr marL="3200144" indent="0">
              <a:buNone/>
              <a:defRPr sz="1600" b="1"/>
            </a:lvl8pPr>
            <a:lvl9pPr marL="365730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037F-1F2D-4104-A663-B7AE1F109BFE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44E1F-6A31-48E7-BEBD-6AB29BD55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83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037F-1F2D-4104-A663-B7AE1F109BFE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44E1F-6A31-48E7-BEBD-6AB29BD55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340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037F-1F2D-4104-A663-B7AE1F109BFE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44E1F-6A31-48E7-BEBD-6AB29BD55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24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27541"/>
            <a:ext cx="3008313" cy="9683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6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195920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163" indent="0">
              <a:buNone/>
              <a:defRPr sz="1200"/>
            </a:lvl2pPr>
            <a:lvl3pPr marL="914328" indent="0">
              <a:buNone/>
              <a:defRPr sz="1000"/>
            </a:lvl3pPr>
            <a:lvl4pPr marL="1371490" indent="0">
              <a:buNone/>
              <a:defRPr sz="900"/>
            </a:lvl4pPr>
            <a:lvl5pPr marL="1828654" indent="0">
              <a:buNone/>
              <a:defRPr sz="900"/>
            </a:lvl5pPr>
            <a:lvl6pPr marL="2285817" indent="0">
              <a:buNone/>
              <a:defRPr sz="900"/>
            </a:lvl6pPr>
            <a:lvl7pPr marL="2742980" indent="0">
              <a:buNone/>
              <a:defRPr sz="900"/>
            </a:lvl7pPr>
            <a:lvl8pPr marL="3200144" indent="0">
              <a:buNone/>
              <a:defRPr sz="900"/>
            </a:lvl8pPr>
            <a:lvl9pPr marL="365730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037F-1F2D-4104-A663-B7AE1F109BFE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44E1F-6A31-48E7-BEBD-6AB29BD55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484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3"/>
            <a:ext cx="5486400" cy="47228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163" indent="0">
              <a:buNone/>
              <a:defRPr sz="2800"/>
            </a:lvl2pPr>
            <a:lvl3pPr marL="914328" indent="0">
              <a:buNone/>
              <a:defRPr sz="2400"/>
            </a:lvl3pPr>
            <a:lvl4pPr marL="1371490" indent="0">
              <a:buNone/>
              <a:defRPr sz="2000"/>
            </a:lvl4pPr>
            <a:lvl5pPr marL="1828654" indent="0">
              <a:buNone/>
              <a:defRPr sz="2000"/>
            </a:lvl5pPr>
            <a:lvl6pPr marL="2285817" indent="0">
              <a:buNone/>
              <a:defRPr sz="2000"/>
            </a:lvl6pPr>
            <a:lvl7pPr marL="2742980" indent="0">
              <a:buNone/>
              <a:defRPr sz="2000"/>
            </a:lvl7pPr>
            <a:lvl8pPr marL="3200144" indent="0">
              <a:buNone/>
              <a:defRPr sz="2000"/>
            </a:lvl8pPr>
            <a:lvl9pPr marL="365730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5"/>
            <a:ext cx="5486400" cy="670719"/>
          </a:xfrm>
        </p:spPr>
        <p:txBody>
          <a:bodyPr/>
          <a:lstStyle>
            <a:lvl1pPr marL="0" indent="0">
              <a:buNone/>
              <a:defRPr sz="1400"/>
            </a:lvl1pPr>
            <a:lvl2pPr marL="457163" indent="0">
              <a:buNone/>
              <a:defRPr sz="1200"/>
            </a:lvl2pPr>
            <a:lvl3pPr marL="914328" indent="0">
              <a:buNone/>
              <a:defRPr sz="1000"/>
            </a:lvl3pPr>
            <a:lvl4pPr marL="1371490" indent="0">
              <a:buNone/>
              <a:defRPr sz="900"/>
            </a:lvl4pPr>
            <a:lvl5pPr marL="1828654" indent="0">
              <a:buNone/>
              <a:defRPr sz="900"/>
            </a:lvl5pPr>
            <a:lvl6pPr marL="2285817" indent="0">
              <a:buNone/>
              <a:defRPr sz="900"/>
            </a:lvl6pPr>
            <a:lvl7pPr marL="2742980" indent="0">
              <a:buNone/>
              <a:defRPr sz="900"/>
            </a:lvl7pPr>
            <a:lvl8pPr marL="3200144" indent="0">
              <a:buNone/>
              <a:defRPr sz="900"/>
            </a:lvl8pPr>
            <a:lvl9pPr marL="365730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037F-1F2D-4104-A663-B7AE1F109BFE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44E1F-6A31-48E7-BEBD-6AB29BD55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463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  <a:prstGeom prst="rect">
            <a:avLst/>
          </a:prstGeom>
        </p:spPr>
        <p:txBody>
          <a:bodyPr vert="horz" lIns="91432" tIns="45716" rIns="91432" bIns="4571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91432" tIns="45716" rIns="91432" bIns="4571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2"/>
            <a:ext cx="2133600" cy="304271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1A037F-1F2D-4104-A663-B7AE1F109BFE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2"/>
            <a:ext cx="2895600" cy="304271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2"/>
            <a:ext cx="2133600" cy="304271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A44E1F-6A31-48E7-BEBD-6AB29BD55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185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32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72" indent="-342872" algn="l" defTabSz="91432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90" indent="-285727" algn="l" defTabSz="91432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8" indent="-228582" algn="l" defTabSz="91432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72" indent="-228582" algn="l" defTabSz="91432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36" indent="-228582" algn="l" defTabSz="91432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99" indent="-228582" algn="l" defTabSz="9143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62" indent="-228582" algn="l" defTabSz="9143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26" indent="-228582" algn="l" defTabSz="9143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88" indent="-228582" algn="l" defTabSz="9143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3" algn="l" defTabSz="9143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28" algn="l" defTabSz="9143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0" algn="l" defTabSz="9143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54" algn="l" defTabSz="9143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17" algn="l" defTabSz="9143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80" algn="l" defTabSz="9143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44" algn="l" defTabSz="9143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08" algn="l" defTabSz="9143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" Target="slide2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" Target="slide2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" Target="slide2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2552699"/>
          </a:xfr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0070C0"/>
                </a:solidFill>
              </a:rPr>
              <a:t>NHIỆT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</a:rPr>
              <a:t>LIỆT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</a:rPr>
              <a:t>CHÀO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</a:rPr>
              <a:t>MỪNG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</a:rPr>
              <a:t>CÁC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</a:rPr>
              <a:t>CÔ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</a:rPr>
              <a:t>GIÁO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</a:rPr>
              <a:t>ĐẾN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</a:rPr>
              <a:t>DỰ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</a:rPr>
              <a:t>GIỜ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</a:rPr>
              <a:t>TIẾT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</a:rPr>
              <a:t>HỌC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</a:rPr>
              <a:t>KHTN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br>
              <a:rPr lang="en-US" b="1" dirty="0" smtClean="0">
                <a:solidFill>
                  <a:srgbClr val="0070C0"/>
                </a:solidFill>
              </a:rPr>
            </a:br>
            <a:r>
              <a:rPr lang="en-US" b="1" dirty="0" smtClean="0">
                <a:solidFill>
                  <a:srgbClr val="0070C0"/>
                </a:solidFill>
              </a:rPr>
              <a:t>(</a:t>
            </a:r>
            <a:r>
              <a:rPr lang="en-US" b="1" dirty="0" err="1" smtClean="0">
                <a:solidFill>
                  <a:srgbClr val="0070C0"/>
                </a:solidFill>
              </a:rPr>
              <a:t>PHÂN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</a:rPr>
              <a:t>MÔN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</a:rPr>
              <a:t>HOÁ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</a:rPr>
              <a:t>HỌC</a:t>
            </a:r>
            <a:r>
              <a:rPr lang="en-US" b="1" dirty="0" smtClean="0">
                <a:solidFill>
                  <a:srgbClr val="0070C0"/>
                </a:solidFill>
              </a:rPr>
              <a:t>) </a:t>
            </a:r>
            <a:br>
              <a:rPr lang="en-US" b="1" dirty="0" smtClean="0">
                <a:solidFill>
                  <a:srgbClr val="0070C0"/>
                </a:solidFill>
              </a:rPr>
            </a:br>
            <a:r>
              <a:rPr lang="en-US" b="1" dirty="0" err="1" smtClean="0">
                <a:solidFill>
                  <a:srgbClr val="0070C0"/>
                </a:solidFill>
              </a:rPr>
              <a:t>LỚP</a:t>
            </a:r>
            <a:r>
              <a:rPr lang="en-US" b="1" dirty="0" smtClean="0">
                <a:solidFill>
                  <a:srgbClr val="0070C0"/>
                </a:solidFill>
              </a:rPr>
              <a:t> 6A8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09800" y="3924300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GIÁO</a:t>
            </a:r>
            <a:r>
              <a:rPr lang="en-US" b="1" dirty="0" smtClean="0"/>
              <a:t> </a:t>
            </a:r>
            <a:r>
              <a:rPr lang="en-US" b="1" dirty="0" err="1" smtClean="0"/>
              <a:t>VIÊN</a:t>
            </a:r>
            <a:r>
              <a:rPr lang="en-US" b="1" dirty="0" smtClean="0"/>
              <a:t>: PHAN </a:t>
            </a:r>
            <a:r>
              <a:rPr lang="en-US" b="1" dirty="0" err="1" smtClean="0"/>
              <a:t>THỊ</a:t>
            </a:r>
            <a:r>
              <a:rPr lang="en-US" b="1" dirty="0" smtClean="0"/>
              <a:t> </a:t>
            </a:r>
            <a:r>
              <a:rPr lang="en-US" b="1" dirty="0" err="1" smtClean="0"/>
              <a:t>YẾN</a:t>
            </a:r>
            <a:endParaRPr lang="en-US" b="1" dirty="0" smtClean="0"/>
          </a:p>
          <a:p>
            <a:r>
              <a:rPr lang="en-US" b="1" dirty="0" err="1" smtClean="0"/>
              <a:t>ĐƠN</a:t>
            </a:r>
            <a:r>
              <a:rPr lang="en-US" b="1" dirty="0" smtClean="0"/>
              <a:t> </a:t>
            </a:r>
            <a:r>
              <a:rPr lang="en-US" b="1" dirty="0" err="1" smtClean="0"/>
              <a:t>VỊ</a:t>
            </a:r>
            <a:r>
              <a:rPr lang="en-US" b="1" dirty="0" smtClean="0"/>
              <a:t>: </a:t>
            </a:r>
            <a:r>
              <a:rPr lang="en-US" b="1" dirty="0" err="1" smtClean="0"/>
              <a:t>TRƯỜNG</a:t>
            </a:r>
            <a:r>
              <a:rPr lang="en-US" b="1" dirty="0" smtClean="0"/>
              <a:t> THCS </a:t>
            </a:r>
            <a:r>
              <a:rPr lang="en-US" b="1" dirty="0" err="1" smtClean="0"/>
              <a:t>NGỌC</a:t>
            </a:r>
            <a:r>
              <a:rPr lang="en-US" b="1" dirty="0" smtClean="0"/>
              <a:t> </a:t>
            </a:r>
            <a:r>
              <a:rPr lang="en-US" b="1" dirty="0" err="1" smtClean="0"/>
              <a:t>XUÂN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6468321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5268034" y="461657"/>
            <a:ext cx="0" cy="525334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Title 1"/>
          <p:cNvSpPr txBox="1">
            <a:spLocks/>
          </p:cNvSpPr>
          <p:nvPr/>
        </p:nvSpPr>
        <p:spPr>
          <a:xfrm>
            <a:off x="0" y="461649"/>
            <a:ext cx="5268034" cy="685800"/>
          </a:xfrm>
          <a:prstGeom prst="rect">
            <a:avLst/>
          </a:prstGeom>
        </p:spPr>
        <p:txBody>
          <a:bodyPr vert="horz" lIns="91432" tIns="45716" rIns="91432" bIns="45716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đảm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bền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vững</a:t>
            </a:r>
            <a:endParaRPr lang="en-US" sz="2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98967" y="1300963"/>
            <a:ext cx="5268033" cy="480476"/>
          </a:xfrm>
          <a:prstGeom prst="rect">
            <a:avLst/>
          </a:prstGeom>
        </p:spPr>
        <p:txBody>
          <a:bodyPr vert="horz" lIns="91425" tIns="45712" rIns="91425" bIns="4571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latin typeface="Times New Roman" pitchFamily="18" charset="0"/>
                <a:cs typeface="Times New Roman" panose="02020603050405020304" pitchFamily="18" charset="0"/>
              </a:rPr>
              <a:t>a) </a:t>
            </a:r>
            <a:r>
              <a:rPr lang="en-US" sz="2400" b="1" dirty="0" err="1" smtClean="0">
                <a:latin typeface="Times New Roman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 smtClean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anose="02020603050405020304" pitchFamily="18" charset="0"/>
              </a:rPr>
              <a:t>khai</a:t>
            </a:r>
            <a:r>
              <a:rPr lang="en-US" sz="24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anose="02020603050405020304" pitchFamily="18" charset="0"/>
              </a:rPr>
              <a:t>thác</a:t>
            </a:r>
            <a:r>
              <a:rPr lang="en-US" sz="24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anose="02020603050405020304" pitchFamily="18" charset="0"/>
              </a:rPr>
              <a:t>liệu</a:t>
            </a:r>
            <a:r>
              <a:rPr lang="en-US" sz="24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anose="02020603050405020304" pitchFamily="18" charset="0"/>
              </a:rPr>
              <a:t>khoáng</a:t>
            </a:r>
            <a:r>
              <a:rPr lang="en-US" sz="24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anose="02020603050405020304" pitchFamily="18" charset="0"/>
              </a:rPr>
              <a:t>sản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1863501"/>
            <a:ext cx="52680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(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SGK-65)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55333" y="579153"/>
            <a:ext cx="3875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6964" y="2266662"/>
            <a:ext cx="5191833" cy="1569652"/>
          </a:xfrm>
          <a:prstGeom prst="rect">
            <a:avLst/>
          </a:prstGeom>
        </p:spPr>
        <p:txBody>
          <a:bodyPr wrap="square" lIns="91432" tIns="45716" rIns="91432" bIns="45716">
            <a:spAutoFit/>
          </a:bodyPr>
          <a:lstStyle/>
          <a:p>
            <a:pPr algn="just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kiệt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nguyên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Ô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68034" y="659633"/>
            <a:ext cx="3792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55333" y="1355101"/>
            <a:ext cx="37870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68034" y="2924761"/>
            <a:ext cx="37800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-3201"/>
            <a:ext cx="9144000" cy="43087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32" tIns="45716" rIns="91432" bIns="45716">
            <a:spAutoFit/>
          </a:bodyPr>
          <a:lstStyle/>
          <a:p>
            <a:pPr algn="ctr"/>
            <a:r>
              <a:rPr lang="en-US" sz="22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24 - </a:t>
            </a:r>
            <a:r>
              <a:rPr lang="en-US" sz="22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13: </a:t>
            </a:r>
            <a:r>
              <a:rPr lang="en-US" sz="22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</a:t>
            </a:r>
            <a:r>
              <a:rPr lang="en-US" sz="22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2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2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2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828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3" grpId="0"/>
      <p:bldP spid="5" grpId="0"/>
      <p:bldP spid="5" grpId="1"/>
      <p:bldP spid="7" grpId="0"/>
      <p:bldP spid="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019800" y="84667"/>
            <a:ext cx="3048000" cy="4893639"/>
          </a:xfrm>
          <a:prstGeom prst="rect">
            <a:avLst/>
          </a:prstGeom>
        </p:spPr>
        <p:txBody>
          <a:bodyPr wrap="square" lIns="91432" tIns="45716" rIns="91432" bIns="45716">
            <a:spAutoFit/>
          </a:bodyPr>
          <a:lstStyle/>
          <a:p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26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600" dirty="0" smtClean="0">
                <a:latin typeface="+mj-lt"/>
              </a:rPr>
              <a:t>- </a:t>
            </a:r>
            <a:r>
              <a:rPr lang="vi-VN" sz="2600" dirty="0">
                <a:latin typeface="+mj-lt"/>
              </a:rPr>
              <a:t>Cần phải thu hồi và tái sử dụng các nguồn nguyên liệu</a:t>
            </a:r>
          </a:p>
          <a:p>
            <a:r>
              <a:rPr lang="vi-VN" sz="2600" dirty="0">
                <a:latin typeface="+mj-lt"/>
              </a:rPr>
              <a:t>- Khai thác theo công nghệ hiện đại và quy trình khép kín</a:t>
            </a:r>
          </a:p>
          <a:p>
            <a:r>
              <a:rPr lang="vi-VN" sz="2600" dirty="0">
                <a:latin typeface="+mj-lt"/>
              </a:rPr>
              <a:t>- Không nên khai thác nguyên liệu từ các nguồn bừa bãi. 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42902"/>
            <a:ext cx="2619375" cy="21076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467" y="2437212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8475" y="342901"/>
            <a:ext cx="2867025" cy="2057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18693" y="2454739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Tái</a:t>
            </a:r>
            <a:r>
              <a:rPr lang="en-US" dirty="0" smtClean="0"/>
              <a:t> </a:t>
            </a:r>
            <a:r>
              <a:rPr lang="en-US" dirty="0" err="1" smtClean="0"/>
              <a:t>chế</a:t>
            </a:r>
            <a:r>
              <a:rPr lang="en-US" dirty="0" smtClean="0"/>
              <a:t> </a:t>
            </a:r>
            <a:r>
              <a:rPr lang="en-US" dirty="0" err="1" smtClean="0"/>
              <a:t>nguyên</a:t>
            </a:r>
            <a:r>
              <a:rPr lang="en-US" dirty="0" smtClean="0"/>
              <a:t> </a:t>
            </a:r>
            <a:r>
              <a:rPr lang="en-US" dirty="0" err="1" smtClean="0"/>
              <a:t>liệu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1433" y="2907544"/>
            <a:ext cx="3884613" cy="261130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0120" y="4686300"/>
            <a:ext cx="17656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sỏi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229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444500" y="1217593"/>
            <a:ext cx="8229600" cy="954099"/>
          </a:xfrm>
          <a:prstGeom prst="rect">
            <a:avLst/>
          </a:prstGeom>
        </p:spPr>
        <p:txBody>
          <a:bodyPr wrap="square" lIns="91432" tIns="45716" rIns="91432" bIns="45716">
            <a:spAutoFit/>
          </a:bodyPr>
          <a:lstStyle/>
          <a:p>
            <a:pPr algn="ctr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đảm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43935" y="723900"/>
            <a:ext cx="8839199" cy="181587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91432" tIns="45716" rIns="91432" bIns="45716">
            <a:spAutoFit/>
          </a:bodyPr>
          <a:lstStyle/>
          <a:p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34575" y="1154787"/>
            <a:ext cx="8229600" cy="954099"/>
          </a:xfrm>
          <a:prstGeom prst="rect">
            <a:avLst/>
          </a:prstGeom>
        </p:spPr>
        <p:txBody>
          <a:bodyPr wrap="square" lIns="91432" tIns="45716" rIns="91432" bIns="45716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vi-VN" sz="2800" dirty="0">
                <a:solidFill>
                  <a:srgbClr val="000000"/>
                </a:solidFill>
                <a:latin typeface="Times New Roman"/>
                <a:ea typeface="Segoe UI"/>
              </a:rPr>
              <a:t>Tại sao phải sử dụng nguyên liệu an toàn, hiệu quả và bảo đảm sự phát triển bền vững?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15616" y="3086100"/>
            <a:ext cx="8667518" cy="2092873"/>
          </a:xfrm>
          <a:prstGeom prst="rect">
            <a:avLst/>
          </a:prstGeom>
        </p:spPr>
        <p:txBody>
          <a:bodyPr wrap="square" lIns="91432" tIns="45716" rIns="91432" bIns="45716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Nguyên liệu là tài sản quốc gia, của chung loài người</a:t>
            </a:r>
            <a:r>
              <a:rPr lang="vi-V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r>
              <a:rPr lang="en-US" sz="2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xót</a:t>
            </a:r>
            <a:r>
              <a:rPr lang="en-US" sz="2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2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</a:t>
            </a:r>
            <a:r>
              <a:rPr lang="en-US" sz="2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kiệt</a:t>
            </a:r>
            <a:r>
              <a:rPr lang="en-US" sz="2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ử 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dụng an toàn, hiệu quả sẽ giúp đảm bảo lợi ích kinh tế, xã hội và môi </a:t>
            </a:r>
            <a:r>
              <a:rPr lang="vi-V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vi-VN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436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5268034" y="461657"/>
            <a:ext cx="0" cy="525334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Title 1"/>
          <p:cNvSpPr txBox="1">
            <a:spLocks/>
          </p:cNvSpPr>
          <p:nvPr/>
        </p:nvSpPr>
        <p:spPr>
          <a:xfrm>
            <a:off x="0" y="461649"/>
            <a:ext cx="5268034" cy="685800"/>
          </a:xfrm>
          <a:prstGeom prst="rect">
            <a:avLst/>
          </a:prstGeom>
        </p:spPr>
        <p:txBody>
          <a:bodyPr vert="horz" lIns="91432" tIns="45716" rIns="91432" bIns="45716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đảm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bền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vững</a:t>
            </a:r>
            <a:endParaRPr lang="en-US" sz="2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98967" y="1300963"/>
            <a:ext cx="5268033" cy="480476"/>
          </a:xfrm>
          <a:prstGeom prst="rect">
            <a:avLst/>
          </a:prstGeom>
        </p:spPr>
        <p:txBody>
          <a:bodyPr vert="horz" lIns="91425" tIns="45712" rIns="91425" bIns="4571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latin typeface="Times New Roman" pitchFamily="18" charset="0"/>
                <a:cs typeface="Times New Roman" panose="02020603050405020304" pitchFamily="18" charset="0"/>
              </a:rPr>
              <a:t>a) </a:t>
            </a:r>
            <a:r>
              <a:rPr lang="en-US" sz="2400" b="1" dirty="0" err="1" smtClean="0">
                <a:latin typeface="Times New Roman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 smtClean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anose="02020603050405020304" pitchFamily="18" charset="0"/>
              </a:rPr>
              <a:t>khai</a:t>
            </a:r>
            <a:r>
              <a:rPr lang="en-US" sz="24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anose="02020603050405020304" pitchFamily="18" charset="0"/>
              </a:rPr>
              <a:t>thác</a:t>
            </a:r>
            <a:r>
              <a:rPr lang="en-US" sz="24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anose="02020603050405020304" pitchFamily="18" charset="0"/>
              </a:rPr>
              <a:t>liệu</a:t>
            </a:r>
            <a:r>
              <a:rPr lang="en-US" sz="24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anose="02020603050405020304" pitchFamily="18" charset="0"/>
              </a:rPr>
              <a:t>khoáng</a:t>
            </a:r>
            <a:r>
              <a:rPr lang="en-US" sz="24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anose="02020603050405020304" pitchFamily="18" charset="0"/>
              </a:rPr>
              <a:t>sản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1863501"/>
            <a:ext cx="52680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(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SGK-65)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55333" y="579153"/>
            <a:ext cx="3875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40000" y="1506368"/>
            <a:ext cx="37870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14603" y="3119551"/>
            <a:ext cx="37800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94666" y="4416098"/>
            <a:ext cx="37083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cạn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kiệt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3" y="3984066"/>
            <a:ext cx="4097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(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- 65)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8103" y="2291198"/>
            <a:ext cx="5191833" cy="1569652"/>
          </a:xfrm>
          <a:prstGeom prst="rect">
            <a:avLst/>
          </a:prstGeom>
        </p:spPr>
        <p:txBody>
          <a:bodyPr wrap="square" lIns="91432" tIns="45716" rIns="91432" bIns="45716">
            <a:spAutoFit/>
          </a:bodyPr>
          <a:lstStyle/>
          <a:p>
            <a:pPr algn="just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kiệt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nguyên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Ô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-3201"/>
            <a:ext cx="9144000" cy="43087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32" tIns="45716" rIns="91432" bIns="45716">
            <a:spAutoFit/>
          </a:bodyPr>
          <a:lstStyle/>
          <a:p>
            <a:pPr algn="ctr"/>
            <a:r>
              <a:rPr lang="en-US" sz="22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24 - </a:t>
            </a:r>
            <a:r>
              <a:rPr lang="en-US" sz="22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13: </a:t>
            </a:r>
            <a:r>
              <a:rPr lang="en-US" sz="22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</a:t>
            </a:r>
            <a:r>
              <a:rPr lang="en-US" sz="22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2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2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2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7825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5181600" y="402278"/>
            <a:ext cx="0" cy="525334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0" y="461649"/>
            <a:ext cx="5268034" cy="685800"/>
          </a:xfrm>
          <a:prstGeom prst="rect">
            <a:avLst/>
          </a:prstGeom>
        </p:spPr>
        <p:txBody>
          <a:bodyPr vert="horz" lIns="91432" tIns="45716" rIns="91432" bIns="45716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đảm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bền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vững</a:t>
            </a:r>
            <a:endParaRPr lang="en-US" sz="2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6201" y="1333500"/>
            <a:ext cx="5105400" cy="480476"/>
          </a:xfrm>
          <a:prstGeom prst="rect">
            <a:avLst/>
          </a:prstGeom>
        </p:spPr>
        <p:txBody>
          <a:bodyPr vert="horz" lIns="91425" tIns="45712" rIns="91425" bIns="4571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anose="02020603050405020304" pitchFamily="18" charset="0"/>
              </a:rPr>
              <a:t>   a) </a:t>
            </a:r>
            <a:r>
              <a:rPr lang="en-US" sz="2400" dirty="0" err="1" smtClean="0">
                <a:latin typeface="Times New Roman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 smtClean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anose="02020603050405020304" pitchFamily="18" charset="0"/>
              </a:rPr>
              <a:t>khai</a:t>
            </a:r>
            <a:r>
              <a:rPr lang="en-US" sz="2400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anose="02020603050405020304" pitchFamily="18" charset="0"/>
              </a:rPr>
              <a:t>thác</a:t>
            </a:r>
            <a:r>
              <a:rPr lang="en-US" sz="2400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anose="02020603050405020304" pitchFamily="18" charset="0"/>
              </a:rPr>
              <a:t>khoáng</a:t>
            </a:r>
            <a:r>
              <a:rPr lang="en-US" sz="2400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anose="02020603050405020304" pitchFamily="18" charset="0"/>
              </a:rPr>
              <a:t>sản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67" y="1813976"/>
            <a:ext cx="46460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b)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-3201"/>
            <a:ext cx="9144000" cy="43087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32" tIns="45716" rIns="91432" bIns="45716">
            <a:spAutoFit/>
          </a:bodyPr>
          <a:lstStyle/>
          <a:p>
            <a:pPr algn="ctr"/>
            <a:r>
              <a:rPr lang="en-US" sz="22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24 - </a:t>
            </a:r>
            <a:r>
              <a:rPr lang="en-US" sz="22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13: </a:t>
            </a:r>
            <a:r>
              <a:rPr lang="en-US" sz="22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</a:t>
            </a:r>
            <a:r>
              <a:rPr lang="en-US" sz="22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2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2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2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966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Callout 3"/>
          <p:cNvSpPr/>
          <p:nvPr/>
        </p:nvSpPr>
        <p:spPr>
          <a:xfrm>
            <a:off x="152400" y="495300"/>
            <a:ext cx="2286000" cy="1562100"/>
          </a:xfrm>
          <a:prstGeom prst="rightArrowCallou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spcCol="0" rtlCol="0" anchor="ctr"/>
          <a:lstStyle/>
          <a:p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CUNG CẤP NGUYÊN LIỆU</a:t>
            </a:r>
          </a:p>
        </p:txBody>
      </p:sp>
      <p:sp>
        <p:nvSpPr>
          <p:cNvPr id="5" name="Right Arrow Callout 4"/>
          <p:cNvSpPr/>
          <p:nvPr/>
        </p:nvSpPr>
        <p:spPr>
          <a:xfrm>
            <a:off x="2667000" y="508000"/>
            <a:ext cx="2286000" cy="1562100"/>
          </a:xfrm>
          <a:prstGeom prst="rightArrowCallou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spcCol="0" rtlCol="0" anchor="ctr"/>
          <a:lstStyle/>
          <a:p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SẢN XUẤT</a:t>
            </a:r>
          </a:p>
        </p:txBody>
      </p:sp>
      <p:sp>
        <p:nvSpPr>
          <p:cNvPr id="6" name="Right Arrow Callout 5"/>
          <p:cNvSpPr/>
          <p:nvPr/>
        </p:nvSpPr>
        <p:spPr>
          <a:xfrm>
            <a:off x="5257800" y="508000"/>
            <a:ext cx="2286000" cy="1562100"/>
          </a:xfrm>
          <a:prstGeom prst="rightArrowCallou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spcCol="0"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PHÂN PHỐI</a:t>
            </a:r>
          </a:p>
        </p:txBody>
      </p:sp>
      <p:sp>
        <p:nvSpPr>
          <p:cNvPr id="7" name="Oval 6"/>
          <p:cNvSpPr/>
          <p:nvPr/>
        </p:nvSpPr>
        <p:spPr>
          <a:xfrm>
            <a:off x="7620000" y="571500"/>
            <a:ext cx="1371600" cy="21336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spcCol="0"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TIÊU DÙNG</a:t>
            </a:r>
          </a:p>
        </p:txBody>
      </p:sp>
      <p:sp>
        <p:nvSpPr>
          <p:cNvPr id="9" name="Curved Down Arrow 8"/>
          <p:cNvSpPr/>
          <p:nvPr/>
        </p:nvSpPr>
        <p:spPr>
          <a:xfrm rot="7871040">
            <a:off x="7724727" y="3045742"/>
            <a:ext cx="1648723" cy="745915"/>
          </a:xfrm>
          <a:prstGeom prst="curvedDownArrow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spcCol="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Left Arrow Callout 10"/>
          <p:cNvSpPr/>
          <p:nvPr/>
        </p:nvSpPr>
        <p:spPr>
          <a:xfrm>
            <a:off x="5867400" y="3086100"/>
            <a:ext cx="1905000" cy="1143000"/>
          </a:xfrm>
          <a:prstGeom prst="leftArrowCallou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spcCol="0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THU HỒI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334000" y="3086100"/>
            <a:ext cx="152400" cy="1143000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spcCol="0"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638800" y="3086100"/>
            <a:ext cx="76200" cy="1143000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spcCol="0" rtlCol="0" anchor="ctr"/>
          <a:lstStyle/>
          <a:p>
            <a:pPr algn="ctr"/>
            <a:endParaRPr lang="en-US"/>
          </a:p>
        </p:txBody>
      </p:sp>
      <p:sp>
        <p:nvSpPr>
          <p:cNvPr id="15" name="Left Arrow 14"/>
          <p:cNvSpPr/>
          <p:nvPr/>
        </p:nvSpPr>
        <p:spPr>
          <a:xfrm>
            <a:off x="1981200" y="2488223"/>
            <a:ext cx="3200400" cy="2198077"/>
          </a:xfrm>
          <a:prstGeom prst="leftArrow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spcCol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TÁI SỬ DỤNG</a:t>
            </a:r>
          </a:p>
        </p:txBody>
      </p:sp>
      <p:sp>
        <p:nvSpPr>
          <p:cNvPr id="16" name="Up Arrow Callout 15"/>
          <p:cNvSpPr/>
          <p:nvPr/>
        </p:nvSpPr>
        <p:spPr>
          <a:xfrm>
            <a:off x="177801" y="2283069"/>
            <a:ext cx="1574800" cy="2022231"/>
          </a:xfrm>
          <a:prstGeom prst="upArrowCallou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spcCol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TÁI SINH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2" y="4914900"/>
            <a:ext cx="9100473" cy="480476"/>
          </a:xfrm>
          <a:prstGeom prst="rect">
            <a:avLst/>
          </a:prstGeom>
        </p:spPr>
        <p:txBody>
          <a:bodyPr vert="horz" lIns="91425" tIns="45712" rIns="91425" bIns="4571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 13.4.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Sơ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chuỗi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cung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khép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kín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333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9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Callout 3"/>
          <p:cNvSpPr/>
          <p:nvPr/>
        </p:nvSpPr>
        <p:spPr>
          <a:xfrm>
            <a:off x="152400" y="495300"/>
            <a:ext cx="2286000" cy="1562100"/>
          </a:xfrm>
          <a:prstGeom prst="rightArrowCallou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spcCol="0" rtlCol="0" anchor="ctr"/>
          <a:lstStyle/>
          <a:p>
            <a:r>
              <a:rPr lang="en-US" sz="2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2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vôi</a:t>
            </a:r>
            <a:endParaRPr lang="en-US" sz="23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ight Arrow Callout 4"/>
          <p:cNvSpPr/>
          <p:nvPr/>
        </p:nvSpPr>
        <p:spPr>
          <a:xfrm>
            <a:off x="2667000" y="508000"/>
            <a:ext cx="2286000" cy="1562100"/>
          </a:xfrm>
          <a:prstGeom prst="rightArrowCallou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spcCol="0" rtlCol="0" anchor="ctr"/>
          <a:lstStyle/>
          <a:p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xi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măng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ight Arrow Callout 5"/>
          <p:cNvSpPr/>
          <p:nvPr/>
        </p:nvSpPr>
        <p:spPr>
          <a:xfrm>
            <a:off x="5225716" y="293796"/>
            <a:ext cx="2362200" cy="2197101"/>
          </a:xfrm>
          <a:prstGeom prst="rightArrowCallou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spcCol="0" rtlCol="0" anchor="ctr"/>
          <a:lstStyle/>
          <a:p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phối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7620000" y="571500"/>
            <a:ext cx="1371600" cy="21336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spcCol="0" rtlCol="0" anchor="ctr"/>
          <a:lstStyle/>
          <a:p>
            <a:pPr algn="ctr"/>
            <a:r>
              <a:rPr lang="en-US" sz="21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endParaRPr lang="en-US" sz="21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Curved Down Arrow 8"/>
          <p:cNvSpPr/>
          <p:nvPr/>
        </p:nvSpPr>
        <p:spPr>
          <a:xfrm rot="7871040">
            <a:off x="7796951" y="3198141"/>
            <a:ext cx="1648723" cy="745915"/>
          </a:xfrm>
          <a:prstGeom prst="curvedDownArrow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spcCol="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Left Arrow Callout 10"/>
          <p:cNvSpPr/>
          <p:nvPr/>
        </p:nvSpPr>
        <p:spPr>
          <a:xfrm>
            <a:off x="5892800" y="2955448"/>
            <a:ext cx="1905000" cy="1676399"/>
          </a:xfrm>
          <a:prstGeom prst="leftArrowCallou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spcCol="0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THU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HỒI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VỮA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BÊ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TÔNG</a:t>
            </a:r>
            <a:endPara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34000" y="3086100"/>
            <a:ext cx="152400" cy="1143000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spcCol="0"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638800" y="3086100"/>
            <a:ext cx="76200" cy="1143000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spcCol="0" rtlCol="0" anchor="ctr"/>
          <a:lstStyle/>
          <a:p>
            <a:pPr algn="ctr"/>
            <a:endParaRPr lang="en-US"/>
          </a:p>
        </p:txBody>
      </p:sp>
      <p:sp>
        <p:nvSpPr>
          <p:cNvPr id="15" name="Left Arrow 14"/>
          <p:cNvSpPr/>
          <p:nvPr/>
        </p:nvSpPr>
        <p:spPr>
          <a:xfrm>
            <a:off x="1959436" y="3005956"/>
            <a:ext cx="3200400" cy="2198077"/>
          </a:xfrm>
          <a:prstGeom prst="leftArrow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spcCol="0"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LỌC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XI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MĂNG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CÁT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TÁI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SỬ DỤNG</a:t>
            </a:r>
          </a:p>
        </p:txBody>
      </p:sp>
      <p:sp>
        <p:nvSpPr>
          <p:cNvPr id="16" name="Up Arrow Callout 15"/>
          <p:cNvSpPr/>
          <p:nvPr/>
        </p:nvSpPr>
        <p:spPr>
          <a:xfrm>
            <a:off x="264712" y="2838047"/>
            <a:ext cx="1574800" cy="2022231"/>
          </a:xfrm>
          <a:prstGeom prst="upArrowCallou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spcCol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TÁI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-8467" y="5207427"/>
            <a:ext cx="9100473" cy="480476"/>
          </a:xfrm>
          <a:prstGeom prst="rect">
            <a:avLst/>
          </a:prstGeom>
        </p:spPr>
        <p:txBody>
          <a:bodyPr vert="horz" lIns="91425" tIns="45712" rIns="91425" bIns="4571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 13.4.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Sơ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chuỗi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cung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khép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kín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8674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9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07406" y="3829141"/>
            <a:ext cx="9021354" cy="35433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cũ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ạch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nung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Tuy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đốt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than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cạn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kiệt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than,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4646" y="0"/>
            <a:ext cx="4373154" cy="38291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114118"/>
            <a:ext cx="4632960" cy="373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047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2" y="334606"/>
            <a:ext cx="4165600" cy="401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4381500"/>
            <a:ext cx="4267200" cy="685800"/>
          </a:xfrm>
          <a:prstGeom prst="rect">
            <a:avLst/>
          </a:prstGeom>
        </p:spPr>
        <p:txBody>
          <a:bodyPr vert="horz" lIns="91425" tIns="45712" rIns="91425" bIns="4571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Dây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chuyền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nghệ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xuất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gạch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nung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đại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259943" y="1028700"/>
            <a:ext cx="4953000" cy="4991100"/>
          </a:xfrm>
          <a:prstGeom prst="rect">
            <a:avLst/>
          </a:prstGeom>
        </p:spPr>
        <p:txBody>
          <a:bodyPr vert="horz" lIns="91432" tIns="45716" rIns="91432" bIns="45716" rtlCol="0">
            <a:noAutofit/>
          </a:bodyPr>
          <a:lstStyle>
            <a:lvl1pPr marL="342872" indent="-342872" algn="l" defTabSz="91432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90" indent="-285727" algn="l" defTabSz="91432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08" indent="-228582" algn="l" defTabSz="91432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72" indent="-228582" algn="l" defTabSz="91432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36" indent="-228582" algn="l" defTabSz="91432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99" indent="-228582" algn="l" defTabSz="91432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62" indent="-228582" algn="l" defTabSz="91432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26" indent="-228582" algn="l" defTabSz="91432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88" indent="-228582" algn="l" defTabSz="91432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Gạch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nung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sẵn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sỏi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xi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măng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ép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079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6508" y="342900"/>
            <a:ext cx="838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than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2" descr="Pin năng lượng mặt trời và những tác động đến môi trườ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1562100"/>
            <a:ext cx="2914800" cy="25825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5575" y="4144664"/>
            <a:ext cx="2827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562100"/>
            <a:ext cx="2921127" cy="258256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351515" y="4228530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0" y="1638300"/>
            <a:ext cx="2819400" cy="250636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426326" y="4228530"/>
            <a:ext cx="27176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Ủ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bón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36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43000" y="0"/>
            <a:ext cx="6934185" cy="52321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32" tIns="45716" rIns="91432" bIns="45716">
            <a:spAutoFit/>
          </a:bodyPr>
          <a:lstStyle/>
          <a:p>
            <a:pPr algn="ctr"/>
            <a:r>
              <a:rPr lang="en-US" sz="28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</a:rPr>
              <a:t>TIẾT</a:t>
            </a:r>
            <a:r>
              <a:rPr lang="en-US" sz="2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</a:rPr>
              <a:t> 23 - </a:t>
            </a:r>
            <a:r>
              <a:rPr lang="en-US" sz="28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</a:rPr>
              <a:t>BÀI</a:t>
            </a:r>
            <a:r>
              <a:rPr lang="en-US" sz="2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</a:rPr>
              <a:t> 13: </a:t>
            </a:r>
            <a:r>
              <a:rPr lang="en-US" sz="28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</a:rPr>
              <a:t>MỘT SỐ NGUYÊN LIỆU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0215" y="1755585"/>
            <a:ext cx="78866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1241" y="723900"/>
            <a:ext cx="807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b="1" dirty="0" err="1" smtClean="0"/>
              <a:t>Một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số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nguyên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liệu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thông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dụng</a:t>
            </a:r>
            <a:endParaRPr lang="en-US" sz="2400" b="1" dirty="0" smtClean="0"/>
          </a:p>
          <a:p>
            <a:pPr marL="342900" indent="-342900">
              <a:buAutoNum type="arabicPeriod"/>
            </a:pPr>
            <a:r>
              <a:rPr lang="en-US" sz="2400" b="1" dirty="0" err="1" smtClean="0"/>
              <a:t>Một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số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tính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chất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và</a:t>
            </a:r>
            <a:r>
              <a:rPr lang="en-US" sz="2400" b="1" dirty="0" smtClean="0"/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dụng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của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nguyên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liệu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513980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5181600" y="402278"/>
            <a:ext cx="0" cy="525334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0" y="461649"/>
            <a:ext cx="5268034" cy="685800"/>
          </a:xfrm>
          <a:prstGeom prst="rect">
            <a:avLst/>
          </a:prstGeom>
        </p:spPr>
        <p:txBody>
          <a:bodyPr vert="horz" lIns="91432" tIns="45716" rIns="91432" bIns="45716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3. </a:t>
            </a:r>
            <a:r>
              <a:rPr kumimoji="0" lang="en-US" sz="2300" b="1" i="0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Sử</a:t>
            </a:r>
            <a:r>
              <a:rPr kumimoji="0" lang="en-US" sz="23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300" b="1" i="0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dụng</a:t>
            </a:r>
            <a:r>
              <a:rPr kumimoji="0" lang="en-US" sz="2300" b="1" i="0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300" b="1" i="0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nguyên</a:t>
            </a:r>
            <a:r>
              <a:rPr kumimoji="0" lang="en-US" sz="23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300" b="1" i="0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liệu</a:t>
            </a:r>
            <a:r>
              <a:rPr kumimoji="0" lang="en-US" sz="23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an </a:t>
            </a:r>
            <a:r>
              <a:rPr kumimoji="0" lang="en-US" sz="2300" b="1" i="0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toàn</a:t>
            </a:r>
            <a:r>
              <a:rPr kumimoji="0" lang="en-US" sz="23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, </a:t>
            </a:r>
            <a:r>
              <a:rPr kumimoji="0" lang="en-US" sz="2300" b="1" i="0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hiệu</a:t>
            </a:r>
            <a:r>
              <a:rPr kumimoji="0" lang="en-US" sz="23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300" b="1" i="0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quả</a:t>
            </a:r>
            <a:r>
              <a:rPr kumimoji="0" lang="en-US" sz="23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300" b="1" i="0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và</a:t>
            </a:r>
            <a:r>
              <a:rPr kumimoji="0" lang="en-US" sz="23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300" b="1" i="0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bảo</a:t>
            </a:r>
            <a:r>
              <a:rPr kumimoji="0" lang="en-US" sz="23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300" b="1" i="0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đảm</a:t>
            </a:r>
            <a:r>
              <a:rPr kumimoji="0" lang="en-US" sz="23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300" b="1" i="0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sự</a:t>
            </a:r>
            <a:r>
              <a:rPr kumimoji="0" lang="en-US" sz="23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300" b="1" i="0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phát</a:t>
            </a:r>
            <a:r>
              <a:rPr kumimoji="0" lang="en-US" sz="23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300" b="1" i="0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triển</a:t>
            </a:r>
            <a:r>
              <a:rPr kumimoji="0" lang="en-US" sz="23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300" b="1" i="0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bền</a:t>
            </a:r>
            <a:r>
              <a:rPr kumimoji="0" lang="en-US" sz="23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300" b="1" i="0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vững</a:t>
            </a:r>
            <a:endParaRPr kumimoji="0" lang="en-US" sz="2300" b="1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6201" y="1333500"/>
            <a:ext cx="5105400" cy="480476"/>
          </a:xfrm>
          <a:prstGeom prst="rect">
            <a:avLst/>
          </a:prstGeom>
        </p:spPr>
        <p:txBody>
          <a:bodyPr vert="horz" lIns="91425" tIns="45712" rIns="91425" bIns="4571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anose="02020603050405020304" pitchFamily="18" charset="0"/>
              </a:rPr>
              <a:t>   a)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anose="02020603050405020304" pitchFamily="18" charset="0"/>
              </a:rPr>
              <a:t>Tìm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anose="02020603050405020304" pitchFamily="18" charset="0"/>
              </a:rPr>
              <a:t>hiểu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anose="02020603050405020304" pitchFamily="18" charset="0"/>
              </a:rPr>
              <a:t>khai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anose="02020603050405020304" pitchFamily="18" charset="0"/>
              </a:rPr>
              <a:t>thác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anose="02020603050405020304" pitchFamily="18" charset="0"/>
              </a:rPr>
              <a:t>nguyên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anose="02020603050405020304" pitchFamily="18" charset="0"/>
              </a:rPr>
              <a:t>liệu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anose="02020603050405020304" pitchFamily="18" charset="0"/>
              </a:rPr>
              <a:t>khoáng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anose="02020603050405020304" pitchFamily="18" charset="0"/>
              </a:rPr>
              <a:t>sản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67" y="1813976"/>
            <a:ext cx="46460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b)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nguyên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toàn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hiệu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274735" y="584014"/>
            <a:ext cx="3581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 (SGK-66): 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hãy nêu một số biện pháp sử dụng nguyên liệu an toàn, hiệu quả và bảo đảm sự phát triển bền vững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-3201"/>
            <a:ext cx="9144000" cy="43087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32" tIns="45716" rIns="91432" bIns="45716">
            <a:spAutoFit/>
          </a:bodyPr>
          <a:lstStyle/>
          <a:p>
            <a:pPr algn="ctr"/>
            <a:r>
              <a:rPr lang="en-US" sz="22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24 - </a:t>
            </a:r>
            <a:r>
              <a:rPr lang="en-US" sz="22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13: </a:t>
            </a:r>
            <a:r>
              <a:rPr lang="en-US" sz="22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</a:t>
            </a:r>
            <a:r>
              <a:rPr lang="en-US" sz="22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2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2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2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ight Arrow 11">
            <a:hlinkClick r:id="rId2" action="ppaction://hlinksldjump"/>
          </p:cNvPr>
          <p:cNvSpPr/>
          <p:nvPr/>
        </p:nvSpPr>
        <p:spPr>
          <a:xfrm>
            <a:off x="8017933" y="5251052"/>
            <a:ext cx="872067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240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2400" y="-4233"/>
            <a:ext cx="83227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(SGK-66):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hãy nêu một số biện pháp sử dụng nguyên liệu an toàn, hiệu quả và bảo đảm sự phát triển bền vững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797804"/>
            <a:ext cx="8839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i="1" dirty="0">
                <a:latin typeface="Times New Roman" pitchFamily="18" charset="0"/>
                <a:cs typeface="Times New Roman" pitchFamily="18" charset="0"/>
              </a:rPr>
              <a:t>- Sử dụng tối đa các chất thải công nghiệp và dân dụng để làm nguyên liệu để sản xuất vật liệu xây dựng thay cho nguyên liệu tự nhiên</a:t>
            </a:r>
            <a:endParaRPr lang="en-US" sz="2400" i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1714500"/>
            <a:ext cx="4267200" cy="3429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532" y="1714500"/>
            <a:ext cx="4148667" cy="3733800"/>
          </a:xfrm>
          <a:prstGeom prst="rect">
            <a:avLst/>
          </a:prstGeom>
        </p:spPr>
      </p:pic>
      <p:sp>
        <p:nvSpPr>
          <p:cNvPr id="7" name="Right Arrow 6">
            <a:hlinkClick r:id="rId4" action="ppaction://hlinksldjump"/>
          </p:cNvPr>
          <p:cNvSpPr/>
          <p:nvPr/>
        </p:nvSpPr>
        <p:spPr>
          <a:xfrm>
            <a:off x="8017933" y="5251052"/>
            <a:ext cx="872067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219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2400" y="-4233"/>
            <a:ext cx="83227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(SGK-66):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hãy nêu một số biện pháp sử dụng nguyên liệu an toàn, hiệu quả và bảo đảm sự phát triển bền vững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797804"/>
            <a:ext cx="8839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i="1" dirty="0">
                <a:latin typeface="Times New Roman" pitchFamily="18" charset="0"/>
                <a:cs typeface="Times New Roman" pitchFamily="18" charset="0"/>
              </a:rPr>
              <a:t>- Sử dụng tối đa các chất thải công nghiệp và dân dụng để làm nguyên liệu để sản xuất vật liệu xây dựng thay cho nguyên liệu tự nhiên</a:t>
            </a:r>
            <a:endParaRPr lang="en-US" sz="2400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2312" y="2933701"/>
            <a:ext cx="2619375" cy="27336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933702"/>
            <a:ext cx="2619375" cy="26103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867" y="1559001"/>
            <a:ext cx="8877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0" y="2430838"/>
            <a:ext cx="2514600" cy="311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0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2400" y="-4233"/>
            <a:ext cx="83227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 (SGK-66):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hãy nêu một số biện pháp sử dụng nguyên liệu an toàn, hiệu quả và bảo đảm sự phát triển bền vững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797804"/>
            <a:ext cx="8839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Sử dụng tối đa các chất thải công nghiệp và dân dụng để làm nguyên liệu để sản xuất vật liệu xây dựng thay cho nguyên liệu tự nhiên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789552"/>
            <a:ext cx="8877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Hạn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chế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xuất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khẩu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nguyên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nên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nghệ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xuất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trị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2628900"/>
            <a:ext cx="4724400" cy="29527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2400" y="2781300"/>
            <a:ext cx="3657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quặng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vôi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qui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khép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74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6404059" y="406511"/>
            <a:ext cx="76200" cy="519842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0" y="461649"/>
            <a:ext cx="5268034" cy="685800"/>
          </a:xfrm>
          <a:prstGeom prst="rect">
            <a:avLst/>
          </a:prstGeom>
        </p:spPr>
        <p:txBody>
          <a:bodyPr vert="horz" lIns="91432" tIns="45716" rIns="91432" bIns="45716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3. </a:t>
            </a:r>
            <a:r>
              <a:rPr kumimoji="0" lang="en-US" sz="2300" b="1" i="0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Sử</a:t>
            </a:r>
            <a:r>
              <a:rPr kumimoji="0" lang="en-US" sz="23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300" b="1" i="0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dụng</a:t>
            </a:r>
            <a:r>
              <a:rPr kumimoji="0" lang="en-US" sz="2300" b="1" i="0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300" b="1" i="0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nguyên</a:t>
            </a:r>
            <a:r>
              <a:rPr kumimoji="0" lang="en-US" sz="23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300" b="1" i="0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liệu</a:t>
            </a:r>
            <a:r>
              <a:rPr kumimoji="0" lang="en-US" sz="23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an </a:t>
            </a:r>
            <a:r>
              <a:rPr kumimoji="0" lang="en-US" sz="2300" b="1" i="0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toàn</a:t>
            </a:r>
            <a:r>
              <a:rPr kumimoji="0" lang="en-US" sz="23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, </a:t>
            </a:r>
            <a:r>
              <a:rPr kumimoji="0" lang="en-US" sz="2300" b="1" i="0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hiệu</a:t>
            </a:r>
            <a:r>
              <a:rPr kumimoji="0" lang="en-US" sz="23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300" b="1" i="0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quả</a:t>
            </a:r>
            <a:r>
              <a:rPr kumimoji="0" lang="en-US" sz="23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300" b="1" i="0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và</a:t>
            </a:r>
            <a:r>
              <a:rPr kumimoji="0" lang="en-US" sz="23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300" b="1" i="0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bảo</a:t>
            </a:r>
            <a:r>
              <a:rPr kumimoji="0" lang="en-US" sz="23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300" b="1" i="0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đảm</a:t>
            </a:r>
            <a:r>
              <a:rPr kumimoji="0" lang="en-US" sz="23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300" b="1" i="0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sự</a:t>
            </a:r>
            <a:r>
              <a:rPr kumimoji="0" lang="en-US" sz="23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300" b="1" i="0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phát</a:t>
            </a:r>
            <a:r>
              <a:rPr kumimoji="0" lang="en-US" sz="23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300" b="1" i="0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triển</a:t>
            </a:r>
            <a:r>
              <a:rPr kumimoji="0" lang="en-US" sz="23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300" b="1" i="0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bền</a:t>
            </a:r>
            <a:r>
              <a:rPr kumimoji="0" lang="en-US" sz="23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300" b="1" i="0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vững</a:t>
            </a:r>
            <a:endParaRPr kumimoji="0" lang="en-US" sz="2300" b="1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244121" y="1123428"/>
            <a:ext cx="6289321" cy="480476"/>
          </a:xfrm>
          <a:prstGeom prst="rect">
            <a:avLst/>
          </a:prstGeom>
        </p:spPr>
        <p:txBody>
          <a:bodyPr vert="horz" lIns="91425" tIns="45712" rIns="91425" bIns="4571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anose="02020603050405020304" pitchFamily="18" charset="0"/>
              </a:rPr>
              <a:t>   a)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anose="02020603050405020304" pitchFamily="18" charset="0"/>
              </a:rPr>
              <a:t>Tìm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anose="02020603050405020304" pitchFamily="18" charset="0"/>
              </a:rPr>
              <a:t>hiểu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anose="02020603050405020304" pitchFamily="18" charset="0"/>
              </a:rPr>
              <a:t>khai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anose="02020603050405020304" pitchFamily="18" charset="0"/>
              </a:rPr>
              <a:t>thác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anose="02020603050405020304" pitchFamily="18" charset="0"/>
              </a:rPr>
              <a:t>nguyên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anose="02020603050405020304" pitchFamily="18" charset="0"/>
              </a:rPr>
              <a:t>liệu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anose="02020603050405020304" pitchFamily="18" charset="0"/>
              </a:rPr>
              <a:t>khoáng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anose="02020603050405020304" pitchFamily="18" charset="0"/>
              </a:rPr>
              <a:t>sản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317674" y="1542099"/>
            <a:ext cx="6718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b)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nguyên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toàn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hiệu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1600" y="2003764"/>
            <a:ext cx="6753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SGK-66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-3201"/>
            <a:ext cx="9144000" cy="43087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32" tIns="45716" rIns="91432" bIns="45716">
            <a:spAutoFit/>
          </a:bodyPr>
          <a:lstStyle/>
          <a:p>
            <a:pPr algn="ctr"/>
            <a:r>
              <a:rPr lang="en-US" sz="22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24 - </a:t>
            </a:r>
            <a:r>
              <a:rPr lang="en-US" sz="22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13: </a:t>
            </a:r>
            <a:r>
              <a:rPr lang="en-US" sz="22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</a:t>
            </a:r>
            <a:r>
              <a:rPr lang="en-US" sz="22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2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2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2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575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10194" y="1701800"/>
            <a:ext cx="1886872" cy="2362200"/>
          </a:xfrm>
          <a:prstGeom prst="round2Diag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spcCol="0"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 SỐ NGUYÊN LIỆU</a:t>
            </a:r>
          </a:p>
        </p:txBody>
      </p:sp>
      <p:sp>
        <p:nvSpPr>
          <p:cNvPr id="7" name="Left Brace 6"/>
          <p:cNvSpPr/>
          <p:nvPr/>
        </p:nvSpPr>
        <p:spPr>
          <a:xfrm>
            <a:off x="1905000" y="1066801"/>
            <a:ext cx="533400" cy="3524249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2" tIns="45716" rIns="91432" bIns="45716" spcCol="0"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2095499" y="2828923"/>
            <a:ext cx="381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lded Corner 10"/>
          <p:cNvSpPr/>
          <p:nvPr/>
        </p:nvSpPr>
        <p:spPr>
          <a:xfrm rot="10800000" flipH="1">
            <a:off x="2438400" y="819150"/>
            <a:ext cx="1524000" cy="495300"/>
          </a:xfrm>
          <a:prstGeom prst="foldedCorner">
            <a:avLst/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spcCol="0"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467472" y="882134"/>
            <a:ext cx="1486288" cy="369324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KHÁI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NIỆM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olded Corner 12"/>
          <p:cNvSpPr/>
          <p:nvPr/>
        </p:nvSpPr>
        <p:spPr>
          <a:xfrm rot="10800000" flipH="1">
            <a:off x="2505935" y="2400300"/>
            <a:ext cx="1561899" cy="914399"/>
          </a:xfrm>
          <a:prstGeom prst="foldedCorner">
            <a:avLst/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spcCol="0"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484761" y="2592177"/>
            <a:ext cx="1706239" cy="646323"/>
          </a:xfrm>
          <a:prstGeom prst="rect">
            <a:avLst/>
          </a:prstGeom>
        </p:spPr>
        <p:txBody>
          <a:bodyPr wrap="square" lIns="91432" tIns="45716" rIns="91432" bIns="45716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TÍNH CHẤT - ỨNG DỤNG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Folded Corner 14"/>
          <p:cNvSpPr/>
          <p:nvPr/>
        </p:nvSpPr>
        <p:spPr>
          <a:xfrm rot="10800000" flipH="1">
            <a:off x="2476500" y="4343399"/>
            <a:ext cx="1524000" cy="495300"/>
          </a:xfrm>
          <a:prstGeom prst="foldedCorner">
            <a:avLst/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spcCol="0"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631408" y="4406383"/>
            <a:ext cx="1234617" cy="369324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SỬ DỤNG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Left Bracket 17"/>
          <p:cNvSpPr/>
          <p:nvPr/>
        </p:nvSpPr>
        <p:spPr>
          <a:xfrm>
            <a:off x="4114800" y="542925"/>
            <a:ext cx="76200" cy="1047751"/>
          </a:xfrm>
          <a:prstGeom prst="leftBracket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2" tIns="45716" rIns="91432" bIns="45716" spcCol="0"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4191000" y="542923"/>
            <a:ext cx="2248044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3962400" y="1047810"/>
            <a:ext cx="2971800" cy="18988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131948" y="1590674"/>
            <a:ext cx="2019300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4099435" y="202167"/>
            <a:ext cx="2377558" cy="369324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pPr algn="ctr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thô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lí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067834" y="659368"/>
            <a:ext cx="3018760" cy="369324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pPr algn="ctr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106362" y="1192768"/>
            <a:ext cx="2332674" cy="369324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VD: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quặng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…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Picture 4" descr="Hình ảnh cây tre đẹp nhất - kiên cường, dẻo da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447" y="1137903"/>
            <a:ext cx="922555" cy="576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033" y="438388"/>
            <a:ext cx="908066" cy="54051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747" y="380526"/>
            <a:ext cx="964138" cy="648174"/>
          </a:xfrm>
          <a:prstGeom prst="rect">
            <a:avLst/>
          </a:prstGeom>
        </p:spPr>
      </p:pic>
      <p:pic>
        <p:nvPicPr>
          <p:cNvPr id="32" name="Picture 2" descr="Báo giá cát vàng xây dựng - Nhà Máy Sắt Thé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034" y="1178921"/>
            <a:ext cx="891105" cy="53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Curved Down Arrow 36"/>
          <p:cNvSpPr/>
          <p:nvPr/>
        </p:nvSpPr>
        <p:spPr>
          <a:xfrm rot="2560066">
            <a:off x="6505939" y="416171"/>
            <a:ext cx="752558" cy="236394"/>
          </a:xfrm>
          <a:prstGeom prst="curvedDown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spcCol="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159726" y="2341678"/>
            <a:ext cx="3908074" cy="707878"/>
          </a:xfrm>
          <a:prstGeom prst="rect">
            <a:avLst/>
          </a:prstGeom>
        </p:spPr>
        <p:txBody>
          <a:bodyPr wrap="square" lIns="91432" tIns="45716" rIns="91432" bIns="45716">
            <a:spAutoFit/>
          </a:bodyPr>
          <a:lstStyle/>
          <a:p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>
            <a:off x="7543800" y="2583710"/>
            <a:ext cx="3048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Left Bracket 76"/>
          <p:cNvSpPr/>
          <p:nvPr/>
        </p:nvSpPr>
        <p:spPr>
          <a:xfrm>
            <a:off x="4221482" y="3867149"/>
            <a:ext cx="49111" cy="1335645"/>
          </a:xfrm>
          <a:prstGeom prst="leftBracket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2" tIns="45716" rIns="91432" bIns="45716" spcCol="0" rtlCol="0" anchor="ctr"/>
          <a:lstStyle/>
          <a:p>
            <a:pPr algn="ctr"/>
            <a:endParaRPr lang="en-US"/>
          </a:p>
        </p:txBody>
      </p:sp>
      <p:cxnSp>
        <p:nvCxnSpPr>
          <p:cNvPr id="78" name="Straight Connector 77"/>
          <p:cNvCxnSpPr/>
          <p:nvPr/>
        </p:nvCxnSpPr>
        <p:spPr>
          <a:xfrm>
            <a:off x="3962401" y="4629088"/>
            <a:ext cx="243212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4229101" y="5214898"/>
            <a:ext cx="4453622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ctangle 79"/>
          <p:cNvSpPr/>
          <p:nvPr/>
        </p:nvSpPr>
        <p:spPr>
          <a:xfrm>
            <a:off x="5461009" y="4864240"/>
            <a:ext cx="3241577" cy="338546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pPr algn="ctr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khẩu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thô</a:t>
            </a: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5132206" y="4480362"/>
            <a:ext cx="4137655" cy="307768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pPr algn="ctr"/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Tận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thải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thải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3145437" y="3462304"/>
            <a:ext cx="2664817" cy="369324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pPr algn="ctr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3" name="Straight Connector 82"/>
          <p:cNvCxnSpPr/>
          <p:nvPr/>
        </p:nvCxnSpPr>
        <p:spPr>
          <a:xfrm>
            <a:off x="4228956" y="3848100"/>
            <a:ext cx="3695844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Rectangle 89"/>
          <p:cNvSpPr/>
          <p:nvPr/>
        </p:nvSpPr>
        <p:spPr>
          <a:xfrm>
            <a:off x="4191009" y="4838700"/>
            <a:ext cx="1234617" cy="369324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SỬ DỤNG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5" name="Left Bracket 94"/>
          <p:cNvSpPr/>
          <p:nvPr/>
        </p:nvSpPr>
        <p:spPr>
          <a:xfrm>
            <a:off x="5772154" y="3333751"/>
            <a:ext cx="76200" cy="1047751"/>
          </a:xfrm>
          <a:prstGeom prst="leftBracket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2" tIns="45716" rIns="91432" bIns="45716" spcCol="0" rtlCol="0" anchor="ctr"/>
          <a:lstStyle/>
          <a:p>
            <a:pPr algn="ctr"/>
            <a:endParaRPr lang="en-US"/>
          </a:p>
        </p:txBody>
      </p:sp>
      <p:cxnSp>
        <p:nvCxnSpPr>
          <p:cNvPr id="96" name="Straight Connector 95"/>
          <p:cNvCxnSpPr/>
          <p:nvPr/>
        </p:nvCxnSpPr>
        <p:spPr>
          <a:xfrm>
            <a:off x="5791200" y="3333749"/>
            <a:ext cx="2248044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5789302" y="4381500"/>
            <a:ext cx="2249942" cy="12422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Rectangle 97"/>
          <p:cNvSpPr/>
          <p:nvPr/>
        </p:nvSpPr>
        <p:spPr>
          <a:xfrm>
            <a:off x="5786941" y="4024590"/>
            <a:ext cx="2214053" cy="369324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Ô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5757709" y="3478768"/>
            <a:ext cx="2287791" cy="369324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pPr algn="ctr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" name="Rectangle 103"/>
          <p:cNvSpPr/>
          <p:nvPr/>
        </p:nvSpPr>
        <p:spPr>
          <a:xfrm>
            <a:off x="5733935" y="2964418"/>
            <a:ext cx="2114665" cy="369324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pPr algn="ctr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Cạn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kiệt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nguyên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5" name="Left Bracket 104"/>
          <p:cNvSpPr/>
          <p:nvPr/>
        </p:nvSpPr>
        <p:spPr>
          <a:xfrm>
            <a:off x="5352912" y="4832869"/>
            <a:ext cx="45719" cy="755411"/>
          </a:xfrm>
          <a:prstGeom prst="leftBracket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2" tIns="45716" rIns="91432" bIns="45716" spcCol="0" rtlCol="0" anchor="ctr"/>
          <a:lstStyle/>
          <a:p>
            <a:pPr algn="ctr"/>
            <a:endParaRPr lang="en-US"/>
          </a:p>
        </p:txBody>
      </p:sp>
      <p:cxnSp>
        <p:nvCxnSpPr>
          <p:cNvPr id="106" name="Straight Connector 105"/>
          <p:cNvCxnSpPr/>
          <p:nvPr/>
        </p:nvCxnSpPr>
        <p:spPr>
          <a:xfrm>
            <a:off x="5371958" y="4832866"/>
            <a:ext cx="3764075" cy="5834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 flipV="1">
            <a:off x="5370058" y="5585538"/>
            <a:ext cx="3773942" cy="274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Rectangle 111"/>
          <p:cNvSpPr/>
          <p:nvPr/>
        </p:nvSpPr>
        <p:spPr>
          <a:xfrm>
            <a:off x="5281309" y="5277763"/>
            <a:ext cx="3938884" cy="307768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pPr algn="ctr"/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khép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kín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5226910" y="1730205"/>
            <a:ext cx="3445158" cy="369324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pPr algn="ctr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cứng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…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Straight Arrow Connector 3"/>
          <p:cNvCxnSpPr>
            <a:stCxn id="13" idx="3"/>
          </p:cNvCxnSpPr>
          <p:nvPr/>
        </p:nvCxnSpPr>
        <p:spPr>
          <a:xfrm flipV="1">
            <a:off x="4067834" y="2015704"/>
            <a:ext cx="1204865" cy="841795"/>
          </a:xfrm>
          <a:prstGeom prst="straightConnector1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V="1">
            <a:off x="4049706" y="2664844"/>
            <a:ext cx="1091892" cy="192655"/>
          </a:xfrm>
          <a:prstGeom prst="straightConnector1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8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1" grpId="0" animBg="1"/>
      <p:bldP spid="12" grpId="0"/>
      <p:bldP spid="13" grpId="0" animBg="1"/>
      <p:bldP spid="14" grpId="0"/>
      <p:bldP spid="15" grpId="0" animBg="1"/>
      <p:bldP spid="16" grpId="0"/>
      <p:bldP spid="18" grpId="0" animBg="1"/>
      <p:bldP spid="24" grpId="0"/>
      <p:bldP spid="26" grpId="0"/>
      <p:bldP spid="28" grpId="0"/>
      <p:bldP spid="37" grpId="0" animBg="1"/>
      <p:bldP spid="38" grpId="0"/>
      <p:bldP spid="77" grpId="0" animBg="1"/>
      <p:bldP spid="80" grpId="0"/>
      <p:bldP spid="81" grpId="0"/>
      <p:bldP spid="82" grpId="0"/>
      <p:bldP spid="90" grpId="0"/>
      <p:bldP spid="95" grpId="0" animBg="1"/>
      <p:bldP spid="98" grpId="0"/>
      <p:bldP spid="103" grpId="0"/>
      <p:bldP spid="104" grpId="0"/>
      <p:bldP spid="105" grpId="0" animBg="1"/>
      <p:bldP spid="112" grpId="0"/>
      <p:bldP spid="5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3200" y="160876"/>
            <a:ext cx="838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1278466"/>
            <a:ext cx="617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Tái Chế Rác Thải Nhựa: 10 Ý Tưởng &amp; Mô Hình Bảo Vệ Môi Trường Độc Đáo – EQU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67" y="1813481"/>
            <a:ext cx="21336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5267" y="1792313"/>
            <a:ext cx="2619375" cy="304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67868" y="1257300"/>
            <a:ext cx="365759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ử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nộp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HĐTN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27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7800" y="160877"/>
            <a:ext cx="883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142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53167" y="-5923"/>
            <a:ext cx="5105400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914425"/>
            <a:ext cx="8763000" cy="807718"/>
          </a:xfrm>
          <a:prstGeom prst="rect">
            <a:avLst/>
          </a:prstGeom>
          <a:solidFill>
            <a:schemeClr val="bg1">
              <a:alpha val="47000"/>
            </a:schemeClr>
          </a:solidFill>
        </p:spPr>
        <p:txBody>
          <a:bodyPr wrap="square" lIns="68387" tIns="34193" rIns="68387" bIns="34193" rtlCol="0">
            <a:spAutoFit/>
          </a:bodyPr>
          <a:lstStyle/>
          <a:p>
            <a:pPr defTabSz="914400"/>
            <a:r>
              <a:rPr lang="en-US" sz="2400" b="1" dirty="0" err="1" smtClean="0">
                <a:latin typeface="Times New Roman" panose="02020603050405020304" pitchFamily="18" charset="0"/>
              </a:rPr>
              <a:t>Câu</a:t>
            </a:r>
            <a:r>
              <a:rPr lang="en-US" sz="2400" b="1" dirty="0" smtClean="0">
                <a:latin typeface="Times New Roman" panose="02020603050405020304" pitchFamily="18" charset="0"/>
              </a:rPr>
              <a:t> 1: </a:t>
            </a:r>
            <a:r>
              <a:rPr lang="vi-VN" sz="2400" b="1" dirty="0" smtClean="0">
                <a:latin typeface="Times New Roman" panose="02020603050405020304" pitchFamily="18" charset="0"/>
              </a:rPr>
              <a:t>Vật </a:t>
            </a:r>
            <a:r>
              <a:rPr lang="vi-VN" sz="2400" b="1" dirty="0">
                <a:latin typeface="Times New Roman" panose="02020603050405020304" pitchFamily="18" charset="0"/>
              </a:rPr>
              <a:t>thể nào sau đây được xem là nguyên liệu</a:t>
            </a:r>
            <a:r>
              <a:rPr lang="en-US" sz="2400" b="1" dirty="0">
                <a:latin typeface="Century Schoolbook"/>
              </a:rPr>
              <a:t> </a:t>
            </a:r>
            <a:r>
              <a:rPr lang="en-US" sz="2400" b="1" dirty="0" err="1">
                <a:latin typeface="Century Schoolbook"/>
              </a:rPr>
              <a:t>tự</a:t>
            </a:r>
            <a:r>
              <a:rPr lang="en-US" sz="2400" b="1" dirty="0">
                <a:latin typeface="Century Schoolbook"/>
              </a:rPr>
              <a:t> </a:t>
            </a:r>
            <a:r>
              <a:rPr lang="en-US" sz="2400" b="1" dirty="0" err="1">
                <a:latin typeface="Century Schoolbook"/>
              </a:rPr>
              <a:t>nhiên</a:t>
            </a:r>
            <a:r>
              <a:rPr lang="vi-VN" sz="2400" b="1" dirty="0">
                <a:latin typeface="Times New Roman" panose="02020603050405020304" pitchFamily="18" charset="0"/>
              </a:rPr>
              <a:t>?</a:t>
            </a:r>
          </a:p>
          <a:p>
            <a:pPr marL="457200" indent="-457200" defTabSz="914400">
              <a:buAutoNum type="alphaUcPeriod"/>
            </a:pPr>
            <a:r>
              <a:rPr lang="vi-VN" sz="2400" dirty="0" smtClean="0">
                <a:latin typeface="Times New Roman" panose="02020603050405020304" pitchFamily="18" charset="0"/>
              </a:rPr>
              <a:t>Ngói </a:t>
            </a:r>
            <a:r>
              <a:rPr lang="vi-VN" sz="2400" dirty="0">
                <a:latin typeface="Times New Roman" panose="02020603050405020304" pitchFamily="18" charset="0"/>
              </a:rPr>
              <a:t>   </a:t>
            </a:r>
            <a:r>
              <a:rPr lang="en-US" sz="2400" dirty="0" smtClean="0">
                <a:latin typeface="Times New Roman" panose="02020603050405020304" pitchFamily="18" charset="0"/>
              </a:rPr>
              <a:t>    </a:t>
            </a:r>
            <a:r>
              <a:rPr lang="vi-VN" sz="2400" dirty="0" smtClean="0">
                <a:latin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</a:rPr>
              <a:t> </a:t>
            </a:r>
            <a:r>
              <a:rPr lang="vi-VN" sz="2400" dirty="0" smtClean="0">
                <a:latin typeface="Times New Roman" panose="02020603050405020304" pitchFamily="18" charset="0"/>
              </a:rPr>
              <a:t>B</a:t>
            </a:r>
            <a:r>
              <a:rPr lang="vi-VN" sz="2400" dirty="0">
                <a:latin typeface="Times New Roman" panose="02020603050405020304" pitchFamily="18" charset="0"/>
              </a:rPr>
              <a:t>. Đất </a:t>
            </a:r>
            <a:r>
              <a:rPr lang="vi-VN" sz="2400" dirty="0" smtClean="0">
                <a:latin typeface="Times New Roman" panose="02020603050405020304" pitchFamily="18" charset="0"/>
              </a:rPr>
              <a:t>sét.</a:t>
            </a:r>
            <a:r>
              <a:rPr lang="en-US" sz="2400" dirty="0" smtClean="0">
                <a:latin typeface="Times New Roman" panose="02020603050405020304" pitchFamily="18" charset="0"/>
              </a:rPr>
              <a:t>           </a:t>
            </a:r>
            <a:r>
              <a:rPr lang="vi-VN" sz="2400" dirty="0" smtClean="0">
                <a:latin typeface="Times New Roman" panose="02020603050405020304" pitchFamily="18" charset="0"/>
              </a:rPr>
              <a:t>C</a:t>
            </a:r>
            <a:r>
              <a:rPr lang="vi-VN" sz="2400" dirty="0">
                <a:latin typeface="Times New Roman" panose="02020603050405020304" pitchFamily="18" charset="0"/>
              </a:rPr>
              <a:t>. Xi măng.         </a:t>
            </a:r>
            <a:r>
              <a:rPr lang="vi-VN" sz="2400" dirty="0" smtClean="0">
                <a:latin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</a:rPr>
              <a:t>D. Gạch xây dựng.</a:t>
            </a:r>
          </a:p>
        </p:txBody>
      </p:sp>
      <p:sp>
        <p:nvSpPr>
          <p:cNvPr id="7" name="Oval 6"/>
          <p:cNvSpPr/>
          <p:nvPr/>
        </p:nvSpPr>
        <p:spPr>
          <a:xfrm>
            <a:off x="1981200" y="1333500"/>
            <a:ext cx="5334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66700" y="2171700"/>
            <a:ext cx="88392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/>
            <a:r>
              <a:rPr 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Gang 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và thép đều là hợp kim được tạo bởi 2 thành phần chính là sắt và carbon, gang cứng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giòn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hơn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thép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Vì sao gang ít được sử dụng trong các công trình xây dựng?</a:t>
            </a:r>
          </a:p>
          <a:p>
            <a:pPr lvl="0" defTabSz="914400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Vì gang khó sản xuất hơn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thép.</a:t>
            </a:r>
          </a:p>
          <a:p>
            <a:pPr lvl="0" defTabSz="914400"/>
            <a:r>
              <a:rPr lang="vi-VN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Vì gang dẫn nhiệt kém hơn thép.</a:t>
            </a:r>
          </a:p>
          <a:p>
            <a:pPr lvl="0" defTabSz="914400"/>
            <a:r>
              <a:rPr lang="vi-VN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Vì gang được sản xuất ít hơn thép.</a:t>
            </a:r>
          </a:p>
          <a:p>
            <a:pPr lvl="0" defTabSz="914400"/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Vì gang giòn hơn thép.</a:t>
            </a:r>
          </a:p>
        </p:txBody>
      </p:sp>
      <p:sp>
        <p:nvSpPr>
          <p:cNvPr id="11" name="Oval 10"/>
          <p:cNvSpPr/>
          <p:nvPr/>
        </p:nvSpPr>
        <p:spPr>
          <a:xfrm>
            <a:off x="152400" y="4468356"/>
            <a:ext cx="5334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>
            <a:hlinkClick r:id="rId2" action="ppaction://hlinksldjump"/>
          </p:cNvPr>
          <p:cNvSpPr/>
          <p:nvPr/>
        </p:nvSpPr>
        <p:spPr>
          <a:xfrm>
            <a:off x="8017933" y="5251052"/>
            <a:ext cx="872067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587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52600" y="-12028"/>
            <a:ext cx="5105400" cy="46166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4666" y="580198"/>
            <a:ext cx="87206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(SGK_Tr67):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2100" y="1316002"/>
            <a:ext cx="85428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vi-VN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 </a:t>
            </a: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liệu không phải là nguồn tài nguyên vô </a:t>
            </a:r>
            <a:r>
              <a:rPr lang="vi-VN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hạn </a:t>
            </a: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vì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chúng được hình thành </a:t>
            </a: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 tự nhiên với số lượng hạn chế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và </a:t>
            </a: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thể tái tạo lại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được hoặc mất đến </a:t>
            </a: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hằng trăm triệu năm mới có thể được tái tạo lại</a:t>
            </a:r>
            <a:r>
              <a:rPr lang="vi-VN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ight Arrow 11">
            <a:hlinkClick r:id="rId2" action="ppaction://hlinksldjump"/>
          </p:cNvPr>
          <p:cNvSpPr/>
          <p:nvPr/>
        </p:nvSpPr>
        <p:spPr>
          <a:xfrm>
            <a:off x="8017933" y="5251052"/>
            <a:ext cx="872067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606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399" y="1333500"/>
            <a:ext cx="8686801" cy="377163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→ 6 (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SGK-Tr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67)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14: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lương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1,2 –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lương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phổ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biến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72271" y="20935"/>
            <a:ext cx="4255957" cy="923322"/>
          </a:xfrm>
          <a:prstGeom prst="rect">
            <a:avLst/>
          </a:prstGeom>
          <a:noFill/>
        </p:spPr>
        <p:txBody>
          <a:bodyPr wrap="none" lIns="91432" tIns="45716" rIns="91432" bIns="45716">
            <a:spAutoFit/>
          </a:bodyPr>
          <a:lstStyle/>
          <a:p>
            <a:pPr algn="ctr"/>
            <a:r>
              <a:rPr lang="en-US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Bài</a:t>
            </a:r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tập</a:t>
            </a:r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về</a:t>
            </a:r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nhà</a:t>
            </a:r>
            <a:endParaRPr lang="en-US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72168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47700"/>
            <a:ext cx="24384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2" y="279400"/>
            <a:ext cx="3157537" cy="212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09601" y="2019300"/>
            <a:ext cx="2261126" cy="480476"/>
          </a:xfrm>
          <a:prstGeom prst="rect">
            <a:avLst/>
          </a:prstGeom>
        </p:spPr>
        <p:txBody>
          <a:bodyPr vert="horz" lIns="91425" tIns="45712" rIns="91425" bIns="4571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err="1">
                <a:latin typeface="Times New Roman" pitchFamily="18" charset="0"/>
                <a:cs typeface="Times New Roman" panose="02020603050405020304" pitchFamily="18" charset="0"/>
              </a:rPr>
              <a:t>Quặng</a:t>
            </a:r>
            <a:r>
              <a:rPr lang="en-US" sz="2400" b="1" dirty="0">
                <a:latin typeface="Times New Roman" pitchFamily="18" charset="0"/>
                <a:cs typeface="Times New Roman" panose="02020603050405020304" pitchFamily="18" charset="0"/>
              </a:rPr>
              <a:t> bauxite</a:t>
            </a:r>
          </a:p>
        </p:txBody>
      </p:sp>
      <p:sp>
        <p:nvSpPr>
          <p:cNvPr id="7" name="Right Arrow 6"/>
          <p:cNvSpPr/>
          <p:nvPr/>
        </p:nvSpPr>
        <p:spPr>
          <a:xfrm>
            <a:off x="3733800" y="1073150"/>
            <a:ext cx="1828800" cy="8255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282418" y="2453225"/>
            <a:ext cx="2261126" cy="480476"/>
          </a:xfrm>
          <a:prstGeom prst="rect">
            <a:avLst/>
          </a:prstGeom>
        </p:spPr>
        <p:txBody>
          <a:bodyPr vert="horz" lIns="91425" tIns="45712" rIns="91425" bIns="4571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 err="1">
                <a:latin typeface="Times New Roman" pitchFamily="18" charset="0"/>
                <a:cs typeface="Times New Roman" panose="02020603050405020304" pitchFamily="18" charset="0"/>
              </a:rPr>
              <a:t>Nhôm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Bent Arrow 8"/>
          <p:cNvSpPr/>
          <p:nvPr/>
        </p:nvSpPr>
        <p:spPr>
          <a:xfrm rot="10800000">
            <a:off x="6282416" y="3085077"/>
            <a:ext cx="1360539" cy="1372625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427" y="2642102"/>
            <a:ext cx="4094988" cy="2381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3610044" y="5023661"/>
            <a:ext cx="2261126" cy="480476"/>
          </a:xfrm>
          <a:prstGeom prst="rect">
            <a:avLst/>
          </a:prstGeom>
        </p:spPr>
        <p:txBody>
          <a:bodyPr vert="horz" lIns="91425" tIns="45712" rIns="91425" bIns="4571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err="1">
                <a:latin typeface="Times New Roman" pitchFamily="18" charset="0"/>
                <a:cs typeface="Times New Roman" panose="02020603050405020304" pitchFamily="18" charset="0"/>
              </a:rPr>
              <a:t>Xoong</a:t>
            </a:r>
            <a:r>
              <a:rPr lang="en-US" sz="24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anose="02020603050405020304" pitchFamily="18" charset="0"/>
              </a:rPr>
              <a:t>nồi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324600" y="63500"/>
            <a:ext cx="1981200" cy="444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553200" y="-63500"/>
            <a:ext cx="1600200" cy="635000"/>
          </a:xfrm>
          <a:prstGeom prst="rect">
            <a:avLst/>
          </a:prstGeom>
        </p:spPr>
        <p:txBody>
          <a:bodyPr vert="horz" lIns="91432" tIns="45716" rIns="91432" bIns="45716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70389" y="2493426"/>
            <a:ext cx="2700338" cy="444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6142" y="4982826"/>
            <a:ext cx="2848043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     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513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  <p:bldP spid="9" grpId="0" animBg="1"/>
      <p:bldP spid="11" grpId="0"/>
      <p:bldP spid="12" grpId="0" animBg="1"/>
      <p:bldP spid="13" grpId="0"/>
      <p:bldP spid="14" grpId="0" animBg="1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3201"/>
            <a:ext cx="9144000" cy="43087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32" tIns="45716" rIns="91432" bIns="45716">
            <a:spAutoFit/>
          </a:bodyPr>
          <a:lstStyle/>
          <a:p>
            <a:pPr algn="ctr"/>
            <a:r>
              <a:rPr lang="en-US" sz="22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24 - </a:t>
            </a:r>
            <a:r>
              <a:rPr lang="en-US" sz="22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13: </a:t>
            </a:r>
            <a:r>
              <a:rPr lang="en-US" sz="22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</a:t>
            </a:r>
            <a:r>
              <a:rPr lang="en-US" sz="22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2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2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2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268034" y="461657"/>
            <a:ext cx="0" cy="525334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Title 1"/>
          <p:cNvSpPr txBox="1">
            <a:spLocks/>
          </p:cNvSpPr>
          <p:nvPr/>
        </p:nvSpPr>
        <p:spPr>
          <a:xfrm>
            <a:off x="0" y="461649"/>
            <a:ext cx="5268034" cy="685800"/>
          </a:xfrm>
          <a:prstGeom prst="rect">
            <a:avLst/>
          </a:prstGeom>
        </p:spPr>
        <p:txBody>
          <a:bodyPr vert="horz" lIns="91432" tIns="45716" rIns="91432" bIns="45716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đảm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bền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vững</a:t>
            </a:r>
            <a:endParaRPr lang="en-US" sz="2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98967" y="1300963"/>
            <a:ext cx="5268033" cy="480476"/>
          </a:xfrm>
          <a:prstGeom prst="rect">
            <a:avLst/>
          </a:prstGeom>
        </p:spPr>
        <p:txBody>
          <a:bodyPr vert="horz" lIns="91425" tIns="45712" rIns="91425" bIns="4571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latin typeface="Times New Roman" pitchFamily="18" charset="0"/>
                <a:cs typeface="Times New Roman" panose="02020603050405020304" pitchFamily="18" charset="0"/>
              </a:rPr>
              <a:t>a) </a:t>
            </a:r>
            <a:r>
              <a:rPr lang="en-US" sz="2400" b="1" dirty="0" err="1" smtClean="0">
                <a:latin typeface="Times New Roman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 smtClean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anose="02020603050405020304" pitchFamily="18" charset="0"/>
              </a:rPr>
              <a:t>khai</a:t>
            </a:r>
            <a:r>
              <a:rPr lang="en-US" sz="24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anose="02020603050405020304" pitchFamily="18" charset="0"/>
              </a:rPr>
              <a:t>thác</a:t>
            </a:r>
            <a:r>
              <a:rPr lang="en-US" sz="24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anose="02020603050405020304" pitchFamily="18" charset="0"/>
              </a:rPr>
              <a:t>liệu</a:t>
            </a:r>
            <a:r>
              <a:rPr lang="en-US" sz="24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anose="02020603050405020304" pitchFamily="18" charset="0"/>
              </a:rPr>
              <a:t>khoáng</a:t>
            </a:r>
            <a:r>
              <a:rPr lang="en-US" sz="24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anose="02020603050405020304" pitchFamily="18" charset="0"/>
              </a:rPr>
              <a:t>sản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68034" y="516133"/>
            <a:ext cx="3651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LS&amp;ĐL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405967" y="2199648"/>
            <a:ext cx="35052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vi-VN" sz="2400" i="1" dirty="0" smtClean="0">
                <a:latin typeface="Times New Roman" pitchFamily="18" charset="0"/>
                <a:cs typeface="Times New Roman" pitchFamily="18" charset="0"/>
              </a:rPr>
              <a:t>Khoáng </a:t>
            </a:r>
            <a:r>
              <a:rPr lang="vi-VN" sz="2400" i="1" dirty="0">
                <a:latin typeface="Times New Roman" pitchFamily="18" charset="0"/>
                <a:cs typeface="Times New Roman" pitchFamily="18" charset="0"/>
              </a:rPr>
              <a:t>sản là khoáng vật, khoáng chất có ích được tích tụ tự nhiên ở thể rắn, thể lỏng, thể khí tồn tại trong lòng đất, trên mặt đất, bao gồm cả khoáng vật, khoáng chất ở bãi thải của mỏ</a:t>
            </a:r>
            <a:r>
              <a:rPr lang="vi-VN" sz="2400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(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khoáng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- 2010)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1863501"/>
            <a:ext cx="52680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(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- 65)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18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62000" y="4914900"/>
            <a:ext cx="77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Top 6 loại khoáng sản có trữ lượng lớn ở Việt Na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0" b="6400"/>
          <a:stretch/>
        </p:blipFill>
        <p:spPr bwMode="auto">
          <a:xfrm>
            <a:off x="304800" y="0"/>
            <a:ext cx="86106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4431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5268034" y="461657"/>
            <a:ext cx="0" cy="525334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Title 1"/>
          <p:cNvSpPr txBox="1">
            <a:spLocks/>
          </p:cNvSpPr>
          <p:nvPr/>
        </p:nvSpPr>
        <p:spPr>
          <a:xfrm>
            <a:off x="0" y="461649"/>
            <a:ext cx="5268034" cy="685800"/>
          </a:xfrm>
          <a:prstGeom prst="rect">
            <a:avLst/>
          </a:prstGeom>
        </p:spPr>
        <p:txBody>
          <a:bodyPr vert="horz" lIns="91432" tIns="45716" rIns="91432" bIns="45716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đảm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bền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vững</a:t>
            </a:r>
            <a:endParaRPr lang="en-US" sz="2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98967" y="1300963"/>
            <a:ext cx="5268033" cy="480476"/>
          </a:xfrm>
          <a:prstGeom prst="rect">
            <a:avLst/>
          </a:prstGeom>
        </p:spPr>
        <p:txBody>
          <a:bodyPr vert="horz" lIns="91425" tIns="45712" rIns="91425" bIns="4571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latin typeface="Times New Roman" pitchFamily="18" charset="0"/>
                <a:cs typeface="Times New Roman" panose="02020603050405020304" pitchFamily="18" charset="0"/>
              </a:rPr>
              <a:t>a) </a:t>
            </a:r>
            <a:r>
              <a:rPr lang="en-US" sz="2400" b="1" dirty="0" err="1" smtClean="0">
                <a:latin typeface="Times New Roman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 smtClean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anose="02020603050405020304" pitchFamily="18" charset="0"/>
              </a:rPr>
              <a:t>khai</a:t>
            </a:r>
            <a:r>
              <a:rPr lang="en-US" sz="24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anose="02020603050405020304" pitchFamily="18" charset="0"/>
              </a:rPr>
              <a:t>thác</a:t>
            </a:r>
            <a:r>
              <a:rPr lang="en-US" sz="24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anose="02020603050405020304" pitchFamily="18" charset="0"/>
              </a:rPr>
              <a:t>liệu</a:t>
            </a:r>
            <a:r>
              <a:rPr lang="en-US" sz="24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anose="02020603050405020304" pitchFamily="18" charset="0"/>
              </a:rPr>
              <a:t>khoáng</a:t>
            </a:r>
            <a:r>
              <a:rPr lang="en-US" sz="24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anose="02020603050405020304" pitchFamily="18" charset="0"/>
              </a:rPr>
              <a:t>sản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1863501"/>
            <a:ext cx="52680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(SGK-65)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55333" y="579153"/>
            <a:ext cx="3875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-3201"/>
            <a:ext cx="9144000" cy="43087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32" tIns="45716" rIns="91432" bIns="45716">
            <a:spAutoFit/>
          </a:bodyPr>
          <a:lstStyle/>
          <a:p>
            <a:pPr algn="ctr"/>
            <a:r>
              <a:rPr lang="en-US" sz="22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24 - </a:t>
            </a:r>
            <a:r>
              <a:rPr lang="en-US" sz="22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13: </a:t>
            </a:r>
            <a:r>
              <a:rPr lang="en-US" sz="22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</a:t>
            </a:r>
            <a:r>
              <a:rPr lang="en-US" sz="22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2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2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2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4197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ụt lở hầm lò ở Quảng Ninh, 5 công nhân thiệt mạng - VOH Tin Tứ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0"/>
            <a:ext cx="8915400" cy="556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873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4233333" cy="278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781300"/>
            <a:ext cx="4309533" cy="2829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309533" y="114300"/>
            <a:ext cx="483446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hảo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- 65)</a:t>
            </a:r>
          </a:p>
          <a:p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ử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81561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939" y="59266"/>
            <a:ext cx="3193061" cy="237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857500"/>
            <a:ext cx="2819400" cy="237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85638" cy="2599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3085638" y="2578100"/>
            <a:ext cx="5905962" cy="3108535"/>
          </a:xfrm>
          <a:prstGeom prst="rect">
            <a:avLst/>
          </a:prstGeom>
        </p:spPr>
        <p:txBody>
          <a:bodyPr wrap="square" lIns="91432" tIns="45716" rIns="91432" bIns="45716">
            <a:spAutoFit/>
          </a:bodyPr>
          <a:lstStyle/>
          <a:p>
            <a:pPr algn="just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4:Việc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đảm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hiếu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tầng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lún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sập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mỏ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...) </a:t>
            </a:r>
          </a:p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cạn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kiệt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0400" y="59266"/>
            <a:ext cx="2629361" cy="2370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10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1690</TotalTime>
  <Words>1892</Words>
  <Application>Microsoft Office PowerPoint</Application>
  <PresentationFormat>On-screen Show (16:10)</PresentationFormat>
  <Paragraphs>157</Paragraphs>
  <Slides>29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Calibri</vt:lpstr>
      <vt:lpstr>Century Schoolbook</vt:lpstr>
      <vt:lpstr>Segoe UI</vt:lpstr>
      <vt:lpstr>Times New Roman</vt:lpstr>
      <vt:lpstr>Wingdings</vt:lpstr>
      <vt:lpstr>Office Theme</vt:lpstr>
      <vt:lpstr>NHIỆT LIỆT CHÀO MỪNG CÁC CÔ GIÁO ĐẾN DỰ GIỜ TIẾT HỌC KHTN  (PHÂN MÔN HOÁ HỌC)  LỚP 6A8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THCS</dc:creator>
  <cp:lastModifiedBy>ASUS</cp:lastModifiedBy>
  <cp:revision>146</cp:revision>
  <dcterms:created xsi:type="dcterms:W3CDTF">2021-12-05T11:03:02Z</dcterms:created>
  <dcterms:modified xsi:type="dcterms:W3CDTF">2025-02-27T18:22:33Z</dcterms:modified>
</cp:coreProperties>
</file>